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notesSlides/notesSlide2.xml" ContentType="application/vnd.openxmlformats-officedocument.presentationml.notesSlide+xml"/>
  <Override PartName="/ppt/theme/themeOverride4.xml" ContentType="application/vnd.openxmlformats-officedocument.themeOverride+xml"/>
  <Override PartName="/ppt/notesSlides/notesSlide3.xml" ContentType="application/vnd.openxmlformats-officedocument.presentationml.notesSlide+xml"/>
  <Override PartName="/ppt/theme/themeOverride5.xml" ContentType="application/vnd.openxmlformats-officedocument.themeOverride+xml"/>
  <Override PartName="/ppt/notesSlides/notesSlide4.xml" ContentType="application/vnd.openxmlformats-officedocument.presentationml.notesSlide+xml"/>
  <Override PartName="/ppt/theme/themeOverride6.xml" ContentType="application/vnd.openxmlformats-officedocument.themeOverride+xml"/>
  <Override PartName="/ppt/notesSlides/notesSlide5.xml" ContentType="application/vnd.openxmlformats-officedocument.presentationml.notesSlide+xml"/>
  <Override PartName="/ppt/theme/themeOverride7.xml" ContentType="application/vnd.openxmlformats-officedocument.themeOverride+xml"/>
  <Override PartName="/ppt/notesSlides/notesSlide6.xml" ContentType="application/vnd.openxmlformats-officedocument.presentationml.notesSlide+xml"/>
  <Override PartName="/ppt/theme/themeOverride8.xml" ContentType="application/vnd.openxmlformats-officedocument.themeOverride+xml"/>
  <Override PartName="/ppt/notesSlides/notesSlide7.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67" r:id="rId2"/>
    <p:sldId id="270" r:id="rId3"/>
    <p:sldId id="257" r:id="rId4"/>
    <p:sldId id="263" r:id="rId5"/>
    <p:sldId id="262" r:id="rId6"/>
    <p:sldId id="264" r:id="rId7"/>
    <p:sldId id="265" r:id="rId8"/>
    <p:sldId id="269" r:id="rId9"/>
  </p:sldIdLst>
  <p:sldSz cx="9144000" cy="6858000" type="screen4x3"/>
  <p:notesSz cx="6797675" cy="9856788"/>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294A71"/>
    <a:srgbClr val="FFB834"/>
    <a:srgbClr val="2039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32" autoAdjust="0"/>
    <p:restoredTop sz="94660"/>
  </p:normalViewPr>
  <p:slideViewPr>
    <p:cSldViewPr snapToGrid="0">
      <p:cViewPr varScale="1">
        <p:scale>
          <a:sx n="74" d="100"/>
          <a:sy n="74" d="100"/>
        </p:scale>
        <p:origin x="13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ancer\Vicepresidencia_Economica\2.%20DIFMP\KPI%20Proyecto%20F.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solidFill>
                  <a:schemeClr val="tx2">
                    <a:lumMod val="50000"/>
                  </a:schemeClr>
                </a:solidFill>
              </a:defRPr>
            </a:pPr>
            <a:r>
              <a:rPr lang="en-US" sz="2000" dirty="0" err="1" smtClean="0">
                <a:solidFill>
                  <a:schemeClr val="tx2">
                    <a:lumMod val="50000"/>
                  </a:schemeClr>
                </a:solidFill>
              </a:rPr>
              <a:t>Efectivo</a:t>
            </a:r>
            <a:r>
              <a:rPr lang="en-US" sz="2000" dirty="0" smtClean="0">
                <a:solidFill>
                  <a:schemeClr val="tx2">
                    <a:lumMod val="50000"/>
                  </a:schemeClr>
                </a:solidFill>
              </a:rPr>
              <a:t> </a:t>
            </a:r>
            <a:r>
              <a:rPr lang="en-US" sz="2000" dirty="0">
                <a:solidFill>
                  <a:schemeClr val="tx2">
                    <a:lumMod val="50000"/>
                  </a:schemeClr>
                </a:solidFill>
              </a:rPr>
              <a:t>/ M2</a:t>
            </a:r>
          </a:p>
        </c:rich>
      </c:tx>
      <c:layout>
        <c:manualLayout>
          <c:xMode val="edge"/>
          <c:yMode val="edge"/>
          <c:x val="0.39317060009205329"/>
          <c:y val="7.2657808325841096E-3"/>
        </c:manualLayout>
      </c:layout>
      <c:overlay val="0"/>
    </c:title>
    <c:autoTitleDeleted val="0"/>
    <c:plotArea>
      <c:layout>
        <c:manualLayout>
          <c:layoutTarget val="inner"/>
          <c:xMode val="edge"/>
          <c:yMode val="edge"/>
          <c:x val="6.2157547883076904E-2"/>
          <c:y val="0.15999710203909961"/>
          <c:w val="0.79517241432697849"/>
          <c:h val="0.64854565880837889"/>
        </c:manualLayout>
      </c:layout>
      <c:lineChart>
        <c:grouping val="standard"/>
        <c:varyColors val="0"/>
        <c:ser>
          <c:idx val="0"/>
          <c:order val="0"/>
          <c:tx>
            <c:strRef>
              <c:f>Datos_Macro!$E$9</c:f>
              <c:strCache>
                <c:ptCount val="1"/>
                <c:pt idx="0">
                  <c:v>Efectivo / M2</c:v>
                </c:pt>
              </c:strCache>
            </c:strRef>
          </c:tx>
          <c:spPr>
            <a:ln w="38100">
              <a:solidFill>
                <a:schemeClr val="accent1"/>
              </a:solidFill>
            </a:ln>
          </c:spPr>
          <c:marker>
            <c:symbol val="none"/>
          </c:marker>
          <c:dPt>
            <c:idx val="92"/>
            <c:bubble3D val="0"/>
            <c:extLst xmlns:c16r2="http://schemas.microsoft.com/office/drawing/2015/06/chart">
              <c:ext xmlns:c16="http://schemas.microsoft.com/office/drawing/2014/chart" uri="{C3380CC4-5D6E-409C-BE32-E72D297353CC}">
                <c16:uniqueId val="{00000002-9AAD-42E3-B7CA-E26208E4F977}"/>
              </c:ext>
            </c:extLst>
          </c:dPt>
          <c:dLbls>
            <c:dLbl>
              <c:idx val="93"/>
              <c:layout>
                <c:manualLayout>
                  <c:x val="1.0074541982107808E-2"/>
                  <c:y val="0.29426412371965643"/>
                </c:manualLayout>
              </c:layout>
              <c:tx>
                <c:rich>
                  <a:bodyPr/>
                  <a:lstStyle/>
                  <a:p>
                    <a:pPr>
                      <a:defRPr sz="1600" b="1">
                        <a:solidFill>
                          <a:srgbClr val="00B050"/>
                        </a:solidFill>
                      </a:defRPr>
                    </a:pPr>
                    <a:r>
                      <a:rPr lang="en-US" sz="1600" b="0" dirty="0" smtClean="0">
                        <a:solidFill>
                          <a:srgbClr val="00B050"/>
                        </a:solidFill>
                      </a:rPr>
                      <a:t>8,5%</a:t>
                    </a:r>
                  </a:p>
                  <a:p>
                    <a:pPr>
                      <a:defRPr sz="1600" b="1">
                        <a:solidFill>
                          <a:srgbClr val="00B050"/>
                        </a:solidFill>
                      </a:defRPr>
                    </a:pPr>
                    <a:r>
                      <a:rPr lang="en-US" sz="1600" b="1" dirty="0" smtClean="0">
                        <a:solidFill>
                          <a:srgbClr val="00B050"/>
                        </a:solidFill>
                      </a:rPr>
                      <a:t>Meta</a:t>
                    </a:r>
                    <a:r>
                      <a:rPr lang="en-US" sz="1600" b="1" baseline="0" dirty="0" smtClean="0">
                        <a:solidFill>
                          <a:srgbClr val="00B050"/>
                        </a:solidFill>
                      </a:rPr>
                      <a:t> 2018</a:t>
                    </a:r>
                    <a:endParaRPr lang="en-US" sz="1600" b="1" dirty="0">
                      <a:solidFill>
                        <a:srgbClr val="00B050"/>
                      </a:solidFill>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ext>
              </c:extLst>
            </c:dLbl>
            <c:dLbl>
              <c:idx val="96"/>
              <c:layout>
                <c:manualLayout>
                  <c:x val="-8.3985377286120416E-3"/>
                  <c:y val="-7.4994872475534482E-3"/>
                </c:manualLayout>
              </c:layout>
              <c:spPr>
                <a:noFill/>
                <a:ln>
                  <a:noFill/>
                </a:ln>
                <a:effectLst/>
              </c:spPr>
              <c:txPr>
                <a:bodyPr/>
                <a:lstStyle/>
                <a:p>
                  <a:pPr>
                    <a:defRPr sz="1400" b="1">
                      <a:solidFill>
                        <a:schemeClr val="accent1"/>
                      </a:solidFill>
                    </a:defRPr>
                  </a:pPr>
                  <a:endParaRPr lang="es-CO"/>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9AAD-42E3-B7CA-E26208E4F977}"/>
                </c:ext>
                <c:ext xmlns:c15="http://schemas.microsoft.com/office/drawing/2012/chart" uri="{CE6537A1-D6FC-4f65-9D91-7224C49458BB}">
                  <c15:layout/>
                </c:ext>
              </c:extLst>
            </c:dLbl>
            <c:spPr>
              <a:noFill/>
              <a:ln>
                <a:noFill/>
              </a:ln>
              <a:effectLst/>
            </c:spPr>
            <c:txPr>
              <a:bodyPr/>
              <a:lstStyle/>
              <a:p>
                <a:pPr>
                  <a:defRPr sz="1100"/>
                </a:pPr>
                <a:endParaRPr lang="es-CO"/>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a:noFill/>
                    </a:ln>
                  </c:spPr>
                </c15:leaderLines>
              </c:ext>
            </c:extLst>
          </c:dLbls>
          <c:cat>
            <c:numRef>
              <c:f>(Datos_Macro!$B$42:$B$49,Datos_Macro!$B$50:$B$89,Datos_Macro!$B$90:$B$129,Datos_Macro!$B$130:$B$140)</c:f>
              <c:numCache>
                <c:formatCode>mmm\-yy</c:formatCode>
                <c:ptCount val="99"/>
                <c:pt idx="0">
                  <c:v>34031</c:v>
                </c:pt>
                <c:pt idx="1">
                  <c:v>34123</c:v>
                </c:pt>
                <c:pt idx="2">
                  <c:v>34215</c:v>
                </c:pt>
                <c:pt idx="3">
                  <c:v>34306</c:v>
                </c:pt>
                <c:pt idx="4">
                  <c:v>34396</c:v>
                </c:pt>
                <c:pt idx="5">
                  <c:v>34488</c:v>
                </c:pt>
                <c:pt idx="6">
                  <c:v>34580</c:v>
                </c:pt>
                <c:pt idx="7">
                  <c:v>34671</c:v>
                </c:pt>
                <c:pt idx="8">
                  <c:v>34761</c:v>
                </c:pt>
                <c:pt idx="9">
                  <c:v>34853</c:v>
                </c:pt>
                <c:pt idx="10">
                  <c:v>34945</c:v>
                </c:pt>
                <c:pt idx="11">
                  <c:v>35036</c:v>
                </c:pt>
                <c:pt idx="12">
                  <c:v>35127</c:v>
                </c:pt>
                <c:pt idx="13">
                  <c:v>35219</c:v>
                </c:pt>
                <c:pt idx="14">
                  <c:v>35311</c:v>
                </c:pt>
                <c:pt idx="15">
                  <c:v>35402</c:v>
                </c:pt>
                <c:pt idx="16">
                  <c:v>35492</c:v>
                </c:pt>
                <c:pt idx="17">
                  <c:v>35584</c:v>
                </c:pt>
                <c:pt idx="18">
                  <c:v>35676</c:v>
                </c:pt>
                <c:pt idx="19">
                  <c:v>35767</c:v>
                </c:pt>
                <c:pt idx="20">
                  <c:v>35857</c:v>
                </c:pt>
                <c:pt idx="21">
                  <c:v>35949</c:v>
                </c:pt>
                <c:pt idx="22">
                  <c:v>36041</c:v>
                </c:pt>
                <c:pt idx="23">
                  <c:v>36132</c:v>
                </c:pt>
                <c:pt idx="24">
                  <c:v>36222</c:v>
                </c:pt>
                <c:pt idx="25">
                  <c:v>36314</c:v>
                </c:pt>
                <c:pt idx="26">
                  <c:v>36406</c:v>
                </c:pt>
                <c:pt idx="27">
                  <c:v>36497</c:v>
                </c:pt>
                <c:pt idx="28">
                  <c:v>36588</c:v>
                </c:pt>
                <c:pt idx="29">
                  <c:v>36680</c:v>
                </c:pt>
                <c:pt idx="30">
                  <c:v>36772</c:v>
                </c:pt>
                <c:pt idx="31">
                  <c:v>36863</c:v>
                </c:pt>
                <c:pt idx="32">
                  <c:v>36953</c:v>
                </c:pt>
                <c:pt idx="33">
                  <c:v>37045</c:v>
                </c:pt>
                <c:pt idx="34">
                  <c:v>37137</c:v>
                </c:pt>
                <c:pt idx="35">
                  <c:v>37228</c:v>
                </c:pt>
                <c:pt idx="36">
                  <c:v>37318</c:v>
                </c:pt>
                <c:pt idx="37">
                  <c:v>37410</c:v>
                </c:pt>
                <c:pt idx="38">
                  <c:v>37502</c:v>
                </c:pt>
                <c:pt idx="39">
                  <c:v>37593</c:v>
                </c:pt>
                <c:pt idx="40">
                  <c:v>37683</c:v>
                </c:pt>
                <c:pt idx="41">
                  <c:v>37775</c:v>
                </c:pt>
                <c:pt idx="42">
                  <c:v>37867</c:v>
                </c:pt>
                <c:pt idx="43">
                  <c:v>37958</c:v>
                </c:pt>
                <c:pt idx="44">
                  <c:v>38049</c:v>
                </c:pt>
                <c:pt idx="45">
                  <c:v>38141</c:v>
                </c:pt>
                <c:pt idx="46">
                  <c:v>38233</c:v>
                </c:pt>
                <c:pt idx="47">
                  <c:v>38324</c:v>
                </c:pt>
                <c:pt idx="48">
                  <c:v>38414</c:v>
                </c:pt>
                <c:pt idx="49">
                  <c:v>38506</c:v>
                </c:pt>
                <c:pt idx="50">
                  <c:v>38598</c:v>
                </c:pt>
                <c:pt idx="51">
                  <c:v>38689</c:v>
                </c:pt>
                <c:pt idx="52">
                  <c:v>38779</c:v>
                </c:pt>
                <c:pt idx="53">
                  <c:v>38871</c:v>
                </c:pt>
                <c:pt idx="54">
                  <c:v>38963</c:v>
                </c:pt>
                <c:pt idx="55">
                  <c:v>39054</c:v>
                </c:pt>
                <c:pt idx="56">
                  <c:v>39144</c:v>
                </c:pt>
                <c:pt idx="57">
                  <c:v>39236</c:v>
                </c:pt>
                <c:pt idx="58">
                  <c:v>39328</c:v>
                </c:pt>
                <c:pt idx="59">
                  <c:v>39419</c:v>
                </c:pt>
                <c:pt idx="60">
                  <c:v>39510</c:v>
                </c:pt>
                <c:pt idx="61">
                  <c:v>39602</c:v>
                </c:pt>
                <c:pt idx="62">
                  <c:v>39694</c:v>
                </c:pt>
                <c:pt idx="63">
                  <c:v>39785</c:v>
                </c:pt>
                <c:pt idx="64">
                  <c:v>39875</c:v>
                </c:pt>
                <c:pt idx="65">
                  <c:v>39967</c:v>
                </c:pt>
                <c:pt idx="66">
                  <c:v>40059</c:v>
                </c:pt>
                <c:pt idx="67">
                  <c:v>40150</c:v>
                </c:pt>
                <c:pt idx="68">
                  <c:v>40240</c:v>
                </c:pt>
                <c:pt idx="69">
                  <c:v>40332</c:v>
                </c:pt>
                <c:pt idx="70">
                  <c:v>40424</c:v>
                </c:pt>
                <c:pt idx="71">
                  <c:v>40515</c:v>
                </c:pt>
                <c:pt idx="72">
                  <c:v>40605</c:v>
                </c:pt>
                <c:pt idx="73">
                  <c:v>40697</c:v>
                </c:pt>
                <c:pt idx="74">
                  <c:v>40789</c:v>
                </c:pt>
                <c:pt idx="75">
                  <c:v>40880</c:v>
                </c:pt>
                <c:pt idx="76">
                  <c:v>40971</c:v>
                </c:pt>
                <c:pt idx="77">
                  <c:v>41063</c:v>
                </c:pt>
                <c:pt idx="78">
                  <c:v>41155</c:v>
                </c:pt>
                <c:pt idx="79">
                  <c:v>41246</c:v>
                </c:pt>
                <c:pt idx="80">
                  <c:v>41336</c:v>
                </c:pt>
                <c:pt idx="81">
                  <c:v>41428</c:v>
                </c:pt>
                <c:pt idx="82">
                  <c:v>41520</c:v>
                </c:pt>
                <c:pt idx="83">
                  <c:v>41611</c:v>
                </c:pt>
                <c:pt idx="84">
                  <c:v>41701</c:v>
                </c:pt>
                <c:pt idx="85">
                  <c:v>41793</c:v>
                </c:pt>
                <c:pt idx="86">
                  <c:v>41885</c:v>
                </c:pt>
                <c:pt idx="87">
                  <c:v>41976</c:v>
                </c:pt>
                <c:pt idx="88">
                  <c:v>42066</c:v>
                </c:pt>
                <c:pt idx="89">
                  <c:v>42158</c:v>
                </c:pt>
                <c:pt idx="90">
                  <c:v>42250</c:v>
                </c:pt>
                <c:pt idx="91">
                  <c:v>42339</c:v>
                </c:pt>
                <c:pt idx="92">
                  <c:v>42430</c:v>
                </c:pt>
                <c:pt idx="93">
                  <c:v>42522</c:v>
                </c:pt>
                <c:pt idx="94">
                  <c:v>42614</c:v>
                </c:pt>
                <c:pt idx="95">
                  <c:v>42705</c:v>
                </c:pt>
                <c:pt idx="96">
                  <c:v>42795</c:v>
                </c:pt>
                <c:pt idx="97">
                  <c:v>42887</c:v>
                </c:pt>
                <c:pt idx="98">
                  <c:v>42979</c:v>
                </c:pt>
              </c:numCache>
            </c:numRef>
          </c:cat>
          <c:val>
            <c:numRef>
              <c:f>(Datos_Macro!$E$42:$E$49,Datos_Macro!$E$50:$E$89,Datos_Macro!$E$90:$E$129,Datos_Macro!$E$130:$E$140)</c:f>
              <c:numCache>
                <c:formatCode>0.00%</c:formatCode>
                <c:ptCount val="99"/>
                <c:pt idx="0">
                  <c:v>0.101178508855216</c:v>
                </c:pt>
                <c:pt idx="1">
                  <c:v>0.10025093483844368</c:v>
                </c:pt>
                <c:pt idx="2">
                  <c:v>9.7674338123933904E-2</c:v>
                </c:pt>
                <c:pt idx="3">
                  <c:v>9.5052783989884718E-2</c:v>
                </c:pt>
                <c:pt idx="4">
                  <c:v>9.2041620376271588E-2</c:v>
                </c:pt>
                <c:pt idx="5">
                  <c:v>9.0215389393315637E-2</c:v>
                </c:pt>
                <c:pt idx="6">
                  <c:v>8.8541709856628958E-2</c:v>
                </c:pt>
                <c:pt idx="7">
                  <c:v>8.8231785871964521E-2</c:v>
                </c:pt>
                <c:pt idx="8">
                  <c:v>8.5623585039862032E-2</c:v>
                </c:pt>
                <c:pt idx="9">
                  <c:v>8.3824144701282188E-2</c:v>
                </c:pt>
                <c:pt idx="10">
                  <c:v>8.2174976184935661E-2</c:v>
                </c:pt>
                <c:pt idx="11">
                  <c:v>8.1151268924839731E-2</c:v>
                </c:pt>
                <c:pt idx="12">
                  <c:v>8.1823692536893103E-2</c:v>
                </c:pt>
                <c:pt idx="13">
                  <c:v>8.1314168320522795E-2</c:v>
                </c:pt>
                <c:pt idx="14">
                  <c:v>8.1176891076334246E-2</c:v>
                </c:pt>
                <c:pt idx="15">
                  <c:v>8.0731936149455188E-2</c:v>
                </c:pt>
                <c:pt idx="16">
                  <c:v>8.0152841548533346E-2</c:v>
                </c:pt>
                <c:pt idx="17">
                  <c:v>8.1095574970390716E-2</c:v>
                </c:pt>
                <c:pt idx="18">
                  <c:v>8.1164533334586633E-2</c:v>
                </c:pt>
                <c:pt idx="19">
                  <c:v>8.1617564193117359E-2</c:v>
                </c:pt>
                <c:pt idx="20">
                  <c:v>8.0978331138610415E-2</c:v>
                </c:pt>
                <c:pt idx="21">
                  <c:v>7.9423659390647092E-2</c:v>
                </c:pt>
                <c:pt idx="22">
                  <c:v>7.8251321336975571E-2</c:v>
                </c:pt>
                <c:pt idx="23">
                  <c:v>7.7727021644466932E-2</c:v>
                </c:pt>
                <c:pt idx="24">
                  <c:v>7.814113238609928E-2</c:v>
                </c:pt>
                <c:pt idx="25">
                  <c:v>7.9907814606587371E-2</c:v>
                </c:pt>
                <c:pt idx="26">
                  <c:v>8.340152274073076E-2</c:v>
                </c:pt>
                <c:pt idx="27">
                  <c:v>8.6887104114948974E-2</c:v>
                </c:pt>
                <c:pt idx="28">
                  <c:v>9.0321860466387113E-2</c:v>
                </c:pt>
                <c:pt idx="29">
                  <c:v>9.4510058132555377E-2</c:v>
                </c:pt>
                <c:pt idx="30">
                  <c:v>9.8631992123488596E-2</c:v>
                </c:pt>
                <c:pt idx="31">
                  <c:v>0.10385481296536477</c:v>
                </c:pt>
                <c:pt idx="32">
                  <c:v>0.10944786097654649</c:v>
                </c:pt>
                <c:pt idx="33">
                  <c:v>0.11245695567723379</c:v>
                </c:pt>
                <c:pt idx="34">
                  <c:v>0.1137603665577237</c:v>
                </c:pt>
                <c:pt idx="35">
                  <c:v>0.11576012470265136</c:v>
                </c:pt>
                <c:pt idx="36">
                  <c:v>0.1187513235820962</c:v>
                </c:pt>
                <c:pt idx="37">
                  <c:v>0.1218768468617507</c:v>
                </c:pt>
                <c:pt idx="38">
                  <c:v>0.12732436778496403</c:v>
                </c:pt>
                <c:pt idx="39">
                  <c:v>0.1312657629111009</c:v>
                </c:pt>
                <c:pt idx="40">
                  <c:v>0.13326510478004383</c:v>
                </c:pt>
                <c:pt idx="41">
                  <c:v>0.1352849371104396</c:v>
                </c:pt>
                <c:pt idx="42">
                  <c:v>0.13567037967767234</c:v>
                </c:pt>
                <c:pt idx="43">
                  <c:v>0.13765831414205282</c:v>
                </c:pt>
                <c:pt idx="44">
                  <c:v>0.14037562574100221</c:v>
                </c:pt>
                <c:pt idx="45">
                  <c:v>0.14219179833220819</c:v>
                </c:pt>
                <c:pt idx="46">
                  <c:v>0.14251241032692433</c:v>
                </c:pt>
                <c:pt idx="47">
                  <c:v>0.14215712136570088</c:v>
                </c:pt>
                <c:pt idx="48">
                  <c:v>0.14109127373551197</c:v>
                </c:pt>
                <c:pt idx="49">
                  <c:v>0.14009573916688128</c:v>
                </c:pt>
                <c:pt idx="50">
                  <c:v>0.14006951655537264</c:v>
                </c:pt>
                <c:pt idx="51">
                  <c:v>0.14035261121884965</c:v>
                </c:pt>
                <c:pt idx="52">
                  <c:v>0.14117554009479755</c:v>
                </c:pt>
                <c:pt idx="53">
                  <c:v>0.14345917126270574</c:v>
                </c:pt>
                <c:pt idx="54">
                  <c:v>0.14606964834856923</c:v>
                </c:pt>
                <c:pt idx="55">
                  <c:v>0.1482747259856376</c:v>
                </c:pt>
                <c:pt idx="56">
                  <c:v>0.14887998431547741</c:v>
                </c:pt>
                <c:pt idx="57">
                  <c:v>0.14681163841939643</c:v>
                </c:pt>
                <c:pt idx="58">
                  <c:v>0.14369828387014405</c:v>
                </c:pt>
                <c:pt idx="59">
                  <c:v>0.14144468027914958</c:v>
                </c:pt>
                <c:pt idx="60">
                  <c:v>0.13949509252587089</c:v>
                </c:pt>
                <c:pt idx="61">
                  <c:v>0.13755067539250965</c:v>
                </c:pt>
                <c:pt idx="62">
                  <c:v>0.13580249905006156</c:v>
                </c:pt>
                <c:pt idx="63">
                  <c:v>0.13372458665342954</c:v>
                </c:pt>
                <c:pt idx="64">
                  <c:v>0.13141112224688098</c:v>
                </c:pt>
                <c:pt idx="65">
                  <c:v>0.13006451817972983</c:v>
                </c:pt>
                <c:pt idx="66">
                  <c:v>0.12883189660682051</c:v>
                </c:pt>
                <c:pt idx="67">
                  <c:v>0.12788360691817804</c:v>
                </c:pt>
                <c:pt idx="68">
                  <c:v>0.12813442211997217</c:v>
                </c:pt>
                <c:pt idx="69">
                  <c:v>0.12936218468037414</c:v>
                </c:pt>
                <c:pt idx="70">
                  <c:v>0.13096947532391226</c:v>
                </c:pt>
                <c:pt idx="71">
                  <c:v>0.13293854686251222</c:v>
                </c:pt>
                <c:pt idx="72">
                  <c:v>0.13456415913642272</c:v>
                </c:pt>
                <c:pt idx="73">
                  <c:v>0.13455937159274861</c:v>
                </c:pt>
                <c:pt idx="74">
                  <c:v>0.13401252833737154</c:v>
                </c:pt>
                <c:pt idx="75">
                  <c:v>0.13332703934774939</c:v>
                </c:pt>
                <c:pt idx="76">
                  <c:v>0.13082627156070473</c:v>
                </c:pt>
                <c:pt idx="77">
                  <c:v>0.12808778114343744</c:v>
                </c:pt>
                <c:pt idx="78">
                  <c:v>0.12523810483042769</c:v>
                </c:pt>
                <c:pt idx="79">
                  <c:v>0.12194122352718191</c:v>
                </c:pt>
                <c:pt idx="80">
                  <c:v>0.11959539724309552</c:v>
                </c:pt>
                <c:pt idx="81">
                  <c:v>0.11733140306292227</c:v>
                </c:pt>
                <c:pt idx="82">
                  <c:v>0.11601928296909136</c:v>
                </c:pt>
                <c:pt idx="83">
                  <c:v>0.11533280403606908</c:v>
                </c:pt>
                <c:pt idx="84">
                  <c:v>0.11485908664561437</c:v>
                </c:pt>
                <c:pt idx="85">
                  <c:v>0.11544586942192074</c:v>
                </c:pt>
                <c:pt idx="86">
                  <c:v>0.11578790176897255</c:v>
                </c:pt>
                <c:pt idx="87">
                  <c:v>0.11699855634710365</c:v>
                </c:pt>
                <c:pt idx="88">
                  <c:v>0.11868556327294034</c:v>
                </c:pt>
                <c:pt idx="89">
                  <c:v>0.120353921569558</c:v>
                </c:pt>
                <c:pt idx="90">
                  <c:v>0.12293139671684508</c:v>
                </c:pt>
                <c:pt idx="91">
                  <c:v>0.12529999999999999</c:v>
                </c:pt>
                <c:pt idx="92">
                  <c:v>0.12722378785286886</c:v>
                </c:pt>
                <c:pt idx="93">
                  <c:v>0.12764040090835538</c:v>
                </c:pt>
                <c:pt idx="94">
                  <c:v>0.12686405813778653</c:v>
                </c:pt>
                <c:pt idx="95">
                  <c:v>0.12591110753425516</c:v>
                </c:pt>
                <c:pt idx="96">
                  <c:v>0.12389733847258326</c:v>
                </c:pt>
              </c:numCache>
            </c:numRef>
          </c:val>
          <c:smooth val="0"/>
          <c:extLst xmlns:c16r2="http://schemas.microsoft.com/office/drawing/2015/06/chart">
            <c:ext xmlns:c16="http://schemas.microsoft.com/office/drawing/2014/chart" uri="{C3380CC4-5D6E-409C-BE32-E72D297353CC}">
              <c16:uniqueId val="{00000001-9AAD-42E3-B7CA-E26208E4F977}"/>
            </c:ext>
          </c:extLst>
        </c:ser>
        <c:dLbls>
          <c:showLegendKey val="0"/>
          <c:showVal val="0"/>
          <c:showCatName val="0"/>
          <c:showSerName val="0"/>
          <c:showPercent val="0"/>
          <c:showBubbleSize val="0"/>
        </c:dLbls>
        <c:smooth val="0"/>
        <c:axId val="246403320"/>
        <c:axId val="246404104"/>
      </c:lineChart>
      <c:dateAx>
        <c:axId val="246403320"/>
        <c:scaling>
          <c:orientation val="minMax"/>
          <c:max val="42795"/>
          <c:min val="34394"/>
        </c:scaling>
        <c:delete val="0"/>
        <c:axPos val="b"/>
        <c:numFmt formatCode="mmm\-yy" sourceLinked="1"/>
        <c:majorTickMark val="out"/>
        <c:minorTickMark val="none"/>
        <c:tickLblPos val="nextTo"/>
        <c:txPr>
          <a:bodyPr rot="-5400000" vert="horz"/>
          <a:lstStyle/>
          <a:p>
            <a:pPr>
              <a:defRPr sz="1200"/>
            </a:pPr>
            <a:endParaRPr lang="es-CO"/>
          </a:p>
        </c:txPr>
        <c:crossAx val="246404104"/>
        <c:crosses val="autoZero"/>
        <c:auto val="1"/>
        <c:lblOffset val="100"/>
        <c:baseTimeUnit val="months"/>
        <c:majorUnit val="12"/>
        <c:majorTimeUnit val="months"/>
      </c:dateAx>
      <c:valAx>
        <c:axId val="246404104"/>
        <c:scaling>
          <c:orientation val="minMax"/>
          <c:min val="4.0000000000000015E-2"/>
        </c:scaling>
        <c:delete val="0"/>
        <c:axPos val="l"/>
        <c:numFmt formatCode="0%" sourceLinked="0"/>
        <c:majorTickMark val="out"/>
        <c:minorTickMark val="none"/>
        <c:tickLblPos val="nextTo"/>
        <c:crossAx val="246403320"/>
        <c:crosses val="autoZero"/>
        <c:crossBetween val="between"/>
      </c:valAx>
      <c:spPr>
        <a:noFill/>
        <a:ln>
          <a:noFill/>
        </a:ln>
      </c:spPr>
    </c:plotArea>
    <c:plotVisOnly val="1"/>
    <c:dispBlanksAs val="gap"/>
    <c:showDLblsOverMax val="0"/>
  </c:chart>
  <c:spPr>
    <a:noFill/>
  </c:spPr>
  <c:txPr>
    <a:bodyPr/>
    <a:lstStyle/>
    <a:p>
      <a:pPr>
        <a:defRPr sz="1200">
          <a:latin typeface="HelveticaNeueLT Std" panose="020B0604020202020204" pitchFamily="34" charset="0"/>
          <a:cs typeface="Helvetica" pitchFamily="34" charset="0"/>
        </a:defRPr>
      </a:pPr>
      <a:endParaRPr lang="es-CO"/>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5659" cy="494551"/>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50444" y="0"/>
            <a:ext cx="2945659" cy="494551"/>
          </a:xfrm>
          <a:prstGeom prst="rect">
            <a:avLst/>
          </a:prstGeom>
        </p:spPr>
        <p:txBody>
          <a:bodyPr vert="horz" lIns="91440" tIns="45720" rIns="91440" bIns="45720" rtlCol="0"/>
          <a:lstStyle>
            <a:lvl1pPr algn="r">
              <a:defRPr sz="1200"/>
            </a:lvl1pPr>
          </a:lstStyle>
          <a:p>
            <a:fld id="{A6A18279-EA06-4F10-A69D-C522A900A4D6}" type="datetimeFigureOut">
              <a:rPr lang="es-CO" smtClean="0"/>
              <a:t>10/07/2017</a:t>
            </a:fld>
            <a:endParaRPr lang="es-CO"/>
          </a:p>
        </p:txBody>
      </p:sp>
      <p:sp>
        <p:nvSpPr>
          <p:cNvPr id="4" name="Marcador de imagen de diapositiva 3"/>
          <p:cNvSpPr>
            <a:spLocks noGrp="1" noRot="1" noChangeAspect="1"/>
          </p:cNvSpPr>
          <p:nvPr>
            <p:ph type="sldImg" idx="2"/>
          </p:nvPr>
        </p:nvSpPr>
        <p:spPr>
          <a:xfrm>
            <a:off x="1181100" y="1231900"/>
            <a:ext cx="4435475" cy="33274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79768" y="4743578"/>
            <a:ext cx="5438140" cy="3881111"/>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1" y="9362239"/>
            <a:ext cx="2945659" cy="494550"/>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50444" y="9362239"/>
            <a:ext cx="2945659" cy="494550"/>
          </a:xfrm>
          <a:prstGeom prst="rect">
            <a:avLst/>
          </a:prstGeom>
        </p:spPr>
        <p:txBody>
          <a:bodyPr vert="horz" lIns="91440" tIns="45720" rIns="91440" bIns="45720" rtlCol="0" anchor="b"/>
          <a:lstStyle>
            <a:lvl1pPr algn="r">
              <a:defRPr sz="1200"/>
            </a:lvl1pPr>
          </a:lstStyle>
          <a:p>
            <a:fld id="{EFB05D5E-DB56-4E60-AACE-14328B1B7E4B}" type="slidenum">
              <a:rPr lang="es-CO" smtClean="0"/>
              <a:t>‹Nº›</a:t>
            </a:fld>
            <a:endParaRPr lang="es-CO"/>
          </a:p>
        </p:txBody>
      </p:sp>
    </p:spTree>
    <p:extLst>
      <p:ext uri="{BB962C8B-B14F-4D97-AF65-F5344CB8AC3E}">
        <p14:creationId xmlns:p14="http://schemas.microsoft.com/office/powerpoint/2010/main" val="99752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O" dirty="0" smtClean="0"/>
              <a:t>Impuestos: </a:t>
            </a:r>
            <a:r>
              <a:rPr lang="es-CO" sz="1200" kern="1200" dirty="0" smtClean="0">
                <a:solidFill>
                  <a:schemeClr val="tx1"/>
                </a:solidFill>
                <a:effectLst/>
                <a:latin typeface="+mn-lt"/>
                <a:ea typeface="+mn-ea"/>
                <a:cs typeface="+mn-cs"/>
              </a:rPr>
              <a:t>En 2015 el recaudo a través de medios electrónicos alcanzó el 31,6% del recaudo nacional de impuestos a cargo de la DIAN (28,1% del recaudo total), por un valor de 37,2 billones,</a:t>
            </a:r>
            <a:r>
              <a:rPr lang="es-CO" sz="1200" kern="1200" baseline="0" dirty="0" smtClean="0">
                <a:solidFill>
                  <a:schemeClr val="tx1"/>
                </a:solidFill>
                <a:effectLst/>
                <a:latin typeface="+mn-lt"/>
                <a:ea typeface="+mn-ea"/>
                <a:cs typeface="+mn-cs"/>
              </a:rPr>
              <a:t> sin embargo,</a:t>
            </a:r>
            <a:r>
              <a:rPr lang="es-CO" sz="1200" kern="1200" dirty="0" smtClean="0">
                <a:solidFill>
                  <a:schemeClr val="tx1"/>
                </a:solidFill>
                <a:effectLst/>
                <a:latin typeface="+mn-lt"/>
                <a:ea typeface="+mn-ea"/>
                <a:cs typeface="+mn-cs"/>
              </a:rPr>
              <a:t> aún existe un espacio importante para aumentar esta participación. Asobancaria</a:t>
            </a:r>
            <a:r>
              <a:rPr lang="es-CO" sz="1200" kern="1200" baseline="0" dirty="0" smtClean="0">
                <a:solidFill>
                  <a:schemeClr val="tx1"/>
                </a:solidFill>
                <a:effectLst/>
                <a:latin typeface="+mn-lt"/>
                <a:ea typeface="+mn-ea"/>
                <a:cs typeface="+mn-cs"/>
              </a:rPr>
              <a:t> </a:t>
            </a:r>
            <a:r>
              <a:rPr lang="es-CO" sz="1200" kern="1200" dirty="0" smtClean="0">
                <a:solidFill>
                  <a:schemeClr val="tx1"/>
                </a:solidFill>
                <a:effectLst/>
                <a:latin typeface="+mn-lt"/>
                <a:ea typeface="+mn-ea"/>
                <a:cs typeface="+mn-cs"/>
              </a:rPr>
              <a:t>emprendió el proyecto de pago electrónico de impuestos a través de tarjeta de crédito. Se</a:t>
            </a:r>
            <a:r>
              <a:rPr lang="es-CO" sz="1200" kern="1200" baseline="0" dirty="0" smtClean="0">
                <a:solidFill>
                  <a:schemeClr val="tx1"/>
                </a:solidFill>
                <a:effectLst/>
                <a:latin typeface="+mn-lt"/>
                <a:ea typeface="+mn-ea"/>
                <a:cs typeface="+mn-cs"/>
              </a:rPr>
              <a:t> está trabajando de la mano con DIAN y la secretaría de Hacienda Distrital.</a:t>
            </a:r>
            <a:endParaRPr lang="es-CO" dirty="0" smtClean="0"/>
          </a:p>
          <a:p>
            <a:endParaRPr lang="es-CO"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CO" sz="1200" kern="1200" dirty="0" smtClean="0">
                <a:solidFill>
                  <a:schemeClr val="tx1"/>
                </a:solidFill>
                <a:effectLst/>
                <a:latin typeface="+mn-lt"/>
                <a:ea typeface="+mn-ea"/>
                <a:cs typeface="+mn-cs"/>
              </a:rPr>
              <a:t>Peajes electrónicos: Este proyecto tiene como objetivo permitir que un usuario pueda transitar por todos los peajes del país con un único dispositivo a bordo de su vehículo (TAG), asociado a una única cuenta de usuario y/o una única factura, ya que sin importar la concesión ni el operador de peaje, el dispositivo será leído y aceptará el pago. En primera instancia Asobancaria trabajó junto con sus agremiados en el esquema de interoperabilidad y comentó el modelo inicial que había sido diseñado por el ministerio de transporte. </a:t>
            </a:r>
          </a:p>
          <a:p>
            <a:pPr marL="0" marR="0" indent="0" algn="l" defTabSz="914400" rtl="0" eaLnBrk="1" fontAlgn="auto" latinLnBrk="0" hangingPunct="1">
              <a:lnSpc>
                <a:spcPct val="100000"/>
              </a:lnSpc>
              <a:spcBef>
                <a:spcPts val="0"/>
              </a:spcBef>
              <a:spcAft>
                <a:spcPts val="0"/>
              </a:spcAft>
              <a:buClrTx/>
              <a:buSzTx/>
              <a:buFontTx/>
              <a:buNone/>
              <a:tabLst/>
              <a:defRPr/>
            </a:pPr>
            <a:endParaRPr lang="es-CO"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CO" dirty="0" smtClean="0"/>
              <a:t>PILA:</a:t>
            </a:r>
          </a:p>
          <a:p>
            <a:pPr marL="0" marR="0" indent="0" algn="l" defTabSz="914400" rtl="0" eaLnBrk="1" fontAlgn="auto" latinLnBrk="0" hangingPunct="1">
              <a:lnSpc>
                <a:spcPct val="100000"/>
              </a:lnSpc>
              <a:spcBef>
                <a:spcPts val="0"/>
              </a:spcBef>
              <a:spcAft>
                <a:spcPts val="0"/>
              </a:spcAft>
              <a:buClrTx/>
              <a:buSzTx/>
              <a:buFontTx/>
              <a:buNone/>
              <a:tabLst/>
              <a:defRPr/>
            </a:pPr>
            <a:endParaRPr lang="es-CO" dirty="0" smtClean="0"/>
          </a:p>
          <a:p>
            <a:r>
              <a:rPr lang="es-CO" dirty="0" smtClean="0"/>
              <a:t>Cuentas</a:t>
            </a:r>
            <a:r>
              <a:rPr lang="es-CO" baseline="0" dirty="0" smtClean="0"/>
              <a:t> Maestras: Se está trabajando de la mano con los Ministerios de Educación, Salud, Hacienda para garantizar que todos los pagos del Sistema General de Participaciones, transferencias del Gobierno Nacional a las entidades territoriales, se hagan a través de cuentas en el sistema financiero. Con lo cual se garantiza mayor eficiencia, reducción de costos de transacción, y transparencia. </a:t>
            </a:r>
            <a:endParaRPr lang="es-CO" dirty="0" smtClean="0"/>
          </a:p>
          <a:p>
            <a:endParaRPr lang="es-CO" dirty="0" smtClean="0"/>
          </a:p>
          <a:p>
            <a:r>
              <a:rPr lang="es-CO" dirty="0" smtClean="0"/>
              <a:t>Pensiones: Asobancaria trabaja </a:t>
            </a:r>
            <a:r>
              <a:rPr lang="es-CO" sz="1200" kern="1200" dirty="0" smtClean="0">
                <a:solidFill>
                  <a:schemeClr val="tx1"/>
                </a:solidFill>
                <a:effectLst/>
                <a:latin typeface="+mn-lt"/>
                <a:ea typeface="+mn-ea"/>
                <a:cs typeface="+mn-cs"/>
              </a:rPr>
              <a:t>con Colpensiones – entidad pública que administra</a:t>
            </a:r>
            <a:r>
              <a:rPr lang="es-CO" sz="1200" kern="1200" baseline="0" dirty="0" smtClean="0">
                <a:solidFill>
                  <a:schemeClr val="tx1"/>
                </a:solidFill>
                <a:effectLst/>
                <a:latin typeface="+mn-lt"/>
                <a:ea typeface="+mn-ea"/>
                <a:cs typeface="+mn-cs"/>
              </a:rPr>
              <a:t> el régimen público de pensiones, </a:t>
            </a:r>
            <a:r>
              <a:rPr lang="es-CO" sz="1200" kern="1200" dirty="0" smtClean="0">
                <a:solidFill>
                  <a:schemeClr val="tx1"/>
                </a:solidFill>
                <a:effectLst/>
                <a:latin typeface="+mn-lt"/>
                <a:ea typeface="+mn-ea"/>
                <a:cs typeface="+mn-cs"/>
              </a:rPr>
              <a:t>en una estrategia que busca la eliminación del pago de primeras mesadas en ventanilla y consolidar</a:t>
            </a:r>
            <a:r>
              <a:rPr lang="es-CO" sz="1200" kern="1200" baseline="0" dirty="0" smtClean="0">
                <a:solidFill>
                  <a:schemeClr val="tx1"/>
                </a:solidFill>
                <a:effectLst/>
                <a:latin typeface="+mn-lt"/>
                <a:ea typeface="+mn-ea"/>
                <a:cs typeface="+mn-cs"/>
              </a:rPr>
              <a:t> </a:t>
            </a:r>
            <a:r>
              <a:rPr lang="es-CO" sz="1200" kern="1200" dirty="0" smtClean="0">
                <a:solidFill>
                  <a:schemeClr val="tx1"/>
                </a:solidFill>
                <a:effectLst/>
                <a:latin typeface="+mn-lt"/>
                <a:ea typeface="+mn-ea"/>
                <a:cs typeface="+mn-cs"/>
              </a:rPr>
              <a:t>la inclusión financiera de los pensionados.</a:t>
            </a:r>
          </a:p>
          <a:p>
            <a:endParaRPr lang="es-CO"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s-CO" sz="1200" kern="1200" dirty="0" smtClean="0">
                <a:solidFill>
                  <a:schemeClr val="tx1"/>
                </a:solidFill>
                <a:effectLst/>
                <a:latin typeface="+mn-lt"/>
                <a:ea typeface="+mn-ea"/>
                <a:cs typeface="+mn-cs"/>
              </a:rPr>
              <a:t>Interoperabilidad de Productos</a:t>
            </a:r>
            <a:r>
              <a:rPr lang="es-CO" sz="1200" kern="1200" baseline="0" dirty="0" smtClean="0">
                <a:solidFill>
                  <a:schemeClr val="tx1"/>
                </a:solidFill>
                <a:effectLst/>
                <a:latin typeface="+mn-lt"/>
                <a:ea typeface="+mn-ea"/>
                <a:cs typeface="+mn-cs"/>
              </a:rPr>
              <a:t> de Trámite Simplificado: </a:t>
            </a:r>
            <a:r>
              <a:rPr lang="es-CO" sz="1200" kern="1200" dirty="0" smtClean="0">
                <a:solidFill>
                  <a:schemeClr val="tx1"/>
                </a:solidFill>
                <a:effectLst/>
                <a:latin typeface="+mn-lt"/>
                <a:ea typeface="+mn-ea"/>
                <a:cs typeface="+mn-cs"/>
              </a:rPr>
              <a:t>El objetivo del proyecto es permitir a los consumidores financieros realizar transferencias monetarias entre productos de trámite simplificado como </a:t>
            </a:r>
            <a:r>
              <a:rPr lang="es-CO" sz="1200" kern="1200" dirty="0" err="1" smtClean="0">
                <a:solidFill>
                  <a:schemeClr val="tx1"/>
                </a:solidFill>
                <a:effectLst/>
                <a:latin typeface="+mn-lt"/>
                <a:ea typeface="+mn-ea"/>
                <a:cs typeface="+mn-cs"/>
              </a:rPr>
              <a:t>Daviplata</a:t>
            </a:r>
            <a:r>
              <a:rPr lang="es-CO" sz="1200" kern="1200" dirty="0" smtClean="0">
                <a:solidFill>
                  <a:schemeClr val="tx1"/>
                </a:solidFill>
                <a:effectLst/>
                <a:latin typeface="+mn-lt"/>
                <a:ea typeface="+mn-ea"/>
                <a:cs typeface="+mn-cs"/>
              </a:rPr>
              <a:t>, Transfer Aval y Ahorro a la mano. </a:t>
            </a:r>
          </a:p>
          <a:p>
            <a:endParaRPr lang="es-CO" sz="1200" kern="1200" dirty="0" smtClean="0">
              <a:solidFill>
                <a:schemeClr val="tx1"/>
              </a:solidFill>
              <a:effectLst/>
              <a:latin typeface="+mn-lt"/>
              <a:ea typeface="+mn-ea"/>
              <a:cs typeface="+mn-cs"/>
            </a:endParaRPr>
          </a:p>
          <a:p>
            <a:endParaRPr lang="es-CO" sz="1200" kern="1200" dirty="0" smtClean="0">
              <a:solidFill>
                <a:schemeClr val="tx1"/>
              </a:solidFill>
              <a:effectLst/>
              <a:latin typeface="+mn-lt"/>
              <a:ea typeface="+mn-ea"/>
              <a:cs typeface="+mn-cs"/>
            </a:endParaRPr>
          </a:p>
          <a:p>
            <a:endParaRPr lang="es-CO" sz="1200" kern="1200" dirty="0" smtClean="0">
              <a:solidFill>
                <a:schemeClr val="tx1"/>
              </a:solidFill>
              <a:effectLst/>
              <a:latin typeface="+mn-lt"/>
              <a:ea typeface="+mn-ea"/>
              <a:cs typeface="+mn-cs"/>
            </a:endParaRPr>
          </a:p>
        </p:txBody>
      </p:sp>
      <p:sp>
        <p:nvSpPr>
          <p:cNvPr id="4" name="3 Marcador de número de diapositiva"/>
          <p:cNvSpPr>
            <a:spLocks noGrp="1"/>
          </p:cNvSpPr>
          <p:nvPr>
            <p:ph type="sldNum" sz="quarter" idx="10"/>
          </p:nvPr>
        </p:nvSpPr>
        <p:spPr/>
        <p:txBody>
          <a:bodyPr/>
          <a:lstStyle/>
          <a:p>
            <a:fld id="{F1BC1D06-9CFF-4F83-8596-30034DFECA41}" type="slidenum">
              <a:rPr lang="es-CO" smtClean="0">
                <a:solidFill>
                  <a:prstClr val="black"/>
                </a:solidFill>
              </a:rPr>
              <a:pPr/>
              <a:t>2</a:t>
            </a:fld>
            <a:endParaRPr lang="es-CO">
              <a:solidFill>
                <a:prstClr val="black"/>
              </a:solidFill>
            </a:endParaRPr>
          </a:p>
        </p:txBody>
      </p:sp>
    </p:spTree>
    <p:extLst>
      <p:ext uri="{BB962C8B-B14F-4D97-AF65-F5344CB8AC3E}">
        <p14:creationId xmlns:p14="http://schemas.microsoft.com/office/powerpoint/2010/main" val="2757468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181100" y="1231900"/>
            <a:ext cx="4435475" cy="3327400"/>
          </a:xfrm>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3</a:t>
            </a:fld>
            <a:endParaRPr lang="es-ES">
              <a:solidFill>
                <a:prstClr val="black"/>
              </a:solidFill>
            </a:endParaRPr>
          </a:p>
        </p:txBody>
      </p:sp>
    </p:spTree>
    <p:extLst>
      <p:ext uri="{BB962C8B-B14F-4D97-AF65-F5344CB8AC3E}">
        <p14:creationId xmlns:p14="http://schemas.microsoft.com/office/powerpoint/2010/main" val="52558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181100" y="1231900"/>
            <a:ext cx="4435475" cy="3327400"/>
          </a:xfrm>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4</a:t>
            </a:fld>
            <a:endParaRPr lang="es-ES">
              <a:solidFill>
                <a:prstClr val="black"/>
              </a:solidFill>
            </a:endParaRPr>
          </a:p>
        </p:txBody>
      </p:sp>
    </p:spTree>
    <p:extLst>
      <p:ext uri="{BB962C8B-B14F-4D97-AF65-F5344CB8AC3E}">
        <p14:creationId xmlns:p14="http://schemas.microsoft.com/office/powerpoint/2010/main" val="2912684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181100" y="1231900"/>
            <a:ext cx="4435475" cy="3327400"/>
          </a:xfrm>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5</a:t>
            </a:fld>
            <a:endParaRPr lang="es-ES">
              <a:solidFill>
                <a:prstClr val="black"/>
              </a:solidFill>
            </a:endParaRPr>
          </a:p>
        </p:txBody>
      </p:sp>
    </p:spTree>
    <p:extLst>
      <p:ext uri="{BB962C8B-B14F-4D97-AF65-F5344CB8AC3E}">
        <p14:creationId xmlns:p14="http://schemas.microsoft.com/office/powerpoint/2010/main" val="73614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181100" y="1231900"/>
            <a:ext cx="4435475" cy="3327400"/>
          </a:xfrm>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6</a:t>
            </a:fld>
            <a:endParaRPr lang="es-ES">
              <a:solidFill>
                <a:prstClr val="black"/>
              </a:solidFill>
            </a:endParaRPr>
          </a:p>
        </p:txBody>
      </p:sp>
    </p:spTree>
    <p:extLst>
      <p:ext uri="{BB962C8B-B14F-4D97-AF65-F5344CB8AC3E}">
        <p14:creationId xmlns:p14="http://schemas.microsoft.com/office/powerpoint/2010/main" val="300293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181100" y="1231900"/>
            <a:ext cx="4435475" cy="3327400"/>
          </a:xfrm>
        </p:spPr>
      </p:sp>
      <p:sp>
        <p:nvSpPr>
          <p:cNvPr id="3" name="2 Marcador de notas"/>
          <p:cNvSpPr>
            <a:spLocks noGrp="1"/>
          </p:cNvSpPr>
          <p:nvPr>
            <p:ph type="body" idx="1"/>
          </p:nvPr>
        </p:nvSpPr>
        <p:spPr/>
        <p:txBody>
          <a:bodyPr/>
          <a:lstStyle/>
          <a:p>
            <a:endParaRPr lang="es-CO"/>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7</a:t>
            </a:fld>
            <a:endParaRPr lang="es-ES">
              <a:solidFill>
                <a:prstClr val="black"/>
              </a:solidFill>
            </a:endParaRPr>
          </a:p>
        </p:txBody>
      </p:sp>
    </p:spTree>
    <p:extLst>
      <p:ext uri="{BB962C8B-B14F-4D97-AF65-F5344CB8AC3E}">
        <p14:creationId xmlns:p14="http://schemas.microsoft.com/office/powerpoint/2010/main" val="1198513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O" dirty="0" smtClean="0"/>
              <a:t>Los resultados de los indicadores claves de</a:t>
            </a:r>
            <a:r>
              <a:rPr lang="es-CO" baseline="0" dirty="0" smtClean="0"/>
              <a:t>l proyecto aún no dejan ver el impacto de las iniciativas del proyecto F. </a:t>
            </a:r>
          </a:p>
          <a:p>
            <a:endParaRPr lang="es-CO" baseline="0" dirty="0" smtClean="0"/>
          </a:p>
          <a:p>
            <a:r>
              <a:rPr lang="es-CO" baseline="0" dirty="0" smtClean="0"/>
              <a:t>Las estadísticas más recientes muestran la necesidad de profundizar en este esfuerzo, pues el mercado aún muestra predilección por el efectivo</a:t>
            </a:r>
          </a:p>
          <a:p>
            <a:endParaRPr lang="es-CO" baseline="0" dirty="0" smtClean="0"/>
          </a:p>
          <a:p>
            <a:r>
              <a:rPr lang="es-CO" baseline="0" dirty="0" smtClean="0"/>
              <a:t>Colombia es aún un país con alto uso del efectivo, presenta bajo nivel de uso de medios de pago electrónico (el ticket promedio es más alto que el de países de referencia en América Latina) y el bajo recaudo en impuestos </a:t>
            </a:r>
            <a:r>
              <a:rPr lang="es-CO" baseline="0" dirty="0" err="1" smtClean="0"/>
              <a:t>nacioanles</a:t>
            </a:r>
            <a:r>
              <a:rPr lang="es-CO" baseline="0" dirty="0" smtClean="0"/>
              <a:t> que se realiza de manera electrónica.</a:t>
            </a:r>
            <a:endParaRPr lang="es-CO" dirty="0" smtClean="0"/>
          </a:p>
          <a:p>
            <a:endParaRPr lang="es-CO" dirty="0" smtClean="0"/>
          </a:p>
          <a:p>
            <a:r>
              <a:rPr lang="es-CO" dirty="0" smtClean="0"/>
              <a:t>Se espera que en</a:t>
            </a:r>
            <a:r>
              <a:rPr lang="es-CO" baseline="0" dirty="0" smtClean="0"/>
              <a:t> 2017 se vean los primeros resultados de l</a:t>
            </a:r>
            <a:r>
              <a:rPr lang="es-CO" dirty="0" smtClean="0"/>
              <a:t>as</a:t>
            </a:r>
            <a:r>
              <a:rPr lang="es-CO" baseline="0" dirty="0" smtClean="0"/>
              <a:t> iniciativas del Proyecto F, algunas en fases iniciales y otras más avanzadas de su diseño e implementación.</a:t>
            </a:r>
          </a:p>
          <a:p>
            <a:endParaRPr lang="es-CO" baseline="0" dirty="0" smtClean="0"/>
          </a:p>
          <a:p>
            <a:r>
              <a:rPr lang="es-CO" baseline="0" dirty="0" smtClean="0"/>
              <a:t>.</a:t>
            </a:r>
            <a:endParaRPr lang="es-CO" dirty="0"/>
          </a:p>
        </p:txBody>
      </p:sp>
      <p:sp>
        <p:nvSpPr>
          <p:cNvPr id="4" name="3 Marcador de número de diapositiva"/>
          <p:cNvSpPr>
            <a:spLocks noGrp="1"/>
          </p:cNvSpPr>
          <p:nvPr>
            <p:ph type="sldNum" sz="quarter" idx="10"/>
          </p:nvPr>
        </p:nvSpPr>
        <p:spPr/>
        <p:txBody>
          <a:bodyPr/>
          <a:lstStyle/>
          <a:p>
            <a:fld id="{1EAC9C48-DC2C-BA4A-A9A7-84A4075AD27E}" type="slidenum">
              <a:rPr lang="es-ES" smtClean="0">
                <a:solidFill>
                  <a:prstClr val="black"/>
                </a:solidFill>
              </a:rPr>
              <a:pPr/>
              <a:t>8</a:t>
            </a:fld>
            <a:endParaRPr lang="es-ES">
              <a:solidFill>
                <a:prstClr val="black"/>
              </a:solidFill>
            </a:endParaRPr>
          </a:p>
        </p:txBody>
      </p:sp>
    </p:spTree>
    <p:extLst>
      <p:ext uri="{BB962C8B-B14F-4D97-AF65-F5344CB8AC3E}">
        <p14:creationId xmlns:p14="http://schemas.microsoft.com/office/powerpoint/2010/main" val="1294218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9"/>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fld id="{A9DDF2A4-4147-449C-829A-DCA35547A820}" type="datetimeFigureOut">
              <a:rPr lang="es-CO" smtClean="0"/>
              <a:t>10/07/2017</a:t>
            </a:fld>
            <a:endParaRPr lang="es-CO"/>
          </a:p>
        </p:txBody>
      </p:sp>
      <p:sp>
        <p:nvSpPr>
          <p:cNvPr id="5" name="4 Marcador de pie de página"/>
          <p:cNvSpPr>
            <a:spLocks noGrp="1"/>
          </p:cNvSpPr>
          <p:nvPr>
            <p:ph type="ftr" sz="quarter" idx="11"/>
          </p:nvPr>
        </p:nvSpPr>
        <p:spPr/>
        <p:txBody>
          <a:bodyPr/>
          <a:lstStyle>
            <a:lvl1pPr>
              <a:defRPr/>
            </a:lvl1pPr>
          </a:lstStyle>
          <a:p>
            <a:endParaRPr lang="es-CO"/>
          </a:p>
        </p:txBody>
      </p:sp>
      <p:sp>
        <p:nvSpPr>
          <p:cNvPr id="6" name="5 Marcador de número de diapositiva"/>
          <p:cNvSpPr>
            <a:spLocks noGrp="1"/>
          </p:cNvSpPr>
          <p:nvPr>
            <p:ph type="sldNum" sz="quarter" idx="12"/>
          </p:nvPr>
        </p:nvSpPr>
        <p:spPr/>
        <p:txBody>
          <a:bodyPr/>
          <a:lstStyle>
            <a:lvl1pPr>
              <a:defRPr/>
            </a:lvl1pPr>
          </a:lstStyle>
          <a:p>
            <a:fld id="{6832A0AC-C1A3-4B26-AD91-7AE439A33388}" type="slidenum">
              <a:rPr lang="es-CO" smtClean="0"/>
              <a:t>‹Nº›</a:t>
            </a:fld>
            <a:endParaRPr lang="es-CO"/>
          </a:p>
        </p:txBody>
      </p:sp>
    </p:spTree>
    <p:extLst>
      <p:ext uri="{BB962C8B-B14F-4D97-AF65-F5344CB8AC3E}">
        <p14:creationId xmlns:p14="http://schemas.microsoft.com/office/powerpoint/2010/main" val="4103530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A9DDF2A4-4147-449C-829A-DCA35547A820}" type="datetimeFigureOut">
              <a:rPr lang="es-CO" smtClean="0"/>
              <a:t>10/07/2017</a:t>
            </a:fld>
            <a:endParaRPr lang="es-CO"/>
          </a:p>
        </p:txBody>
      </p:sp>
      <p:sp>
        <p:nvSpPr>
          <p:cNvPr id="5" name="4 Marcador de pie de página"/>
          <p:cNvSpPr>
            <a:spLocks noGrp="1"/>
          </p:cNvSpPr>
          <p:nvPr>
            <p:ph type="ftr" sz="quarter" idx="11"/>
          </p:nvPr>
        </p:nvSpPr>
        <p:spPr/>
        <p:txBody>
          <a:bodyPr/>
          <a:lstStyle>
            <a:lvl1pPr>
              <a:defRPr/>
            </a:lvl1pPr>
          </a:lstStyle>
          <a:p>
            <a:endParaRPr lang="es-CO"/>
          </a:p>
        </p:txBody>
      </p:sp>
      <p:sp>
        <p:nvSpPr>
          <p:cNvPr id="6" name="5 Marcador de número de diapositiva"/>
          <p:cNvSpPr>
            <a:spLocks noGrp="1"/>
          </p:cNvSpPr>
          <p:nvPr>
            <p:ph type="sldNum" sz="quarter" idx="12"/>
          </p:nvPr>
        </p:nvSpPr>
        <p:spPr/>
        <p:txBody>
          <a:bodyPr/>
          <a:lstStyle>
            <a:lvl1pPr>
              <a:defRPr/>
            </a:lvl1pPr>
          </a:lstStyle>
          <a:p>
            <a:fld id="{6832A0AC-C1A3-4B26-AD91-7AE439A33388}" type="slidenum">
              <a:rPr lang="es-CO" smtClean="0"/>
              <a:t>‹Nº›</a:t>
            </a:fld>
            <a:endParaRPr lang="es-CO"/>
          </a:p>
        </p:txBody>
      </p:sp>
    </p:spTree>
    <p:extLst>
      <p:ext uri="{BB962C8B-B14F-4D97-AF65-F5344CB8AC3E}">
        <p14:creationId xmlns:p14="http://schemas.microsoft.com/office/powerpoint/2010/main" val="2834561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41"/>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A9DDF2A4-4147-449C-829A-DCA35547A820}" type="datetimeFigureOut">
              <a:rPr lang="es-CO" smtClean="0"/>
              <a:t>10/07/2017</a:t>
            </a:fld>
            <a:endParaRPr lang="es-CO"/>
          </a:p>
        </p:txBody>
      </p:sp>
      <p:sp>
        <p:nvSpPr>
          <p:cNvPr id="5" name="4 Marcador de pie de página"/>
          <p:cNvSpPr>
            <a:spLocks noGrp="1"/>
          </p:cNvSpPr>
          <p:nvPr>
            <p:ph type="ftr" sz="quarter" idx="11"/>
          </p:nvPr>
        </p:nvSpPr>
        <p:spPr/>
        <p:txBody>
          <a:bodyPr/>
          <a:lstStyle>
            <a:lvl1pPr>
              <a:defRPr/>
            </a:lvl1pPr>
          </a:lstStyle>
          <a:p>
            <a:endParaRPr lang="es-CO"/>
          </a:p>
        </p:txBody>
      </p:sp>
      <p:sp>
        <p:nvSpPr>
          <p:cNvPr id="6" name="5 Marcador de número de diapositiva"/>
          <p:cNvSpPr>
            <a:spLocks noGrp="1"/>
          </p:cNvSpPr>
          <p:nvPr>
            <p:ph type="sldNum" sz="quarter" idx="12"/>
          </p:nvPr>
        </p:nvSpPr>
        <p:spPr/>
        <p:txBody>
          <a:bodyPr/>
          <a:lstStyle>
            <a:lvl1pPr>
              <a:defRPr/>
            </a:lvl1pPr>
          </a:lstStyle>
          <a:p>
            <a:fld id="{6832A0AC-C1A3-4B26-AD91-7AE439A33388}" type="slidenum">
              <a:rPr lang="es-CO" smtClean="0"/>
              <a:t>‹Nº›</a:t>
            </a:fld>
            <a:endParaRPr lang="es-CO"/>
          </a:p>
        </p:txBody>
      </p:sp>
    </p:spTree>
    <p:extLst>
      <p:ext uri="{BB962C8B-B14F-4D97-AF65-F5344CB8AC3E}">
        <p14:creationId xmlns:p14="http://schemas.microsoft.com/office/powerpoint/2010/main" val="3681097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A9DDF2A4-4147-449C-829A-DCA35547A820}" type="datetimeFigureOut">
              <a:rPr lang="es-CO" smtClean="0"/>
              <a:t>10/07/2017</a:t>
            </a:fld>
            <a:endParaRPr lang="es-CO"/>
          </a:p>
        </p:txBody>
      </p:sp>
      <p:sp>
        <p:nvSpPr>
          <p:cNvPr id="5" name="4 Marcador de pie de página"/>
          <p:cNvSpPr>
            <a:spLocks noGrp="1"/>
          </p:cNvSpPr>
          <p:nvPr>
            <p:ph type="ftr" sz="quarter" idx="11"/>
          </p:nvPr>
        </p:nvSpPr>
        <p:spPr/>
        <p:txBody>
          <a:bodyPr/>
          <a:lstStyle>
            <a:lvl1pPr>
              <a:defRPr/>
            </a:lvl1pPr>
          </a:lstStyle>
          <a:p>
            <a:endParaRPr lang="es-CO"/>
          </a:p>
        </p:txBody>
      </p:sp>
      <p:sp>
        <p:nvSpPr>
          <p:cNvPr id="6" name="5 Marcador de número de diapositiva"/>
          <p:cNvSpPr>
            <a:spLocks noGrp="1"/>
          </p:cNvSpPr>
          <p:nvPr>
            <p:ph type="sldNum" sz="quarter" idx="12"/>
          </p:nvPr>
        </p:nvSpPr>
        <p:spPr/>
        <p:txBody>
          <a:bodyPr/>
          <a:lstStyle>
            <a:lvl1pPr>
              <a:defRPr/>
            </a:lvl1pPr>
          </a:lstStyle>
          <a:p>
            <a:fld id="{6832A0AC-C1A3-4B26-AD91-7AE439A33388}" type="slidenum">
              <a:rPr lang="es-CO" smtClean="0"/>
              <a:t>‹Nº›</a:t>
            </a:fld>
            <a:endParaRPr lang="es-CO"/>
          </a:p>
        </p:txBody>
      </p:sp>
    </p:spTree>
    <p:extLst>
      <p:ext uri="{BB962C8B-B14F-4D97-AF65-F5344CB8AC3E}">
        <p14:creationId xmlns:p14="http://schemas.microsoft.com/office/powerpoint/2010/main" val="740069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2"/>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fld id="{A9DDF2A4-4147-449C-829A-DCA35547A820}" type="datetimeFigureOut">
              <a:rPr lang="es-CO" smtClean="0"/>
              <a:t>10/07/2017</a:t>
            </a:fld>
            <a:endParaRPr lang="es-CO"/>
          </a:p>
        </p:txBody>
      </p:sp>
      <p:sp>
        <p:nvSpPr>
          <p:cNvPr id="5" name="4 Marcador de pie de página"/>
          <p:cNvSpPr>
            <a:spLocks noGrp="1"/>
          </p:cNvSpPr>
          <p:nvPr>
            <p:ph type="ftr" sz="quarter" idx="11"/>
          </p:nvPr>
        </p:nvSpPr>
        <p:spPr/>
        <p:txBody>
          <a:bodyPr/>
          <a:lstStyle>
            <a:lvl1pPr>
              <a:defRPr/>
            </a:lvl1pPr>
          </a:lstStyle>
          <a:p>
            <a:endParaRPr lang="es-CO"/>
          </a:p>
        </p:txBody>
      </p:sp>
      <p:sp>
        <p:nvSpPr>
          <p:cNvPr id="6" name="5 Marcador de número de diapositiva"/>
          <p:cNvSpPr>
            <a:spLocks noGrp="1"/>
          </p:cNvSpPr>
          <p:nvPr>
            <p:ph type="sldNum" sz="quarter" idx="12"/>
          </p:nvPr>
        </p:nvSpPr>
        <p:spPr/>
        <p:txBody>
          <a:bodyPr/>
          <a:lstStyle>
            <a:lvl1pPr>
              <a:defRPr/>
            </a:lvl1pPr>
          </a:lstStyle>
          <a:p>
            <a:fld id="{6832A0AC-C1A3-4B26-AD91-7AE439A33388}" type="slidenum">
              <a:rPr lang="es-CO" smtClean="0"/>
              <a:t>‹Nº›</a:t>
            </a:fld>
            <a:endParaRPr lang="es-CO"/>
          </a:p>
        </p:txBody>
      </p:sp>
    </p:spTree>
    <p:extLst>
      <p:ext uri="{BB962C8B-B14F-4D97-AF65-F5344CB8AC3E}">
        <p14:creationId xmlns:p14="http://schemas.microsoft.com/office/powerpoint/2010/main" val="3877461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fld id="{A9DDF2A4-4147-449C-829A-DCA35547A820}" type="datetimeFigureOut">
              <a:rPr lang="es-CO" smtClean="0"/>
              <a:t>10/07/2017</a:t>
            </a:fld>
            <a:endParaRPr lang="es-CO"/>
          </a:p>
        </p:txBody>
      </p:sp>
      <p:sp>
        <p:nvSpPr>
          <p:cNvPr id="6" name="4 Marcador de pie de página"/>
          <p:cNvSpPr>
            <a:spLocks noGrp="1"/>
          </p:cNvSpPr>
          <p:nvPr>
            <p:ph type="ftr" sz="quarter" idx="11"/>
          </p:nvPr>
        </p:nvSpPr>
        <p:spPr/>
        <p:txBody>
          <a:bodyPr/>
          <a:lstStyle>
            <a:lvl1pPr>
              <a:defRPr/>
            </a:lvl1pPr>
          </a:lstStyle>
          <a:p>
            <a:endParaRPr lang="es-CO"/>
          </a:p>
        </p:txBody>
      </p:sp>
      <p:sp>
        <p:nvSpPr>
          <p:cNvPr id="7" name="5 Marcador de número de diapositiva"/>
          <p:cNvSpPr>
            <a:spLocks noGrp="1"/>
          </p:cNvSpPr>
          <p:nvPr>
            <p:ph type="sldNum" sz="quarter" idx="12"/>
          </p:nvPr>
        </p:nvSpPr>
        <p:spPr/>
        <p:txBody>
          <a:bodyPr/>
          <a:lstStyle>
            <a:lvl1pPr>
              <a:defRPr/>
            </a:lvl1pPr>
          </a:lstStyle>
          <a:p>
            <a:fld id="{6832A0AC-C1A3-4B26-AD91-7AE439A33388}" type="slidenum">
              <a:rPr lang="es-CO" smtClean="0"/>
              <a:t>‹Nº›</a:t>
            </a:fld>
            <a:endParaRPr lang="es-CO"/>
          </a:p>
        </p:txBody>
      </p:sp>
    </p:spTree>
    <p:extLst>
      <p:ext uri="{BB962C8B-B14F-4D97-AF65-F5344CB8AC3E}">
        <p14:creationId xmlns:p14="http://schemas.microsoft.com/office/powerpoint/2010/main" val="2715824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1" y="1535114"/>
            <a:ext cx="4040188"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30" y="1535114"/>
            <a:ext cx="4041775" cy="639763"/>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fld id="{A9DDF2A4-4147-449C-829A-DCA35547A820}" type="datetimeFigureOut">
              <a:rPr lang="es-CO" smtClean="0"/>
              <a:t>10/07/2017</a:t>
            </a:fld>
            <a:endParaRPr lang="es-CO"/>
          </a:p>
        </p:txBody>
      </p:sp>
      <p:sp>
        <p:nvSpPr>
          <p:cNvPr id="8" name="4 Marcador de pie de página"/>
          <p:cNvSpPr>
            <a:spLocks noGrp="1"/>
          </p:cNvSpPr>
          <p:nvPr>
            <p:ph type="ftr" sz="quarter" idx="11"/>
          </p:nvPr>
        </p:nvSpPr>
        <p:spPr/>
        <p:txBody>
          <a:bodyPr/>
          <a:lstStyle>
            <a:lvl1pPr>
              <a:defRPr/>
            </a:lvl1pPr>
          </a:lstStyle>
          <a:p>
            <a:endParaRPr lang="es-CO"/>
          </a:p>
        </p:txBody>
      </p:sp>
      <p:sp>
        <p:nvSpPr>
          <p:cNvPr id="9" name="5 Marcador de número de diapositiva"/>
          <p:cNvSpPr>
            <a:spLocks noGrp="1"/>
          </p:cNvSpPr>
          <p:nvPr>
            <p:ph type="sldNum" sz="quarter" idx="12"/>
          </p:nvPr>
        </p:nvSpPr>
        <p:spPr/>
        <p:txBody>
          <a:bodyPr/>
          <a:lstStyle>
            <a:lvl1pPr>
              <a:defRPr/>
            </a:lvl1pPr>
          </a:lstStyle>
          <a:p>
            <a:fld id="{6832A0AC-C1A3-4B26-AD91-7AE439A33388}" type="slidenum">
              <a:rPr lang="es-CO" smtClean="0"/>
              <a:t>‹Nº›</a:t>
            </a:fld>
            <a:endParaRPr lang="es-CO"/>
          </a:p>
        </p:txBody>
      </p:sp>
    </p:spTree>
    <p:extLst>
      <p:ext uri="{BB962C8B-B14F-4D97-AF65-F5344CB8AC3E}">
        <p14:creationId xmlns:p14="http://schemas.microsoft.com/office/powerpoint/2010/main" val="3461888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fld id="{A9DDF2A4-4147-449C-829A-DCA35547A820}" type="datetimeFigureOut">
              <a:rPr lang="es-CO" smtClean="0"/>
              <a:t>10/07/2017</a:t>
            </a:fld>
            <a:endParaRPr lang="es-CO"/>
          </a:p>
        </p:txBody>
      </p:sp>
      <p:sp>
        <p:nvSpPr>
          <p:cNvPr id="4" name="4 Marcador de pie de página"/>
          <p:cNvSpPr>
            <a:spLocks noGrp="1"/>
          </p:cNvSpPr>
          <p:nvPr>
            <p:ph type="ftr" sz="quarter" idx="11"/>
          </p:nvPr>
        </p:nvSpPr>
        <p:spPr/>
        <p:txBody>
          <a:bodyPr/>
          <a:lstStyle>
            <a:lvl1pPr>
              <a:defRPr/>
            </a:lvl1pPr>
          </a:lstStyle>
          <a:p>
            <a:endParaRPr lang="es-CO"/>
          </a:p>
        </p:txBody>
      </p:sp>
      <p:sp>
        <p:nvSpPr>
          <p:cNvPr id="5" name="5 Marcador de número de diapositiva"/>
          <p:cNvSpPr>
            <a:spLocks noGrp="1"/>
          </p:cNvSpPr>
          <p:nvPr>
            <p:ph type="sldNum" sz="quarter" idx="12"/>
          </p:nvPr>
        </p:nvSpPr>
        <p:spPr/>
        <p:txBody>
          <a:bodyPr/>
          <a:lstStyle>
            <a:lvl1pPr>
              <a:defRPr/>
            </a:lvl1pPr>
          </a:lstStyle>
          <a:p>
            <a:fld id="{6832A0AC-C1A3-4B26-AD91-7AE439A33388}" type="slidenum">
              <a:rPr lang="es-CO" smtClean="0"/>
              <a:t>‹Nº›</a:t>
            </a:fld>
            <a:endParaRPr lang="es-CO"/>
          </a:p>
        </p:txBody>
      </p:sp>
    </p:spTree>
    <p:extLst>
      <p:ext uri="{BB962C8B-B14F-4D97-AF65-F5344CB8AC3E}">
        <p14:creationId xmlns:p14="http://schemas.microsoft.com/office/powerpoint/2010/main" val="2499818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fld id="{A9DDF2A4-4147-449C-829A-DCA35547A820}" type="datetimeFigureOut">
              <a:rPr lang="es-CO" smtClean="0"/>
              <a:t>10/07/2017</a:t>
            </a:fld>
            <a:endParaRPr lang="es-CO"/>
          </a:p>
        </p:txBody>
      </p:sp>
      <p:sp>
        <p:nvSpPr>
          <p:cNvPr id="3" name="4 Marcador de pie de página"/>
          <p:cNvSpPr>
            <a:spLocks noGrp="1"/>
          </p:cNvSpPr>
          <p:nvPr>
            <p:ph type="ftr" sz="quarter" idx="11"/>
          </p:nvPr>
        </p:nvSpPr>
        <p:spPr/>
        <p:txBody>
          <a:bodyPr/>
          <a:lstStyle>
            <a:lvl1pPr>
              <a:defRPr/>
            </a:lvl1pPr>
          </a:lstStyle>
          <a:p>
            <a:endParaRPr lang="es-CO"/>
          </a:p>
        </p:txBody>
      </p:sp>
      <p:sp>
        <p:nvSpPr>
          <p:cNvPr id="4" name="5 Marcador de número de diapositiva"/>
          <p:cNvSpPr>
            <a:spLocks noGrp="1"/>
          </p:cNvSpPr>
          <p:nvPr>
            <p:ph type="sldNum" sz="quarter" idx="12"/>
          </p:nvPr>
        </p:nvSpPr>
        <p:spPr/>
        <p:txBody>
          <a:bodyPr/>
          <a:lstStyle>
            <a:lvl1pPr>
              <a:defRPr/>
            </a:lvl1pPr>
          </a:lstStyle>
          <a:p>
            <a:fld id="{6832A0AC-C1A3-4B26-AD91-7AE439A33388}" type="slidenum">
              <a:rPr lang="es-CO" smtClean="0"/>
              <a:t>‹Nº›</a:t>
            </a:fld>
            <a:endParaRPr lang="es-CO"/>
          </a:p>
        </p:txBody>
      </p:sp>
    </p:spTree>
    <p:extLst>
      <p:ext uri="{BB962C8B-B14F-4D97-AF65-F5344CB8AC3E}">
        <p14:creationId xmlns:p14="http://schemas.microsoft.com/office/powerpoint/2010/main" val="68870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5" y="273050"/>
            <a:ext cx="3008313" cy="1162051"/>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4"/>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5" y="1435104"/>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fld id="{A9DDF2A4-4147-449C-829A-DCA35547A820}" type="datetimeFigureOut">
              <a:rPr lang="es-CO" smtClean="0"/>
              <a:t>10/07/2017</a:t>
            </a:fld>
            <a:endParaRPr lang="es-CO"/>
          </a:p>
        </p:txBody>
      </p:sp>
      <p:sp>
        <p:nvSpPr>
          <p:cNvPr id="6" name="4 Marcador de pie de página"/>
          <p:cNvSpPr>
            <a:spLocks noGrp="1"/>
          </p:cNvSpPr>
          <p:nvPr>
            <p:ph type="ftr" sz="quarter" idx="11"/>
          </p:nvPr>
        </p:nvSpPr>
        <p:spPr/>
        <p:txBody>
          <a:bodyPr/>
          <a:lstStyle>
            <a:lvl1pPr>
              <a:defRPr/>
            </a:lvl1pPr>
          </a:lstStyle>
          <a:p>
            <a:endParaRPr lang="es-CO"/>
          </a:p>
        </p:txBody>
      </p:sp>
      <p:sp>
        <p:nvSpPr>
          <p:cNvPr id="7" name="5 Marcador de número de diapositiva"/>
          <p:cNvSpPr>
            <a:spLocks noGrp="1"/>
          </p:cNvSpPr>
          <p:nvPr>
            <p:ph type="sldNum" sz="quarter" idx="12"/>
          </p:nvPr>
        </p:nvSpPr>
        <p:spPr/>
        <p:txBody>
          <a:bodyPr/>
          <a:lstStyle>
            <a:lvl1pPr>
              <a:defRPr/>
            </a:lvl1pPr>
          </a:lstStyle>
          <a:p>
            <a:fld id="{6832A0AC-C1A3-4B26-AD91-7AE439A33388}" type="slidenum">
              <a:rPr lang="es-CO" smtClean="0"/>
              <a:t>‹Nº›</a:t>
            </a:fld>
            <a:endParaRPr lang="es-CO"/>
          </a:p>
        </p:txBody>
      </p:sp>
    </p:spTree>
    <p:extLst>
      <p:ext uri="{BB962C8B-B14F-4D97-AF65-F5344CB8AC3E}">
        <p14:creationId xmlns:p14="http://schemas.microsoft.com/office/powerpoint/2010/main" val="59132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2"/>
            <a:ext cx="5486400" cy="566739"/>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s-ES" noProof="0" dirty="0" smtClean="0"/>
          </a:p>
        </p:txBody>
      </p:sp>
      <p:sp>
        <p:nvSpPr>
          <p:cNvPr id="4" name="3 Marcador de texto"/>
          <p:cNvSpPr>
            <a:spLocks noGrp="1"/>
          </p:cNvSpPr>
          <p:nvPr>
            <p:ph type="body" sz="half" idx="2"/>
          </p:nvPr>
        </p:nvSpPr>
        <p:spPr>
          <a:xfrm>
            <a:off x="1792288" y="5367340"/>
            <a:ext cx="5486400" cy="8048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fld id="{A9DDF2A4-4147-449C-829A-DCA35547A820}" type="datetimeFigureOut">
              <a:rPr lang="es-CO" smtClean="0"/>
              <a:t>10/07/2017</a:t>
            </a:fld>
            <a:endParaRPr lang="es-CO"/>
          </a:p>
        </p:txBody>
      </p:sp>
      <p:sp>
        <p:nvSpPr>
          <p:cNvPr id="6" name="4 Marcador de pie de página"/>
          <p:cNvSpPr>
            <a:spLocks noGrp="1"/>
          </p:cNvSpPr>
          <p:nvPr>
            <p:ph type="ftr" sz="quarter" idx="11"/>
          </p:nvPr>
        </p:nvSpPr>
        <p:spPr/>
        <p:txBody>
          <a:bodyPr/>
          <a:lstStyle>
            <a:lvl1pPr>
              <a:defRPr/>
            </a:lvl1pPr>
          </a:lstStyle>
          <a:p>
            <a:endParaRPr lang="es-CO"/>
          </a:p>
        </p:txBody>
      </p:sp>
      <p:sp>
        <p:nvSpPr>
          <p:cNvPr id="7" name="5 Marcador de número de diapositiva"/>
          <p:cNvSpPr>
            <a:spLocks noGrp="1"/>
          </p:cNvSpPr>
          <p:nvPr>
            <p:ph type="sldNum" sz="quarter" idx="12"/>
          </p:nvPr>
        </p:nvSpPr>
        <p:spPr/>
        <p:txBody>
          <a:bodyPr/>
          <a:lstStyle>
            <a:lvl1pPr>
              <a:defRPr/>
            </a:lvl1pPr>
          </a:lstStyle>
          <a:p>
            <a:fld id="{6832A0AC-C1A3-4B26-AD91-7AE439A33388}" type="slidenum">
              <a:rPr lang="es-CO" smtClean="0"/>
              <a:t>‹Nº›</a:t>
            </a:fld>
            <a:endParaRPr lang="es-CO"/>
          </a:p>
        </p:txBody>
      </p:sp>
    </p:spTree>
    <p:extLst>
      <p:ext uri="{BB962C8B-B14F-4D97-AF65-F5344CB8AC3E}">
        <p14:creationId xmlns:p14="http://schemas.microsoft.com/office/powerpoint/2010/main" val="88635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7"/>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fld id="{A9DDF2A4-4147-449C-829A-DCA35547A820}" type="datetimeFigureOut">
              <a:rPr lang="es-CO" smtClean="0"/>
              <a:t>10/07/2017</a:t>
            </a:fld>
            <a:endParaRPr lang="es-CO"/>
          </a:p>
        </p:txBody>
      </p:sp>
      <p:sp>
        <p:nvSpPr>
          <p:cNvPr id="5" name="4 Marcador de pie de página"/>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es-CO"/>
          </a:p>
        </p:txBody>
      </p:sp>
      <p:sp>
        <p:nvSpPr>
          <p:cNvPr id="6" name="5 Marcador de número de diapositiva"/>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fld id="{6832A0AC-C1A3-4B26-AD91-7AE439A33388}" type="slidenum">
              <a:rPr lang="es-CO" smtClean="0"/>
              <a:t>‹Nº›</a:t>
            </a:fld>
            <a:endParaRPr lang="es-CO"/>
          </a:p>
        </p:txBody>
      </p:sp>
    </p:spTree>
    <p:extLst>
      <p:ext uri="{BB962C8B-B14F-4D97-AF65-F5344CB8AC3E}">
        <p14:creationId xmlns:p14="http://schemas.microsoft.com/office/powerpoint/2010/main" val="14102502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189" algn="ctr" rtl="0" fontAlgn="base">
        <a:spcBef>
          <a:spcPct val="0"/>
        </a:spcBef>
        <a:spcAft>
          <a:spcPct val="0"/>
        </a:spcAft>
        <a:defRPr sz="4400">
          <a:solidFill>
            <a:schemeClr val="tx1"/>
          </a:solidFill>
          <a:latin typeface="Calibri" pitchFamily="34" charset="0"/>
        </a:defRPr>
      </a:lvl6pPr>
      <a:lvl7pPr marL="914377" algn="ctr" rtl="0" fontAlgn="base">
        <a:spcBef>
          <a:spcPct val="0"/>
        </a:spcBef>
        <a:spcAft>
          <a:spcPct val="0"/>
        </a:spcAft>
        <a:defRPr sz="4400">
          <a:solidFill>
            <a:schemeClr val="tx1"/>
          </a:solidFill>
          <a:latin typeface="Calibri" pitchFamily="34" charset="0"/>
        </a:defRPr>
      </a:lvl7pPr>
      <a:lvl8pPr marL="1371566" algn="ctr" rtl="0" fontAlgn="base">
        <a:spcBef>
          <a:spcPct val="0"/>
        </a:spcBef>
        <a:spcAft>
          <a:spcPct val="0"/>
        </a:spcAft>
        <a:defRPr sz="4400">
          <a:solidFill>
            <a:schemeClr val="tx1"/>
          </a:solidFill>
          <a:latin typeface="Calibri" pitchFamily="34" charset="0"/>
        </a:defRPr>
      </a:lvl8pPr>
      <a:lvl9pPr marL="1828754" algn="ctr" rtl="0" fontAlgn="base">
        <a:spcBef>
          <a:spcPct val="0"/>
        </a:spcBef>
        <a:spcAft>
          <a:spcPct val="0"/>
        </a:spcAft>
        <a:defRPr sz="4400">
          <a:solidFill>
            <a:schemeClr val="tx1"/>
          </a:solidFill>
          <a:latin typeface="Calibri" pitchFamily="34" charset="0"/>
        </a:defRPr>
      </a:lvl9pPr>
    </p:titleStyle>
    <p:bodyStyle>
      <a:lvl1pPr marL="342891" indent="-342891"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32" indent="-285744"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2971" indent="-228594"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160" indent="-228594"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349" indent="-228594"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8.xml"/><Relationship Id="rId5" Type="http://schemas.openxmlformats.org/officeDocument/2006/relationships/chart" Target="../charts/char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cstate="print"/>
          <a:stretch>
            <a:fillRect/>
          </a:stretch>
        </a:blipFill>
        <a:effectLst/>
      </p:bgPr>
    </p:bg>
    <p:spTree>
      <p:nvGrpSpPr>
        <p:cNvPr id="1" name=""/>
        <p:cNvGrpSpPr/>
        <p:nvPr/>
      </p:nvGrpSpPr>
      <p:grpSpPr>
        <a:xfrm>
          <a:off x="0" y="0"/>
          <a:ext cx="0" cy="0"/>
          <a:chOff x="0" y="0"/>
          <a:chExt cx="0" cy="0"/>
        </a:xfrm>
      </p:grpSpPr>
      <p:pic>
        <p:nvPicPr>
          <p:cNvPr id="4" name="Picture 2" descr="C:\Users\agarcia\AppData\Local\Microsoft\Windows\Temporary Internet Files\Content.Outlook\2GTNKZEN\Grafica HD-20.png"/>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8362" y="777938"/>
            <a:ext cx="7207276" cy="5302125"/>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7"/>
          <p:cNvGrpSpPr/>
          <p:nvPr/>
        </p:nvGrpSpPr>
        <p:grpSpPr>
          <a:xfrm>
            <a:off x="1783586" y="175985"/>
            <a:ext cx="5576827" cy="432540"/>
            <a:chOff x="1783587" y="175985"/>
            <a:chExt cx="5576827" cy="432540"/>
          </a:xfrm>
        </p:grpSpPr>
        <p:sp>
          <p:nvSpPr>
            <p:cNvPr id="6" name="Rectángulo redondeado 5"/>
            <p:cNvSpPr/>
            <p:nvPr/>
          </p:nvSpPr>
          <p:spPr>
            <a:xfrm>
              <a:off x="1783587" y="175985"/>
              <a:ext cx="5576827" cy="432540"/>
            </a:xfrm>
            <a:prstGeom prst="roundRect">
              <a:avLst/>
            </a:prstGeom>
            <a:solidFill>
              <a:srgbClr val="FFB8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7" name="Rectángulo redondeado 6"/>
            <p:cNvSpPr/>
            <p:nvPr/>
          </p:nvSpPr>
          <p:spPr>
            <a:xfrm>
              <a:off x="1983348" y="210133"/>
              <a:ext cx="5177305" cy="364244"/>
            </a:xfrm>
            <a:prstGeom prst="roundRect">
              <a:avLst/>
            </a:prstGeom>
            <a:solidFill>
              <a:srgbClr val="294A7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O" sz="2200" b="1" dirty="0" smtClean="0">
                  <a:solidFill>
                    <a:schemeClr val="bg1"/>
                  </a:solidFill>
                  <a:latin typeface="HelveticaNeueLT Std" pitchFamily="34" charset="0"/>
                  <a:cs typeface="Helvetica"/>
                </a:rPr>
                <a:t>PROYECTO F</a:t>
              </a:r>
              <a:endParaRPr lang="es-CO" sz="2200" dirty="0"/>
            </a:p>
          </p:txBody>
        </p:sp>
      </p:grpSp>
    </p:spTree>
    <p:extLst>
      <p:ext uri="{BB962C8B-B14F-4D97-AF65-F5344CB8AC3E}">
        <p14:creationId xmlns:p14="http://schemas.microsoft.com/office/powerpoint/2010/main" val="31707363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4" cstate="print"/>
          <a:stretch>
            <a:fillRect/>
          </a:stretch>
        </a:blipFill>
        <a:effectLst/>
      </p:bgPr>
    </p:bg>
    <p:spTree>
      <p:nvGrpSpPr>
        <p:cNvPr id="1" name=""/>
        <p:cNvGrpSpPr/>
        <p:nvPr/>
      </p:nvGrpSpPr>
      <p:grpSpPr>
        <a:xfrm>
          <a:off x="0" y="0"/>
          <a:ext cx="0" cy="0"/>
          <a:chOff x="0" y="0"/>
          <a:chExt cx="0" cy="0"/>
        </a:xfrm>
      </p:grpSpPr>
      <p:sp>
        <p:nvSpPr>
          <p:cNvPr id="56" name="9 CuadroTexto"/>
          <p:cNvSpPr txBox="1"/>
          <p:nvPr/>
        </p:nvSpPr>
        <p:spPr>
          <a:xfrm>
            <a:off x="544259" y="362171"/>
            <a:ext cx="8055482" cy="923330"/>
          </a:xfrm>
          <a:prstGeom prst="rect">
            <a:avLst/>
          </a:prstGeom>
          <a:noFill/>
          <a:ln w="9525">
            <a:noFill/>
            <a:miter lim="800000"/>
            <a:headEnd/>
            <a:tailEnd/>
          </a:ln>
        </p:spPr>
        <p:txBody>
          <a:bodyPr wrap="square">
            <a:spAutoFit/>
          </a:bodyPr>
          <a:lstStyle>
            <a:defPPr>
              <a:defRPr lang="es-ES"/>
            </a:defPPr>
            <a:lvl1pPr algn="just" fontAlgn="base">
              <a:spcBef>
                <a:spcPct val="0"/>
              </a:spcBef>
              <a:spcAft>
                <a:spcPct val="0"/>
              </a:spcAft>
              <a:defRPr sz="2000" b="1">
                <a:solidFill>
                  <a:srgbClr val="F8B133"/>
                </a:solidFill>
                <a:latin typeface="HelveticaNeueLT Std" pitchFamily="34" charset="0"/>
                <a:cs typeface="Helvetica"/>
              </a:defRPr>
            </a:lvl1pPr>
          </a:lstStyle>
          <a:p>
            <a:r>
              <a:rPr lang="es-CO" sz="1800" b="0" dirty="0"/>
              <a:t>El nivel de avance de los proyectos priorizados para 2016 - 2017 es en general el esperado. Necesitamos acelerar en impuestos e interoperabilidad de productos de trámite simplificado.</a:t>
            </a:r>
          </a:p>
        </p:txBody>
      </p:sp>
      <p:graphicFrame>
        <p:nvGraphicFramePr>
          <p:cNvPr id="3" name="Tabla 2"/>
          <p:cNvGraphicFramePr>
            <a:graphicFrameLocks noGrp="1"/>
          </p:cNvGraphicFramePr>
          <p:nvPr>
            <p:extLst>
              <p:ext uri="{D42A27DB-BD31-4B8C-83A1-F6EECF244321}">
                <p14:modId xmlns:p14="http://schemas.microsoft.com/office/powerpoint/2010/main" val="3731130105"/>
              </p:ext>
            </p:extLst>
          </p:nvPr>
        </p:nvGraphicFramePr>
        <p:xfrm>
          <a:off x="927221" y="1782123"/>
          <a:ext cx="7289558" cy="3474720"/>
        </p:xfrm>
        <a:graphic>
          <a:graphicData uri="http://schemas.openxmlformats.org/drawingml/2006/table">
            <a:tbl>
              <a:tblPr firstRow="1" bandRow="1">
                <a:tableStyleId>{5C22544A-7EE6-4342-B048-85BDC9FD1C3A}</a:tableStyleId>
              </a:tblPr>
              <a:tblGrid>
                <a:gridCol w="384839"/>
                <a:gridCol w="2770543"/>
                <a:gridCol w="1772287"/>
                <a:gridCol w="1384735"/>
                <a:gridCol w="234653"/>
                <a:gridCol w="543405"/>
                <a:gridCol w="199096"/>
              </a:tblGrid>
              <a:tr h="402318">
                <a:tc>
                  <a:txBody>
                    <a:bodyPr/>
                    <a:lstStyle/>
                    <a:p>
                      <a:endParaRPr lang="es-CO" sz="1600" dirty="0">
                        <a:latin typeface="HelveticaNeueLT Std" panose="020B0604020202020204" pitchFamily="34" charset="0"/>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s-CO" sz="1600" dirty="0" smtClean="0">
                          <a:solidFill>
                            <a:srgbClr val="002060"/>
                          </a:solidFill>
                          <a:latin typeface="HelveticaNeueLT Std" panose="020B0604020202020204" pitchFamily="34" charset="0"/>
                        </a:rPr>
                        <a:t>INICIATIVA</a:t>
                      </a:r>
                      <a:endParaRPr lang="es-CO" sz="1600" dirty="0">
                        <a:solidFill>
                          <a:srgbClr val="002060"/>
                        </a:solidFill>
                        <a:latin typeface="HelveticaNeueLT Std" panose="020B060402020202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s-CO" sz="1600" dirty="0" smtClean="0">
                          <a:solidFill>
                            <a:srgbClr val="002060"/>
                          </a:solidFill>
                          <a:latin typeface="HelveticaNeueLT Std" panose="020B0604020202020204" pitchFamily="34" charset="0"/>
                        </a:rPr>
                        <a:t>ALCANCE</a:t>
                      </a:r>
                    </a:p>
                    <a:p>
                      <a:pPr algn="ctr"/>
                      <a:r>
                        <a:rPr lang="es-CO" sz="1400" baseline="0" dirty="0" smtClean="0">
                          <a:solidFill>
                            <a:srgbClr val="002060"/>
                          </a:solidFill>
                          <a:latin typeface="HelveticaNeueLT Std" panose="020B0604020202020204" pitchFamily="34" charset="0"/>
                        </a:rPr>
                        <a:t> (Billones de pesos)</a:t>
                      </a:r>
                      <a:endParaRPr lang="es-CO" sz="1400" dirty="0">
                        <a:solidFill>
                          <a:srgbClr val="002060"/>
                        </a:solidFill>
                        <a:latin typeface="HelveticaNeueLT Std" panose="020B060402020202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s-CO" sz="1600" dirty="0" smtClean="0">
                          <a:solidFill>
                            <a:srgbClr val="002060"/>
                          </a:solidFill>
                          <a:latin typeface="HelveticaNeueLT Std" panose="020B0604020202020204" pitchFamily="34" charset="0"/>
                        </a:rPr>
                        <a:t>AVANCE</a:t>
                      </a:r>
                      <a:endParaRPr lang="es-CO" sz="1600" dirty="0">
                        <a:solidFill>
                          <a:srgbClr val="002060"/>
                        </a:solidFill>
                        <a:latin typeface="HelveticaNeueLT Std" panose="020B060402020202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3">
                  <a:txBody>
                    <a:bodyPr/>
                    <a:lstStyle/>
                    <a:p>
                      <a:pPr algn="ctr"/>
                      <a:r>
                        <a:rPr lang="es-CO" sz="1600" dirty="0" smtClean="0">
                          <a:solidFill>
                            <a:srgbClr val="002060"/>
                          </a:solidFill>
                          <a:latin typeface="HelveticaNeueLT Std" panose="020B0604020202020204" pitchFamily="34" charset="0"/>
                        </a:rPr>
                        <a:t>ESTADO</a:t>
                      </a:r>
                      <a:endParaRPr lang="es-CO" sz="1600" dirty="0">
                        <a:solidFill>
                          <a:srgbClr val="002060"/>
                        </a:solidFill>
                        <a:latin typeface="HelveticaNeueLT Std" panose="020B0604020202020204" pitchFamily="34" charset="0"/>
                      </a:endParaRPr>
                    </a:p>
                  </a:txBody>
                  <a:tcPr marL="0" marR="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s-CO"/>
                    </a:p>
                  </a:txBody>
                  <a:tcPr/>
                </a:tc>
                <a:tc hMerge="1">
                  <a:txBody>
                    <a:bodyPr/>
                    <a:lstStyle/>
                    <a:p>
                      <a:endParaRPr lang="es-CO"/>
                    </a:p>
                  </a:txBody>
                  <a:tcPr/>
                </a:tc>
              </a:tr>
              <a:tr h="127222">
                <a:tc rowSpan="3">
                  <a:txBody>
                    <a:bodyPr/>
                    <a:lstStyle/>
                    <a:p>
                      <a:pPr algn="ctr"/>
                      <a:r>
                        <a:rPr lang="es-CO" sz="1600" b="1" dirty="0" smtClean="0">
                          <a:latin typeface="HelveticaNeueLT Std" panose="020B0604020202020204" pitchFamily="34" charset="0"/>
                        </a:rPr>
                        <a:t>1.</a:t>
                      </a:r>
                      <a:endParaRPr lang="es-CO" sz="1600" b="1" dirty="0">
                        <a:latin typeface="HelveticaNeueLT Std" panose="020B0604020202020204" pitchFamily="34" charset="0"/>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rowSpan="3">
                  <a:txBody>
                    <a:bodyPr/>
                    <a:lstStyle/>
                    <a:p>
                      <a:pPr algn="r"/>
                      <a:r>
                        <a:rPr lang="es-CO" sz="1600" dirty="0" smtClean="0">
                          <a:latin typeface="HelveticaNeueLT Std" panose="020B0604020202020204" pitchFamily="34" charset="0"/>
                        </a:rPr>
                        <a:t>Impuestos Aduaneros</a:t>
                      </a:r>
                      <a:endParaRPr lang="es-CO" sz="1600" dirty="0">
                        <a:latin typeface="HelveticaNeueLT Std" panose="020B0604020202020204" pitchFamily="34" charset="0"/>
                      </a:endParaRPr>
                    </a:p>
                  </a:txBody>
                  <a:tcPr marL="0" marR="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rowSpan="3">
                  <a:txBody>
                    <a:bodyPr/>
                    <a:lstStyle/>
                    <a:p>
                      <a:pPr algn="ctr"/>
                      <a:r>
                        <a:rPr lang="es-CO" sz="1600" dirty="0" smtClean="0">
                          <a:latin typeface="HelveticaNeueLT Std" panose="020B0604020202020204" pitchFamily="34" charset="0"/>
                        </a:rPr>
                        <a:t>17</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rowSpan="3">
                  <a:txBody>
                    <a:bodyPr/>
                    <a:lstStyle/>
                    <a:p>
                      <a:pPr algn="ctr"/>
                      <a:r>
                        <a:rPr lang="es-CO" sz="1600" dirty="0" smtClean="0">
                          <a:latin typeface="HelveticaNeueLT Std" panose="020B0604020202020204" pitchFamily="34" charset="0"/>
                        </a:rPr>
                        <a:t>100%</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solid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rowSpan="3">
                  <a:txBody>
                    <a:bodyPr/>
                    <a:lstStyle/>
                    <a:p>
                      <a:pPr algn="ctr"/>
                      <a:r>
                        <a:rPr lang="es-CO" sz="1600" b="1" dirty="0" smtClean="0">
                          <a:latin typeface="HelveticaNeueLT Std" panose="020B0604020202020204" pitchFamily="34" charset="0"/>
                        </a:rPr>
                        <a:t>2.</a:t>
                      </a:r>
                      <a:endParaRPr lang="es-CO" sz="1600" b="1"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rowSpan="3">
                  <a:txBody>
                    <a:bodyPr/>
                    <a:lstStyle/>
                    <a:p>
                      <a:pPr algn="r"/>
                      <a:r>
                        <a:rPr lang="es-CO" sz="1600" dirty="0" smtClean="0">
                          <a:latin typeface="HelveticaNeueLT Std" panose="020B0604020202020204" pitchFamily="34" charset="0"/>
                        </a:rPr>
                        <a:t>Peajes Electrónicos</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rowSpan="3">
                  <a:txBody>
                    <a:bodyPr/>
                    <a:lstStyle/>
                    <a:p>
                      <a:pPr algn="ctr"/>
                      <a:r>
                        <a:rPr lang="es-CO" sz="1600" dirty="0" smtClean="0">
                          <a:latin typeface="HelveticaNeueLT Std" panose="020B0604020202020204" pitchFamily="34" charset="0"/>
                        </a:rPr>
                        <a:t>2</a:t>
                      </a:r>
                      <a:r>
                        <a:rPr lang="es-CO" sz="1600" baseline="0" dirty="0" smtClean="0">
                          <a:latin typeface="HelveticaNeueLT Std" panose="020B0604020202020204" pitchFamily="34" charset="0"/>
                        </a:rPr>
                        <a:t> – 5 </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rowSpan="3">
                  <a:txBody>
                    <a:bodyPr/>
                    <a:lstStyle/>
                    <a:p>
                      <a:pPr algn="ctr"/>
                      <a:r>
                        <a:rPr lang="es-CO" sz="1600" dirty="0" smtClean="0">
                          <a:latin typeface="HelveticaNeueLT Std" panose="020B0604020202020204" pitchFamily="34" charset="0"/>
                        </a:rPr>
                        <a:t>90%</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solid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rowSpan="3">
                  <a:txBody>
                    <a:bodyPr/>
                    <a:lstStyle/>
                    <a:p>
                      <a:pPr algn="ctr"/>
                      <a:r>
                        <a:rPr lang="es-CO" sz="1600" b="1" dirty="0" smtClean="0">
                          <a:latin typeface="HelveticaNeueLT Std" panose="020B0604020202020204" pitchFamily="34" charset="0"/>
                        </a:rPr>
                        <a:t>3.</a:t>
                      </a:r>
                      <a:endParaRPr lang="es-CO" sz="1600" b="1"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rowSpan="3">
                  <a:txBody>
                    <a:bodyPr/>
                    <a:lstStyle/>
                    <a:p>
                      <a:pPr algn="r"/>
                      <a:r>
                        <a:rPr lang="es-CO" sz="1600" dirty="0" smtClean="0">
                          <a:latin typeface="HelveticaNeueLT Std" panose="020B0604020202020204" pitchFamily="34" charset="0"/>
                        </a:rPr>
                        <a:t>Planilla Electrónica - PILA</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rowSpan="3">
                  <a:txBody>
                    <a:bodyPr/>
                    <a:lstStyle/>
                    <a:p>
                      <a:pPr algn="ctr"/>
                      <a:r>
                        <a:rPr lang="es-CO" sz="1600" dirty="0" smtClean="0">
                          <a:latin typeface="HelveticaNeueLT Std" panose="020B0604020202020204" pitchFamily="34" charset="0"/>
                        </a:rPr>
                        <a:t>1</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rowSpan="3">
                  <a:txBody>
                    <a:bodyPr/>
                    <a:lstStyle/>
                    <a:p>
                      <a:pPr algn="ctr"/>
                      <a:r>
                        <a:rPr lang="es-CO" sz="1600" dirty="0" smtClean="0">
                          <a:latin typeface="HelveticaNeueLT Std" panose="020B0604020202020204" pitchFamily="34" charset="0"/>
                        </a:rPr>
                        <a:t>20%</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B834"/>
                    </a:solid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rowSpan="3">
                  <a:txBody>
                    <a:bodyPr/>
                    <a:lstStyle/>
                    <a:p>
                      <a:pPr algn="ctr"/>
                      <a:r>
                        <a:rPr lang="es-CO" sz="1600" b="1" dirty="0" smtClean="0">
                          <a:latin typeface="HelveticaNeueLT Std" panose="020B0604020202020204" pitchFamily="34" charset="0"/>
                        </a:rPr>
                        <a:t>4.</a:t>
                      </a:r>
                      <a:endParaRPr lang="es-CO" sz="1600" b="1"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rowSpan="3">
                  <a:txBody>
                    <a:bodyPr/>
                    <a:lstStyle/>
                    <a:p>
                      <a:pPr algn="r"/>
                      <a:r>
                        <a:rPr lang="es-CO" sz="1600" dirty="0" smtClean="0">
                          <a:latin typeface="HelveticaNeueLT Std" panose="020B0604020202020204" pitchFamily="34" charset="0"/>
                        </a:rPr>
                        <a:t>Cuentas</a:t>
                      </a:r>
                      <a:r>
                        <a:rPr lang="es-CO" sz="1600" baseline="0" dirty="0" smtClean="0">
                          <a:latin typeface="HelveticaNeueLT Std" panose="020B0604020202020204" pitchFamily="34" charset="0"/>
                        </a:rPr>
                        <a:t> Maestras</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rowSpan="3">
                  <a:txBody>
                    <a:bodyPr/>
                    <a:lstStyle/>
                    <a:p>
                      <a:pPr algn="ctr"/>
                      <a:r>
                        <a:rPr lang="es-CO" sz="1600" dirty="0" smtClean="0">
                          <a:latin typeface="HelveticaNeueLT Std" panose="020B0604020202020204" pitchFamily="34" charset="0"/>
                        </a:rPr>
                        <a:t>17</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rowSpan="3">
                  <a:txBody>
                    <a:bodyPr/>
                    <a:lstStyle/>
                    <a:p>
                      <a:pPr algn="ctr"/>
                      <a:r>
                        <a:rPr lang="es-CO" sz="1600" dirty="0" smtClean="0">
                          <a:latin typeface="HelveticaNeueLT Std" panose="020B0604020202020204" pitchFamily="34" charset="0"/>
                        </a:rPr>
                        <a:t>80%</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solid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rowSpan="3">
                  <a:txBody>
                    <a:bodyPr/>
                    <a:lstStyle/>
                    <a:p>
                      <a:pPr algn="ctr"/>
                      <a:r>
                        <a:rPr lang="es-CO" sz="1600" b="1" dirty="0" smtClean="0">
                          <a:latin typeface="HelveticaNeueLT Std" panose="020B0604020202020204" pitchFamily="34" charset="0"/>
                        </a:rPr>
                        <a:t>5.</a:t>
                      </a:r>
                      <a:endParaRPr lang="es-CO" sz="1600" b="1"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rowSpan="3">
                  <a:txBody>
                    <a:bodyPr/>
                    <a:lstStyle/>
                    <a:p>
                      <a:pPr algn="r"/>
                      <a:r>
                        <a:rPr lang="es-CO" sz="1600" dirty="0" smtClean="0">
                          <a:latin typeface="HelveticaNeueLT Std" panose="020B0604020202020204" pitchFamily="34" charset="0"/>
                        </a:rPr>
                        <a:t>Pensiones</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rowSpan="3">
                  <a:txBody>
                    <a:bodyPr/>
                    <a:lstStyle/>
                    <a:p>
                      <a:pPr algn="ctr"/>
                      <a:r>
                        <a:rPr lang="es-CO" sz="1600" dirty="0" smtClean="0">
                          <a:latin typeface="HelveticaNeueLT Std" panose="020B0604020202020204" pitchFamily="34" charset="0"/>
                        </a:rPr>
                        <a:t>2 – 3 </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rowSpan="3">
                  <a:txBody>
                    <a:bodyPr/>
                    <a:lstStyle/>
                    <a:p>
                      <a:pPr algn="ctr"/>
                      <a:r>
                        <a:rPr lang="es-CO" sz="1600" dirty="0" smtClean="0">
                          <a:latin typeface="HelveticaNeueLT Std" panose="020B0604020202020204" pitchFamily="34" charset="0"/>
                        </a:rPr>
                        <a:t>80%</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B050"/>
                    </a:solid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rowSpan="3">
                  <a:txBody>
                    <a:bodyPr/>
                    <a:lstStyle/>
                    <a:p>
                      <a:pPr algn="ctr"/>
                      <a:r>
                        <a:rPr lang="es-CO" sz="1600" b="1" dirty="0" smtClean="0">
                          <a:latin typeface="HelveticaNeueLT Std" panose="020B0604020202020204" pitchFamily="34" charset="0"/>
                        </a:rPr>
                        <a:t>6.</a:t>
                      </a:r>
                      <a:endParaRPr lang="es-CO" sz="1600" b="1"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rowSpan="3">
                  <a:txBody>
                    <a:bodyPr/>
                    <a:lstStyle/>
                    <a:p>
                      <a:pPr algn="r"/>
                      <a:r>
                        <a:rPr lang="es-CO" sz="1600" dirty="0" smtClean="0">
                          <a:latin typeface="HelveticaNeueLT Std" panose="020B0604020202020204" pitchFamily="34" charset="0"/>
                        </a:rPr>
                        <a:t>Interoperabilidad</a:t>
                      </a:r>
                      <a:r>
                        <a:rPr lang="es-CO" sz="1600" baseline="0" dirty="0" smtClean="0">
                          <a:latin typeface="HelveticaNeueLT Std" panose="020B0604020202020204" pitchFamily="34" charset="0"/>
                        </a:rPr>
                        <a:t> de Productos</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rowSpan="3">
                  <a:txBody>
                    <a:bodyPr/>
                    <a:lstStyle/>
                    <a:p>
                      <a:pPr algn="ctr"/>
                      <a:r>
                        <a:rPr lang="es-CO" sz="1600" dirty="0" smtClean="0">
                          <a:latin typeface="HelveticaNeueLT Std" panose="020B0604020202020204" pitchFamily="34" charset="0"/>
                        </a:rPr>
                        <a:t>*</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rowSpan="3">
                  <a:txBody>
                    <a:bodyPr/>
                    <a:lstStyle/>
                    <a:p>
                      <a:pPr algn="ctr"/>
                      <a:r>
                        <a:rPr lang="es-CO" sz="1600" dirty="0" smtClean="0">
                          <a:latin typeface="HelveticaNeueLT Std" panose="020B0604020202020204" pitchFamily="34" charset="0"/>
                        </a:rPr>
                        <a:t>5%</a:t>
                      </a:r>
                      <a:endParaRPr lang="es-CO" sz="1600" dirty="0">
                        <a:latin typeface="HelveticaNeueLT Std" panose="020B0604020202020204" pitchFamily="34" charset="0"/>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1">
                        <a:lumMod val="20000"/>
                        <a:lumOff val="80000"/>
                      </a:schemeClr>
                    </a:solid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F0000"/>
                    </a:solid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27222">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s-CO" sz="1100" dirty="0">
                        <a:latin typeface="HelveticaNeueLT Std" panose="020B0604020202020204" pitchFamily="34" charset="0"/>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00348856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4" cstate="print"/>
          <a:stretch>
            <a:fillRect/>
          </a:stretch>
        </a:blipFill>
        <a:effectLst/>
      </p:bgPr>
    </p:bg>
    <p:spTree>
      <p:nvGrpSpPr>
        <p:cNvPr id="1" name=""/>
        <p:cNvGrpSpPr/>
        <p:nvPr/>
      </p:nvGrpSpPr>
      <p:grpSpPr>
        <a:xfrm>
          <a:off x="0" y="0"/>
          <a:ext cx="0" cy="0"/>
          <a:chOff x="0" y="0"/>
          <a:chExt cx="0" cy="0"/>
        </a:xfrm>
      </p:grpSpPr>
      <p:sp>
        <p:nvSpPr>
          <p:cNvPr id="10" name="9 CuadroTexto"/>
          <p:cNvSpPr txBox="1"/>
          <p:nvPr/>
        </p:nvSpPr>
        <p:spPr>
          <a:xfrm>
            <a:off x="544259" y="851571"/>
            <a:ext cx="8055482" cy="553998"/>
          </a:xfrm>
          <a:prstGeom prst="rect">
            <a:avLst/>
          </a:prstGeom>
          <a:noFill/>
          <a:ln w="9525">
            <a:noFill/>
            <a:miter lim="800000"/>
            <a:headEnd/>
            <a:tailEnd/>
          </a:ln>
        </p:spPr>
        <p:txBody>
          <a:bodyPr wrap="square">
            <a:spAutoFit/>
          </a:bodyPr>
          <a:lstStyle>
            <a:defPPr>
              <a:defRPr lang="es-ES"/>
            </a:defPPr>
            <a:lvl1pPr algn="just" fontAlgn="base">
              <a:spcBef>
                <a:spcPct val="0"/>
              </a:spcBef>
              <a:spcAft>
                <a:spcPct val="0"/>
              </a:spcAft>
              <a:defRPr sz="2000" b="1">
                <a:solidFill>
                  <a:srgbClr val="F8B133"/>
                </a:solidFill>
                <a:latin typeface="HelveticaNeueLT Std" pitchFamily="34" charset="0"/>
                <a:cs typeface="Helvetica"/>
              </a:defRPr>
            </a:lvl1pPr>
          </a:lstStyle>
          <a:p>
            <a:r>
              <a:rPr lang="es-CO" sz="3000" dirty="0" smtClean="0"/>
              <a:t>Iniciativa </a:t>
            </a:r>
            <a:r>
              <a:rPr lang="es-CO" sz="3000" dirty="0" err="1" smtClean="0"/>
              <a:t>Colpensiones</a:t>
            </a:r>
            <a:endParaRPr lang="es-CO" sz="3000" dirty="0"/>
          </a:p>
        </p:txBody>
      </p:sp>
      <p:grpSp>
        <p:nvGrpSpPr>
          <p:cNvPr id="22" name="Grupo 21"/>
          <p:cNvGrpSpPr/>
          <p:nvPr/>
        </p:nvGrpSpPr>
        <p:grpSpPr>
          <a:xfrm>
            <a:off x="544259" y="3724203"/>
            <a:ext cx="3895605" cy="2208015"/>
            <a:chOff x="611560" y="4022181"/>
            <a:chExt cx="3600000" cy="1952981"/>
          </a:xfrm>
        </p:grpSpPr>
        <p:sp>
          <p:nvSpPr>
            <p:cNvPr id="20" name="19 CuadroTexto"/>
            <p:cNvSpPr txBox="1"/>
            <p:nvPr/>
          </p:nvSpPr>
          <p:spPr>
            <a:xfrm>
              <a:off x="611560" y="4185942"/>
              <a:ext cx="3600000" cy="1789220"/>
            </a:xfrm>
            <a:prstGeom prst="roundRect">
              <a:avLst/>
            </a:prstGeom>
            <a:solidFill>
              <a:schemeClr val="accent1">
                <a:lumMod val="20000"/>
                <a:lumOff val="80000"/>
              </a:schemeClr>
            </a:solidFill>
            <a:ln w="19050">
              <a:noFill/>
            </a:ln>
          </p:spPr>
          <p:txBody>
            <a:bodyPr wrap="square" tIns="180000" rtlCol="0">
              <a:spAutoFit/>
            </a:bodyPr>
            <a:lstStyle>
              <a:defPPr>
                <a:defRPr lang="es-ES"/>
              </a:defPPr>
              <a:lvl1pPr algn="just">
                <a:defRPr sz="1500" b="1">
                  <a:solidFill>
                    <a:schemeClr val="tx2"/>
                  </a:solidFill>
                  <a:latin typeface="HelveticaNeueLT Std Lt Ext" pitchFamily="34" charset="0"/>
                </a:defRPr>
              </a:lvl1pPr>
            </a:lstStyle>
            <a:p>
              <a:pPr marL="171446" indent="-171446">
                <a:buFont typeface="Wingdings" pitchFamily="2" charset="2"/>
                <a:buChar char="§"/>
              </a:pPr>
              <a:r>
                <a:rPr lang="es-CO" sz="1300" b="0" dirty="0" smtClean="0">
                  <a:latin typeface="HelveticaNeueLT Std" panose="020B0604020202020204" pitchFamily="34" charset="0"/>
                </a:rPr>
                <a:t>Reunión </a:t>
              </a:r>
              <a:r>
                <a:rPr lang="es-CO" sz="1300" b="0" dirty="0">
                  <a:latin typeface="HelveticaNeueLT Std" panose="020B0604020202020204" pitchFamily="34" charset="0"/>
                </a:rPr>
                <a:t>con </a:t>
              </a:r>
              <a:r>
                <a:rPr lang="es-CO" sz="1300" b="0" dirty="0" err="1">
                  <a:latin typeface="HelveticaNeueLT Std" panose="020B0604020202020204" pitchFamily="34" charset="0"/>
                </a:rPr>
                <a:t>Colpensiones</a:t>
              </a:r>
              <a:r>
                <a:rPr lang="es-CO" sz="1300" b="0" dirty="0">
                  <a:latin typeface="HelveticaNeueLT Std" panose="020B0604020202020204" pitchFamily="34" charset="0"/>
                </a:rPr>
                <a:t> donde se identificó la problemática enunciada y los impactos que esta tiene en la bancarización.</a:t>
              </a:r>
            </a:p>
            <a:p>
              <a:pPr marL="171446" indent="-171446">
                <a:buFont typeface="Wingdings" pitchFamily="2" charset="2"/>
                <a:buChar char="§"/>
              </a:pPr>
              <a:endParaRPr lang="es-CO" sz="1300" b="0" dirty="0">
                <a:latin typeface="HelveticaNeueLT Std" panose="020B0604020202020204" pitchFamily="34" charset="0"/>
              </a:endParaRPr>
            </a:p>
            <a:p>
              <a:pPr marL="171446" indent="-171446">
                <a:buFont typeface="Wingdings" pitchFamily="2" charset="2"/>
                <a:buChar char="§"/>
              </a:pPr>
              <a:r>
                <a:rPr lang="es-CO" sz="1300" b="0" dirty="0">
                  <a:latin typeface="HelveticaNeueLT Std" panose="020B0604020202020204" pitchFamily="34" charset="0"/>
                </a:rPr>
                <a:t>Reunión del grupo de trabajo con el objetivo de evaluar alternativas de mejora del proceso para promover la dispersión a través de transferencias electrónicas.</a:t>
              </a:r>
            </a:p>
          </p:txBody>
        </p:sp>
        <p:sp>
          <p:nvSpPr>
            <p:cNvPr id="21" name="20 CuadroTexto"/>
            <p:cNvSpPr txBox="1"/>
            <p:nvPr/>
          </p:nvSpPr>
          <p:spPr>
            <a:xfrm>
              <a:off x="971560" y="4022181"/>
              <a:ext cx="2880000" cy="340519"/>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dirty="0" smtClean="0">
                  <a:latin typeface="HelveticaNeueLT Std" panose="020B0604020202020204" pitchFamily="34" charset="0"/>
                </a:rPr>
                <a:t>Avances</a:t>
              </a:r>
              <a:endParaRPr lang="es-CO" dirty="0">
                <a:latin typeface="HelveticaNeueLT Std" panose="020B0604020202020204" pitchFamily="34" charset="0"/>
              </a:endParaRPr>
            </a:p>
          </p:txBody>
        </p:sp>
      </p:grpSp>
      <p:grpSp>
        <p:nvGrpSpPr>
          <p:cNvPr id="23" name="Grupo 22"/>
          <p:cNvGrpSpPr/>
          <p:nvPr/>
        </p:nvGrpSpPr>
        <p:grpSpPr>
          <a:xfrm>
            <a:off x="4675768" y="3536292"/>
            <a:ext cx="3923973" cy="2395926"/>
            <a:chOff x="4971374" y="4022181"/>
            <a:chExt cx="3600000" cy="2586072"/>
          </a:xfrm>
        </p:grpSpPr>
        <p:sp>
          <p:nvSpPr>
            <p:cNvPr id="15" name="19 CuadroTexto"/>
            <p:cNvSpPr txBox="1"/>
            <p:nvPr/>
          </p:nvSpPr>
          <p:spPr>
            <a:xfrm>
              <a:off x="4971374" y="4185942"/>
              <a:ext cx="3600000" cy="2422311"/>
            </a:xfrm>
            <a:prstGeom prst="roundRect">
              <a:avLst/>
            </a:prstGeom>
            <a:solidFill>
              <a:schemeClr val="accent1">
                <a:lumMod val="20000"/>
                <a:lumOff val="80000"/>
              </a:schemeClr>
            </a:solidFill>
            <a:ln w="19050">
              <a:noFill/>
            </a:ln>
          </p:spPr>
          <p:txBody>
            <a:bodyPr wrap="square" tIns="180000" rtlCol="0">
              <a:spAutoFit/>
            </a:bodyPr>
            <a:lstStyle>
              <a:defPPr>
                <a:defRPr lang="es-ES"/>
              </a:defPPr>
              <a:lvl1pPr algn="just">
                <a:defRPr sz="1500" b="1">
                  <a:solidFill>
                    <a:schemeClr val="tx2"/>
                  </a:solidFill>
                  <a:latin typeface="HelveticaNeueLT Std Lt Ext" pitchFamily="34" charset="0"/>
                </a:defRPr>
              </a:lvl1pPr>
            </a:lstStyle>
            <a:p>
              <a:pPr marL="171446" indent="-171446">
                <a:buFont typeface="Wingdings" pitchFamily="2" charset="2"/>
                <a:buChar char="§"/>
              </a:pPr>
              <a:r>
                <a:rPr lang="es-CO" sz="1300" b="0" dirty="0" smtClean="0">
                  <a:latin typeface="HelveticaNeueLT Std" panose="020B0604020202020204" pitchFamily="34" charset="0"/>
                </a:rPr>
                <a:t>Cambio </a:t>
              </a:r>
              <a:r>
                <a:rPr lang="es-CO" sz="1300" b="0" dirty="0">
                  <a:latin typeface="HelveticaNeueLT Std" panose="020B0604020202020204" pitchFamily="34" charset="0"/>
                </a:rPr>
                <a:t>del modelo actual proceso de pago de mesadas pensionales. Se destaca que el primer desembolso será ahora en cuenta, y que el usuario podrá escoger la entidad.</a:t>
              </a:r>
            </a:p>
            <a:p>
              <a:pPr marL="171446" indent="-171446">
                <a:buFont typeface="Wingdings" pitchFamily="2" charset="2"/>
                <a:buChar char="§"/>
              </a:pPr>
              <a:endParaRPr lang="es-CO" sz="1300" b="0" dirty="0">
                <a:latin typeface="HelveticaNeueLT Std" panose="020B0604020202020204" pitchFamily="34" charset="0"/>
              </a:endParaRPr>
            </a:p>
            <a:p>
              <a:pPr marL="171446" indent="-171446">
                <a:buFont typeface="Wingdings" pitchFamily="2" charset="2"/>
                <a:buChar char="§"/>
              </a:pPr>
              <a:r>
                <a:rPr lang="es-CO" sz="1300" b="0" dirty="0">
                  <a:latin typeface="HelveticaNeueLT Std" panose="020B0604020202020204" pitchFamily="34" charset="0"/>
                </a:rPr>
                <a:t>Los nuevos bancos distribuidores se encuentran realizando el convenio 1 a 1 con </a:t>
              </a:r>
              <a:r>
                <a:rPr lang="es-CO" sz="1300" b="0" dirty="0" err="1">
                  <a:latin typeface="HelveticaNeueLT Std" panose="020B0604020202020204" pitchFamily="34" charset="0"/>
                </a:rPr>
                <a:t>Colpensiones</a:t>
              </a:r>
              <a:r>
                <a:rPr lang="es-CO" sz="1300" b="0" dirty="0">
                  <a:latin typeface="HelveticaNeueLT Std" panose="020B0604020202020204" pitchFamily="34" charset="0"/>
                </a:rPr>
                <a:t>, y un banco ya se encuentra en pruebas piloto.</a:t>
              </a:r>
            </a:p>
          </p:txBody>
        </p:sp>
        <p:sp>
          <p:nvSpPr>
            <p:cNvPr id="18" name="20 CuadroTexto"/>
            <p:cNvSpPr txBox="1"/>
            <p:nvPr/>
          </p:nvSpPr>
          <p:spPr>
            <a:xfrm>
              <a:off x="5331374" y="4022181"/>
              <a:ext cx="2880000" cy="340519"/>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dirty="0" smtClean="0">
                  <a:latin typeface="HelveticaNeueLT Std" panose="020B0604020202020204" pitchFamily="34" charset="0"/>
                </a:rPr>
                <a:t>Hitos</a:t>
              </a:r>
              <a:endParaRPr lang="es-CO" dirty="0">
                <a:latin typeface="HelveticaNeueLT Std" panose="020B0604020202020204" pitchFamily="34" charset="0"/>
              </a:endParaRPr>
            </a:p>
          </p:txBody>
        </p:sp>
      </p:grpSp>
      <p:sp>
        <p:nvSpPr>
          <p:cNvPr id="24" name="2 CuadroTexto"/>
          <p:cNvSpPr txBox="1"/>
          <p:nvPr/>
        </p:nvSpPr>
        <p:spPr>
          <a:xfrm>
            <a:off x="7268360" y="-69119"/>
            <a:ext cx="1742175" cy="1785104"/>
          </a:xfrm>
          <a:prstGeom prst="rect">
            <a:avLst/>
          </a:prstGeom>
          <a:solidFill>
            <a:srgbClr val="00B050"/>
          </a:solidFill>
          <a:ln w="19050">
            <a:noFill/>
          </a:ln>
          <a:effectLst>
            <a:outerShdw blurRad="50800" dist="38100" dir="2700000" algn="tl" rotWithShape="0">
              <a:prstClr val="black">
                <a:alpha val="40000"/>
              </a:prstClr>
            </a:outerShdw>
          </a:effectLst>
        </p:spPr>
        <p:txBody>
          <a:bodyPr wrap="square" rtlCol="0">
            <a:spAutoFit/>
          </a:bodyPr>
          <a:lstStyle>
            <a:defPPr>
              <a:defRPr lang="es-ES"/>
            </a:defPPr>
            <a:lvl1pPr algn="ctr">
              <a:defRPr sz="1400" b="1">
                <a:solidFill>
                  <a:schemeClr val="tx2"/>
                </a:solidFill>
                <a:latin typeface="HelveticaNeueLT Std Lt Ext" pitchFamily="34" charset="0"/>
              </a:defRPr>
            </a:lvl1pPr>
          </a:lstStyle>
          <a:p>
            <a:endParaRPr lang="es-CO" sz="1200" b="0" dirty="0" smtClean="0">
              <a:solidFill>
                <a:schemeClr val="bg1"/>
              </a:solidFill>
              <a:latin typeface="HelveticaNeueLT Std" pitchFamily="34" charset="0"/>
              <a:cs typeface="Helvetica"/>
            </a:endParaRPr>
          </a:p>
          <a:p>
            <a:endParaRPr lang="es-CO" sz="2200" dirty="0" smtClean="0">
              <a:solidFill>
                <a:schemeClr val="bg1"/>
              </a:solidFill>
              <a:latin typeface="HelveticaNeueLT Std" pitchFamily="34" charset="0"/>
              <a:cs typeface="Helvetica"/>
            </a:endParaRPr>
          </a:p>
          <a:p>
            <a:r>
              <a:rPr lang="es-CO" sz="2200" dirty="0" smtClean="0">
                <a:solidFill>
                  <a:schemeClr val="bg1"/>
                </a:solidFill>
                <a:latin typeface="HelveticaNeueLT Std" pitchFamily="34" charset="0"/>
                <a:cs typeface="Helvetica"/>
              </a:rPr>
              <a:t>1,5</a:t>
            </a:r>
          </a:p>
          <a:p>
            <a:r>
              <a:rPr lang="es-CO" sz="2200" dirty="0" smtClean="0">
                <a:solidFill>
                  <a:schemeClr val="bg1"/>
                </a:solidFill>
                <a:latin typeface="HelveticaNeueLT Std" pitchFamily="34" charset="0"/>
                <a:cs typeface="Helvetica"/>
              </a:rPr>
              <a:t>Billones</a:t>
            </a:r>
          </a:p>
          <a:p>
            <a:endParaRPr lang="es-CO" sz="2000" dirty="0" smtClean="0">
              <a:solidFill>
                <a:schemeClr val="bg1"/>
              </a:solidFill>
              <a:latin typeface="HelveticaNeueLT Std" pitchFamily="34" charset="0"/>
              <a:cs typeface="Helvetica"/>
            </a:endParaRPr>
          </a:p>
          <a:p>
            <a:endParaRPr lang="es-CO" sz="1200" dirty="0">
              <a:solidFill>
                <a:srgbClr val="00B050"/>
              </a:solidFill>
              <a:latin typeface="HelveticaNeueLT Std" pitchFamily="34" charset="0"/>
              <a:cs typeface="Helvetica"/>
            </a:endParaRPr>
          </a:p>
        </p:txBody>
      </p:sp>
      <p:sp>
        <p:nvSpPr>
          <p:cNvPr id="29" name="Rectángulo redondeado 28"/>
          <p:cNvSpPr/>
          <p:nvPr/>
        </p:nvSpPr>
        <p:spPr>
          <a:xfrm>
            <a:off x="7199290" y="1599119"/>
            <a:ext cx="1880314" cy="321007"/>
          </a:xfrm>
          <a:prstGeom prst="roundRect">
            <a:avLst/>
          </a:prstGeom>
          <a:solidFill>
            <a:srgbClr val="92D050"/>
          </a:solidFill>
          <a:ln w="285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O" b="1" i="1" dirty="0" smtClean="0">
                <a:solidFill>
                  <a:schemeClr val="bg1"/>
                </a:solidFill>
                <a:latin typeface="HelveticaNeueLT Std" pitchFamily="34" charset="0"/>
                <a:cs typeface="Helvetica"/>
              </a:rPr>
              <a:t>IMPACTO</a:t>
            </a:r>
            <a:endParaRPr lang="es-CO" i="1" dirty="0"/>
          </a:p>
        </p:txBody>
      </p:sp>
      <p:grpSp>
        <p:nvGrpSpPr>
          <p:cNvPr id="30" name="Grupo 29"/>
          <p:cNvGrpSpPr/>
          <p:nvPr/>
        </p:nvGrpSpPr>
        <p:grpSpPr>
          <a:xfrm>
            <a:off x="544259" y="1983350"/>
            <a:ext cx="3895606" cy="1517138"/>
            <a:chOff x="612000" y="2266688"/>
            <a:chExt cx="3960000" cy="1517138"/>
          </a:xfrm>
        </p:grpSpPr>
        <p:sp>
          <p:nvSpPr>
            <p:cNvPr id="31" name="7 CuadroTexto"/>
            <p:cNvSpPr txBox="1"/>
            <p:nvPr/>
          </p:nvSpPr>
          <p:spPr>
            <a:xfrm>
              <a:off x="612000" y="2384750"/>
              <a:ext cx="3960000" cy="1399076"/>
            </a:xfrm>
            <a:prstGeom prst="roundRect">
              <a:avLst/>
            </a:prstGeom>
            <a:noFill/>
            <a:ln w="19050">
              <a:solidFill>
                <a:schemeClr val="tx2">
                  <a:lumMod val="20000"/>
                  <a:lumOff val="80000"/>
                </a:schemeClr>
              </a:solidFill>
            </a:ln>
          </p:spPr>
          <p:txBody>
            <a:bodyPr wrap="square" tIns="216000" rtlCol="0">
              <a:spAutoFit/>
            </a:bodyPr>
            <a:lstStyle>
              <a:defPPr>
                <a:defRPr lang="es-ES"/>
              </a:defPPr>
              <a:lvl1pPr algn="just">
                <a:defRPr sz="1500" b="1">
                  <a:solidFill>
                    <a:schemeClr val="tx2"/>
                  </a:solidFill>
                  <a:latin typeface="HelveticaNeueLT Std Lt Ext" pitchFamily="34" charset="0"/>
                </a:defRPr>
              </a:lvl1pPr>
            </a:lstStyle>
            <a:p>
              <a:r>
                <a:rPr lang="es-CO" sz="1300" b="0" dirty="0">
                  <a:latin typeface="HelveticaNeueLT Std" panose="020B0604020202020204" pitchFamily="34" charset="0"/>
                </a:rPr>
                <a:t>Bancarizar los más de 14.000 nuevos pensionados mensuales desde el inicio de los pagos, ya que el primer pago tradicionalmente se hace por ventanilla ($18.000 mensuales, $1,5 billones al año).</a:t>
              </a:r>
            </a:p>
          </p:txBody>
        </p:sp>
        <p:sp>
          <p:nvSpPr>
            <p:cNvPr id="32" name="8 CuadroTexto"/>
            <p:cNvSpPr txBox="1"/>
            <p:nvPr/>
          </p:nvSpPr>
          <p:spPr>
            <a:xfrm>
              <a:off x="869141" y="2266688"/>
              <a:ext cx="1368000" cy="340519"/>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dirty="0">
                  <a:latin typeface="HelveticaNeueLT Std" panose="020B0604020202020204" pitchFamily="34" charset="0"/>
                </a:rPr>
                <a:t>Objetivo</a:t>
              </a:r>
            </a:p>
          </p:txBody>
        </p:sp>
      </p:grpSp>
      <p:grpSp>
        <p:nvGrpSpPr>
          <p:cNvPr id="33" name="Grupo 32"/>
          <p:cNvGrpSpPr/>
          <p:nvPr/>
        </p:nvGrpSpPr>
        <p:grpSpPr>
          <a:xfrm>
            <a:off x="4675768" y="1983350"/>
            <a:ext cx="3895606" cy="1074464"/>
            <a:chOff x="4662152" y="2266688"/>
            <a:chExt cx="3960000" cy="1074464"/>
          </a:xfrm>
        </p:grpSpPr>
        <p:sp>
          <p:nvSpPr>
            <p:cNvPr id="34" name="15 CuadroTexto"/>
            <p:cNvSpPr txBox="1"/>
            <p:nvPr/>
          </p:nvSpPr>
          <p:spPr>
            <a:xfrm>
              <a:off x="4662152" y="2384750"/>
              <a:ext cx="3960000" cy="956402"/>
            </a:xfrm>
            <a:prstGeom prst="roundRect">
              <a:avLst/>
            </a:prstGeom>
            <a:noFill/>
            <a:ln w="19050">
              <a:solidFill>
                <a:schemeClr val="tx2">
                  <a:lumMod val="20000"/>
                  <a:lumOff val="80000"/>
                </a:schemeClr>
              </a:solidFill>
            </a:ln>
          </p:spPr>
          <p:txBody>
            <a:bodyPr wrap="square" tIns="216000" numCol="1" rtlCol="0">
              <a:spAutoFit/>
            </a:bodyPr>
            <a:lstStyle>
              <a:defPPr>
                <a:defRPr lang="es-ES"/>
              </a:defPPr>
              <a:lvl1pPr algn="just">
                <a:defRPr sz="1500" b="1">
                  <a:solidFill>
                    <a:schemeClr val="tx2"/>
                  </a:solidFill>
                  <a:latin typeface="HelveticaNeueLT Std Lt Ext" pitchFamily="34" charset="0"/>
                </a:defRPr>
              </a:lvl1pPr>
            </a:lstStyle>
            <a:p>
              <a:pPr marL="285750" indent="-285750">
                <a:buFont typeface="Wingdings" panose="05000000000000000000" pitchFamily="2" charset="2"/>
                <a:buChar char="Ø"/>
              </a:pPr>
              <a:r>
                <a:rPr lang="es-CO" sz="1300" b="0" dirty="0" err="1" smtClean="0">
                  <a:latin typeface="HelveticaNeueLT Std" panose="020B0604020202020204" pitchFamily="34" charset="0"/>
                </a:rPr>
                <a:t>Colpensiones</a:t>
              </a:r>
              <a:endParaRPr lang="es-CO" sz="1300" b="0" dirty="0">
                <a:latin typeface="HelveticaNeueLT Std" panose="020B0604020202020204" pitchFamily="34" charset="0"/>
              </a:endParaRPr>
            </a:p>
            <a:p>
              <a:pPr marL="285750" indent="-285750">
                <a:buFont typeface="Wingdings" panose="05000000000000000000" pitchFamily="2" charset="2"/>
                <a:buChar char="Ø"/>
              </a:pPr>
              <a:r>
                <a:rPr lang="es-CO" sz="1300" b="0" dirty="0" smtClean="0">
                  <a:latin typeface="HelveticaNeueLT Std" panose="020B0604020202020204" pitchFamily="34" charset="0"/>
                </a:rPr>
                <a:t>Entidades Bancarias</a:t>
              </a:r>
            </a:p>
            <a:p>
              <a:pPr marL="285750" indent="-285750">
                <a:buFont typeface="Wingdings" panose="05000000000000000000" pitchFamily="2" charset="2"/>
                <a:buChar char="Ø"/>
              </a:pPr>
              <a:r>
                <a:rPr lang="es-CO" sz="1300" b="0" dirty="0" smtClean="0">
                  <a:latin typeface="HelveticaNeueLT Std" panose="020B0604020202020204" pitchFamily="34" charset="0"/>
                </a:rPr>
                <a:t>Asobancaria</a:t>
              </a:r>
            </a:p>
          </p:txBody>
        </p:sp>
        <p:sp>
          <p:nvSpPr>
            <p:cNvPr id="35" name="16 CuadroTexto"/>
            <p:cNvSpPr txBox="1"/>
            <p:nvPr/>
          </p:nvSpPr>
          <p:spPr>
            <a:xfrm>
              <a:off x="4919733" y="2266688"/>
              <a:ext cx="1368000" cy="340519"/>
            </a:xfrm>
            <a:prstGeom prst="roundRect">
              <a:avLst/>
            </a:prstGeom>
            <a:solidFill>
              <a:srgbClr val="FAF1BE"/>
            </a:solidFill>
            <a:ln w="19050">
              <a:noFill/>
            </a:ln>
          </p:spPr>
          <p:txBody>
            <a:bodyPr wrap="square" rtlCol="0">
              <a:spAutoFit/>
            </a:bodyPr>
            <a:lstStyle>
              <a:defPPr>
                <a:defRPr lang="es-CO"/>
              </a:defPPr>
              <a:lvl1pPr algn="ctr">
                <a:defRPr sz="1400" b="1">
                  <a:solidFill>
                    <a:schemeClr val="tx2"/>
                  </a:solidFill>
                  <a:latin typeface="HelveticaNeueLT Std" panose="020B0604020202020204" pitchFamily="34" charset="0"/>
                </a:defRPr>
              </a:lvl1pPr>
            </a:lstStyle>
            <a:p>
              <a:r>
                <a:rPr lang="es-CO" dirty="0" err="1"/>
                <a:t>Stakeholders</a:t>
              </a:r>
              <a:endParaRPr lang="es-CO" dirty="0"/>
            </a:p>
          </p:txBody>
        </p:sp>
      </p:grpSp>
      <p:grpSp>
        <p:nvGrpSpPr>
          <p:cNvPr id="25" name="Grupo 24"/>
          <p:cNvGrpSpPr/>
          <p:nvPr/>
        </p:nvGrpSpPr>
        <p:grpSpPr>
          <a:xfrm>
            <a:off x="-2113547" y="98711"/>
            <a:ext cx="5576827" cy="432540"/>
            <a:chOff x="-100059" y="213665"/>
            <a:chExt cx="2597400" cy="684000"/>
          </a:xfrm>
        </p:grpSpPr>
        <p:sp>
          <p:nvSpPr>
            <p:cNvPr id="26" name="Rectángulo redondeado 25"/>
            <p:cNvSpPr/>
            <p:nvPr/>
          </p:nvSpPr>
          <p:spPr>
            <a:xfrm>
              <a:off x="-100059" y="213665"/>
              <a:ext cx="2597400" cy="684000"/>
            </a:xfrm>
            <a:prstGeom prst="roundRect">
              <a:avLst/>
            </a:prstGeom>
            <a:solidFill>
              <a:srgbClr val="FFB8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a:p>
          </p:txBody>
        </p:sp>
        <p:sp>
          <p:nvSpPr>
            <p:cNvPr id="27" name="Rectángulo redondeado 26"/>
            <p:cNvSpPr/>
            <p:nvPr/>
          </p:nvSpPr>
          <p:spPr>
            <a:xfrm>
              <a:off x="-50029" y="267665"/>
              <a:ext cx="2411323" cy="576000"/>
            </a:xfrm>
            <a:prstGeom prst="roundRect">
              <a:avLst/>
            </a:prstGeom>
            <a:solidFill>
              <a:srgbClr val="294A7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r>
                <a:rPr lang="es-CO" sz="2200" b="1" dirty="0" smtClean="0">
                  <a:solidFill>
                    <a:schemeClr val="bg1"/>
                  </a:solidFill>
                  <a:latin typeface="HelveticaNeueLT Std" pitchFamily="34" charset="0"/>
                  <a:cs typeface="Helvetica"/>
                </a:rPr>
                <a:t>PROYECTO F           </a:t>
              </a:r>
              <a:endParaRPr lang="es-CO" sz="2200" dirty="0"/>
            </a:p>
          </p:txBody>
        </p:sp>
      </p:grpSp>
    </p:spTree>
    <p:extLst>
      <p:ext uri="{BB962C8B-B14F-4D97-AF65-F5344CB8AC3E}">
        <p14:creationId xmlns:p14="http://schemas.microsoft.com/office/powerpoint/2010/main" val="23648595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4" cstate="print"/>
          <a:stretch>
            <a:fillRect/>
          </a:stretch>
        </a:blipFill>
        <a:effectLst/>
      </p:bgPr>
    </p:bg>
    <p:spTree>
      <p:nvGrpSpPr>
        <p:cNvPr id="1" name=""/>
        <p:cNvGrpSpPr/>
        <p:nvPr/>
      </p:nvGrpSpPr>
      <p:grpSpPr>
        <a:xfrm>
          <a:off x="0" y="0"/>
          <a:ext cx="0" cy="0"/>
          <a:chOff x="0" y="0"/>
          <a:chExt cx="0" cy="0"/>
        </a:xfrm>
      </p:grpSpPr>
      <p:sp>
        <p:nvSpPr>
          <p:cNvPr id="10" name="9 CuadroTexto"/>
          <p:cNvSpPr txBox="1"/>
          <p:nvPr/>
        </p:nvSpPr>
        <p:spPr>
          <a:xfrm>
            <a:off x="544259" y="671265"/>
            <a:ext cx="8055482" cy="954107"/>
          </a:xfrm>
          <a:prstGeom prst="rect">
            <a:avLst/>
          </a:prstGeom>
          <a:noFill/>
          <a:ln w="9525">
            <a:noFill/>
            <a:miter lim="800000"/>
            <a:headEnd/>
            <a:tailEnd/>
          </a:ln>
        </p:spPr>
        <p:txBody>
          <a:bodyPr wrap="square">
            <a:spAutoFit/>
          </a:bodyPr>
          <a:lstStyle>
            <a:defPPr>
              <a:defRPr lang="es-ES"/>
            </a:defPPr>
            <a:lvl1pPr algn="just" fontAlgn="base">
              <a:spcBef>
                <a:spcPct val="0"/>
              </a:spcBef>
              <a:spcAft>
                <a:spcPct val="0"/>
              </a:spcAft>
              <a:defRPr sz="2000" b="1">
                <a:solidFill>
                  <a:srgbClr val="F8B133"/>
                </a:solidFill>
                <a:latin typeface="HelveticaNeueLT Std" pitchFamily="34" charset="0"/>
                <a:cs typeface="Helvetica"/>
              </a:defRPr>
            </a:lvl1pPr>
          </a:lstStyle>
          <a:p>
            <a:r>
              <a:rPr lang="es-CO" sz="2800" dirty="0"/>
              <a:t>Iniciativa </a:t>
            </a:r>
            <a:endParaRPr lang="es-CO" sz="2800" dirty="0" smtClean="0"/>
          </a:p>
          <a:p>
            <a:r>
              <a:rPr lang="es-CO" sz="2800" dirty="0" smtClean="0"/>
              <a:t>Cuentas Maestras </a:t>
            </a:r>
            <a:r>
              <a:rPr lang="es-CO" sz="2800" dirty="0"/>
              <a:t>Educación</a:t>
            </a:r>
          </a:p>
        </p:txBody>
      </p:sp>
      <p:grpSp>
        <p:nvGrpSpPr>
          <p:cNvPr id="13" name="Grupo 12"/>
          <p:cNvGrpSpPr/>
          <p:nvPr/>
        </p:nvGrpSpPr>
        <p:grpSpPr>
          <a:xfrm>
            <a:off x="612000" y="1933770"/>
            <a:ext cx="7920000" cy="1080658"/>
            <a:chOff x="612000" y="2011044"/>
            <a:chExt cx="7920000" cy="1080658"/>
          </a:xfrm>
        </p:grpSpPr>
        <p:sp>
          <p:nvSpPr>
            <p:cNvPr id="8" name="7 CuadroTexto"/>
            <p:cNvSpPr txBox="1"/>
            <p:nvPr/>
          </p:nvSpPr>
          <p:spPr>
            <a:xfrm>
              <a:off x="612000" y="2135300"/>
              <a:ext cx="7920000" cy="956402"/>
            </a:xfrm>
            <a:prstGeom prst="roundRect">
              <a:avLst/>
            </a:prstGeom>
            <a:noFill/>
            <a:ln w="19050">
              <a:solidFill>
                <a:schemeClr val="tx2">
                  <a:lumMod val="20000"/>
                  <a:lumOff val="80000"/>
                </a:schemeClr>
              </a:solidFill>
            </a:ln>
          </p:spPr>
          <p:txBody>
            <a:bodyPr wrap="square" tIns="216000" rtlCol="0">
              <a:spAutoFit/>
            </a:bodyPr>
            <a:lstStyle>
              <a:defPPr>
                <a:defRPr lang="es-ES"/>
              </a:defPPr>
              <a:lvl1pPr algn="just">
                <a:defRPr sz="1500" b="1">
                  <a:solidFill>
                    <a:schemeClr val="tx2"/>
                  </a:solidFill>
                  <a:latin typeface="HelveticaNeueLT Std Lt Ext" pitchFamily="34" charset="0"/>
                </a:defRPr>
              </a:lvl1pPr>
            </a:lstStyle>
            <a:p>
              <a:r>
                <a:rPr lang="es-CO" sz="1300" b="0" dirty="0">
                  <a:latin typeface="HelveticaNeueLT Std" panose="020B0604020202020204" pitchFamily="34" charset="0"/>
                </a:rPr>
                <a:t>Administrar los recursos las Cuentas Maestras de las entidades territoriales para la administración de los recursos del Sistema General de Participaciones en Educación en sus componentes de prestación del servicio, cancelaciones, calidad matrícula y calidad gratuidad.</a:t>
              </a:r>
            </a:p>
          </p:txBody>
        </p:sp>
        <p:sp>
          <p:nvSpPr>
            <p:cNvPr id="9" name="8 CuadroTexto"/>
            <p:cNvSpPr txBox="1"/>
            <p:nvPr/>
          </p:nvSpPr>
          <p:spPr>
            <a:xfrm>
              <a:off x="1048039" y="2011044"/>
              <a:ext cx="2880000" cy="340519"/>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dirty="0">
                  <a:latin typeface="HelveticaNeueLT Std" panose="020B0604020202020204" pitchFamily="34" charset="0"/>
                </a:rPr>
                <a:t>Objetivo</a:t>
              </a:r>
            </a:p>
          </p:txBody>
        </p:sp>
      </p:grpSp>
      <p:grpSp>
        <p:nvGrpSpPr>
          <p:cNvPr id="14" name="Grupo 13"/>
          <p:cNvGrpSpPr/>
          <p:nvPr/>
        </p:nvGrpSpPr>
        <p:grpSpPr>
          <a:xfrm>
            <a:off x="611560" y="3149793"/>
            <a:ext cx="7920000" cy="840059"/>
            <a:chOff x="611560" y="2963390"/>
            <a:chExt cx="7920000" cy="994156"/>
          </a:xfrm>
        </p:grpSpPr>
        <p:sp>
          <p:nvSpPr>
            <p:cNvPr id="16" name="15 CuadroTexto"/>
            <p:cNvSpPr txBox="1"/>
            <p:nvPr/>
          </p:nvSpPr>
          <p:spPr>
            <a:xfrm>
              <a:off x="611560" y="3087643"/>
              <a:ext cx="7920000" cy="869903"/>
            </a:xfrm>
            <a:prstGeom prst="roundRect">
              <a:avLst/>
            </a:prstGeom>
            <a:noFill/>
            <a:ln w="19050">
              <a:solidFill>
                <a:schemeClr val="tx2">
                  <a:lumMod val="20000"/>
                  <a:lumOff val="80000"/>
                </a:schemeClr>
              </a:solidFill>
            </a:ln>
          </p:spPr>
          <p:txBody>
            <a:bodyPr wrap="square" tIns="216000" numCol="2" rtlCol="0">
              <a:spAutoFit/>
            </a:bodyPr>
            <a:lstStyle>
              <a:defPPr>
                <a:defRPr lang="es-ES"/>
              </a:defPPr>
              <a:lvl1pPr algn="just">
                <a:defRPr sz="1500" b="1">
                  <a:solidFill>
                    <a:schemeClr val="tx2"/>
                  </a:solidFill>
                  <a:latin typeface="HelveticaNeueLT Std Lt Ext" pitchFamily="34" charset="0"/>
                </a:defRPr>
              </a:lvl1pPr>
            </a:lstStyle>
            <a:p>
              <a:pPr marL="285750" indent="-285750">
                <a:buFont typeface="Wingdings" panose="05000000000000000000" pitchFamily="2" charset="2"/>
                <a:buChar char="Ø"/>
              </a:pPr>
              <a:r>
                <a:rPr lang="es-CO" sz="1300" b="0" dirty="0" smtClean="0">
                  <a:latin typeface="HelveticaNeueLT Std" panose="020B0604020202020204" pitchFamily="34" charset="0"/>
                </a:rPr>
                <a:t>Ministerio </a:t>
              </a:r>
              <a:r>
                <a:rPr lang="es-CO" sz="1300" b="0" dirty="0">
                  <a:latin typeface="HelveticaNeueLT Std" panose="020B0604020202020204" pitchFamily="34" charset="0"/>
                </a:rPr>
                <a:t>de Educación</a:t>
              </a:r>
            </a:p>
            <a:p>
              <a:pPr marL="285750" indent="-285750">
                <a:buFont typeface="Wingdings" panose="05000000000000000000" pitchFamily="2" charset="2"/>
                <a:buChar char="Ø"/>
              </a:pPr>
              <a:r>
                <a:rPr lang="es-CO" sz="1300" b="0" dirty="0" smtClean="0">
                  <a:latin typeface="HelveticaNeueLT Std" panose="020B0604020202020204" pitchFamily="34" charset="0"/>
                </a:rPr>
                <a:t>Ministerio de Hacienda y Crédito Público</a:t>
              </a:r>
              <a:endParaRPr lang="es-CO" sz="1300" b="0" dirty="0">
                <a:latin typeface="HelveticaNeueLT Std" panose="020B0604020202020204" pitchFamily="34" charset="0"/>
              </a:endParaRPr>
            </a:p>
            <a:p>
              <a:pPr marL="285750" indent="-285750">
                <a:buFont typeface="Wingdings" panose="05000000000000000000" pitchFamily="2" charset="2"/>
                <a:buChar char="Ø"/>
              </a:pPr>
              <a:r>
                <a:rPr lang="es-CO" sz="1300" b="0" dirty="0" smtClean="0">
                  <a:latin typeface="HelveticaNeueLT Std" panose="020B0604020202020204" pitchFamily="34" charset="0"/>
                </a:rPr>
                <a:t>Asobancaria</a:t>
              </a:r>
            </a:p>
            <a:p>
              <a:pPr marL="285750" indent="-285750">
                <a:buFont typeface="Wingdings" panose="05000000000000000000" pitchFamily="2" charset="2"/>
                <a:buChar char="Ø"/>
              </a:pPr>
              <a:r>
                <a:rPr lang="es-CO" sz="1300" b="0" dirty="0" smtClean="0">
                  <a:latin typeface="HelveticaNeueLT Std" panose="020B0604020202020204" pitchFamily="34" charset="0"/>
                </a:rPr>
                <a:t>Entidades Bancarias</a:t>
              </a:r>
              <a:endParaRPr lang="es-CO" sz="1300" b="0" dirty="0">
                <a:latin typeface="HelveticaNeueLT Std" panose="020B0604020202020204" pitchFamily="34" charset="0"/>
              </a:endParaRPr>
            </a:p>
          </p:txBody>
        </p:sp>
        <p:sp>
          <p:nvSpPr>
            <p:cNvPr id="17" name="16 CuadroTexto"/>
            <p:cNvSpPr txBox="1"/>
            <p:nvPr/>
          </p:nvSpPr>
          <p:spPr>
            <a:xfrm>
              <a:off x="1047599" y="2963390"/>
              <a:ext cx="2880000" cy="340519"/>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dirty="0" err="1" smtClean="0">
                  <a:latin typeface="HelveticaNeueLT Std" panose="020B0604020202020204" pitchFamily="34" charset="0"/>
                </a:rPr>
                <a:t>Stakeholders</a:t>
              </a:r>
              <a:endParaRPr lang="es-CO" dirty="0">
                <a:latin typeface="HelveticaNeueLT Std" panose="020B0604020202020204" pitchFamily="34" charset="0"/>
              </a:endParaRPr>
            </a:p>
          </p:txBody>
        </p:sp>
      </p:grpSp>
      <p:grpSp>
        <p:nvGrpSpPr>
          <p:cNvPr id="22" name="Grupo 21"/>
          <p:cNvGrpSpPr/>
          <p:nvPr/>
        </p:nvGrpSpPr>
        <p:grpSpPr>
          <a:xfrm>
            <a:off x="611560" y="4125218"/>
            <a:ext cx="3600000" cy="1437489"/>
            <a:chOff x="611560" y="4022181"/>
            <a:chExt cx="3600000" cy="1437489"/>
          </a:xfrm>
        </p:grpSpPr>
        <p:sp>
          <p:nvSpPr>
            <p:cNvPr id="20" name="19 CuadroTexto"/>
            <p:cNvSpPr txBox="1"/>
            <p:nvPr/>
          </p:nvSpPr>
          <p:spPr>
            <a:xfrm>
              <a:off x="611560" y="4185942"/>
              <a:ext cx="3600000" cy="1273728"/>
            </a:xfrm>
            <a:prstGeom prst="roundRect">
              <a:avLst/>
            </a:prstGeom>
            <a:solidFill>
              <a:schemeClr val="accent1">
                <a:lumMod val="20000"/>
                <a:lumOff val="80000"/>
              </a:schemeClr>
            </a:solidFill>
            <a:ln w="19050">
              <a:noFill/>
            </a:ln>
          </p:spPr>
          <p:txBody>
            <a:bodyPr wrap="square" tIns="180000" rtlCol="0">
              <a:spAutoFit/>
            </a:bodyPr>
            <a:lstStyle>
              <a:defPPr>
                <a:defRPr lang="es-ES"/>
              </a:defPPr>
              <a:lvl1pPr algn="just">
                <a:defRPr sz="1500" b="1">
                  <a:solidFill>
                    <a:schemeClr val="tx2"/>
                  </a:solidFill>
                  <a:latin typeface="HelveticaNeueLT Std Lt Ext" pitchFamily="34" charset="0"/>
                </a:defRPr>
              </a:lvl1pPr>
            </a:lstStyle>
            <a:p>
              <a:pPr marL="171446" indent="-171446">
                <a:buFont typeface="Wingdings" pitchFamily="2" charset="2"/>
                <a:buChar char="§"/>
              </a:pPr>
              <a:r>
                <a:rPr lang="es-CO" sz="1200" b="0" dirty="0" smtClean="0">
                  <a:latin typeface="HelveticaNeueLT Std" panose="020B0604020202020204" pitchFamily="34" charset="0"/>
                </a:rPr>
                <a:t>Proyecto </a:t>
              </a:r>
              <a:r>
                <a:rPr lang="es-CO" sz="1200" b="0" dirty="0">
                  <a:latin typeface="HelveticaNeueLT Std" panose="020B0604020202020204" pitchFamily="34" charset="0"/>
                </a:rPr>
                <a:t>de resolución validado por los bancos.</a:t>
              </a:r>
            </a:p>
            <a:p>
              <a:pPr marL="171446" indent="-171446">
                <a:buFont typeface="Wingdings" pitchFamily="2" charset="2"/>
                <a:buChar char="§"/>
              </a:pPr>
              <a:r>
                <a:rPr lang="es-CO" sz="1200" b="0" dirty="0" smtClean="0">
                  <a:latin typeface="HelveticaNeueLT Std" panose="020B0604020202020204" pitchFamily="34" charset="0"/>
                </a:rPr>
                <a:t>Acercamientos </a:t>
              </a:r>
              <a:r>
                <a:rPr lang="es-CO" sz="1200" b="0" dirty="0">
                  <a:latin typeface="HelveticaNeueLT Std" panose="020B0604020202020204" pitchFamily="34" charset="0"/>
                </a:rPr>
                <a:t>con las entidades responsables con el fin de poder definir un cronograma de implementación</a:t>
              </a:r>
              <a:r>
                <a:rPr lang="es-CO" sz="1200" b="0" dirty="0" smtClean="0">
                  <a:latin typeface="HelveticaNeueLT Std" panose="020B0604020202020204" pitchFamily="34" charset="0"/>
                </a:rPr>
                <a:t>.</a:t>
              </a:r>
              <a:endParaRPr lang="es-CO" sz="1200" b="0" dirty="0">
                <a:latin typeface="HelveticaNeueLT Std" panose="020B0604020202020204" pitchFamily="34" charset="0"/>
              </a:endParaRPr>
            </a:p>
          </p:txBody>
        </p:sp>
        <p:sp>
          <p:nvSpPr>
            <p:cNvPr id="21" name="20 CuadroTexto"/>
            <p:cNvSpPr txBox="1"/>
            <p:nvPr/>
          </p:nvSpPr>
          <p:spPr>
            <a:xfrm>
              <a:off x="971560" y="4022181"/>
              <a:ext cx="2880000" cy="340519"/>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dirty="0" smtClean="0">
                  <a:latin typeface="HelveticaNeueLT Std" panose="020B0604020202020204" pitchFamily="34" charset="0"/>
                </a:rPr>
                <a:t>Avances</a:t>
              </a:r>
              <a:endParaRPr lang="es-CO" dirty="0">
                <a:latin typeface="HelveticaNeueLT Std" panose="020B0604020202020204" pitchFamily="34" charset="0"/>
              </a:endParaRPr>
            </a:p>
          </p:txBody>
        </p:sp>
      </p:grpSp>
      <p:grpSp>
        <p:nvGrpSpPr>
          <p:cNvPr id="23" name="Grupo 22"/>
          <p:cNvGrpSpPr/>
          <p:nvPr/>
        </p:nvGrpSpPr>
        <p:grpSpPr>
          <a:xfrm>
            <a:off x="4971374" y="4125218"/>
            <a:ext cx="3600000" cy="824555"/>
            <a:chOff x="4971374" y="4022181"/>
            <a:chExt cx="3600000" cy="824555"/>
          </a:xfrm>
        </p:grpSpPr>
        <p:sp>
          <p:nvSpPr>
            <p:cNvPr id="15" name="19 CuadroTexto"/>
            <p:cNvSpPr txBox="1"/>
            <p:nvPr/>
          </p:nvSpPr>
          <p:spPr>
            <a:xfrm>
              <a:off x="4971374" y="4185942"/>
              <a:ext cx="3600000" cy="660794"/>
            </a:xfrm>
            <a:prstGeom prst="roundRect">
              <a:avLst/>
            </a:prstGeom>
            <a:solidFill>
              <a:schemeClr val="accent1">
                <a:lumMod val="20000"/>
                <a:lumOff val="80000"/>
              </a:schemeClr>
            </a:solidFill>
            <a:ln w="19050">
              <a:noFill/>
            </a:ln>
          </p:spPr>
          <p:txBody>
            <a:bodyPr wrap="square" tIns="180000" rtlCol="0">
              <a:spAutoFit/>
            </a:bodyPr>
            <a:lstStyle>
              <a:defPPr>
                <a:defRPr lang="es-ES"/>
              </a:defPPr>
              <a:lvl1pPr algn="just">
                <a:defRPr sz="1500" b="1">
                  <a:solidFill>
                    <a:schemeClr val="tx2"/>
                  </a:solidFill>
                  <a:latin typeface="HelveticaNeueLT Std Lt Ext" pitchFamily="34" charset="0"/>
                </a:defRPr>
              </a:lvl1pPr>
            </a:lstStyle>
            <a:p>
              <a:pPr marL="171446" indent="-171446">
                <a:buFont typeface="Wingdings" pitchFamily="2" charset="2"/>
                <a:buChar char="§"/>
              </a:pPr>
              <a:r>
                <a:rPr lang="es-CO" sz="1200" b="0" dirty="0" smtClean="0">
                  <a:latin typeface="HelveticaNeueLT Std" panose="020B0604020202020204" pitchFamily="34" charset="0"/>
                </a:rPr>
                <a:t>Presentación </a:t>
              </a:r>
              <a:r>
                <a:rPr lang="es-CO" sz="1200" b="0" dirty="0">
                  <a:latin typeface="HelveticaNeueLT Std" panose="020B0604020202020204" pitchFamily="34" charset="0"/>
                </a:rPr>
                <a:t>del Ministerio de Educación.</a:t>
              </a:r>
            </a:p>
            <a:p>
              <a:pPr marL="171446" indent="-171446">
                <a:buFont typeface="Wingdings" pitchFamily="2" charset="2"/>
                <a:buChar char="§"/>
              </a:pPr>
              <a:r>
                <a:rPr lang="es-CO" sz="1200" b="0" dirty="0">
                  <a:latin typeface="HelveticaNeueLT Std" panose="020B0604020202020204" pitchFamily="34" charset="0"/>
                </a:rPr>
                <a:t>Resolución 12829 Cuentas Maestras.</a:t>
              </a:r>
            </a:p>
          </p:txBody>
        </p:sp>
        <p:sp>
          <p:nvSpPr>
            <p:cNvPr id="18" name="20 CuadroTexto"/>
            <p:cNvSpPr txBox="1"/>
            <p:nvPr/>
          </p:nvSpPr>
          <p:spPr>
            <a:xfrm>
              <a:off x="5331374" y="4022181"/>
              <a:ext cx="2880000" cy="340519"/>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dirty="0" smtClean="0">
                  <a:latin typeface="HelveticaNeueLT Std" panose="020B0604020202020204" pitchFamily="34" charset="0"/>
                </a:rPr>
                <a:t>Hitos</a:t>
              </a:r>
              <a:endParaRPr lang="es-CO" dirty="0">
                <a:latin typeface="HelveticaNeueLT Std" panose="020B0604020202020204" pitchFamily="34" charset="0"/>
              </a:endParaRPr>
            </a:p>
          </p:txBody>
        </p:sp>
      </p:grpSp>
      <p:grpSp>
        <p:nvGrpSpPr>
          <p:cNvPr id="12" name="Grupo 11"/>
          <p:cNvGrpSpPr/>
          <p:nvPr/>
        </p:nvGrpSpPr>
        <p:grpSpPr>
          <a:xfrm>
            <a:off x="-2113547" y="98711"/>
            <a:ext cx="5576827" cy="432540"/>
            <a:chOff x="-100059" y="213665"/>
            <a:chExt cx="2597400" cy="684000"/>
          </a:xfrm>
        </p:grpSpPr>
        <p:sp>
          <p:nvSpPr>
            <p:cNvPr id="19" name="Rectángulo redondeado 18"/>
            <p:cNvSpPr/>
            <p:nvPr/>
          </p:nvSpPr>
          <p:spPr>
            <a:xfrm>
              <a:off x="-100059" y="213665"/>
              <a:ext cx="2597400" cy="684000"/>
            </a:xfrm>
            <a:prstGeom prst="roundRect">
              <a:avLst/>
            </a:prstGeom>
            <a:solidFill>
              <a:srgbClr val="FFB8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a:p>
          </p:txBody>
        </p:sp>
        <p:sp>
          <p:nvSpPr>
            <p:cNvPr id="4" name="Rectángulo redondeado 3"/>
            <p:cNvSpPr/>
            <p:nvPr/>
          </p:nvSpPr>
          <p:spPr>
            <a:xfrm>
              <a:off x="-50029" y="267665"/>
              <a:ext cx="2411323" cy="576000"/>
            </a:xfrm>
            <a:prstGeom prst="roundRect">
              <a:avLst/>
            </a:prstGeom>
            <a:solidFill>
              <a:srgbClr val="294A7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r>
                <a:rPr lang="es-CO" sz="2200" b="1" dirty="0" smtClean="0">
                  <a:solidFill>
                    <a:schemeClr val="bg1"/>
                  </a:solidFill>
                  <a:latin typeface="HelveticaNeueLT Std" pitchFamily="34" charset="0"/>
                  <a:cs typeface="Helvetica"/>
                </a:rPr>
                <a:t>PROYECTO F           </a:t>
              </a:r>
              <a:endParaRPr lang="es-CO" sz="2200" dirty="0"/>
            </a:p>
          </p:txBody>
        </p:sp>
      </p:grpSp>
      <p:sp>
        <p:nvSpPr>
          <p:cNvPr id="24" name="2 CuadroTexto"/>
          <p:cNvSpPr txBox="1"/>
          <p:nvPr/>
        </p:nvSpPr>
        <p:spPr>
          <a:xfrm>
            <a:off x="7268360" y="-69119"/>
            <a:ext cx="1742175" cy="1754326"/>
          </a:xfrm>
          <a:prstGeom prst="rect">
            <a:avLst/>
          </a:prstGeom>
          <a:solidFill>
            <a:srgbClr val="00B050"/>
          </a:solidFill>
          <a:ln w="19050">
            <a:noFill/>
          </a:ln>
          <a:effectLst>
            <a:outerShdw blurRad="50800" dist="38100" dir="2700000" algn="tl" rotWithShape="0">
              <a:prstClr val="black">
                <a:alpha val="40000"/>
              </a:prstClr>
            </a:outerShdw>
          </a:effectLst>
        </p:spPr>
        <p:txBody>
          <a:bodyPr wrap="square" rtlCol="0">
            <a:spAutoFit/>
          </a:bodyPr>
          <a:lstStyle>
            <a:defPPr>
              <a:defRPr lang="es-ES"/>
            </a:defPPr>
            <a:lvl1pPr algn="ctr">
              <a:defRPr sz="1400" b="1">
                <a:solidFill>
                  <a:schemeClr val="tx2"/>
                </a:solidFill>
                <a:latin typeface="HelveticaNeueLT Std Lt Ext" pitchFamily="34" charset="0"/>
              </a:defRPr>
            </a:lvl1pPr>
          </a:lstStyle>
          <a:p>
            <a:pPr algn="just"/>
            <a:endParaRPr lang="es-CO" sz="1200" b="0" dirty="0" smtClean="0">
              <a:solidFill>
                <a:schemeClr val="bg1"/>
              </a:solidFill>
              <a:latin typeface="HelveticaNeueLT Std" pitchFamily="34" charset="0"/>
              <a:cs typeface="Helvetica"/>
            </a:endParaRPr>
          </a:p>
          <a:p>
            <a:pPr algn="just"/>
            <a:r>
              <a:rPr lang="es-CO" sz="1200" b="0" dirty="0" smtClean="0">
                <a:solidFill>
                  <a:schemeClr val="bg1"/>
                </a:solidFill>
                <a:latin typeface="HelveticaNeueLT Std" pitchFamily="34" charset="0"/>
                <a:cs typeface="Helvetica"/>
              </a:rPr>
              <a:t>TERRITORIALES: </a:t>
            </a:r>
          </a:p>
          <a:p>
            <a:pPr algn="just"/>
            <a:r>
              <a:rPr lang="es-CO" sz="1200" dirty="0" smtClean="0">
                <a:solidFill>
                  <a:schemeClr val="bg1"/>
                </a:solidFill>
                <a:latin typeface="HelveticaNeueLT Std" pitchFamily="34" charset="0"/>
                <a:cs typeface="Helvetica"/>
              </a:rPr>
              <a:t>19 billones.</a:t>
            </a:r>
          </a:p>
          <a:p>
            <a:pPr algn="just"/>
            <a:r>
              <a:rPr lang="es-CO" sz="1200" b="0" dirty="0" smtClean="0">
                <a:solidFill>
                  <a:schemeClr val="bg1"/>
                </a:solidFill>
                <a:latin typeface="HelveticaNeueLT Std" pitchFamily="34" charset="0"/>
                <a:cs typeface="Helvetica"/>
              </a:rPr>
              <a:t>MUNICIPIOS: </a:t>
            </a:r>
          </a:p>
          <a:p>
            <a:pPr algn="just"/>
            <a:r>
              <a:rPr lang="es-CO" sz="1200" dirty="0" smtClean="0">
                <a:solidFill>
                  <a:schemeClr val="bg1"/>
                </a:solidFill>
                <a:latin typeface="HelveticaNeueLT Std" pitchFamily="34" charset="0"/>
                <a:cs typeface="Helvetica"/>
              </a:rPr>
              <a:t>700 mil millones</a:t>
            </a:r>
            <a:r>
              <a:rPr lang="es-CO" sz="1200" b="0" dirty="0" smtClean="0">
                <a:solidFill>
                  <a:schemeClr val="bg1"/>
                </a:solidFill>
                <a:latin typeface="HelveticaNeueLT Std" pitchFamily="34" charset="0"/>
                <a:cs typeface="Helvetica"/>
              </a:rPr>
              <a:t>.</a:t>
            </a:r>
          </a:p>
          <a:p>
            <a:pPr algn="just"/>
            <a:r>
              <a:rPr lang="es-CO" sz="1200" b="0" dirty="0" smtClean="0">
                <a:solidFill>
                  <a:schemeClr val="bg1"/>
                </a:solidFill>
                <a:latin typeface="HelveticaNeueLT Std" pitchFamily="34" charset="0"/>
                <a:cs typeface="Helvetica"/>
              </a:rPr>
              <a:t>FONDOS SERVICIOS</a:t>
            </a:r>
          </a:p>
          <a:p>
            <a:pPr algn="just"/>
            <a:r>
              <a:rPr lang="es-CO" sz="1200" b="0" dirty="0" smtClean="0">
                <a:solidFill>
                  <a:schemeClr val="bg1"/>
                </a:solidFill>
                <a:latin typeface="HelveticaNeueLT Std" pitchFamily="34" charset="0"/>
                <a:cs typeface="Helvetica"/>
              </a:rPr>
              <a:t>EDUCATIVOS:</a:t>
            </a:r>
          </a:p>
          <a:p>
            <a:pPr algn="just"/>
            <a:r>
              <a:rPr lang="es-CO" sz="1200" dirty="0" smtClean="0">
                <a:solidFill>
                  <a:schemeClr val="bg1"/>
                </a:solidFill>
                <a:latin typeface="HelveticaNeueLT Std" pitchFamily="34" charset="0"/>
                <a:cs typeface="Helvetica"/>
              </a:rPr>
              <a:t>680 mil </a:t>
            </a:r>
            <a:r>
              <a:rPr lang="es-CO" sz="1200" dirty="0">
                <a:solidFill>
                  <a:schemeClr val="bg1"/>
                </a:solidFill>
                <a:latin typeface="HelveticaNeueLT Std" pitchFamily="34" charset="0"/>
                <a:cs typeface="Helvetica"/>
              </a:rPr>
              <a:t>millones</a:t>
            </a:r>
            <a:r>
              <a:rPr lang="es-CO" sz="1200" dirty="0" smtClean="0">
                <a:solidFill>
                  <a:schemeClr val="bg1"/>
                </a:solidFill>
                <a:latin typeface="HelveticaNeueLT Std" pitchFamily="34" charset="0"/>
                <a:cs typeface="Helvetica"/>
              </a:rPr>
              <a:t>.</a:t>
            </a:r>
          </a:p>
          <a:p>
            <a:pPr algn="just"/>
            <a:endParaRPr lang="es-CO" sz="1200" dirty="0">
              <a:solidFill>
                <a:srgbClr val="00B050"/>
              </a:solidFill>
              <a:latin typeface="HelveticaNeueLT Std" pitchFamily="34" charset="0"/>
              <a:cs typeface="Helvetica"/>
            </a:endParaRPr>
          </a:p>
        </p:txBody>
      </p:sp>
      <p:sp>
        <p:nvSpPr>
          <p:cNvPr id="36" name="Rectángulo redondeado 35"/>
          <p:cNvSpPr/>
          <p:nvPr/>
        </p:nvSpPr>
        <p:spPr>
          <a:xfrm>
            <a:off x="7199290" y="1599119"/>
            <a:ext cx="1880314" cy="321007"/>
          </a:xfrm>
          <a:prstGeom prst="roundRect">
            <a:avLst/>
          </a:prstGeom>
          <a:solidFill>
            <a:srgbClr val="92D050"/>
          </a:solidFill>
          <a:ln w="285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O" b="1" i="1" dirty="0" smtClean="0">
                <a:solidFill>
                  <a:schemeClr val="bg1"/>
                </a:solidFill>
                <a:latin typeface="HelveticaNeueLT Std" pitchFamily="34" charset="0"/>
                <a:cs typeface="Helvetica"/>
              </a:rPr>
              <a:t>IMPACTO</a:t>
            </a:r>
            <a:endParaRPr lang="es-CO" i="1" dirty="0"/>
          </a:p>
        </p:txBody>
      </p:sp>
      <p:sp>
        <p:nvSpPr>
          <p:cNvPr id="26" name="19 CuadroTexto"/>
          <p:cNvSpPr txBox="1"/>
          <p:nvPr/>
        </p:nvSpPr>
        <p:spPr>
          <a:xfrm>
            <a:off x="4931560" y="5151459"/>
            <a:ext cx="3600000" cy="489060"/>
          </a:xfrm>
          <a:prstGeom prst="roundRect">
            <a:avLst/>
          </a:prstGeom>
          <a:solidFill>
            <a:schemeClr val="accent1">
              <a:lumMod val="20000"/>
              <a:lumOff val="80000"/>
            </a:schemeClr>
          </a:solidFill>
          <a:ln w="19050">
            <a:noFill/>
          </a:ln>
        </p:spPr>
        <p:txBody>
          <a:bodyPr wrap="square" tIns="36000" bIns="36000" rtlCol="0">
            <a:spAutoFit/>
          </a:bodyPr>
          <a:lstStyle>
            <a:defPPr>
              <a:defRPr lang="es-ES"/>
            </a:defPPr>
            <a:lvl1pPr algn="just">
              <a:defRPr sz="1500" b="1">
                <a:solidFill>
                  <a:schemeClr val="tx2"/>
                </a:solidFill>
                <a:latin typeface="HelveticaNeueLT Std Lt Ext" pitchFamily="34" charset="0"/>
              </a:defRPr>
            </a:lvl1pPr>
          </a:lstStyle>
          <a:p>
            <a:r>
              <a:rPr lang="es-CO" sz="1200" dirty="0" smtClean="0">
                <a:latin typeface="HelveticaNeueLT Std" panose="020B0604020202020204" pitchFamily="34" charset="0"/>
              </a:rPr>
              <a:t>IMPLEMENTACIÓN: </a:t>
            </a:r>
          </a:p>
          <a:p>
            <a:r>
              <a:rPr lang="es-CO" sz="1200" b="0" dirty="0" smtClean="0">
                <a:latin typeface="HelveticaNeueLT Std" panose="020B0604020202020204" pitchFamily="34" charset="0"/>
              </a:rPr>
              <a:t>Enero 1 de 2018 </a:t>
            </a:r>
            <a:r>
              <a:rPr lang="es-CO" sz="1200" b="0" dirty="0" smtClean="0">
                <a:latin typeface="HelveticaNeueLT Std" panose="020B0604020202020204" pitchFamily="34" charset="0"/>
              </a:rPr>
              <a:t>– (Por fases)</a:t>
            </a:r>
            <a:endParaRPr lang="es-CO" sz="1200" dirty="0">
              <a:latin typeface="HelveticaNeueLT Std" panose="020B0604020202020204" pitchFamily="34" charset="0"/>
            </a:endParaRPr>
          </a:p>
        </p:txBody>
      </p:sp>
    </p:spTree>
    <p:extLst>
      <p:ext uri="{BB962C8B-B14F-4D97-AF65-F5344CB8AC3E}">
        <p14:creationId xmlns:p14="http://schemas.microsoft.com/office/powerpoint/2010/main" val="82606756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4" cstate="print"/>
          <a:stretch>
            <a:fillRect/>
          </a:stretch>
        </a:blipFill>
        <a:effectLst/>
      </p:bgPr>
    </p:bg>
    <p:spTree>
      <p:nvGrpSpPr>
        <p:cNvPr id="1" name=""/>
        <p:cNvGrpSpPr/>
        <p:nvPr/>
      </p:nvGrpSpPr>
      <p:grpSpPr>
        <a:xfrm>
          <a:off x="0" y="0"/>
          <a:ext cx="0" cy="0"/>
          <a:chOff x="0" y="0"/>
          <a:chExt cx="0" cy="0"/>
        </a:xfrm>
      </p:grpSpPr>
      <p:sp>
        <p:nvSpPr>
          <p:cNvPr id="10" name="9 CuadroTexto"/>
          <p:cNvSpPr txBox="1"/>
          <p:nvPr/>
        </p:nvSpPr>
        <p:spPr>
          <a:xfrm>
            <a:off x="544259" y="671265"/>
            <a:ext cx="8055482" cy="954107"/>
          </a:xfrm>
          <a:prstGeom prst="rect">
            <a:avLst/>
          </a:prstGeom>
          <a:noFill/>
          <a:ln w="9525">
            <a:noFill/>
            <a:miter lim="800000"/>
            <a:headEnd/>
            <a:tailEnd/>
          </a:ln>
        </p:spPr>
        <p:txBody>
          <a:bodyPr wrap="square">
            <a:spAutoFit/>
          </a:bodyPr>
          <a:lstStyle>
            <a:defPPr>
              <a:defRPr lang="es-ES"/>
            </a:defPPr>
            <a:lvl1pPr algn="just" fontAlgn="base">
              <a:spcBef>
                <a:spcPct val="0"/>
              </a:spcBef>
              <a:spcAft>
                <a:spcPct val="0"/>
              </a:spcAft>
              <a:defRPr sz="2000" b="1">
                <a:solidFill>
                  <a:srgbClr val="F8B133"/>
                </a:solidFill>
                <a:latin typeface="HelveticaNeueLT Std" pitchFamily="34" charset="0"/>
                <a:cs typeface="Helvetica"/>
              </a:defRPr>
            </a:lvl1pPr>
          </a:lstStyle>
          <a:p>
            <a:r>
              <a:rPr lang="es-CO" sz="2800" dirty="0"/>
              <a:t>Iniciativa </a:t>
            </a:r>
            <a:endParaRPr lang="es-CO" sz="2800" dirty="0" smtClean="0"/>
          </a:p>
          <a:p>
            <a:r>
              <a:rPr lang="es-CO" sz="2800" dirty="0" smtClean="0"/>
              <a:t>Peajes Electrónicos</a:t>
            </a:r>
            <a:endParaRPr lang="es-CO" sz="2800" dirty="0"/>
          </a:p>
        </p:txBody>
      </p:sp>
      <p:grpSp>
        <p:nvGrpSpPr>
          <p:cNvPr id="22" name="Grupo 21"/>
          <p:cNvGrpSpPr/>
          <p:nvPr/>
        </p:nvGrpSpPr>
        <p:grpSpPr>
          <a:xfrm>
            <a:off x="582524" y="3392333"/>
            <a:ext cx="4775088" cy="2663356"/>
            <a:chOff x="611560" y="4022181"/>
            <a:chExt cx="3600000" cy="2663356"/>
          </a:xfrm>
        </p:grpSpPr>
        <p:sp>
          <p:nvSpPr>
            <p:cNvPr id="20" name="19 CuadroTexto"/>
            <p:cNvSpPr txBox="1"/>
            <p:nvPr/>
          </p:nvSpPr>
          <p:spPr>
            <a:xfrm>
              <a:off x="611560" y="4185942"/>
              <a:ext cx="3600000" cy="2499595"/>
            </a:xfrm>
            <a:prstGeom prst="roundRect">
              <a:avLst/>
            </a:prstGeom>
            <a:solidFill>
              <a:schemeClr val="accent1">
                <a:lumMod val="20000"/>
                <a:lumOff val="80000"/>
              </a:schemeClr>
            </a:solidFill>
            <a:ln w="19050">
              <a:noFill/>
            </a:ln>
          </p:spPr>
          <p:txBody>
            <a:bodyPr wrap="square" tIns="180000" rtlCol="0">
              <a:spAutoFit/>
            </a:bodyPr>
            <a:lstStyle>
              <a:defPPr>
                <a:defRPr lang="es-ES"/>
              </a:defPPr>
              <a:lvl1pPr algn="just">
                <a:defRPr sz="1500" b="1">
                  <a:solidFill>
                    <a:schemeClr val="tx2"/>
                  </a:solidFill>
                  <a:latin typeface="HelveticaNeueLT Std Lt Ext" pitchFamily="34" charset="0"/>
                </a:defRPr>
              </a:lvl1pPr>
            </a:lstStyle>
            <a:p>
              <a:pPr marL="285750" indent="-285750">
                <a:buFont typeface="Wingdings" panose="05000000000000000000" pitchFamily="2" charset="2"/>
                <a:buChar char="§"/>
              </a:pPr>
              <a:r>
                <a:rPr lang="es-CO" sz="1200" b="0" dirty="0">
                  <a:latin typeface="HelveticaNeueLT Std" panose="020B0604020202020204" pitchFamily="34" charset="0"/>
                </a:rPr>
                <a:t>Durante 2015, el sistema bancario trabajó en una propuesta de recaudo electrónico de peajes a través de los bancos.</a:t>
              </a:r>
            </a:p>
            <a:p>
              <a:pPr marL="285750" indent="-285750">
                <a:buFont typeface="Wingdings" panose="05000000000000000000" pitchFamily="2" charset="2"/>
                <a:buChar char="§"/>
              </a:pPr>
              <a:r>
                <a:rPr lang="es-CO" sz="1200" b="0" dirty="0">
                  <a:latin typeface="HelveticaNeueLT Std" panose="020B0604020202020204" pitchFamily="34" charset="0"/>
                </a:rPr>
                <a:t>El Ministerio de Transporte creó las instituciones administradoras del sistema de peajes mediante decreto en septiembre de 2015 y expidió la resolución mediante la cual se reglamenta el esquema de operación del recaudo electrónico.</a:t>
              </a:r>
            </a:p>
            <a:p>
              <a:pPr marL="285750" indent="-285750">
                <a:buFont typeface="Wingdings" panose="05000000000000000000" pitchFamily="2" charset="2"/>
                <a:buChar char="§"/>
              </a:pPr>
              <a:r>
                <a:rPr lang="es-CO" sz="1200" b="0" dirty="0">
                  <a:latin typeface="HelveticaNeueLT Std" panose="020B0604020202020204" pitchFamily="34" charset="0"/>
                </a:rPr>
                <a:t>En 2017 de manera conjunta con el ministerio se trabajó en la resolución que sustituirá la </a:t>
              </a:r>
              <a:r>
                <a:rPr lang="es-MX" sz="1200" b="0" dirty="0">
                  <a:latin typeface="HelveticaNeueLT Std" panose="020B0604020202020204" pitchFamily="34" charset="0"/>
                </a:rPr>
                <a:t>4303 de 2015, y </a:t>
              </a:r>
              <a:r>
                <a:rPr lang="es-CO" sz="1200" b="0" dirty="0">
                  <a:latin typeface="HelveticaNeueLT Std" panose="020B0604020202020204" pitchFamily="34" charset="0"/>
                </a:rPr>
                <a:t>por la cual se reglamenta la Interoperabilidad de Peajes con Recaudo Electrónico Vehicular (IP/REV)”.</a:t>
              </a:r>
            </a:p>
          </p:txBody>
        </p:sp>
        <p:sp>
          <p:nvSpPr>
            <p:cNvPr id="21" name="20 CuadroTexto"/>
            <p:cNvSpPr txBox="1"/>
            <p:nvPr/>
          </p:nvSpPr>
          <p:spPr>
            <a:xfrm>
              <a:off x="971560" y="4022181"/>
              <a:ext cx="2880000" cy="340519"/>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dirty="0" smtClean="0">
                  <a:latin typeface="HelveticaNeueLT Std" panose="020B0604020202020204" pitchFamily="34" charset="0"/>
                </a:rPr>
                <a:t>Avances</a:t>
              </a:r>
              <a:endParaRPr lang="es-CO" dirty="0">
                <a:latin typeface="HelveticaNeueLT Std" panose="020B0604020202020204" pitchFamily="34" charset="0"/>
              </a:endParaRPr>
            </a:p>
          </p:txBody>
        </p:sp>
      </p:grpSp>
      <p:grpSp>
        <p:nvGrpSpPr>
          <p:cNvPr id="23" name="Grupo 22"/>
          <p:cNvGrpSpPr/>
          <p:nvPr/>
        </p:nvGrpSpPr>
        <p:grpSpPr>
          <a:xfrm>
            <a:off x="5765541" y="3293611"/>
            <a:ext cx="2805833" cy="2762078"/>
            <a:chOff x="4971374" y="4022181"/>
            <a:chExt cx="3600000" cy="3393621"/>
          </a:xfrm>
        </p:grpSpPr>
        <p:sp>
          <p:nvSpPr>
            <p:cNvPr id="15" name="19 CuadroTexto"/>
            <p:cNvSpPr txBox="1"/>
            <p:nvPr/>
          </p:nvSpPr>
          <p:spPr>
            <a:xfrm>
              <a:off x="4971374" y="4185942"/>
              <a:ext cx="3600000" cy="3229860"/>
            </a:xfrm>
            <a:prstGeom prst="roundRect">
              <a:avLst/>
            </a:prstGeom>
            <a:solidFill>
              <a:schemeClr val="accent1">
                <a:lumMod val="20000"/>
                <a:lumOff val="80000"/>
              </a:schemeClr>
            </a:solidFill>
            <a:ln w="19050">
              <a:noFill/>
            </a:ln>
          </p:spPr>
          <p:txBody>
            <a:bodyPr wrap="square" tIns="180000" rtlCol="0">
              <a:spAutoFit/>
            </a:bodyPr>
            <a:lstStyle>
              <a:defPPr>
                <a:defRPr lang="es-ES"/>
              </a:defPPr>
              <a:lvl1pPr algn="just">
                <a:defRPr sz="1500" b="1">
                  <a:solidFill>
                    <a:schemeClr val="tx2"/>
                  </a:solidFill>
                  <a:latin typeface="HelveticaNeueLT Std Lt Ext" pitchFamily="34" charset="0"/>
                </a:defRPr>
              </a:lvl1pPr>
            </a:lstStyle>
            <a:p>
              <a:pPr marL="171446" indent="-171446">
                <a:buFont typeface="Wingdings" pitchFamily="2" charset="2"/>
                <a:buChar char="§"/>
              </a:pPr>
              <a:r>
                <a:rPr lang="es-CO" sz="1200" b="0" dirty="0">
                  <a:latin typeface="HelveticaNeueLT Std" panose="020B0604020202020204" pitchFamily="34" charset="0"/>
                </a:rPr>
                <a:t>El decreto de septiembre de 2015 creó las instituciones administradoras.</a:t>
              </a:r>
            </a:p>
            <a:p>
              <a:pPr marL="171446" indent="-171446">
                <a:buFont typeface="Wingdings" pitchFamily="2" charset="2"/>
                <a:buChar char="§"/>
              </a:pPr>
              <a:r>
                <a:rPr lang="es-CO" sz="1200" b="0" dirty="0">
                  <a:latin typeface="HelveticaNeueLT Std" panose="020B0604020202020204" pitchFamily="34" charset="0"/>
                </a:rPr>
                <a:t>En el Q2 de 2017 mediante resolución se reglamentó la interoperabilidad del recaudo.</a:t>
              </a:r>
            </a:p>
            <a:p>
              <a:pPr marL="171446" indent="-171446">
                <a:buFont typeface="Wingdings" pitchFamily="2" charset="2"/>
                <a:buChar char="§"/>
              </a:pPr>
              <a:r>
                <a:rPr lang="es-CO" sz="1200" b="0" dirty="0">
                  <a:latin typeface="HelveticaNeueLT Std" panose="020B0604020202020204" pitchFamily="34" charset="0"/>
                </a:rPr>
                <a:t>Para el Q3 de 2017 se espera contar con los primeros intermediarios inscritos.  </a:t>
              </a:r>
            </a:p>
            <a:p>
              <a:pPr marL="171446" indent="-171446">
                <a:buFont typeface="Wingdings" pitchFamily="2" charset="2"/>
                <a:buChar char="§"/>
              </a:pPr>
              <a:r>
                <a:rPr lang="es-CO" sz="1200" b="0" dirty="0">
                  <a:latin typeface="HelveticaNeueLT Std" panose="020B0604020202020204" pitchFamily="34" charset="0"/>
                </a:rPr>
                <a:t>Para el Q1 de 2018 se espera la implementación del modelo de peajes electrónicos. </a:t>
              </a:r>
            </a:p>
          </p:txBody>
        </p:sp>
        <p:sp>
          <p:nvSpPr>
            <p:cNvPr id="18" name="20 CuadroTexto"/>
            <p:cNvSpPr txBox="1"/>
            <p:nvPr/>
          </p:nvSpPr>
          <p:spPr>
            <a:xfrm>
              <a:off x="5331374" y="4022181"/>
              <a:ext cx="2880000" cy="340519"/>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dirty="0" smtClean="0">
                  <a:latin typeface="HelveticaNeueLT Std" panose="020B0604020202020204" pitchFamily="34" charset="0"/>
                </a:rPr>
                <a:t>Hitos</a:t>
              </a:r>
              <a:endParaRPr lang="es-CO" dirty="0">
                <a:latin typeface="HelveticaNeueLT Std" panose="020B0604020202020204" pitchFamily="34" charset="0"/>
              </a:endParaRPr>
            </a:p>
          </p:txBody>
        </p:sp>
      </p:grpSp>
      <p:grpSp>
        <p:nvGrpSpPr>
          <p:cNvPr id="12" name="Grupo 11"/>
          <p:cNvGrpSpPr/>
          <p:nvPr/>
        </p:nvGrpSpPr>
        <p:grpSpPr>
          <a:xfrm>
            <a:off x="-2113547" y="98711"/>
            <a:ext cx="5576827" cy="432540"/>
            <a:chOff x="-100059" y="213665"/>
            <a:chExt cx="2597400" cy="684000"/>
          </a:xfrm>
        </p:grpSpPr>
        <p:sp>
          <p:nvSpPr>
            <p:cNvPr id="19" name="Rectángulo redondeado 18"/>
            <p:cNvSpPr/>
            <p:nvPr/>
          </p:nvSpPr>
          <p:spPr>
            <a:xfrm>
              <a:off x="-100059" y="213665"/>
              <a:ext cx="2597400" cy="684000"/>
            </a:xfrm>
            <a:prstGeom prst="roundRect">
              <a:avLst/>
            </a:prstGeom>
            <a:solidFill>
              <a:srgbClr val="FFB8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a:p>
          </p:txBody>
        </p:sp>
        <p:sp>
          <p:nvSpPr>
            <p:cNvPr id="4" name="Rectángulo redondeado 3"/>
            <p:cNvSpPr/>
            <p:nvPr/>
          </p:nvSpPr>
          <p:spPr>
            <a:xfrm>
              <a:off x="-50029" y="267665"/>
              <a:ext cx="2411323" cy="576000"/>
            </a:xfrm>
            <a:prstGeom prst="roundRect">
              <a:avLst/>
            </a:prstGeom>
            <a:solidFill>
              <a:srgbClr val="294A7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r>
                <a:rPr lang="es-CO" sz="2200" b="1" dirty="0" smtClean="0">
                  <a:solidFill>
                    <a:schemeClr val="bg1"/>
                  </a:solidFill>
                  <a:latin typeface="HelveticaNeueLT Std" pitchFamily="34" charset="0"/>
                  <a:cs typeface="Helvetica"/>
                </a:rPr>
                <a:t>PROYECTO F           </a:t>
              </a:r>
              <a:endParaRPr lang="es-CO" sz="2200" dirty="0"/>
            </a:p>
          </p:txBody>
        </p:sp>
      </p:grpSp>
      <p:sp>
        <p:nvSpPr>
          <p:cNvPr id="24" name="2 CuadroTexto"/>
          <p:cNvSpPr txBox="1"/>
          <p:nvPr/>
        </p:nvSpPr>
        <p:spPr>
          <a:xfrm>
            <a:off x="7268360" y="-69119"/>
            <a:ext cx="1742175" cy="2000548"/>
          </a:xfrm>
          <a:prstGeom prst="rect">
            <a:avLst/>
          </a:prstGeom>
          <a:solidFill>
            <a:srgbClr val="00B050"/>
          </a:solidFill>
          <a:ln w="19050">
            <a:noFill/>
          </a:ln>
          <a:effectLst>
            <a:outerShdw blurRad="50800" dist="38100" dir="2700000" algn="tl" rotWithShape="0">
              <a:prstClr val="black">
                <a:alpha val="40000"/>
              </a:prstClr>
            </a:outerShdw>
          </a:effectLst>
        </p:spPr>
        <p:txBody>
          <a:bodyPr wrap="square" rtlCol="0">
            <a:spAutoFit/>
          </a:bodyPr>
          <a:lstStyle>
            <a:defPPr>
              <a:defRPr lang="es-ES"/>
            </a:defPPr>
            <a:lvl1pPr algn="ctr">
              <a:defRPr sz="1400" b="1">
                <a:solidFill>
                  <a:schemeClr val="tx2"/>
                </a:solidFill>
                <a:latin typeface="HelveticaNeueLT Std Lt Ext" pitchFamily="34" charset="0"/>
              </a:defRPr>
            </a:lvl1pPr>
          </a:lstStyle>
          <a:p>
            <a:endParaRPr lang="es-CO" sz="2000" dirty="0" smtClean="0">
              <a:solidFill>
                <a:schemeClr val="bg1"/>
              </a:solidFill>
              <a:latin typeface="HelveticaNeueLT Std" pitchFamily="34" charset="0"/>
              <a:cs typeface="Helvetica"/>
            </a:endParaRPr>
          </a:p>
          <a:p>
            <a:endParaRPr lang="es-CO" sz="2000" dirty="0">
              <a:solidFill>
                <a:schemeClr val="bg1"/>
              </a:solidFill>
              <a:latin typeface="HelveticaNeueLT Std" pitchFamily="34" charset="0"/>
              <a:cs typeface="Helvetica"/>
            </a:endParaRPr>
          </a:p>
          <a:p>
            <a:r>
              <a:rPr lang="es-CO" sz="2200" dirty="0" smtClean="0">
                <a:solidFill>
                  <a:schemeClr val="bg1"/>
                </a:solidFill>
                <a:latin typeface="HelveticaNeueLT Std" pitchFamily="34" charset="0"/>
                <a:cs typeface="Helvetica"/>
              </a:rPr>
              <a:t>500 mil millones</a:t>
            </a:r>
          </a:p>
          <a:p>
            <a:endParaRPr lang="es-CO" sz="2000" dirty="0">
              <a:solidFill>
                <a:schemeClr val="bg1"/>
              </a:solidFill>
              <a:latin typeface="HelveticaNeueLT Std" pitchFamily="34" charset="0"/>
              <a:cs typeface="Helvetica"/>
            </a:endParaRPr>
          </a:p>
          <a:p>
            <a:endParaRPr lang="es-CO" sz="2000" dirty="0">
              <a:solidFill>
                <a:srgbClr val="00B050"/>
              </a:solidFill>
              <a:latin typeface="HelveticaNeueLT Std" pitchFamily="34" charset="0"/>
              <a:cs typeface="Helvetica"/>
            </a:endParaRPr>
          </a:p>
        </p:txBody>
      </p:sp>
      <p:sp>
        <p:nvSpPr>
          <p:cNvPr id="36" name="Rectángulo redondeado 35"/>
          <p:cNvSpPr/>
          <p:nvPr/>
        </p:nvSpPr>
        <p:spPr>
          <a:xfrm>
            <a:off x="7199290" y="1599119"/>
            <a:ext cx="1880314" cy="321007"/>
          </a:xfrm>
          <a:prstGeom prst="roundRect">
            <a:avLst/>
          </a:prstGeom>
          <a:solidFill>
            <a:srgbClr val="92D050"/>
          </a:solidFill>
          <a:ln w="285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O" b="1" i="1" dirty="0" smtClean="0">
                <a:solidFill>
                  <a:schemeClr val="bg1"/>
                </a:solidFill>
                <a:latin typeface="HelveticaNeueLT Std" pitchFamily="34" charset="0"/>
                <a:cs typeface="Helvetica"/>
              </a:rPr>
              <a:t>IMPACTO</a:t>
            </a:r>
            <a:endParaRPr lang="es-CO" i="1" dirty="0"/>
          </a:p>
        </p:txBody>
      </p:sp>
      <p:sp>
        <p:nvSpPr>
          <p:cNvPr id="25" name="Rectángulo redondeado 24"/>
          <p:cNvSpPr/>
          <p:nvPr/>
        </p:nvSpPr>
        <p:spPr>
          <a:xfrm>
            <a:off x="7199290" y="1599119"/>
            <a:ext cx="1880314" cy="321007"/>
          </a:xfrm>
          <a:prstGeom prst="roundRect">
            <a:avLst/>
          </a:prstGeom>
          <a:solidFill>
            <a:srgbClr val="92D050"/>
          </a:solidFill>
          <a:ln w="285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O" b="1" i="1" dirty="0" smtClean="0">
                <a:solidFill>
                  <a:schemeClr val="bg1"/>
                </a:solidFill>
                <a:latin typeface="HelveticaNeueLT Std" pitchFamily="34" charset="0"/>
                <a:cs typeface="Helvetica"/>
              </a:rPr>
              <a:t>IMPACTO</a:t>
            </a:r>
            <a:endParaRPr lang="es-CO" i="1" dirty="0"/>
          </a:p>
        </p:txBody>
      </p:sp>
      <p:grpSp>
        <p:nvGrpSpPr>
          <p:cNvPr id="26" name="Grupo 25"/>
          <p:cNvGrpSpPr/>
          <p:nvPr/>
        </p:nvGrpSpPr>
        <p:grpSpPr>
          <a:xfrm>
            <a:off x="544259" y="1983350"/>
            <a:ext cx="3895606" cy="1227697"/>
            <a:chOff x="612000" y="2266688"/>
            <a:chExt cx="3960000" cy="1227697"/>
          </a:xfrm>
        </p:grpSpPr>
        <p:sp>
          <p:nvSpPr>
            <p:cNvPr id="27" name="7 CuadroTexto"/>
            <p:cNvSpPr txBox="1"/>
            <p:nvPr/>
          </p:nvSpPr>
          <p:spPr>
            <a:xfrm>
              <a:off x="612000" y="2384750"/>
              <a:ext cx="3960000" cy="1109635"/>
            </a:xfrm>
            <a:prstGeom prst="roundRect">
              <a:avLst/>
            </a:prstGeom>
            <a:noFill/>
            <a:ln w="19050">
              <a:solidFill>
                <a:schemeClr val="tx2">
                  <a:lumMod val="20000"/>
                  <a:lumOff val="80000"/>
                </a:schemeClr>
              </a:solidFill>
            </a:ln>
          </p:spPr>
          <p:txBody>
            <a:bodyPr wrap="square" tIns="216000" rtlCol="0">
              <a:spAutoFit/>
            </a:bodyPr>
            <a:lstStyle>
              <a:defPPr>
                <a:defRPr lang="es-ES"/>
              </a:defPPr>
              <a:lvl1pPr algn="just">
                <a:defRPr sz="1500" b="1">
                  <a:solidFill>
                    <a:schemeClr val="tx2"/>
                  </a:solidFill>
                  <a:latin typeface="HelveticaNeueLT Std Lt Ext" pitchFamily="34" charset="0"/>
                </a:defRPr>
              </a:lvl1pPr>
            </a:lstStyle>
            <a:p>
              <a:r>
                <a:rPr lang="es-CO" sz="1200" b="0" dirty="0">
                  <a:latin typeface="HelveticaNeueLT Std" panose="020B0604020202020204" pitchFamily="34" charset="0"/>
                </a:rPr>
                <a:t>Definir un modelo de interoperabilidad comercial de peajes, que permita a un usuario transitar por todos los peajes del país con un único dispositivo a bordo sin importar el operador del peaje. </a:t>
              </a:r>
            </a:p>
          </p:txBody>
        </p:sp>
        <p:sp>
          <p:nvSpPr>
            <p:cNvPr id="28" name="8 CuadroTexto"/>
            <p:cNvSpPr txBox="1"/>
            <p:nvPr/>
          </p:nvSpPr>
          <p:spPr>
            <a:xfrm>
              <a:off x="869141" y="2266688"/>
              <a:ext cx="1368000" cy="340519"/>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dirty="0">
                  <a:latin typeface="HelveticaNeueLT Std" panose="020B0604020202020204" pitchFamily="34" charset="0"/>
                </a:rPr>
                <a:t>Objetivo</a:t>
              </a:r>
            </a:p>
          </p:txBody>
        </p:sp>
      </p:grpSp>
      <p:grpSp>
        <p:nvGrpSpPr>
          <p:cNvPr id="29" name="Grupo 28"/>
          <p:cNvGrpSpPr/>
          <p:nvPr/>
        </p:nvGrpSpPr>
        <p:grpSpPr>
          <a:xfrm>
            <a:off x="4675768" y="1983350"/>
            <a:ext cx="3895606" cy="1023386"/>
            <a:chOff x="4662152" y="2266688"/>
            <a:chExt cx="3960000" cy="1023386"/>
          </a:xfrm>
        </p:grpSpPr>
        <p:sp>
          <p:nvSpPr>
            <p:cNvPr id="30" name="15 CuadroTexto"/>
            <p:cNvSpPr txBox="1"/>
            <p:nvPr/>
          </p:nvSpPr>
          <p:spPr>
            <a:xfrm>
              <a:off x="4662152" y="2384750"/>
              <a:ext cx="3960000" cy="905324"/>
            </a:xfrm>
            <a:prstGeom prst="roundRect">
              <a:avLst/>
            </a:prstGeom>
            <a:noFill/>
            <a:ln w="19050">
              <a:solidFill>
                <a:schemeClr val="tx2">
                  <a:lumMod val="20000"/>
                  <a:lumOff val="80000"/>
                </a:schemeClr>
              </a:solidFill>
            </a:ln>
          </p:spPr>
          <p:txBody>
            <a:bodyPr wrap="square" tIns="216000" numCol="1" rtlCol="0">
              <a:spAutoFit/>
            </a:bodyPr>
            <a:lstStyle>
              <a:defPPr>
                <a:defRPr lang="es-ES"/>
              </a:defPPr>
              <a:lvl1pPr algn="just">
                <a:defRPr sz="1500" b="1">
                  <a:solidFill>
                    <a:schemeClr val="tx2"/>
                  </a:solidFill>
                  <a:latin typeface="HelveticaNeueLT Std Lt Ext" pitchFamily="34" charset="0"/>
                </a:defRPr>
              </a:lvl1pPr>
            </a:lstStyle>
            <a:p>
              <a:pPr marL="285750" indent="-285750">
                <a:buFont typeface="Wingdings" panose="05000000000000000000" pitchFamily="2" charset="2"/>
                <a:buChar char="Ø"/>
              </a:pPr>
              <a:r>
                <a:rPr lang="es-CO" sz="1200" b="0" dirty="0" smtClean="0">
                  <a:latin typeface="HelveticaNeueLT Std" panose="020B0604020202020204" pitchFamily="34" charset="0"/>
                </a:rPr>
                <a:t>Ministerio de Trasporte</a:t>
              </a:r>
              <a:endParaRPr lang="es-CO" sz="1200" b="0" dirty="0">
                <a:latin typeface="HelveticaNeueLT Std" panose="020B0604020202020204" pitchFamily="34" charset="0"/>
              </a:endParaRPr>
            </a:p>
            <a:p>
              <a:pPr marL="285750" indent="-285750">
                <a:buFont typeface="Wingdings" panose="05000000000000000000" pitchFamily="2" charset="2"/>
                <a:buChar char="Ø"/>
              </a:pPr>
              <a:r>
                <a:rPr lang="es-CO" sz="1200" b="0" dirty="0" smtClean="0">
                  <a:latin typeface="HelveticaNeueLT Std" panose="020B0604020202020204" pitchFamily="34" charset="0"/>
                </a:rPr>
                <a:t>Entidades Bancarias</a:t>
              </a:r>
            </a:p>
            <a:p>
              <a:pPr marL="285750" indent="-285750">
                <a:buFont typeface="Wingdings" panose="05000000000000000000" pitchFamily="2" charset="2"/>
                <a:buChar char="Ø"/>
              </a:pPr>
              <a:r>
                <a:rPr lang="es-CO" sz="1200" b="0" dirty="0" smtClean="0">
                  <a:latin typeface="HelveticaNeueLT Std" panose="020B0604020202020204" pitchFamily="34" charset="0"/>
                </a:rPr>
                <a:t>Asobancaria</a:t>
              </a:r>
            </a:p>
          </p:txBody>
        </p:sp>
        <p:sp>
          <p:nvSpPr>
            <p:cNvPr id="31" name="16 CuadroTexto"/>
            <p:cNvSpPr txBox="1"/>
            <p:nvPr/>
          </p:nvSpPr>
          <p:spPr>
            <a:xfrm>
              <a:off x="4919733" y="2266688"/>
              <a:ext cx="1368000" cy="340519"/>
            </a:xfrm>
            <a:prstGeom prst="roundRect">
              <a:avLst/>
            </a:prstGeom>
            <a:solidFill>
              <a:srgbClr val="FAF1BE"/>
            </a:solidFill>
            <a:ln w="19050">
              <a:noFill/>
            </a:ln>
          </p:spPr>
          <p:txBody>
            <a:bodyPr wrap="square" rtlCol="0">
              <a:spAutoFit/>
            </a:bodyPr>
            <a:lstStyle>
              <a:defPPr>
                <a:defRPr lang="es-CO"/>
              </a:defPPr>
              <a:lvl1pPr algn="ctr">
                <a:defRPr sz="1400" b="1">
                  <a:solidFill>
                    <a:schemeClr val="tx2"/>
                  </a:solidFill>
                  <a:latin typeface="HelveticaNeueLT Std" panose="020B0604020202020204" pitchFamily="34" charset="0"/>
                </a:defRPr>
              </a:lvl1pPr>
            </a:lstStyle>
            <a:p>
              <a:r>
                <a:rPr lang="es-CO" dirty="0" err="1"/>
                <a:t>Stakeholders</a:t>
              </a:r>
              <a:endParaRPr lang="es-CO" dirty="0"/>
            </a:p>
          </p:txBody>
        </p:sp>
      </p:grpSp>
    </p:spTree>
    <p:extLst>
      <p:ext uri="{BB962C8B-B14F-4D97-AF65-F5344CB8AC3E}">
        <p14:creationId xmlns:p14="http://schemas.microsoft.com/office/powerpoint/2010/main" val="35474412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4" cstate="print"/>
          <a:stretch>
            <a:fillRect/>
          </a:stretch>
        </a:blipFill>
        <a:effectLst/>
      </p:bgPr>
    </p:bg>
    <p:spTree>
      <p:nvGrpSpPr>
        <p:cNvPr id="1" name=""/>
        <p:cNvGrpSpPr/>
        <p:nvPr/>
      </p:nvGrpSpPr>
      <p:grpSpPr>
        <a:xfrm>
          <a:off x="0" y="0"/>
          <a:ext cx="0" cy="0"/>
          <a:chOff x="0" y="0"/>
          <a:chExt cx="0" cy="0"/>
        </a:xfrm>
      </p:grpSpPr>
      <p:sp>
        <p:nvSpPr>
          <p:cNvPr id="10" name="9 CuadroTexto"/>
          <p:cNvSpPr txBox="1"/>
          <p:nvPr/>
        </p:nvSpPr>
        <p:spPr>
          <a:xfrm>
            <a:off x="544259" y="671265"/>
            <a:ext cx="8055482" cy="954107"/>
          </a:xfrm>
          <a:prstGeom prst="rect">
            <a:avLst/>
          </a:prstGeom>
          <a:noFill/>
          <a:ln w="9525">
            <a:noFill/>
            <a:miter lim="800000"/>
            <a:headEnd/>
            <a:tailEnd/>
          </a:ln>
        </p:spPr>
        <p:txBody>
          <a:bodyPr wrap="square">
            <a:spAutoFit/>
          </a:bodyPr>
          <a:lstStyle>
            <a:defPPr>
              <a:defRPr lang="es-ES"/>
            </a:defPPr>
            <a:lvl1pPr algn="just" fontAlgn="base">
              <a:spcBef>
                <a:spcPct val="0"/>
              </a:spcBef>
              <a:spcAft>
                <a:spcPct val="0"/>
              </a:spcAft>
              <a:defRPr sz="2000" b="1">
                <a:solidFill>
                  <a:srgbClr val="F8B133"/>
                </a:solidFill>
                <a:latin typeface="HelveticaNeueLT Std" pitchFamily="34" charset="0"/>
                <a:cs typeface="Helvetica"/>
              </a:defRPr>
            </a:lvl1pPr>
          </a:lstStyle>
          <a:p>
            <a:r>
              <a:rPr lang="es-CO" sz="2800" dirty="0"/>
              <a:t>Iniciativa </a:t>
            </a:r>
            <a:r>
              <a:rPr lang="es-CO" sz="2800" dirty="0" smtClean="0"/>
              <a:t>Impuestos </a:t>
            </a:r>
            <a:endParaRPr lang="es-CO" sz="2800" dirty="0" smtClean="0"/>
          </a:p>
          <a:p>
            <a:r>
              <a:rPr lang="es-CO" sz="2800" dirty="0" smtClean="0"/>
              <a:t>Aduaneros</a:t>
            </a:r>
            <a:endParaRPr lang="es-CO" sz="2800" dirty="0" smtClean="0"/>
          </a:p>
        </p:txBody>
      </p:sp>
      <p:grpSp>
        <p:nvGrpSpPr>
          <p:cNvPr id="3" name="Grupo 2"/>
          <p:cNvGrpSpPr/>
          <p:nvPr/>
        </p:nvGrpSpPr>
        <p:grpSpPr>
          <a:xfrm>
            <a:off x="544259" y="1957592"/>
            <a:ext cx="3895606" cy="1517138"/>
            <a:chOff x="612000" y="2266688"/>
            <a:chExt cx="3960000" cy="1517138"/>
          </a:xfrm>
        </p:grpSpPr>
        <p:sp>
          <p:nvSpPr>
            <p:cNvPr id="8" name="7 CuadroTexto"/>
            <p:cNvSpPr txBox="1"/>
            <p:nvPr/>
          </p:nvSpPr>
          <p:spPr>
            <a:xfrm>
              <a:off x="612000" y="2384750"/>
              <a:ext cx="3960000" cy="1399076"/>
            </a:xfrm>
            <a:prstGeom prst="roundRect">
              <a:avLst/>
            </a:prstGeom>
            <a:noFill/>
            <a:ln w="19050">
              <a:solidFill>
                <a:schemeClr val="tx2">
                  <a:lumMod val="20000"/>
                  <a:lumOff val="80000"/>
                </a:schemeClr>
              </a:solidFill>
            </a:ln>
          </p:spPr>
          <p:txBody>
            <a:bodyPr wrap="square" tIns="216000" rtlCol="0">
              <a:spAutoFit/>
            </a:bodyPr>
            <a:lstStyle>
              <a:defPPr>
                <a:defRPr lang="es-ES"/>
              </a:defPPr>
              <a:lvl1pPr algn="just">
                <a:defRPr sz="1500" b="1">
                  <a:solidFill>
                    <a:schemeClr val="tx2"/>
                  </a:solidFill>
                  <a:latin typeface="HelveticaNeueLT Std Lt Ext" pitchFamily="34" charset="0"/>
                </a:defRPr>
              </a:lvl1pPr>
            </a:lstStyle>
            <a:p>
              <a:r>
                <a:rPr lang="es-CO" sz="1300" b="0" dirty="0" smtClean="0">
                  <a:latin typeface="HelveticaNeueLT Std" panose="020B0604020202020204" pitchFamily="34" charset="0"/>
                </a:rPr>
                <a:t>Establecer el pago de impuestos aduaneros de manera electrónica, garantizando que las entidades financieras y la DIAN cuenten con las herramientas necesarias para poder prestar el servicio a los contribuyentes. </a:t>
              </a:r>
            </a:p>
          </p:txBody>
        </p:sp>
        <p:sp>
          <p:nvSpPr>
            <p:cNvPr id="9" name="8 CuadroTexto"/>
            <p:cNvSpPr txBox="1"/>
            <p:nvPr/>
          </p:nvSpPr>
          <p:spPr>
            <a:xfrm>
              <a:off x="869141" y="2266688"/>
              <a:ext cx="1368000" cy="340519"/>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dirty="0">
                  <a:latin typeface="HelveticaNeueLT Std" panose="020B0604020202020204" pitchFamily="34" charset="0"/>
                </a:rPr>
                <a:t>Objetivo</a:t>
              </a:r>
            </a:p>
          </p:txBody>
        </p:sp>
      </p:grpSp>
      <p:grpSp>
        <p:nvGrpSpPr>
          <p:cNvPr id="5" name="Grupo 4"/>
          <p:cNvGrpSpPr/>
          <p:nvPr/>
        </p:nvGrpSpPr>
        <p:grpSpPr>
          <a:xfrm>
            <a:off x="4675768" y="1957592"/>
            <a:ext cx="3895606" cy="1295801"/>
            <a:chOff x="4662152" y="2266688"/>
            <a:chExt cx="3960000" cy="1295801"/>
          </a:xfrm>
        </p:grpSpPr>
        <p:sp>
          <p:nvSpPr>
            <p:cNvPr id="16" name="15 CuadroTexto"/>
            <p:cNvSpPr txBox="1"/>
            <p:nvPr/>
          </p:nvSpPr>
          <p:spPr>
            <a:xfrm>
              <a:off x="4662152" y="2384750"/>
              <a:ext cx="3960000" cy="1177739"/>
            </a:xfrm>
            <a:prstGeom prst="roundRect">
              <a:avLst/>
            </a:prstGeom>
            <a:noFill/>
            <a:ln w="19050">
              <a:solidFill>
                <a:schemeClr val="tx2">
                  <a:lumMod val="20000"/>
                  <a:lumOff val="80000"/>
                </a:schemeClr>
              </a:solidFill>
            </a:ln>
          </p:spPr>
          <p:txBody>
            <a:bodyPr wrap="square" tIns="216000" numCol="1" rtlCol="0">
              <a:spAutoFit/>
            </a:bodyPr>
            <a:lstStyle>
              <a:defPPr>
                <a:defRPr lang="es-ES"/>
              </a:defPPr>
              <a:lvl1pPr algn="just">
                <a:defRPr sz="1500" b="1">
                  <a:solidFill>
                    <a:schemeClr val="tx2"/>
                  </a:solidFill>
                  <a:latin typeface="HelveticaNeueLT Std Lt Ext" pitchFamily="34" charset="0"/>
                </a:defRPr>
              </a:lvl1pPr>
            </a:lstStyle>
            <a:p>
              <a:pPr marL="285750" indent="-285750">
                <a:buFont typeface="Wingdings" panose="05000000000000000000" pitchFamily="2" charset="2"/>
                <a:buChar char="Ø"/>
              </a:pPr>
              <a:r>
                <a:rPr lang="es-CO" sz="1300" b="0" dirty="0" smtClean="0">
                  <a:latin typeface="HelveticaNeueLT Std" panose="020B0604020202020204" pitchFamily="34" charset="0"/>
                </a:rPr>
                <a:t>Entidades financiera autorizadas como recaudadoras.</a:t>
              </a:r>
              <a:endParaRPr lang="es-CO" sz="1300" b="0" dirty="0">
                <a:latin typeface="HelveticaNeueLT Std" panose="020B0604020202020204" pitchFamily="34" charset="0"/>
              </a:endParaRPr>
            </a:p>
            <a:p>
              <a:pPr marL="285750" indent="-285750">
                <a:buFont typeface="Wingdings" panose="05000000000000000000" pitchFamily="2" charset="2"/>
                <a:buChar char="Ø"/>
              </a:pPr>
              <a:r>
                <a:rPr lang="es-CO" sz="1300" b="0" dirty="0" smtClean="0">
                  <a:latin typeface="HelveticaNeueLT Std" panose="020B0604020202020204" pitchFamily="34" charset="0"/>
                </a:rPr>
                <a:t>DIAN</a:t>
              </a:r>
            </a:p>
            <a:p>
              <a:pPr marL="285750" indent="-285750">
                <a:buFont typeface="Wingdings" panose="05000000000000000000" pitchFamily="2" charset="2"/>
                <a:buChar char="Ø"/>
              </a:pPr>
              <a:r>
                <a:rPr lang="es-CO" sz="1300" b="0" dirty="0" smtClean="0">
                  <a:latin typeface="HelveticaNeueLT Std" panose="020B0604020202020204" pitchFamily="34" charset="0"/>
                </a:rPr>
                <a:t>Asobancaria</a:t>
              </a:r>
            </a:p>
          </p:txBody>
        </p:sp>
        <p:sp>
          <p:nvSpPr>
            <p:cNvPr id="17" name="16 CuadroTexto"/>
            <p:cNvSpPr txBox="1"/>
            <p:nvPr/>
          </p:nvSpPr>
          <p:spPr>
            <a:xfrm>
              <a:off x="4919733" y="2266688"/>
              <a:ext cx="1368000" cy="340519"/>
            </a:xfrm>
            <a:prstGeom prst="roundRect">
              <a:avLst/>
            </a:prstGeom>
            <a:solidFill>
              <a:srgbClr val="FAF1BE"/>
            </a:solidFill>
            <a:ln w="19050">
              <a:noFill/>
            </a:ln>
          </p:spPr>
          <p:txBody>
            <a:bodyPr wrap="square" rtlCol="0">
              <a:spAutoFit/>
            </a:bodyPr>
            <a:lstStyle>
              <a:defPPr>
                <a:defRPr lang="es-CO"/>
              </a:defPPr>
              <a:lvl1pPr algn="ctr">
                <a:defRPr sz="1400" b="1">
                  <a:solidFill>
                    <a:schemeClr val="tx2"/>
                  </a:solidFill>
                  <a:latin typeface="HelveticaNeueLT Std" panose="020B0604020202020204" pitchFamily="34" charset="0"/>
                </a:defRPr>
              </a:lvl1pPr>
            </a:lstStyle>
            <a:p>
              <a:r>
                <a:rPr lang="es-CO" dirty="0" err="1"/>
                <a:t>Stakeholders</a:t>
              </a:r>
              <a:endParaRPr lang="es-CO" dirty="0"/>
            </a:p>
          </p:txBody>
        </p:sp>
      </p:grpSp>
      <p:grpSp>
        <p:nvGrpSpPr>
          <p:cNvPr id="22" name="Grupo 21"/>
          <p:cNvGrpSpPr/>
          <p:nvPr/>
        </p:nvGrpSpPr>
        <p:grpSpPr>
          <a:xfrm>
            <a:off x="544259" y="3695824"/>
            <a:ext cx="3895606" cy="2254734"/>
            <a:chOff x="611560" y="4022181"/>
            <a:chExt cx="3600000" cy="2254734"/>
          </a:xfrm>
        </p:grpSpPr>
        <p:sp>
          <p:nvSpPr>
            <p:cNvPr id="20" name="19 CuadroTexto"/>
            <p:cNvSpPr txBox="1"/>
            <p:nvPr/>
          </p:nvSpPr>
          <p:spPr>
            <a:xfrm>
              <a:off x="611560" y="4185942"/>
              <a:ext cx="3600000" cy="2090973"/>
            </a:xfrm>
            <a:prstGeom prst="roundRect">
              <a:avLst/>
            </a:prstGeom>
            <a:solidFill>
              <a:schemeClr val="accent1">
                <a:lumMod val="20000"/>
                <a:lumOff val="80000"/>
              </a:schemeClr>
            </a:solidFill>
            <a:ln w="19050">
              <a:noFill/>
            </a:ln>
          </p:spPr>
          <p:txBody>
            <a:bodyPr wrap="square" tIns="180000" rtlCol="0">
              <a:spAutoFit/>
            </a:bodyPr>
            <a:lstStyle>
              <a:defPPr>
                <a:defRPr lang="es-ES"/>
              </a:defPPr>
              <a:lvl1pPr algn="just">
                <a:defRPr sz="1500" b="1">
                  <a:solidFill>
                    <a:schemeClr val="tx2"/>
                  </a:solidFill>
                  <a:latin typeface="HelveticaNeueLT Std Lt Ext" pitchFamily="34" charset="0"/>
                </a:defRPr>
              </a:lvl1pPr>
            </a:lstStyle>
            <a:p>
              <a:pPr marL="171446" indent="-171446">
                <a:buFont typeface="Wingdings" pitchFamily="2" charset="2"/>
                <a:buChar char="§"/>
              </a:pPr>
              <a:r>
                <a:rPr lang="es-CO" sz="1200" b="0" dirty="0" smtClean="0">
                  <a:latin typeface="HelveticaNeueLT Std" panose="020B0604020202020204" pitchFamily="34" charset="0"/>
                </a:rPr>
                <a:t>Solicitud de ampliación horario a 7x23.</a:t>
              </a:r>
            </a:p>
            <a:p>
              <a:pPr marL="171446" indent="-171446">
                <a:buFont typeface="Wingdings" pitchFamily="2" charset="2"/>
                <a:buChar char="§"/>
              </a:pPr>
              <a:endParaRPr lang="es-CO" sz="1200" b="0" dirty="0" smtClean="0">
                <a:latin typeface="HelveticaNeueLT Std" panose="020B0604020202020204" pitchFamily="34" charset="0"/>
              </a:endParaRPr>
            </a:p>
            <a:p>
              <a:pPr marL="171446" indent="-171446">
                <a:buFont typeface="Wingdings" pitchFamily="2" charset="2"/>
                <a:buChar char="§"/>
              </a:pPr>
              <a:r>
                <a:rPr lang="es-CO" sz="1200" b="0" dirty="0" smtClean="0">
                  <a:latin typeface="HelveticaNeueLT Std" panose="020B0604020202020204" pitchFamily="34" charset="0"/>
                </a:rPr>
                <a:t>Diseño de plan de trabajo para realizar los ajustes operativos y para establecer las </a:t>
              </a:r>
              <a:r>
                <a:rPr lang="es-CO" sz="1200" b="0" dirty="0" err="1" smtClean="0">
                  <a:latin typeface="HelveticaNeueLT Std" panose="020B0604020202020204" pitchFamily="34" charset="0"/>
                </a:rPr>
                <a:t>contigencias</a:t>
              </a:r>
              <a:r>
                <a:rPr lang="es-CO" sz="1200" b="0" dirty="0" smtClean="0">
                  <a:latin typeface="HelveticaNeueLT Std" panose="020B0604020202020204" pitchFamily="34" charset="0"/>
                </a:rPr>
                <a:t>.</a:t>
              </a:r>
            </a:p>
            <a:p>
              <a:pPr marL="171446" indent="-171446">
                <a:buFont typeface="Wingdings" pitchFamily="2" charset="2"/>
                <a:buChar char="§"/>
              </a:pPr>
              <a:endParaRPr lang="es-CO" sz="1200" b="0" dirty="0">
                <a:latin typeface="HelveticaNeueLT Std" panose="020B0604020202020204" pitchFamily="34" charset="0"/>
              </a:endParaRPr>
            </a:p>
            <a:p>
              <a:pPr marL="171446" indent="-171446">
                <a:buFont typeface="Wingdings" pitchFamily="2" charset="2"/>
                <a:buChar char="§"/>
              </a:pPr>
              <a:r>
                <a:rPr lang="es-CO" sz="1200" b="0" dirty="0" smtClean="0">
                  <a:latin typeface="HelveticaNeueLT Std" panose="020B0604020202020204" pitchFamily="34" charset="0"/>
                </a:rPr>
                <a:t>Evaluación de la propuesta de un aplicativo para el recaudo en línea. (</a:t>
              </a:r>
              <a:r>
                <a:rPr lang="es-CO" sz="1200" b="0" dirty="0" err="1" smtClean="0">
                  <a:latin typeface="HelveticaNeueLT Std" panose="020B0604020202020204" pitchFamily="34" charset="0"/>
                </a:rPr>
                <a:t>WebService</a:t>
              </a:r>
              <a:r>
                <a:rPr lang="es-CO" sz="1200" b="0" dirty="0" smtClean="0">
                  <a:latin typeface="HelveticaNeueLT Std" panose="020B0604020202020204" pitchFamily="34" charset="0"/>
                </a:rPr>
                <a:t> entre bancos, AHC y DIAN).</a:t>
              </a:r>
            </a:p>
          </p:txBody>
        </p:sp>
        <p:sp>
          <p:nvSpPr>
            <p:cNvPr id="21" name="20 CuadroTexto"/>
            <p:cNvSpPr txBox="1"/>
            <p:nvPr/>
          </p:nvSpPr>
          <p:spPr>
            <a:xfrm>
              <a:off x="971560" y="4022181"/>
              <a:ext cx="2880000" cy="340519"/>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dirty="0" smtClean="0">
                  <a:latin typeface="HelveticaNeueLT Std" panose="020B0604020202020204" pitchFamily="34" charset="0"/>
                </a:rPr>
                <a:t>Avances</a:t>
              </a:r>
              <a:endParaRPr lang="es-CO" dirty="0">
                <a:latin typeface="HelveticaNeueLT Std" panose="020B0604020202020204" pitchFamily="34" charset="0"/>
              </a:endParaRPr>
            </a:p>
          </p:txBody>
        </p:sp>
      </p:grpSp>
      <p:grpSp>
        <p:nvGrpSpPr>
          <p:cNvPr id="23" name="Grupo 22"/>
          <p:cNvGrpSpPr/>
          <p:nvPr/>
        </p:nvGrpSpPr>
        <p:grpSpPr>
          <a:xfrm>
            <a:off x="4675768" y="3695824"/>
            <a:ext cx="3923973" cy="1437489"/>
            <a:chOff x="4971374" y="4022181"/>
            <a:chExt cx="3600000" cy="1437489"/>
          </a:xfrm>
        </p:grpSpPr>
        <p:sp>
          <p:nvSpPr>
            <p:cNvPr id="15" name="19 CuadroTexto"/>
            <p:cNvSpPr txBox="1"/>
            <p:nvPr/>
          </p:nvSpPr>
          <p:spPr>
            <a:xfrm>
              <a:off x="4971374" y="4185942"/>
              <a:ext cx="3600000" cy="1273728"/>
            </a:xfrm>
            <a:prstGeom prst="roundRect">
              <a:avLst/>
            </a:prstGeom>
            <a:solidFill>
              <a:schemeClr val="accent1">
                <a:lumMod val="20000"/>
                <a:lumOff val="80000"/>
              </a:schemeClr>
            </a:solidFill>
            <a:ln w="19050">
              <a:noFill/>
            </a:ln>
          </p:spPr>
          <p:txBody>
            <a:bodyPr wrap="square" tIns="180000" rtlCol="0">
              <a:spAutoFit/>
            </a:bodyPr>
            <a:lstStyle>
              <a:defPPr>
                <a:defRPr lang="es-ES"/>
              </a:defPPr>
              <a:lvl1pPr algn="just">
                <a:defRPr sz="1500" b="1">
                  <a:solidFill>
                    <a:schemeClr val="tx2"/>
                  </a:solidFill>
                  <a:latin typeface="HelveticaNeueLT Std Lt Ext" pitchFamily="34" charset="0"/>
                </a:defRPr>
              </a:lvl1pPr>
            </a:lstStyle>
            <a:p>
              <a:pPr marL="171446" indent="-171446">
                <a:buFont typeface="Wingdings" pitchFamily="2" charset="2"/>
                <a:buChar char="§"/>
              </a:pPr>
              <a:r>
                <a:rPr lang="es-CO" sz="1200" b="0" dirty="0" smtClean="0">
                  <a:latin typeface="HelveticaNeueLT Std" panose="020B0604020202020204" pitchFamily="34" charset="0"/>
                </a:rPr>
                <a:t>Resolución para monitorio de las transacciones y mitigación del fraude.</a:t>
              </a:r>
            </a:p>
            <a:p>
              <a:pPr marL="171446" indent="-171446">
                <a:buFont typeface="Wingdings" pitchFamily="2" charset="2"/>
                <a:buChar char="§"/>
              </a:pPr>
              <a:endParaRPr lang="es-CO" sz="1200" b="0" dirty="0" smtClean="0">
                <a:latin typeface="HelveticaNeueLT Std" panose="020B0604020202020204" pitchFamily="34" charset="0"/>
              </a:endParaRPr>
            </a:p>
            <a:p>
              <a:pPr marL="171446" indent="-171446">
                <a:buFont typeface="Wingdings" pitchFamily="2" charset="2"/>
                <a:buChar char="§"/>
              </a:pPr>
              <a:r>
                <a:rPr lang="es-CO" sz="1200" b="0" dirty="0" smtClean="0">
                  <a:latin typeface="HelveticaNeueLT Std" panose="020B0604020202020204" pitchFamily="34" charset="0"/>
                </a:rPr>
                <a:t>Resolución que elimina la necesidad de declaraciones con valor cero. </a:t>
              </a:r>
              <a:endParaRPr lang="es-CO" sz="1200" b="0" dirty="0">
                <a:latin typeface="HelveticaNeueLT Std" panose="020B0604020202020204" pitchFamily="34" charset="0"/>
              </a:endParaRPr>
            </a:p>
          </p:txBody>
        </p:sp>
        <p:sp>
          <p:nvSpPr>
            <p:cNvPr id="18" name="20 CuadroTexto"/>
            <p:cNvSpPr txBox="1"/>
            <p:nvPr/>
          </p:nvSpPr>
          <p:spPr>
            <a:xfrm>
              <a:off x="5331374" y="4022181"/>
              <a:ext cx="2880000" cy="340519"/>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dirty="0" smtClean="0">
                  <a:latin typeface="HelveticaNeueLT Std" panose="020B0604020202020204" pitchFamily="34" charset="0"/>
                </a:rPr>
                <a:t>Hitos</a:t>
              </a:r>
              <a:endParaRPr lang="es-CO" dirty="0">
                <a:latin typeface="HelveticaNeueLT Std" panose="020B0604020202020204" pitchFamily="34" charset="0"/>
              </a:endParaRPr>
            </a:p>
          </p:txBody>
        </p:sp>
      </p:grpSp>
      <p:grpSp>
        <p:nvGrpSpPr>
          <p:cNvPr id="12" name="Grupo 11"/>
          <p:cNvGrpSpPr/>
          <p:nvPr/>
        </p:nvGrpSpPr>
        <p:grpSpPr>
          <a:xfrm>
            <a:off x="-2113547" y="98711"/>
            <a:ext cx="5576827" cy="432540"/>
            <a:chOff x="-100059" y="213665"/>
            <a:chExt cx="2597400" cy="684000"/>
          </a:xfrm>
        </p:grpSpPr>
        <p:sp>
          <p:nvSpPr>
            <p:cNvPr id="19" name="Rectángulo redondeado 18"/>
            <p:cNvSpPr/>
            <p:nvPr/>
          </p:nvSpPr>
          <p:spPr>
            <a:xfrm>
              <a:off x="-100059" y="213665"/>
              <a:ext cx="2597400" cy="684000"/>
            </a:xfrm>
            <a:prstGeom prst="roundRect">
              <a:avLst/>
            </a:prstGeom>
            <a:solidFill>
              <a:srgbClr val="FFB8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a:p>
          </p:txBody>
        </p:sp>
        <p:sp>
          <p:nvSpPr>
            <p:cNvPr id="4" name="Rectángulo redondeado 3"/>
            <p:cNvSpPr/>
            <p:nvPr/>
          </p:nvSpPr>
          <p:spPr>
            <a:xfrm>
              <a:off x="-50029" y="267665"/>
              <a:ext cx="2411323" cy="576000"/>
            </a:xfrm>
            <a:prstGeom prst="roundRect">
              <a:avLst/>
            </a:prstGeom>
            <a:solidFill>
              <a:srgbClr val="294A7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r>
                <a:rPr lang="es-CO" sz="2200" b="1" dirty="0" smtClean="0">
                  <a:solidFill>
                    <a:schemeClr val="bg1"/>
                  </a:solidFill>
                  <a:latin typeface="HelveticaNeueLT Std" pitchFamily="34" charset="0"/>
                  <a:cs typeface="Helvetica"/>
                </a:rPr>
                <a:t>PROYECTO F           </a:t>
              </a:r>
              <a:endParaRPr lang="es-CO" sz="2200" dirty="0"/>
            </a:p>
          </p:txBody>
        </p:sp>
      </p:grpSp>
      <p:sp>
        <p:nvSpPr>
          <p:cNvPr id="25" name="2 CuadroTexto"/>
          <p:cNvSpPr txBox="1"/>
          <p:nvPr/>
        </p:nvSpPr>
        <p:spPr>
          <a:xfrm>
            <a:off x="7268360" y="-69119"/>
            <a:ext cx="1742175" cy="1723549"/>
          </a:xfrm>
          <a:prstGeom prst="rect">
            <a:avLst/>
          </a:prstGeom>
          <a:solidFill>
            <a:srgbClr val="00B050"/>
          </a:solidFill>
          <a:ln w="19050">
            <a:noFill/>
          </a:ln>
          <a:effectLst>
            <a:outerShdw blurRad="50800" dist="38100" dir="2700000" algn="tl" rotWithShape="0">
              <a:prstClr val="black">
                <a:alpha val="40000"/>
              </a:prstClr>
            </a:outerShdw>
          </a:effectLst>
        </p:spPr>
        <p:txBody>
          <a:bodyPr wrap="square" rtlCol="0">
            <a:spAutoFit/>
          </a:bodyPr>
          <a:lstStyle>
            <a:defPPr>
              <a:defRPr lang="es-ES"/>
            </a:defPPr>
            <a:lvl1pPr algn="ctr">
              <a:defRPr sz="1400" b="1">
                <a:solidFill>
                  <a:schemeClr val="tx2"/>
                </a:solidFill>
                <a:latin typeface="HelveticaNeueLT Std Lt Ext" pitchFamily="34" charset="0"/>
              </a:defRPr>
            </a:lvl1pPr>
          </a:lstStyle>
          <a:p>
            <a:endParaRPr lang="es-CO" sz="2000" dirty="0" smtClean="0">
              <a:solidFill>
                <a:schemeClr val="bg1"/>
              </a:solidFill>
              <a:latin typeface="HelveticaNeueLT Std" pitchFamily="34" charset="0"/>
              <a:cs typeface="Helvetica"/>
            </a:endParaRPr>
          </a:p>
          <a:p>
            <a:endParaRPr lang="es-CO" sz="2200" dirty="0" smtClean="0">
              <a:solidFill>
                <a:schemeClr val="bg1"/>
              </a:solidFill>
              <a:latin typeface="HelveticaNeueLT Std" pitchFamily="34" charset="0"/>
              <a:cs typeface="Helvetica"/>
            </a:endParaRPr>
          </a:p>
          <a:p>
            <a:r>
              <a:rPr lang="es-CO" sz="2200" dirty="0" smtClean="0">
                <a:solidFill>
                  <a:schemeClr val="bg1"/>
                </a:solidFill>
                <a:latin typeface="HelveticaNeueLT Std" pitchFamily="34" charset="0"/>
                <a:cs typeface="Helvetica"/>
              </a:rPr>
              <a:t>17</a:t>
            </a:r>
          </a:p>
          <a:p>
            <a:r>
              <a:rPr lang="es-CO" sz="2200" dirty="0" smtClean="0">
                <a:solidFill>
                  <a:schemeClr val="bg1"/>
                </a:solidFill>
                <a:latin typeface="HelveticaNeueLT Std" pitchFamily="34" charset="0"/>
                <a:cs typeface="Helvetica"/>
              </a:rPr>
              <a:t>billones</a:t>
            </a:r>
            <a:endParaRPr lang="es-CO" sz="2000" dirty="0">
              <a:solidFill>
                <a:schemeClr val="bg1"/>
              </a:solidFill>
              <a:latin typeface="HelveticaNeueLT Std" pitchFamily="34" charset="0"/>
              <a:cs typeface="Helvetica"/>
            </a:endParaRPr>
          </a:p>
          <a:p>
            <a:endParaRPr lang="es-CO" sz="2000" dirty="0">
              <a:solidFill>
                <a:srgbClr val="00B050"/>
              </a:solidFill>
              <a:latin typeface="HelveticaNeueLT Std" pitchFamily="34" charset="0"/>
              <a:cs typeface="Helvetica"/>
            </a:endParaRPr>
          </a:p>
        </p:txBody>
      </p:sp>
      <p:sp>
        <p:nvSpPr>
          <p:cNvPr id="26" name="Rectángulo redondeado 25"/>
          <p:cNvSpPr/>
          <p:nvPr/>
        </p:nvSpPr>
        <p:spPr>
          <a:xfrm>
            <a:off x="7199290" y="1599119"/>
            <a:ext cx="1880314" cy="321007"/>
          </a:xfrm>
          <a:prstGeom prst="roundRect">
            <a:avLst/>
          </a:prstGeom>
          <a:solidFill>
            <a:srgbClr val="92D050"/>
          </a:solidFill>
          <a:ln w="285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O" b="1" i="1" dirty="0" smtClean="0">
                <a:solidFill>
                  <a:schemeClr val="bg1"/>
                </a:solidFill>
                <a:latin typeface="HelveticaNeueLT Std" pitchFamily="34" charset="0"/>
                <a:cs typeface="Helvetica"/>
              </a:rPr>
              <a:t>IMPACTO</a:t>
            </a:r>
            <a:endParaRPr lang="es-CO" i="1" dirty="0"/>
          </a:p>
        </p:txBody>
      </p:sp>
      <p:sp>
        <p:nvSpPr>
          <p:cNvPr id="24" name="19 CuadroTexto"/>
          <p:cNvSpPr txBox="1"/>
          <p:nvPr/>
        </p:nvSpPr>
        <p:spPr>
          <a:xfrm>
            <a:off x="4873601" y="5438508"/>
            <a:ext cx="3600000" cy="318801"/>
          </a:xfrm>
          <a:prstGeom prst="roundRect">
            <a:avLst/>
          </a:prstGeom>
          <a:solidFill>
            <a:schemeClr val="accent1">
              <a:lumMod val="20000"/>
              <a:lumOff val="80000"/>
            </a:schemeClr>
          </a:solidFill>
          <a:ln w="19050">
            <a:noFill/>
          </a:ln>
        </p:spPr>
        <p:txBody>
          <a:bodyPr wrap="square" tIns="36000" bIns="36000" rtlCol="0">
            <a:spAutoFit/>
          </a:bodyPr>
          <a:lstStyle>
            <a:defPPr>
              <a:defRPr lang="es-ES"/>
            </a:defPPr>
            <a:lvl1pPr algn="just">
              <a:defRPr sz="1500" b="1">
                <a:solidFill>
                  <a:schemeClr val="tx2"/>
                </a:solidFill>
                <a:latin typeface="HelveticaNeueLT Std Lt Ext" pitchFamily="34" charset="0"/>
              </a:defRPr>
            </a:lvl1pPr>
          </a:lstStyle>
          <a:p>
            <a:r>
              <a:rPr lang="es-CO" sz="1400" dirty="0" smtClean="0">
                <a:latin typeface="HelveticaNeueLT Std" panose="020B0604020202020204" pitchFamily="34" charset="0"/>
              </a:rPr>
              <a:t>IMPLEMENTACIÓN: </a:t>
            </a:r>
            <a:r>
              <a:rPr lang="es-CO" sz="1400" b="0" dirty="0" smtClean="0">
                <a:latin typeface="HelveticaNeueLT Std" panose="020B0604020202020204" pitchFamily="34" charset="0"/>
              </a:rPr>
              <a:t>Marzo 1 de 2018.</a:t>
            </a:r>
            <a:endParaRPr lang="es-CO" sz="1400" dirty="0">
              <a:latin typeface="HelveticaNeueLT Std" panose="020B0604020202020204" pitchFamily="34" charset="0"/>
            </a:endParaRPr>
          </a:p>
        </p:txBody>
      </p:sp>
    </p:spTree>
    <p:extLst>
      <p:ext uri="{BB962C8B-B14F-4D97-AF65-F5344CB8AC3E}">
        <p14:creationId xmlns:p14="http://schemas.microsoft.com/office/powerpoint/2010/main" val="69218044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4" cstate="print"/>
          <a:stretch>
            <a:fillRect/>
          </a:stretch>
        </a:blipFill>
        <a:effectLst/>
      </p:bgPr>
    </p:bg>
    <p:spTree>
      <p:nvGrpSpPr>
        <p:cNvPr id="1" name=""/>
        <p:cNvGrpSpPr/>
        <p:nvPr/>
      </p:nvGrpSpPr>
      <p:grpSpPr>
        <a:xfrm>
          <a:off x="0" y="0"/>
          <a:ext cx="0" cy="0"/>
          <a:chOff x="0" y="0"/>
          <a:chExt cx="0" cy="0"/>
        </a:xfrm>
      </p:grpSpPr>
      <p:sp>
        <p:nvSpPr>
          <p:cNvPr id="10" name="9 CuadroTexto"/>
          <p:cNvSpPr txBox="1"/>
          <p:nvPr/>
        </p:nvSpPr>
        <p:spPr>
          <a:xfrm>
            <a:off x="544259" y="671265"/>
            <a:ext cx="8055482" cy="954107"/>
          </a:xfrm>
          <a:prstGeom prst="rect">
            <a:avLst/>
          </a:prstGeom>
          <a:noFill/>
          <a:ln w="9525">
            <a:noFill/>
            <a:miter lim="800000"/>
            <a:headEnd/>
            <a:tailEnd/>
          </a:ln>
        </p:spPr>
        <p:txBody>
          <a:bodyPr wrap="square">
            <a:spAutoFit/>
          </a:bodyPr>
          <a:lstStyle>
            <a:defPPr>
              <a:defRPr lang="es-ES"/>
            </a:defPPr>
            <a:lvl1pPr algn="just" fontAlgn="base">
              <a:spcBef>
                <a:spcPct val="0"/>
              </a:spcBef>
              <a:spcAft>
                <a:spcPct val="0"/>
              </a:spcAft>
              <a:defRPr sz="2000" b="1">
                <a:solidFill>
                  <a:srgbClr val="F8B133"/>
                </a:solidFill>
                <a:latin typeface="HelveticaNeueLT Std" pitchFamily="34" charset="0"/>
                <a:cs typeface="Helvetica"/>
              </a:defRPr>
            </a:lvl1pPr>
          </a:lstStyle>
          <a:p>
            <a:r>
              <a:rPr lang="es-CO" sz="2800" dirty="0"/>
              <a:t>Iniciativa </a:t>
            </a:r>
            <a:endParaRPr lang="es-CO" sz="2800" dirty="0" smtClean="0"/>
          </a:p>
          <a:p>
            <a:r>
              <a:rPr lang="es-CO" sz="2800" dirty="0" smtClean="0"/>
              <a:t>Pago Electrónico PILA</a:t>
            </a:r>
            <a:endParaRPr lang="es-CO" sz="2800" dirty="0"/>
          </a:p>
        </p:txBody>
      </p:sp>
      <p:grpSp>
        <p:nvGrpSpPr>
          <p:cNvPr id="7" name="Grupo 6"/>
          <p:cNvGrpSpPr/>
          <p:nvPr/>
        </p:nvGrpSpPr>
        <p:grpSpPr>
          <a:xfrm>
            <a:off x="533307" y="2007250"/>
            <a:ext cx="3315783" cy="1438203"/>
            <a:chOff x="533307" y="2007250"/>
            <a:chExt cx="3315783" cy="1438203"/>
          </a:xfrm>
        </p:grpSpPr>
        <p:sp>
          <p:nvSpPr>
            <p:cNvPr id="8" name="7 CuadroTexto"/>
            <p:cNvSpPr txBox="1"/>
            <p:nvPr/>
          </p:nvSpPr>
          <p:spPr>
            <a:xfrm>
              <a:off x="533307" y="2131506"/>
              <a:ext cx="3315783" cy="1313947"/>
            </a:xfrm>
            <a:prstGeom prst="roundRect">
              <a:avLst/>
            </a:prstGeom>
            <a:noFill/>
            <a:ln w="19050">
              <a:solidFill>
                <a:schemeClr val="tx2">
                  <a:lumMod val="20000"/>
                  <a:lumOff val="80000"/>
                </a:schemeClr>
              </a:solidFill>
            </a:ln>
          </p:spPr>
          <p:txBody>
            <a:bodyPr wrap="square" tIns="216000" rtlCol="0">
              <a:spAutoFit/>
            </a:bodyPr>
            <a:lstStyle>
              <a:defPPr>
                <a:defRPr lang="es-ES"/>
              </a:defPPr>
              <a:lvl1pPr algn="just">
                <a:defRPr sz="1500" b="1">
                  <a:solidFill>
                    <a:schemeClr val="tx2"/>
                  </a:solidFill>
                  <a:latin typeface="HelveticaNeueLT Std Lt Ext" pitchFamily="34" charset="0"/>
                </a:defRPr>
              </a:lvl1pPr>
            </a:lstStyle>
            <a:p>
              <a:r>
                <a:rPr lang="es-CO" sz="1200" b="0" dirty="0">
                  <a:latin typeface="HelveticaNeueLT Std" panose="020B0604020202020204" pitchFamily="34" charset="0"/>
                </a:rPr>
                <a:t>Permitir autoliquidar y pagar todos los aportes al Sistema de Seguridad Social Integral y Aportes Parafiscales, de manera unificada en sus modalidades electrónica y asistida. </a:t>
              </a:r>
            </a:p>
          </p:txBody>
        </p:sp>
        <p:sp>
          <p:nvSpPr>
            <p:cNvPr id="9" name="8 CuadroTexto"/>
            <p:cNvSpPr txBox="1"/>
            <p:nvPr/>
          </p:nvSpPr>
          <p:spPr>
            <a:xfrm>
              <a:off x="715859" y="2007250"/>
              <a:ext cx="1205739" cy="306467"/>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sz="1200" dirty="0">
                  <a:latin typeface="HelveticaNeueLT Std" panose="020B0604020202020204" pitchFamily="34" charset="0"/>
                </a:rPr>
                <a:t>Objetivo</a:t>
              </a:r>
            </a:p>
          </p:txBody>
        </p:sp>
      </p:grpSp>
      <p:grpSp>
        <p:nvGrpSpPr>
          <p:cNvPr id="11" name="Grupo 10"/>
          <p:cNvGrpSpPr/>
          <p:nvPr/>
        </p:nvGrpSpPr>
        <p:grpSpPr>
          <a:xfrm>
            <a:off x="4159876" y="2007250"/>
            <a:ext cx="4597757" cy="1418943"/>
            <a:chOff x="4159876" y="2007250"/>
            <a:chExt cx="4597758" cy="1418946"/>
          </a:xfrm>
        </p:grpSpPr>
        <p:sp>
          <p:nvSpPr>
            <p:cNvPr id="16" name="15 CuadroTexto"/>
            <p:cNvSpPr txBox="1"/>
            <p:nvPr/>
          </p:nvSpPr>
          <p:spPr>
            <a:xfrm>
              <a:off x="4159876" y="2112247"/>
              <a:ext cx="4597758" cy="1313949"/>
            </a:xfrm>
            <a:prstGeom prst="roundRect">
              <a:avLst/>
            </a:prstGeom>
            <a:noFill/>
            <a:ln w="19050">
              <a:solidFill>
                <a:schemeClr val="tx2">
                  <a:lumMod val="20000"/>
                  <a:lumOff val="80000"/>
                </a:schemeClr>
              </a:solidFill>
            </a:ln>
          </p:spPr>
          <p:txBody>
            <a:bodyPr wrap="square" tIns="216000" numCol="2" rtlCol="0">
              <a:spAutoFit/>
            </a:bodyPr>
            <a:lstStyle>
              <a:defPPr>
                <a:defRPr lang="es-ES"/>
              </a:defPPr>
              <a:lvl1pPr algn="just">
                <a:defRPr sz="1500" b="1">
                  <a:solidFill>
                    <a:schemeClr val="tx2"/>
                  </a:solidFill>
                  <a:latin typeface="HelveticaNeueLT Std Lt Ext" pitchFamily="34" charset="0"/>
                </a:defRPr>
              </a:lvl1pPr>
            </a:lstStyle>
            <a:p>
              <a:pPr marL="285750" indent="-285750" algn="l">
                <a:buFont typeface="Wingdings" panose="05000000000000000000" pitchFamily="2" charset="2"/>
                <a:buChar char="Ø"/>
              </a:pPr>
              <a:r>
                <a:rPr lang="es-CO" sz="1200" b="0" dirty="0">
                  <a:latin typeface="HelveticaNeueLT Std" panose="020B0604020202020204" pitchFamily="34" charset="0"/>
                </a:rPr>
                <a:t>Operadores de </a:t>
              </a:r>
              <a:r>
                <a:rPr lang="es-CO" sz="1200" b="0" dirty="0" smtClean="0">
                  <a:latin typeface="HelveticaNeueLT Std" panose="020B0604020202020204" pitchFamily="34" charset="0"/>
                </a:rPr>
                <a:t>información</a:t>
              </a:r>
              <a:endParaRPr lang="es-CO" sz="1200" b="0" dirty="0">
                <a:latin typeface="HelveticaNeueLT Std" panose="020B0604020202020204" pitchFamily="34" charset="0"/>
              </a:endParaRPr>
            </a:p>
            <a:p>
              <a:pPr marL="285750" indent="-285750" algn="l">
                <a:buFont typeface="Wingdings" panose="05000000000000000000" pitchFamily="2" charset="2"/>
                <a:buChar char="Ø"/>
              </a:pPr>
              <a:r>
                <a:rPr lang="es-CO" sz="1200" b="0" dirty="0">
                  <a:latin typeface="HelveticaNeueLT Std" panose="020B0604020202020204" pitchFamily="34" charset="0"/>
                </a:rPr>
                <a:t>Administradoras del sistema </a:t>
              </a:r>
              <a:r>
                <a:rPr lang="es-CO" sz="1200" b="0" dirty="0" smtClean="0">
                  <a:latin typeface="HelveticaNeueLT Std" panose="020B0604020202020204" pitchFamily="34" charset="0"/>
                </a:rPr>
                <a:t>general </a:t>
              </a:r>
              <a:r>
                <a:rPr lang="es-CO" sz="1200" b="0" dirty="0">
                  <a:latin typeface="HelveticaNeueLT Std" panose="020B0604020202020204" pitchFamily="34" charset="0"/>
                </a:rPr>
                <a:t>de seguridad social </a:t>
              </a:r>
              <a:r>
                <a:rPr lang="es-CO" sz="1200" b="0" dirty="0" smtClean="0">
                  <a:latin typeface="HelveticaNeueLT Std" panose="020B0604020202020204" pitchFamily="34" charset="0"/>
                </a:rPr>
                <a:t>integral</a:t>
              </a:r>
              <a:endParaRPr lang="es-CO" sz="1200" b="0" dirty="0">
                <a:latin typeface="HelveticaNeueLT Std" panose="020B0604020202020204" pitchFamily="34" charset="0"/>
              </a:endParaRPr>
            </a:p>
            <a:p>
              <a:pPr marL="285750" indent="-285750">
                <a:buFont typeface="Wingdings" panose="05000000000000000000" pitchFamily="2" charset="2"/>
                <a:buChar char="Ø"/>
              </a:pPr>
              <a:r>
                <a:rPr lang="es-CO" sz="1200" b="0" dirty="0">
                  <a:latin typeface="HelveticaNeueLT Std" panose="020B0604020202020204" pitchFamily="34" charset="0"/>
                </a:rPr>
                <a:t>Ministerio de Salud y Protección </a:t>
              </a:r>
              <a:r>
                <a:rPr lang="es-CO" sz="1200" b="0" dirty="0" smtClean="0">
                  <a:latin typeface="HelveticaNeueLT Std" panose="020B0604020202020204" pitchFamily="34" charset="0"/>
                </a:rPr>
                <a:t>Social</a:t>
              </a:r>
              <a:endParaRPr lang="es-CO" sz="1200" b="0" dirty="0" smtClean="0">
                <a:latin typeface="HelveticaNeueLT Std" panose="020B0604020202020204" pitchFamily="34" charset="0"/>
              </a:endParaRPr>
            </a:p>
            <a:p>
              <a:pPr marL="285750" indent="-285750">
                <a:buFont typeface="Wingdings" panose="05000000000000000000" pitchFamily="2" charset="2"/>
                <a:buChar char="Ø"/>
              </a:pPr>
              <a:r>
                <a:rPr lang="es-CO" sz="1200" b="0" dirty="0" smtClean="0">
                  <a:latin typeface="HelveticaNeueLT Std" panose="020B0604020202020204" pitchFamily="34" charset="0"/>
                </a:rPr>
                <a:t>Ministerio de </a:t>
              </a:r>
              <a:r>
                <a:rPr lang="es-CO" sz="1200" b="0" dirty="0" smtClean="0">
                  <a:latin typeface="HelveticaNeueLT Std" panose="020B0604020202020204" pitchFamily="34" charset="0"/>
                </a:rPr>
                <a:t>Trabajo</a:t>
              </a:r>
              <a:endParaRPr lang="es-CO" sz="1200" b="0" dirty="0" smtClean="0">
                <a:latin typeface="HelveticaNeueLT Std" panose="020B0604020202020204" pitchFamily="34" charset="0"/>
              </a:endParaRPr>
            </a:p>
            <a:p>
              <a:pPr marL="285750" indent="-285750">
                <a:buFont typeface="Wingdings" panose="05000000000000000000" pitchFamily="2" charset="2"/>
                <a:buChar char="Ø"/>
              </a:pPr>
              <a:r>
                <a:rPr lang="es-CO" sz="1200" b="0" dirty="0" smtClean="0">
                  <a:latin typeface="HelveticaNeueLT Std" panose="020B0604020202020204" pitchFamily="34" charset="0"/>
                </a:rPr>
                <a:t>Ministerio de Hacienda </a:t>
              </a:r>
              <a:r>
                <a:rPr lang="es-CO" sz="1200" b="0" dirty="0">
                  <a:latin typeface="HelveticaNeueLT Std" panose="020B0604020202020204" pitchFamily="34" charset="0"/>
                </a:rPr>
                <a:t>y Crédito </a:t>
              </a:r>
              <a:r>
                <a:rPr lang="es-CO" sz="1200" b="0" dirty="0" smtClean="0">
                  <a:latin typeface="HelveticaNeueLT Std" panose="020B0604020202020204" pitchFamily="34" charset="0"/>
                </a:rPr>
                <a:t>Publico</a:t>
              </a:r>
              <a:endParaRPr lang="es-CO" sz="1200" b="0" dirty="0" smtClean="0">
                <a:latin typeface="HelveticaNeueLT Std" panose="020B0604020202020204" pitchFamily="34" charset="0"/>
              </a:endParaRPr>
            </a:p>
          </p:txBody>
        </p:sp>
        <p:sp>
          <p:nvSpPr>
            <p:cNvPr id="17" name="16 CuadroTexto"/>
            <p:cNvSpPr txBox="1"/>
            <p:nvPr/>
          </p:nvSpPr>
          <p:spPr>
            <a:xfrm>
              <a:off x="4413008" y="2007250"/>
              <a:ext cx="1671913" cy="306467"/>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sz="1200" dirty="0" err="1" smtClean="0">
                  <a:latin typeface="HelveticaNeueLT Std" panose="020B0604020202020204" pitchFamily="34" charset="0"/>
                </a:rPr>
                <a:t>Stakeholders</a:t>
              </a:r>
              <a:endParaRPr lang="es-CO" sz="1200" dirty="0">
                <a:latin typeface="HelveticaNeueLT Std" panose="020B0604020202020204" pitchFamily="34" charset="0"/>
              </a:endParaRPr>
            </a:p>
          </p:txBody>
        </p:sp>
      </p:grpSp>
      <p:sp>
        <p:nvSpPr>
          <p:cNvPr id="20" name="19 CuadroTexto"/>
          <p:cNvSpPr txBox="1"/>
          <p:nvPr/>
        </p:nvSpPr>
        <p:spPr>
          <a:xfrm>
            <a:off x="582522" y="3805226"/>
            <a:ext cx="2661973" cy="626742"/>
          </a:xfrm>
          <a:prstGeom prst="roundRect">
            <a:avLst/>
          </a:prstGeom>
          <a:solidFill>
            <a:schemeClr val="accent1">
              <a:lumMod val="20000"/>
              <a:lumOff val="80000"/>
            </a:schemeClr>
          </a:solidFill>
          <a:ln w="19050">
            <a:noFill/>
          </a:ln>
        </p:spPr>
        <p:txBody>
          <a:bodyPr wrap="square" tIns="180000" rtlCol="0">
            <a:spAutoFit/>
          </a:bodyPr>
          <a:lstStyle>
            <a:defPPr>
              <a:defRPr lang="es-ES"/>
            </a:defPPr>
            <a:lvl1pPr algn="just">
              <a:defRPr sz="1500" b="1">
                <a:solidFill>
                  <a:schemeClr val="tx2"/>
                </a:solidFill>
                <a:latin typeface="HelveticaNeueLT Std Lt Ext" pitchFamily="34" charset="0"/>
              </a:defRPr>
            </a:lvl1pPr>
          </a:lstStyle>
          <a:p>
            <a:pPr marL="171446" indent="-171446" algn="l">
              <a:buFont typeface="Wingdings" pitchFamily="2" charset="2"/>
              <a:buChar char="§"/>
            </a:pPr>
            <a:r>
              <a:rPr lang="es-CO" sz="1100" b="0" dirty="0" smtClean="0">
                <a:latin typeface="HelveticaNeueLT Std" panose="020B0604020202020204" pitchFamily="34" charset="0"/>
              </a:rPr>
              <a:t> Decreto </a:t>
            </a:r>
            <a:r>
              <a:rPr lang="es-CO" sz="1100" b="0" dirty="0">
                <a:latin typeface="HelveticaNeueLT Std" panose="020B0604020202020204" pitchFamily="34" charset="0"/>
              </a:rPr>
              <a:t>1990 </a:t>
            </a:r>
            <a:r>
              <a:rPr lang="es-CO" sz="1100" b="0" dirty="0" smtClean="0">
                <a:latin typeface="HelveticaNeueLT Std" panose="020B0604020202020204" pitchFamily="34" charset="0"/>
              </a:rPr>
              <a:t>(</a:t>
            </a:r>
            <a:r>
              <a:rPr lang="es-CO" sz="1100" b="0" dirty="0">
                <a:latin typeface="HelveticaNeueLT Std" panose="020B0604020202020204" pitchFamily="34" charset="0"/>
              </a:rPr>
              <a:t>6 de diciembre 2016</a:t>
            </a:r>
            <a:r>
              <a:rPr lang="es-CO" sz="1100" b="0" dirty="0" smtClean="0">
                <a:latin typeface="HelveticaNeueLT Std" panose="020B0604020202020204" pitchFamily="34" charset="0"/>
              </a:rPr>
              <a:t>).</a:t>
            </a:r>
            <a:endParaRPr lang="es-CO" sz="1100" b="0" dirty="0">
              <a:latin typeface="HelveticaNeueLT Std" panose="020B0604020202020204" pitchFamily="34" charset="0"/>
            </a:endParaRPr>
          </a:p>
        </p:txBody>
      </p:sp>
      <p:sp>
        <p:nvSpPr>
          <p:cNvPr id="21" name="20 CuadroTexto"/>
          <p:cNvSpPr txBox="1"/>
          <p:nvPr/>
        </p:nvSpPr>
        <p:spPr>
          <a:xfrm>
            <a:off x="826530" y="3616878"/>
            <a:ext cx="1952056" cy="306467"/>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sz="1200" dirty="0" smtClean="0">
                <a:latin typeface="HelveticaNeueLT Std" panose="020B0604020202020204" pitchFamily="34" charset="0"/>
              </a:rPr>
              <a:t>Avances</a:t>
            </a:r>
            <a:endParaRPr lang="es-CO" sz="1200" dirty="0">
              <a:latin typeface="HelveticaNeueLT Std" panose="020B0604020202020204" pitchFamily="34" charset="0"/>
            </a:endParaRPr>
          </a:p>
        </p:txBody>
      </p:sp>
      <p:grpSp>
        <p:nvGrpSpPr>
          <p:cNvPr id="23" name="Grupo 22"/>
          <p:cNvGrpSpPr/>
          <p:nvPr/>
        </p:nvGrpSpPr>
        <p:grpSpPr>
          <a:xfrm>
            <a:off x="533307" y="4786403"/>
            <a:ext cx="2711189" cy="977789"/>
            <a:chOff x="4971374" y="4022181"/>
            <a:chExt cx="3600000" cy="977789"/>
          </a:xfrm>
        </p:grpSpPr>
        <p:sp>
          <p:nvSpPr>
            <p:cNvPr id="15" name="19 CuadroTexto"/>
            <p:cNvSpPr txBox="1"/>
            <p:nvPr/>
          </p:nvSpPr>
          <p:spPr>
            <a:xfrm>
              <a:off x="4971374" y="4185942"/>
              <a:ext cx="3600000" cy="814028"/>
            </a:xfrm>
            <a:prstGeom prst="roundRect">
              <a:avLst/>
            </a:prstGeom>
            <a:solidFill>
              <a:schemeClr val="accent1">
                <a:lumMod val="20000"/>
                <a:lumOff val="80000"/>
              </a:schemeClr>
            </a:solidFill>
            <a:ln w="19050">
              <a:noFill/>
            </a:ln>
          </p:spPr>
          <p:txBody>
            <a:bodyPr wrap="square" tIns="180000" rtlCol="0">
              <a:spAutoFit/>
            </a:bodyPr>
            <a:lstStyle>
              <a:defPPr>
                <a:defRPr lang="es-ES"/>
              </a:defPPr>
              <a:lvl1pPr algn="just">
                <a:defRPr sz="1500" b="1">
                  <a:solidFill>
                    <a:schemeClr val="tx2"/>
                  </a:solidFill>
                  <a:latin typeface="HelveticaNeueLT Std Lt Ext" pitchFamily="34" charset="0"/>
                </a:defRPr>
              </a:lvl1pPr>
            </a:lstStyle>
            <a:p>
              <a:pPr marL="171446" indent="-171446">
                <a:buFont typeface="Wingdings" pitchFamily="2" charset="2"/>
                <a:buChar char="§"/>
              </a:pPr>
              <a:r>
                <a:rPr lang="es-CO" sz="1100" b="0" dirty="0">
                  <a:latin typeface="HelveticaNeueLT Std" panose="020B0604020202020204" pitchFamily="34" charset="0"/>
                </a:rPr>
                <a:t>Impacto tecnológico para los operadores de información para recibir solo pagos </a:t>
              </a:r>
              <a:r>
                <a:rPr lang="es-CO" sz="1100" b="0" dirty="0" smtClean="0">
                  <a:latin typeface="HelveticaNeueLT Std" panose="020B0604020202020204" pitchFamily="34" charset="0"/>
                </a:rPr>
                <a:t>electrónicos.</a:t>
              </a:r>
              <a:endParaRPr lang="es-CO" sz="1100" b="0" dirty="0">
                <a:latin typeface="HelveticaNeueLT Std" panose="020B0604020202020204" pitchFamily="34" charset="0"/>
              </a:endParaRPr>
            </a:p>
          </p:txBody>
        </p:sp>
        <p:sp>
          <p:nvSpPr>
            <p:cNvPr id="18" name="20 CuadroTexto"/>
            <p:cNvSpPr txBox="1"/>
            <p:nvPr/>
          </p:nvSpPr>
          <p:spPr>
            <a:xfrm>
              <a:off x="5331374" y="4022181"/>
              <a:ext cx="2880000" cy="306467"/>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sz="1200" dirty="0" smtClean="0">
                  <a:latin typeface="HelveticaNeueLT Std" panose="020B0604020202020204" pitchFamily="34" charset="0"/>
                </a:rPr>
                <a:t>Hitos</a:t>
              </a:r>
              <a:endParaRPr lang="es-CO" sz="1200" dirty="0">
                <a:latin typeface="HelveticaNeueLT Std" panose="020B0604020202020204" pitchFamily="34" charset="0"/>
              </a:endParaRPr>
            </a:p>
          </p:txBody>
        </p:sp>
      </p:grpSp>
      <p:grpSp>
        <p:nvGrpSpPr>
          <p:cNvPr id="12" name="Grupo 11"/>
          <p:cNvGrpSpPr/>
          <p:nvPr/>
        </p:nvGrpSpPr>
        <p:grpSpPr>
          <a:xfrm>
            <a:off x="-2113547" y="98711"/>
            <a:ext cx="5576827" cy="432540"/>
            <a:chOff x="-100059" y="213665"/>
            <a:chExt cx="2597400" cy="684000"/>
          </a:xfrm>
        </p:grpSpPr>
        <p:sp>
          <p:nvSpPr>
            <p:cNvPr id="19" name="Rectángulo redondeado 18"/>
            <p:cNvSpPr/>
            <p:nvPr/>
          </p:nvSpPr>
          <p:spPr>
            <a:xfrm>
              <a:off x="-100059" y="213665"/>
              <a:ext cx="2597400" cy="684000"/>
            </a:xfrm>
            <a:prstGeom prst="roundRect">
              <a:avLst/>
            </a:prstGeom>
            <a:solidFill>
              <a:srgbClr val="FFB8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a:p>
          </p:txBody>
        </p:sp>
        <p:sp>
          <p:nvSpPr>
            <p:cNvPr id="4" name="Rectángulo redondeado 3"/>
            <p:cNvSpPr/>
            <p:nvPr/>
          </p:nvSpPr>
          <p:spPr>
            <a:xfrm>
              <a:off x="-50029" y="267665"/>
              <a:ext cx="2411323" cy="576000"/>
            </a:xfrm>
            <a:prstGeom prst="roundRect">
              <a:avLst/>
            </a:prstGeom>
            <a:solidFill>
              <a:srgbClr val="294A7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r>
                <a:rPr lang="es-CO" sz="2200" b="1" dirty="0" smtClean="0">
                  <a:solidFill>
                    <a:schemeClr val="bg1"/>
                  </a:solidFill>
                  <a:latin typeface="HelveticaNeueLT Std" pitchFamily="34" charset="0"/>
                  <a:cs typeface="Helvetica"/>
                </a:rPr>
                <a:t>PROYECTO F           </a:t>
              </a:r>
              <a:endParaRPr lang="es-CO" sz="2200" dirty="0"/>
            </a:p>
          </p:txBody>
        </p:sp>
      </p:grpSp>
      <p:sp>
        <p:nvSpPr>
          <p:cNvPr id="25" name="2 CuadroTexto"/>
          <p:cNvSpPr txBox="1"/>
          <p:nvPr/>
        </p:nvSpPr>
        <p:spPr>
          <a:xfrm>
            <a:off x="7268360" y="-69119"/>
            <a:ext cx="1742175" cy="1938992"/>
          </a:xfrm>
          <a:prstGeom prst="rect">
            <a:avLst/>
          </a:prstGeom>
          <a:solidFill>
            <a:srgbClr val="00B050"/>
          </a:solidFill>
          <a:ln w="19050">
            <a:noFill/>
          </a:ln>
          <a:effectLst>
            <a:outerShdw blurRad="50800" dist="38100" dir="2700000" algn="tl" rotWithShape="0">
              <a:prstClr val="black">
                <a:alpha val="40000"/>
              </a:prstClr>
            </a:outerShdw>
          </a:effectLst>
        </p:spPr>
        <p:txBody>
          <a:bodyPr wrap="square" rtlCol="0">
            <a:spAutoFit/>
          </a:bodyPr>
          <a:lstStyle>
            <a:defPPr>
              <a:defRPr lang="es-ES"/>
            </a:defPPr>
            <a:lvl1pPr algn="ctr">
              <a:defRPr sz="1400" b="1">
                <a:solidFill>
                  <a:schemeClr val="tx2"/>
                </a:solidFill>
                <a:latin typeface="HelveticaNeueLT Std Lt Ext" pitchFamily="34" charset="0"/>
              </a:defRPr>
            </a:lvl1pPr>
          </a:lstStyle>
          <a:p>
            <a:endParaRPr lang="es-CO" sz="2000" dirty="0" smtClean="0">
              <a:solidFill>
                <a:schemeClr val="bg1"/>
              </a:solidFill>
              <a:latin typeface="HelveticaNeueLT Std" pitchFamily="34" charset="0"/>
              <a:cs typeface="Helvetica"/>
            </a:endParaRPr>
          </a:p>
          <a:p>
            <a:endParaRPr lang="es-CO" sz="2000" dirty="0">
              <a:solidFill>
                <a:schemeClr val="bg1"/>
              </a:solidFill>
              <a:latin typeface="HelveticaNeueLT Std" pitchFamily="34" charset="0"/>
              <a:cs typeface="Helvetica"/>
            </a:endParaRPr>
          </a:p>
          <a:p>
            <a:r>
              <a:rPr lang="es-CO" sz="2000" dirty="0" smtClean="0">
                <a:solidFill>
                  <a:schemeClr val="bg1"/>
                </a:solidFill>
                <a:latin typeface="HelveticaNeueLT Std" pitchFamily="34" charset="0"/>
                <a:cs typeface="Helvetica"/>
              </a:rPr>
              <a:t>1</a:t>
            </a:r>
          </a:p>
          <a:p>
            <a:r>
              <a:rPr lang="es-CO" sz="2000" dirty="0" smtClean="0">
                <a:solidFill>
                  <a:schemeClr val="bg1"/>
                </a:solidFill>
                <a:latin typeface="HelveticaNeueLT Std" pitchFamily="34" charset="0"/>
                <a:cs typeface="Helvetica"/>
              </a:rPr>
              <a:t>Billón</a:t>
            </a:r>
          </a:p>
          <a:p>
            <a:endParaRPr lang="es-CO" sz="2000" dirty="0">
              <a:solidFill>
                <a:schemeClr val="bg1"/>
              </a:solidFill>
              <a:latin typeface="HelveticaNeueLT Std" pitchFamily="34" charset="0"/>
              <a:cs typeface="Helvetica"/>
            </a:endParaRPr>
          </a:p>
          <a:p>
            <a:endParaRPr lang="es-CO" sz="2000" dirty="0">
              <a:solidFill>
                <a:srgbClr val="00B050"/>
              </a:solidFill>
              <a:latin typeface="HelveticaNeueLT Std" pitchFamily="34" charset="0"/>
              <a:cs typeface="Helvetica"/>
            </a:endParaRPr>
          </a:p>
        </p:txBody>
      </p:sp>
      <p:sp>
        <p:nvSpPr>
          <p:cNvPr id="26" name="Rectángulo redondeado 25"/>
          <p:cNvSpPr/>
          <p:nvPr/>
        </p:nvSpPr>
        <p:spPr>
          <a:xfrm>
            <a:off x="7199290" y="1599119"/>
            <a:ext cx="1880314" cy="321007"/>
          </a:xfrm>
          <a:prstGeom prst="roundRect">
            <a:avLst/>
          </a:prstGeom>
          <a:solidFill>
            <a:srgbClr val="92D050"/>
          </a:solidFill>
          <a:ln w="28575">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s-CO" sz="1600" b="1" i="1" dirty="0" smtClean="0">
                <a:solidFill>
                  <a:schemeClr val="bg1"/>
                </a:solidFill>
                <a:latin typeface="HelveticaNeueLT Std" pitchFamily="34" charset="0"/>
                <a:cs typeface="Helvetica"/>
              </a:rPr>
              <a:t>IMPACTO</a:t>
            </a:r>
            <a:endParaRPr lang="es-CO" sz="1600" i="1" dirty="0"/>
          </a:p>
        </p:txBody>
      </p:sp>
      <p:graphicFrame>
        <p:nvGraphicFramePr>
          <p:cNvPr id="3" name="Tabla 2"/>
          <p:cNvGraphicFramePr>
            <a:graphicFrameLocks noGrp="1"/>
          </p:cNvGraphicFramePr>
          <p:nvPr>
            <p:extLst>
              <p:ext uri="{D42A27DB-BD31-4B8C-83A1-F6EECF244321}">
                <p14:modId xmlns:p14="http://schemas.microsoft.com/office/powerpoint/2010/main" val="2181508258"/>
              </p:ext>
            </p:extLst>
          </p:nvPr>
        </p:nvGraphicFramePr>
        <p:xfrm>
          <a:off x="3463280" y="4069726"/>
          <a:ext cx="2679943" cy="1822262"/>
        </p:xfrm>
        <a:graphic>
          <a:graphicData uri="http://schemas.openxmlformats.org/drawingml/2006/table">
            <a:tbl>
              <a:tblPr/>
              <a:tblGrid>
                <a:gridCol w="1312559"/>
                <a:gridCol w="1367384"/>
              </a:tblGrid>
              <a:tr h="330793">
                <a:tc gridSpan="2">
                  <a:txBody>
                    <a:bodyPr/>
                    <a:lstStyle/>
                    <a:p>
                      <a:pPr algn="ctr" fontAlgn="b"/>
                      <a:r>
                        <a:rPr lang="es-CO" sz="1000" b="1" i="0" u="none" strike="noStrike" dirty="0">
                          <a:solidFill>
                            <a:srgbClr val="FFFFFF"/>
                          </a:solidFill>
                          <a:effectLst/>
                          <a:latin typeface="HelveticaNeueLT Std" panose="020B0604020202020204" pitchFamily="34" charset="0"/>
                        </a:rPr>
                        <a:t>Empresas</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002060"/>
                    </a:solidFill>
                  </a:tcPr>
                </a:tc>
                <a:tc hMerge="1">
                  <a:txBody>
                    <a:bodyPr/>
                    <a:lstStyle/>
                    <a:p>
                      <a:endParaRPr lang="es-CO"/>
                    </a:p>
                  </a:txBody>
                  <a:tcPr/>
                </a:tc>
              </a:tr>
              <a:tr h="191307">
                <a:tc>
                  <a:txBody>
                    <a:bodyPr/>
                    <a:lstStyle/>
                    <a:p>
                      <a:pPr algn="ctr" fontAlgn="ctr"/>
                      <a:r>
                        <a:rPr lang="es-CO" sz="1000" b="1" i="0" u="none" strike="noStrike">
                          <a:solidFill>
                            <a:srgbClr val="FFFFFF"/>
                          </a:solidFill>
                          <a:effectLst/>
                          <a:latin typeface="HelveticaNeueLT Std" panose="020B0604020202020204" pitchFamily="34" charset="0"/>
                        </a:rPr>
                        <a:t>Concepto</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333F4F"/>
                    </a:solidFill>
                  </a:tcPr>
                </a:tc>
                <a:tc>
                  <a:txBody>
                    <a:bodyPr/>
                    <a:lstStyle/>
                    <a:p>
                      <a:pPr algn="ctr" fontAlgn="ctr"/>
                      <a:r>
                        <a:rPr lang="es-CO" sz="1000" b="1" i="0" u="none" strike="noStrike" dirty="0">
                          <a:solidFill>
                            <a:srgbClr val="FFFFFF"/>
                          </a:solidFill>
                          <a:effectLst/>
                          <a:latin typeface="HelveticaNeueLT Std" panose="020B0604020202020204" pitchFamily="34" charset="0"/>
                        </a:rPr>
                        <a:t>Fecha</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333F4F"/>
                    </a:solidFill>
                  </a:tcPr>
                </a:tc>
              </a:tr>
              <a:tr h="221488">
                <a:tc>
                  <a:txBody>
                    <a:bodyPr/>
                    <a:lstStyle/>
                    <a:p>
                      <a:pPr algn="r" fontAlgn="ctr"/>
                      <a:r>
                        <a:rPr lang="es-CO" sz="900" b="0" i="0" u="none" strike="noStrike">
                          <a:solidFill>
                            <a:srgbClr val="000000"/>
                          </a:solidFill>
                          <a:effectLst/>
                          <a:latin typeface="HelveticaNeueLT Std" panose="020B0604020202020204" pitchFamily="34" charset="0"/>
                        </a:rPr>
                        <a:t>20 o más cotizantes </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HelveticaNeueLT Std" panose="020B0604020202020204" pitchFamily="34" charset="0"/>
                        </a:rPr>
                        <a:t>6 de marzo de 2017</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221488">
                <a:tc>
                  <a:txBody>
                    <a:bodyPr/>
                    <a:lstStyle/>
                    <a:p>
                      <a:pPr algn="r" fontAlgn="ctr"/>
                      <a:r>
                        <a:rPr lang="es-CO" sz="900" b="0" i="0" u="none" strike="noStrike">
                          <a:solidFill>
                            <a:srgbClr val="000000"/>
                          </a:solidFill>
                          <a:effectLst/>
                          <a:latin typeface="HelveticaNeueLT Std" panose="020B0604020202020204" pitchFamily="34" charset="0"/>
                        </a:rPr>
                        <a:t>10 a 19 cotizantes </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DEBF7"/>
                    </a:solidFill>
                  </a:tcPr>
                </a:tc>
                <a:tc>
                  <a:txBody>
                    <a:bodyPr/>
                    <a:lstStyle/>
                    <a:p>
                      <a:pPr algn="l" fontAlgn="ctr"/>
                      <a:r>
                        <a:rPr lang="es-CO" sz="900" b="0" i="0" u="none" strike="noStrike">
                          <a:solidFill>
                            <a:srgbClr val="000000"/>
                          </a:solidFill>
                          <a:effectLst/>
                          <a:latin typeface="HelveticaNeueLT Std" panose="020B0604020202020204" pitchFamily="34" charset="0"/>
                        </a:rPr>
                        <a:t>1 de noviembre de 2017</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DEBF7"/>
                    </a:solidFill>
                  </a:tcPr>
                </a:tc>
              </a:tr>
              <a:tr h="221488">
                <a:tc>
                  <a:txBody>
                    <a:bodyPr/>
                    <a:lstStyle/>
                    <a:p>
                      <a:pPr algn="r" fontAlgn="ctr"/>
                      <a:r>
                        <a:rPr lang="es-CO" sz="900" b="0" i="0" u="none" strike="noStrike">
                          <a:solidFill>
                            <a:srgbClr val="000000"/>
                          </a:solidFill>
                          <a:effectLst/>
                          <a:latin typeface="HelveticaNeueLT Std" panose="020B0604020202020204" pitchFamily="34" charset="0"/>
                        </a:rPr>
                        <a:t>5 a 9 cotizantes </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r>
                        <a:rPr lang="es-CO" sz="900" b="0" i="0" u="none" strike="noStrike">
                          <a:solidFill>
                            <a:srgbClr val="000000"/>
                          </a:solidFill>
                          <a:effectLst/>
                          <a:latin typeface="HelveticaNeueLT Std" panose="020B0604020202020204" pitchFamily="34" charset="0"/>
                        </a:rPr>
                        <a:t>1 de marzo de 2018</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635698">
                <a:tc>
                  <a:txBody>
                    <a:bodyPr/>
                    <a:lstStyle/>
                    <a:p>
                      <a:pPr algn="r" fontAlgn="ctr"/>
                      <a:r>
                        <a:rPr lang="es-CO" sz="900" b="0" i="0" u="none" strike="noStrike" dirty="0">
                          <a:solidFill>
                            <a:srgbClr val="000000"/>
                          </a:solidFill>
                          <a:effectLst/>
                          <a:latin typeface="HelveticaNeueLT Std" panose="020B0604020202020204" pitchFamily="34" charset="0"/>
                        </a:rPr>
                        <a:t>3 o 4 cotizantes, para municipios con categoría diferente a 5 y 6 </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DEBF7"/>
                    </a:solidFill>
                  </a:tcPr>
                </a:tc>
                <a:tc>
                  <a:txBody>
                    <a:bodyPr/>
                    <a:lstStyle/>
                    <a:p>
                      <a:pPr algn="l" fontAlgn="ctr"/>
                      <a:r>
                        <a:rPr lang="es-CO" sz="900" b="0" i="0" u="none" strike="noStrike" dirty="0">
                          <a:solidFill>
                            <a:srgbClr val="000000"/>
                          </a:solidFill>
                          <a:effectLst/>
                          <a:latin typeface="HelveticaNeueLT Std" panose="020B0604020202020204" pitchFamily="34" charset="0"/>
                        </a:rPr>
                        <a:t>1 de junio de 2018 </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DEBF7"/>
                    </a:solidFill>
                  </a:tcPr>
                </a:tc>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2726702961"/>
              </p:ext>
            </p:extLst>
          </p:nvPr>
        </p:nvGraphicFramePr>
        <p:xfrm>
          <a:off x="6224720" y="4069724"/>
          <a:ext cx="2442494" cy="1822264"/>
        </p:xfrm>
        <a:graphic>
          <a:graphicData uri="http://schemas.openxmlformats.org/drawingml/2006/table">
            <a:tbl>
              <a:tblPr/>
              <a:tblGrid>
                <a:gridCol w="1538153"/>
                <a:gridCol w="904341"/>
              </a:tblGrid>
              <a:tr h="303646">
                <a:tc gridSpan="2">
                  <a:txBody>
                    <a:bodyPr/>
                    <a:lstStyle/>
                    <a:p>
                      <a:pPr algn="ctr" fontAlgn="b"/>
                      <a:r>
                        <a:rPr lang="es-CO" sz="1000" b="1" i="0" u="none" strike="noStrike" dirty="0">
                          <a:solidFill>
                            <a:srgbClr val="FFFFFF"/>
                          </a:solidFill>
                          <a:effectLst/>
                          <a:latin typeface="HelveticaNeueLT Std" panose="020B0604020202020204" pitchFamily="34" charset="0"/>
                        </a:rPr>
                        <a:t>Independientes</a:t>
                      </a:r>
                    </a:p>
                  </a:txBody>
                  <a:tcPr marL="9525" marR="9525" marT="9525" marB="0" anchor="ctr">
                    <a:lnL>
                      <a:noFill/>
                    </a:lnL>
                    <a:lnR>
                      <a:noFill/>
                    </a:lnR>
                    <a:lnT>
                      <a:noFill/>
                    </a:lnT>
                    <a:lnB w="6350" cap="flat" cmpd="sng" algn="ctr">
                      <a:solidFill>
                        <a:srgbClr val="D9D9D9"/>
                      </a:solidFill>
                      <a:prstDash val="solid"/>
                      <a:round/>
                      <a:headEnd type="none" w="med" len="med"/>
                      <a:tailEnd type="none" w="med" len="med"/>
                    </a:lnB>
                    <a:solidFill>
                      <a:srgbClr val="002060"/>
                    </a:solidFill>
                  </a:tcPr>
                </a:tc>
                <a:tc hMerge="1">
                  <a:txBody>
                    <a:bodyPr/>
                    <a:lstStyle/>
                    <a:p>
                      <a:endParaRPr lang="es-CO"/>
                    </a:p>
                  </a:txBody>
                  <a:tcPr/>
                </a:tc>
              </a:tr>
              <a:tr h="180993">
                <a:tc>
                  <a:txBody>
                    <a:bodyPr/>
                    <a:lstStyle/>
                    <a:p>
                      <a:pPr algn="ctr" fontAlgn="b"/>
                      <a:r>
                        <a:rPr lang="es-CO" sz="1000" b="1" i="0" u="none" strike="noStrike">
                          <a:solidFill>
                            <a:srgbClr val="FFFFFF"/>
                          </a:solidFill>
                          <a:effectLst/>
                          <a:latin typeface="HelveticaNeueLT Std" panose="020B0604020202020204" pitchFamily="34" charset="0"/>
                        </a:rPr>
                        <a:t>Concepto</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333F4F"/>
                    </a:solidFill>
                  </a:tcPr>
                </a:tc>
                <a:tc>
                  <a:txBody>
                    <a:bodyPr/>
                    <a:lstStyle/>
                    <a:p>
                      <a:pPr algn="ctr" fontAlgn="b"/>
                      <a:r>
                        <a:rPr lang="es-CO" sz="1000" b="1" i="0" u="none" strike="noStrike" dirty="0">
                          <a:solidFill>
                            <a:srgbClr val="FFFFFF"/>
                          </a:solidFill>
                          <a:effectLst/>
                          <a:latin typeface="HelveticaNeueLT Std" panose="020B0604020202020204" pitchFamily="34" charset="0"/>
                        </a:rPr>
                        <a:t>Fecha</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333F4F"/>
                    </a:solidFill>
                  </a:tcPr>
                </a:tc>
              </a:tr>
              <a:tr h="373449">
                <a:tc>
                  <a:txBody>
                    <a:bodyPr/>
                    <a:lstStyle/>
                    <a:p>
                      <a:pPr algn="l" fontAlgn="ctr"/>
                      <a:r>
                        <a:rPr lang="es-CO" sz="1000" b="0" i="0" u="none" strike="noStrike">
                          <a:solidFill>
                            <a:srgbClr val="000000"/>
                          </a:solidFill>
                          <a:effectLst/>
                          <a:latin typeface="HelveticaNeueLT Std" panose="020B0604020202020204" pitchFamily="34" charset="0"/>
                        </a:rPr>
                        <a:t>Mayor o igual a 5 SMLMV</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DEBF7"/>
                    </a:solidFill>
                  </a:tcPr>
                </a:tc>
                <a:tc>
                  <a:txBody>
                    <a:bodyPr/>
                    <a:lstStyle/>
                    <a:p>
                      <a:pPr algn="l" fontAlgn="ctr"/>
                      <a:r>
                        <a:rPr lang="es-CO" sz="1000" b="0" i="0" u="none" strike="noStrike">
                          <a:solidFill>
                            <a:srgbClr val="000000"/>
                          </a:solidFill>
                          <a:effectLst/>
                          <a:latin typeface="HelveticaNeueLT Std" panose="020B0604020202020204" pitchFamily="34" charset="0"/>
                        </a:rPr>
                        <a:t>6 de marzo de 2017 </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DEBF7"/>
                    </a:solidFill>
                  </a:tcPr>
                </a:tc>
              </a:tr>
              <a:tr h="373449">
                <a:tc>
                  <a:txBody>
                    <a:bodyPr/>
                    <a:lstStyle/>
                    <a:p>
                      <a:pPr algn="l" fontAlgn="ctr"/>
                      <a:r>
                        <a:rPr lang="es-CO" sz="1000" b="0" i="0" u="none" strike="noStrike">
                          <a:solidFill>
                            <a:srgbClr val="000000"/>
                          </a:solidFill>
                          <a:effectLst/>
                          <a:latin typeface="HelveticaNeueLT Std" panose="020B0604020202020204" pitchFamily="34" charset="0"/>
                        </a:rPr>
                        <a:t>Mayor o igual a 4 e inferior a 5 SMLMV</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l" fontAlgn="ctr"/>
                      <a:r>
                        <a:rPr lang="es-CO" sz="1000" b="0" i="0" u="none" strike="noStrike">
                          <a:solidFill>
                            <a:srgbClr val="000000"/>
                          </a:solidFill>
                          <a:effectLst/>
                          <a:latin typeface="HelveticaNeueLT Std" panose="020B0604020202020204" pitchFamily="34" charset="0"/>
                        </a:rPr>
                        <a:t>1 de noviembre de 2017</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r>
              <a:tr h="590727">
                <a:tc>
                  <a:txBody>
                    <a:bodyPr/>
                    <a:lstStyle/>
                    <a:p>
                      <a:pPr algn="l" fontAlgn="ctr"/>
                      <a:r>
                        <a:rPr lang="es-CO" sz="800" b="0" i="0" u="none" strike="noStrike" dirty="0">
                          <a:solidFill>
                            <a:srgbClr val="000000"/>
                          </a:solidFill>
                          <a:effectLst/>
                          <a:latin typeface="HelveticaNeueLT Std" panose="020B0604020202020204" pitchFamily="34" charset="0"/>
                        </a:rPr>
                        <a:t>Mayor o igual a 2 e inferior a 4 SMLMV para residentes en municipios con categoría diferente a 5 y 6 </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DEBF7"/>
                    </a:solidFill>
                  </a:tcPr>
                </a:tc>
                <a:tc>
                  <a:txBody>
                    <a:bodyPr/>
                    <a:lstStyle/>
                    <a:p>
                      <a:pPr algn="l" fontAlgn="ctr"/>
                      <a:r>
                        <a:rPr lang="es-CO" sz="900" b="0" i="0" u="none" strike="noStrike" dirty="0">
                          <a:solidFill>
                            <a:srgbClr val="000000"/>
                          </a:solidFill>
                          <a:effectLst/>
                          <a:latin typeface="HelveticaNeueLT Std" panose="020B0604020202020204" pitchFamily="34" charset="0"/>
                        </a:rPr>
                        <a:t>1 de marzo de 2018</a:t>
                      </a:r>
                    </a:p>
                  </a:txBody>
                  <a:tcPr marL="9525" marR="9525" marT="9525"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solidFill>
                      <a:srgbClr val="DDEBF7"/>
                    </a:solidFill>
                  </a:tcPr>
                </a:tc>
              </a:tr>
            </a:tbl>
          </a:graphicData>
        </a:graphic>
      </p:graphicFrame>
      <p:sp>
        <p:nvSpPr>
          <p:cNvPr id="32" name="20 CuadroTexto"/>
          <p:cNvSpPr txBox="1"/>
          <p:nvPr/>
        </p:nvSpPr>
        <p:spPr>
          <a:xfrm>
            <a:off x="3463280" y="3616878"/>
            <a:ext cx="1952056" cy="306467"/>
          </a:xfrm>
          <a:prstGeom prst="roundRect">
            <a:avLst/>
          </a:prstGeom>
          <a:solidFill>
            <a:srgbClr val="FAF1BE"/>
          </a:solidFill>
          <a:ln w="19050">
            <a:noFill/>
          </a:ln>
        </p:spPr>
        <p:txBody>
          <a:bodyPr wrap="square" rtlCol="0">
            <a:spAutoFit/>
          </a:bodyPr>
          <a:lstStyle>
            <a:defPPr>
              <a:defRPr lang="es-ES"/>
            </a:defPPr>
            <a:lvl1pPr algn="ctr">
              <a:defRPr sz="1400" b="1">
                <a:solidFill>
                  <a:schemeClr val="tx2"/>
                </a:solidFill>
                <a:latin typeface="HelveticaNeueLT Std Lt Ext" pitchFamily="34" charset="0"/>
              </a:defRPr>
            </a:lvl1pPr>
          </a:lstStyle>
          <a:p>
            <a:r>
              <a:rPr lang="es-CO" sz="1200" dirty="0" smtClean="0">
                <a:latin typeface="HelveticaNeueLT Std" panose="020B0604020202020204" pitchFamily="34" charset="0"/>
              </a:rPr>
              <a:t>Implementación</a:t>
            </a:r>
            <a:endParaRPr lang="es-CO" sz="1200" dirty="0">
              <a:latin typeface="HelveticaNeueLT Std" panose="020B0604020202020204" pitchFamily="34" charset="0"/>
            </a:endParaRPr>
          </a:p>
        </p:txBody>
      </p:sp>
    </p:spTree>
    <p:extLst>
      <p:ext uri="{BB962C8B-B14F-4D97-AF65-F5344CB8AC3E}">
        <p14:creationId xmlns:p14="http://schemas.microsoft.com/office/powerpoint/2010/main" val="29941660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4" cstate="print"/>
          <a:stretch>
            <a:fillRect/>
          </a:stretch>
        </a:blipFill>
        <a:effectLst/>
      </p:bgPr>
    </p:bg>
    <p:spTree>
      <p:nvGrpSpPr>
        <p:cNvPr id="1" name=""/>
        <p:cNvGrpSpPr/>
        <p:nvPr/>
      </p:nvGrpSpPr>
      <p:grpSpPr>
        <a:xfrm>
          <a:off x="0" y="0"/>
          <a:ext cx="0" cy="0"/>
          <a:chOff x="0" y="0"/>
          <a:chExt cx="0" cy="0"/>
        </a:xfrm>
      </p:grpSpPr>
      <p:graphicFrame>
        <p:nvGraphicFramePr>
          <p:cNvPr id="11" name="21 Gráfico"/>
          <p:cNvGraphicFramePr>
            <a:graphicFrameLocks/>
          </p:cNvGraphicFramePr>
          <p:nvPr>
            <p:extLst>
              <p:ext uri="{D42A27DB-BD31-4B8C-83A1-F6EECF244321}">
                <p14:modId xmlns:p14="http://schemas.microsoft.com/office/powerpoint/2010/main" val="552031618"/>
              </p:ext>
            </p:extLst>
          </p:nvPr>
        </p:nvGraphicFramePr>
        <p:xfrm>
          <a:off x="683568" y="2019869"/>
          <a:ext cx="7750748" cy="3495839"/>
        </p:xfrm>
        <a:graphic>
          <a:graphicData uri="http://schemas.openxmlformats.org/drawingml/2006/chart">
            <c:chart xmlns:c="http://schemas.openxmlformats.org/drawingml/2006/chart" xmlns:r="http://schemas.openxmlformats.org/officeDocument/2006/relationships" r:id="rId5"/>
          </a:graphicData>
        </a:graphic>
      </p:graphicFrame>
      <p:sp>
        <p:nvSpPr>
          <p:cNvPr id="16" name="15 CuadroTexto"/>
          <p:cNvSpPr txBox="1"/>
          <p:nvPr/>
        </p:nvSpPr>
        <p:spPr>
          <a:xfrm>
            <a:off x="182238" y="1153249"/>
            <a:ext cx="8638234" cy="64807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es-ES"/>
            </a:defPPr>
            <a:lvl1pPr fontAlgn="base">
              <a:spcBef>
                <a:spcPct val="0"/>
              </a:spcBef>
              <a:spcAft>
                <a:spcPct val="0"/>
              </a:spcAft>
              <a:defRPr sz="2000" b="1">
                <a:solidFill>
                  <a:srgbClr val="FFC000"/>
                </a:solidFill>
                <a:latin typeface="Helvetica LT Std Light" pitchFamily="34" charset="0"/>
              </a:defRPr>
            </a:lvl1pPr>
          </a:lstStyle>
          <a:p>
            <a:endParaRPr lang="es-CO" sz="1800" dirty="0">
              <a:solidFill>
                <a:srgbClr val="4BACC6"/>
              </a:solidFill>
            </a:endParaRPr>
          </a:p>
        </p:txBody>
      </p:sp>
      <p:cxnSp>
        <p:nvCxnSpPr>
          <p:cNvPr id="9" name="1 Conector recto de flecha"/>
          <p:cNvCxnSpPr/>
          <p:nvPr/>
        </p:nvCxnSpPr>
        <p:spPr>
          <a:xfrm>
            <a:off x="7327149" y="3290349"/>
            <a:ext cx="397484" cy="585615"/>
          </a:xfrm>
          <a:prstGeom prst="straightConnector1">
            <a:avLst/>
          </a:prstGeom>
          <a:ln w="57150">
            <a:solidFill>
              <a:srgbClr val="00B050"/>
            </a:solidFill>
            <a:prstDash val="sysDot"/>
            <a:tailEnd type="arrow"/>
          </a:ln>
        </p:spPr>
        <p:style>
          <a:lnRef idx="2">
            <a:schemeClr val="accent1"/>
          </a:lnRef>
          <a:fillRef idx="0">
            <a:schemeClr val="accent1"/>
          </a:fillRef>
          <a:effectRef idx="1">
            <a:schemeClr val="accent1"/>
          </a:effectRef>
          <a:fontRef idx="minor">
            <a:schemeClr val="tx1"/>
          </a:fontRef>
        </p:style>
      </p:cxnSp>
      <p:cxnSp>
        <p:nvCxnSpPr>
          <p:cNvPr id="17" name="35 Conector recto"/>
          <p:cNvCxnSpPr/>
          <p:nvPr/>
        </p:nvCxnSpPr>
        <p:spPr>
          <a:xfrm>
            <a:off x="2818853" y="2424202"/>
            <a:ext cx="0" cy="2445246"/>
          </a:xfrm>
          <a:prstGeom prst="line">
            <a:avLst/>
          </a:prstGeom>
          <a:ln>
            <a:solidFill>
              <a:srgbClr val="FFC000"/>
            </a:solidFill>
            <a:prstDash val="dash"/>
          </a:ln>
        </p:spPr>
        <p:style>
          <a:lnRef idx="1">
            <a:schemeClr val="accent1"/>
          </a:lnRef>
          <a:fillRef idx="0">
            <a:schemeClr val="accent1"/>
          </a:fillRef>
          <a:effectRef idx="0">
            <a:schemeClr val="accent1"/>
          </a:effectRef>
          <a:fontRef idx="minor">
            <a:schemeClr val="tx1"/>
          </a:fontRef>
        </p:style>
      </p:cxnSp>
      <p:sp>
        <p:nvSpPr>
          <p:cNvPr id="15" name="9 CuadroTexto"/>
          <p:cNvSpPr txBox="1"/>
          <p:nvPr/>
        </p:nvSpPr>
        <p:spPr>
          <a:xfrm>
            <a:off x="544259" y="362171"/>
            <a:ext cx="8055482" cy="1415772"/>
          </a:xfrm>
          <a:prstGeom prst="rect">
            <a:avLst/>
          </a:prstGeom>
          <a:noFill/>
          <a:ln w="9525">
            <a:noFill/>
            <a:miter lim="800000"/>
            <a:headEnd/>
            <a:tailEnd/>
          </a:ln>
        </p:spPr>
        <p:txBody>
          <a:bodyPr wrap="square">
            <a:spAutoFit/>
          </a:bodyPr>
          <a:lstStyle>
            <a:defPPr>
              <a:defRPr lang="es-ES"/>
            </a:defPPr>
            <a:lvl1pPr algn="just" fontAlgn="base">
              <a:spcBef>
                <a:spcPct val="0"/>
              </a:spcBef>
              <a:spcAft>
                <a:spcPct val="0"/>
              </a:spcAft>
              <a:defRPr sz="2000" b="1">
                <a:solidFill>
                  <a:srgbClr val="F8B133"/>
                </a:solidFill>
                <a:latin typeface="HelveticaNeueLT Std" pitchFamily="34" charset="0"/>
                <a:cs typeface="Helvetica"/>
              </a:defRPr>
            </a:lvl1pPr>
          </a:lstStyle>
          <a:p>
            <a:r>
              <a:rPr lang="es-CO" sz="3200" dirty="0" smtClean="0"/>
              <a:t>Monitoreo</a:t>
            </a:r>
          </a:p>
          <a:p>
            <a:r>
              <a:rPr lang="es-CO" sz="1800" b="0" dirty="0" smtClean="0"/>
              <a:t>El </a:t>
            </a:r>
            <a:r>
              <a:rPr lang="es-CO" sz="1800" b="0" dirty="0"/>
              <a:t>proyecto F es más necesario que nunca. La preferencia por el efectivo ha repuntado en los últimos meses y el objetivo es que en 2018 la relación esté en 8,5</a:t>
            </a:r>
            <a:r>
              <a:rPr lang="es-CO" sz="1800" b="0" dirty="0" smtClean="0"/>
              <a:t>%.</a:t>
            </a:r>
            <a:endParaRPr lang="es-CO" sz="3200" dirty="0"/>
          </a:p>
        </p:txBody>
      </p:sp>
      <p:sp>
        <p:nvSpPr>
          <p:cNvPr id="2" name="Rectángulo 1"/>
          <p:cNvSpPr/>
          <p:nvPr/>
        </p:nvSpPr>
        <p:spPr>
          <a:xfrm>
            <a:off x="323528" y="5807281"/>
            <a:ext cx="3650776" cy="261610"/>
          </a:xfrm>
          <a:prstGeom prst="rect">
            <a:avLst/>
          </a:prstGeom>
        </p:spPr>
        <p:txBody>
          <a:bodyPr wrap="square">
            <a:spAutoFit/>
          </a:bodyPr>
          <a:lstStyle/>
          <a:p>
            <a:pPr fontAlgn="b"/>
            <a:r>
              <a:rPr lang="es-CO" sz="1100" dirty="0">
                <a:solidFill>
                  <a:srgbClr val="1F497D">
                    <a:lumMod val="50000"/>
                  </a:srgbClr>
                </a:solidFill>
                <a:latin typeface="HelveticaNeueLT Std" panose="020B0604020202020204" pitchFamily="34" charset="0"/>
                <a:cs typeface="Helvetica" pitchFamily="34" charset="0"/>
              </a:rPr>
              <a:t>Fuente: Banco de la República. Cálculos Asobancaria.</a:t>
            </a:r>
          </a:p>
        </p:txBody>
      </p:sp>
    </p:spTree>
    <p:extLst>
      <p:ext uri="{BB962C8B-B14F-4D97-AF65-F5344CB8AC3E}">
        <p14:creationId xmlns:p14="http://schemas.microsoft.com/office/powerpoint/2010/main" val="103341861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4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3025</TotalTime>
  <Words>1395</Words>
  <Application>Microsoft Office PowerPoint</Application>
  <PresentationFormat>Presentación en pantalla (4:3)</PresentationFormat>
  <Paragraphs>203</Paragraphs>
  <Slides>8</Slides>
  <Notes>7</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8</vt:i4>
      </vt:variant>
    </vt:vector>
  </HeadingPairs>
  <TitlesOfParts>
    <vt:vector size="15" baseType="lpstr">
      <vt:lpstr>Arial</vt:lpstr>
      <vt:lpstr>Calibri</vt:lpstr>
      <vt:lpstr>Helvetica</vt:lpstr>
      <vt:lpstr>Helvetica LT Std Light</vt:lpstr>
      <vt:lpstr>HelveticaNeueLT Std</vt:lpstr>
      <vt:lpstr>Wingdings</vt:lpstr>
      <vt:lpstr>4_Tema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Alan Danilo Garcia Bazurto</dc:creator>
  <cp:lastModifiedBy>Alan Danilo Garcia Bazurto</cp:lastModifiedBy>
  <cp:revision>46</cp:revision>
  <cp:lastPrinted>2017-07-10T16:21:31Z</cp:lastPrinted>
  <dcterms:created xsi:type="dcterms:W3CDTF">2017-06-21T16:54:02Z</dcterms:created>
  <dcterms:modified xsi:type="dcterms:W3CDTF">2017-07-10T22:51:50Z</dcterms:modified>
</cp:coreProperties>
</file>