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61" r:id="rId6"/>
    <p:sldId id="260" r:id="rId7"/>
    <p:sldId id="262" r:id="rId8"/>
    <p:sldId id="268" r:id="rId9"/>
    <p:sldId id="263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80" autoAdjust="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840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F5E77-844A-4DC4-BE01-E09578FE54E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419"/>
        </a:p>
      </dgm:t>
    </dgm:pt>
    <dgm:pt modelId="{FD6FAF2D-EC7C-4B53-BDBE-8E66750F1DE3}">
      <dgm:prSet phldrT="[Texto]" custT="1"/>
      <dgm:spPr>
        <a:solidFill>
          <a:srgbClr val="0127AC"/>
        </a:solidFill>
      </dgm:spPr>
      <dgm:t>
        <a:bodyPr/>
        <a:lstStyle/>
        <a:p>
          <a:r>
            <a:rPr lang="es-419" sz="1300" b="1" dirty="0"/>
            <a:t>Proyecto</a:t>
          </a:r>
        </a:p>
      </dgm:t>
    </dgm:pt>
    <dgm:pt modelId="{97A29699-6EC3-439F-9717-7412BC14E917}" type="parTrans" cxnId="{45816586-7ED1-4716-84E9-1F37FC34DA01}">
      <dgm:prSet/>
      <dgm:spPr/>
      <dgm:t>
        <a:bodyPr/>
        <a:lstStyle/>
        <a:p>
          <a:endParaRPr lang="es-419"/>
        </a:p>
      </dgm:t>
    </dgm:pt>
    <dgm:pt modelId="{0D0FEDC6-0DA6-49C4-800F-B7DA78857633}" type="sibTrans" cxnId="{45816586-7ED1-4716-84E9-1F37FC34DA01}">
      <dgm:prSet/>
      <dgm:spPr/>
      <dgm:t>
        <a:bodyPr/>
        <a:lstStyle/>
        <a:p>
          <a:endParaRPr lang="es-419"/>
        </a:p>
      </dgm:t>
    </dgm:pt>
    <dgm:pt modelId="{47EAFB7E-2678-439B-8FF5-D20CA200C2D7}">
      <dgm:prSet phldrT="[Texto]"/>
      <dgm:spPr>
        <a:solidFill>
          <a:srgbClr val="0127AC"/>
        </a:solidFill>
      </dgm:spPr>
      <dgm:t>
        <a:bodyPr/>
        <a:lstStyle/>
        <a:p>
          <a:r>
            <a:rPr lang="es-419" b="1" dirty="0"/>
            <a:t>Inversionista</a:t>
          </a:r>
        </a:p>
      </dgm:t>
    </dgm:pt>
    <dgm:pt modelId="{CAFBBEEF-F748-458A-9AA7-E3E1B693AFE7}" type="parTrans" cxnId="{8F0093C6-545E-4506-9363-476C739FAA0C}">
      <dgm:prSet/>
      <dgm:spPr/>
      <dgm:t>
        <a:bodyPr/>
        <a:lstStyle/>
        <a:p>
          <a:endParaRPr lang="es-419"/>
        </a:p>
      </dgm:t>
    </dgm:pt>
    <dgm:pt modelId="{9669842B-CAA3-4D7B-9FF9-5381BE923FEB}" type="sibTrans" cxnId="{8F0093C6-545E-4506-9363-476C739FAA0C}">
      <dgm:prSet/>
      <dgm:spPr/>
      <dgm:t>
        <a:bodyPr/>
        <a:lstStyle/>
        <a:p>
          <a:endParaRPr lang="es-419"/>
        </a:p>
      </dgm:t>
    </dgm:pt>
    <dgm:pt modelId="{5DD38348-67C9-4426-A2A7-9A170588C7C8}">
      <dgm:prSet phldrT="[Texto]"/>
      <dgm:spPr>
        <a:solidFill>
          <a:srgbClr val="0127AC"/>
        </a:solidFill>
      </dgm:spPr>
      <dgm:t>
        <a:bodyPr/>
        <a:lstStyle/>
        <a:p>
          <a:r>
            <a:rPr lang="es-419" b="1" dirty="0"/>
            <a:t>Promotor</a:t>
          </a:r>
        </a:p>
      </dgm:t>
    </dgm:pt>
    <dgm:pt modelId="{93A0A5FF-1AE9-41B3-9597-30CEA9D1BFE6}" type="parTrans" cxnId="{A643E6EB-BB66-4A89-B599-5A2BA8158AEA}">
      <dgm:prSet/>
      <dgm:spPr/>
      <dgm:t>
        <a:bodyPr/>
        <a:lstStyle/>
        <a:p>
          <a:endParaRPr lang="es-419"/>
        </a:p>
      </dgm:t>
    </dgm:pt>
    <dgm:pt modelId="{7EB51113-AF98-49C8-A673-29134AEEB652}" type="sibTrans" cxnId="{A643E6EB-BB66-4A89-B599-5A2BA8158AEA}">
      <dgm:prSet/>
      <dgm:spPr/>
      <dgm:t>
        <a:bodyPr/>
        <a:lstStyle/>
        <a:p>
          <a:endParaRPr lang="es-419"/>
        </a:p>
      </dgm:t>
    </dgm:pt>
    <dgm:pt modelId="{14923289-C603-4404-A270-4E28E788443E}">
      <dgm:prSet phldrT="[Texto]"/>
      <dgm:spPr>
        <a:solidFill>
          <a:srgbClr val="0127AC"/>
        </a:solidFill>
      </dgm:spPr>
      <dgm:t>
        <a:bodyPr/>
        <a:lstStyle/>
        <a:p>
          <a:r>
            <a:rPr lang="es-419" b="1" dirty="0"/>
            <a:t>Plataforma</a:t>
          </a:r>
        </a:p>
      </dgm:t>
    </dgm:pt>
    <dgm:pt modelId="{2E6DF103-305D-4F16-9347-81737CC7AB0B}" type="parTrans" cxnId="{492F7030-2E8F-4DDE-95D9-B725B392729A}">
      <dgm:prSet/>
      <dgm:spPr/>
      <dgm:t>
        <a:bodyPr/>
        <a:lstStyle/>
        <a:p>
          <a:endParaRPr lang="es-419"/>
        </a:p>
      </dgm:t>
    </dgm:pt>
    <dgm:pt modelId="{E745D6A3-5B41-40DB-ABA8-396D40DFAB13}" type="sibTrans" cxnId="{492F7030-2E8F-4DDE-95D9-B725B392729A}">
      <dgm:prSet/>
      <dgm:spPr/>
      <dgm:t>
        <a:bodyPr/>
        <a:lstStyle/>
        <a:p>
          <a:endParaRPr lang="es-419"/>
        </a:p>
      </dgm:t>
    </dgm:pt>
    <dgm:pt modelId="{C0D4710D-23B8-4D09-AAFA-37DABCE5F03C}" type="pres">
      <dgm:prSet presAssocID="{36BF5E77-844A-4DC4-BE01-E09578FE54E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350026B-6FC5-48FF-9F30-9FEED03B375B}" type="pres">
      <dgm:prSet presAssocID="{FD6FAF2D-EC7C-4B53-BDBE-8E66750F1DE3}" presName="centerShape" presStyleLbl="node0" presStyleIdx="0" presStyleCnt="1"/>
      <dgm:spPr/>
    </dgm:pt>
    <dgm:pt modelId="{3E1B5D50-7253-46DA-8438-ABE9F8B9A699}" type="pres">
      <dgm:prSet presAssocID="{47EAFB7E-2678-439B-8FF5-D20CA200C2D7}" presName="node" presStyleLbl="node1" presStyleIdx="0" presStyleCnt="3" custScaleX="142940" custScaleY="142940">
        <dgm:presLayoutVars>
          <dgm:bulletEnabled val="1"/>
        </dgm:presLayoutVars>
      </dgm:prSet>
      <dgm:spPr/>
    </dgm:pt>
    <dgm:pt modelId="{CBAF4DAF-88FF-452A-8D72-3F618AE7C948}" type="pres">
      <dgm:prSet presAssocID="{47EAFB7E-2678-439B-8FF5-D20CA200C2D7}" presName="dummy" presStyleCnt="0"/>
      <dgm:spPr/>
    </dgm:pt>
    <dgm:pt modelId="{CF5925E2-BC59-4E04-AF57-3B6874AD09AA}" type="pres">
      <dgm:prSet presAssocID="{9669842B-CAA3-4D7B-9FF9-5381BE923FEB}" presName="sibTrans" presStyleLbl="sibTrans2D1" presStyleIdx="0" presStyleCnt="3"/>
      <dgm:spPr/>
    </dgm:pt>
    <dgm:pt modelId="{4D7A50BD-7334-4858-A7E4-2198D2EA7A20}" type="pres">
      <dgm:prSet presAssocID="{5DD38348-67C9-4426-A2A7-9A170588C7C8}" presName="node" presStyleLbl="node1" presStyleIdx="1" presStyleCnt="3" custScaleX="142940" custScaleY="142940">
        <dgm:presLayoutVars>
          <dgm:bulletEnabled val="1"/>
        </dgm:presLayoutVars>
      </dgm:prSet>
      <dgm:spPr/>
    </dgm:pt>
    <dgm:pt modelId="{B26BA4A9-60DC-4E69-ABFA-2C31BE6B6A49}" type="pres">
      <dgm:prSet presAssocID="{5DD38348-67C9-4426-A2A7-9A170588C7C8}" presName="dummy" presStyleCnt="0"/>
      <dgm:spPr/>
    </dgm:pt>
    <dgm:pt modelId="{DEF6E894-2788-4A55-AD80-91F757745D13}" type="pres">
      <dgm:prSet presAssocID="{7EB51113-AF98-49C8-A673-29134AEEB652}" presName="sibTrans" presStyleLbl="sibTrans2D1" presStyleIdx="1" presStyleCnt="3"/>
      <dgm:spPr/>
    </dgm:pt>
    <dgm:pt modelId="{F87D8D7F-C816-478F-9A18-42675B270B23}" type="pres">
      <dgm:prSet presAssocID="{14923289-C603-4404-A270-4E28E788443E}" presName="node" presStyleLbl="node1" presStyleIdx="2" presStyleCnt="3" custScaleX="142940" custScaleY="142940">
        <dgm:presLayoutVars>
          <dgm:bulletEnabled val="1"/>
        </dgm:presLayoutVars>
      </dgm:prSet>
      <dgm:spPr/>
    </dgm:pt>
    <dgm:pt modelId="{BE733E77-6575-4213-AFAF-57AB979AF50F}" type="pres">
      <dgm:prSet presAssocID="{14923289-C603-4404-A270-4E28E788443E}" presName="dummy" presStyleCnt="0"/>
      <dgm:spPr/>
    </dgm:pt>
    <dgm:pt modelId="{39914656-7BDB-42CD-A7D1-6C826953E0E9}" type="pres">
      <dgm:prSet presAssocID="{E745D6A3-5B41-40DB-ABA8-396D40DFAB13}" presName="sibTrans" presStyleLbl="sibTrans2D1" presStyleIdx="2" presStyleCnt="3"/>
      <dgm:spPr/>
    </dgm:pt>
  </dgm:ptLst>
  <dgm:cxnLst>
    <dgm:cxn modelId="{F5661809-9A2F-4602-9876-63008439A123}" type="presOf" srcId="{36BF5E77-844A-4DC4-BE01-E09578FE54E1}" destId="{C0D4710D-23B8-4D09-AAFA-37DABCE5F03C}" srcOrd="0" destOrd="0" presId="urn:microsoft.com/office/officeart/2005/8/layout/radial6"/>
    <dgm:cxn modelId="{492F7030-2E8F-4DDE-95D9-B725B392729A}" srcId="{FD6FAF2D-EC7C-4B53-BDBE-8E66750F1DE3}" destId="{14923289-C603-4404-A270-4E28E788443E}" srcOrd="2" destOrd="0" parTransId="{2E6DF103-305D-4F16-9347-81737CC7AB0B}" sibTransId="{E745D6A3-5B41-40DB-ABA8-396D40DFAB13}"/>
    <dgm:cxn modelId="{7E18613B-04C4-4C57-8EAD-EB580A73D3A9}" type="presOf" srcId="{9669842B-CAA3-4D7B-9FF9-5381BE923FEB}" destId="{CF5925E2-BC59-4E04-AF57-3B6874AD09AA}" srcOrd="0" destOrd="0" presId="urn:microsoft.com/office/officeart/2005/8/layout/radial6"/>
    <dgm:cxn modelId="{9D0E2842-D4B7-4887-A161-8051C0FC2787}" type="presOf" srcId="{E745D6A3-5B41-40DB-ABA8-396D40DFAB13}" destId="{39914656-7BDB-42CD-A7D1-6C826953E0E9}" srcOrd="0" destOrd="0" presId="urn:microsoft.com/office/officeart/2005/8/layout/radial6"/>
    <dgm:cxn modelId="{45826383-8FA5-4394-80A0-EBEBFF58615B}" type="presOf" srcId="{5DD38348-67C9-4426-A2A7-9A170588C7C8}" destId="{4D7A50BD-7334-4858-A7E4-2198D2EA7A20}" srcOrd="0" destOrd="0" presId="urn:microsoft.com/office/officeart/2005/8/layout/radial6"/>
    <dgm:cxn modelId="{45816586-7ED1-4716-84E9-1F37FC34DA01}" srcId="{36BF5E77-844A-4DC4-BE01-E09578FE54E1}" destId="{FD6FAF2D-EC7C-4B53-BDBE-8E66750F1DE3}" srcOrd="0" destOrd="0" parTransId="{97A29699-6EC3-439F-9717-7412BC14E917}" sibTransId="{0D0FEDC6-0DA6-49C4-800F-B7DA78857633}"/>
    <dgm:cxn modelId="{8CE1428C-7C57-424E-AFC9-05C3C1D1BE8E}" type="presOf" srcId="{14923289-C603-4404-A270-4E28E788443E}" destId="{F87D8D7F-C816-478F-9A18-42675B270B23}" srcOrd="0" destOrd="0" presId="urn:microsoft.com/office/officeart/2005/8/layout/radial6"/>
    <dgm:cxn modelId="{8F0093C6-545E-4506-9363-476C739FAA0C}" srcId="{FD6FAF2D-EC7C-4B53-BDBE-8E66750F1DE3}" destId="{47EAFB7E-2678-439B-8FF5-D20CA200C2D7}" srcOrd="0" destOrd="0" parTransId="{CAFBBEEF-F748-458A-9AA7-E3E1B693AFE7}" sibTransId="{9669842B-CAA3-4D7B-9FF9-5381BE923FEB}"/>
    <dgm:cxn modelId="{7F6B97E9-732E-4CC0-BC51-6227E367E2D7}" type="presOf" srcId="{7EB51113-AF98-49C8-A673-29134AEEB652}" destId="{DEF6E894-2788-4A55-AD80-91F757745D13}" srcOrd="0" destOrd="0" presId="urn:microsoft.com/office/officeart/2005/8/layout/radial6"/>
    <dgm:cxn modelId="{A643E6EB-BB66-4A89-B599-5A2BA8158AEA}" srcId="{FD6FAF2D-EC7C-4B53-BDBE-8E66750F1DE3}" destId="{5DD38348-67C9-4426-A2A7-9A170588C7C8}" srcOrd="1" destOrd="0" parTransId="{93A0A5FF-1AE9-41B3-9597-30CEA9D1BFE6}" sibTransId="{7EB51113-AF98-49C8-A673-29134AEEB652}"/>
    <dgm:cxn modelId="{58DC49F9-0ECA-48D3-A113-0A06959C2E18}" type="presOf" srcId="{47EAFB7E-2678-439B-8FF5-D20CA200C2D7}" destId="{3E1B5D50-7253-46DA-8438-ABE9F8B9A699}" srcOrd="0" destOrd="0" presId="urn:microsoft.com/office/officeart/2005/8/layout/radial6"/>
    <dgm:cxn modelId="{389790FF-A12A-445B-8643-510C13456AC3}" type="presOf" srcId="{FD6FAF2D-EC7C-4B53-BDBE-8E66750F1DE3}" destId="{B350026B-6FC5-48FF-9F30-9FEED03B375B}" srcOrd="0" destOrd="0" presId="urn:microsoft.com/office/officeart/2005/8/layout/radial6"/>
    <dgm:cxn modelId="{87F64BCF-75BF-476C-945F-543F053D892D}" type="presParOf" srcId="{C0D4710D-23B8-4D09-AAFA-37DABCE5F03C}" destId="{B350026B-6FC5-48FF-9F30-9FEED03B375B}" srcOrd="0" destOrd="0" presId="urn:microsoft.com/office/officeart/2005/8/layout/radial6"/>
    <dgm:cxn modelId="{A219DD71-33F9-4D4C-9A5A-A2DDA3D7C918}" type="presParOf" srcId="{C0D4710D-23B8-4D09-AAFA-37DABCE5F03C}" destId="{3E1B5D50-7253-46DA-8438-ABE9F8B9A699}" srcOrd="1" destOrd="0" presId="urn:microsoft.com/office/officeart/2005/8/layout/radial6"/>
    <dgm:cxn modelId="{C8AC4DA8-A033-4E9A-8E0F-347C55C9961D}" type="presParOf" srcId="{C0D4710D-23B8-4D09-AAFA-37DABCE5F03C}" destId="{CBAF4DAF-88FF-452A-8D72-3F618AE7C948}" srcOrd="2" destOrd="0" presId="urn:microsoft.com/office/officeart/2005/8/layout/radial6"/>
    <dgm:cxn modelId="{DDFCA219-1B99-490F-9430-B509F441E63B}" type="presParOf" srcId="{C0D4710D-23B8-4D09-AAFA-37DABCE5F03C}" destId="{CF5925E2-BC59-4E04-AF57-3B6874AD09AA}" srcOrd="3" destOrd="0" presId="urn:microsoft.com/office/officeart/2005/8/layout/radial6"/>
    <dgm:cxn modelId="{7DB33DF2-DB45-4764-9B7B-161E70B547C3}" type="presParOf" srcId="{C0D4710D-23B8-4D09-AAFA-37DABCE5F03C}" destId="{4D7A50BD-7334-4858-A7E4-2198D2EA7A20}" srcOrd="4" destOrd="0" presId="urn:microsoft.com/office/officeart/2005/8/layout/radial6"/>
    <dgm:cxn modelId="{53F3E300-9A12-4826-8518-CA15C9EFA424}" type="presParOf" srcId="{C0D4710D-23B8-4D09-AAFA-37DABCE5F03C}" destId="{B26BA4A9-60DC-4E69-ABFA-2C31BE6B6A49}" srcOrd="5" destOrd="0" presId="urn:microsoft.com/office/officeart/2005/8/layout/radial6"/>
    <dgm:cxn modelId="{6A023201-3A01-4EFD-B772-6765BBFF8597}" type="presParOf" srcId="{C0D4710D-23B8-4D09-AAFA-37DABCE5F03C}" destId="{DEF6E894-2788-4A55-AD80-91F757745D13}" srcOrd="6" destOrd="0" presId="urn:microsoft.com/office/officeart/2005/8/layout/radial6"/>
    <dgm:cxn modelId="{9C4C2558-8BF8-4CFE-935A-02F29CF77E57}" type="presParOf" srcId="{C0D4710D-23B8-4D09-AAFA-37DABCE5F03C}" destId="{F87D8D7F-C816-478F-9A18-42675B270B23}" srcOrd="7" destOrd="0" presId="urn:microsoft.com/office/officeart/2005/8/layout/radial6"/>
    <dgm:cxn modelId="{AAAF0605-4959-4EB1-A6C0-0F1C0094B5EA}" type="presParOf" srcId="{C0D4710D-23B8-4D09-AAFA-37DABCE5F03C}" destId="{BE733E77-6575-4213-AFAF-57AB979AF50F}" srcOrd="8" destOrd="0" presId="urn:microsoft.com/office/officeart/2005/8/layout/radial6"/>
    <dgm:cxn modelId="{931B5267-642A-474C-A1AC-5B89C6803C7F}" type="presParOf" srcId="{C0D4710D-23B8-4D09-AAFA-37DABCE5F03C}" destId="{39914656-7BDB-42CD-A7D1-6C826953E0E9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14656-7BDB-42CD-A7D1-6C826953E0E9}">
      <dsp:nvSpPr>
        <dsp:cNvPr id="0" name=""/>
        <dsp:cNvSpPr/>
      </dsp:nvSpPr>
      <dsp:spPr>
        <a:xfrm>
          <a:off x="955464" y="516702"/>
          <a:ext cx="2802584" cy="2802584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6E894-2788-4A55-AD80-91F757745D13}">
      <dsp:nvSpPr>
        <dsp:cNvPr id="0" name=""/>
        <dsp:cNvSpPr/>
      </dsp:nvSpPr>
      <dsp:spPr>
        <a:xfrm>
          <a:off x="955464" y="516702"/>
          <a:ext cx="2802584" cy="2802584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925E2-BC59-4E04-AF57-3B6874AD09AA}">
      <dsp:nvSpPr>
        <dsp:cNvPr id="0" name=""/>
        <dsp:cNvSpPr/>
      </dsp:nvSpPr>
      <dsp:spPr>
        <a:xfrm>
          <a:off x="955464" y="516702"/>
          <a:ext cx="2802584" cy="2802584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0026B-6FC5-48FF-9F30-9FEED03B375B}">
      <dsp:nvSpPr>
        <dsp:cNvPr id="0" name=""/>
        <dsp:cNvSpPr/>
      </dsp:nvSpPr>
      <dsp:spPr>
        <a:xfrm>
          <a:off x="1712331" y="1273568"/>
          <a:ext cx="1288851" cy="1288851"/>
        </a:xfrm>
        <a:prstGeom prst="ellipse">
          <a:avLst/>
        </a:prstGeom>
        <a:solidFill>
          <a:srgbClr val="0127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b="1" kern="1200" dirty="0"/>
            <a:t>Proyecto</a:t>
          </a:r>
        </a:p>
      </dsp:txBody>
      <dsp:txXfrm>
        <a:off x="1901079" y="1462316"/>
        <a:ext cx="911355" cy="911355"/>
      </dsp:txXfrm>
    </dsp:sp>
    <dsp:sp modelId="{3E1B5D50-7253-46DA-8438-ABE9F8B9A699}">
      <dsp:nvSpPr>
        <dsp:cNvPr id="0" name=""/>
        <dsp:cNvSpPr/>
      </dsp:nvSpPr>
      <dsp:spPr>
        <a:xfrm>
          <a:off x="1711957" y="-95618"/>
          <a:ext cx="1289599" cy="1289599"/>
        </a:xfrm>
        <a:prstGeom prst="ellipse">
          <a:avLst/>
        </a:prstGeom>
        <a:solidFill>
          <a:srgbClr val="0127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b="1" kern="1200" dirty="0"/>
            <a:t>Inversionista</a:t>
          </a:r>
        </a:p>
      </dsp:txBody>
      <dsp:txXfrm>
        <a:off x="1900814" y="93239"/>
        <a:ext cx="911885" cy="911885"/>
      </dsp:txXfrm>
    </dsp:sp>
    <dsp:sp modelId="{4D7A50BD-7334-4858-A7E4-2198D2EA7A20}">
      <dsp:nvSpPr>
        <dsp:cNvPr id="0" name=""/>
        <dsp:cNvSpPr/>
      </dsp:nvSpPr>
      <dsp:spPr>
        <a:xfrm>
          <a:off x="2897384" y="1957601"/>
          <a:ext cx="1289599" cy="1289599"/>
        </a:xfrm>
        <a:prstGeom prst="ellipse">
          <a:avLst/>
        </a:prstGeom>
        <a:solidFill>
          <a:srgbClr val="0127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b="1" kern="1200" dirty="0"/>
            <a:t>Promotor</a:t>
          </a:r>
        </a:p>
      </dsp:txBody>
      <dsp:txXfrm>
        <a:off x="3086241" y="2146458"/>
        <a:ext cx="911885" cy="911885"/>
      </dsp:txXfrm>
    </dsp:sp>
    <dsp:sp modelId="{F87D8D7F-C816-478F-9A18-42675B270B23}">
      <dsp:nvSpPr>
        <dsp:cNvPr id="0" name=""/>
        <dsp:cNvSpPr/>
      </dsp:nvSpPr>
      <dsp:spPr>
        <a:xfrm>
          <a:off x="526530" y="1957601"/>
          <a:ext cx="1289599" cy="1289599"/>
        </a:xfrm>
        <a:prstGeom prst="ellipse">
          <a:avLst/>
        </a:prstGeom>
        <a:solidFill>
          <a:srgbClr val="0127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b="1" kern="1200" dirty="0"/>
            <a:t>Plataforma</a:t>
          </a:r>
        </a:p>
      </dsp:txBody>
      <dsp:txXfrm>
        <a:off x="715387" y="2146458"/>
        <a:ext cx="911885" cy="911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455003" y="2319150"/>
            <a:ext cx="1800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solidFill>
                  <a:srgbClr val="0127AC"/>
                </a:solidFill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402649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33391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Antecedentes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104C8C-A1CD-4BE0-A05C-B3497FCF8EE5}"/>
              </a:ext>
            </a:extLst>
          </p:cNvPr>
          <p:cNvSpPr txBox="1"/>
          <p:nvPr/>
        </p:nvSpPr>
        <p:spPr>
          <a:xfrm>
            <a:off x="728769" y="1264596"/>
            <a:ext cx="67323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Proyecto de Ley No. 3083/2017-CR, denominado “Ley que Regula el Régimen Jurídico de las Plataformas de Financiamiento Participativo – PFP.”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Propuesta del Congreso, elaborada con el apoyo de la Asociación Fintech del Perú.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Toma como base una propuesta presentada en el año 2016 al Ministerio de Economía y Finanzas (MEF) por el Centro de Emprendimiento e Innovación de la Universidad del Pacífico.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El Proyecto ha recogido las experiencias de otros países y se basa fundamentalmente en los modelos existentes en España, el Reino Unido e Italia.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24352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33302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Fundamentos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104C8C-A1CD-4BE0-A05C-B3497FCF8EE5}"/>
              </a:ext>
            </a:extLst>
          </p:cNvPr>
          <p:cNvSpPr txBox="1"/>
          <p:nvPr/>
        </p:nvSpPr>
        <p:spPr>
          <a:xfrm>
            <a:off x="728769" y="1264596"/>
            <a:ext cx="67323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/>
              <a:t>En la Exposición de Motivos se reconoce la importancia del Crowdfunding:</a:t>
            </a:r>
          </a:p>
          <a:p>
            <a:endParaRPr lang="es-MX" sz="1600" dirty="0"/>
          </a:p>
          <a:p>
            <a:pPr lvl="2" algn="just"/>
            <a:r>
              <a:rPr lang="es-MX" sz="1600" i="1" dirty="0"/>
              <a:t>“El Crowdfunding es, por excelencia, el mecanismo para financiar el emprendimiento y la innovación en el mundo. Su rol en la cadena de financiamiento del </a:t>
            </a:r>
            <a:r>
              <a:rPr lang="es-MX" sz="1600" b="1" i="1" u="sng" dirty="0"/>
              <a:t>emprendedor</a:t>
            </a:r>
            <a:r>
              <a:rPr lang="es-MX" sz="1600" i="1" dirty="0"/>
              <a:t> es de gran importancia, en razón de que recoge lo que el </a:t>
            </a:r>
            <a:r>
              <a:rPr lang="es-MX" sz="1600" b="1" i="1" u="sng" dirty="0"/>
              <a:t>mercado</a:t>
            </a:r>
            <a:r>
              <a:rPr lang="es-MX" sz="1600" i="1" dirty="0"/>
              <a:t> necesita, valida, democratiza y permite a los </a:t>
            </a:r>
            <a:r>
              <a:rPr lang="es-MX" sz="1600" b="1" i="1" u="sng" dirty="0"/>
              <a:t>reguladores</a:t>
            </a:r>
            <a:r>
              <a:rPr lang="es-MX" sz="1600" i="1" dirty="0"/>
              <a:t> tener finalmente un mecanismo de financiación transparente y en línea.”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87496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50556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Ámbito de Aplicación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104C8C-A1CD-4BE0-A05C-B3497FCF8EE5}"/>
              </a:ext>
            </a:extLst>
          </p:cNvPr>
          <p:cNvSpPr txBox="1"/>
          <p:nvPr/>
        </p:nvSpPr>
        <p:spPr>
          <a:xfrm>
            <a:off x="728769" y="1264596"/>
            <a:ext cx="74713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Regular las PFPs de “Equity Crowdfunding” y “Crowdlending” que operen a través de páginas web u otros medios electrónicos. </a:t>
            </a:r>
          </a:p>
          <a:p>
            <a:pPr algn="just"/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No incluye a las PFPs que operen a través de (i) donaciones, (ii) venta de bienes y servicios, o (iii) préstamos sin intereses.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Aplica a las PFPs que operan en el “territorio nacional”. Por ejemplo, cuando un residente peruano participe como inversionista o promotor.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30207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1729F4E0-38F1-4918-9241-AB975E965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7170332"/>
              </p:ext>
            </p:extLst>
          </p:nvPr>
        </p:nvGraphicFramePr>
        <p:xfrm>
          <a:off x="2006600" y="1216965"/>
          <a:ext cx="4713514" cy="3402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2ACC0F18-309F-4E84-A2FA-A18AC016C601}"/>
              </a:ext>
            </a:extLst>
          </p:cNvPr>
          <p:cNvSpPr txBox="1"/>
          <p:nvPr/>
        </p:nvSpPr>
        <p:spPr>
          <a:xfrm>
            <a:off x="728769" y="406803"/>
            <a:ext cx="23151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Dinámica</a:t>
            </a:r>
          </a:p>
        </p:txBody>
      </p:sp>
    </p:spTree>
    <p:extLst>
      <p:ext uri="{BB962C8B-B14F-4D97-AF65-F5344CB8AC3E}">
        <p14:creationId xmlns:p14="http://schemas.microsoft.com/office/powerpoint/2010/main" val="309530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5676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Plataformas y Proyectos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104C8C-A1CD-4BE0-A05C-B3497FCF8EE5}"/>
              </a:ext>
            </a:extLst>
          </p:cNvPr>
          <p:cNvSpPr txBox="1"/>
          <p:nvPr/>
        </p:nvSpPr>
        <p:spPr>
          <a:xfrm>
            <a:off x="728769" y="1264596"/>
            <a:ext cx="6732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Las PFPs requieren de una </a:t>
            </a:r>
            <a:r>
              <a:rPr lang="es-MX" sz="1600" u="sng" dirty="0"/>
              <a:t>autorización de funcionamiento </a:t>
            </a:r>
            <a:r>
              <a:rPr lang="es-MX" sz="1600" dirty="0"/>
              <a:t>de la SMV. Para obtenerla requieren cumplir una serie de </a:t>
            </a:r>
            <a:r>
              <a:rPr lang="es-MX" sz="1600" u="sng" dirty="0"/>
              <a:t>requisitos</a:t>
            </a:r>
            <a:r>
              <a:rPr lang="es-MX" sz="1600" dirty="0"/>
              <a:t>, incluyendo contar una póliza de seguros que cubra el riesgo de deshonestidad.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El objeto social de las PFPs es exclusivo. Sin embargo, las PFPs pueden prestar “servicios principales” y “servicios adicionales”. Asimismo, están prohibidas de realizar ciertas actividades.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32082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6533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Promotores e Inversionistas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104C8C-A1CD-4BE0-A05C-B3497FCF8EE5}"/>
              </a:ext>
            </a:extLst>
          </p:cNvPr>
          <p:cNvSpPr txBox="1"/>
          <p:nvPr/>
        </p:nvSpPr>
        <p:spPr>
          <a:xfrm>
            <a:off x="728769" y="1264596"/>
            <a:ext cx="673234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Los promotores y las PFPs deben brindar información acerca de los proyectos que sea “veraz, suficiente, de fácil comprensión, apropiada, oportuna y en idioma castellano, así como una descripción del mismo de forma concisa y en un lenguaje no técnico”.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Los promotores y las PFPs asumen responsabilidad por la información brindada a los potenciales inversionistas. Las PFPs deben haberla “evaluado con la debida diligencia”.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Las PFPs cuentan con un “derecho de exclusividad” sobre la promoción de cada proyecto.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64515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456</TotalTime>
  <Words>431</Words>
  <Application>Microsoft Office PowerPoint</Application>
  <PresentationFormat>Presentación en pantalla (16:9)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Alvaro del Valle</cp:lastModifiedBy>
  <cp:revision>75</cp:revision>
  <dcterms:created xsi:type="dcterms:W3CDTF">2010-04-12T23:12:02Z</dcterms:created>
  <dcterms:modified xsi:type="dcterms:W3CDTF">2018-07-24T13:21:03Z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