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sldIdLst>
    <p:sldId id="256" r:id="rId5"/>
    <p:sldId id="257" r:id="rId6"/>
    <p:sldId id="258" r:id="rId7"/>
    <p:sldId id="259" r:id="rId8"/>
    <p:sldId id="261" r:id="rId9"/>
    <p:sldId id="260" r:id="rId10"/>
    <p:sldId id="262" r:id="rId1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27A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89" autoAdjust="0"/>
    <p:restoredTop sz="94660"/>
  </p:normalViewPr>
  <p:slideViewPr>
    <p:cSldViewPr snapToGrid="0" snapToObjects="1">
      <p:cViewPr varScale="1">
        <p:scale>
          <a:sx n="98" d="100"/>
          <a:sy n="98" d="100"/>
        </p:scale>
        <p:origin x="90" y="684"/>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CDB3CC-F982-40F9-8DD6-BCC9AFBF44BD}" type="datetime1">
              <a:rPr lang="en-US" smtClean="0"/>
              <a:pPr/>
              <a:t>7/18/2018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‹Nº›</a:t>
            </a:fld>
            <a:endParaRPr lang="en-US" dirty="0"/>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7/18/2018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66355A-084C-D24E-9AD2-7E4FC41EA627}" type="slidenum">
              <a:rPr lang="en-US" smtClean="0"/>
              <a:t>‹Nº›</a:t>
            </a:fld>
            <a:endParaRPr lang="en-US" dirty="0"/>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7/18/2018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66355A-084C-D24E-9AD2-7E4FC41EA627}" type="slidenum">
              <a:rPr lang="en-US" smtClean="0"/>
              <a:t>‹Nº›</a:t>
            </a:fld>
            <a:endParaRPr lang="en-US" dirty="0"/>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7/18/2018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66355A-084C-D24E-9AD2-7E4FC41EA627}" type="slidenum">
              <a:rPr lang="en-US" smtClean="0"/>
              <a:t>‹Nº›</a:t>
            </a:fld>
            <a:endParaRPr lang="en-US" dirty="0"/>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7/18/2018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AF2B4D-6B12-4EDF-87BB-2B55CECB6611}" type="slidenum">
              <a:rPr lang="en-US" smtClean="0"/>
              <a:pPr/>
              <a:t>‹Nº›</a:t>
            </a:fld>
            <a:endParaRPr lang="en-US" dirty="0"/>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C2560D-EC28-3B41-86E8-18F1CE0113B4}" type="datetimeFigureOut">
              <a:rPr lang="en-US" smtClean="0"/>
              <a:t>7/18/2018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66355A-084C-D24E-9AD2-7E4FC41EA627}" type="slidenum">
              <a:rPr lang="en-US" smtClean="0"/>
              <a:t>‹Nº›</a:t>
            </a:fld>
            <a:endParaRPr lang="en-US" dirty="0"/>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2560D-EC28-3B41-86E8-18F1CE0113B4}" type="datetimeFigureOut">
              <a:rPr lang="en-US" smtClean="0"/>
              <a:t>7/18/2018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066355A-084C-D24E-9AD2-7E4FC41EA627}" type="slidenum">
              <a:rPr lang="en-US" smtClean="0"/>
              <a:t>‹Nº›</a:t>
            </a:fld>
            <a:endParaRPr lang="en-US" dirty="0"/>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2560D-EC28-3B41-86E8-18F1CE0113B4}" type="datetimeFigureOut">
              <a:rPr lang="en-US" smtClean="0"/>
              <a:t>7/18/2018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66355A-084C-D24E-9AD2-7E4FC41EA627}" type="slidenum">
              <a:rPr lang="en-US" smtClean="0"/>
              <a:t>‹Nº›</a:t>
            </a:fld>
            <a:endParaRPr lang="en-US" dirty="0"/>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7/18/2018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066355A-084C-D24E-9AD2-7E4FC41EA627}" type="slidenum">
              <a:rPr lang="en-US" smtClean="0"/>
              <a:t>‹Nº›</a:t>
            </a:fld>
            <a:endParaRPr lang="en-US" dirty="0"/>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7/18/2018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‹Nº›</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7/18/2018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66355A-084C-D24E-9AD2-7E4FC41EA627}" type="slidenum">
              <a:rPr lang="en-US" smtClean="0"/>
              <a:t>‹Nº›</a:t>
            </a:fld>
            <a:endParaRPr lang="en-US" dirty="0"/>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7/18/2018</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‹Nº›</a:t>
            </a:fld>
            <a:endParaRPr lang="en-US"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40F8E5F-F362-4E75-AC86-9C2578D9C965}"/>
              </a:ext>
            </a:extLst>
          </p:cNvPr>
          <p:cNvSpPr/>
          <p:nvPr/>
        </p:nvSpPr>
        <p:spPr>
          <a:xfrm>
            <a:off x="4338535" y="1478604"/>
            <a:ext cx="3482503" cy="2492990"/>
          </a:xfrm>
          <a:prstGeom prst="rect">
            <a:avLst/>
          </a:prstGeom>
        </p:spPr>
        <p:txBody>
          <a:bodyPr wrap="square">
            <a:spAutoFit/>
          </a:bodyPr>
          <a:lstStyle/>
          <a:p>
            <a:r>
              <a:rPr lang="es-ES" sz="2800" dirty="0">
                <a:solidFill>
                  <a:srgbClr val="0127AC"/>
                </a:solidFill>
              </a:rPr>
              <a:t>La Regulación Fintech en México</a:t>
            </a:r>
          </a:p>
          <a:p>
            <a:endParaRPr lang="es-ES" sz="2000" dirty="0">
              <a:solidFill>
                <a:srgbClr val="0127AC"/>
              </a:solidFill>
            </a:endParaRPr>
          </a:p>
          <a:p>
            <a:r>
              <a:rPr lang="es-ES" sz="2000" dirty="0">
                <a:solidFill>
                  <a:srgbClr val="0127AC"/>
                </a:solidFill>
              </a:rPr>
              <a:t>Ignacio Armida Beguerisse</a:t>
            </a:r>
          </a:p>
          <a:p>
            <a:endParaRPr lang="es-ES" sz="2000" dirty="0">
              <a:solidFill>
                <a:srgbClr val="0127AC"/>
              </a:solidFill>
            </a:endParaRPr>
          </a:p>
          <a:p>
            <a:r>
              <a:rPr lang="es-ES" sz="2000" dirty="0">
                <a:solidFill>
                  <a:srgbClr val="0127AC"/>
                </a:solidFill>
              </a:rPr>
              <a:t>Mijares, Angoitia, Cortés y Fuentes, S.C.</a:t>
            </a:r>
          </a:p>
        </p:txBody>
      </p:sp>
    </p:spTree>
    <p:extLst>
      <p:ext uri="{BB962C8B-B14F-4D97-AF65-F5344CB8AC3E}">
        <p14:creationId xmlns:p14="http://schemas.microsoft.com/office/powerpoint/2010/main" val="4026497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728769" y="406803"/>
            <a:ext cx="4907241" cy="769441"/>
          </a:xfrm>
          <a:prstGeom prst="rect">
            <a:avLst/>
          </a:prstGeom>
          <a:noFill/>
        </p:spPr>
        <p:txBody>
          <a:bodyPr wrap="none" rtlCol="0">
            <a:spAutoFit/>
          </a:bodyPr>
          <a:lstStyle/>
          <a:p>
            <a:r>
              <a:rPr lang="es-ES" sz="4400" dirty="0">
                <a:solidFill>
                  <a:srgbClr val="0127AC"/>
                </a:solidFill>
              </a:rPr>
              <a:t>Legislación Aplicable</a:t>
            </a:r>
          </a:p>
        </p:txBody>
      </p:sp>
      <p:sp>
        <p:nvSpPr>
          <p:cNvPr id="5" name="CuadroTexto 4">
            <a:extLst>
              <a:ext uri="{FF2B5EF4-FFF2-40B4-BE49-F238E27FC236}">
                <a16:creationId xmlns:a16="http://schemas.microsoft.com/office/drawing/2014/main" id="{286D3EB0-5B0D-4AA1-8E64-A330D5B60E8E}"/>
              </a:ext>
            </a:extLst>
          </p:cNvPr>
          <p:cNvSpPr txBox="1"/>
          <p:nvPr/>
        </p:nvSpPr>
        <p:spPr>
          <a:xfrm>
            <a:off x="728769" y="1264596"/>
            <a:ext cx="6732346" cy="3293209"/>
          </a:xfrm>
          <a:prstGeom prst="rect">
            <a:avLst/>
          </a:prstGeom>
          <a:noFill/>
        </p:spPr>
        <p:txBody>
          <a:bodyPr wrap="square" rtlCol="0">
            <a:spAutoFit/>
          </a:bodyPr>
          <a:lstStyle/>
          <a:p>
            <a:pPr marL="285750" indent="-285750">
              <a:buFont typeface="Arial" panose="020B0604020202020204" pitchFamily="34" charset="0"/>
              <a:buChar char="•"/>
            </a:pPr>
            <a:r>
              <a:rPr lang="es-MX" sz="1600" dirty="0"/>
              <a:t>Ley para Regular las Instituciones de Tecnología Financiera (“</a:t>
            </a:r>
            <a:r>
              <a:rPr lang="es-MX" sz="1600" u="sng" dirty="0"/>
              <a:t>Ley Fintech</a:t>
            </a:r>
            <a:r>
              <a:rPr lang="es-MX" sz="1600" dirty="0"/>
              <a:t>”)</a:t>
            </a:r>
          </a:p>
          <a:p>
            <a:pPr marL="285750" indent="-285750">
              <a:buFont typeface="Arial" panose="020B0604020202020204" pitchFamily="34" charset="0"/>
              <a:buChar char="•"/>
            </a:pPr>
            <a:endParaRPr lang="es-MX" sz="1600" dirty="0"/>
          </a:p>
          <a:p>
            <a:pPr marL="285750" indent="-285750">
              <a:buFont typeface="Arial" panose="020B0604020202020204" pitchFamily="34" charset="0"/>
              <a:buChar char="•"/>
            </a:pPr>
            <a:r>
              <a:rPr lang="es-MX" sz="1600" dirty="0"/>
              <a:t>Ley de Instituciones de Crédito</a:t>
            </a:r>
          </a:p>
          <a:p>
            <a:pPr marL="285750" indent="-285750">
              <a:buFont typeface="Arial" panose="020B0604020202020204" pitchFamily="34" charset="0"/>
              <a:buChar char="•"/>
            </a:pPr>
            <a:endParaRPr lang="es-MX" sz="1600" dirty="0"/>
          </a:p>
          <a:p>
            <a:pPr marL="285750" indent="-285750">
              <a:buFont typeface="Arial" panose="020B0604020202020204" pitchFamily="34" charset="0"/>
              <a:buChar char="•"/>
            </a:pPr>
            <a:r>
              <a:rPr lang="es-MX" sz="1600" dirty="0"/>
              <a:t>Ley del Mercado de Valores</a:t>
            </a:r>
          </a:p>
          <a:p>
            <a:pPr marL="285750" indent="-285750">
              <a:buFont typeface="Arial" panose="020B0604020202020204" pitchFamily="34" charset="0"/>
              <a:buChar char="•"/>
            </a:pPr>
            <a:endParaRPr lang="es-MX" sz="1600" dirty="0"/>
          </a:p>
          <a:p>
            <a:pPr marL="285750" indent="-285750">
              <a:buFont typeface="Arial" panose="020B0604020202020204" pitchFamily="34" charset="0"/>
              <a:buChar char="•"/>
            </a:pPr>
            <a:r>
              <a:rPr lang="es-MX" sz="1600" dirty="0"/>
              <a:t>Ley General de Organizaciones y Actividades Auxiliares del Crédito</a:t>
            </a:r>
          </a:p>
          <a:p>
            <a:pPr marL="285750" indent="-285750">
              <a:buFont typeface="Arial" panose="020B0604020202020204" pitchFamily="34" charset="0"/>
              <a:buChar char="•"/>
            </a:pPr>
            <a:endParaRPr lang="es-MX" sz="1600" dirty="0"/>
          </a:p>
          <a:p>
            <a:pPr marL="285750" indent="-285750">
              <a:buFont typeface="Arial" panose="020B0604020202020204" pitchFamily="34" charset="0"/>
              <a:buChar char="•"/>
            </a:pPr>
            <a:r>
              <a:rPr lang="es-MX" sz="1600" dirty="0"/>
              <a:t>Ley de Protección y Defensa de los Usuarios de Servicios Financieros</a:t>
            </a:r>
          </a:p>
          <a:p>
            <a:pPr marL="285750" indent="-285750">
              <a:buFont typeface="Arial" panose="020B0604020202020204" pitchFamily="34" charset="0"/>
              <a:buChar char="•"/>
            </a:pPr>
            <a:endParaRPr lang="es-MX" sz="1600" dirty="0"/>
          </a:p>
          <a:p>
            <a:pPr marL="285750" indent="-285750">
              <a:buFont typeface="Arial" panose="020B0604020202020204" pitchFamily="34" charset="0"/>
              <a:buChar char="•"/>
            </a:pPr>
            <a:r>
              <a:rPr lang="es-MX" sz="1600" dirty="0"/>
              <a:t>Ley para regular las Agrupaciones Financieras</a:t>
            </a:r>
          </a:p>
          <a:p>
            <a:pPr marL="285750" indent="-285750">
              <a:buFont typeface="Arial" panose="020B0604020202020204" pitchFamily="34" charset="0"/>
              <a:buChar char="•"/>
            </a:pPr>
            <a:endParaRPr lang="es-MX" sz="1600" dirty="0"/>
          </a:p>
          <a:p>
            <a:pPr marL="285750" indent="-285750">
              <a:buFont typeface="Arial" panose="020B0604020202020204" pitchFamily="34" charset="0"/>
              <a:buChar char="•"/>
            </a:pPr>
            <a:r>
              <a:rPr lang="es-MX" sz="1600" dirty="0"/>
              <a:t>Ley de la Comisión Nacional Bancaria y de Valores (“</a:t>
            </a:r>
            <a:r>
              <a:rPr lang="es-MX" sz="1600" u="sng" dirty="0"/>
              <a:t>CNBV</a:t>
            </a:r>
            <a:r>
              <a:rPr lang="es-MX" sz="1600" dirty="0"/>
              <a:t>”)</a:t>
            </a:r>
          </a:p>
        </p:txBody>
      </p:sp>
    </p:spTree>
    <p:extLst>
      <p:ext uri="{BB962C8B-B14F-4D97-AF65-F5344CB8AC3E}">
        <p14:creationId xmlns:p14="http://schemas.microsoft.com/office/powerpoint/2010/main" val="59388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728769" y="406803"/>
            <a:ext cx="4907241" cy="769441"/>
          </a:xfrm>
          <a:prstGeom prst="rect">
            <a:avLst/>
          </a:prstGeom>
          <a:noFill/>
        </p:spPr>
        <p:txBody>
          <a:bodyPr wrap="none" rtlCol="0">
            <a:spAutoFit/>
          </a:bodyPr>
          <a:lstStyle/>
          <a:p>
            <a:r>
              <a:rPr lang="es-ES" sz="4400" dirty="0">
                <a:solidFill>
                  <a:srgbClr val="0127AC"/>
                </a:solidFill>
              </a:rPr>
              <a:t>Legislación Aplicable</a:t>
            </a:r>
          </a:p>
        </p:txBody>
      </p:sp>
      <p:sp>
        <p:nvSpPr>
          <p:cNvPr id="3" name="CuadroTexto 2">
            <a:extLst>
              <a:ext uri="{FF2B5EF4-FFF2-40B4-BE49-F238E27FC236}">
                <a16:creationId xmlns:a16="http://schemas.microsoft.com/office/drawing/2014/main" id="{E3FF9F21-FB8D-4D9F-8A5E-64655ACA787B}"/>
              </a:ext>
            </a:extLst>
          </p:cNvPr>
          <p:cNvSpPr txBox="1"/>
          <p:nvPr/>
        </p:nvSpPr>
        <p:spPr>
          <a:xfrm>
            <a:off x="885217" y="1176244"/>
            <a:ext cx="6643992" cy="3693319"/>
          </a:xfrm>
          <a:prstGeom prst="rect">
            <a:avLst/>
          </a:prstGeom>
          <a:noFill/>
        </p:spPr>
        <p:txBody>
          <a:bodyPr wrap="square" rtlCol="0">
            <a:spAutoFit/>
          </a:bodyPr>
          <a:lstStyle/>
          <a:p>
            <a:r>
              <a:rPr lang="es-MX" u="sng" dirty="0"/>
              <a:t>Ley Fintech</a:t>
            </a:r>
          </a:p>
          <a:p>
            <a:endParaRPr lang="es-MX" u="sng" dirty="0"/>
          </a:p>
          <a:p>
            <a:pPr marL="285750" indent="-285750">
              <a:buFont typeface="Arial" panose="020B0604020202020204" pitchFamily="34" charset="0"/>
              <a:buChar char="•"/>
            </a:pPr>
            <a:r>
              <a:rPr lang="es-MX" dirty="0"/>
              <a:t>Publicada el 9 de marzo de 2018 en el Diario Oficial de la Federación</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Entró en vigor el 10 de marzo de 2018</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Ciertas disposiciones de carácter general deberán ser publicadas dentro de los 6, 12 ó 24 meses posteriores a la fecha de entrada en vigor de la Ley Fintech</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Primeras disposiciones generales serán publicadas en Septiembre 2018</a:t>
            </a:r>
          </a:p>
        </p:txBody>
      </p:sp>
    </p:spTree>
    <p:extLst>
      <p:ext uri="{BB962C8B-B14F-4D97-AF65-F5344CB8AC3E}">
        <p14:creationId xmlns:p14="http://schemas.microsoft.com/office/powerpoint/2010/main" val="2592055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728769" y="406803"/>
            <a:ext cx="6747553" cy="769441"/>
          </a:xfrm>
          <a:prstGeom prst="rect">
            <a:avLst/>
          </a:prstGeom>
          <a:noFill/>
        </p:spPr>
        <p:txBody>
          <a:bodyPr wrap="none" rtlCol="0">
            <a:spAutoFit/>
          </a:bodyPr>
          <a:lstStyle/>
          <a:p>
            <a:r>
              <a:rPr lang="es-ES" sz="4400" dirty="0">
                <a:solidFill>
                  <a:srgbClr val="0127AC"/>
                </a:solidFill>
              </a:rPr>
              <a:t>Algunos términos relevantes</a:t>
            </a:r>
          </a:p>
        </p:txBody>
      </p:sp>
      <p:sp>
        <p:nvSpPr>
          <p:cNvPr id="4" name="CuadroTexto 3">
            <a:extLst>
              <a:ext uri="{FF2B5EF4-FFF2-40B4-BE49-F238E27FC236}">
                <a16:creationId xmlns:a16="http://schemas.microsoft.com/office/drawing/2014/main" id="{E77B8366-D5BD-40BB-AC0D-066FD42707B9}"/>
              </a:ext>
            </a:extLst>
          </p:cNvPr>
          <p:cNvSpPr txBox="1"/>
          <p:nvPr/>
        </p:nvSpPr>
        <p:spPr>
          <a:xfrm>
            <a:off x="875489" y="1361872"/>
            <a:ext cx="6600833" cy="3785652"/>
          </a:xfrm>
          <a:prstGeom prst="rect">
            <a:avLst/>
          </a:prstGeom>
          <a:noFill/>
        </p:spPr>
        <p:txBody>
          <a:bodyPr wrap="square" rtlCol="0">
            <a:spAutoFit/>
          </a:bodyPr>
          <a:lstStyle/>
          <a:p>
            <a:pPr marL="285750" indent="-285750">
              <a:buFont typeface="Arial" panose="020B0604020202020204" pitchFamily="34" charset="0"/>
              <a:buChar char="•"/>
            </a:pPr>
            <a:r>
              <a:rPr lang="es-MX" sz="1400" dirty="0"/>
              <a:t>ITF.- Son las instituciones de tecnología financiera, tales como instituciones de financiamiento colectivo e instituciones de fondos de pago electrónicos.</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Modelo Novedoso.- El modelo que para la prestación de servicios financieros utilice herramientas o medios distintos a los existentes en el mercado.</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Institución de Financiamiento Colectivo.- ITFs autorizadas para llevar a cabo actividades destinadas a poner en contacto a personas para que se </a:t>
            </a:r>
            <a:r>
              <a:rPr lang="es-MX" sz="1400"/>
              <a:t>otorguen entre si </a:t>
            </a:r>
            <a:r>
              <a:rPr lang="es-MX" sz="1400" dirty="0"/>
              <a:t>financiamientos de deuda, capital </a:t>
            </a:r>
            <a:r>
              <a:rPr lang="es-MX" sz="1400"/>
              <a:t>o regalías. </a:t>
            </a:r>
            <a:endParaRPr lang="es-MX" sz="1400" dirty="0"/>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Instituciones de Fondos de Pago Electrónicos.- ITFs  autorizadas que participan en la emisión, administración, redención y transmisión de fondos de pago electrónico. </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Activo Virtual.- Es la representación de valor registrada electrónicamente y utilizada por el público en general como medio de pago, cuya transferencia únicamente pueda llevarse a cabo de manera electrónica (Ej. Criptomonedas).</a:t>
            </a:r>
          </a:p>
          <a:p>
            <a:endParaRPr lang="es-MX" sz="1600" dirty="0"/>
          </a:p>
        </p:txBody>
      </p:sp>
    </p:spTree>
    <p:extLst>
      <p:ext uri="{BB962C8B-B14F-4D97-AF65-F5344CB8AC3E}">
        <p14:creationId xmlns:p14="http://schemas.microsoft.com/office/powerpoint/2010/main" val="1422979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728769" y="406803"/>
            <a:ext cx="6154377" cy="769441"/>
          </a:xfrm>
          <a:prstGeom prst="rect">
            <a:avLst/>
          </a:prstGeom>
          <a:noFill/>
        </p:spPr>
        <p:txBody>
          <a:bodyPr wrap="none" rtlCol="0">
            <a:spAutoFit/>
          </a:bodyPr>
          <a:lstStyle/>
          <a:p>
            <a:r>
              <a:rPr lang="es-ES" sz="4400" dirty="0">
                <a:solidFill>
                  <a:srgbClr val="0127AC"/>
                </a:solidFill>
              </a:rPr>
              <a:t>Autorizaciones requeridas</a:t>
            </a:r>
          </a:p>
        </p:txBody>
      </p:sp>
      <p:sp>
        <p:nvSpPr>
          <p:cNvPr id="3" name="CuadroTexto 2">
            <a:extLst>
              <a:ext uri="{FF2B5EF4-FFF2-40B4-BE49-F238E27FC236}">
                <a16:creationId xmlns:a16="http://schemas.microsoft.com/office/drawing/2014/main" id="{D640F77C-C9F0-4FC7-88F7-EF09AB809EEC}"/>
              </a:ext>
            </a:extLst>
          </p:cNvPr>
          <p:cNvSpPr txBox="1"/>
          <p:nvPr/>
        </p:nvSpPr>
        <p:spPr>
          <a:xfrm>
            <a:off x="885217" y="1176244"/>
            <a:ext cx="6789906" cy="3108543"/>
          </a:xfrm>
          <a:prstGeom prst="rect">
            <a:avLst/>
          </a:prstGeom>
          <a:noFill/>
        </p:spPr>
        <p:txBody>
          <a:bodyPr wrap="square" rtlCol="0">
            <a:spAutoFit/>
          </a:bodyPr>
          <a:lstStyle/>
          <a:p>
            <a:pPr marL="285750" indent="-285750">
              <a:buFont typeface="Arial" panose="020B0604020202020204" pitchFamily="34" charset="0"/>
              <a:buChar char="•"/>
            </a:pPr>
            <a:r>
              <a:rPr lang="es-MX" sz="1400" dirty="0"/>
              <a:t>Para operar como una ITF es necesaria la autorización de la CNBV, previo acuerdo de un Comité Interinstitucional, compuesto por funcionarios de la Secretaría de Hacienda, la CNBV y el Banco de México.</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Para otorgar una autorización se considera, entre otros, los proyectos de estatutos sociales la existencia de capital mínimo, la existencia de mecanismos de control interno, el plan de negocios, políticas de prevención de fraude, relación de proveedores, etc.</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Las autorizaciones únicamente prevén un determinado tipo de actividades, por lo que para realizar otro tipo de actividades es necesario obtener una nueva autorización.</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También es necesaria la autorización de la CNBV para suscribir, transmitir o dar en garantía acciones que representen el capital social de las ITF.</a:t>
            </a:r>
          </a:p>
        </p:txBody>
      </p:sp>
    </p:spTree>
    <p:extLst>
      <p:ext uri="{BB962C8B-B14F-4D97-AF65-F5344CB8AC3E}">
        <p14:creationId xmlns:p14="http://schemas.microsoft.com/office/powerpoint/2010/main" val="733521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728769" y="406803"/>
            <a:ext cx="4000967" cy="769441"/>
          </a:xfrm>
          <a:prstGeom prst="rect">
            <a:avLst/>
          </a:prstGeom>
          <a:noFill/>
        </p:spPr>
        <p:txBody>
          <a:bodyPr wrap="none" rtlCol="0">
            <a:spAutoFit/>
          </a:bodyPr>
          <a:lstStyle/>
          <a:p>
            <a:r>
              <a:rPr lang="es-ES" sz="4400" dirty="0">
                <a:solidFill>
                  <a:srgbClr val="0127AC"/>
                </a:solidFill>
              </a:rPr>
              <a:t>Inversión en ITFs</a:t>
            </a:r>
          </a:p>
        </p:txBody>
      </p:sp>
      <p:sp>
        <p:nvSpPr>
          <p:cNvPr id="3" name="CuadroTexto 2">
            <a:extLst>
              <a:ext uri="{FF2B5EF4-FFF2-40B4-BE49-F238E27FC236}">
                <a16:creationId xmlns:a16="http://schemas.microsoft.com/office/drawing/2014/main" id="{4CFE3FE2-314C-4E2F-A060-5E8BB79BEA5C}"/>
              </a:ext>
            </a:extLst>
          </p:cNvPr>
          <p:cNvSpPr txBox="1"/>
          <p:nvPr/>
        </p:nvSpPr>
        <p:spPr>
          <a:xfrm>
            <a:off x="875489" y="1176244"/>
            <a:ext cx="6828817" cy="3323987"/>
          </a:xfrm>
          <a:prstGeom prst="rect">
            <a:avLst/>
          </a:prstGeom>
          <a:noFill/>
        </p:spPr>
        <p:txBody>
          <a:bodyPr wrap="square" rtlCol="0">
            <a:spAutoFit/>
          </a:bodyPr>
          <a:lstStyle/>
          <a:p>
            <a:pPr marL="285750" indent="-285750">
              <a:buFont typeface="Arial" panose="020B0604020202020204" pitchFamily="34" charset="0"/>
              <a:buChar char="•"/>
            </a:pPr>
            <a:r>
              <a:rPr lang="es-MX" sz="1400" dirty="0"/>
              <a:t>Las entidades financieras, tales como bancos, controladoras de grupos financieros, casas de bolsa, así como las instituciones de seguros y fianzas, podrán invertir en el capital de ITF, previa autorización de la CNBV, o la Comisión Nacional de Seguros y Fianzas, o de la Secretaría de Hacienda.</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En el caso de bancos, el monto de su inversión se encuentra limitado al monto que resulte menor entre el 50% de su capital básico y el excedente de su capital básico. Este monto debe calcularse de manera conjunta con otras inversiones que tenga el banco en sociedades como sociedades de inversión o administradoras de fondos para el retiro. </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Las entidades financieras no podrán usar los mismos canales de promoción, ni el mismo personas, que usen para sus demás operaciones. </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Las entidades financieras si podrán compartir sistemas e infraestructura tecnológica, sujeto a autorización.</a:t>
            </a:r>
          </a:p>
        </p:txBody>
      </p:sp>
    </p:spTree>
    <p:extLst>
      <p:ext uri="{BB962C8B-B14F-4D97-AF65-F5344CB8AC3E}">
        <p14:creationId xmlns:p14="http://schemas.microsoft.com/office/powerpoint/2010/main" val="216108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728769" y="406803"/>
            <a:ext cx="6222024" cy="769441"/>
          </a:xfrm>
          <a:prstGeom prst="rect">
            <a:avLst/>
          </a:prstGeom>
          <a:noFill/>
        </p:spPr>
        <p:txBody>
          <a:bodyPr wrap="none" rtlCol="0">
            <a:spAutoFit/>
          </a:bodyPr>
          <a:lstStyle/>
          <a:p>
            <a:r>
              <a:rPr lang="es-ES" sz="4400" dirty="0">
                <a:solidFill>
                  <a:srgbClr val="0127AC"/>
                </a:solidFill>
              </a:rPr>
              <a:t>Otros aspectos relevantes</a:t>
            </a:r>
          </a:p>
        </p:txBody>
      </p:sp>
      <p:sp>
        <p:nvSpPr>
          <p:cNvPr id="3" name="CuadroTexto 2">
            <a:extLst>
              <a:ext uri="{FF2B5EF4-FFF2-40B4-BE49-F238E27FC236}">
                <a16:creationId xmlns:a16="http://schemas.microsoft.com/office/drawing/2014/main" id="{59C2FD6F-7E7C-4373-806D-ABB65ED70979}"/>
              </a:ext>
            </a:extLst>
          </p:cNvPr>
          <p:cNvSpPr txBox="1"/>
          <p:nvPr/>
        </p:nvSpPr>
        <p:spPr>
          <a:xfrm>
            <a:off x="914400" y="1322962"/>
            <a:ext cx="6731540" cy="3323987"/>
          </a:xfrm>
          <a:prstGeom prst="rect">
            <a:avLst/>
          </a:prstGeom>
          <a:noFill/>
        </p:spPr>
        <p:txBody>
          <a:bodyPr wrap="square" rtlCol="0">
            <a:spAutoFit/>
          </a:bodyPr>
          <a:lstStyle/>
          <a:p>
            <a:pPr marL="285750" indent="-285750">
              <a:buFont typeface="Arial" panose="020B0604020202020204" pitchFamily="34" charset="0"/>
              <a:buChar char="•"/>
            </a:pPr>
            <a:r>
              <a:rPr lang="es-MX" sz="1400" dirty="0"/>
              <a:t>Los recursos de los clientes de las ITF no se encuentran garantizados por el gobierno, como si lo está el ahorro bancario.</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Las instituciones de fondos de pago electrónico no podrán otorgar crédito a sus clientes, ni pagar rendimientos por saldos acumulados. </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Las ITF deberán tener y apegarse a límites máximos de recursos que podrán conservar de sus clientes.</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Las ITF únicamente podrán recibir recursos por medio de transferencia electrónica y no en efectivo. Sólo se pueden hacer pagos a cuentas de los clientes en entidades financieras.</a:t>
            </a:r>
          </a:p>
          <a:p>
            <a:pPr marL="285750" indent="-285750">
              <a:buFont typeface="Arial" panose="020B0604020202020204" pitchFamily="34" charset="0"/>
              <a:buChar char="•"/>
            </a:pPr>
            <a:endParaRPr lang="es-MX" sz="1400" dirty="0"/>
          </a:p>
          <a:p>
            <a:pPr marL="285750" indent="-285750">
              <a:buFont typeface="Arial" panose="020B0604020202020204" pitchFamily="34" charset="0"/>
              <a:buChar char="•"/>
            </a:pPr>
            <a:r>
              <a:rPr lang="es-MX" sz="1400" dirty="0"/>
              <a:t>La Ley Fintech pone especial énfasis en mecanismos de seguridad y de control de riesgos.</a:t>
            </a:r>
          </a:p>
        </p:txBody>
      </p:sp>
    </p:spTree>
    <p:extLst>
      <p:ext uri="{BB962C8B-B14F-4D97-AF65-F5344CB8AC3E}">
        <p14:creationId xmlns:p14="http://schemas.microsoft.com/office/powerpoint/2010/main" val="3342060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http://purl.org/dc/elements/1.1/"/>
    <ds:schemaRef ds:uri="http://schemas.microsoft.com/office/2006/documentManagement/types"/>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sharepoint/v3/field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524</TotalTime>
  <Words>703</Words>
  <Application>Microsoft Office PowerPoint</Application>
  <PresentationFormat>Presentación en pantalla (16:9)</PresentationFormat>
  <Paragraphs>65</Paragraphs>
  <Slides>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Ignacio Armida Beguerisse</cp:lastModifiedBy>
  <cp:revision>66</cp:revision>
  <dcterms:created xsi:type="dcterms:W3CDTF">2010-04-12T23:12:02Z</dcterms:created>
  <dcterms:modified xsi:type="dcterms:W3CDTF">2018-07-19T00:21:29Z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