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3"/>
  </p:sldMasterIdLst>
  <p:notesMasterIdLst>
    <p:notesMasterId r:id="rId22"/>
  </p:notesMasterIdLst>
  <p:sldIdLst>
    <p:sldId id="256" r:id="rId4"/>
    <p:sldId id="257" r:id="rId5"/>
    <p:sldId id="259" r:id="rId6"/>
    <p:sldId id="277" r:id="rId7"/>
    <p:sldId id="260" r:id="rId8"/>
    <p:sldId id="261" r:id="rId9"/>
    <p:sldId id="276" r:id="rId10"/>
    <p:sldId id="262" r:id="rId11"/>
    <p:sldId id="271" r:id="rId12"/>
    <p:sldId id="263" r:id="rId13"/>
    <p:sldId id="267" r:id="rId14"/>
    <p:sldId id="306" r:id="rId15"/>
    <p:sldId id="284" r:id="rId16"/>
    <p:sldId id="282" r:id="rId17"/>
    <p:sldId id="264" r:id="rId18"/>
    <p:sldId id="258" r:id="rId19"/>
    <p:sldId id="298" r:id="rId20"/>
    <p:sldId id="305" r:id="rId21"/>
  </p:sldIdLst>
  <p:sldSz cx="9144000" cy="5143500" type="screen16x9"/>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127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8582" autoAdjust="0"/>
  </p:normalViewPr>
  <p:slideViewPr>
    <p:cSldViewPr snapToGrid="0" snapToObjects="1">
      <p:cViewPr varScale="1">
        <p:scale>
          <a:sx n="87" d="100"/>
          <a:sy n="87" d="100"/>
        </p:scale>
        <p:origin x="618" y="8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11488" cy="463550"/>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s-CL"/>
          </a:p>
        </p:txBody>
      </p:sp>
      <p:sp>
        <p:nvSpPr>
          <p:cNvPr id="3" name="Date Placeholder 2">
            <a:extLst/>
          </p:cNvPr>
          <p:cNvSpPr>
            <a:spLocks noGrp="1"/>
          </p:cNvSpPr>
          <p:nvPr>
            <p:ph type="dt" idx="1"/>
          </p:nvPr>
        </p:nvSpPr>
        <p:spPr>
          <a:xfrm>
            <a:off x="3937000" y="0"/>
            <a:ext cx="3011488" cy="463550"/>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FDD6F88F-FCCB-4939-B9FD-98B7A02BB8EF}" type="datetimeFigureOut">
              <a:rPr lang="es-CL"/>
              <a:pPr>
                <a:defRPr/>
              </a:pPr>
              <a:t>26-07-2018</a:t>
            </a:fld>
            <a:endParaRPr lang="es-CL"/>
          </a:p>
        </p:txBody>
      </p:sp>
      <p:sp>
        <p:nvSpPr>
          <p:cNvPr id="4" name="Slide Image Placeholder 3">
            <a:extLst/>
          </p:cNvPr>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s-CL" noProof="0"/>
          </a:p>
        </p:txBody>
      </p:sp>
      <p:sp>
        <p:nvSpPr>
          <p:cNvPr id="5" name="Notes Placeholder 4">
            <a:extLst/>
          </p:cNvPr>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CL" noProof="0"/>
          </a:p>
        </p:txBody>
      </p:sp>
      <p:sp>
        <p:nvSpPr>
          <p:cNvPr id="6" name="Footer Placeholder 5">
            <a:extLst/>
          </p:cNvPr>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s-CL"/>
          </a:p>
        </p:txBody>
      </p:sp>
      <p:sp>
        <p:nvSpPr>
          <p:cNvPr id="7" name="Slide Number Placeholder 6">
            <a:extLst/>
          </p:cNvPr>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0F44F347-CA7B-4FCC-A028-D36029C1F1E9}" type="slidenum">
              <a:rPr lang="es-CL"/>
              <a:pPr>
                <a:defRPr/>
              </a:pPr>
              <a:t>‹#›</a:t>
            </a:fld>
            <a:endParaRPr 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CL" smtClean="0"/>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1AAF0E-BC1B-474E-BA60-B8E952E808D8}" type="slidenum">
              <a:rPr lang="es-CL" altLang="es-CL" smtClean="0"/>
              <a:pPr fontAlgn="base">
                <a:spcBef>
                  <a:spcPct val="0"/>
                </a:spcBef>
                <a:spcAft>
                  <a:spcPct val="0"/>
                </a:spcAft>
              </a:pPr>
              <a:t>6</a:t>
            </a:fld>
            <a:endParaRPr lang="es-CL" altLang="es-C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163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5E710C-90EE-4F78-A275-2504C97861FD}" type="slidenum">
              <a:rPr lang="es-CL" altLang="es-CL" smtClean="0"/>
              <a:pPr fontAlgn="base">
                <a:spcBef>
                  <a:spcPct val="0"/>
                </a:spcBef>
                <a:spcAft>
                  <a:spcPct val="0"/>
                </a:spcAft>
              </a:pPr>
              <a:t>9</a:t>
            </a:fld>
            <a:endParaRPr lang="es-CL" alt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53D8D7-2FE9-4A5F-ADE7-99B2379414D8}" type="slidenum">
              <a:rPr lang="es-CL" altLang="es-CL" smtClean="0"/>
              <a:pPr fontAlgn="base">
                <a:spcBef>
                  <a:spcPct val="0"/>
                </a:spcBef>
                <a:spcAft>
                  <a:spcPct val="0"/>
                </a:spcAft>
              </a:pPr>
              <a:t>11</a:t>
            </a:fld>
            <a:endParaRPr lang="es-CL" alt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--Facturación: Orientado a pequeñas y medianas empresas que necesitan dinero inmediato, por ejemplo, para pagar el IVA o sueldos, y así no trabar la operación diaria de su empresa.</a:t>
            </a:r>
          </a:p>
          <a:p>
            <a:pPr eaLnBrk="1" hangingPunct="1">
              <a:spcBef>
                <a:spcPct val="0"/>
              </a:spcBef>
            </a:pPr>
            <a:r>
              <a:rPr lang="es-CL" altLang="es-CL" smtClean="0"/>
              <a:t>--Consiste en un crédito a corto plazo donde la empresa cede en dominio a Cumplo facturas por cobrar, las que ya están recepcionadas y que quedan como respaldo de la operación.</a:t>
            </a:r>
          </a:p>
          <a:p>
            <a:pPr eaLnBrk="1" hangingPunct="1">
              <a:spcBef>
                <a:spcPct val="0"/>
              </a:spcBef>
            </a:pPr>
            <a:r>
              <a:rPr lang="es-CL" altLang="es-CL" smtClean="0"/>
              <a:t>--Como en todos los créditos, en Cumplo realizamos la verificación de los antecedentes comerciales de la empresa solicitante y de la empresa pagadora, y el crédito queda formalizado mediante un pagaré firmado ante notario a nombre de los inversionistas.</a:t>
            </a:r>
          </a:p>
          <a:p>
            <a:pPr eaLnBrk="1" hangingPunct="1">
              <a:spcBef>
                <a:spcPct val="0"/>
              </a:spcBef>
            </a:pPr>
            <a:r>
              <a:rPr lang="es-CL" altLang="es-CL" smtClean="0"/>
              <a:t>--Cada operación puede contar con distintos respaldos, lo que estará detallado en cada publicación. Estos pueden ser los siguientes: pagarés, Facturas Electrónicas Cedidas, aval,</a:t>
            </a:r>
            <a:r>
              <a:rPr lang="es-CL" altLang="es-CL" b="1" smtClean="0"/>
              <a:t> </a:t>
            </a:r>
            <a:r>
              <a:rPr lang="es-CL" altLang="es-CL" smtClean="0"/>
              <a:t>etc.</a:t>
            </a: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49D707-3739-401C-9B10-611A9EF74C76}" type="slidenum">
              <a:rPr lang="es-CL" altLang="es-CL" smtClean="0"/>
              <a:pPr fontAlgn="base">
                <a:spcBef>
                  <a:spcPct val="0"/>
                </a:spcBef>
                <a:spcAft>
                  <a:spcPct val="0"/>
                </a:spcAft>
              </a:pPr>
              <a:t>12</a:t>
            </a:fld>
            <a:endParaRPr lang="es-CL" alt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-Se advierte alto riesgo debido a su volatilidad:</a:t>
            </a:r>
          </a:p>
          <a:p>
            <a:pPr eaLnBrk="1" hangingPunct="1">
              <a:spcBef>
                <a:spcPct val="0"/>
              </a:spcBef>
            </a:pPr>
            <a:r>
              <a:rPr lang="es-CL" altLang="es-CL" smtClean="0"/>
              <a:t>--Fuertes fluctuaciones de precios</a:t>
            </a:r>
          </a:p>
          <a:p>
            <a:pPr eaLnBrk="1" hangingPunct="1">
              <a:spcBef>
                <a:spcPct val="0"/>
              </a:spcBef>
            </a:pPr>
            <a:r>
              <a:rPr lang="es-CL" altLang="es-CL" smtClean="0"/>
              <a:t>--Potenciales dificultades para vender o intercambiar por otros activos</a:t>
            </a:r>
          </a:p>
          <a:p>
            <a:pPr eaLnBrk="1" hangingPunct="1">
              <a:spcBef>
                <a:spcPct val="0"/>
              </a:spcBef>
            </a:pPr>
            <a:r>
              <a:rPr lang="es-CL" altLang="es-CL" smtClean="0"/>
              <a:t>--Ausencia de activos tradicionales como respaldo</a:t>
            </a:r>
          </a:p>
          <a:p>
            <a:pPr eaLnBrk="1" hangingPunct="1">
              <a:spcBef>
                <a:spcPct val="0"/>
              </a:spcBef>
            </a:pPr>
            <a:r>
              <a:rPr lang="es-CL" altLang="es-CL" smtClean="0"/>
              <a:t>--Eventuales pérdidas por robo, fraudes o dificultades con respecto a la información disponible.</a:t>
            </a:r>
          </a:p>
          <a:p>
            <a:pPr eaLnBrk="1" hangingPunct="1">
              <a:spcBef>
                <a:spcPct val="0"/>
              </a:spcBef>
            </a:pPr>
            <a:r>
              <a:rPr lang="es-CL" altLang="es-CL" smtClean="0"/>
              <a:t>-No representan una amenaza actual para la estabilidad financiera</a:t>
            </a:r>
          </a:p>
          <a:p>
            <a:pPr eaLnBrk="1" hangingPunct="1">
              <a:spcBef>
                <a:spcPct val="0"/>
              </a:spcBef>
            </a:pPr>
            <a:endParaRPr lang="es-CL" altLang="es-CL"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2D1625-4A11-41A5-9B1F-2C4E7A6E1088}" type="slidenum">
              <a:rPr lang="es-CL" altLang="es-CL" smtClean="0"/>
              <a:pPr fontAlgn="base">
                <a:spcBef>
                  <a:spcPct val="0"/>
                </a:spcBef>
                <a:spcAft>
                  <a:spcPct val="0"/>
                </a:spcAft>
              </a:pPr>
              <a:t>13</a:t>
            </a:fld>
            <a:endParaRPr lang="es-CL" alt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Slide Number Placeholder 3"/>
          <p:cNvSpPr>
            <a:spLocks noGrp="1"/>
          </p:cNvSpPr>
          <p:nvPr>
            <p:ph type="sldNum" sz="quarter" idx="5"/>
          </p:nvPr>
        </p:nvSpPr>
        <p:spPr/>
        <p:txBody>
          <a:bodyPr/>
          <a:lstStyle/>
          <a:p>
            <a:pPr>
              <a:defRPr/>
            </a:pPr>
            <a:fld id="{6D2050F3-AF0A-4D3D-B789-24ED57CCB174}" type="slidenum">
              <a:rPr lang="es-CL" smtClean="0"/>
              <a:pPr>
                <a:defRPr/>
              </a:pPr>
              <a:t>14</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dirty="0" smtClean="0"/>
              <a:t>--Un </a:t>
            </a:r>
            <a:r>
              <a:rPr lang="es-CL" altLang="es-CL" dirty="0" err="1" smtClean="0"/>
              <a:t>sandbox</a:t>
            </a:r>
            <a:r>
              <a:rPr lang="es-CL" altLang="es-CL" dirty="0" smtClean="0"/>
              <a:t>: es una forma de promover la innovación y lograr adecuado conocimiento, evaluar los riesgos asociados a estos modelos de negocios y tecnologías, y para efectos de diseñar soluciones regulatorias proporcionales a los riesgos involucrados, pero sin anular la innovación y la competencia.</a:t>
            </a:r>
          </a:p>
          <a:p>
            <a:pPr eaLnBrk="1" hangingPunct="1">
              <a:spcBef>
                <a:spcPct val="0"/>
              </a:spcBef>
            </a:pPr>
            <a:r>
              <a:rPr lang="es-CL" altLang="es-CL" dirty="0" smtClean="0"/>
              <a:t>--En el caso del crowdfunding y de otros </a:t>
            </a:r>
            <a:r>
              <a:rPr lang="es-CL" altLang="es-CL" dirty="0" err="1" smtClean="0"/>
              <a:t>Fintech</a:t>
            </a:r>
            <a:r>
              <a:rPr lang="es-CL" altLang="es-CL" dirty="0" smtClean="0"/>
              <a:t> como </a:t>
            </a:r>
            <a:r>
              <a:rPr lang="es-CL" altLang="es-CL" dirty="0" err="1" smtClean="0"/>
              <a:t>blockchain</a:t>
            </a:r>
            <a:r>
              <a:rPr lang="es-CL" altLang="es-CL" dirty="0" smtClean="0"/>
              <a:t> podría ser necesario disponer de respuestas regulatorias que concilien de manera adecuada sus potenciales riesgos y beneficios, y que otorguen certidumbre a todos los potenciales actores involucrados.</a:t>
            </a:r>
          </a:p>
          <a:p>
            <a:pPr eaLnBrk="1" hangingPunct="1">
              <a:spcBef>
                <a:spcPct val="0"/>
              </a:spcBef>
            </a:pPr>
            <a:r>
              <a:rPr lang="es-CL" altLang="es-CL" dirty="0" smtClean="0"/>
              <a:t>--“Creemos que también es de suma relevancia desarrollar un diálogo y coordinación a nivel de autoridades financieras, que nos permita ir convergiendo hacia una visión común en materia de </a:t>
            </a:r>
            <a:r>
              <a:rPr lang="es-CL" altLang="es-CL" dirty="0" err="1" smtClean="0"/>
              <a:t>Fintech</a:t>
            </a:r>
            <a:r>
              <a:rPr lang="es-CL" altLang="es-CL" dirty="0" smtClean="0"/>
              <a:t> y definir prioridades para una agenda de políticas públicas en esta materia.” 2</a:t>
            </a:r>
          </a:p>
          <a:p>
            <a:pPr eaLnBrk="1" hangingPunct="1">
              <a:spcBef>
                <a:spcPct val="0"/>
              </a:spcBef>
            </a:pPr>
            <a:endParaRPr lang="es-CL" altLang="es-CL" dirty="0"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BDC0D-303A-4498-9A40-231F754B6C71}" type="slidenum">
              <a:rPr lang="es-CL" altLang="es-CL" smtClean="0"/>
              <a:pPr fontAlgn="base">
                <a:spcBef>
                  <a:spcPct val="0"/>
                </a:spcBef>
                <a:spcAft>
                  <a:spcPct val="0"/>
                </a:spcAft>
              </a:pPr>
              <a:t>16</a:t>
            </a:fld>
            <a:endParaRPr lang="es-CL" alt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A4D0E6-3BA1-48B7-AD0F-159C27E738FE}" type="slidenum">
              <a:rPr lang="es-CL" altLang="es-CL" smtClean="0"/>
              <a:pPr fontAlgn="base">
                <a:spcBef>
                  <a:spcPct val="0"/>
                </a:spcBef>
                <a:spcAft>
                  <a:spcPct val="0"/>
                </a:spcAft>
              </a:pPr>
              <a:t>17</a:t>
            </a:fld>
            <a:endParaRPr lang="es-CL" alt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D747447-B47D-40F0-BEE2-A3696D140A3E}" type="datetimeFigureOut">
              <a:rPr lang="en-US"/>
              <a:pPr>
                <a:defRPr/>
              </a:pPr>
              <a:t>7/26/2018</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3F04339A-DB28-4D57-B22D-B38908A7D8C3}" type="slidenum">
              <a:rPr lang="en-US"/>
              <a:pPr>
                <a:defRPr/>
              </a:pPr>
              <a:t>‹#›</a:t>
            </a:fld>
            <a:endParaRPr lang="en-US"/>
          </a:p>
        </p:txBody>
      </p:sp>
    </p:spTree>
    <p:extLst>
      <p:ext uri="{BB962C8B-B14F-4D97-AF65-F5344CB8AC3E}">
        <p14:creationId xmlns:p14="http://schemas.microsoft.com/office/powerpoint/2010/main" val="137568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E5397E0-FE9B-4564-B4B1-91021D44A58C}" type="datetimeFigureOut">
              <a:rPr lang="en-US"/>
              <a:pPr>
                <a:defRPr/>
              </a:pPr>
              <a:t>7/26/2018</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C1F05DCB-C6FF-488B-B571-425D258279BA}" type="slidenum">
              <a:rPr lang="en-US"/>
              <a:pPr>
                <a:defRPr/>
              </a:pPr>
              <a:t>‹#›</a:t>
            </a:fld>
            <a:endParaRPr lang="en-US"/>
          </a:p>
        </p:txBody>
      </p:sp>
    </p:spTree>
    <p:extLst>
      <p:ext uri="{BB962C8B-B14F-4D97-AF65-F5344CB8AC3E}">
        <p14:creationId xmlns:p14="http://schemas.microsoft.com/office/powerpoint/2010/main" val="263064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0404814-7EFC-404F-9030-D110B7FA0DF1}" type="datetimeFigureOut">
              <a:rPr lang="en-US"/>
              <a:pPr>
                <a:defRPr/>
              </a:pPr>
              <a:t>7/26/2018</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667F5EF-78C7-46B8-BC65-5726DB974ACA}" type="slidenum">
              <a:rPr lang="en-US"/>
              <a:pPr>
                <a:defRPr/>
              </a:pPr>
              <a:t>‹#›</a:t>
            </a:fld>
            <a:endParaRPr lang="en-US"/>
          </a:p>
        </p:txBody>
      </p:sp>
    </p:spTree>
    <p:extLst>
      <p:ext uri="{BB962C8B-B14F-4D97-AF65-F5344CB8AC3E}">
        <p14:creationId xmlns:p14="http://schemas.microsoft.com/office/powerpoint/2010/main" val="388829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4D9EC48D-EB97-4DC7-86A6-AE3050B4323B}" type="datetimeFigureOut">
              <a:rPr lang="en-US"/>
              <a:pPr>
                <a:defRPr/>
              </a:pPr>
              <a:t>7/26/2018</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31292B92-2DE0-4BA5-BE80-A33F372DCA7B}" type="slidenum">
              <a:rPr lang="en-US"/>
              <a:pPr>
                <a:defRPr/>
              </a:pPr>
              <a:t>‹#›</a:t>
            </a:fld>
            <a:endParaRPr lang="en-US"/>
          </a:p>
        </p:txBody>
      </p:sp>
    </p:spTree>
    <p:extLst>
      <p:ext uri="{BB962C8B-B14F-4D97-AF65-F5344CB8AC3E}">
        <p14:creationId xmlns:p14="http://schemas.microsoft.com/office/powerpoint/2010/main" val="27242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E8DDDB81-C90C-42B4-9A63-94AC1D1F1A65}" type="datetimeFigureOut">
              <a:rPr lang="en-US"/>
              <a:pPr>
                <a:defRPr/>
              </a:pPr>
              <a:t>7/26/2018</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BCEA04C2-F4A3-4080-A0DC-B0113F0DA9F1}" type="slidenum">
              <a:rPr lang="en-US"/>
              <a:pPr>
                <a:defRPr/>
              </a:pPr>
              <a:t>‹#›</a:t>
            </a:fld>
            <a:endParaRPr lang="en-US"/>
          </a:p>
        </p:txBody>
      </p:sp>
    </p:spTree>
    <p:extLst>
      <p:ext uri="{BB962C8B-B14F-4D97-AF65-F5344CB8AC3E}">
        <p14:creationId xmlns:p14="http://schemas.microsoft.com/office/powerpoint/2010/main" val="241242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CCD097F4-134E-4C57-AF92-B4F460B5FE4B}" type="datetimeFigureOut">
              <a:rPr lang="en-US"/>
              <a:pPr>
                <a:defRPr/>
              </a:pPr>
              <a:t>7/26/2018</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EC1506F-2BA2-4F84-938A-5B3D8BD821C5}" type="slidenum">
              <a:rPr lang="en-US"/>
              <a:pPr>
                <a:defRPr/>
              </a:pPr>
              <a:t>‹#›</a:t>
            </a:fld>
            <a:endParaRPr lang="en-US"/>
          </a:p>
        </p:txBody>
      </p:sp>
    </p:spTree>
    <p:extLst>
      <p:ext uri="{BB962C8B-B14F-4D97-AF65-F5344CB8AC3E}">
        <p14:creationId xmlns:p14="http://schemas.microsoft.com/office/powerpoint/2010/main" val="326708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DEF350CD-8A8E-4ED8-BDA9-952DBFE3DE9C}" type="datetimeFigureOut">
              <a:rPr lang="en-US"/>
              <a:pPr>
                <a:defRPr/>
              </a:pPr>
              <a:t>7/26/2018</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89424E3B-A2C2-413C-BDB2-D708AF2097EB}" type="slidenum">
              <a:rPr lang="en-US"/>
              <a:pPr>
                <a:defRPr/>
              </a:pPr>
              <a:t>‹#›</a:t>
            </a:fld>
            <a:endParaRPr lang="en-US"/>
          </a:p>
        </p:txBody>
      </p:sp>
    </p:spTree>
    <p:extLst>
      <p:ext uri="{BB962C8B-B14F-4D97-AF65-F5344CB8AC3E}">
        <p14:creationId xmlns:p14="http://schemas.microsoft.com/office/powerpoint/2010/main" val="185696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8B58152F-0A22-45E4-A840-734BBDCCCA28}" type="datetimeFigureOut">
              <a:rPr lang="en-US"/>
              <a:pPr>
                <a:defRPr/>
              </a:pPr>
              <a:t>7/26/2018</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4576BBDC-707C-4813-8828-3366B37F1025}" type="slidenum">
              <a:rPr lang="en-US"/>
              <a:pPr>
                <a:defRPr/>
              </a:pPr>
              <a:t>‹#›</a:t>
            </a:fld>
            <a:endParaRPr lang="en-US"/>
          </a:p>
        </p:txBody>
      </p:sp>
    </p:spTree>
    <p:extLst>
      <p:ext uri="{BB962C8B-B14F-4D97-AF65-F5344CB8AC3E}">
        <p14:creationId xmlns:p14="http://schemas.microsoft.com/office/powerpoint/2010/main" val="16592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D7D7488E-110C-4922-965C-256834394D4A}" type="datetimeFigureOut">
              <a:rPr lang="en-US"/>
              <a:pPr>
                <a:defRPr/>
              </a:pPr>
              <a:t>7/26/2018</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EEED4A38-4A67-4B96-AD4F-2E7BE5CFF097}" type="slidenum">
              <a:rPr lang="en-US"/>
              <a:pPr>
                <a:defRPr/>
              </a:pPr>
              <a:t>‹#›</a:t>
            </a:fld>
            <a:endParaRPr lang="en-US"/>
          </a:p>
        </p:txBody>
      </p:sp>
    </p:spTree>
    <p:extLst>
      <p:ext uri="{BB962C8B-B14F-4D97-AF65-F5344CB8AC3E}">
        <p14:creationId xmlns:p14="http://schemas.microsoft.com/office/powerpoint/2010/main" val="49207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a:defRPr/>
            </a:lvl1pPr>
          </a:lstStyle>
          <a:p>
            <a:pPr>
              <a:defRPr/>
            </a:pPr>
            <a:fld id="{26F6B094-4059-4DE2-B3D0-51FD064C80A6}" type="datetimeFigureOut">
              <a:rPr lang="en-US"/>
              <a:pPr>
                <a:defRPr/>
              </a:pPr>
              <a:t>7/26/2018</a:t>
            </a:fld>
            <a:endParaRPr lang="en-US"/>
          </a:p>
        </p:txBody>
      </p:sp>
      <p:sp>
        <p:nvSpPr>
          <p:cNvPr id="6" name="Footer Placeholder 5">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a:lvl1pPr>
          </a:lstStyle>
          <a:p>
            <a:pPr>
              <a:defRPr/>
            </a:pPr>
            <a:fld id="{3A6C2A5B-7DF0-4BFF-A8D4-6D4F989A666C}" type="slidenum">
              <a:rPr lang="en-US"/>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28795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912E0CF5-86CA-48F4-A381-B9CA3A81DC59}" type="datetimeFigureOut">
              <a:rPr lang="en-US"/>
              <a:pPr>
                <a:defRPr/>
              </a:pPr>
              <a:t>7/26/2018</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EA43DF64-B0F4-437F-8D25-B51D7E4D2E0E}" type="slidenum">
              <a:rPr lang="en-US"/>
              <a:pPr>
                <a:defRPr/>
              </a:pPr>
              <a:t>‹#›</a:t>
            </a:fld>
            <a:endParaRPr lang="en-US"/>
          </a:p>
        </p:txBody>
      </p:sp>
    </p:spTree>
    <p:extLst>
      <p:ext uri="{BB962C8B-B14F-4D97-AF65-F5344CB8AC3E}">
        <p14:creationId xmlns:p14="http://schemas.microsoft.com/office/powerpoint/2010/main" val="191865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
        <p:nvSpPr>
          <p:cNvPr id="1027" name="Text Placeholder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4" name="Date Placeholder 3">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A0170F1-1659-456C-BF3B-B41B6FEA4780}" type="datetimeFigureOut">
              <a:rPr lang="en-US"/>
              <a:pPr>
                <a:defRPr/>
              </a:pPr>
              <a:t>7/26/2018</a:t>
            </a:fld>
            <a:endParaRPr lang="en-US"/>
          </a:p>
        </p:txBody>
      </p:sp>
      <p:sp>
        <p:nvSpPr>
          <p:cNvPr id="5" name="Footer Placeholder 4">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p:cNvPr>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C15FF-08C9-4FA6-BB42-EBE29612D8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36" r:id="rId1"/>
    <p:sldLayoutId id="2147493637" r:id="rId2"/>
    <p:sldLayoutId id="2147493638" r:id="rId3"/>
    <p:sldLayoutId id="2147493639" r:id="rId4"/>
    <p:sldLayoutId id="2147493640" r:id="rId5"/>
    <p:sldLayoutId id="2147493641" r:id="rId6"/>
    <p:sldLayoutId id="2147493642" r:id="rId7"/>
    <p:sldLayoutId id="2147493646" r:id="rId8"/>
    <p:sldLayoutId id="2147493643" r:id="rId9"/>
    <p:sldLayoutId id="2147493644" r:id="rId10"/>
    <p:sldLayoutId id="214749364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latercera.com/opinion/noticia/proteccion-datos-personales-chile-gdpr/14618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uadroTexto 3"/>
          <p:cNvSpPr txBox="1">
            <a:spLocks noChangeArrowheads="1"/>
          </p:cNvSpPr>
          <p:nvPr/>
        </p:nvSpPr>
        <p:spPr bwMode="auto">
          <a:xfrm>
            <a:off x="4235450" y="2020888"/>
            <a:ext cx="4540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L" sz="2500">
                <a:solidFill>
                  <a:srgbClr val="0127AC"/>
                </a:solidFill>
                <a:latin typeface="Garamond" panose="02020404030301010803" pitchFamily="18" charset="0"/>
              </a:rPr>
              <a:t>Desafíos Jurídicos de la “Fintechgración” en Chile</a:t>
            </a:r>
          </a:p>
        </p:txBody>
      </p:sp>
      <p:sp>
        <p:nvSpPr>
          <p:cNvPr id="3" name="Subtitle 2">
            <a:extLst/>
          </p:cNvPr>
          <p:cNvSpPr>
            <a:spLocks noGrp="1"/>
          </p:cNvSpPr>
          <p:nvPr>
            <p:ph type="subTitle" idx="1"/>
          </p:nvPr>
        </p:nvSpPr>
        <p:spPr>
          <a:xfrm>
            <a:off x="4743450" y="3100388"/>
            <a:ext cx="3524250" cy="1008062"/>
          </a:xfrm>
        </p:spPr>
        <p:txBody>
          <a:bodyPr rtlCol="0">
            <a:normAutofit fontScale="92500" lnSpcReduction="20000"/>
          </a:bodyPr>
          <a:lstStyle/>
          <a:p>
            <a:pPr eaLnBrk="1" fontAlgn="auto" hangingPunct="1">
              <a:spcAft>
                <a:spcPts val="0"/>
              </a:spcAft>
              <a:buFont typeface="Arial"/>
              <a:buNone/>
              <a:defRPr/>
            </a:pPr>
            <a:r>
              <a:rPr lang="en-US" sz="1600" dirty="0">
                <a:solidFill>
                  <a:srgbClr val="0127AC"/>
                </a:solidFill>
                <a:latin typeface="Garamond" panose="02020404030301010803" pitchFamily="18" charset="0"/>
              </a:rPr>
              <a:t>Nicolás Balmaceda Jimeno</a:t>
            </a:r>
          </a:p>
          <a:p>
            <a:pPr eaLnBrk="1" fontAlgn="auto" hangingPunct="1">
              <a:spcAft>
                <a:spcPts val="0"/>
              </a:spcAft>
              <a:buFont typeface="Arial"/>
              <a:buNone/>
              <a:defRPr/>
            </a:pPr>
            <a:r>
              <a:rPr lang="en-US" sz="1600" dirty="0">
                <a:solidFill>
                  <a:srgbClr val="0127AC"/>
                </a:solidFill>
                <a:latin typeface="Garamond" panose="02020404030301010803" pitchFamily="18" charset="0"/>
              </a:rPr>
              <a:t>Socio</a:t>
            </a:r>
          </a:p>
          <a:p>
            <a:pPr eaLnBrk="1" fontAlgn="auto" hangingPunct="1">
              <a:spcAft>
                <a:spcPts val="0"/>
              </a:spcAft>
              <a:buFont typeface="Arial"/>
              <a:buNone/>
              <a:defRPr/>
            </a:pPr>
            <a:r>
              <a:rPr lang="en-US" sz="1600" dirty="0">
                <a:solidFill>
                  <a:srgbClr val="0127AC"/>
                </a:solidFill>
                <a:latin typeface="Garamond" panose="02020404030301010803" pitchFamily="18" charset="0"/>
              </a:rPr>
              <a:t>Barros &amp; Errázuriz </a:t>
            </a:r>
            <a:r>
              <a:rPr lang="en-US" sz="1600" dirty="0" smtClean="0">
                <a:solidFill>
                  <a:srgbClr val="0127AC"/>
                </a:solidFill>
                <a:latin typeface="Garamond" panose="02020404030301010803" pitchFamily="18" charset="0"/>
              </a:rPr>
              <a:t>Abogados</a:t>
            </a:r>
          </a:p>
          <a:p>
            <a:pPr eaLnBrk="1" fontAlgn="auto" hangingPunct="1">
              <a:spcAft>
                <a:spcPts val="0"/>
              </a:spcAft>
              <a:buFont typeface="Arial"/>
              <a:buNone/>
              <a:defRPr/>
            </a:pPr>
            <a:r>
              <a:rPr lang="en-US" sz="1600" dirty="0" smtClean="0">
                <a:solidFill>
                  <a:srgbClr val="0127AC"/>
                </a:solidFill>
                <a:latin typeface="Garamond" panose="02020404030301010803" pitchFamily="18" charset="0"/>
              </a:rPr>
              <a:t>Chile</a:t>
            </a:r>
            <a:endParaRPr lang="en-US" sz="1600" dirty="0">
              <a:solidFill>
                <a:srgbClr val="0127AC"/>
              </a:solidFill>
              <a:latin typeface="Garamond" panose="02020404030301010803" pitchFamily="18" charset="0"/>
            </a:endParaRPr>
          </a:p>
          <a:p>
            <a:pPr eaLnBrk="1" fontAlgn="auto" hangingPunct="1">
              <a:spcAft>
                <a:spcPts val="0"/>
              </a:spcAft>
              <a:buFont typeface="Arial"/>
              <a:buNone/>
              <a:defRPr/>
            </a:pP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00038" y="1430338"/>
            <a:ext cx="7307262"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Si bien, una vez más, no existen normas específicas aplicables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en</a:t>
            </a:r>
            <a:r>
              <a:rPr lang="en-US" altLang="es-CL" sz="1400" dirty="0" smtClean="0">
                <a:solidFill>
                  <a:srgbClr val="0127AC"/>
                </a:solidFill>
                <a:latin typeface="Garamond" panose="02020404030301010803" pitchFamily="18" charset="0"/>
              </a:rPr>
              <a:t> Chile, </a:t>
            </a:r>
            <a:r>
              <a:rPr lang="en-US" altLang="es-CL" sz="1400" dirty="0" err="1" smtClean="0">
                <a:solidFill>
                  <a:srgbClr val="0127AC"/>
                </a:solidFill>
                <a:latin typeface="Garamond" panose="02020404030301010803" pitchFamily="18" charset="0"/>
              </a:rPr>
              <a:t>muchas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compañías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ya</a:t>
            </a:r>
            <a:r>
              <a:rPr lang="en-US" altLang="es-CL" sz="1400" dirty="0" smtClean="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usan </a:t>
            </a:r>
            <a:r>
              <a:rPr lang="es-CL" altLang="es-CL" sz="1400" i="1" dirty="0" err="1" smtClean="0">
                <a:solidFill>
                  <a:srgbClr val="0127AC"/>
                </a:solidFill>
                <a:latin typeface="Garamond" panose="02020404030301010803" pitchFamily="18" charset="0"/>
              </a:rPr>
              <a:t>crowfunding</a:t>
            </a:r>
            <a:r>
              <a:rPr lang="es-CL" altLang="es-CL" sz="1400" i="1" dirty="0" smtClean="0">
                <a:solidFill>
                  <a:srgbClr val="0127AC"/>
                </a:solidFill>
                <a:latin typeface="Garamond" panose="02020404030301010803" pitchFamily="18" charset="0"/>
              </a:rPr>
              <a:t> </a:t>
            </a:r>
            <a:r>
              <a:rPr lang="en-US" altLang="es-CL" sz="1400" dirty="0" smtClean="0">
                <a:solidFill>
                  <a:srgbClr val="0127AC"/>
                </a:solidFill>
                <a:latin typeface="Garamond" panose="02020404030301010803" pitchFamily="18" charset="0"/>
              </a:rPr>
              <a:t>y </a:t>
            </a:r>
            <a:r>
              <a:rPr lang="en-US" altLang="es-CL" sz="1400" dirty="0" err="1" smtClean="0">
                <a:solidFill>
                  <a:srgbClr val="0127AC"/>
                </a:solidFill>
                <a:latin typeface="Garamond" panose="02020404030301010803" pitchFamily="18" charset="0"/>
              </a:rPr>
              <a:t>algunas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entidades</a:t>
            </a:r>
            <a:r>
              <a:rPr lang="en-US" altLang="es-CL" sz="1400" dirty="0" smtClean="0">
                <a:solidFill>
                  <a:srgbClr val="0127AC"/>
                </a:solidFill>
                <a:latin typeface="Garamond" panose="02020404030301010803" pitchFamily="18" charset="0"/>
              </a:rPr>
              <a:t> del </a:t>
            </a:r>
            <a:r>
              <a:rPr lang="en-US" altLang="es-CL" sz="1400" dirty="0" err="1" smtClean="0">
                <a:solidFill>
                  <a:srgbClr val="0127AC"/>
                </a:solidFill>
                <a:latin typeface="Garamond" panose="02020404030301010803" pitchFamily="18" charset="0"/>
              </a:rPr>
              <a:t>gobierno</a:t>
            </a:r>
            <a:r>
              <a:rPr lang="en-US" altLang="es-CL" sz="1400" dirty="0" smtClean="0">
                <a:solidFill>
                  <a:srgbClr val="0127AC"/>
                </a:solidFill>
                <a:latin typeface="Garamond" panose="02020404030301010803" pitchFamily="18" charset="0"/>
              </a:rPr>
              <a:t> lo </a:t>
            </a:r>
            <a:r>
              <a:rPr lang="en-US" altLang="es-CL" sz="1400" dirty="0" err="1" smtClean="0">
                <a:solidFill>
                  <a:srgbClr val="0127AC"/>
                </a:solidFill>
                <a:latin typeface="Garamond" panose="02020404030301010803" pitchFamily="18" charset="0"/>
              </a:rPr>
              <a:t>apoyan</a:t>
            </a:r>
            <a:r>
              <a:rPr lang="en-US" altLang="es-CL" sz="1400" dirty="0" smtClean="0">
                <a:solidFill>
                  <a:srgbClr val="0127AC"/>
                </a:solidFill>
                <a:latin typeface="Garamond" panose="02020404030301010803" pitchFamily="18" charset="0"/>
              </a:rPr>
              <a:t>.  </a:t>
            </a:r>
          </a:p>
          <a:p>
            <a:pPr marL="360363" indent="-360363" algn="just" eaLnBrk="1" hangingPunct="1">
              <a:spcBef>
                <a:spcPct val="0"/>
              </a:spcBef>
              <a:defRPr/>
            </a:pPr>
            <a:endParaRPr lang="en-US" altLang="es-CL" sz="1400" dirty="0">
              <a:solidFill>
                <a:srgbClr val="0127AC"/>
              </a:solidFill>
              <a:latin typeface="Garamond" panose="02020404030301010803" pitchFamily="18" charset="0"/>
            </a:endParaRPr>
          </a:p>
          <a:p>
            <a:pPr marL="360363" indent="-360363" algn="just" eaLnBrk="1" hangingPunct="1">
              <a:spcBef>
                <a:spcPct val="0"/>
              </a:spcBef>
              <a:defRPr/>
            </a:pPr>
            <a:r>
              <a:rPr lang="en-US" altLang="es-CL" sz="1400" dirty="0" smtClean="0">
                <a:solidFill>
                  <a:srgbClr val="0127AC"/>
                </a:solidFill>
                <a:latin typeface="Garamond" panose="02020404030301010803" pitchFamily="18" charset="0"/>
              </a:rPr>
              <a:t>El crowdfunding no </a:t>
            </a:r>
            <a:r>
              <a:rPr lang="en-US" altLang="es-CL" sz="1400" dirty="0" err="1" smtClean="0">
                <a:solidFill>
                  <a:srgbClr val="0127AC"/>
                </a:solidFill>
                <a:latin typeface="Garamond" panose="02020404030301010803" pitchFamily="18" charset="0"/>
              </a:rPr>
              <a:t>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catalogado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como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intermediación</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valores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bajo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los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conceptos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legales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disponibles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en</a:t>
            </a:r>
            <a:r>
              <a:rPr lang="en-US" altLang="es-CL" sz="1400" dirty="0" smtClean="0">
                <a:solidFill>
                  <a:srgbClr val="0127AC"/>
                </a:solidFill>
                <a:latin typeface="Garamond" panose="02020404030301010803" pitchFamily="18" charset="0"/>
              </a:rPr>
              <a:t> la Ley General de </a:t>
            </a:r>
            <a:r>
              <a:rPr lang="en-US" altLang="es-CL" sz="1400" dirty="0" err="1" smtClean="0">
                <a:solidFill>
                  <a:srgbClr val="0127AC"/>
                </a:solidFill>
                <a:latin typeface="Garamond" panose="02020404030301010803" pitchFamily="18" charset="0"/>
              </a:rPr>
              <a:t>Bancos</a:t>
            </a:r>
            <a:r>
              <a:rPr lang="en-US" altLang="es-CL" sz="1400" dirty="0" smtClean="0">
                <a:solidFill>
                  <a:srgbClr val="0127AC"/>
                </a:solidFill>
                <a:latin typeface="Garamond" panose="02020404030301010803" pitchFamily="18" charset="0"/>
              </a:rPr>
              <a:t> y </a:t>
            </a:r>
            <a:r>
              <a:rPr lang="en-US" altLang="es-CL" sz="1400" dirty="0" err="1" smtClean="0">
                <a:solidFill>
                  <a:srgbClr val="0127AC"/>
                </a:solidFill>
                <a:latin typeface="Garamond" panose="02020404030301010803" pitchFamily="18" charset="0"/>
              </a:rPr>
              <a:t>en</a:t>
            </a:r>
            <a:r>
              <a:rPr lang="en-US" altLang="es-CL" sz="1400" dirty="0" smtClean="0">
                <a:solidFill>
                  <a:srgbClr val="0127AC"/>
                </a:solidFill>
                <a:latin typeface="Garamond" panose="02020404030301010803" pitchFamily="18" charset="0"/>
              </a:rPr>
              <a:t> la Ley de Mercado de </a:t>
            </a:r>
            <a:r>
              <a:rPr lang="en-US" altLang="es-CL" sz="1400" dirty="0" err="1" smtClean="0">
                <a:solidFill>
                  <a:srgbClr val="0127AC"/>
                </a:solidFill>
                <a:latin typeface="Garamond" panose="02020404030301010803" pitchFamily="18" charset="0"/>
              </a:rPr>
              <a:t>Valores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En</a:t>
            </a:r>
            <a:r>
              <a:rPr lang="en-US" altLang="es-CL" sz="1400" dirty="0" smtClean="0">
                <a:solidFill>
                  <a:srgbClr val="0127AC"/>
                </a:solidFill>
                <a:latin typeface="Garamond" panose="02020404030301010803" pitchFamily="18" charset="0"/>
              </a:rPr>
              <a:t> el </a:t>
            </a:r>
            <a:r>
              <a:rPr lang="en-US" altLang="es-CL" sz="1400" dirty="0" err="1" smtClean="0">
                <a:solidFill>
                  <a:srgbClr val="0127AC"/>
                </a:solidFill>
                <a:latin typeface="Garamond" panose="02020404030301010803" pitchFamily="18" charset="0"/>
              </a:rPr>
              <a:t>pasado</a:t>
            </a:r>
            <a:r>
              <a:rPr lang="en-US" altLang="es-CL" sz="1400" dirty="0" smtClean="0">
                <a:solidFill>
                  <a:srgbClr val="0127AC"/>
                </a:solidFill>
                <a:latin typeface="Garamond" panose="02020404030301010803" pitchFamily="18" charset="0"/>
              </a:rPr>
              <a:t> se le </a:t>
            </a:r>
            <a:r>
              <a:rPr lang="en-US" altLang="es-CL" sz="1400" dirty="0" err="1" smtClean="0">
                <a:solidFill>
                  <a:srgbClr val="0127AC"/>
                </a:solidFill>
                <a:latin typeface="Garamond" panose="02020404030301010803" pitchFamily="18" charset="0"/>
              </a:rPr>
              <a:t>asimiló</a:t>
            </a:r>
            <a:r>
              <a:rPr lang="en-US" altLang="es-CL" sz="1400" dirty="0" smtClean="0">
                <a:solidFill>
                  <a:srgbClr val="0127AC"/>
                </a:solidFill>
                <a:latin typeface="Garamond" panose="02020404030301010803" pitchFamily="18" charset="0"/>
              </a:rPr>
              <a:t> al </a:t>
            </a:r>
            <a:r>
              <a:rPr lang="en-US" altLang="es-CL" sz="1400" dirty="0" err="1" smtClean="0">
                <a:solidFill>
                  <a:srgbClr val="0127AC"/>
                </a:solidFill>
                <a:latin typeface="Garamond" panose="02020404030301010803" pitchFamily="18" charset="0"/>
              </a:rPr>
              <a:t>concepto</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corretaje</a:t>
            </a:r>
            <a:r>
              <a:rPr lang="en-US" altLang="es-CL" sz="1400" dirty="0" smtClean="0">
                <a:solidFill>
                  <a:srgbClr val="0127AC"/>
                </a:solidFill>
                <a:latin typeface="Garamond" panose="02020404030301010803" pitchFamily="18" charset="0"/>
              </a:rPr>
              <a:t> o </a:t>
            </a:r>
            <a:r>
              <a:rPr lang="en-US" altLang="es-CL" sz="1400" dirty="0" err="1" smtClean="0">
                <a:solidFill>
                  <a:srgbClr val="0127AC"/>
                </a:solidFill>
                <a:latin typeface="Garamond" panose="02020404030301010803" pitchFamily="18" charset="0"/>
              </a:rPr>
              <a:t>captación</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dinero</a:t>
            </a:r>
            <a:r>
              <a:rPr lang="en-US" altLang="es-CL" sz="1400" dirty="0" smtClean="0">
                <a:solidFill>
                  <a:srgbClr val="0127AC"/>
                </a:solidFill>
                <a:latin typeface="Garamond" panose="02020404030301010803" pitchFamily="18" charset="0"/>
              </a:rPr>
              <a:t> de la </a:t>
            </a:r>
            <a:r>
              <a:rPr lang="en-US" altLang="es-CL" sz="1400" dirty="0" err="1" smtClean="0">
                <a:solidFill>
                  <a:srgbClr val="0127AC"/>
                </a:solidFill>
                <a:latin typeface="Garamond" panose="02020404030301010803" pitchFamily="18" charset="0"/>
              </a:rPr>
              <a:t>legislación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chilena</a:t>
            </a:r>
            <a:r>
              <a:rPr lang="en-US" altLang="es-CL" sz="1400" dirty="0" smtClean="0">
                <a:solidFill>
                  <a:srgbClr val="0127AC"/>
                </a:solidFill>
                <a:latin typeface="Garamond" panose="02020404030301010803" pitchFamily="18" charset="0"/>
              </a:rPr>
              <a:t>, lo que </a:t>
            </a:r>
            <a:r>
              <a:rPr lang="en-US" altLang="es-CL" sz="1400" dirty="0" err="1" smtClean="0">
                <a:solidFill>
                  <a:srgbClr val="0127AC"/>
                </a:solidFill>
                <a:latin typeface="Garamond" panose="02020404030301010803" pitchFamily="18" charset="0"/>
              </a:rPr>
              <a:t>dio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origen</a:t>
            </a:r>
            <a:r>
              <a:rPr lang="en-US" altLang="es-CL" sz="1400" dirty="0" smtClean="0">
                <a:solidFill>
                  <a:srgbClr val="0127AC"/>
                </a:solidFill>
                <a:latin typeface="Garamond" panose="02020404030301010803" pitchFamily="18" charset="0"/>
              </a:rPr>
              <a:t> a </a:t>
            </a:r>
            <a:r>
              <a:rPr lang="en-US" altLang="es-CL" sz="1400" dirty="0" err="1" smtClean="0">
                <a:solidFill>
                  <a:srgbClr val="0127AC"/>
                </a:solidFill>
                <a:latin typeface="Garamond" panose="02020404030301010803" pitchFamily="18" charset="0"/>
              </a:rPr>
              <a:t>conflictos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Actualmente</a:t>
            </a:r>
            <a:r>
              <a:rPr lang="en-US" altLang="es-CL" sz="1400" dirty="0" smtClean="0">
                <a:solidFill>
                  <a:srgbClr val="0127AC"/>
                </a:solidFill>
                <a:latin typeface="Garamond" panose="02020404030301010803" pitchFamily="18" charset="0"/>
              </a:rPr>
              <a:t>, la opinion </a:t>
            </a:r>
            <a:r>
              <a:rPr lang="en-US" altLang="es-CL" sz="1400" dirty="0" err="1" smtClean="0">
                <a:solidFill>
                  <a:srgbClr val="0127AC"/>
                </a:solidFill>
                <a:latin typeface="Garamond" panose="02020404030301010803" pitchFamily="18" charset="0"/>
              </a:rPr>
              <a:t>mayoritaria</a:t>
            </a:r>
            <a:r>
              <a:rPr lang="en-US" altLang="es-CL" sz="1400" dirty="0" smtClean="0">
                <a:solidFill>
                  <a:srgbClr val="0127AC"/>
                </a:solidFill>
                <a:latin typeface="Garamond" panose="02020404030301010803" pitchFamily="18" charset="0"/>
              </a:rPr>
              <a:t> se </a:t>
            </a:r>
            <a:r>
              <a:rPr lang="en-US" altLang="es-CL" sz="1400" dirty="0" err="1" smtClean="0">
                <a:solidFill>
                  <a:srgbClr val="0127AC"/>
                </a:solidFill>
                <a:latin typeface="Garamond" panose="02020404030301010803" pitchFamily="18" charset="0"/>
              </a:rPr>
              <a:t>inclina</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por</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categorizar</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esta</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actividad</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bajo</a:t>
            </a:r>
            <a:r>
              <a:rPr lang="en-US" altLang="es-CL" sz="1400" dirty="0" smtClean="0">
                <a:solidFill>
                  <a:srgbClr val="0127AC"/>
                </a:solidFill>
                <a:latin typeface="Garamond" panose="02020404030301010803" pitchFamily="18" charset="0"/>
              </a:rPr>
              <a:t> la </a:t>
            </a:r>
            <a:r>
              <a:rPr lang="en-US" altLang="es-CL" sz="1400" dirty="0" err="1" smtClean="0">
                <a:solidFill>
                  <a:srgbClr val="0127AC"/>
                </a:solidFill>
                <a:latin typeface="Garamond" panose="02020404030301010803" pitchFamily="18" charset="0"/>
              </a:rPr>
              <a:t>figura</a:t>
            </a:r>
            <a:r>
              <a:rPr lang="en-US" altLang="es-CL" sz="1400" dirty="0" smtClean="0">
                <a:solidFill>
                  <a:srgbClr val="0127AC"/>
                </a:solidFill>
                <a:latin typeface="Garamond" panose="02020404030301010803" pitchFamily="18" charset="0"/>
              </a:rPr>
              <a:t> legal del </a:t>
            </a:r>
            <a:r>
              <a:rPr lang="en-US" altLang="es-CL" sz="1400" dirty="0" err="1" smtClean="0">
                <a:solidFill>
                  <a:srgbClr val="0127AC"/>
                </a:solidFill>
                <a:latin typeface="Garamond" panose="02020404030301010803" pitchFamily="18" charset="0"/>
              </a:rPr>
              <a:t>mandato</a:t>
            </a:r>
            <a:r>
              <a:rPr lang="en-US" altLang="es-CL" sz="1400" dirty="0" smtClean="0">
                <a:solidFill>
                  <a:srgbClr val="0127AC"/>
                </a:solidFill>
                <a:latin typeface="Garamond" panose="02020404030301010803" pitchFamily="18" charset="0"/>
              </a:rPr>
              <a:t>.</a:t>
            </a:r>
            <a:endParaRPr lang="en-US" altLang="es-CL" sz="1400" baseline="30000" dirty="0" smtClean="0">
              <a:solidFill>
                <a:srgbClr val="0127AC"/>
              </a:solidFill>
              <a:latin typeface="Garamond" panose="02020404030301010803" pitchFamily="18" charset="0"/>
            </a:endParaRPr>
          </a:p>
          <a:p>
            <a:pPr algn="just" eaLnBrk="1" hangingPunct="1">
              <a:spcBef>
                <a:spcPct val="0"/>
              </a:spcBef>
              <a:defRPr/>
            </a:pPr>
            <a:endParaRPr lang="es-CL" altLang="es-CL" sz="1400" baseline="300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Siendo una actividad </a:t>
            </a:r>
            <a:r>
              <a:rPr lang="es-CL" altLang="es-CL" sz="1400" dirty="0" smtClean="0">
                <a:solidFill>
                  <a:srgbClr val="0127AC"/>
                </a:solidFill>
                <a:latin typeface="Garamond" panose="02020404030301010803" pitchFamily="18" charset="0"/>
              </a:rPr>
              <a:t>que se asemeja al financiamiento vía deuda o capital, la autoridad la reconoce como una actividad que está fuera del perímetro de regulación actual. </a:t>
            </a:r>
            <a:r>
              <a:rPr lang="es-CL" altLang="es-CL" sz="1400" dirty="0" smtClean="0">
                <a:solidFill>
                  <a:srgbClr val="0127AC"/>
                </a:solidFill>
                <a:latin typeface="Garamond" panose="02020404030301010803" pitchFamily="18" charset="0"/>
              </a:rPr>
              <a:t>No obstante, e</a:t>
            </a:r>
            <a:r>
              <a:rPr lang="en-US" altLang="es-CL" sz="1400" dirty="0" smtClean="0">
                <a:solidFill>
                  <a:srgbClr val="0127AC"/>
                </a:solidFill>
                <a:latin typeface="Garamond" panose="02020404030301010803" pitchFamily="18" charset="0"/>
              </a:rPr>
              <a:t>l BCCH y l</a:t>
            </a:r>
            <a:r>
              <a:rPr lang="es-CL" altLang="es-CL" sz="1400" dirty="0" smtClean="0">
                <a:solidFill>
                  <a:srgbClr val="0127AC"/>
                </a:solidFill>
                <a:latin typeface="Garamond" panose="02020404030301010803" pitchFamily="18" charset="0"/>
              </a:rPr>
              <a:t>a CMF </a:t>
            </a:r>
            <a:r>
              <a:rPr lang="en-US" altLang="es-CL" sz="1400" dirty="0" err="1" smtClean="0">
                <a:solidFill>
                  <a:srgbClr val="0127AC"/>
                </a:solidFill>
                <a:latin typeface="Garamond" panose="02020404030301010803" pitchFamily="18" charset="0"/>
              </a:rPr>
              <a:t>propusieron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algunos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ámbitos</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regulación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transparencia</a:t>
            </a:r>
            <a:r>
              <a:rPr lang="en-US" altLang="es-CL" sz="1400" dirty="0" smtClean="0">
                <a:solidFill>
                  <a:srgbClr val="0127AC"/>
                </a:solidFill>
                <a:latin typeface="Garamond" panose="02020404030301010803" pitchFamily="18" charset="0"/>
              </a:rPr>
              <a:t> de la </a:t>
            </a:r>
            <a:r>
              <a:rPr lang="en-US" altLang="es-CL" sz="1400" dirty="0" err="1" smtClean="0">
                <a:solidFill>
                  <a:srgbClr val="0127AC"/>
                </a:solidFill>
                <a:latin typeface="Garamond" panose="02020404030301010803" pitchFamily="18" charset="0"/>
              </a:rPr>
              <a:t>información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publicada</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resguardo</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los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riesgos</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fraude</a:t>
            </a:r>
            <a:r>
              <a:rPr lang="en-US" altLang="es-CL" sz="1400" dirty="0" smtClean="0">
                <a:solidFill>
                  <a:srgbClr val="0127AC"/>
                </a:solidFill>
                <a:latin typeface="Garamond" panose="02020404030301010803" pitchFamily="18" charset="0"/>
              </a:rPr>
              <a:t> y de </a:t>
            </a:r>
            <a:r>
              <a:rPr lang="en-US" altLang="es-CL" sz="1400" dirty="0" err="1" smtClean="0">
                <a:solidFill>
                  <a:srgbClr val="0127AC"/>
                </a:solidFill>
                <a:latin typeface="Garamond" panose="02020404030301010803" pitchFamily="18" charset="0"/>
              </a:rPr>
              <a:t>lavado</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dinero</a:t>
            </a:r>
            <a:r>
              <a:rPr lang="en-US" altLang="es-CL" sz="1400" dirty="0" smtClean="0">
                <a:solidFill>
                  <a:srgbClr val="0127AC"/>
                </a:solidFill>
                <a:latin typeface="Garamond" panose="02020404030301010803" pitchFamily="18" charset="0"/>
              </a:rPr>
              <a:t>, y la </a:t>
            </a:r>
            <a:r>
              <a:rPr lang="en-US" altLang="es-CL" sz="1400" dirty="0" err="1" smtClean="0">
                <a:solidFill>
                  <a:srgbClr val="0127AC"/>
                </a:solidFill>
                <a:latin typeface="Garamond" panose="02020404030301010803" pitchFamily="18" charset="0"/>
              </a:rPr>
              <a:t>certidumbre</a:t>
            </a:r>
            <a:r>
              <a:rPr lang="en-US" altLang="es-CL" sz="1400" dirty="0" smtClean="0">
                <a:solidFill>
                  <a:srgbClr val="0127AC"/>
                </a:solidFill>
                <a:latin typeface="Garamond" panose="02020404030301010803" pitchFamily="18" charset="0"/>
              </a:rPr>
              <a:t> a </a:t>
            </a:r>
            <a:r>
              <a:rPr lang="en-US" altLang="es-CL" sz="1400" dirty="0" err="1" smtClean="0">
                <a:solidFill>
                  <a:srgbClr val="0127AC"/>
                </a:solidFill>
                <a:latin typeface="Garamond" panose="02020404030301010803" pitchFamily="18" charset="0"/>
              </a:rPr>
              <a:t>los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potenciales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actores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involucrados</a:t>
            </a:r>
            <a:r>
              <a:rPr lang="en-US" altLang="es-CL" sz="1400" dirty="0" smtClean="0">
                <a:solidFill>
                  <a:srgbClr val="0127AC"/>
                </a:solidFill>
                <a:latin typeface="Garamond" panose="02020404030301010803" pitchFamily="18" charset="0"/>
              </a:rPr>
              <a:t>.</a:t>
            </a:r>
            <a:endParaRPr lang="en-US" altLang="es-CL" sz="1400" baseline="30000" dirty="0" smtClean="0">
              <a:solidFill>
                <a:srgbClr val="0127AC"/>
              </a:solidFill>
              <a:latin typeface="Garamond" panose="02020404030301010803" pitchFamily="18" charset="0"/>
            </a:endParaRPr>
          </a:p>
          <a:p>
            <a:pPr algn="just" eaLnBrk="1" hangingPunct="1">
              <a:spcBef>
                <a:spcPct val="0"/>
              </a:spcBef>
              <a:defRPr/>
            </a:pPr>
            <a:endParaRPr lang="es-CL" altLang="es-CL" sz="1400" baseline="30000" dirty="0" smtClean="0">
              <a:solidFill>
                <a:srgbClr val="0127AC"/>
              </a:solidFill>
              <a:latin typeface="Garamond" panose="02020404030301010803" pitchFamily="18" charset="0"/>
            </a:endParaRPr>
          </a:p>
        </p:txBody>
      </p:sp>
      <p:sp>
        <p:nvSpPr>
          <p:cNvPr id="17411" name="CuadroTexto 1"/>
          <p:cNvSpPr txBox="1">
            <a:spLocks noChangeArrowheads="1"/>
          </p:cNvSpPr>
          <p:nvPr/>
        </p:nvSpPr>
        <p:spPr bwMode="auto">
          <a:xfrm>
            <a:off x="471488" y="446088"/>
            <a:ext cx="767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b="1">
                <a:solidFill>
                  <a:srgbClr val="0127AC"/>
                </a:solidFill>
                <a:latin typeface="Garamond" panose="02020404030301010803" pitchFamily="18" charset="0"/>
              </a:rPr>
              <a:t>III. Crowdfunding:</a:t>
            </a:r>
            <a:r>
              <a:rPr lang="en-US" altLang="es-CL" b="1">
                <a:solidFill>
                  <a:srgbClr val="0127AC"/>
                </a:solidFill>
                <a:latin typeface="Garamond" panose="02020404030301010803" pitchFamily="18" charset="0"/>
              </a:rPr>
              <a:t> marco jurídico actual</a:t>
            </a:r>
            <a:endParaRPr lang="es-ES" altLang="es-CL" b="1">
              <a:solidFill>
                <a:srgbClr val="0127AC"/>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txBox="1">
            <a:spLocks noChangeArrowheads="1"/>
          </p:cNvSpPr>
          <p:nvPr/>
        </p:nvSpPr>
        <p:spPr bwMode="auto">
          <a:xfrm>
            <a:off x="225425" y="204788"/>
            <a:ext cx="7051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CL" b="1">
                <a:solidFill>
                  <a:srgbClr val="0127AC"/>
                </a:solidFill>
                <a:latin typeface="Garamond" panose="02020404030301010803" pitchFamily="18" charset="0"/>
              </a:rPr>
              <a:t>III. Crowdfunding </a:t>
            </a:r>
            <a:r>
              <a:rPr lang="en-US" altLang="es-CL" b="1">
                <a:solidFill>
                  <a:srgbClr val="0127AC"/>
                </a:solidFill>
                <a:latin typeface="Garamond" panose="02020404030301010803" pitchFamily="18" charset="0"/>
              </a:rPr>
              <a:t>y P2P: ejemplos</a:t>
            </a:r>
            <a:endParaRPr lang="es-CL" altLang="es-CL" b="1">
              <a:solidFill>
                <a:srgbClr val="0127AC"/>
              </a:solidFill>
              <a:latin typeface="Garamond" panose="02020404030301010803" pitchFamily="18" charset="0"/>
            </a:endParaRPr>
          </a:p>
        </p:txBody>
      </p:sp>
      <p:sp>
        <p:nvSpPr>
          <p:cNvPr id="5" name="Content Placeholder 2">
            <a:extLst/>
          </p:cNvPr>
          <p:cNvSpPr txBox="1">
            <a:spLocks/>
          </p:cNvSpPr>
          <p:nvPr/>
        </p:nvSpPr>
        <p:spPr>
          <a:xfrm>
            <a:off x="374650" y="877888"/>
            <a:ext cx="7224713" cy="398425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363" indent="-360363" algn="just" fontAlgn="auto">
              <a:spcAft>
                <a:spcPts val="0"/>
              </a:spcAft>
              <a:buFont typeface="Arial" panose="020B0604020202020204" pitchFamily="34" charset="0"/>
              <a:buChar char="•"/>
              <a:defRPr/>
            </a:pPr>
            <a:endParaRPr lang="en-US" sz="14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n-US" sz="1400" dirty="0" err="1" smtClean="0">
                <a:solidFill>
                  <a:srgbClr val="0127AC"/>
                </a:solidFill>
                <a:latin typeface="Garamond" panose="02020404030301010803" pitchFamily="18" charset="0"/>
              </a:rPr>
              <a:t>Fundada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hace</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seis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años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Cumplo</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fue</a:t>
            </a:r>
            <a:r>
              <a:rPr lang="en-US" sz="1400" dirty="0" smtClean="0">
                <a:solidFill>
                  <a:srgbClr val="0127AC"/>
                </a:solidFill>
                <a:latin typeface="Garamond" panose="02020404030301010803" pitchFamily="18" charset="0"/>
              </a:rPr>
              <a:t> la </a:t>
            </a:r>
            <a:r>
              <a:rPr lang="en-US" sz="1400" dirty="0" err="1" smtClean="0">
                <a:solidFill>
                  <a:srgbClr val="0127AC"/>
                </a:solidFill>
                <a:latin typeface="Garamond" panose="02020404030301010803" pitchFamily="18" charset="0"/>
              </a:rPr>
              <a:t>primera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compañía</a:t>
            </a:r>
            <a:r>
              <a:rPr lang="en-US" sz="1400" dirty="0" smtClean="0">
                <a:solidFill>
                  <a:srgbClr val="0127AC"/>
                </a:solidFill>
                <a:latin typeface="Garamond" panose="02020404030301010803" pitchFamily="18" charset="0"/>
              </a:rPr>
              <a:t> </a:t>
            </a:r>
            <a:r>
              <a:rPr lang="en-US" sz="1400" dirty="0">
                <a:solidFill>
                  <a:srgbClr val="0127AC"/>
                </a:solidFill>
                <a:latin typeface="Garamond" panose="02020404030301010803" pitchFamily="18" charset="0"/>
              </a:rPr>
              <a:t>de crowdfunding </a:t>
            </a:r>
            <a:r>
              <a:rPr lang="en-US" sz="1400" dirty="0" smtClean="0">
                <a:solidFill>
                  <a:srgbClr val="0127AC"/>
                </a:solidFill>
                <a:latin typeface="Garamond" panose="02020404030301010803" pitchFamily="18" charset="0"/>
              </a:rPr>
              <a:t>de </a:t>
            </a:r>
            <a:r>
              <a:rPr lang="en-US" sz="1400" dirty="0" err="1" smtClean="0">
                <a:solidFill>
                  <a:srgbClr val="0127AC"/>
                </a:solidFill>
                <a:latin typeface="Garamond" panose="02020404030301010803" pitchFamily="18" charset="0"/>
              </a:rPr>
              <a:t>Latinoamérica</a:t>
            </a:r>
            <a:r>
              <a:rPr lang="en-US" sz="1400" dirty="0" smtClean="0">
                <a:solidFill>
                  <a:srgbClr val="0127AC"/>
                </a:solidFill>
                <a:latin typeface="Garamond" panose="02020404030301010803" pitchFamily="18" charset="0"/>
              </a:rPr>
              <a:t> </a:t>
            </a:r>
            <a:r>
              <a:rPr lang="en-US" sz="1400" dirty="0">
                <a:solidFill>
                  <a:srgbClr val="0127AC"/>
                </a:solidFill>
                <a:latin typeface="Garamond" panose="02020404030301010803" pitchFamily="18" charset="0"/>
              </a:rPr>
              <a:t>y </a:t>
            </a:r>
            <a:r>
              <a:rPr lang="en-US" sz="1400" dirty="0" err="1">
                <a:solidFill>
                  <a:srgbClr val="0127AC"/>
                </a:solidFill>
                <a:latin typeface="Garamond" panose="02020404030301010803" pitchFamily="18" charset="0"/>
              </a:rPr>
              <a:t>actualmente</a:t>
            </a:r>
            <a:r>
              <a:rPr lang="en-US" sz="1400" dirty="0">
                <a:solidFill>
                  <a:srgbClr val="0127AC"/>
                </a:solidFill>
                <a:latin typeface="Garamond" panose="02020404030301010803" pitchFamily="18" charset="0"/>
              </a:rPr>
              <a:t> </a:t>
            </a:r>
            <a:r>
              <a:rPr lang="en-US" sz="1400" dirty="0" err="1">
                <a:solidFill>
                  <a:srgbClr val="0127AC"/>
                </a:solidFill>
                <a:latin typeface="Garamond" panose="02020404030301010803" pitchFamily="18" charset="0"/>
              </a:rPr>
              <a:t>es</a:t>
            </a:r>
            <a:r>
              <a:rPr lang="en-US" sz="1400" dirty="0">
                <a:solidFill>
                  <a:srgbClr val="0127AC"/>
                </a:solidFill>
                <a:latin typeface="Garamond" panose="02020404030301010803" pitchFamily="18" charset="0"/>
              </a:rPr>
              <a:t> la </a:t>
            </a:r>
            <a:r>
              <a:rPr lang="en-US" sz="1400" dirty="0" err="1">
                <a:solidFill>
                  <a:srgbClr val="0127AC"/>
                </a:solidFill>
                <a:latin typeface="Garamond" panose="02020404030301010803" pitchFamily="18" charset="0"/>
              </a:rPr>
              <a:t>más</a:t>
            </a:r>
            <a:r>
              <a:rPr lang="en-US" sz="1400" dirty="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grande</a:t>
            </a:r>
            <a:r>
              <a:rPr lang="es-CL"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Cumplo</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proyecta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canalizar</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financiamiento</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por</a:t>
            </a:r>
            <a:r>
              <a:rPr lang="en-US" sz="1400" dirty="0" smtClean="0">
                <a:solidFill>
                  <a:srgbClr val="0127AC"/>
                </a:solidFill>
                <a:latin typeface="Garamond" panose="02020404030301010803" pitchFamily="18" charset="0"/>
              </a:rPr>
              <a:t> </a:t>
            </a:r>
            <a:r>
              <a:rPr lang="es-CL" sz="1400" dirty="0" smtClean="0">
                <a:solidFill>
                  <a:srgbClr val="0127AC"/>
                </a:solidFill>
                <a:latin typeface="Garamond" panose="02020404030301010803" pitchFamily="18" charset="0"/>
              </a:rPr>
              <a:t>US$250 millones</a:t>
            </a:r>
            <a:r>
              <a:rPr lang="en-US" sz="1400" dirty="0">
                <a:solidFill>
                  <a:srgbClr val="0127AC"/>
                </a:solidFill>
                <a:latin typeface="Garamond" panose="02020404030301010803" pitchFamily="18" charset="0"/>
              </a:rPr>
              <a:t> </a:t>
            </a:r>
            <a:r>
              <a:rPr lang="en-US" sz="1400" dirty="0" err="1">
                <a:solidFill>
                  <a:srgbClr val="0127AC"/>
                </a:solidFill>
                <a:latin typeface="Garamond" panose="02020404030301010803" pitchFamily="18" charset="0"/>
              </a:rPr>
              <a:t>este</a:t>
            </a:r>
            <a:r>
              <a:rPr lang="en-US" sz="1400" dirty="0">
                <a:solidFill>
                  <a:srgbClr val="0127AC"/>
                </a:solidFill>
                <a:latin typeface="Garamond" panose="02020404030301010803" pitchFamily="18" charset="0"/>
              </a:rPr>
              <a:t> </a:t>
            </a:r>
            <a:r>
              <a:rPr lang="en-US" sz="1400" dirty="0" err="1">
                <a:solidFill>
                  <a:srgbClr val="0127AC"/>
                </a:solidFill>
                <a:latin typeface="Garamond" panose="02020404030301010803" pitchFamily="18" charset="0"/>
              </a:rPr>
              <a:t>año</a:t>
            </a:r>
            <a:r>
              <a:rPr lang="en-US" sz="1400" dirty="0">
                <a:solidFill>
                  <a:srgbClr val="0127AC"/>
                </a:solidFill>
                <a:latin typeface="Garamond" panose="02020404030301010803" pitchFamily="18" charset="0"/>
              </a:rPr>
              <a:t> 2018</a:t>
            </a:r>
            <a:r>
              <a:rPr lang="es-CL" sz="1400" dirty="0" smtClean="0">
                <a:solidFill>
                  <a:srgbClr val="0127AC"/>
                </a:solidFill>
                <a:latin typeface="Garamond" panose="02020404030301010803" pitchFamily="18" charset="0"/>
              </a:rPr>
              <a:t>, para así alcanzar un acumulado de US$500 </a:t>
            </a:r>
            <a:r>
              <a:rPr lang="es-CL" sz="1400" dirty="0" smtClean="0">
                <a:solidFill>
                  <a:srgbClr val="0127AC"/>
                </a:solidFill>
                <a:latin typeface="Garamond" panose="02020404030301010803" pitchFamily="18" charset="0"/>
              </a:rPr>
              <a:t>millones.</a:t>
            </a: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a:solidFill>
                <a:srgbClr val="0127AC"/>
              </a:solidFill>
              <a:latin typeface="Garamond" panose="02020404030301010803" pitchFamily="18" charset="0"/>
            </a:endParaRPr>
          </a:p>
          <a:p>
            <a:pPr algn="just" fontAlgn="auto">
              <a:spcAft>
                <a:spcPts val="0"/>
              </a:spcAft>
              <a:defRPr/>
            </a:pPr>
            <a:r>
              <a:rPr lang="es-CL" sz="1400" baseline="30000" dirty="0" smtClean="0">
                <a:solidFill>
                  <a:srgbClr val="0127AC"/>
                </a:solidFill>
                <a:latin typeface="Garamond" panose="02020404030301010803" pitchFamily="18" charset="0"/>
              </a:rPr>
              <a:t>  </a:t>
            </a:r>
            <a:endParaRPr lang="es-CL" sz="1400" baseline="30000" dirty="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n-US" sz="1400" dirty="0" err="1" smtClean="0">
                <a:solidFill>
                  <a:srgbClr val="0127AC"/>
                </a:solidFill>
                <a:latin typeface="Garamond" panose="02020404030301010803" pitchFamily="18" charset="0"/>
              </a:rPr>
              <a:t>RedCapital</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lleva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tres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años</a:t>
            </a:r>
            <a:r>
              <a:rPr lang="en-US" sz="1400" dirty="0" smtClean="0">
                <a:solidFill>
                  <a:srgbClr val="0127AC"/>
                </a:solidFill>
                <a:latin typeface="Garamond" panose="02020404030301010803" pitchFamily="18" charset="0"/>
              </a:rPr>
              <a:t> de </a:t>
            </a:r>
            <a:r>
              <a:rPr lang="en-US" sz="1400" dirty="0" err="1" smtClean="0">
                <a:solidFill>
                  <a:srgbClr val="0127AC"/>
                </a:solidFill>
                <a:latin typeface="Garamond" panose="02020404030301010803" pitchFamily="18" charset="0"/>
              </a:rPr>
              <a:t>operación</a:t>
            </a:r>
            <a:r>
              <a:rPr lang="en-US" sz="1400" dirty="0" smtClean="0">
                <a:solidFill>
                  <a:srgbClr val="0127AC"/>
                </a:solidFill>
                <a:latin typeface="Garamond" panose="02020404030301010803" pitchFamily="18" charset="0"/>
              </a:rPr>
              <a:t> y el </a:t>
            </a:r>
            <a:r>
              <a:rPr lang="en-US" sz="1400" dirty="0" err="1" smtClean="0">
                <a:solidFill>
                  <a:srgbClr val="0127AC"/>
                </a:solidFill>
                <a:latin typeface="Garamond" panose="02020404030301010803" pitchFamily="18" charset="0"/>
              </a:rPr>
              <a:t>año</a:t>
            </a:r>
            <a:r>
              <a:rPr lang="en-US" sz="1400" dirty="0" smtClean="0">
                <a:solidFill>
                  <a:srgbClr val="0127AC"/>
                </a:solidFill>
                <a:latin typeface="Garamond" panose="02020404030301010803" pitchFamily="18" charset="0"/>
              </a:rPr>
              <a:t> 2017 </a:t>
            </a:r>
            <a:r>
              <a:rPr lang="en-US" sz="1400" dirty="0" err="1" smtClean="0">
                <a:solidFill>
                  <a:srgbClr val="0127AC"/>
                </a:solidFill>
                <a:latin typeface="Garamond" panose="02020404030301010803" pitchFamily="18" charset="0"/>
              </a:rPr>
              <a:t>acumuló</a:t>
            </a:r>
            <a:r>
              <a:rPr lang="en-US" sz="1400" dirty="0" smtClean="0">
                <a:solidFill>
                  <a:srgbClr val="0127AC"/>
                </a:solidFill>
                <a:latin typeface="Garamond" panose="02020404030301010803" pitchFamily="18" charset="0"/>
              </a:rPr>
              <a:t> un </a:t>
            </a:r>
            <a:r>
              <a:rPr lang="en-US" sz="1400" dirty="0" err="1">
                <a:solidFill>
                  <a:srgbClr val="0127AC"/>
                </a:solidFill>
                <a:latin typeface="Garamond" panose="02020404030301010803" pitchFamily="18" charset="0"/>
              </a:rPr>
              <a:t>monto</a:t>
            </a:r>
            <a:r>
              <a:rPr lang="en-US" sz="1400" dirty="0">
                <a:solidFill>
                  <a:srgbClr val="0127AC"/>
                </a:solidFill>
                <a:latin typeface="Garamond" panose="02020404030301010803" pitchFamily="18" charset="0"/>
              </a:rPr>
              <a:t> de </a:t>
            </a:r>
            <a:r>
              <a:rPr lang="en-US" sz="1400" dirty="0" err="1">
                <a:solidFill>
                  <a:srgbClr val="0127AC"/>
                </a:solidFill>
                <a:latin typeface="Garamond" panose="02020404030301010803" pitchFamily="18" charset="0"/>
              </a:rPr>
              <a:t>inversión</a:t>
            </a:r>
            <a:r>
              <a:rPr lang="en-US" sz="1400" dirty="0">
                <a:solidFill>
                  <a:srgbClr val="0127AC"/>
                </a:solidFill>
                <a:latin typeface="Garamond" panose="02020404030301010803" pitchFamily="18" charset="0"/>
              </a:rPr>
              <a:t> de </a:t>
            </a:r>
            <a:r>
              <a:rPr lang="en-US" sz="1400" dirty="0" smtClean="0">
                <a:solidFill>
                  <a:srgbClr val="0127AC"/>
                </a:solidFill>
                <a:latin typeface="Garamond" panose="02020404030301010803" pitchFamily="18" charset="0"/>
              </a:rPr>
              <a:t>US$18 </a:t>
            </a:r>
            <a:r>
              <a:rPr lang="en-US" sz="1400" dirty="0" err="1">
                <a:solidFill>
                  <a:srgbClr val="0127AC"/>
                </a:solidFill>
                <a:latin typeface="Garamond" panose="02020404030301010803" pitchFamily="18" charset="0"/>
              </a:rPr>
              <a:t>millones</a:t>
            </a:r>
            <a:r>
              <a:rPr lang="en-US" sz="1400" dirty="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distribuidos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en</a:t>
            </a:r>
            <a:r>
              <a:rPr lang="en-US" sz="1400" dirty="0" smtClean="0">
                <a:solidFill>
                  <a:srgbClr val="0127AC"/>
                </a:solidFill>
                <a:latin typeface="Garamond" panose="02020404030301010803" pitchFamily="18" charset="0"/>
              </a:rPr>
              <a:t> 1.538 </a:t>
            </a:r>
            <a:r>
              <a:rPr lang="en-US" sz="1400" dirty="0" err="1" smtClean="0">
                <a:solidFill>
                  <a:srgbClr val="0127AC"/>
                </a:solidFill>
                <a:latin typeface="Garamond" panose="02020404030301010803" pitchFamily="18" charset="0"/>
              </a:rPr>
              <a:t>proyectos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varios</a:t>
            </a:r>
            <a:r>
              <a:rPr lang="en-US" sz="1400" dirty="0" smtClean="0">
                <a:solidFill>
                  <a:srgbClr val="0127AC"/>
                </a:solidFill>
                <a:latin typeface="Garamond" panose="02020404030301010803" pitchFamily="18" charset="0"/>
              </a:rPr>
              <a:t> de </a:t>
            </a:r>
            <a:r>
              <a:rPr lang="en-US" sz="1400" dirty="0" err="1" smtClean="0">
                <a:solidFill>
                  <a:srgbClr val="0127AC"/>
                </a:solidFill>
                <a:latin typeface="Garamond" panose="02020404030301010803" pitchFamily="18" charset="0"/>
              </a:rPr>
              <a:t>ellos</a:t>
            </a:r>
            <a:r>
              <a:rPr lang="en-US" sz="1400" dirty="0" smtClean="0">
                <a:solidFill>
                  <a:srgbClr val="0127AC"/>
                </a:solidFill>
                <a:latin typeface="Garamond" panose="02020404030301010803" pitchFamily="18" charset="0"/>
              </a:rPr>
              <a:t> al </a:t>
            </a:r>
            <a:r>
              <a:rPr lang="en-US" sz="1400" dirty="0" err="1" smtClean="0">
                <a:solidFill>
                  <a:srgbClr val="0127AC"/>
                </a:solidFill>
                <a:latin typeface="Garamond" panose="02020404030301010803" pitchFamily="18" charset="0"/>
              </a:rPr>
              <a:t>amparo</a:t>
            </a:r>
            <a:r>
              <a:rPr lang="en-US" sz="1400" dirty="0" smtClean="0">
                <a:solidFill>
                  <a:srgbClr val="0127AC"/>
                </a:solidFill>
                <a:latin typeface="Garamond" panose="02020404030301010803" pitchFamily="18" charset="0"/>
              </a:rPr>
              <a:t> de CORFO </a:t>
            </a:r>
            <a:r>
              <a:rPr lang="es-CL" sz="1400" dirty="0" smtClean="0">
                <a:solidFill>
                  <a:srgbClr val="0127AC"/>
                </a:solidFill>
                <a:latin typeface="Garamond" panose="02020404030301010803" pitchFamily="18" charset="0"/>
              </a:rPr>
              <a:t>mediante </a:t>
            </a:r>
            <a:r>
              <a:rPr lang="es-CL" sz="1400" dirty="0" err="1" smtClean="0">
                <a:solidFill>
                  <a:srgbClr val="0127AC"/>
                </a:solidFill>
                <a:latin typeface="Garamond" panose="02020404030301010803" pitchFamily="18" charset="0"/>
              </a:rPr>
              <a:t>factoring</a:t>
            </a:r>
            <a:r>
              <a:rPr lang="es-CL" sz="1400" dirty="0">
                <a:solidFill>
                  <a:srgbClr val="0127AC"/>
                </a:solidFill>
                <a:latin typeface="Garamond" panose="02020404030301010803" pitchFamily="18" charset="0"/>
              </a:rPr>
              <a:t>,</a:t>
            </a:r>
            <a:r>
              <a:rPr lang="es-CL" sz="1400" dirty="0" smtClean="0">
                <a:solidFill>
                  <a:srgbClr val="0127AC"/>
                </a:solidFill>
                <a:latin typeface="Garamond" panose="02020404030301010803" pitchFamily="18" charset="0"/>
              </a:rPr>
              <a:t> operaciones </a:t>
            </a:r>
            <a:r>
              <a:rPr lang="es-CL" sz="1400" dirty="0">
                <a:solidFill>
                  <a:srgbClr val="0127AC"/>
                </a:solidFill>
                <a:latin typeface="Garamond" panose="02020404030301010803" pitchFamily="18" charset="0"/>
              </a:rPr>
              <a:t>crediticias para Pymes </a:t>
            </a:r>
            <a:r>
              <a:rPr lang="es-CL" sz="1400" dirty="0" smtClean="0">
                <a:solidFill>
                  <a:srgbClr val="0127AC"/>
                </a:solidFill>
                <a:latin typeface="Garamond" panose="02020404030301010803" pitchFamily="18" charset="0"/>
              </a:rPr>
              <a:t>respaldadas </a:t>
            </a:r>
            <a:r>
              <a:rPr lang="es-CL" sz="1400" dirty="0">
                <a:solidFill>
                  <a:srgbClr val="0127AC"/>
                </a:solidFill>
                <a:latin typeface="Garamond" panose="02020404030301010803" pitchFamily="18" charset="0"/>
              </a:rPr>
              <a:t>por Sociedades de Garantía Recíproca </a:t>
            </a:r>
            <a:r>
              <a:rPr lang="es-CL" sz="1400" dirty="0" smtClean="0">
                <a:solidFill>
                  <a:srgbClr val="0127AC"/>
                </a:solidFill>
                <a:latin typeface="Garamond" panose="02020404030301010803" pitchFamily="18" charset="0"/>
              </a:rPr>
              <a:t>y leasing </a:t>
            </a:r>
            <a:r>
              <a:rPr lang="es-CL" sz="1400" dirty="0" smtClean="0">
                <a:solidFill>
                  <a:srgbClr val="0127AC"/>
                </a:solidFill>
                <a:latin typeface="Garamond" panose="02020404030301010803" pitchFamily="18" charset="0"/>
              </a:rPr>
              <a:t>inmobiliario</a:t>
            </a:r>
            <a:r>
              <a:rPr lang="en-US" sz="1400" dirty="0" smtClean="0">
                <a:solidFill>
                  <a:srgbClr val="0127AC"/>
                </a:solidFill>
                <a:latin typeface="Garamond" panose="02020404030301010803" pitchFamily="18" charset="0"/>
              </a:rPr>
              <a:t>.</a:t>
            </a:r>
            <a:endParaRPr lang="en-US" sz="1400" baseline="30000" dirty="0" smtClean="0">
              <a:solidFill>
                <a:srgbClr val="0127AC"/>
              </a:solidFill>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n-US" sz="1400" baseline="30000" dirty="0">
              <a:solidFill>
                <a:srgbClr val="0127AC"/>
              </a:solidFill>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s-CL" sz="1400" baseline="30000" dirty="0" smtClean="0">
              <a:solidFill>
                <a:srgbClr val="0127AC"/>
              </a:solidFill>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p:txBody>
      </p:sp>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2166938"/>
            <a:ext cx="1905592" cy="7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7075" y="3925887"/>
            <a:ext cx="2365605" cy="9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ChangeArrowheads="1"/>
          </p:cNvSpPr>
          <p:nvPr/>
        </p:nvSpPr>
        <p:spPr bwMode="auto">
          <a:xfrm>
            <a:off x="225425" y="204788"/>
            <a:ext cx="7051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CL" b="1">
                <a:solidFill>
                  <a:srgbClr val="0127AC"/>
                </a:solidFill>
                <a:latin typeface="Garamond" panose="02020404030301010803" pitchFamily="18" charset="0"/>
              </a:rPr>
              <a:t>III. Crowdfunding </a:t>
            </a:r>
            <a:r>
              <a:rPr lang="en-US" altLang="es-CL" b="1">
                <a:solidFill>
                  <a:srgbClr val="0127AC"/>
                </a:solidFill>
                <a:latin typeface="Garamond" panose="02020404030301010803" pitchFamily="18" charset="0"/>
              </a:rPr>
              <a:t>y P2P: ejemplos</a:t>
            </a:r>
            <a:endParaRPr lang="es-CL" altLang="es-CL" b="1">
              <a:solidFill>
                <a:srgbClr val="0127AC"/>
              </a:solidFill>
              <a:latin typeface="Garamond" panose="02020404030301010803" pitchFamily="18" charset="0"/>
            </a:endParaRPr>
          </a:p>
        </p:txBody>
      </p:sp>
      <p:sp>
        <p:nvSpPr>
          <p:cNvPr id="5" name="Content Placeholder 2">
            <a:extLst/>
          </p:cNvPr>
          <p:cNvSpPr txBox="1">
            <a:spLocks/>
          </p:cNvSpPr>
          <p:nvPr/>
        </p:nvSpPr>
        <p:spPr>
          <a:xfrm>
            <a:off x="374650" y="877888"/>
            <a:ext cx="7224713" cy="399156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just" fontAlgn="auto">
              <a:spcAft>
                <a:spcPts val="0"/>
              </a:spcAft>
              <a:buFont typeface="Arial" panose="020B0604020202020204" pitchFamily="34" charset="0"/>
              <a:buChar char="•"/>
              <a:defRPr/>
            </a:pPr>
            <a:endParaRPr lang="en-US" sz="1400" baseline="30000" dirty="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n-US" sz="1400" dirty="0" err="1" smtClean="0">
                <a:solidFill>
                  <a:srgbClr val="0127AC"/>
                </a:solidFill>
                <a:latin typeface="Garamond" panose="02020404030301010803" pitchFamily="18" charset="0"/>
              </a:rPr>
              <a:t>Becual</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acumula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inversión</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por</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más</a:t>
            </a:r>
            <a:r>
              <a:rPr lang="en-US" sz="1400" dirty="0" smtClean="0">
                <a:solidFill>
                  <a:srgbClr val="0127AC"/>
                </a:solidFill>
                <a:latin typeface="Garamond" panose="02020404030301010803" pitchFamily="18" charset="0"/>
              </a:rPr>
              <a:t> </a:t>
            </a:r>
            <a:r>
              <a:rPr lang="en-US" sz="1400" dirty="0">
                <a:solidFill>
                  <a:srgbClr val="0127AC"/>
                </a:solidFill>
                <a:latin typeface="Garamond" panose="02020404030301010803" pitchFamily="18" charset="0"/>
              </a:rPr>
              <a:t>de </a:t>
            </a:r>
            <a:r>
              <a:rPr lang="en-US" sz="1400" dirty="0" smtClean="0">
                <a:solidFill>
                  <a:srgbClr val="0127AC"/>
                </a:solidFill>
                <a:latin typeface="Garamond" panose="02020404030301010803" pitchFamily="18" charset="0"/>
              </a:rPr>
              <a:t>US</a:t>
            </a:r>
            <a:r>
              <a:rPr lang="es-CL" sz="1400" dirty="0" smtClean="0">
                <a:solidFill>
                  <a:srgbClr val="0127AC"/>
                </a:solidFill>
                <a:latin typeface="Garamond" panose="02020404030301010803" pitchFamily="18" charset="0"/>
              </a:rPr>
              <a:t>$13</a:t>
            </a:r>
            <a:r>
              <a:rPr lang="es-CL" sz="1400" b="1" dirty="0" smtClean="0">
                <a:solidFill>
                  <a:srgbClr val="0127AC"/>
                </a:solidFill>
                <a:latin typeface="Garamond" panose="02020404030301010803" pitchFamily="18" charset="0"/>
              </a:rPr>
              <a:t> </a:t>
            </a:r>
            <a:r>
              <a:rPr lang="es-CL" sz="1400" dirty="0">
                <a:solidFill>
                  <a:srgbClr val="0127AC"/>
                </a:solidFill>
                <a:latin typeface="Garamond" panose="02020404030301010803" pitchFamily="18" charset="0"/>
              </a:rPr>
              <a:t>millones en 2017 para 558 operaciones, la mayoría financiada por </a:t>
            </a:r>
            <a:r>
              <a:rPr lang="es-CL" sz="1400" dirty="0" smtClean="0">
                <a:solidFill>
                  <a:srgbClr val="0127AC"/>
                </a:solidFill>
                <a:latin typeface="Garamond" panose="02020404030301010803" pitchFamily="18" charset="0"/>
              </a:rPr>
              <a:t>factorización de facturas, </a:t>
            </a:r>
            <a:r>
              <a:rPr lang="es-CL" sz="1400" dirty="0">
                <a:solidFill>
                  <a:srgbClr val="0127AC"/>
                </a:solidFill>
                <a:latin typeface="Garamond" panose="02020404030301010803" pitchFamily="18" charset="0"/>
              </a:rPr>
              <a:t>apoyada por CORFO y </a:t>
            </a:r>
            <a:r>
              <a:rPr lang="es-CL" sz="1400" dirty="0" err="1">
                <a:solidFill>
                  <a:srgbClr val="0127AC"/>
                </a:solidFill>
                <a:latin typeface="Garamond" panose="02020404030301010803" pitchFamily="18" charset="0"/>
              </a:rPr>
              <a:t>Start-UpChile</a:t>
            </a:r>
            <a:r>
              <a:rPr lang="es-CL" sz="1400" dirty="0">
                <a:solidFill>
                  <a:srgbClr val="0127AC"/>
                </a:solidFill>
                <a:latin typeface="Garamond" panose="02020404030301010803" pitchFamily="18" charset="0"/>
              </a:rPr>
              <a:t> </a:t>
            </a:r>
            <a:r>
              <a:rPr lang="es-CL" sz="1400" dirty="0" smtClean="0">
                <a:solidFill>
                  <a:srgbClr val="0127AC"/>
                </a:solidFill>
                <a:latin typeface="Garamond" panose="02020404030301010803" pitchFamily="18" charset="0"/>
              </a:rPr>
              <a:t>(aceleradora </a:t>
            </a:r>
            <a:r>
              <a:rPr lang="es-CL" sz="1400" dirty="0">
                <a:solidFill>
                  <a:srgbClr val="0127AC"/>
                </a:solidFill>
                <a:latin typeface="Garamond" panose="02020404030301010803" pitchFamily="18" charset="0"/>
              </a:rPr>
              <a:t>de negocios </a:t>
            </a:r>
            <a:r>
              <a:rPr lang="es-CL" sz="1400" dirty="0" smtClean="0">
                <a:solidFill>
                  <a:srgbClr val="0127AC"/>
                </a:solidFill>
                <a:latin typeface="Garamond" panose="02020404030301010803" pitchFamily="18" charset="0"/>
              </a:rPr>
              <a:t>creada </a:t>
            </a:r>
            <a:r>
              <a:rPr lang="es-CL" sz="1400" dirty="0">
                <a:solidFill>
                  <a:srgbClr val="0127AC"/>
                </a:solidFill>
                <a:latin typeface="Garamond" panose="02020404030301010803" pitchFamily="18" charset="0"/>
              </a:rPr>
              <a:t>por el </a:t>
            </a:r>
            <a:r>
              <a:rPr lang="es-CL" sz="1400" dirty="0" smtClean="0">
                <a:solidFill>
                  <a:srgbClr val="0127AC"/>
                </a:solidFill>
                <a:latin typeface="Garamond" panose="02020404030301010803" pitchFamily="18" charset="0"/>
              </a:rPr>
              <a:t>primer </a:t>
            </a:r>
            <a:r>
              <a:rPr lang="es-CL" sz="1400" dirty="0">
                <a:solidFill>
                  <a:srgbClr val="0127AC"/>
                </a:solidFill>
                <a:latin typeface="Garamond" panose="02020404030301010803" pitchFamily="18" charset="0"/>
              </a:rPr>
              <a:t>gobierno </a:t>
            </a:r>
            <a:r>
              <a:rPr lang="es-CL" sz="1400" dirty="0" smtClean="0">
                <a:solidFill>
                  <a:srgbClr val="0127AC"/>
                </a:solidFill>
                <a:latin typeface="Garamond" panose="02020404030301010803" pitchFamily="18" charset="0"/>
              </a:rPr>
              <a:t>del Presidente Piñera </a:t>
            </a:r>
            <a:r>
              <a:rPr lang="es-CL" sz="1400" dirty="0">
                <a:solidFill>
                  <a:srgbClr val="0127AC"/>
                </a:solidFill>
                <a:latin typeface="Garamond" panose="02020404030301010803" pitchFamily="18" charset="0"/>
              </a:rPr>
              <a:t>en </a:t>
            </a:r>
            <a:r>
              <a:rPr lang="es-CL" sz="1400" dirty="0" smtClean="0">
                <a:solidFill>
                  <a:srgbClr val="0127AC"/>
                </a:solidFill>
                <a:latin typeface="Garamond" panose="02020404030301010803" pitchFamily="18" charset="0"/>
              </a:rPr>
              <a:t>2010 para atraer emprendedores de alto potencial).</a:t>
            </a:r>
            <a:r>
              <a:rPr lang="es-CL" sz="1400" baseline="30000" dirty="0" smtClean="0">
                <a:solidFill>
                  <a:srgbClr val="0127AC"/>
                </a:solidFill>
                <a:latin typeface="Garamond" panose="02020404030301010803" pitchFamily="18" charset="0"/>
              </a:rPr>
              <a:t>  </a:t>
            </a:r>
          </a:p>
          <a:p>
            <a:pPr marL="457200" indent="-457200"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algn="just" fontAlgn="auto">
              <a:spcAft>
                <a:spcPts val="0"/>
              </a:spcAft>
              <a:defRPr/>
            </a:pPr>
            <a:endParaRPr lang="es-CL" sz="1400" baseline="300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n-US" sz="1400" dirty="0" smtClean="0">
                <a:solidFill>
                  <a:srgbClr val="0127AC"/>
                </a:solidFill>
                <a:latin typeface="Garamond" panose="02020404030301010803" pitchFamily="18" charset="0"/>
              </a:rPr>
              <a:t>Hay </a:t>
            </a:r>
            <a:r>
              <a:rPr lang="en-US" sz="1400" dirty="0" err="1">
                <a:solidFill>
                  <a:srgbClr val="0127AC"/>
                </a:solidFill>
                <a:latin typeface="Garamond" panose="02020404030301010803" pitchFamily="18" charset="0"/>
              </a:rPr>
              <a:t>compañías</a:t>
            </a:r>
            <a:r>
              <a:rPr lang="en-US" sz="1400" dirty="0">
                <a:solidFill>
                  <a:srgbClr val="0127AC"/>
                </a:solidFill>
                <a:latin typeface="Garamond" panose="02020404030301010803" pitchFamily="18" charset="0"/>
              </a:rPr>
              <a:t> de </a:t>
            </a:r>
            <a:r>
              <a:rPr lang="en-US" sz="1400" dirty="0" err="1">
                <a:solidFill>
                  <a:srgbClr val="0127AC"/>
                </a:solidFill>
                <a:latin typeface="Garamond" panose="02020404030301010803" pitchFamily="18" charset="0"/>
              </a:rPr>
              <a:t>crowdfundinq</a:t>
            </a:r>
            <a:r>
              <a:rPr lang="en-US" sz="1400" dirty="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basadas</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exclusivamente</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en</a:t>
            </a:r>
            <a:r>
              <a:rPr lang="en-US" sz="1400" dirty="0" smtClean="0">
                <a:solidFill>
                  <a:srgbClr val="0127AC"/>
                </a:solidFill>
                <a:latin typeface="Garamond" panose="02020404030301010803" pitchFamily="18" charset="0"/>
              </a:rPr>
              <a:t> el </a:t>
            </a:r>
            <a:r>
              <a:rPr lang="en-US" sz="1400" dirty="0" err="1" smtClean="0">
                <a:solidFill>
                  <a:srgbClr val="0127AC"/>
                </a:solidFill>
                <a:latin typeface="Garamond" panose="02020404030301010803" pitchFamily="18" charset="0"/>
              </a:rPr>
              <a:t>descuento</a:t>
            </a:r>
            <a:r>
              <a:rPr lang="en-US" sz="1400" dirty="0" smtClean="0">
                <a:solidFill>
                  <a:srgbClr val="0127AC"/>
                </a:solidFill>
                <a:latin typeface="Garamond" panose="02020404030301010803" pitchFamily="18" charset="0"/>
              </a:rPr>
              <a:t> de </a:t>
            </a:r>
            <a:r>
              <a:rPr lang="en-US" sz="1400" dirty="0" err="1" smtClean="0">
                <a:solidFill>
                  <a:srgbClr val="0127AC"/>
                </a:solidFill>
                <a:latin typeface="Garamond" panose="02020404030301010803" pitchFamily="18" charset="0"/>
              </a:rPr>
              <a:t>facturas</a:t>
            </a:r>
            <a:r>
              <a:rPr lang="en-US" sz="1400" dirty="0" smtClean="0">
                <a:solidFill>
                  <a:srgbClr val="0127AC"/>
                </a:solidFill>
                <a:latin typeface="Garamond" panose="02020404030301010803" pitchFamily="18" charset="0"/>
              </a:rPr>
              <a:t>, tales </a:t>
            </a:r>
            <a:r>
              <a:rPr lang="en-US" sz="1400" dirty="0" err="1" smtClean="0">
                <a:solidFill>
                  <a:srgbClr val="0127AC"/>
                </a:solidFill>
                <a:latin typeface="Garamond" panose="02020404030301010803" pitchFamily="18" charset="0"/>
              </a:rPr>
              <a:t>como</a:t>
            </a:r>
            <a:r>
              <a:rPr lang="en-US" sz="1400" dirty="0" smtClean="0">
                <a:solidFill>
                  <a:srgbClr val="0127AC"/>
                </a:solidFill>
                <a:latin typeface="Garamond" panose="02020404030301010803" pitchFamily="18" charset="0"/>
              </a:rPr>
              <a:t> </a:t>
            </a:r>
            <a:r>
              <a:rPr lang="en-US" sz="1400" dirty="0">
                <a:solidFill>
                  <a:srgbClr val="0127AC"/>
                </a:solidFill>
                <a:latin typeface="Garamond" panose="02020404030301010803" pitchFamily="18" charset="0"/>
              </a:rPr>
              <a:t>Chita, </a:t>
            </a:r>
            <a:r>
              <a:rPr lang="en-US" sz="1400" dirty="0" err="1">
                <a:solidFill>
                  <a:srgbClr val="0127AC"/>
                </a:solidFill>
                <a:latin typeface="Garamond" panose="02020404030301010803" pitchFamily="18" charset="0"/>
              </a:rPr>
              <a:t>Gosocket</a:t>
            </a:r>
            <a:r>
              <a:rPr lang="en-US" sz="1400" dirty="0">
                <a:solidFill>
                  <a:srgbClr val="0127AC"/>
                </a:solidFill>
                <a:latin typeface="Garamond" panose="02020404030301010803" pitchFamily="18" charset="0"/>
              </a:rPr>
              <a:t> </a:t>
            </a:r>
            <a:r>
              <a:rPr lang="en-US" sz="1400" dirty="0" smtClean="0">
                <a:solidFill>
                  <a:srgbClr val="0127AC"/>
                </a:solidFill>
                <a:latin typeface="Garamond" panose="02020404030301010803" pitchFamily="18" charset="0"/>
              </a:rPr>
              <a:t>Corporation y </a:t>
            </a:r>
            <a:r>
              <a:rPr lang="en-US" sz="1400" dirty="0" err="1" smtClean="0">
                <a:solidFill>
                  <a:srgbClr val="0127AC"/>
                </a:solidFill>
                <a:latin typeface="Garamond" panose="02020404030301010803" pitchFamily="18" charset="0"/>
              </a:rPr>
              <a:t>Facturedo</a:t>
            </a:r>
            <a:r>
              <a:rPr lang="en-US" sz="1400" dirty="0" smtClean="0">
                <a:solidFill>
                  <a:srgbClr val="0127AC"/>
                </a:solidFill>
                <a:latin typeface="Garamond" panose="02020404030301010803" pitchFamily="18" charset="0"/>
              </a:rPr>
              <a:t>.   </a:t>
            </a:r>
            <a:endParaRPr lang="es-CL" sz="1400" dirty="0">
              <a:solidFill>
                <a:srgbClr val="0127AC"/>
              </a:solidFill>
              <a:latin typeface="Garamond" panose="02020404030301010803" pitchFamily="18" charset="0"/>
            </a:endParaRPr>
          </a:p>
          <a:p>
            <a:pPr algn="just" fontAlgn="auto">
              <a:spcAft>
                <a:spcPts val="0"/>
              </a:spcAft>
              <a:defRPr/>
            </a:pPr>
            <a:endParaRPr lang="es-CL" sz="1400" dirty="0"/>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399" y="2151063"/>
            <a:ext cx="2037349" cy="6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0" name="Group 10"/>
          <p:cNvGrpSpPr>
            <a:grpSpLocks/>
          </p:cNvGrpSpPr>
          <p:nvPr/>
        </p:nvGrpSpPr>
        <p:grpSpPr bwMode="auto">
          <a:xfrm>
            <a:off x="1546225" y="4030436"/>
            <a:ext cx="4788474" cy="695800"/>
            <a:chOff x="2263764" y="3987785"/>
            <a:chExt cx="4071949" cy="351953"/>
          </a:xfrm>
        </p:grpSpPr>
        <p:pic>
          <p:nvPicPr>
            <p:cNvPr id="204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3764" y="3987785"/>
              <a:ext cx="1161582" cy="34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60088" y="3995766"/>
              <a:ext cx="1025171" cy="34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3086" y="4029609"/>
              <a:ext cx="1182627" cy="31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74650" y="1277938"/>
            <a:ext cx="71961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No existen regulaciones específicas en Chile para las criptomonedas, ni para sus emisores o intermediadores.  </a:t>
            </a:r>
          </a:p>
          <a:p>
            <a:pPr algn="just" eaLnBrk="1" hangingPunct="1">
              <a:spcBef>
                <a:spcPct val="0"/>
              </a:spcBef>
              <a:defRPr/>
            </a:pPr>
            <a:endParaRPr lang="es-CL" altLang="es-CL" sz="14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El BCCH estima que por no contar con un emisor soberano que los respalde y asuma la responsabilidad de mantener su valor, no pueden considerarse como “monedas” en el sentido legal y conceptual del término. La CMF indica que bajo el marco legal vigente no son “valores”.</a:t>
            </a:r>
            <a:endParaRPr lang="es-CL" altLang="es-CL" sz="1400" baseline="30000" dirty="0" smtClean="0">
              <a:solidFill>
                <a:srgbClr val="0127AC"/>
              </a:solidFill>
              <a:latin typeface="Garamond" panose="02020404030301010803" pitchFamily="18" charset="0"/>
            </a:endParaRPr>
          </a:p>
          <a:p>
            <a:pPr algn="just" eaLnBrk="1" hangingPunct="1">
              <a:spcBef>
                <a:spcPct val="0"/>
              </a:spcBef>
              <a:defRPr/>
            </a:pPr>
            <a:endParaRPr lang="es-CL" altLang="es-CL" sz="1400" baseline="300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El Consejo de Estabilidad Financiera (CEF), presidido por el Ministro de Hacienda e integrado por el Presidente de la CMF, el Superintendente de la SBIF, el Superintendente de Pensiones y el Presidente del BCCH, advirtieron al público sobre los riesgos asociados a la adquisición y tenencia de las denominadas </a:t>
            </a:r>
            <a:r>
              <a:rPr lang="es-CL" altLang="es-CL" sz="1400" dirty="0" err="1" smtClean="0">
                <a:solidFill>
                  <a:srgbClr val="0127AC"/>
                </a:solidFill>
                <a:latin typeface="Garamond" panose="02020404030301010803" pitchFamily="18" charset="0"/>
              </a:rPr>
              <a:t>criptomonedas</a:t>
            </a:r>
            <a:r>
              <a:rPr lang="es-CL" altLang="es-CL" sz="1400" dirty="0" smtClean="0">
                <a:solidFill>
                  <a:srgbClr val="0127AC"/>
                </a:solidFill>
                <a:latin typeface="Garamond" panose="02020404030301010803" pitchFamily="18" charset="0"/>
              </a:rPr>
              <a:t>.</a:t>
            </a:r>
            <a:endParaRPr lang="es-CL" sz="1400" baseline="30000" dirty="0" smtClean="0">
              <a:solidFill>
                <a:srgbClr val="0127AC"/>
              </a:solidFill>
              <a:latin typeface="Garamond" panose="02020404030301010803" pitchFamily="18" charset="0"/>
            </a:endParaRPr>
          </a:p>
          <a:p>
            <a:pPr marL="0" indent="0" algn="just" eaLnBrk="1" hangingPunct="1">
              <a:spcBef>
                <a:spcPct val="0"/>
              </a:spcBef>
              <a:buFont typeface="Arial" panose="020B0604020202020204" pitchFamily="34" charset="0"/>
              <a:buNone/>
              <a:defRPr/>
            </a:pPr>
            <a:endParaRPr lang="es-CL" altLang="es-CL" sz="1400" baseline="30000" dirty="0" smtClean="0">
              <a:solidFill>
                <a:srgbClr val="0127AC"/>
              </a:solidFill>
              <a:latin typeface="Garamond" panose="02020404030301010803" pitchFamily="18" charset="0"/>
            </a:endParaRPr>
          </a:p>
        </p:txBody>
      </p:sp>
      <p:sp>
        <p:nvSpPr>
          <p:cNvPr id="22531" name="Title 1"/>
          <p:cNvSpPr txBox="1">
            <a:spLocks noChangeArrowheads="1"/>
          </p:cNvSpPr>
          <p:nvPr/>
        </p:nvSpPr>
        <p:spPr bwMode="auto">
          <a:xfrm>
            <a:off x="690563" y="298450"/>
            <a:ext cx="590708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b="1">
                <a:solidFill>
                  <a:srgbClr val="0127AC"/>
                </a:solidFill>
                <a:latin typeface="Garamond" panose="02020404030301010803" pitchFamily="18" charset="0"/>
              </a:rPr>
              <a:t>IV. Criptomonedas</a:t>
            </a:r>
          </a:p>
        </p:txBody>
      </p:sp>
      <p:pic>
        <p:nvPicPr>
          <p:cNvPr id="225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3924300"/>
            <a:ext cx="67595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09550" y="1331913"/>
            <a:ext cx="7315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algn="just">
              <a:defRPr/>
            </a:pPr>
            <a:r>
              <a:rPr lang="es-CL" altLang="es-CL" sz="1500" dirty="0" smtClean="0">
                <a:solidFill>
                  <a:srgbClr val="0127AC"/>
                </a:solidFill>
                <a:latin typeface="Garamond" panose="02020404030301010803" pitchFamily="18" charset="0"/>
              </a:rPr>
              <a:t>Por Oficio Ordinario Nº 963 del 14 de mayo de 2018 sobre tributación de rentas obtenidas de la venta de criptomonedas, el SII indicó que las criptomonedas</a:t>
            </a:r>
            <a:r>
              <a:rPr lang="es-CL" altLang="es-CL" sz="1500" dirty="0" smtClean="0">
                <a:solidFill>
                  <a:srgbClr val="0127AC"/>
                </a:solidFill>
                <a:latin typeface="Garamond" panose="02020404030301010803" pitchFamily="18" charset="0"/>
              </a:rPr>
              <a:t> no pueden considerarse moneda de curso legal en Chile, ni monedas extranjeras o divisas, definiéndolas como “activos monetarios pactados entre particulares</a:t>
            </a:r>
            <a:r>
              <a:rPr lang="es-CL" altLang="es-CL" sz="1500" dirty="0" smtClean="0">
                <a:solidFill>
                  <a:srgbClr val="0127AC"/>
                </a:solidFill>
                <a:latin typeface="Garamond" panose="02020404030301010803" pitchFamily="18" charset="0"/>
              </a:rPr>
              <a:t>”.</a:t>
            </a:r>
            <a:endParaRPr lang="es-CL" altLang="es-CL" sz="1500" baseline="30000" dirty="0" smtClean="0">
              <a:solidFill>
                <a:srgbClr val="0127AC"/>
              </a:solidFill>
              <a:latin typeface="Garamond" panose="02020404030301010803" pitchFamily="18" charset="0"/>
            </a:endParaRPr>
          </a:p>
          <a:p>
            <a:pPr algn="just">
              <a:defRPr/>
            </a:pPr>
            <a:endParaRPr lang="es-CL" altLang="es-CL" sz="1500" baseline="300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500" dirty="0" smtClean="0">
                <a:solidFill>
                  <a:srgbClr val="0127AC"/>
                </a:solidFill>
                <a:latin typeface="Garamond" panose="02020404030301010803" pitchFamily="18" charset="0"/>
              </a:rPr>
              <a:t>El SII planteó que toda persona que obtenga ingresos, cumpliendo el principio de autodeterminación del impuesto a la renta, </a:t>
            </a:r>
            <a:r>
              <a:rPr lang="es-CL" altLang="es-CL" sz="1500" dirty="0" smtClean="0">
                <a:solidFill>
                  <a:srgbClr val="0127AC"/>
                </a:solidFill>
                <a:latin typeface="Garamond" panose="02020404030301010803" pitchFamily="18" charset="0"/>
              </a:rPr>
              <a:t>tiene </a:t>
            </a:r>
            <a:r>
              <a:rPr lang="es-CL" altLang="es-CL" sz="1500" dirty="0" smtClean="0">
                <a:solidFill>
                  <a:srgbClr val="0127AC"/>
                </a:solidFill>
                <a:latin typeface="Garamond" panose="02020404030301010803" pitchFamily="18" charset="0"/>
              </a:rPr>
              <a:t>la obligación legal de incorporarla dentro de su base </a:t>
            </a:r>
            <a:r>
              <a:rPr lang="es-CL" altLang="es-CL" sz="1500" dirty="0" smtClean="0">
                <a:solidFill>
                  <a:srgbClr val="0127AC"/>
                </a:solidFill>
                <a:latin typeface="Garamond" panose="02020404030301010803" pitchFamily="18" charset="0"/>
              </a:rPr>
              <a:t>tributaria.</a:t>
            </a:r>
          </a:p>
          <a:p>
            <a:pPr marL="360363" indent="-360363" algn="just" eaLnBrk="1" hangingPunct="1">
              <a:spcBef>
                <a:spcPct val="0"/>
              </a:spcBef>
              <a:defRPr/>
            </a:pPr>
            <a:endParaRPr lang="es-CL" altLang="es-CL" sz="1500" dirty="0">
              <a:solidFill>
                <a:srgbClr val="0127AC"/>
              </a:solidFill>
              <a:latin typeface="Garamond" panose="02020404030301010803" pitchFamily="18" charset="0"/>
            </a:endParaRPr>
          </a:p>
          <a:p>
            <a:pPr marL="360363" indent="-360363" algn="just" eaLnBrk="1" hangingPunct="1">
              <a:spcBef>
                <a:spcPct val="0"/>
              </a:spcBef>
              <a:defRPr/>
            </a:pPr>
            <a:r>
              <a:rPr lang="es-CL" altLang="es-CL" sz="1500" dirty="0" smtClean="0">
                <a:solidFill>
                  <a:srgbClr val="0127AC"/>
                </a:solidFill>
                <a:latin typeface="Garamond" panose="02020404030301010803" pitchFamily="18" charset="0"/>
              </a:rPr>
              <a:t>El SII señaló </a:t>
            </a:r>
            <a:r>
              <a:rPr lang="es-CL" altLang="es-CL" sz="1500" dirty="0" smtClean="0">
                <a:solidFill>
                  <a:srgbClr val="0127AC"/>
                </a:solidFill>
                <a:latin typeface="Garamond" panose="02020404030301010803" pitchFamily="18" charset="0"/>
              </a:rPr>
              <a:t>además que la venta de </a:t>
            </a:r>
            <a:r>
              <a:rPr lang="es-CL" altLang="es-CL" sz="1500" dirty="0" smtClean="0">
                <a:solidFill>
                  <a:srgbClr val="0127AC"/>
                </a:solidFill>
                <a:latin typeface="Garamond" panose="02020404030301010803" pitchFamily="18" charset="0"/>
              </a:rPr>
              <a:t>criptomonedas, por recaer sobre sobre bienes incorporales es una actividad exenta del impuesto al valor agregado.</a:t>
            </a:r>
            <a:endParaRPr lang="es-CL" altLang="es-CL" sz="1500" baseline="30000" dirty="0" smtClean="0">
              <a:solidFill>
                <a:srgbClr val="0127AC"/>
              </a:solidFill>
              <a:latin typeface="Garamond" panose="02020404030301010803" pitchFamily="18" charset="0"/>
            </a:endParaRPr>
          </a:p>
        </p:txBody>
      </p:sp>
      <p:sp>
        <p:nvSpPr>
          <p:cNvPr id="24579" name="Rectangle 4"/>
          <p:cNvSpPr>
            <a:spLocks noChangeArrowheads="1"/>
          </p:cNvSpPr>
          <p:nvPr/>
        </p:nvSpPr>
        <p:spPr bwMode="auto">
          <a:xfrm>
            <a:off x="531813" y="477838"/>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6302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b="1">
                <a:solidFill>
                  <a:srgbClr val="0127AC"/>
                </a:solidFill>
                <a:latin typeface="Garamond" panose="02020404030301010803" pitchFamily="18" charset="0"/>
              </a:rPr>
              <a:t>IV. Criptomonedas y el SII</a:t>
            </a:r>
          </a:p>
        </p:txBody>
      </p:sp>
      <p:pic>
        <p:nvPicPr>
          <p:cNvPr id="24580" name="Picture 2" descr="Image result for servicio de impuestos inter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792" y="4227436"/>
            <a:ext cx="1882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2">
            <a:extLst/>
          </p:cNvPr>
          <p:cNvSpPr txBox="1">
            <a:spLocks/>
          </p:cNvSpPr>
          <p:nvPr/>
        </p:nvSpPr>
        <p:spPr>
          <a:xfrm>
            <a:off x="246063" y="1169988"/>
            <a:ext cx="7218362" cy="2836862"/>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363" indent="-360363" algn="just" fontAlgn="auto">
              <a:spcAft>
                <a:spcPts val="0"/>
              </a:spcAft>
              <a:buFont typeface="Arial" panose="020B0604020202020204" pitchFamily="34" charset="0"/>
              <a:buChar char="•"/>
              <a:defRPr/>
            </a:pPr>
            <a:r>
              <a:rPr lang="es-CL" sz="1400" dirty="0" smtClean="0">
                <a:solidFill>
                  <a:srgbClr val="0127AC"/>
                </a:solidFill>
                <a:latin typeface="Garamond" panose="02020404030301010803" pitchFamily="18" charset="0"/>
              </a:rPr>
              <a:t>Fundada </a:t>
            </a:r>
            <a:r>
              <a:rPr lang="es-CL" sz="1400" dirty="0">
                <a:solidFill>
                  <a:srgbClr val="0127AC"/>
                </a:solidFill>
                <a:latin typeface="Garamond" panose="02020404030301010803" pitchFamily="18" charset="0"/>
              </a:rPr>
              <a:t>el 2015 en Santiago de </a:t>
            </a:r>
            <a:r>
              <a:rPr lang="es-CL" sz="1400" dirty="0" smtClean="0">
                <a:solidFill>
                  <a:srgbClr val="0127AC"/>
                </a:solidFill>
                <a:latin typeface="Garamond" panose="02020404030301010803" pitchFamily="18" charset="0"/>
              </a:rPr>
              <a:t>Chile, </a:t>
            </a:r>
            <a:r>
              <a:rPr lang="en-US" sz="1400" dirty="0" smtClean="0">
                <a:solidFill>
                  <a:srgbClr val="0127AC"/>
                </a:solidFill>
                <a:latin typeface="Garamond" panose="02020404030301010803" pitchFamily="18" charset="0"/>
              </a:rPr>
              <a:t>Buda.com </a:t>
            </a:r>
            <a:r>
              <a:rPr lang="en-US" sz="1400" dirty="0">
                <a:solidFill>
                  <a:srgbClr val="0127AC"/>
                </a:solidFill>
                <a:latin typeface="Garamond" panose="02020404030301010803" pitchFamily="18" charset="0"/>
              </a:rPr>
              <a:t>(SURBTC </a:t>
            </a:r>
            <a:r>
              <a:rPr lang="en-US" sz="1400" dirty="0" err="1" smtClean="0">
                <a:solidFill>
                  <a:srgbClr val="0127AC"/>
                </a:solidFill>
                <a:latin typeface="Garamond" panose="02020404030301010803" pitchFamily="18" charset="0"/>
              </a:rPr>
              <a:t>SpA</a:t>
            </a:r>
            <a:r>
              <a:rPr lang="en-US" sz="1400" dirty="0" smtClean="0">
                <a:solidFill>
                  <a:srgbClr val="0127AC"/>
                </a:solidFill>
                <a:latin typeface="Garamond" panose="02020404030301010803" pitchFamily="18" charset="0"/>
              </a:rPr>
              <a:t>) </a:t>
            </a:r>
            <a:r>
              <a:rPr lang="en-US" sz="1400" dirty="0" err="1" smtClean="0">
                <a:solidFill>
                  <a:srgbClr val="0127AC"/>
                </a:solidFill>
                <a:latin typeface="Garamond" panose="02020404030301010803" pitchFamily="18" charset="0"/>
              </a:rPr>
              <a:t>es</a:t>
            </a:r>
            <a:r>
              <a:rPr lang="en-US" sz="1400" dirty="0" smtClean="0">
                <a:solidFill>
                  <a:srgbClr val="0127AC"/>
                </a:solidFill>
                <a:latin typeface="Garamond" panose="02020404030301010803" pitchFamily="18" charset="0"/>
              </a:rPr>
              <a:t> e</a:t>
            </a:r>
            <a:r>
              <a:rPr lang="es-CL" sz="1400" dirty="0" smtClean="0">
                <a:solidFill>
                  <a:srgbClr val="0127AC"/>
                </a:solidFill>
                <a:latin typeface="Garamond" panose="02020404030301010803" pitchFamily="18" charset="0"/>
              </a:rPr>
              <a:t>l </a:t>
            </a:r>
            <a:r>
              <a:rPr lang="es-CL" sz="1400" dirty="0">
                <a:solidFill>
                  <a:srgbClr val="0127AC"/>
                </a:solidFill>
                <a:latin typeface="Garamond" panose="02020404030301010803" pitchFamily="18" charset="0"/>
              </a:rPr>
              <a:t>mayor mercado de criptomonedas</a:t>
            </a:r>
            <a:r>
              <a:rPr lang="es-CL" sz="1400" dirty="0">
                <a:solidFill>
                  <a:srgbClr val="0127AC"/>
                </a:solidFill>
                <a:latin typeface="Garamond" panose="02020404030301010803" pitchFamily="18" charset="0"/>
              </a:rPr>
              <a:t> en </a:t>
            </a:r>
            <a:r>
              <a:rPr lang="es-CL" sz="1400" dirty="0" smtClean="0">
                <a:solidFill>
                  <a:srgbClr val="0127AC"/>
                </a:solidFill>
                <a:latin typeface="Garamond" panose="02020404030301010803" pitchFamily="18" charset="0"/>
              </a:rPr>
              <a:t>Sudamérica, con inversionistas privados y </a:t>
            </a:r>
            <a:r>
              <a:rPr lang="es-CL" sz="1400" dirty="0" smtClean="0">
                <a:solidFill>
                  <a:srgbClr val="0127AC"/>
                </a:solidFill>
                <a:latin typeface="Garamond" panose="02020404030301010803" pitchFamily="18" charset="0"/>
              </a:rPr>
              <a:t>colaboradores como CORFO </a:t>
            </a:r>
            <a:r>
              <a:rPr lang="es-CL" sz="1400" dirty="0">
                <a:solidFill>
                  <a:srgbClr val="0127AC"/>
                </a:solidFill>
                <a:latin typeface="Garamond" panose="02020404030301010803" pitchFamily="18" charset="0"/>
              </a:rPr>
              <a:t>y </a:t>
            </a:r>
            <a:r>
              <a:rPr lang="es-CL" sz="1400" dirty="0" err="1">
                <a:solidFill>
                  <a:srgbClr val="0127AC"/>
                </a:solidFill>
                <a:latin typeface="Garamond" panose="02020404030301010803" pitchFamily="18" charset="0"/>
              </a:rPr>
              <a:t>Start</a:t>
            </a:r>
            <a:r>
              <a:rPr lang="es-CL" sz="1400" dirty="0">
                <a:solidFill>
                  <a:srgbClr val="0127AC"/>
                </a:solidFill>
                <a:latin typeface="Garamond" panose="02020404030301010803" pitchFamily="18" charset="0"/>
              </a:rPr>
              <a:t>-Up </a:t>
            </a:r>
            <a:r>
              <a:rPr lang="es-CL" sz="1400" dirty="0" smtClean="0">
                <a:solidFill>
                  <a:srgbClr val="0127AC"/>
                </a:solidFill>
                <a:latin typeface="Garamond" panose="02020404030301010803" pitchFamily="18" charset="0"/>
              </a:rPr>
              <a:t>Chile.</a:t>
            </a:r>
            <a:r>
              <a:rPr lang="es-CL" altLang="es-CL" sz="1100" baseline="30000" dirty="0">
                <a:solidFill>
                  <a:srgbClr val="0127AC"/>
                </a:solidFill>
                <a:latin typeface="Garamond" panose="02020404030301010803" pitchFamily="18" charset="0"/>
              </a:rPr>
              <a:t> </a:t>
            </a:r>
            <a:endParaRPr lang="es-CL" altLang="es-CL" sz="1100" baseline="300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endParaRPr lang="es-CL" altLang="es-CL" sz="14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s-CL" sz="1400" dirty="0" err="1" smtClean="0">
                <a:solidFill>
                  <a:srgbClr val="0127AC"/>
                </a:solidFill>
                <a:latin typeface="Garamond" panose="02020404030301010803" pitchFamily="18" charset="0"/>
              </a:rPr>
              <a:t>CryptoMKT</a:t>
            </a:r>
            <a:r>
              <a:rPr lang="es-CL" sz="1400" dirty="0" smtClean="0">
                <a:solidFill>
                  <a:srgbClr val="0127AC"/>
                </a:solidFill>
                <a:latin typeface="Garamond" panose="02020404030301010803" pitchFamily="18" charset="0"/>
              </a:rPr>
              <a:t> se presenta como una forma simple de comprar y vender </a:t>
            </a:r>
            <a:r>
              <a:rPr lang="es-CL" sz="1400" dirty="0" err="1" smtClean="0">
                <a:solidFill>
                  <a:srgbClr val="0127AC"/>
                </a:solidFill>
                <a:latin typeface="Garamond" panose="02020404030301010803" pitchFamily="18" charset="0"/>
              </a:rPr>
              <a:t>Ethereum</a:t>
            </a:r>
            <a:r>
              <a:rPr lang="es-CL" sz="1400" dirty="0" smtClean="0">
                <a:solidFill>
                  <a:srgbClr val="0127AC"/>
                </a:solidFill>
                <a:latin typeface="Garamond" panose="02020404030301010803" pitchFamily="18" charset="0"/>
              </a:rPr>
              <a:t>, </a:t>
            </a:r>
            <a:r>
              <a:rPr lang="es-CL" sz="1400" dirty="0" err="1" smtClean="0">
                <a:solidFill>
                  <a:srgbClr val="0127AC"/>
                </a:solidFill>
                <a:latin typeface="Garamond" panose="02020404030301010803" pitchFamily="18" charset="0"/>
              </a:rPr>
              <a:t>Stellar</a:t>
            </a:r>
            <a:r>
              <a:rPr lang="es-CL" sz="1400" dirty="0" smtClean="0">
                <a:solidFill>
                  <a:srgbClr val="0127AC"/>
                </a:solidFill>
                <a:latin typeface="Garamond" panose="02020404030301010803" pitchFamily="18" charset="0"/>
              </a:rPr>
              <a:t> y </a:t>
            </a:r>
            <a:r>
              <a:rPr lang="es-CL" sz="1400" dirty="0" err="1" smtClean="0">
                <a:solidFill>
                  <a:srgbClr val="0127AC"/>
                </a:solidFill>
                <a:latin typeface="Garamond" panose="02020404030301010803" pitchFamily="18" charset="0"/>
              </a:rPr>
              <a:t>Bitcoins</a:t>
            </a:r>
            <a:r>
              <a:rPr lang="es-CL" sz="1400" dirty="0" smtClean="0">
                <a:solidFill>
                  <a:srgbClr val="0127AC"/>
                </a:solidFill>
                <a:latin typeface="Garamond" panose="02020404030301010803" pitchFamily="18" charset="0"/>
              </a:rPr>
              <a:t> en Chile. </a:t>
            </a:r>
            <a:r>
              <a:rPr lang="es-CL" sz="1400" dirty="0" smtClean="0">
                <a:solidFill>
                  <a:srgbClr val="0127AC"/>
                </a:solidFill>
                <a:latin typeface="Garamond" panose="02020404030301010803" pitchFamily="18" charset="0"/>
              </a:rPr>
              <a:t>Proyecto apoyado por CORFO, que al año 2018 ha transado sobre US$70 millones</a:t>
            </a:r>
            <a:r>
              <a:rPr lang="es-CL" sz="1400" dirty="0" smtClean="0">
                <a:solidFill>
                  <a:srgbClr val="0127AC"/>
                </a:solidFill>
                <a:latin typeface="Garamond" panose="02020404030301010803" pitchFamily="18" charset="0"/>
              </a:rPr>
              <a:t>.</a:t>
            </a:r>
            <a:endParaRPr lang="es-CL" sz="1100" baseline="300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endParaRPr lang="es-CL" altLang="es-CL" sz="1400" dirty="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s-CL" sz="1400" dirty="0" smtClean="0">
                <a:solidFill>
                  <a:srgbClr val="0127AC"/>
                </a:solidFill>
                <a:latin typeface="Garamond" panose="02020404030301010803" pitchFamily="18" charset="0"/>
              </a:rPr>
              <a:t>Ambas tienen procesos </a:t>
            </a:r>
            <a:r>
              <a:rPr lang="es-CL" sz="1400" dirty="0">
                <a:solidFill>
                  <a:srgbClr val="0127AC"/>
                </a:solidFill>
                <a:latin typeface="Garamond" panose="02020404030301010803" pitchFamily="18" charset="0"/>
              </a:rPr>
              <a:t>de autorregulación que les permiten dar cumplimiento a </a:t>
            </a:r>
            <a:r>
              <a:rPr lang="es-CL" sz="1400" dirty="0" smtClean="0">
                <a:solidFill>
                  <a:srgbClr val="0127AC"/>
                </a:solidFill>
                <a:latin typeface="Garamond" panose="02020404030301010803" pitchFamily="18" charset="0"/>
              </a:rPr>
              <a:t>estándares </a:t>
            </a:r>
            <a:r>
              <a:rPr lang="es-CL" sz="1400" dirty="0">
                <a:solidFill>
                  <a:srgbClr val="0127AC"/>
                </a:solidFill>
                <a:latin typeface="Garamond" panose="02020404030301010803" pitchFamily="18" charset="0"/>
              </a:rPr>
              <a:t>internacionales de lucha contra el lavado de activos y financiamiento del terrorismo. </a:t>
            </a:r>
            <a:r>
              <a:rPr lang="es-CL" sz="1400" dirty="0" smtClean="0">
                <a:solidFill>
                  <a:srgbClr val="0127AC"/>
                </a:solidFill>
                <a:latin typeface="Garamond" panose="02020404030301010803" pitchFamily="18" charset="0"/>
              </a:rPr>
              <a:t>Aplican también normas </a:t>
            </a:r>
            <a:r>
              <a:rPr lang="es-CL" sz="1400" dirty="0">
                <a:solidFill>
                  <a:srgbClr val="0127AC"/>
                </a:solidFill>
                <a:latin typeface="Garamond" panose="02020404030301010803" pitchFamily="18" charset="0"/>
              </a:rPr>
              <a:t>de prevención y control de </a:t>
            </a:r>
            <a:r>
              <a:rPr lang="es-CL" sz="1400" i="1" dirty="0" err="1" smtClean="0">
                <a:solidFill>
                  <a:srgbClr val="0127AC"/>
                </a:solidFill>
                <a:latin typeface="Garamond" panose="02020404030301010803" pitchFamily="18" charset="0"/>
              </a:rPr>
              <a:t>Know</a:t>
            </a:r>
            <a:r>
              <a:rPr lang="es-CL" sz="1400" i="1" dirty="0" smtClean="0">
                <a:solidFill>
                  <a:srgbClr val="0127AC"/>
                </a:solidFill>
                <a:latin typeface="Garamond" panose="02020404030301010803" pitchFamily="18" charset="0"/>
              </a:rPr>
              <a:t> </a:t>
            </a:r>
            <a:r>
              <a:rPr lang="es-CL" sz="1400" i="1" dirty="0" err="1">
                <a:solidFill>
                  <a:srgbClr val="0127AC"/>
                </a:solidFill>
                <a:latin typeface="Garamond" panose="02020404030301010803" pitchFamily="18" charset="0"/>
              </a:rPr>
              <a:t>Your</a:t>
            </a:r>
            <a:r>
              <a:rPr lang="es-CL" sz="1400" i="1" dirty="0">
                <a:solidFill>
                  <a:srgbClr val="0127AC"/>
                </a:solidFill>
                <a:latin typeface="Garamond" panose="02020404030301010803" pitchFamily="18" charset="0"/>
              </a:rPr>
              <a:t> </a:t>
            </a:r>
            <a:r>
              <a:rPr lang="es-CL" sz="1400" i="1" dirty="0" err="1" smtClean="0">
                <a:solidFill>
                  <a:srgbClr val="0127AC"/>
                </a:solidFill>
                <a:latin typeface="Garamond" panose="02020404030301010803" pitchFamily="18" charset="0"/>
              </a:rPr>
              <a:t>Customer</a:t>
            </a:r>
            <a:r>
              <a:rPr lang="es-CL" sz="1400" dirty="0" smtClean="0">
                <a:solidFill>
                  <a:srgbClr val="0127AC"/>
                </a:solidFill>
                <a:latin typeface="Garamond" panose="02020404030301010803" pitchFamily="18" charset="0"/>
              </a:rPr>
              <a:t> </a:t>
            </a:r>
            <a:r>
              <a:rPr lang="es-CL" sz="1400" dirty="0">
                <a:solidFill>
                  <a:srgbClr val="0127AC"/>
                </a:solidFill>
                <a:latin typeface="Garamond" panose="02020404030301010803" pitchFamily="18" charset="0"/>
              </a:rPr>
              <a:t>a través del registro de sus </a:t>
            </a:r>
            <a:r>
              <a:rPr lang="es-CL" sz="1400" dirty="0" smtClean="0">
                <a:solidFill>
                  <a:srgbClr val="0127AC"/>
                </a:solidFill>
                <a:latin typeface="Garamond" panose="02020404030301010803" pitchFamily="18" charset="0"/>
              </a:rPr>
              <a:t>clientes</a:t>
            </a:r>
            <a:r>
              <a:rPr lang="es-CL" sz="1400" dirty="0">
                <a:solidFill>
                  <a:srgbClr val="0127AC"/>
                </a:solidFill>
                <a:latin typeface="Garamond" panose="02020404030301010803" pitchFamily="18" charset="0"/>
              </a:rPr>
              <a:t>.</a:t>
            </a:r>
            <a:r>
              <a:rPr lang="es-CL" altLang="es-CL" sz="1100" baseline="30000" dirty="0">
                <a:solidFill>
                  <a:srgbClr val="0127AC"/>
                </a:solidFill>
                <a:latin typeface="Garamond" panose="02020404030301010803" pitchFamily="18" charset="0"/>
              </a:rPr>
              <a:t> </a:t>
            </a:r>
            <a:endParaRPr lang="es-CL" altLang="es-CL" sz="1400" dirty="0">
              <a:solidFill>
                <a:srgbClr val="0127AC"/>
              </a:solidFill>
              <a:latin typeface="Garamond" panose="02020404030301010803" pitchFamily="18" charset="0"/>
            </a:endParaRPr>
          </a:p>
          <a:p>
            <a:pPr algn="just" fontAlgn="auto">
              <a:spcAft>
                <a:spcPts val="0"/>
              </a:spcAft>
              <a:defRPr/>
            </a:pPr>
            <a:endParaRPr lang="es-CL" altLang="es-CL" sz="1400" dirty="0" smtClean="0">
              <a:solidFill>
                <a:srgbClr val="0127AC"/>
              </a:solidFill>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s-CL" sz="1400" dirty="0" smtClean="0">
              <a:solidFill>
                <a:srgbClr val="0127AC"/>
              </a:solidFill>
              <a:latin typeface="Garamond" panose="02020404030301010803" pitchFamily="18" charset="0"/>
            </a:endParaRPr>
          </a:p>
          <a:p>
            <a:pPr algn="l">
              <a:defRPr/>
            </a:pPr>
            <a:endParaRPr lang="en-US" sz="900" dirty="0">
              <a:latin typeface="Garamond" panose="02020404030301010803" pitchFamily="18" charset="0"/>
            </a:endParaRPr>
          </a:p>
          <a:p>
            <a:pPr marL="457200" indent="-457200"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dirty="0">
              <a:latin typeface="Garamond" panose="02020404030301010803" pitchFamily="18" charset="0"/>
            </a:endParaRPr>
          </a:p>
        </p:txBody>
      </p:sp>
      <p:sp>
        <p:nvSpPr>
          <p:cNvPr id="6" name="Title 1">
            <a:extLst/>
          </p:cNvPr>
          <p:cNvSpPr txBox="1">
            <a:spLocks/>
          </p:cNvSpPr>
          <p:nvPr/>
        </p:nvSpPr>
        <p:spPr>
          <a:xfrm>
            <a:off x="582613" y="423863"/>
            <a:ext cx="6904037" cy="733425"/>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30238" indent="-630238" algn="l">
              <a:defRPr/>
            </a:pPr>
            <a:r>
              <a:rPr lang="es-CL" sz="2900" b="1" dirty="0" smtClean="0">
                <a:solidFill>
                  <a:srgbClr val="0127AC"/>
                </a:solidFill>
                <a:latin typeface="Garamond" panose="02020404030301010803" pitchFamily="18" charset="0"/>
              </a:rPr>
              <a:t>IV. Criptomonedas, plataformas en </a:t>
            </a:r>
            <a:r>
              <a:rPr lang="es-CL" sz="2900" b="1" dirty="0">
                <a:solidFill>
                  <a:srgbClr val="0127AC"/>
                </a:solidFill>
                <a:latin typeface="Garamond" panose="02020404030301010803" pitchFamily="18" charset="0"/>
              </a:rPr>
              <a:t>Chile</a:t>
            </a:r>
          </a:p>
        </p:txBody>
      </p:sp>
      <p:pic>
        <p:nvPicPr>
          <p:cNvPr id="26628" name="Picture 2" descr="Image result for bud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4205156"/>
            <a:ext cx="26209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3824825"/>
            <a:ext cx="1584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7650" name="Picture 2" descr="Image result for La CMF"/>
          <p:cNvPicPr>
            <a:picLocks noChangeAspect="1" noChangeArrowheads="1"/>
          </p:cNvPicPr>
          <p:nvPr/>
        </p:nvPicPr>
        <p:blipFill>
          <a:blip r:embed="rId4">
            <a:extLst>
              <a:ext uri="{28A0092B-C50C-407E-A947-70E740481C1C}">
                <a14:useLocalDpi xmlns:a14="http://schemas.microsoft.com/office/drawing/2010/main" val="0"/>
              </a:ext>
            </a:extLst>
          </a:blip>
          <a:srcRect l="8948" t="7286" r="8607" b="4623"/>
          <a:stretch>
            <a:fillRect/>
          </a:stretch>
        </p:blipFill>
        <p:spPr bwMode="auto">
          <a:xfrm>
            <a:off x="4400550" y="4051837"/>
            <a:ext cx="1273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txBox="1">
            <a:spLocks/>
          </p:cNvSpPr>
          <p:nvPr/>
        </p:nvSpPr>
        <p:spPr bwMode="auto">
          <a:xfrm>
            <a:off x="577850" y="265113"/>
            <a:ext cx="68040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2800" b="1">
                <a:solidFill>
                  <a:srgbClr val="0127AC"/>
                </a:solidFill>
                <a:latin typeface="Garamond" panose="02020404030301010803" pitchFamily="18" charset="0"/>
              </a:rPr>
              <a:t>V. Tratamiento regulatorio (Sandbox)</a:t>
            </a:r>
          </a:p>
        </p:txBody>
      </p:sp>
      <p:sp>
        <p:nvSpPr>
          <p:cNvPr id="4" name="Content Placeholder 2">
            <a:extLst/>
          </p:cNvPr>
          <p:cNvSpPr txBox="1">
            <a:spLocks/>
          </p:cNvSpPr>
          <p:nvPr/>
        </p:nvSpPr>
        <p:spPr>
          <a:xfrm>
            <a:off x="219075" y="892175"/>
            <a:ext cx="7104063" cy="3241675"/>
          </a:xfrm>
          <a:prstGeom prst="rect">
            <a:avLst/>
          </a:prstGeom>
        </p:spPr>
        <p:txBody>
          <a:bodyP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363" indent="-360363" algn="just" fontAlgn="auto">
              <a:spcAft>
                <a:spcPts val="0"/>
              </a:spcAft>
              <a:buFont typeface="Arial" panose="020B0604020202020204" pitchFamily="34" charset="0"/>
              <a:buChar char="•"/>
              <a:defRPr/>
            </a:pPr>
            <a:r>
              <a:rPr lang="es-CL" sz="1400" dirty="0" smtClean="0">
                <a:solidFill>
                  <a:srgbClr val="0127AC"/>
                </a:solidFill>
                <a:latin typeface="Garamond" panose="02020404030301010803" pitchFamily="18" charset="0"/>
              </a:rPr>
              <a:t>Aunque </a:t>
            </a:r>
            <a:r>
              <a:rPr lang="es-CL" sz="1400" dirty="0">
                <a:solidFill>
                  <a:srgbClr val="0127AC"/>
                </a:solidFill>
                <a:latin typeface="Garamond" panose="02020404030301010803" pitchFamily="18" charset="0"/>
              </a:rPr>
              <a:t>no existen iniciativas </a:t>
            </a:r>
            <a:r>
              <a:rPr lang="es-CL" sz="1400" dirty="0" smtClean="0">
                <a:solidFill>
                  <a:srgbClr val="0127AC"/>
                </a:solidFill>
                <a:latin typeface="Garamond" panose="02020404030301010803" pitchFamily="18" charset="0"/>
              </a:rPr>
              <a:t>públicas impulsando </a:t>
            </a:r>
            <a:r>
              <a:rPr lang="es-CL" sz="1400" dirty="0">
                <a:solidFill>
                  <a:srgbClr val="0127AC"/>
                </a:solidFill>
                <a:latin typeface="Garamond" panose="02020404030301010803" pitchFamily="18" charset="0"/>
              </a:rPr>
              <a:t>la regulación </a:t>
            </a:r>
            <a:r>
              <a:rPr lang="es-CL" sz="1400" dirty="0" smtClean="0">
                <a:solidFill>
                  <a:srgbClr val="0127AC"/>
                </a:solidFill>
                <a:latin typeface="Garamond" panose="02020404030301010803" pitchFamily="18" charset="0"/>
              </a:rPr>
              <a:t>financiera al </a:t>
            </a:r>
            <a:r>
              <a:rPr lang="es-CL" sz="1400" dirty="0">
                <a:solidFill>
                  <a:srgbClr val="0127AC"/>
                </a:solidFill>
                <a:latin typeface="Garamond" panose="02020404030301010803" pitchFamily="18" charset="0"/>
              </a:rPr>
              <a:t>acelerado ritmo de la </a:t>
            </a:r>
            <a:r>
              <a:rPr lang="es-CL" sz="1400" dirty="0" smtClean="0">
                <a:solidFill>
                  <a:srgbClr val="0127AC"/>
                </a:solidFill>
                <a:latin typeface="Garamond" panose="02020404030301010803" pitchFamily="18" charset="0"/>
              </a:rPr>
              <a:t>innovación, </a:t>
            </a:r>
            <a:r>
              <a:rPr lang="es-CL" sz="1400" dirty="0" smtClean="0">
                <a:solidFill>
                  <a:srgbClr val="0127AC"/>
                </a:solidFill>
                <a:latin typeface="Garamond" panose="02020404030301010803" pitchFamily="18" charset="0"/>
              </a:rPr>
              <a:t>algunas </a:t>
            </a:r>
            <a:r>
              <a:rPr lang="es-CL" sz="1400" dirty="0">
                <a:solidFill>
                  <a:srgbClr val="0127AC"/>
                </a:solidFill>
                <a:latin typeface="Garamond" panose="02020404030301010803" pitchFamily="18" charset="0"/>
              </a:rPr>
              <a:t>entidades del gobierno chileno han discutido el </a:t>
            </a:r>
            <a:r>
              <a:rPr lang="es-CL" sz="1400" dirty="0" smtClean="0">
                <a:solidFill>
                  <a:srgbClr val="0127AC"/>
                </a:solidFill>
                <a:latin typeface="Garamond" panose="02020404030301010803" pitchFamily="18" charset="0"/>
              </a:rPr>
              <a:t>tema.  </a:t>
            </a:r>
            <a:r>
              <a:rPr lang="es-CL" sz="1400" dirty="0" smtClean="0">
                <a:solidFill>
                  <a:srgbClr val="0127AC"/>
                </a:solidFill>
                <a:latin typeface="Garamond" panose="02020404030301010803" pitchFamily="18" charset="0"/>
              </a:rPr>
              <a:t>Así por ejemplo, la </a:t>
            </a:r>
            <a:r>
              <a:rPr lang="es-CL" sz="1400" dirty="0">
                <a:solidFill>
                  <a:srgbClr val="0127AC"/>
                </a:solidFill>
                <a:latin typeface="Garamond" panose="02020404030301010803" pitchFamily="18" charset="0"/>
              </a:rPr>
              <a:t>CMF reconoce que es necesario modernizar el marco </a:t>
            </a:r>
            <a:r>
              <a:rPr lang="es-CL" sz="1400" dirty="0" smtClean="0">
                <a:solidFill>
                  <a:srgbClr val="0127AC"/>
                </a:solidFill>
                <a:latin typeface="Garamond" panose="02020404030301010803" pitchFamily="18" charset="0"/>
              </a:rPr>
              <a:t>jurídico nacional, dando facultades </a:t>
            </a:r>
            <a:r>
              <a:rPr lang="es-CL" sz="1400" dirty="0">
                <a:solidFill>
                  <a:srgbClr val="0127AC"/>
                </a:solidFill>
                <a:latin typeface="Garamond" panose="02020404030301010803" pitchFamily="18" charset="0"/>
              </a:rPr>
              <a:t>al regulador para establecer exigencias </a:t>
            </a:r>
            <a:r>
              <a:rPr lang="es-CL" sz="1400" dirty="0" smtClean="0">
                <a:solidFill>
                  <a:srgbClr val="0127AC"/>
                </a:solidFill>
                <a:latin typeface="Garamond" panose="02020404030301010803" pitchFamily="18" charset="0"/>
              </a:rPr>
              <a:t>diferenciadas (“</a:t>
            </a:r>
            <a:r>
              <a:rPr lang="es-CL" sz="1400" dirty="0" err="1" smtClean="0">
                <a:solidFill>
                  <a:srgbClr val="0127AC"/>
                </a:solidFill>
                <a:latin typeface="Garamond" panose="02020404030301010803" pitchFamily="18" charset="0"/>
              </a:rPr>
              <a:t>sandbox</a:t>
            </a:r>
            <a:r>
              <a:rPr lang="es-CL" sz="1400" dirty="0" smtClean="0">
                <a:solidFill>
                  <a:srgbClr val="0127AC"/>
                </a:solidFill>
                <a:latin typeface="Garamond" panose="02020404030301010803" pitchFamily="18" charset="0"/>
              </a:rPr>
              <a:t> regulatorio</a:t>
            </a:r>
            <a:r>
              <a:rPr lang="es-CL" sz="1400" dirty="0" smtClean="0">
                <a:solidFill>
                  <a:srgbClr val="0127AC"/>
                </a:solidFill>
                <a:latin typeface="Garamond" panose="02020404030301010803" pitchFamily="18" charset="0"/>
              </a:rPr>
              <a:t>”).</a:t>
            </a:r>
            <a:endParaRPr lang="es-CL" sz="1400" baseline="300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s-CL" sz="1400" dirty="0">
                <a:solidFill>
                  <a:srgbClr val="0127AC"/>
                </a:solidFill>
                <a:latin typeface="Garamond" panose="02020404030301010803" pitchFamily="18" charset="0"/>
              </a:rPr>
              <a:t>“…Para que la regulación financiera no inhiba la innovación y al mismo tiempo permita contener los riesgos que pueden subyacer a las Fintech</a:t>
            </a:r>
            <a:r>
              <a:rPr lang="es-CL" sz="1400" dirty="0">
                <a:solidFill>
                  <a:srgbClr val="0127AC"/>
                </a:solidFill>
                <a:latin typeface="Garamond" panose="02020404030301010803" pitchFamily="18" charset="0"/>
              </a:rPr>
              <a:t>, se requerirá contar con marcos legales que otorguen suficiente flexibilidad al regulador para adecuar y generar normativas acordes a los nuevos desarrollos, tecnologías y procesos que se puedan implementar en las diversas industrias reguladas, sin dejar de lado otras consideraciones de índole prudencial</a:t>
            </a:r>
            <a:r>
              <a:rPr lang="es-CL" sz="1400" dirty="0" smtClean="0">
                <a:solidFill>
                  <a:srgbClr val="0127AC"/>
                </a:solidFill>
                <a:latin typeface="Garamond" panose="02020404030301010803" pitchFamily="18" charset="0"/>
              </a:rPr>
              <a:t>.”</a:t>
            </a:r>
            <a:endParaRPr lang="es-CL" sz="1400" baseline="30000" dirty="0" smtClean="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endParaRPr lang="es-CL" sz="1400" baseline="30000" dirty="0">
              <a:solidFill>
                <a:srgbClr val="0127AC"/>
              </a:solidFill>
              <a:latin typeface="Garamond" panose="02020404030301010803" pitchFamily="18" charset="0"/>
            </a:endParaRPr>
          </a:p>
          <a:p>
            <a:pPr marL="360363" indent="-360363" algn="just" fontAlgn="auto">
              <a:spcAft>
                <a:spcPts val="0"/>
              </a:spcAft>
              <a:buFont typeface="Arial" panose="020B0604020202020204" pitchFamily="34" charset="0"/>
              <a:buChar char="•"/>
              <a:defRPr/>
            </a:pPr>
            <a:r>
              <a:rPr lang="es-CL" sz="1400" dirty="0">
                <a:solidFill>
                  <a:srgbClr val="0127AC"/>
                </a:solidFill>
                <a:latin typeface="Garamond" panose="02020404030301010803" pitchFamily="18" charset="0"/>
              </a:rPr>
              <a:t>El Ministerio de Hacienda, hablando del contexto de la modernización de la Ley General de Bancos, propuso que incluyera reglas para crear los “</a:t>
            </a:r>
            <a:r>
              <a:rPr lang="es-CL" sz="1400" dirty="0" err="1">
                <a:solidFill>
                  <a:srgbClr val="0127AC"/>
                </a:solidFill>
                <a:latin typeface="Garamond" panose="02020404030301010803" pitchFamily="18" charset="0"/>
              </a:rPr>
              <a:t>sandbox</a:t>
            </a:r>
            <a:r>
              <a:rPr lang="es-CL" sz="1400" dirty="0">
                <a:solidFill>
                  <a:srgbClr val="0127AC"/>
                </a:solidFill>
                <a:latin typeface="Garamond" panose="02020404030301010803" pitchFamily="18" charset="0"/>
              </a:rPr>
              <a:t>” para evaluar fórmulas que permitan adaptarse mejor a los desafíos de regulación del </a:t>
            </a:r>
            <a:r>
              <a:rPr lang="es-CL" sz="1400" dirty="0" smtClean="0">
                <a:solidFill>
                  <a:srgbClr val="0127AC"/>
                </a:solidFill>
                <a:latin typeface="Garamond" panose="02020404030301010803" pitchFamily="18" charset="0"/>
              </a:rPr>
              <a:t>mercado y en </a:t>
            </a:r>
            <a:r>
              <a:rPr lang="es-CL" sz="1400" dirty="0">
                <a:solidFill>
                  <a:srgbClr val="0127AC"/>
                </a:solidFill>
                <a:latin typeface="Garamond" panose="02020404030301010803" pitchFamily="18" charset="0"/>
              </a:rPr>
              <a:t>conjunto con las otras autoridades financieras que conforman el </a:t>
            </a:r>
            <a:r>
              <a:rPr lang="es-CL" sz="1400" dirty="0" smtClean="0">
                <a:solidFill>
                  <a:srgbClr val="0127AC"/>
                </a:solidFill>
                <a:latin typeface="Garamond" panose="02020404030301010803" pitchFamily="18" charset="0"/>
              </a:rPr>
              <a:t>CEF </a:t>
            </a:r>
            <a:r>
              <a:rPr lang="es-CL" sz="1400" dirty="0">
                <a:solidFill>
                  <a:srgbClr val="0127AC"/>
                </a:solidFill>
                <a:latin typeface="Garamond" panose="02020404030301010803" pitchFamily="18" charset="0"/>
              </a:rPr>
              <a:t>trabajarán en una </a:t>
            </a:r>
            <a:r>
              <a:rPr lang="es-CL" sz="1400" dirty="0" smtClean="0">
                <a:solidFill>
                  <a:srgbClr val="0127AC"/>
                </a:solidFill>
                <a:latin typeface="Garamond" panose="02020404030301010803" pitchFamily="18" charset="0"/>
              </a:rPr>
              <a:t>regulación.</a:t>
            </a:r>
            <a:endParaRPr lang="es-CL" sz="1400" baseline="30000" dirty="0">
              <a:solidFill>
                <a:srgbClr val="0127AC"/>
              </a:solidFill>
              <a:latin typeface="Garamond" panose="02020404030301010803" pitchFamily="18" charset="0"/>
            </a:endParaRPr>
          </a:p>
          <a:p>
            <a:pPr algn="just" fontAlgn="auto">
              <a:spcAft>
                <a:spcPts val="0"/>
              </a:spcAft>
              <a:defRPr/>
            </a:pPr>
            <a:endParaRPr lang="es-CL" sz="1400" dirty="0">
              <a:latin typeface="Garamond" panose="02020404030301010803" pitchFamily="18" charset="0"/>
            </a:endParaRPr>
          </a:p>
          <a:p>
            <a:pPr algn="just" fontAlgn="auto">
              <a:spcAft>
                <a:spcPts val="0"/>
              </a:spcAft>
              <a:defRPr/>
            </a:pPr>
            <a:endParaRPr lang="es-CL" sz="1200" dirty="0">
              <a:latin typeface="Garamond" panose="02020404030301010803" pitchFamily="18" charset="0"/>
            </a:endParaRPr>
          </a:p>
        </p:txBody>
      </p:sp>
      <p:pic>
        <p:nvPicPr>
          <p:cNvPr id="27653" name="Picture 2" descr="Image result for ministerio de hacienda ch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7288" y="3930650"/>
            <a:ext cx="11969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itle 1"/>
          <p:cNvSpPr txBox="1">
            <a:spLocks noChangeArrowheads="1"/>
          </p:cNvSpPr>
          <p:nvPr/>
        </p:nvSpPr>
        <p:spPr bwMode="auto">
          <a:xfrm>
            <a:off x="600075" y="392113"/>
            <a:ext cx="52498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b="1">
                <a:solidFill>
                  <a:srgbClr val="0127AC"/>
                </a:solidFill>
                <a:latin typeface="Garamond" panose="02020404030301010803" pitchFamily="18" charset="0"/>
              </a:rPr>
              <a:t>VI. Desafíos Jurídicos</a:t>
            </a:r>
          </a:p>
        </p:txBody>
      </p:sp>
      <p:sp>
        <p:nvSpPr>
          <p:cNvPr id="5" name="Content Placeholder 2">
            <a:extLst/>
          </p:cNvPr>
          <p:cNvSpPr txBox="1">
            <a:spLocks/>
          </p:cNvSpPr>
          <p:nvPr/>
        </p:nvSpPr>
        <p:spPr>
          <a:xfrm>
            <a:off x="292100" y="1155700"/>
            <a:ext cx="7315200" cy="3706813"/>
          </a:xfrm>
          <a:prstGeom prst="rect">
            <a:avLst/>
          </a:prstGeom>
        </p:spPr>
        <p:txBody>
          <a:bodyPr>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just" fontAlgn="auto">
              <a:spcAft>
                <a:spcPts val="0"/>
              </a:spcAft>
              <a:buFont typeface="Arial" panose="020B0604020202020204" pitchFamily="34" charset="0"/>
              <a:buChar char="•"/>
              <a:defRPr/>
            </a:pPr>
            <a:r>
              <a:rPr lang="es-CL" altLang="es-CL" sz="1600" dirty="0" smtClean="0">
                <a:solidFill>
                  <a:srgbClr val="0127AC"/>
                </a:solidFill>
                <a:latin typeface="Garamond" panose="02020404030301010803" pitchFamily="18" charset="0"/>
              </a:rPr>
              <a:t>Reconocer la naturaleza </a:t>
            </a:r>
            <a:r>
              <a:rPr lang="es-CL" altLang="es-CL" sz="1600" dirty="0">
                <a:solidFill>
                  <a:srgbClr val="0127AC"/>
                </a:solidFill>
                <a:latin typeface="Garamond" panose="02020404030301010803" pitchFamily="18" charset="0"/>
              </a:rPr>
              <a:t>jurídica </a:t>
            </a:r>
            <a:r>
              <a:rPr lang="es-CL" altLang="es-CL" sz="1600" i="1" dirty="0" smtClean="0">
                <a:solidFill>
                  <a:srgbClr val="0127AC"/>
                </a:solidFill>
                <a:latin typeface="Garamond" panose="02020404030301010803" pitchFamily="18" charset="0"/>
              </a:rPr>
              <a:t>sui generis </a:t>
            </a:r>
            <a:r>
              <a:rPr lang="es-CL" altLang="es-CL" sz="1600" dirty="0" smtClean="0">
                <a:solidFill>
                  <a:srgbClr val="0127AC"/>
                </a:solidFill>
                <a:latin typeface="Garamond" panose="02020404030301010803" pitchFamily="18" charset="0"/>
              </a:rPr>
              <a:t>de </a:t>
            </a:r>
            <a:r>
              <a:rPr lang="es-CL" altLang="es-CL" sz="1600" dirty="0">
                <a:solidFill>
                  <a:srgbClr val="0127AC"/>
                </a:solidFill>
                <a:latin typeface="Garamond" panose="02020404030301010803" pitchFamily="18" charset="0"/>
              </a:rPr>
              <a:t>nuevos activos y servicios intensivos en </a:t>
            </a:r>
            <a:r>
              <a:rPr lang="es-CL" altLang="es-CL" sz="1600" dirty="0" smtClean="0">
                <a:solidFill>
                  <a:srgbClr val="0127AC"/>
                </a:solidFill>
                <a:latin typeface="Garamond" panose="02020404030301010803" pitchFamily="18" charset="0"/>
              </a:rPr>
              <a:t>tecnología, redefiniendo un perímetro regulatorio que permita </a:t>
            </a:r>
            <a:r>
              <a:rPr lang="es-CL" altLang="es-CL" sz="1600" dirty="0">
                <a:solidFill>
                  <a:srgbClr val="0127AC"/>
                </a:solidFill>
                <a:latin typeface="Garamond" panose="02020404030301010803" pitchFamily="18" charset="0"/>
              </a:rPr>
              <a:t>incorporar nuevos servicios y productos</a:t>
            </a:r>
            <a:r>
              <a:rPr lang="es-CL" altLang="es-CL" sz="1600" dirty="0" smtClean="0">
                <a:solidFill>
                  <a:srgbClr val="0127AC"/>
                </a:solidFill>
                <a:latin typeface="Garamond" panose="02020404030301010803" pitchFamily="18" charset="0"/>
              </a:rPr>
              <a:t>.</a:t>
            </a:r>
          </a:p>
          <a:p>
            <a:pPr marL="342900" indent="-342900" algn="just" fontAlgn="auto">
              <a:spcAft>
                <a:spcPts val="0"/>
              </a:spcAft>
              <a:buFont typeface="Arial" panose="020B0604020202020204" pitchFamily="34" charset="0"/>
              <a:buChar char="•"/>
              <a:defRPr/>
            </a:pPr>
            <a:endParaRPr lang="es-CL" alt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s-CL" sz="1600" dirty="0" smtClean="0">
                <a:solidFill>
                  <a:srgbClr val="0127AC"/>
                </a:solidFill>
                <a:latin typeface="Garamond" panose="02020404030301010803" pitchFamily="18" charset="0"/>
              </a:rPr>
              <a:t>El carácter transfronterizo de la oferta de las </a:t>
            </a:r>
            <a:r>
              <a:rPr lang="es-CL" sz="1600" dirty="0" err="1" smtClean="0">
                <a:solidFill>
                  <a:srgbClr val="0127AC"/>
                </a:solidFill>
                <a:latin typeface="Garamond" panose="02020404030301010803" pitchFamily="18" charset="0"/>
              </a:rPr>
              <a:t>FinTech</a:t>
            </a:r>
            <a:r>
              <a:rPr lang="es-CL" sz="1600" dirty="0" smtClean="0">
                <a:solidFill>
                  <a:srgbClr val="0127AC"/>
                </a:solidFill>
                <a:latin typeface="Garamond" panose="02020404030301010803" pitchFamily="18" charset="0"/>
              </a:rPr>
              <a:t>.</a:t>
            </a:r>
          </a:p>
          <a:p>
            <a:pPr marL="342900" indent="-342900" algn="just" fontAlgn="auto">
              <a:spcAft>
                <a:spcPts val="0"/>
              </a:spcAft>
              <a:buFont typeface="Arial" panose="020B0604020202020204" pitchFamily="34" charset="0"/>
              <a:buChar char="•"/>
              <a:defRPr/>
            </a:pPr>
            <a:endParaRPr lang="es-CL" sz="1600" baseline="300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s-CL" sz="1600" dirty="0" smtClean="0">
                <a:solidFill>
                  <a:srgbClr val="0127AC"/>
                </a:solidFill>
                <a:latin typeface="Garamond" panose="02020404030301010803" pitchFamily="18" charset="0"/>
              </a:rPr>
              <a:t>Necesidad de regulación, pero idealmente simplificada para no quedarse atrás de los avances tecnológicos.  </a:t>
            </a:r>
          </a:p>
          <a:p>
            <a:pPr marL="342900" indent="-342900" algn="just" fontAlgn="auto">
              <a:spcAft>
                <a:spcPts val="0"/>
              </a:spcAft>
              <a:buFont typeface="Arial" panose="020B0604020202020204" pitchFamily="34" charset="0"/>
              <a:buChar char="•"/>
              <a:defRPr/>
            </a:pPr>
            <a:endParaRPr 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s-CL" sz="1600" dirty="0" smtClean="0">
                <a:solidFill>
                  <a:srgbClr val="0127AC"/>
                </a:solidFill>
                <a:latin typeface="Garamond" panose="02020404030301010803" pitchFamily="18" charset="0"/>
              </a:rPr>
              <a:t>Dotar de facultades a la autoridad y establecer procedimientos de fiscalización.</a:t>
            </a:r>
          </a:p>
          <a:p>
            <a:pPr marL="342900" indent="-342900" algn="just" fontAlgn="auto">
              <a:spcAft>
                <a:spcPts val="0"/>
              </a:spcAft>
              <a:buFont typeface="Arial" panose="020B0604020202020204" pitchFamily="34" charset="0"/>
              <a:buChar char="•"/>
              <a:defRPr/>
            </a:pPr>
            <a:endParaRPr 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s-CL" sz="1600" dirty="0" smtClean="0">
                <a:solidFill>
                  <a:srgbClr val="0127AC"/>
                </a:solidFill>
                <a:latin typeface="Garamond" panose="02020404030301010803" pitchFamily="18" charset="0"/>
              </a:rPr>
              <a:t>Impulsar y motivar la </a:t>
            </a:r>
            <a:r>
              <a:rPr lang="es-CL" sz="1600" dirty="0" err="1" smtClean="0">
                <a:solidFill>
                  <a:srgbClr val="0127AC"/>
                </a:solidFill>
                <a:latin typeface="Garamond" panose="02020404030301010803" pitchFamily="18" charset="0"/>
              </a:rPr>
              <a:t>autoregulación</a:t>
            </a:r>
            <a:r>
              <a:rPr lang="es-CL" sz="1600" dirty="0">
                <a:solidFill>
                  <a:srgbClr val="0127AC"/>
                </a:solidFill>
                <a:latin typeface="Garamond" panose="02020404030301010803" pitchFamily="18" charset="0"/>
              </a:rPr>
              <a:t> </a:t>
            </a:r>
            <a:r>
              <a:rPr lang="es-CL" sz="1600" dirty="0" smtClean="0">
                <a:solidFill>
                  <a:srgbClr val="0127AC"/>
                </a:solidFill>
                <a:latin typeface="Garamond" panose="02020404030301010803" pitchFamily="18" charset="0"/>
              </a:rPr>
              <a:t>a través de mejores prácticas de la industria.</a:t>
            </a:r>
          </a:p>
          <a:p>
            <a:pPr marL="342900" indent="-342900" algn="just" fontAlgn="auto">
              <a:spcAft>
                <a:spcPts val="0"/>
              </a:spcAft>
              <a:buFont typeface="Arial" panose="020B0604020202020204" pitchFamily="34" charset="0"/>
              <a:buChar char="•"/>
              <a:defRPr/>
            </a:pPr>
            <a:endParaRPr lang="es-CL" sz="1600" dirty="0" smtClean="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s-CL" sz="1600" dirty="0" smtClean="0">
                <a:solidFill>
                  <a:srgbClr val="0127AC"/>
                </a:solidFill>
                <a:latin typeface="Garamond" panose="02020404030301010803" pitchFamily="18" charset="0"/>
              </a:rPr>
              <a:t>Colaboración entre reguladores, intercambio </a:t>
            </a:r>
            <a:r>
              <a:rPr lang="es-CL" sz="1600" dirty="0">
                <a:solidFill>
                  <a:srgbClr val="0127AC"/>
                </a:solidFill>
                <a:latin typeface="Garamond" panose="02020404030301010803" pitchFamily="18" charset="0"/>
              </a:rPr>
              <a:t>de </a:t>
            </a:r>
            <a:r>
              <a:rPr lang="es-CL" sz="1600" dirty="0" smtClean="0">
                <a:solidFill>
                  <a:srgbClr val="0127AC"/>
                </a:solidFill>
                <a:latin typeface="Garamond" panose="02020404030301010803" pitchFamily="18" charset="0"/>
              </a:rPr>
              <a:t>información, identificación de </a:t>
            </a:r>
            <a:r>
              <a:rPr lang="es-CL" sz="1600" dirty="0">
                <a:solidFill>
                  <a:srgbClr val="0127AC"/>
                </a:solidFill>
                <a:latin typeface="Garamond" panose="02020404030301010803" pitchFamily="18" charset="0"/>
              </a:rPr>
              <a:t>mejores </a:t>
            </a:r>
            <a:r>
              <a:rPr lang="es-CL" sz="1600" dirty="0" smtClean="0">
                <a:solidFill>
                  <a:srgbClr val="0127AC"/>
                </a:solidFill>
                <a:latin typeface="Garamond" panose="02020404030301010803" pitchFamily="18" charset="0"/>
              </a:rPr>
              <a:t>prácticas, </a:t>
            </a:r>
            <a:r>
              <a:rPr lang="es-CL" sz="1600" dirty="0">
                <a:solidFill>
                  <a:srgbClr val="0127AC"/>
                </a:solidFill>
                <a:latin typeface="Garamond" panose="02020404030301010803" pitchFamily="18" charset="0"/>
              </a:rPr>
              <a:t>regulación coordinada.</a:t>
            </a:r>
            <a:r>
              <a:rPr lang="en-US" altLang="es-CL" sz="1600" dirty="0">
                <a:solidFill>
                  <a:srgbClr val="0127AC"/>
                </a:solidFill>
                <a:latin typeface="Garamond" panose="02020404030301010803" pitchFamily="18" charset="0"/>
              </a:rPr>
              <a:t> </a:t>
            </a:r>
            <a:endParaRPr lang="en-US" altLang="es-CL" sz="1600" dirty="0" smtClean="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endParaRPr lang="en-US" alt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r>
              <a:rPr lang="en-US" altLang="es-CL" sz="1600" dirty="0" err="1">
                <a:solidFill>
                  <a:srgbClr val="0127AC"/>
                </a:solidFill>
                <a:latin typeface="Garamond" panose="02020404030301010803" pitchFamily="18" charset="0"/>
              </a:rPr>
              <a:t>Robustecer</a:t>
            </a:r>
            <a:r>
              <a:rPr lang="en-US" altLang="es-CL" sz="1600" dirty="0">
                <a:solidFill>
                  <a:srgbClr val="0127AC"/>
                </a:solidFill>
                <a:latin typeface="Garamond" panose="02020404030301010803" pitchFamily="18" charset="0"/>
              </a:rPr>
              <a:t> </a:t>
            </a:r>
            <a:r>
              <a:rPr lang="en-US" altLang="es-CL" sz="1600" dirty="0" smtClean="0">
                <a:solidFill>
                  <a:srgbClr val="0127AC"/>
                </a:solidFill>
                <a:latin typeface="Garamond" panose="02020404030301010803" pitchFamily="18" charset="0"/>
              </a:rPr>
              <a:t>las </a:t>
            </a:r>
            <a:r>
              <a:rPr lang="en-US" altLang="es-CL" sz="1600" dirty="0" err="1" smtClean="0">
                <a:solidFill>
                  <a:srgbClr val="0127AC"/>
                </a:solidFill>
                <a:latin typeface="Garamond" panose="02020404030301010803" pitchFamily="18" charset="0"/>
              </a:rPr>
              <a:t>normas</a:t>
            </a:r>
            <a:r>
              <a:rPr lang="en-US" altLang="es-CL" sz="1600" dirty="0" smtClean="0">
                <a:solidFill>
                  <a:srgbClr val="0127AC"/>
                </a:solidFill>
                <a:latin typeface="Garamond" panose="02020404030301010803" pitchFamily="18" charset="0"/>
              </a:rPr>
              <a:t> de </a:t>
            </a:r>
            <a:r>
              <a:rPr lang="en-US" altLang="es-CL" sz="1600" dirty="0" err="1" smtClean="0">
                <a:solidFill>
                  <a:srgbClr val="0127AC"/>
                </a:solidFill>
                <a:latin typeface="Garamond" panose="02020404030301010803" pitchFamily="18" charset="0"/>
              </a:rPr>
              <a:t>protección</a:t>
            </a:r>
            <a:r>
              <a:rPr lang="en-US" altLang="es-CL" sz="1600" dirty="0" smtClean="0">
                <a:solidFill>
                  <a:srgbClr val="0127AC"/>
                </a:solidFill>
                <a:latin typeface="Garamond" panose="02020404030301010803" pitchFamily="18" charset="0"/>
              </a:rPr>
              <a:t> de </a:t>
            </a:r>
            <a:r>
              <a:rPr lang="en-US" altLang="es-CL" sz="1600" dirty="0" err="1" smtClean="0">
                <a:solidFill>
                  <a:srgbClr val="0127AC"/>
                </a:solidFill>
                <a:latin typeface="Garamond" panose="02020404030301010803" pitchFamily="18" charset="0"/>
              </a:rPr>
              <a:t>datos</a:t>
            </a:r>
            <a:r>
              <a:rPr lang="en-US" altLang="es-CL" sz="1600" dirty="0" smtClean="0">
                <a:solidFill>
                  <a:srgbClr val="0127AC"/>
                </a:solidFill>
                <a:latin typeface="Garamond" panose="02020404030301010803" pitchFamily="18" charset="0"/>
              </a:rPr>
              <a:t>.</a:t>
            </a:r>
            <a:endParaRPr lang="en-US" alt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endParaRPr lang="es-CL" sz="1600" dirty="0">
              <a:solidFill>
                <a:srgbClr val="0127AC"/>
              </a:solidFill>
              <a:latin typeface="Garamond" panose="02020404030301010803" pitchFamily="18" charset="0"/>
            </a:endParaRPr>
          </a:p>
          <a:p>
            <a:pPr marL="342900" indent="-342900" algn="just" fontAlgn="auto">
              <a:spcAft>
                <a:spcPts val="0"/>
              </a:spcAft>
              <a:buFont typeface="Arial" panose="020B0604020202020204" pitchFamily="34" charset="0"/>
              <a:buChar char="•"/>
              <a:defRPr/>
            </a:pPr>
            <a:endParaRPr lang="es-CL" sz="1600" dirty="0">
              <a:solidFill>
                <a:srgbClr val="0127AC"/>
              </a:solidFill>
              <a:latin typeface="Garamond" panose="02020404030301010803" pitchFamily="18" charset="0"/>
            </a:endParaRPr>
          </a:p>
          <a:p>
            <a:pPr algn="just" fontAlgn="auto">
              <a:spcAft>
                <a:spcPts val="0"/>
              </a:spcAft>
              <a:defRPr/>
            </a:pPr>
            <a:endParaRPr lang="es-CL" sz="1600" dirty="0">
              <a:latin typeface="Garamond" panose="02020404030301010803" pitchFamily="18" charset="0"/>
            </a:endParaRPr>
          </a:p>
        </p:txBody>
      </p:sp>
      <p:sp>
        <p:nvSpPr>
          <p:cNvPr id="6" name="Footer Placeholder 3">
            <a:extLst/>
          </p:cNvPr>
          <p:cNvSpPr>
            <a:spLocks noGrp="1"/>
          </p:cNvSpPr>
          <p:nvPr>
            <p:ph type="ftr" sz="quarter" idx="11"/>
          </p:nvPr>
        </p:nvSpPr>
        <p:spPr>
          <a:xfrm>
            <a:off x="2443163" y="6356350"/>
            <a:ext cx="7856537" cy="365125"/>
          </a:xfrm>
        </p:spPr>
        <p:txBody>
          <a:bodyPr/>
          <a:lstStyle/>
          <a:p>
            <a:pPr>
              <a:defRPr/>
            </a:pPr>
            <a:r>
              <a:rPr lang="es-CL" dirty="0"/>
              <a:t>1 Gutiérrez, Pedro Pablo (27/04/2018).  Protección de Datos Personales en Chile y GDPR. </a:t>
            </a:r>
            <a:r>
              <a:rPr lang="es-CL" u="sng" dirty="0">
                <a:hlinkClick r:id="rId4"/>
              </a:rPr>
              <a:t>http://www.latercera.com/opinion/noticia/proteccion-datos-personales-chile-gdpr/146187/</a:t>
            </a:r>
            <a:r>
              <a:rPr lang="es-CL" dirty="0"/>
              <a:t> (junio, 2018).</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3986213" y="1965325"/>
            <a:ext cx="3524250" cy="1008063"/>
          </a:xfrm>
        </p:spPr>
        <p:txBody>
          <a:bodyPr rtlCol="0">
            <a:normAutofit fontScale="92500" lnSpcReduction="20000"/>
          </a:bodyPr>
          <a:lstStyle/>
          <a:p>
            <a:pPr eaLnBrk="1" fontAlgn="auto" hangingPunct="1">
              <a:spcAft>
                <a:spcPts val="0"/>
              </a:spcAft>
              <a:buFont typeface="Arial"/>
              <a:buNone/>
              <a:defRPr/>
            </a:pPr>
            <a:r>
              <a:rPr lang="en-US" sz="1600" dirty="0">
                <a:solidFill>
                  <a:srgbClr val="0127AC"/>
                </a:solidFill>
                <a:latin typeface="Garamond" panose="02020404030301010803" pitchFamily="18" charset="0"/>
              </a:rPr>
              <a:t>Nicolás Balmaceda Jimeno</a:t>
            </a:r>
          </a:p>
          <a:p>
            <a:pPr eaLnBrk="1" fontAlgn="auto" hangingPunct="1">
              <a:spcAft>
                <a:spcPts val="0"/>
              </a:spcAft>
              <a:buFont typeface="Arial"/>
              <a:buNone/>
              <a:defRPr/>
            </a:pPr>
            <a:r>
              <a:rPr lang="en-US" sz="1600" dirty="0">
                <a:solidFill>
                  <a:srgbClr val="0127AC"/>
                </a:solidFill>
                <a:latin typeface="Garamond" panose="02020404030301010803" pitchFamily="18" charset="0"/>
              </a:rPr>
              <a:t>Socio</a:t>
            </a:r>
          </a:p>
          <a:p>
            <a:pPr eaLnBrk="1" fontAlgn="auto" hangingPunct="1">
              <a:spcAft>
                <a:spcPts val="0"/>
              </a:spcAft>
              <a:buFont typeface="Arial"/>
              <a:buNone/>
              <a:defRPr/>
            </a:pPr>
            <a:r>
              <a:rPr lang="en-US" sz="1600" dirty="0">
                <a:solidFill>
                  <a:srgbClr val="0127AC"/>
                </a:solidFill>
                <a:latin typeface="Garamond" panose="02020404030301010803" pitchFamily="18" charset="0"/>
              </a:rPr>
              <a:t>Barros &amp; Errázuriz </a:t>
            </a:r>
            <a:r>
              <a:rPr lang="en-US" sz="1600" dirty="0" smtClean="0">
                <a:solidFill>
                  <a:srgbClr val="0127AC"/>
                </a:solidFill>
                <a:latin typeface="Garamond" panose="02020404030301010803" pitchFamily="18" charset="0"/>
              </a:rPr>
              <a:t>Abogados</a:t>
            </a:r>
          </a:p>
          <a:p>
            <a:pPr eaLnBrk="1" fontAlgn="auto" hangingPunct="1">
              <a:spcAft>
                <a:spcPts val="0"/>
              </a:spcAft>
              <a:buFont typeface="Arial"/>
              <a:buNone/>
              <a:defRPr/>
            </a:pPr>
            <a:r>
              <a:rPr lang="en-US" sz="1600" dirty="0" smtClean="0">
                <a:solidFill>
                  <a:srgbClr val="0127AC"/>
                </a:solidFill>
                <a:latin typeface="Garamond" panose="02020404030301010803" pitchFamily="18" charset="0"/>
              </a:rPr>
              <a:t>Chile</a:t>
            </a:r>
            <a:endParaRPr lang="en-US" sz="1600" dirty="0">
              <a:solidFill>
                <a:srgbClr val="0127AC"/>
              </a:solidFill>
              <a:latin typeface="Garamond" panose="02020404030301010803" pitchFamily="18" charset="0"/>
            </a:endParaRPr>
          </a:p>
          <a:p>
            <a:pPr eaLnBrk="1" fontAlgn="auto" hangingPunct="1">
              <a:spcAft>
                <a:spcPts val="0"/>
              </a:spcAft>
              <a:buFont typeface="Arial"/>
              <a:buNone/>
              <a:defRPr/>
            </a:pPr>
            <a:endParaRPr lang="es-CL" dirty="0"/>
          </a:p>
        </p:txBody>
      </p:sp>
      <p:pic>
        <p:nvPicPr>
          <p:cNvPr id="31747" name="Picture 6" descr="Image result for bandera chi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46425"/>
            <a:ext cx="17430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uadroTexto 1"/>
          <p:cNvSpPr txBox="1">
            <a:spLocks noChangeArrowheads="1"/>
          </p:cNvSpPr>
          <p:nvPr/>
        </p:nvSpPr>
        <p:spPr bwMode="auto">
          <a:xfrm>
            <a:off x="733425" y="406400"/>
            <a:ext cx="6738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b="1">
                <a:solidFill>
                  <a:srgbClr val="0127AC"/>
                </a:solidFill>
                <a:latin typeface="Garamond" panose="02020404030301010803" pitchFamily="18" charset="0"/>
              </a:rPr>
              <a:t>I. Introducci</a:t>
            </a:r>
            <a:r>
              <a:rPr lang="es-ES" altLang="es-CL" b="1">
                <a:solidFill>
                  <a:srgbClr val="0127AC"/>
                </a:solidFill>
                <a:latin typeface="Garamond" panose="02020404030301010803" pitchFamily="18" charset="0"/>
              </a:rPr>
              <a:t>ó</a:t>
            </a:r>
            <a:r>
              <a:rPr lang="en-US" altLang="es-CL" b="1">
                <a:solidFill>
                  <a:srgbClr val="0127AC"/>
                </a:solidFill>
                <a:latin typeface="Garamond" panose="02020404030301010803" pitchFamily="18" charset="0"/>
              </a:rPr>
              <a:t>n</a:t>
            </a:r>
            <a:endParaRPr lang="es-ES" altLang="es-CL" b="1">
              <a:solidFill>
                <a:srgbClr val="0127AC"/>
              </a:solidFill>
              <a:latin typeface="Garamond" panose="02020404030301010803" pitchFamily="18" charset="0"/>
            </a:endParaRPr>
          </a:p>
        </p:txBody>
      </p:sp>
      <p:sp>
        <p:nvSpPr>
          <p:cNvPr id="5123" name="Rectangle 2"/>
          <p:cNvSpPr>
            <a:spLocks noChangeArrowheads="1"/>
          </p:cNvSpPr>
          <p:nvPr/>
        </p:nvSpPr>
        <p:spPr bwMode="auto">
          <a:xfrm>
            <a:off x="381000" y="1279525"/>
            <a:ext cx="7239000" cy="362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algn="just" eaLnBrk="1" hangingPunct="1">
              <a:spcBef>
                <a:spcPct val="0"/>
              </a:spcBef>
              <a:defRPr/>
            </a:pPr>
            <a:r>
              <a:rPr lang="es-CL" altLang="es-CL" sz="1600" dirty="0" smtClean="0">
                <a:solidFill>
                  <a:srgbClr val="0127AC"/>
                </a:solidFill>
                <a:latin typeface="Garamond" panose="02020404030301010803" pitchFamily="18" charset="0"/>
              </a:rPr>
              <a:t>Los servicios financieros tradicionales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están</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desafiados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por</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aproximadamente</a:t>
            </a:r>
            <a:r>
              <a:rPr lang="en-US" altLang="es-CL" sz="1600" dirty="0" smtClean="0">
                <a:solidFill>
                  <a:srgbClr val="0127AC"/>
                </a:solidFill>
                <a:latin typeface="Garamond" panose="02020404030301010803" pitchFamily="18" charset="0"/>
              </a:rPr>
              <a:t> </a:t>
            </a:r>
            <a:r>
              <a:rPr lang="en-US" altLang="es-CL" sz="1600" dirty="0" smtClean="0">
                <a:solidFill>
                  <a:srgbClr val="0127AC"/>
                </a:solidFill>
                <a:latin typeface="Garamond" panose="02020404030301010803" pitchFamily="18" charset="0"/>
              </a:rPr>
              <a:t>12.000 “</a:t>
            </a:r>
            <a:r>
              <a:rPr lang="en-US" altLang="es-CL" sz="1600" dirty="0" err="1" smtClean="0">
                <a:solidFill>
                  <a:srgbClr val="0127AC"/>
                </a:solidFill>
                <a:latin typeface="Garamond" panose="02020404030301010803" pitchFamily="18" charset="0"/>
              </a:rPr>
              <a:t>FinTech</a:t>
            </a:r>
            <a:r>
              <a:rPr lang="en-US" altLang="es-CL" sz="1600" dirty="0" smtClean="0">
                <a:solidFill>
                  <a:srgbClr val="0127AC"/>
                </a:solidFill>
                <a:latin typeface="Garamond" panose="02020404030301010803" pitchFamily="18" charset="0"/>
              </a:rPr>
              <a:t>” o start-ups de </a:t>
            </a:r>
            <a:r>
              <a:rPr lang="en-US" altLang="es-CL" sz="1600" dirty="0" err="1" smtClean="0">
                <a:solidFill>
                  <a:srgbClr val="0127AC"/>
                </a:solidFill>
                <a:latin typeface="Garamond" panose="02020404030301010803" pitchFamily="18" charset="0"/>
              </a:rPr>
              <a:t>innovación</a:t>
            </a:r>
            <a:r>
              <a:rPr lang="en-US" altLang="es-CL" sz="1600" dirty="0" smtClean="0">
                <a:solidFill>
                  <a:srgbClr val="0127AC"/>
                </a:solidFill>
                <a:latin typeface="Garamond" panose="02020404030301010803" pitchFamily="18" charset="0"/>
              </a:rPr>
              <a:t> y </a:t>
            </a:r>
            <a:r>
              <a:rPr lang="en-US" altLang="es-CL" sz="1600" dirty="0" err="1" smtClean="0">
                <a:solidFill>
                  <a:srgbClr val="0127AC"/>
                </a:solidFill>
                <a:latin typeface="Garamond" panose="02020404030301010803" pitchFamily="18" charset="0"/>
              </a:rPr>
              <a:t>tecnología</a:t>
            </a:r>
            <a:r>
              <a:rPr lang="en-US" altLang="es-CL" sz="1600" dirty="0" smtClean="0">
                <a:solidFill>
                  <a:srgbClr val="0127AC"/>
                </a:solidFill>
                <a:latin typeface="Garamond" panose="02020404030301010803" pitchFamily="18" charset="0"/>
              </a:rPr>
              <a:t>  que </a:t>
            </a:r>
            <a:r>
              <a:rPr lang="en-US" altLang="es-CL" sz="1600" dirty="0" err="1" smtClean="0">
                <a:solidFill>
                  <a:srgbClr val="0127AC"/>
                </a:solidFill>
                <a:latin typeface="Garamond" panose="02020404030301010803" pitchFamily="18" charset="0"/>
              </a:rPr>
              <a:t>están</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facilitando</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transacciones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financieras</a:t>
            </a:r>
            <a:r>
              <a:rPr lang="en-US" altLang="es-CL" sz="1600" dirty="0" smtClean="0">
                <a:solidFill>
                  <a:srgbClr val="0127AC"/>
                </a:solidFill>
                <a:latin typeface="Garamond" panose="02020404030301010803" pitchFamily="18" charset="0"/>
              </a:rPr>
              <a:t> a </a:t>
            </a:r>
            <a:r>
              <a:rPr lang="en-US" altLang="es-CL" sz="1600" dirty="0" err="1" smtClean="0">
                <a:solidFill>
                  <a:srgbClr val="0127AC"/>
                </a:solidFill>
                <a:latin typeface="Garamond" panose="02020404030301010803" pitchFamily="18" charset="0"/>
              </a:rPr>
              <a:t>sus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clientes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en</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áreas</a:t>
            </a:r>
            <a:r>
              <a:rPr lang="en-US" altLang="es-CL" sz="1600" dirty="0" smtClean="0">
                <a:solidFill>
                  <a:srgbClr val="0127AC"/>
                </a:solidFill>
                <a:latin typeface="Garamond" panose="02020404030301010803" pitchFamily="18" charset="0"/>
              </a:rPr>
              <a:t> tales </a:t>
            </a:r>
            <a:r>
              <a:rPr lang="en-US" altLang="es-CL" sz="1600" dirty="0" err="1" smtClean="0">
                <a:solidFill>
                  <a:srgbClr val="0127AC"/>
                </a:solidFill>
                <a:latin typeface="Garamond" panose="02020404030301010803" pitchFamily="18" charset="0"/>
              </a:rPr>
              <a:t>como</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pagos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telefónicos</a:t>
            </a:r>
            <a:r>
              <a:rPr lang="en-US" altLang="es-CL" sz="1600" dirty="0" smtClean="0">
                <a:solidFill>
                  <a:srgbClr val="0127AC"/>
                </a:solidFill>
                <a:latin typeface="Garamond" panose="02020404030301010803" pitchFamily="18" charset="0"/>
              </a:rPr>
              <a:t> y </a:t>
            </a:r>
            <a:r>
              <a:rPr lang="en-US" altLang="es-CL" sz="1600" dirty="0" err="1" smtClean="0">
                <a:solidFill>
                  <a:srgbClr val="0127AC"/>
                </a:solidFill>
                <a:latin typeface="Garamond" panose="02020404030301010803" pitchFamily="18" charset="0"/>
              </a:rPr>
              <a:t>por</a:t>
            </a:r>
            <a:r>
              <a:rPr lang="en-US" altLang="es-CL" sz="1600" dirty="0" smtClean="0">
                <a:solidFill>
                  <a:srgbClr val="0127AC"/>
                </a:solidFill>
                <a:latin typeface="Garamond" panose="02020404030301010803" pitchFamily="18" charset="0"/>
              </a:rPr>
              <a:t> internet, </a:t>
            </a:r>
            <a:r>
              <a:rPr lang="en-US" altLang="es-CL" sz="1600" dirty="0" err="1" smtClean="0">
                <a:solidFill>
                  <a:srgbClr val="0127AC"/>
                </a:solidFill>
                <a:latin typeface="Garamond" panose="02020404030301010803" pitchFamily="18" charset="0"/>
              </a:rPr>
              <a:t>transferencias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internacionales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préstamos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levantamiento</a:t>
            </a:r>
            <a:r>
              <a:rPr lang="en-US" altLang="es-CL" sz="1600" dirty="0" smtClean="0">
                <a:solidFill>
                  <a:srgbClr val="0127AC"/>
                </a:solidFill>
                <a:latin typeface="Garamond" panose="02020404030301010803" pitchFamily="18" charset="0"/>
              </a:rPr>
              <a:t> de capital, </a:t>
            </a:r>
            <a:r>
              <a:rPr lang="en-US" altLang="es-CL" sz="1600" dirty="0" err="1" smtClean="0">
                <a:solidFill>
                  <a:srgbClr val="0127AC"/>
                </a:solidFill>
                <a:latin typeface="Garamond" panose="02020404030301010803" pitchFamily="18" charset="0"/>
              </a:rPr>
              <a:t>gestión</a:t>
            </a:r>
            <a:r>
              <a:rPr lang="en-US" altLang="es-CL" sz="1600" dirty="0" smtClean="0">
                <a:solidFill>
                  <a:srgbClr val="0127AC"/>
                </a:solidFill>
                <a:latin typeface="Garamond" panose="02020404030301010803" pitchFamily="18" charset="0"/>
              </a:rPr>
              <a:t> de </a:t>
            </a:r>
            <a:r>
              <a:rPr lang="en-US" altLang="es-CL" sz="1600" dirty="0" err="1" smtClean="0">
                <a:solidFill>
                  <a:srgbClr val="0127AC"/>
                </a:solidFill>
                <a:latin typeface="Garamond" panose="02020404030301010803" pitchFamily="18" charset="0"/>
              </a:rPr>
              <a:t>finanzas</a:t>
            </a:r>
            <a:r>
              <a:rPr lang="en-US" altLang="es-CL" sz="1600" dirty="0" smtClean="0">
                <a:solidFill>
                  <a:srgbClr val="0127AC"/>
                </a:solidFill>
                <a:latin typeface="Garamond" panose="02020404030301010803" pitchFamily="18" charset="0"/>
              </a:rPr>
              <a:t> </a:t>
            </a:r>
            <a:r>
              <a:rPr lang="en-US" altLang="es-CL" sz="1600" dirty="0" err="1" smtClean="0">
                <a:solidFill>
                  <a:srgbClr val="0127AC"/>
                </a:solidFill>
                <a:latin typeface="Garamond" panose="02020404030301010803" pitchFamily="18" charset="0"/>
              </a:rPr>
              <a:t>personales</a:t>
            </a:r>
            <a:r>
              <a:rPr lang="en-US" altLang="es-CL" sz="1600" dirty="0" smtClean="0">
                <a:solidFill>
                  <a:srgbClr val="0127AC"/>
                </a:solidFill>
                <a:latin typeface="Garamond" panose="02020404030301010803" pitchFamily="18" charset="0"/>
              </a:rPr>
              <a:t> y </a:t>
            </a:r>
            <a:r>
              <a:rPr lang="en-US" altLang="es-CL" sz="1600" dirty="0" err="1" smtClean="0">
                <a:solidFill>
                  <a:srgbClr val="0127AC"/>
                </a:solidFill>
                <a:latin typeface="Garamond" panose="02020404030301010803" pitchFamily="18" charset="0"/>
              </a:rPr>
              <a:t>administración</a:t>
            </a:r>
            <a:r>
              <a:rPr lang="en-US" altLang="es-CL" sz="1600" dirty="0" smtClean="0">
                <a:solidFill>
                  <a:srgbClr val="0127AC"/>
                </a:solidFill>
                <a:latin typeface="Garamond" panose="02020404030301010803" pitchFamily="18" charset="0"/>
              </a:rPr>
              <a:t> de </a:t>
            </a:r>
            <a:r>
              <a:rPr lang="en-US" altLang="es-CL" sz="1600" dirty="0" err="1" smtClean="0">
                <a:solidFill>
                  <a:srgbClr val="0127AC"/>
                </a:solidFill>
                <a:latin typeface="Garamond" panose="02020404030301010803" pitchFamily="18" charset="0"/>
              </a:rPr>
              <a:t>activos</a:t>
            </a:r>
            <a:r>
              <a:rPr lang="en-US" altLang="es-CL" sz="1600" dirty="0" smtClean="0">
                <a:solidFill>
                  <a:srgbClr val="0127AC"/>
                </a:solidFill>
                <a:latin typeface="Garamond" panose="02020404030301010803" pitchFamily="18" charset="0"/>
              </a:rPr>
              <a:t>.</a:t>
            </a:r>
            <a:endParaRPr lang="en-US" altLang="es-CL" sz="1600" baseline="30000" dirty="0" smtClean="0">
              <a:solidFill>
                <a:srgbClr val="0127AC"/>
              </a:solidFill>
              <a:latin typeface="Garamond" panose="02020404030301010803" pitchFamily="18" charset="0"/>
            </a:endParaRPr>
          </a:p>
          <a:p>
            <a:pPr algn="just" eaLnBrk="1" hangingPunct="1">
              <a:spcBef>
                <a:spcPct val="0"/>
              </a:spcBef>
              <a:defRPr/>
            </a:pPr>
            <a:endParaRPr lang="en-US" altLang="es-CL" sz="16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600" dirty="0">
                <a:solidFill>
                  <a:srgbClr val="0127AC"/>
                </a:solidFill>
                <a:latin typeface="Garamond" panose="02020404030301010803" pitchFamily="18" charset="0"/>
              </a:rPr>
              <a:t>Los mercados económicos han avanzado a una velocidad que el mercado legal no ha podido alcanzar: se invirtieron US$31 mil millones en </a:t>
            </a:r>
            <a:r>
              <a:rPr lang="es-CL" altLang="es-CL" sz="1600" dirty="0" err="1" smtClean="0">
                <a:solidFill>
                  <a:srgbClr val="0127AC"/>
                </a:solidFill>
                <a:latin typeface="Garamond" panose="02020404030301010803" pitchFamily="18" charset="0"/>
              </a:rPr>
              <a:t>FinTechs</a:t>
            </a:r>
            <a:r>
              <a:rPr lang="es-CL" altLang="es-CL" sz="1600" dirty="0" smtClean="0">
                <a:solidFill>
                  <a:srgbClr val="0127AC"/>
                </a:solidFill>
                <a:latin typeface="Garamond" panose="02020404030301010803" pitchFamily="18" charset="0"/>
              </a:rPr>
              <a:t> </a:t>
            </a:r>
            <a:r>
              <a:rPr lang="es-CL" altLang="es-CL" sz="1600" dirty="0">
                <a:solidFill>
                  <a:srgbClr val="0127AC"/>
                </a:solidFill>
                <a:latin typeface="Garamond" panose="02020404030301010803" pitchFamily="18" charset="0"/>
              </a:rPr>
              <a:t>durante el año 2017 y US$122 mil millones en los últimos tres años</a:t>
            </a:r>
            <a:r>
              <a:rPr lang="es-CL" altLang="es-CL" sz="1600" dirty="0" smtClean="0">
                <a:solidFill>
                  <a:srgbClr val="0127AC"/>
                </a:solidFill>
                <a:latin typeface="Garamond" panose="02020404030301010803" pitchFamily="18" charset="0"/>
              </a:rPr>
              <a:t>.</a:t>
            </a:r>
          </a:p>
          <a:p>
            <a:pPr marL="360363" indent="-360363" algn="just" eaLnBrk="1" hangingPunct="1">
              <a:spcBef>
                <a:spcPct val="0"/>
              </a:spcBef>
              <a:defRPr/>
            </a:pPr>
            <a:endParaRPr lang="en-US" altLang="es-CL" sz="1600" baseline="30000" dirty="0">
              <a:solidFill>
                <a:srgbClr val="0127AC"/>
              </a:solidFill>
              <a:latin typeface="Garamond" panose="02020404030301010803" pitchFamily="18" charset="0"/>
            </a:endParaRPr>
          </a:p>
          <a:p>
            <a:pPr marL="360363" indent="-360363" algn="just" eaLnBrk="1" hangingPunct="1">
              <a:spcBef>
                <a:spcPct val="0"/>
              </a:spcBef>
              <a:defRPr/>
            </a:pPr>
            <a:r>
              <a:rPr lang="en-US" altLang="es-CL" sz="1600" dirty="0" err="1" smtClean="0">
                <a:solidFill>
                  <a:srgbClr val="0127AC"/>
                </a:solidFill>
                <a:latin typeface="Garamond" panose="02020404030301010803" pitchFamily="18" charset="0"/>
              </a:rPr>
              <a:t>Pese</a:t>
            </a:r>
            <a:r>
              <a:rPr lang="en-US" altLang="es-CL" sz="1600" dirty="0" smtClean="0">
                <a:solidFill>
                  <a:srgbClr val="0127AC"/>
                </a:solidFill>
                <a:latin typeface="Garamond" panose="02020404030301010803" pitchFamily="18" charset="0"/>
              </a:rPr>
              <a:t> </a:t>
            </a:r>
            <a:r>
              <a:rPr lang="en-US" altLang="es-CL" sz="1600" dirty="0" smtClean="0">
                <a:solidFill>
                  <a:srgbClr val="0127AC"/>
                </a:solidFill>
                <a:latin typeface="Garamond" panose="02020404030301010803" pitchFamily="18" charset="0"/>
              </a:rPr>
              <a:t>a </a:t>
            </a:r>
            <a:r>
              <a:rPr lang="en-US" altLang="es-CL" sz="1600" dirty="0" err="1" smtClean="0">
                <a:solidFill>
                  <a:srgbClr val="0127AC"/>
                </a:solidFill>
                <a:latin typeface="Garamond" panose="02020404030301010803" pitchFamily="18" charset="0"/>
              </a:rPr>
              <a:t>los</a:t>
            </a:r>
            <a:r>
              <a:rPr lang="en-US" altLang="es-CL" sz="1600" dirty="0" smtClean="0">
                <a:solidFill>
                  <a:srgbClr val="0127AC"/>
                </a:solidFill>
                <a:latin typeface="Garamond" panose="02020404030301010803" pitchFamily="18" charset="0"/>
              </a:rPr>
              <a:t> </a:t>
            </a:r>
            <a:r>
              <a:rPr lang="es-CL" altLang="es-CL" sz="1600" dirty="0" smtClean="0">
                <a:solidFill>
                  <a:srgbClr val="0127AC"/>
                </a:solidFill>
                <a:latin typeface="Garamond" panose="02020404030301010803" pitchFamily="18" charset="0"/>
              </a:rPr>
              <a:t>avances disruptivos que enfrentan las tecnologías utilizadas por la industria financiera, en muchos países, incluyendo Chile, se carece de regulación específica para </a:t>
            </a:r>
            <a:r>
              <a:rPr lang="es-CL" altLang="es-CL" sz="1600" dirty="0" smtClean="0">
                <a:solidFill>
                  <a:srgbClr val="0127AC"/>
                </a:solidFill>
                <a:latin typeface="Garamond" panose="02020404030301010803" pitchFamily="18" charset="0"/>
              </a:rPr>
              <a:t>las </a:t>
            </a:r>
            <a:r>
              <a:rPr lang="es-CL" altLang="es-CL" sz="1600" dirty="0" err="1" smtClean="0">
                <a:solidFill>
                  <a:srgbClr val="0127AC"/>
                </a:solidFill>
                <a:latin typeface="Garamond" panose="02020404030301010803" pitchFamily="18" charset="0"/>
              </a:rPr>
              <a:t>FinTech</a:t>
            </a:r>
            <a:r>
              <a:rPr lang="es-CL" altLang="es-CL" sz="1600" dirty="0" smtClean="0">
                <a:solidFill>
                  <a:srgbClr val="0127AC"/>
                </a:solidFill>
                <a:latin typeface="Garamond" panose="02020404030301010803" pitchFamily="18" charset="0"/>
              </a:rPr>
              <a:t>. </a:t>
            </a:r>
            <a:r>
              <a:rPr lang="es-CL" altLang="es-CL" sz="1600" dirty="0" smtClean="0">
                <a:solidFill>
                  <a:srgbClr val="0127AC"/>
                </a:solidFill>
                <a:latin typeface="Garamond" panose="02020404030301010803" pitchFamily="18" charset="0"/>
              </a:rPr>
              <a:t>No obstante, muchas de </a:t>
            </a:r>
            <a:r>
              <a:rPr lang="es-CL" altLang="es-CL" sz="1600" dirty="0" smtClean="0">
                <a:solidFill>
                  <a:srgbClr val="0127AC"/>
                </a:solidFill>
                <a:latin typeface="Garamond" panose="02020404030301010803" pitchFamily="18" charset="0"/>
              </a:rPr>
              <a:t>sus </a:t>
            </a:r>
            <a:r>
              <a:rPr lang="es-CL" altLang="es-CL" sz="1600" dirty="0" smtClean="0">
                <a:solidFill>
                  <a:srgbClr val="0127AC"/>
                </a:solidFill>
                <a:latin typeface="Garamond" panose="02020404030301010803" pitchFamily="18" charset="0"/>
              </a:rPr>
              <a:t>actividades </a:t>
            </a:r>
            <a:r>
              <a:rPr lang="es-CL" altLang="es-CL" sz="1600" dirty="0" smtClean="0">
                <a:solidFill>
                  <a:srgbClr val="0127AC"/>
                </a:solidFill>
                <a:latin typeface="Garamond" panose="02020404030301010803" pitchFamily="18" charset="0"/>
              </a:rPr>
              <a:t>coinciden </a:t>
            </a:r>
            <a:r>
              <a:rPr lang="es-CL" altLang="es-CL" sz="1600" dirty="0" smtClean="0">
                <a:solidFill>
                  <a:srgbClr val="0127AC"/>
                </a:solidFill>
                <a:latin typeface="Garamond" panose="02020404030301010803" pitchFamily="18" charset="0"/>
              </a:rPr>
              <a:t>con actos y contratos reconocidos por la ley</a:t>
            </a:r>
            <a:r>
              <a:rPr lang="en-US" altLang="es-CL" sz="1600" dirty="0" smtClean="0">
                <a:solidFill>
                  <a:srgbClr val="0127AC"/>
                </a:solidFill>
                <a:latin typeface="Garamond" panose="02020404030301010803" pitchFamily="18" charset="0"/>
              </a:rPr>
              <a:t>.</a:t>
            </a:r>
          </a:p>
          <a:p>
            <a:pPr algn="just" eaLnBrk="1" hangingPunct="1">
              <a:spcBef>
                <a:spcPct val="0"/>
              </a:spcBef>
              <a:defRPr/>
            </a:pPr>
            <a:endParaRPr lang="es-CL" altLang="es-CL" sz="1600" baseline="30000" dirty="0" smtClean="0">
              <a:solidFill>
                <a:srgbClr val="0127AC"/>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uadroTexto 1"/>
          <p:cNvSpPr txBox="1">
            <a:spLocks noChangeArrowheads="1"/>
          </p:cNvSpPr>
          <p:nvPr/>
        </p:nvSpPr>
        <p:spPr bwMode="auto">
          <a:xfrm>
            <a:off x="781050" y="42545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b="1">
                <a:solidFill>
                  <a:srgbClr val="0127AC"/>
                </a:solidFill>
                <a:latin typeface="Garamond" panose="02020404030301010803" pitchFamily="18" charset="0"/>
              </a:rPr>
              <a:t>I. </a:t>
            </a:r>
            <a:r>
              <a:rPr lang="es-CL" altLang="es-CL" b="1">
                <a:solidFill>
                  <a:srgbClr val="0127AC"/>
                </a:solidFill>
                <a:latin typeface="Garamond" panose="02020404030301010803" pitchFamily="18" charset="0"/>
              </a:rPr>
              <a:t>Marco </a:t>
            </a:r>
            <a:r>
              <a:rPr lang="en-US" altLang="es-CL" b="1">
                <a:solidFill>
                  <a:srgbClr val="0127AC"/>
                </a:solidFill>
                <a:latin typeface="Garamond" panose="02020404030301010803" pitchFamily="18" charset="0"/>
              </a:rPr>
              <a:t>j</a:t>
            </a:r>
            <a:r>
              <a:rPr lang="es-CL" altLang="es-CL" b="1">
                <a:solidFill>
                  <a:srgbClr val="0127AC"/>
                </a:solidFill>
                <a:latin typeface="Garamond" panose="02020404030301010803" pitchFamily="18" charset="0"/>
              </a:rPr>
              <a:t>urídico actual</a:t>
            </a:r>
            <a:endParaRPr lang="es-ES" altLang="es-CL" b="1">
              <a:solidFill>
                <a:srgbClr val="0127AC"/>
              </a:solidFill>
              <a:latin typeface="Garamond" panose="02020404030301010803" pitchFamily="18" charset="0"/>
            </a:endParaRPr>
          </a:p>
        </p:txBody>
      </p:sp>
      <p:sp>
        <p:nvSpPr>
          <p:cNvPr id="6147" name="Rectangle 4"/>
          <p:cNvSpPr>
            <a:spLocks noChangeArrowheads="1"/>
          </p:cNvSpPr>
          <p:nvPr/>
        </p:nvSpPr>
        <p:spPr bwMode="auto">
          <a:xfrm>
            <a:off x="447675" y="995363"/>
            <a:ext cx="71469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360363" algn="just" eaLnBrk="1" hangingPunct="1">
              <a:spcBef>
                <a:spcPct val="0"/>
              </a:spcBef>
              <a:tabLst>
                <a:tab pos="360363" algn="l"/>
              </a:tabLst>
              <a:defRPr/>
            </a:pPr>
            <a:r>
              <a:rPr lang="es-CL" altLang="es-CL" sz="1600" dirty="0" smtClean="0">
                <a:solidFill>
                  <a:srgbClr val="0127AC"/>
                </a:solidFill>
                <a:latin typeface="Garamond" panose="02020404030301010803" pitchFamily="18" charset="0"/>
              </a:rPr>
              <a:t>En Chile las siguientes leyes regulan la prestación de servicios financieros en 	general</a:t>
            </a:r>
            <a:r>
              <a:rPr lang="en-US" altLang="es-CL" sz="1600" dirty="0" smtClean="0">
                <a:solidFill>
                  <a:srgbClr val="0127AC"/>
                </a:solidFill>
                <a:latin typeface="Garamond" panose="02020404030301010803" pitchFamily="18" charset="0"/>
              </a:rPr>
              <a:t>:</a:t>
            </a:r>
            <a:r>
              <a:rPr lang="es-CL" altLang="es-CL" sz="1600" dirty="0" smtClean="0">
                <a:solidFill>
                  <a:srgbClr val="0127AC"/>
                </a:solidFill>
                <a:latin typeface="Garamond" panose="02020404030301010803" pitchFamily="18" charset="0"/>
              </a:rPr>
              <a:t> </a:t>
            </a:r>
            <a:endParaRPr lang="es-CL" altLang="es-CL" sz="1600" dirty="0">
              <a:solidFill>
                <a:srgbClr val="0127AC"/>
              </a:solidFill>
              <a:latin typeface="Garamond" panose="02020404030301010803" pitchFamily="18" charset="0"/>
            </a:endParaRPr>
          </a:p>
          <a:p>
            <a:pPr marL="0" indent="0" algn="just" eaLnBrk="1" hangingPunct="1">
              <a:spcBef>
                <a:spcPct val="0"/>
              </a:spcBef>
              <a:buFont typeface="Arial" panose="020B0604020202020204" pitchFamily="34" charset="0"/>
              <a:buNone/>
              <a:tabLst>
                <a:tab pos="360363" algn="l"/>
              </a:tabLst>
              <a:defRPr/>
            </a:pPr>
            <a:endParaRPr lang="es-CL" altLang="es-CL" sz="1600" dirty="0" smtClean="0">
              <a:solidFill>
                <a:srgbClr val="0127AC"/>
              </a:solidFill>
              <a:latin typeface="Garamond" panose="02020404030301010803" pitchFamily="18" charset="0"/>
            </a:endParaRPr>
          </a:p>
          <a:p>
            <a:pPr marL="360363" lvl="1" indent="0" algn="just" eaLnBrk="1" hangingPunct="1">
              <a:spcBef>
                <a:spcPct val="0"/>
              </a:spcBef>
              <a:buFont typeface="Arial" panose="020B0604020202020204" pitchFamily="34" charset="0"/>
              <a:buNone/>
              <a:defRPr/>
            </a:pPr>
            <a:r>
              <a:rPr lang="es-CL" altLang="es-CL" sz="1600" dirty="0" smtClean="0">
                <a:solidFill>
                  <a:srgbClr val="0127AC"/>
                </a:solidFill>
                <a:latin typeface="Garamond" panose="02020404030301010803" pitchFamily="18" charset="0"/>
              </a:rPr>
              <a:t>(i) Ley 18.010/1981 sobre operaciones de crédito de dinero; (ii) Ley 19.496/1997 de protección de los derechos de los consumidores; (iii) DFL 3/1997 Ley General de Bancos; (iv) Ley 19.628/1999 </a:t>
            </a:r>
            <a:r>
              <a:rPr lang="es-CL" altLang="es-CL" sz="1600" dirty="0">
                <a:solidFill>
                  <a:srgbClr val="0127AC"/>
                </a:solidFill>
                <a:latin typeface="Garamond" panose="02020404030301010803" pitchFamily="18" charset="0"/>
              </a:rPr>
              <a:t>sobre Protección de Datos de Carácter </a:t>
            </a:r>
            <a:r>
              <a:rPr lang="es-CL" altLang="es-CL" sz="1600" dirty="0" smtClean="0">
                <a:solidFill>
                  <a:srgbClr val="0127AC"/>
                </a:solidFill>
                <a:latin typeface="Garamond" panose="02020404030301010803" pitchFamily="18" charset="0"/>
              </a:rPr>
              <a:t>Personal; (v) Ley 20.416/2010 normas especiales para las empresas de menor tamaño; y (vi) Ley N° 21.096/2018 de reforma constitucional sobre protección de datos personales.</a:t>
            </a:r>
          </a:p>
          <a:p>
            <a:pPr marL="0" indent="0" algn="just" eaLnBrk="1" hangingPunct="1">
              <a:spcBef>
                <a:spcPct val="0"/>
              </a:spcBef>
              <a:defRPr/>
            </a:pPr>
            <a:endParaRPr lang="es-CL" altLang="es-CL" sz="16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600" dirty="0" smtClean="0">
                <a:solidFill>
                  <a:srgbClr val="0127AC"/>
                </a:solidFill>
                <a:latin typeface="Garamond" panose="02020404030301010803" pitchFamily="18" charset="0"/>
              </a:rPr>
              <a:t>La mayoría de ellas fue publicada previo al nacimiento de las </a:t>
            </a:r>
            <a:r>
              <a:rPr lang="es-CL" altLang="es-CL" sz="1600" dirty="0" err="1" smtClean="0">
                <a:solidFill>
                  <a:srgbClr val="0127AC"/>
                </a:solidFill>
                <a:latin typeface="Garamond" panose="02020404030301010803" pitchFamily="18" charset="0"/>
              </a:rPr>
              <a:t>FinTech</a:t>
            </a:r>
            <a:r>
              <a:rPr lang="es-CL" altLang="es-CL" sz="1600" dirty="0" smtClean="0">
                <a:solidFill>
                  <a:srgbClr val="0127AC"/>
                </a:solidFill>
                <a:latin typeface="Garamond" panose="02020404030301010803" pitchFamily="18" charset="0"/>
              </a:rPr>
              <a:t> y ninguna fue diseñada para su regulación. </a:t>
            </a:r>
            <a:r>
              <a:rPr lang="es-CL" altLang="es-CL" sz="1600" dirty="0" smtClean="0">
                <a:solidFill>
                  <a:srgbClr val="0127AC"/>
                </a:solidFill>
                <a:latin typeface="Garamond" panose="02020404030301010803" pitchFamily="18" charset="0"/>
              </a:rPr>
              <a:t>Esta </a:t>
            </a:r>
            <a:r>
              <a:rPr lang="es-CL" altLang="es-CL" sz="1600" dirty="0" smtClean="0">
                <a:solidFill>
                  <a:srgbClr val="0127AC"/>
                </a:solidFill>
                <a:latin typeface="Garamond" panose="02020404030301010803" pitchFamily="18" charset="0"/>
              </a:rPr>
              <a:t>falta de regulación específica ha causado “dolores del crecimiento”, conflictos entre instituciones financieras tradicionales y plataformas </a:t>
            </a:r>
            <a:r>
              <a:rPr lang="es-CL" altLang="es-CL" sz="1600" dirty="0" err="1" smtClean="0">
                <a:solidFill>
                  <a:srgbClr val="0127AC"/>
                </a:solidFill>
                <a:latin typeface="Garamond" panose="02020404030301010803" pitchFamily="18" charset="0"/>
              </a:rPr>
              <a:t>FinTech</a:t>
            </a:r>
            <a:r>
              <a:rPr lang="es-CL" altLang="es-CL" sz="1600" dirty="0" smtClean="0">
                <a:solidFill>
                  <a:srgbClr val="0127AC"/>
                </a:solidFill>
                <a:latin typeface="Garamond" panose="02020404030301010803" pitchFamily="18" charset="0"/>
              </a:rPr>
              <a:t>. En el caso chileno, por ejemplo entre Cumplo, Buda, </a:t>
            </a:r>
            <a:r>
              <a:rPr lang="es-CL" altLang="es-CL" sz="1600" dirty="0" err="1" smtClean="0">
                <a:solidFill>
                  <a:srgbClr val="0127AC"/>
                </a:solidFill>
                <a:latin typeface="Garamond" panose="02020404030301010803" pitchFamily="18" charset="0"/>
              </a:rPr>
              <a:t>CryptoMKT</a:t>
            </a:r>
            <a:r>
              <a:rPr lang="es-CL" altLang="es-CL" sz="1600" dirty="0" smtClean="0">
                <a:solidFill>
                  <a:srgbClr val="0127AC"/>
                </a:solidFill>
                <a:latin typeface="Garamond" panose="02020404030301010803" pitchFamily="18" charset="0"/>
              </a:rPr>
              <a:t> y la banca comercial tradicional.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https://i0.wp.com/www.finnovista.com/wp-content/uploads/2017/12/Web-Logos.001.jpeg?resize=1170%2C658&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p:cNvPr>
          <p:cNvSpPr txBox="1"/>
          <p:nvPr/>
        </p:nvSpPr>
        <p:spPr>
          <a:xfrm>
            <a:off x="2695575" y="2786063"/>
            <a:ext cx="4224338" cy="715962"/>
          </a:xfrm>
          <a:prstGeom prst="rect">
            <a:avLst/>
          </a:prstGeom>
          <a:noFill/>
        </p:spPr>
        <p:txBody>
          <a:bodyPr>
            <a:spAutoFit/>
          </a:bodyPr>
          <a:lstStyle/>
          <a:p>
            <a:pPr eaLnBrk="1" fontAlgn="auto" hangingPunct="1">
              <a:spcBef>
                <a:spcPts val="0"/>
              </a:spcBef>
              <a:spcAft>
                <a:spcPts val="0"/>
              </a:spcAft>
              <a:defRPr/>
            </a:pPr>
            <a:r>
              <a:rPr lang="es-CL" sz="1350" dirty="0">
                <a:solidFill>
                  <a:schemeClr val="bg1"/>
                </a:solidFill>
                <a:latin typeface="+mn-lt"/>
              </a:rPr>
              <a:t>Chile ya cuenta con el cuarto mayor ecosistema Fintech de América Latina con 68 </a:t>
            </a:r>
            <a:r>
              <a:rPr lang="es-CL" sz="1350" dirty="0" err="1">
                <a:solidFill>
                  <a:schemeClr val="bg1"/>
                </a:solidFill>
                <a:latin typeface="+mn-lt"/>
              </a:rPr>
              <a:t>startups</a:t>
            </a:r>
            <a:r>
              <a:rPr lang="es-CL" sz="1350" dirty="0">
                <a:solidFill>
                  <a:schemeClr val="bg1"/>
                </a:solidFill>
                <a:latin typeface="+mn-lt"/>
              </a:rPr>
              <a:t>, detrás de Brasil (230), México (180) y Colombia (84).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uadroTexto 1"/>
          <p:cNvSpPr txBox="1">
            <a:spLocks noChangeArrowheads="1"/>
          </p:cNvSpPr>
          <p:nvPr/>
        </p:nvSpPr>
        <p:spPr bwMode="auto">
          <a:xfrm>
            <a:off x="922338" y="187325"/>
            <a:ext cx="454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b="1">
                <a:solidFill>
                  <a:srgbClr val="0127AC"/>
                </a:solidFill>
                <a:latin typeface="Garamond" panose="02020404030301010803" pitchFamily="18" charset="0"/>
              </a:rPr>
              <a:t>II. Blockchain</a:t>
            </a:r>
            <a:endParaRPr lang="es-ES" altLang="es-CL" b="1">
              <a:solidFill>
                <a:srgbClr val="0127AC"/>
              </a:solidFill>
              <a:latin typeface="Garamond" panose="02020404030301010803" pitchFamily="18" charset="0"/>
            </a:endParaRPr>
          </a:p>
        </p:txBody>
      </p:sp>
      <p:sp>
        <p:nvSpPr>
          <p:cNvPr id="10243" name="Rectangle 1"/>
          <p:cNvSpPr>
            <a:spLocks noChangeArrowheads="1"/>
          </p:cNvSpPr>
          <p:nvPr/>
        </p:nvSpPr>
        <p:spPr bwMode="auto">
          <a:xfrm>
            <a:off x="569913" y="771525"/>
            <a:ext cx="6791325" cy="38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Una </a:t>
            </a:r>
            <a:r>
              <a:rPr lang="es-CL" altLang="es-CL" sz="1400" dirty="0">
                <a:solidFill>
                  <a:srgbClr val="0127AC"/>
                </a:solidFill>
                <a:latin typeface="Garamond" panose="02020404030301010803" pitchFamily="18" charset="0"/>
              </a:rPr>
              <a:t>cadena de bloques​ o cadena articulada​ es una estructura de datos en la que la información contenida se agrupa en conjuntos o bloques a los que se les añaden </a:t>
            </a:r>
            <a:r>
              <a:rPr lang="es-CL" altLang="es-CL" sz="1400" dirty="0" err="1">
                <a:solidFill>
                  <a:srgbClr val="0127AC"/>
                </a:solidFill>
                <a:latin typeface="Garamond" panose="02020404030301010803" pitchFamily="18" charset="0"/>
              </a:rPr>
              <a:t>metainformaciones</a:t>
            </a:r>
            <a:r>
              <a:rPr lang="es-CL" altLang="es-CL" sz="1400" dirty="0">
                <a:solidFill>
                  <a:srgbClr val="0127AC"/>
                </a:solidFill>
                <a:latin typeface="Garamond" panose="02020404030301010803" pitchFamily="18" charset="0"/>
              </a:rPr>
              <a:t> relativas a otro bloque de la cadena anterior en una línea temporal, de manera que gracias a técnicas criptográficas, la información contenida en un bloque sólo puede ser repudiada o editada modificando todos los bloques posteriores.</a:t>
            </a:r>
          </a:p>
          <a:p>
            <a:pPr marL="360363" indent="-360363" algn="just" eaLnBrk="1" hangingPunct="1">
              <a:spcBef>
                <a:spcPct val="0"/>
              </a:spcBef>
              <a:defRPr/>
            </a:pPr>
            <a:endParaRPr lang="es-CL" altLang="es-CL" sz="1400" dirty="0">
              <a:solidFill>
                <a:srgbClr val="0127AC"/>
              </a:solidFill>
              <a:latin typeface="Garamond" panose="02020404030301010803" pitchFamily="18" charset="0"/>
            </a:endParaRPr>
          </a:p>
          <a:p>
            <a:pPr marL="360363" indent="-360363" algn="just" eaLnBrk="1" hangingPunct="1">
              <a:spcBef>
                <a:spcPct val="0"/>
              </a:spcBef>
              <a:defRPr/>
            </a:pPr>
            <a:r>
              <a:rPr lang="en-US" altLang="es-CL" sz="1400" dirty="0" err="1">
                <a:solidFill>
                  <a:srgbClr val="0127AC"/>
                </a:solidFill>
                <a:latin typeface="Garamond" panose="02020404030301010803" pitchFamily="18" charset="0"/>
              </a:rPr>
              <a:t>Aunque</a:t>
            </a:r>
            <a:r>
              <a:rPr lang="en-US" altLang="es-CL" sz="1400" dirty="0">
                <a:solidFill>
                  <a:srgbClr val="0127AC"/>
                </a:solidFill>
                <a:latin typeface="Garamond" panose="02020404030301010803" pitchFamily="18" charset="0"/>
              </a:rPr>
              <a:t> no </a:t>
            </a:r>
            <a:r>
              <a:rPr lang="en-US" altLang="es-CL" sz="1400" dirty="0" err="1" smtClean="0">
                <a:solidFill>
                  <a:srgbClr val="0127AC"/>
                </a:solidFill>
                <a:latin typeface="Garamond" panose="02020404030301010803" pitchFamily="18" charset="0"/>
              </a:rPr>
              <a:t>existen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normas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legales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específicas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sobre</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blockchains</a:t>
            </a:r>
            <a:r>
              <a:rPr lang="en-US" altLang="es-CL" sz="1400" dirty="0" smtClean="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varias</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instituciones</a:t>
            </a:r>
            <a:r>
              <a:rPr lang="en-US" altLang="es-CL" sz="1400" dirty="0">
                <a:solidFill>
                  <a:srgbClr val="0127AC"/>
                </a:solidFill>
                <a:latin typeface="Garamond" panose="02020404030301010803" pitchFamily="18" charset="0"/>
              </a:rPr>
              <a:t> </a:t>
            </a:r>
            <a:r>
              <a:rPr lang="en-US" altLang="es-CL" sz="1400" dirty="0" smtClean="0">
                <a:solidFill>
                  <a:srgbClr val="0127AC"/>
                </a:solidFill>
                <a:latin typeface="Garamond" panose="02020404030301010803" pitchFamily="18" charset="0"/>
              </a:rPr>
              <a:t>del </a:t>
            </a:r>
            <a:r>
              <a:rPr lang="en-US" altLang="es-CL" sz="1400" dirty="0" err="1">
                <a:solidFill>
                  <a:srgbClr val="0127AC"/>
                </a:solidFill>
                <a:latin typeface="Garamond" panose="02020404030301010803" pitchFamily="18" charset="0"/>
              </a:rPr>
              <a:t>gobierno</a:t>
            </a:r>
            <a:r>
              <a:rPr lang="en-US" altLang="es-CL" sz="1400" dirty="0">
                <a:solidFill>
                  <a:srgbClr val="0127AC"/>
                </a:solidFill>
                <a:latin typeface="Garamond" panose="02020404030301010803" pitchFamily="18" charset="0"/>
              </a:rPr>
              <a:t> de Chile </a:t>
            </a:r>
            <a:r>
              <a:rPr lang="en-US" altLang="es-CL" sz="1400" dirty="0" err="1">
                <a:solidFill>
                  <a:srgbClr val="0127AC"/>
                </a:solidFill>
                <a:latin typeface="Garamond" panose="02020404030301010803" pitchFamily="18" charset="0"/>
              </a:rPr>
              <a:t>est</a:t>
            </a:r>
            <a:r>
              <a:rPr lang="es-CL" altLang="es-CL" sz="1400" dirty="0" err="1">
                <a:solidFill>
                  <a:srgbClr val="0127AC"/>
                </a:solidFill>
                <a:latin typeface="Garamond" panose="02020404030301010803" pitchFamily="18" charset="0"/>
              </a:rPr>
              <a:t>án</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usando</a:t>
            </a:r>
            <a:r>
              <a:rPr lang="en-US" altLang="es-CL" sz="1400" dirty="0">
                <a:solidFill>
                  <a:srgbClr val="0127AC"/>
                </a:solidFill>
                <a:latin typeface="Garamond" panose="02020404030301010803" pitchFamily="18" charset="0"/>
              </a:rPr>
              <a:t> y </a:t>
            </a:r>
            <a:r>
              <a:rPr lang="en-US" altLang="es-CL" sz="1400" dirty="0" err="1">
                <a:solidFill>
                  <a:srgbClr val="0127AC"/>
                </a:solidFill>
                <a:latin typeface="Garamond" panose="02020404030301010803" pitchFamily="18" charset="0"/>
              </a:rPr>
              <a:t>promoviendo</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esta</a:t>
            </a:r>
            <a:r>
              <a:rPr lang="en-US" altLang="es-CL" sz="1400" dirty="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tecnología</a:t>
            </a:r>
            <a:r>
              <a:rPr lang="en-US" altLang="es-CL" sz="1400" dirty="0" smtClean="0">
                <a:solidFill>
                  <a:srgbClr val="0127AC"/>
                </a:solidFill>
                <a:latin typeface="Garamond" panose="02020404030301010803" pitchFamily="18" charset="0"/>
              </a:rPr>
              <a:t>.  </a:t>
            </a:r>
            <a:endParaRPr lang="en-US" altLang="es-CL" sz="1400" dirty="0" smtClean="0">
              <a:solidFill>
                <a:srgbClr val="0127AC"/>
              </a:solidFill>
              <a:latin typeface="Garamond" panose="02020404030301010803" pitchFamily="18" charset="0"/>
            </a:endParaRPr>
          </a:p>
          <a:p>
            <a:pPr marL="360363" indent="-360363" algn="just" eaLnBrk="1" hangingPunct="1">
              <a:spcBef>
                <a:spcPct val="0"/>
              </a:spcBef>
              <a:defRPr/>
            </a:pPr>
            <a:endParaRPr lang="en-US" altLang="es-CL" sz="1400" dirty="0">
              <a:solidFill>
                <a:srgbClr val="0127AC"/>
              </a:solidFill>
              <a:latin typeface="Garamond" panose="02020404030301010803" pitchFamily="18" charset="0"/>
            </a:endParaRPr>
          </a:p>
          <a:p>
            <a:pPr marL="360363" indent="-360363" algn="just" eaLnBrk="1" hangingPunct="1">
              <a:spcBef>
                <a:spcPct val="0"/>
              </a:spcBef>
              <a:defRPr/>
            </a:pPr>
            <a:r>
              <a:rPr lang="en-US" altLang="es-CL" sz="1400" dirty="0" err="1" smtClean="0">
                <a:solidFill>
                  <a:srgbClr val="0127AC"/>
                </a:solidFill>
                <a:latin typeface="Garamond" panose="02020404030301010803" pitchFamily="18" charset="0"/>
              </a:rPr>
              <a:t>Así</a:t>
            </a:r>
            <a:r>
              <a:rPr lang="en-US" altLang="es-CL" sz="1400" dirty="0" smtClean="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por</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ejemplo</a:t>
            </a:r>
            <a:r>
              <a:rPr lang="en-US" altLang="es-CL" sz="1400" dirty="0">
                <a:solidFill>
                  <a:srgbClr val="0127AC"/>
                </a:solidFill>
                <a:latin typeface="Garamond" panose="02020404030301010803" pitchFamily="18" charset="0"/>
              </a:rPr>
              <a:t>, e</a:t>
            </a:r>
            <a:r>
              <a:rPr lang="es-CL" altLang="es-CL" sz="1400" dirty="0">
                <a:solidFill>
                  <a:srgbClr val="0127AC"/>
                </a:solidFill>
                <a:latin typeface="Garamond" panose="02020404030301010803" pitchFamily="18" charset="0"/>
              </a:rPr>
              <a:t>l Consejo de la Sociedad Civil de Economía </a:t>
            </a:r>
            <a:r>
              <a:rPr lang="es-CL" altLang="es-CL" sz="1400" dirty="0" smtClean="0">
                <a:solidFill>
                  <a:srgbClr val="0127AC"/>
                </a:solidFill>
                <a:latin typeface="Garamond" panose="02020404030301010803" pitchFamily="18" charset="0"/>
              </a:rPr>
              <a:t>Digital tiene </a:t>
            </a:r>
            <a:r>
              <a:rPr lang="es-CL" altLang="es-CL" sz="1400" dirty="0">
                <a:solidFill>
                  <a:srgbClr val="0127AC"/>
                </a:solidFill>
                <a:latin typeface="Garamond" panose="02020404030301010803" pitchFamily="18" charset="0"/>
              </a:rPr>
              <a:t>un grupo de trabajo de </a:t>
            </a:r>
            <a:r>
              <a:rPr lang="es-CL" altLang="es-CL" sz="1400" i="1" dirty="0" err="1">
                <a:solidFill>
                  <a:srgbClr val="0127AC"/>
                </a:solidFill>
                <a:latin typeface="Garamond" panose="02020404030301010803" pitchFamily="18" charset="0"/>
              </a:rPr>
              <a:t>blockchain</a:t>
            </a:r>
            <a:r>
              <a:rPr lang="es-CL" altLang="es-CL" sz="1400" dirty="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que busca </a:t>
            </a:r>
            <a:r>
              <a:rPr lang="es-CL" altLang="es-CL" sz="1400" dirty="0">
                <a:solidFill>
                  <a:srgbClr val="0127AC"/>
                </a:solidFill>
                <a:latin typeface="Garamond" panose="02020404030301010803" pitchFamily="18" charset="0"/>
              </a:rPr>
              <a:t>no solo facilitar transferencias de fondos, sino también monitorear cadenas de suministros y procedencia de bienes, compartir información entre organizaciones y facilitar auditorias y </a:t>
            </a:r>
            <a:r>
              <a:rPr lang="es-CL" altLang="es-CL" sz="1400" dirty="0" err="1" smtClean="0">
                <a:solidFill>
                  <a:srgbClr val="0127AC"/>
                </a:solidFill>
                <a:latin typeface="Garamond" panose="02020404030301010803" pitchFamily="18" charset="0"/>
              </a:rPr>
              <a:t>compliance</a:t>
            </a:r>
            <a:r>
              <a:rPr lang="es-CL" altLang="es-CL" sz="1400" dirty="0" smtClean="0">
                <a:solidFill>
                  <a:srgbClr val="0127AC"/>
                </a:solidFill>
                <a:latin typeface="Garamond" panose="02020404030301010803" pitchFamily="18" charset="0"/>
              </a:rPr>
              <a:t>.</a:t>
            </a:r>
            <a:r>
              <a:rPr lang="es-CL" altLang="es-CL" sz="1400" baseline="30000" dirty="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 Similarmente</a:t>
            </a:r>
            <a:r>
              <a:rPr lang="es-CL" altLang="es-CL" sz="1400" dirty="0">
                <a:solidFill>
                  <a:srgbClr val="0127AC"/>
                </a:solidFill>
                <a:latin typeface="Garamond" panose="02020404030301010803" pitchFamily="18" charset="0"/>
              </a:rPr>
              <a:t>, existe una mesa de trabajo integrada por el Banco Central de Chile (BCCH), la Superintendencia de Bancos e Instituciones Financieras (SBIF), la Unidad de Análisis Financiero y la Tesorería General de la República siguiendo la evolución de estas herramientas.</a:t>
            </a:r>
            <a:endParaRPr lang="es-CL" altLang="es-CL" sz="1400" baseline="30000" dirty="0">
              <a:solidFill>
                <a:srgbClr val="0127AC"/>
              </a:solidFill>
              <a:latin typeface="Garamond" panose="02020404030301010803" pitchFamily="18" charset="0"/>
            </a:endParaRPr>
          </a:p>
          <a:p>
            <a:pPr marL="360363" indent="-360363" algn="just" eaLnBrk="1" hangingPunct="1">
              <a:spcBef>
                <a:spcPct val="0"/>
              </a:spcBef>
              <a:defRPr/>
            </a:pPr>
            <a:endParaRPr lang="en-US" altLang="es-CL" sz="1400" dirty="0">
              <a:solidFill>
                <a:srgbClr val="0127AC"/>
              </a:solidFill>
              <a:latin typeface="Garamond" panose="02020404030301010803" pitchFamily="18" charset="0"/>
            </a:endParaRPr>
          </a:p>
        </p:txBody>
      </p:sp>
      <p:pic>
        <p:nvPicPr>
          <p:cNvPr id="10244" name="Picture 2" descr="Image result for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238" y="3024188"/>
            <a:ext cx="17827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CuadroTexto 1"/>
          <p:cNvSpPr txBox="1">
            <a:spLocks noChangeArrowheads="1"/>
          </p:cNvSpPr>
          <p:nvPr/>
        </p:nvSpPr>
        <p:spPr bwMode="auto">
          <a:xfrm>
            <a:off x="915988" y="401638"/>
            <a:ext cx="578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b="1">
                <a:solidFill>
                  <a:srgbClr val="0127AC"/>
                </a:solidFill>
                <a:latin typeface="Garamond" panose="02020404030301010803" pitchFamily="18" charset="0"/>
              </a:rPr>
              <a:t>II. Blockchain y </a:t>
            </a:r>
            <a:r>
              <a:rPr lang="es-CL" altLang="es-CL" b="1">
                <a:solidFill>
                  <a:srgbClr val="0127AC"/>
                </a:solidFill>
                <a:latin typeface="Garamond" panose="02020404030301010803" pitchFamily="18" charset="0"/>
              </a:rPr>
              <a:t>criptomonedas</a:t>
            </a:r>
            <a:endParaRPr lang="es-ES" altLang="es-CL" b="1">
              <a:solidFill>
                <a:srgbClr val="0127AC"/>
              </a:solidFill>
              <a:latin typeface="Garamond" panose="02020404030301010803" pitchFamily="18" charset="0"/>
            </a:endParaRPr>
          </a:p>
        </p:txBody>
      </p:sp>
      <p:sp>
        <p:nvSpPr>
          <p:cNvPr id="11267" name="Rectangle 1"/>
          <p:cNvSpPr>
            <a:spLocks noChangeArrowheads="1"/>
          </p:cNvSpPr>
          <p:nvPr/>
        </p:nvSpPr>
        <p:spPr bwMode="auto">
          <a:xfrm>
            <a:off x="579438" y="941388"/>
            <a:ext cx="6756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defRPr/>
            </a:pPr>
            <a:endParaRPr lang="es-CL" altLang="es-CL" sz="14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El </a:t>
            </a:r>
            <a:r>
              <a:rPr lang="es-CL" altLang="es-CL" sz="1400" dirty="0" err="1" smtClean="0">
                <a:solidFill>
                  <a:srgbClr val="0127AC"/>
                </a:solidFill>
                <a:latin typeface="Garamond" panose="02020404030301010803" pitchFamily="18" charset="0"/>
              </a:rPr>
              <a:t>blockchain</a:t>
            </a:r>
            <a:r>
              <a:rPr lang="es-CL" altLang="es-CL" sz="1400" dirty="0" smtClean="0">
                <a:solidFill>
                  <a:srgbClr val="0127AC"/>
                </a:solidFill>
                <a:latin typeface="Garamond" panose="02020404030301010803" pitchFamily="18" charset="0"/>
              </a:rPr>
              <a:t> es la tecnología que está detrás del funcionamiento de las criptomonedas, una de sus múltiples aplicaciones. Ejemplos son </a:t>
            </a:r>
            <a:r>
              <a:rPr lang="en-US" altLang="es-CL" sz="1400" dirty="0" smtClean="0">
                <a:solidFill>
                  <a:srgbClr val="0127AC"/>
                </a:solidFill>
                <a:latin typeface="Garamond" panose="02020404030301010803" pitchFamily="18" charset="0"/>
              </a:rPr>
              <a:t>Bitcoin, </a:t>
            </a:r>
            <a:r>
              <a:rPr lang="en-US" altLang="es-CL" sz="1400" dirty="0" err="1" smtClean="0">
                <a:solidFill>
                  <a:srgbClr val="0127AC"/>
                </a:solidFill>
                <a:latin typeface="Garamond" panose="02020404030301010803" pitchFamily="18" charset="0"/>
              </a:rPr>
              <a:t>Ethereum</a:t>
            </a:r>
            <a:r>
              <a:rPr lang="en-US" altLang="es-CL" sz="1400" dirty="0" smtClean="0">
                <a:solidFill>
                  <a:srgbClr val="0127AC"/>
                </a:solidFill>
                <a:latin typeface="Garamond" panose="02020404030301010803" pitchFamily="18" charset="0"/>
              </a:rPr>
              <a:t>, Bitcoin Cash, Ripple y </a:t>
            </a:r>
            <a:r>
              <a:rPr lang="en-US" altLang="es-CL" sz="1400" dirty="0" err="1" smtClean="0">
                <a:solidFill>
                  <a:srgbClr val="0127AC"/>
                </a:solidFill>
                <a:latin typeface="Garamond" panose="02020404030301010803" pitchFamily="18" charset="0"/>
              </a:rPr>
              <a:t>Litecoin</a:t>
            </a:r>
            <a:r>
              <a:rPr lang="en-US" altLang="es-CL" sz="1400" dirty="0" smtClean="0">
                <a:solidFill>
                  <a:srgbClr val="0127AC"/>
                </a:solidFill>
                <a:latin typeface="Garamond" panose="02020404030301010803" pitchFamily="18" charset="0"/>
              </a:rPr>
              <a:t>.</a:t>
            </a:r>
            <a:r>
              <a:rPr lang="es-CL" altLang="es-CL" sz="1400" dirty="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 Otras aplicaciones se encuentran en la banca, las aseguradoras, telecomunicaciones, sector energético, salud, pymes, juegos en línea, industria 4.0, etc.</a:t>
            </a:r>
          </a:p>
          <a:p>
            <a:pPr marL="360363" indent="-360363" algn="just" eaLnBrk="1" hangingPunct="1">
              <a:spcBef>
                <a:spcPct val="0"/>
              </a:spcBef>
              <a:defRPr/>
            </a:pPr>
            <a:endParaRPr lang="es-CL" altLang="es-CL" sz="1400" dirty="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a:solidFill>
                  <a:srgbClr val="0127AC"/>
                </a:solidFill>
                <a:latin typeface="Garamond" panose="02020404030301010803" pitchFamily="18" charset="0"/>
              </a:rPr>
              <a:t>La Corporación de Fomento de la Producción (CORFO) </a:t>
            </a:r>
            <a:r>
              <a:rPr lang="es-CL" altLang="es-CL" sz="1400" dirty="0" smtClean="0">
                <a:solidFill>
                  <a:srgbClr val="0127AC"/>
                </a:solidFill>
                <a:latin typeface="Garamond" panose="02020404030301010803" pitchFamily="18" charset="0"/>
              </a:rPr>
              <a:t>financió </a:t>
            </a:r>
            <a:r>
              <a:rPr lang="es-CL" altLang="es-CL" sz="1400" dirty="0">
                <a:solidFill>
                  <a:srgbClr val="0127AC"/>
                </a:solidFill>
                <a:latin typeface="Garamond" panose="02020404030301010803" pitchFamily="18" charset="0"/>
              </a:rPr>
              <a:t>a </a:t>
            </a:r>
            <a:r>
              <a:rPr lang="es-CL" altLang="es-CL" sz="1400" dirty="0" err="1">
                <a:solidFill>
                  <a:srgbClr val="0127AC"/>
                </a:solidFill>
                <a:latin typeface="Garamond" panose="02020404030301010803" pitchFamily="18" charset="0"/>
              </a:rPr>
              <a:t>CryptoMarket</a:t>
            </a:r>
            <a:r>
              <a:rPr lang="es-CL" altLang="es-CL" sz="1400" dirty="0">
                <a:solidFill>
                  <a:srgbClr val="0127AC"/>
                </a:solidFill>
                <a:latin typeface="Garamond" panose="02020404030301010803" pitchFamily="18" charset="0"/>
              </a:rPr>
              <a:t> en su proyecto de compras y ventas de </a:t>
            </a:r>
            <a:r>
              <a:rPr lang="es-CL" altLang="es-CL" sz="1400" dirty="0" err="1">
                <a:solidFill>
                  <a:srgbClr val="0127AC"/>
                </a:solidFill>
                <a:latin typeface="Garamond" panose="02020404030301010803" pitchFamily="18" charset="0"/>
              </a:rPr>
              <a:t>criptomoneda</a:t>
            </a:r>
            <a:r>
              <a:rPr lang="es-CL" altLang="es-CL" sz="1400" dirty="0">
                <a:solidFill>
                  <a:srgbClr val="0127AC"/>
                </a:solidFill>
                <a:latin typeface="Garamond" panose="02020404030301010803" pitchFamily="18" charset="0"/>
              </a:rPr>
              <a:t>, buscando integrar la tecnología </a:t>
            </a:r>
            <a:r>
              <a:rPr lang="es-CL" altLang="es-CL" sz="1400" dirty="0" err="1">
                <a:solidFill>
                  <a:srgbClr val="0127AC"/>
                </a:solidFill>
                <a:latin typeface="Garamond" panose="02020404030301010803" pitchFamily="18" charset="0"/>
              </a:rPr>
              <a:t>blockchain</a:t>
            </a:r>
            <a:r>
              <a:rPr lang="es-CL" altLang="es-CL" sz="1400" dirty="0">
                <a:solidFill>
                  <a:srgbClr val="0127AC"/>
                </a:solidFill>
                <a:latin typeface="Garamond" panose="02020404030301010803" pitchFamily="18" charset="0"/>
              </a:rPr>
              <a:t> de </a:t>
            </a:r>
            <a:r>
              <a:rPr lang="es-CL" altLang="es-CL" sz="1400" dirty="0" err="1">
                <a:solidFill>
                  <a:srgbClr val="0127AC"/>
                </a:solidFill>
                <a:latin typeface="Garamond" panose="02020404030301010803" pitchFamily="18" charset="0"/>
              </a:rPr>
              <a:t>Ethereum</a:t>
            </a:r>
            <a:r>
              <a:rPr lang="es-CL" altLang="es-CL" sz="1400" dirty="0">
                <a:solidFill>
                  <a:srgbClr val="0127AC"/>
                </a:solidFill>
                <a:latin typeface="Garamond" panose="02020404030301010803" pitchFamily="18" charset="0"/>
              </a:rPr>
              <a:t> a la economía </a:t>
            </a:r>
            <a:r>
              <a:rPr lang="es-CL" altLang="es-CL" sz="1400" dirty="0" smtClean="0">
                <a:solidFill>
                  <a:srgbClr val="0127AC"/>
                </a:solidFill>
                <a:latin typeface="Garamond" panose="02020404030301010803" pitchFamily="18" charset="0"/>
              </a:rPr>
              <a:t>tradicional</a:t>
            </a:r>
            <a:r>
              <a:rPr lang="es-CL" altLang="es-CL" sz="1400" dirty="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el año 2017.</a:t>
            </a:r>
            <a:endParaRPr lang="es-CL" altLang="es-CL" sz="1400" dirty="0" smtClean="0">
              <a:solidFill>
                <a:srgbClr val="0127AC"/>
              </a:solidFill>
              <a:latin typeface="Garamond" panose="02020404030301010803" pitchFamily="18" charset="0"/>
            </a:endParaRPr>
          </a:p>
          <a:p>
            <a:pPr algn="just" eaLnBrk="1" hangingPunct="1">
              <a:spcBef>
                <a:spcPct val="0"/>
              </a:spcBef>
              <a:defRPr/>
            </a:pPr>
            <a:endParaRPr lang="es-CL" altLang="es-CL" sz="1400" dirty="0" smtClean="0">
              <a:solidFill>
                <a:srgbClr val="0127AC"/>
              </a:solidFill>
              <a:latin typeface="Garamond" panose="02020404030301010803" pitchFamily="18" charset="0"/>
            </a:endParaRPr>
          </a:p>
          <a:p>
            <a:pPr marL="360363" indent="-360363" algn="just" eaLnBrk="1" hangingPunct="1">
              <a:spcBef>
                <a:spcPct val="0"/>
              </a:spcBef>
              <a:defRPr/>
            </a:pPr>
            <a:r>
              <a:rPr lang="es-CL" altLang="es-CL" sz="1400" dirty="0" smtClean="0">
                <a:solidFill>
                  <a:srgbClr val="0127AC"/>
                </a:solidFill>
                <a:latin typeface="Garamond" panose="02020404030301010803" pitchFamily="18" charset="0"/>
              </a:rPr>
              <a:t>Existen dos criptomonedas chilenas que usan </a:t>
            </a:r>
            <a:r>
              <a:rPr lang="es-CL" altLang="es-CL" sz="1400" dirty="0" err="1" smtClean="0">
                <a:solidFill>
                  <a:srgbClr val="0127AC"/>
                </a:solidFill>
                <a:latin typeface="Garamond" panose="02020404030301010803" pitchFamily="18" charset="0"/>
              </a:rPr>
              <a:t>blockchain</a:t>
            </a:r>
            <a:r>
              <a:rPr lang="es-CL" altLang="es-CL" sz="1400" dirty="0" smtClean="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Luka </a:t>
            </a:r>
            <a:r>
              <a:rPr lang="es-CL" altLang="es-CL" sz="1400" dirty="0" smtClean="0">
                <a:solidFill>
                  <a:srgbClr val="0127AC"/>
                </a:solidFill>
                <a:latin typeface="Garamond" panose="02020404030301010803" pitchFamily="18" charset="0"/>
              </a:rPr>
              <a:t>(agosto 2017</a:t>
            </a:r>
            <a:r>
              <a:rPr lang="es-CL" altLang="es-CL" sz="1400" dirty="0" smtClean="0">
                <a:solidFill>
                  <a:srgbClr val="0127AC"/>
                </a:solidFill>
                <a:latin typeface="Garamond" panose="02020404030301010803" pitchFamily="18" charset="0"/>
              </a:rPr>
              <a:t>) y </a:t>
            </a:r>
            <a:r>
              <a:rPr lang="es-CL" altLang="es-CL" sz="1400" dirty="0">
                <a:solidFill>
                  <a:srgbClr val="0127AC"/>
                </a:solidFill>
                <a:latin typeface="Garamond" panose="02020404030301010803" pitchFamily="18" charset="0"/>
              </a:rPr>
              <a:t>Chaucha (marzo 2018</a:t>
            </a:r>
            <a:r>
              <a:rPr lang="es-CL" altLang="es-CL" sz="1400" dirty="0" smtClean="0">
                <a:solidFill>
                  <a:srgbClr val="0127AC"/>
                </a:solidFill>
                <a:latin typeface="Garamond" panose="02020404030301010803" pitchFamily="18" charset="0"/>
              </a:rPr>
              <a:t>).</a:t>
            </a:r>
            <a:endParaRPr lang="es-CL" altLang="es-CL" sz="1400" baseline="30000" dirty="0" smtClean="0">
              <a:solidFill>
                <a:srgbClr val="0127AC"/>
              </a:solidFill>
              <a:latin typeface="Garamond" panose="02020404030301010803" pitchFamily="18" charset="0"/>
            </a:endParaRPr>
          </a:p>
        </p:txBody>
      </p:sp>
      <p:pic>
        <p:nvPicPr>
          <p:cNvPr id="11268" name="Picture 2" descr="Chauc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426" y="3569856"/>
            <a:ext cx="1384568" cy="14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Isotipo Lu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377" y="3643954"/>
            <a:ext cx="1631644" cy="13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uadroTexto 1"/>
          <p:cNvSpPr txBox="1">
            <a:spLocks noChangeArrowheads="1"/>
          </p:cNvSpPr>
          <p:nvPr/>
        </p:nvSpPr>
        <p:spPr bwMode="auto">
          <a:xfrm>
            <a:off x="763588" y="501650"/>
            <a:ext cx="69484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sz="2600" b="1">
                <a:solidFill>
                  <a:srgbClr val="0127AC"/>
                </a:solidFill>
                <a:latin typeface="Garamond" panose="02020404030301010803" pitchFamily="18" charset="0"/>
              </a:rPr>
              <a:t>II. Blockchain y Comisi</a:t>
            </a:r>
            <a:r>
              <a:rPr lang="es-ES" altLang="es-CL" sz="2600" b="1">
                <a:solidFill>
                  <a:srgbClr val="0127AC"/>
                </a:solidFill>
                <a:latin typeface="Garamond" panose="02020404030301010803" pitchFamily="18" charset="0"/>
              </a:rPr>
              <a:t>ó</a:t>
            </a:r>
            <a:r>
              <a:rPr lang="en-US" altLang="es-CL" sz="2600" b="1">
                <a:solidFill>
                  <a:srgbClr val="0127AC"/>
                </a:solidFill>
                <a:latin typeface="Garamond" panose="02020404030301010803" pitchFamily="18" charset="0"/>
              </a:rPr>
              <a:t>n Nacional de Energ</a:t>
            </a:r>
            <a:r>
              <a:rPr lang="es-CL" altLang="es-CL" sz="2600" b="1">
                <a:solidFill>
                  <a:srgbClr val="0127AC"/>
                </a:solidFill>
                <a:latin typeface="Garamond" panose="02020404030301010803" pitchFamily="18" charset="0"/>
              </a:rPr>
              <a:t>í</a:t>
            </a:r>
            <a:r>
              <a:rPr lang="en-US" altLang="es-CL" sz="2600" b="1">
                <a:solidFill>
                  <a:srgbClr val="0127AC"/>
                </a:solidFill>
                <a:latin typeface="Garamond" panose="02020404030301010803" pitchFamily="18" charset="0"/>
              </a:rPr>
              <a:t>a</a:t>
            </a:r>
            <a:endParaRPr lang="es-ES" altLang="es-CL" sz="2600" b="1">
              <a:solidFill>
                <a:srgbClr val="0127AC"/>
              </a:solidFill>
              <a:latin typeface="Garamond" panose="02020404030301010803" pitchFamily="18" charset="0"/>
            </a:endParaRPr>
          </a:p>
        </p:txBody>
      </p:sp>
      <p:sp>
        <p:nvSpPr>
          <p:cNvPr id="14339" name="Rectangle 1"/>
          <p:cNvSpPr>
            <a:spLocks noChangeArrowheads="1"/>
          </p:cNvSpPr>
          <p:nvPr/>
        </p:nvSpPr>
        <p:spPr bwMode="auto">
          <a:xfrm>
            <a:off x="374650" y="1093788"/>
            <a:ext cx="7207250" cy="23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es-CL" altLang="es-CL" sz="1400" dirty="0" smtClean="0">
                <a:solidFill>
                  <a:srgbClr val="0127AC"/>
                </a:solidFill>
                <a:latin typeface="Garamond" panose="02020404030301010803" pitchFamily="18" charset="0"/>
              </a:rPr>
              <a:t>CNE primera entidad </a:t>
            </a:r>
            <a:r>
              <a:rPr lang="es-CL" altLang="es-CL" sz="1400" dirty="0">
                <a:solidFill>
                  <a:srgbClr val="0127AC"/>
                </a:solidFill>
                <a:latin typeface="Garamond" panose="02020404030301010803" pitchFamily="18" charset="0"/>
              </a:rPr>
              <a:t>pública en utilizar </a:t>
            </a:r>
            <a:r>
              <a:rPr lang="es-CL" altLang="es-CL" sz="1400" i="1" dirty="0" err="1">
                <a:solidFill>
                  <a:srgbClr val="0127AC"/>
                </a:solidFill>
                <a:latin typeface="Garamond" panose="02020404030301010803" pitchFamily="18" charset="0"/>
              </a:rPr>
              <a:t>blockchain</a:t>
            </a:r>
            <a:r>
              <a:rPr lang="es-CL" altLang="es-CL" sz="1400" dirty="0">
                <a:solidFill>
                  <a:srgbClr val="0127AC"/>
                </a:solidFill>
                <a:latin typeface="Garamond" panose="02020404030301010803" pitchFamily="18" charset="0"/>
              </a:rPr>
              <a:t> en Chile </a:t>
            </a:r>
            <a:r>
              <a:rPr lang="es-CL" altLang="es-CL" sz="1400" dirty="0" smtClean="0">
                <a:solidFill>
                  <a:srgbClr val="0127AC"/>
                </a:solidFill>
                <a:latin typeface="Garamond" panose="02020404030301010803" pitchFamily="18" charset="0"/>
              </a:rPr>
              <a:t>(5 </a:t>
            </a:r>
            <a:r>
              <a:rPr lang="es-CL" altLang="es-CL" sz="1400" dirty="0">
                <a:solidFill>
                  <a:srgbClr val="0127AC"/>
                </a:solidFill>
                <a:latin typeface="Garamond" panose="02020404030301010803" pitchFamily="18" charset="0"/>
              </a:rPr>
              <a:t>de abril de </a:t>
            </a:r>
            <a:r>
              <a:rPr lang="es-CL" altLang="es-CL" sz="1400" dirty="0" smtClean="0">
                <a:solidFill>
                  <a:srgbClr val="0127AC"/>
                </a:solidFill>
                <a:latin typeface="Garamond" panose="02020404030301010803" pitchFamily="18" charset="0"/>
              </a:rPr>
              <a:t>2018), aumentando niveles </a:t>
            </a:r>
            <a:r>
              <a:rPr lang="es-CL" altLang="es-CL" sz="1400" dirty="0">
                <a:solidFill>
                  <a:srgbClr val="0127AC"/>
                </a:solidFill>
                <a:latin typeface="Garamond" panose="02020404030301010803" pitchFamily="18" charset="0"/>
              </a:rPr>
              <a:t>de seguridad, integridad, trazabilidad y confianza de la información pública, </a:t>
            </a:r>
            <a:r>
              <a:rPr lang="es-CL" altLang="es-CL" sz="1400" dirty="0" smtClean="0">
                <a:solidFill>
                  <a:srgbClr val="0127AC"/>
                </a:solidFill>
                <a:latin typeface="Garamond" panose="02020404030301010803" pitchFamily="18" charset="0"/>
              </a:rPr>
              <a:t>al elevar </a:t>
            </a:r>
            <a:r>
              <a:rPr lang="es-CL" altLang="es-CL" sz="1400" dirty="0">
                <a:solidFill>
                  <a:srgbClr val="0127AC"/>
                </a:solidFill>
                <a:latin typeface="Garamond" panose="02020404030301010803" pitchFamily="18" charset="0"/>
              </a:rPr>
              <a:t>los estándares que certifican la calidad y certeza de los datos que se publican desde y hacia el sector energético</a:t>
            </a:r>
            <a:r>
              <a:rPr lang="es-CL" altLang="es-CL" sz="1400" dirty="0" smtClean="0">
                <a:solidFill>
                  <a:srgbClr val="0127AC"/>
                </a:solidFill>
                <a:latin typeface="Garamond" panose="02020404030301010803" pitchFamily="18" charset="0"/>
              </a:rPr>
              <a:t>.</a:t>
            </a:r>
            <a:endParaRPr lang="es-CL" altLang="es-CL" sz="1400" baseline="30000" dirty="0" smtClean="0">
              <a:solidFill>
                <a:srgbClr val="0127AC"/>
              </a:solidFill>
              <a:latin typeface="Garamond" panose="02020404030301010803" pitchFamily="18" charset="0"/>
            </a:endParaRPr>
          </a:p>
          <a:p>
            <a:pPr algn="just" eaLnBrk="1" hangingPunct="1">
              <a:spcBef>
                <a:spcPct val="0"/>
              </a:spcBef>
            </a:pPr>
            <a:endParaRPr lang="es-CL" altLang="es-CL" sz="1400" baseline="30000" dirty="0">
              <a:solidFill>
                <a:srgbClr val="0127AC"/>
              </a:solidFill>
              <a:latin typeface="Garamond" panose="02020404030301010803" pitchFamily="18" charset="0"/>
            </a:endParaRPr>
          </a:p>
          <a:p>
            <a:pPr algn="just" eaLnBrk="1" hangingPunct="1">
              <a:spcBef>
                <a:spcPct val="0"/>
              </a:spcBef>
            </a:pPr>
            <a:r>
              <a:rPr lang="es-CL" altLang="es-CL" sz="1400" dirty="0" smtClean="0">
                <a:solidFill>
                  <a:srgbClr val="0127AC"/>
                </a:solidFill>
                <a:latin typeface="Garamond" panose="02020404030301010803" pitchFamily="18" charset="0"/>
              </a:rPr>
              <a:t>En </a:t>
            </a:r>
            <a:r>
              <a:rPr lang="es-CL" altLang="es-CL" sz="1400" dirty="0">
                <a:solidFill>
                  <a:srgbClr val="0127AC"/>
                </a:solidFill>
                <a:latin typeface="Garamond" panose="02020404030301010803" pitchFamily="18" charset="0"/>
              </a:rPr>
              <a:t>la plataforma Energía Abierta, la CNE autentifica datos como los precios medios de mercado, los costos marginales, los precios de las gasolinas, el cumplimiento de la ley de energías renovables no convencionales, etc</a:t>
            </a:r>
            <a:r>
              <a:rPr lang="es-CL" altLang="es-CL" sz="1400" dirty="0" smtClean="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Un “notario digital”, que certifica que la información del portal de datos abiertos no ha sido alterada o modificada y deja registro inalterable de su existencia.</a:t>
            </a:r>
            <a:endParaRPr lang="es-CL" altLang="es-CL" sz="1400" baseline="30000" dirty="0" smtClean="0">
              <a:solidFill>
                <a:srgbClr val="0127AC"/>
              </a:solidFill>
              <a:latin typeface="Garamond" panose="02020404030301010803" pitchFamily="18" charset="0"/>
            </a:endParaRPr>
          </a:p>
          <a:p>
            <a:pPr algn="just" eaLnBrk="1" hangingPunct="1">
              <a:spcBef>
                <a:spcPct val="0"/>
              </a:spcBef>
            </a:pPr>
            <a:endParaRPr lang="es-CL" altLang="es-CL" sz="1400" baseline="30000" dirty="0">
              <a:solidFill>
                <a:srgbClr val="0127AC"/>
              </a:solidFill>
              <a:latin typeface="Garamond" panose="02020404030301010803" pitchFamily="18" charset="0"/>
            </a:endParaRPr>
          </a:p>
        </p:txBody>
      </p:sp>
      <p:pic>
        <p:nvPicPr>
          <p:cNvPr id="14340" name="Picture 4" descr="Logo ComisiÃ³n Nacional de EnergÃ­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3513138"/>
            <a:ext cx="26416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Imagen Blockchain CNE feb2018"/>
          <p:cNvPicPr>
            <a:picLocks noChangeAspect="1" noChangeArrowheads="1"/>
          </p:cNvPicPr>
          <p:nvPr/>
        </p:nvPicPr>
        <p:blipFill>
          <a:blip r:embed="rId4">
            <a:extLst>
              <a:ext uri="{28A0092B-C50C-407E-A947-70E740481C1C}">
                <a14:useLocalDpi xmlns:a14="http://schemas.microsoft.com/office/drawing/2010/main" val="0"/>
              </a:ext>
            </a:extLst>
          </a:blip>
          <a:srcRect t="8267" b="7521"/>
          <a:stretch>
            <a:fillRect/>
          </a:stretch>
        </p:blipFill>
        <p:spPr bwMode="auto">
          <a:xfrm>
            <a:off x="4670425" y="3286125"/>
            <a:ext cx="33623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uadroTexto 1"/>
          <p:cNvSpPr txBox="1">
            <a:spLocks noChangeArrowheads="1"/>
          </p:cNvSpPr>
          <p:nvPr/>
        </p:nvSpPr>
        <p:spPr bwMode="auto">
          <a:xfrm>
            <a:off x="468313" y="431800"/>
            <a:ext cx="71104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L" sz="2500" b="1" dirty="0">
                <a:solidFill>
                  <a:srgbClr val="0127AC"/>
                </a:solidFill>
                <a:latin typeface="Garamond" panose="02020404030301010803" pitchFamily="18" charset="0"/>
              </a:rPr>
              <a:t>II. </a:t>
            </a:r>
            <a:r>
              <a:rPr lang="en-US" altLang="es-CL" sz="2500" b="1" dirty="0" err="1">
                <a:solidFill>
                  <a:srgbClr val="0127AC"/>
                </a:solidFill>
                <a:latin typeface="Garamond" panose="02020404030301010803" pitchFamily="18" charset="0"/>
              </a:rPr>
              <a:t>Blockchain</a:t>
            </a:r>
            <a:r>
              <a:rPr lang="en-US" altLang="es-CL" sz="2500" b="1" dirty="0">
                <a:solidFill>
                  <a:srgbClr val="0127AC"/>
                </a:solidFill>
                <a:latin typeface="Garamond" panose="02020404030301010803" pitchFamily="18" charset="0"/>
              </a:rPr>
              <a:t>, </a:t>
            </a:r>
            <a:r>
              <a:rPr lang="es-CL" altLang="es-CL" sz="2500" b="1" dirty="0">
                <a:solidFill>
                  <a:srgbClr val="0127AC"/>
                </a:solidFill>
                <a:latin typeface="Garamond" panose="02020404030301010803" pitchFamily="18" charset="0"/>
              </a:rPr>
              <a:t>Bolsa de Comercio, CORFO y SII</a:t>
            </a:r>
            <a:endParaRPr lang="es-ES" altLang="es-CL" sz="2500" b="1" dirty="0">
              <a:solidFill>
                <a:srgbClr val="0127AC"/>
              </a:solidFill>
              <a:latin typeface="Garamond" panose="02020404030301010803" pitchFamily="18" charset="0"/>
            </a:endParaRPr>
          </a:p>
        </p:txBody>
      </p:sp>
      <p:sp>
        <p:nvSpPr>
          <p:cNvPr id="13315" name="Rectangle 1"/>
          <p:cNvSpPr>
            <a:spLocks noChangeArrowheads="1"/>
          </p:cNvSpPr>
          <p:nvPr/>
        </p:nvSpPr>
        <p:spPr bwMode="auto">
          <a:xfrm>
            <a:off x="509588" y="1208088"/>
            <a:ext cx="6980237" cy="23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es-CL" altLang="es-CL" sz="1400" dirty="0" smtClean="0">
                <a:solidFill>
                  <a:srgbClr val="0127AC"/>
                </a:solidFill>
                <a:latin typeface="Garamond" panose="02020404030301010803" pitchFamily="18" charset="0"/>
              </a:rPr>
              <a:t>8 </a:t>
            </a:r>
            <a:r>
              <a:rPr lang="es-CL" altLang="es-CL" sz="1400" dirty="0">
                <a:solidFill>
                  <a:srgbClr val="0127AC"/>
                </a:solidFill>
                <a:latin typeface="Garamond" panose="02020404030301010803" pitchFamily="18" charset="0"/>
              </a:rPr>
              <a:t>de junio de 2018, la Bolsa de Comercio de Santiago se </a:t>
            </a:r>
            <a:r>
              <a:rPr lang="es-CL" altLang="es-CL" sz="1400" dirty="0" smtClean="0">
                <a:solidFill>
                  <a:srgbClr val="0127AC"/>
                </a:solidFill>
                <a:latin typeface="Garamond" panose="02020404030301010803" pitchFamily="18" charset="0"/>
              </a:rPr>
              <a:t>convierte en </a:t>
            </a:r>
            <a:r>
              <a:rPr lang="es-CL" altLang="es-CL" sz="1400" dirty="0">
                <a:solidFill>
                  <a:srgbClr val="0127AC"/>
                </a:solidFill>
                <a:latin typeface="Garamond" panose="02020404030301010803" pitchFamily="18" charset="0"/>
              </a:rPr>
              <a:t>la primera bolsa de América Latina en utilizar la tecnología </a:t>
            </a:r>
            <a:r>
              <a:rPr lang="es-CL" altLang="es-CL" sz="1400" i="1" dirty="0" err="1">
                <a:solidFill>
                  <a:srgbClr val="0127AC"/>
                </a:solidFill>
                <a:latin typeface="Garamond" panose="02020404030301010803" pitchFamily="18" charset="0"/>
              </a:rPr>
              <a:t>blockchain</a:t>
            </a:r>
            <a:r>
              <a:rPr lang="es-CL" altLang="es-CL" sz="1400" i="1" dirty="0">
                <a:solidFill>
                  <a:srgbClr val="0127AC"/>
                </a:solidFill>
                <a:latin typeface="Garamond" panose="02020404030301010803" pitchFamily="18" charset="0"/>
              </a:rPr>
              <a:t> </a:t>
            </a:r>
            <a:r>
              <a:rPr lang="es-CL" altLang="es-CL" sz="1400" dirty="0">
                <a:solidFill>
                  <a:srgbClr val="0127AC"/>
                </a:solidFill>
                <a:latin typeface="Garamond" panose="02020404030301010803" pitchFamily="18" charset="0"/>
              </a:rPr>
              <a:t>sus operaciones, la que utiliza en su sistema de ventas cortas</a:t>
            </a:r>
            <a:r>
              <a:rPr lang="es-CL" altLang="es-CL" sz="1400" dirty="0" smtClean="0">
                <a:solidFill>
                  <a:srgbClr val="0127AC"/>
                </a:solidFill>
                <a:latin typeface="Garamond" panose="02020404030301010803" pitchFamily="18" charset="0"/>
              </a:rPr>
              <a:t>. </a:t>
            </a:r>
            <a:r>
              <a:rPr lang="es-CL" altLang="es-CL" sz="1400" dirty="0">
                <a:solidFill>
                  <a:srgbClr val="0127AC"/>
                </a:solidFill>
                <a:latin typeface="Garamond" panose="02020404030301010803" pitchFamily="18" charset="0"/>
              </a:rPr>
              <a:t>La solución está diseñada para ayudar a reducir errores, posibles fraudes y el tiempo de procesamiento de cada transacción, al mismo tiempo que brinda transparencia y seguridad a toda la cadena de </a:t>
            </a:r>
            <a:r>
              <a:rPr lang="es-CL" altLang="es-CL" sz="1400" dirty="0" smtClean="0">
                <a:solidFill>
                  <a:srgbClr val="0127AC"/>
                </a:solidFill>
                <a:latin typeface="Garamond" panose="02020404030301010803" pitchFamily="18" charset="0"/>
              </a:rPr>
              <a:t>negocios.</a:t>
            </a:r>
            <a:endParaRPr lang="es-CL" altLang="es-CL" sz="1400" baseline="30000" dirty="0">
              <a:solidFill>
                <a:srgbClr val="0127AC"/>
              </a:solidFill>
              <a:latin typeface="Garamond" panose="02020404030301010803" pitchFamily="18" charset="0"/>
            </a:endParaRPr>
          </a:p>
          <a:p>
            <a:pPr algn="just" eaLnBrk="1" hangingPunct="1">
              <a:spcBef>
                <a:spcPct val="0"/>
              </a:spcBef>
            </a:pPr>
            <a:endParaRPr lang="es-CL" altLang="es-CL" sz="1400" baseline="30000" dirty="0">
              <a:solidFill>
                <a:srgbClr val="0127AC"/>
              </a:solidFill>
              <a:latin typeface="Garamond" panose="02020404030301010803" pitchFamily="18" charset="0"/>
            </a:endParaRPr>
          </a:p>
          <a:p>
            <a:pPr algn="just" eaLnBrk="1" hangingPunct="1">
              <a:spcBef>
                <a:spcPct val="0"/>
              </a:spcBef>
            </a:pPr>
            <a:r>
              <a:rPr lang="es-CL" altLang="es-CL" sz="1400" dirty="0">
                <a:solidFill>
                  <a:srgbClr val="0127AC"/>
                </a:solidFill>
                <a:latin typeface="Garamond" panose="02020404030301010803" pitchFamily="18" charset="0"/>
              </a:rPr>
              <a:t>CORFO y el SII acordaron incorporar nuevas tecnologías que faciliten y reduzcan el costo del </a:t>
            </a:r>
            <a:r>
              <a:rPr lang="es-CL" altLang="es-CL" sz="1400" dirty="0" err="1">
                <a:solidFill>
                  <a:srgbClr val="0127AC"/>
                </a:solidFill>
                <a:latin typeface="Garamond" panose="02020404030301010803" pitchFamily="18" charset="0"/>
              </a:rPr>
              <a:t>factoring</a:t>
            </a:r>
            <a:r>
              <a:rPr lang="es-CL" altLang="es-CL" sz="1400" dirty="0">
                <a:solidFill>
                  <a:srgbClr val="0127AC"/>
                </a:solidFill>
                <a:latin typeface="Garamond" panose="02020404030301010803" pitchFamily="18" charset="0"/>
              </a:rPr>
              <a:t> en las </a:t>
            </a:r>
            <a:r>
              <a:rPr lang="es-CL" altLang="es-CL" sz="1400" dirty="0" err="1">
                <a:solidFill>
                  <a:srgbClr val="0127AC"/>
                </a:solidFill>
                <a:latin typeface="Garamond" panose="02020404030301010803" pitchFamily="18" charset="0"/>
              </a:rPr>
              <a:t>Mipymes</a:t>
            </a:r>
            <a:r>
              <a:rPr lang="es-CL" altLang="es-CL" sz="1400" dirty="0">
                <a:solidFill>
                  <a:srgbClr val="0127AC"/>
                </a:solidFill>
                <a:latin typeface="Garamond" panose="02020404030301010803" pitchFamily="18" charset="0"/>
              </a:rPr>
              <a:t>, al generar mayor transparencia y </a:t>
            </a:r>
            <a:r>
              <a:rPr lang="es-CL" altLang="es-CL" sz="1400" dirty="0" smtClean="0">
                <a:solidFill>
                  <a:srgbClr val="0127AC"/>
                </a:solidFill>
                <a:latin typeface="Garamond" panose="02020404030301010803" pitchFamily="18" charset="0"/>
              </a:rPr>
              <a:t>competencia, usando </a:t>
            </a:r>
            <a:r>
              <a:rPr lang="es-CL" altLang="es-CL" sz="1400" dirty="0" err="1" smtClean="0">
                <a:solidFill>
                  <a:srgbClr val="0127AC"/>
                </a:solidFill>
                <a:latin typeface="Garamond" panose="02020404030301010803" pitchFamily="18" charset="0"/>
              </a:rPr>
              <a:t>blockchain</a:t>
            </a:r>
            <a:r>
              <a:rPr lang="es-CL" altLang="es-CL" sz="1400" dirty="0" smtClean="0">
                <a:solidFill>
                  <a:srgbClr val="0127AC"/>
                </a:solidFill>
                <a:latin typeface="Garamond" panose="02020404030301010803" pitchFamily="18" charset="0"/>
              </a:rPr>
              <a:t> como </a:t>
            </a:r>
            <a:r>
              <a:rPr lang="es-CL" altLang="es-CL" sz="1400" dirty="0">
                <a:solidFill>
                  <a:srgbClr val="0127AC"/>
                </a:solidFill>
                <a:latin typeface="Garamond" panose="02020404030301010803" pitchFamily="18" charset="0"/>
              </a:rPr>
              <a:t>registro público </a:t>
            </a:r>
            <a:r>
              <a:rPr lang="es-CL" altLang="es-CL" sz="1400" dirty="0" smtClean="0">
                <a:solidFill>
                  <a:srgbClr val="0127AC"/>
                </a:solidFill>
                <a:latin typeface="Garamond" panose="02020404030301010803" pitchFamily="18" charset="0"/>
              </a:rPr>
              <a:t>que permitirá </a:t>
            </a:r>
            <a:r>
              <a:rPr lang="es-CL" altLang="es-CL" sz="1400" dirty="0">
                <a:solidFill>
                  <a:srgbClr val="0127AC"/>
                </a:solidFill>
                <a:latin typeface="Garamond" panose="02020404030301010803" pitchFamily="18" charset="0"/>
              </a:rPr>
              <a:t>compartir diversas transacciones </a:t>
            </a:r>
            <a:r>
              <a:rPr lang="es-CL" altLang="es-CL" sz="1400" dirty="0" smtClean="0">
                <a:solidFill>
                  <a:srgbClr val="0127AC"/>
                </a:solidFill>
                <a:latin typeface="Garamond" panose="02020404030301010803" pitchFamily="18" charset="0"/>
              </a:rPr>
              <a:t>y otorgar </a:t>
            </a:r>
            <a:r>
              <a:rPr lang="es-CL" altLang="es-CL" sz="1400" dirty="0">
                <a:solidFill>
                  <a:srgbClr val="0127AC"/>
                </a:solidFill>
                <a:latin typeface="Garamond" panose="02020404030301010803" pitchFamily="18" charset="0"/>
              </a:rPr>
              <a:t>mayor seguridad, trazabilidad y mejorar condiciones de financiamiento</a:t>
            </a:r>
            <a:r>
              <a:rPr lang="es-CL" altLang="es-CL" sz="1400" dirty="0" smtClean="0">
                <a:solidFill>
                  <a:srgbClr val="0127AC"/>
                </a:solidFill>
                <a:latin typeface="Garamond" panose="02020404030301010803" pitchFamily="18" charset="0"/>
              </a:rPr>
              <a:t>.</a:t>
            </a:r>
            <a:endParaRPr lang="es-CL" altLang="es-CL" sz="1400" baseline="30000" dirty="0">
              <a:solidFill>
                <a:srgbClr val="0127AC"/>
              </a:solidFill>
              <a:latin typeface="Garamond" panose="02020404030301010803" pitchFamily="18" charset="0"/>
            </a:endParaRPr>
          </a:p>
          <a:p>
            <a:pPr algn="just" eaLnBrk="1" hangingPunct="1">
              <a:spcBef>
                <a:spcPct val="0"/>
              </a:spcBef>
            </a:pPr>
            <a:endParaRPr lang="es-CL" altLang="es-CL" sz="1400" baseline="30000" dirty="0">
              <a:solidFill>
                <a:srgbClr val="0127AC"/>
              </a:solidFill>
              <a:latin typeface="Garamond" panose="02020404030301010803" pitchFamily="18" charset="0"/>
            </a:endParaRPr>
          </a:p>
        </p:txBody>
      </p:sp>
      <p:pic>
        <p:nvPicPr>
          <p:cNvPr id="13316" name="Picture 2" descr="Image result for bolsa de comercio de santiago"/>
          <p:cNvPicPr>
            <a:picLocks noChangeAspect="1" noChangeArrowheads="1"/>
          </p:cNvPicPr>
          <p:nvPr/>
        </p:nvPicPr>
        <p:blipFill>
          <a:blip r:embed="rId3">
            <a:extLst>
              <a:ext uri="{28A0092B-C50C-407E-A947-70E740481C1C}">
                <a14:useLocalDpi xmlns:a14="http://schemas.microsoft.com/office/drawing/2010/main" val="0"/>
              </a:ext>
            </a:extLst>
          </a:blip>
          <a:srcRect t="12160"/>
          <a:stretch>
            <a:fillRect/>
          </a:stretch>
        </p:blipFill>
        <p:spPr bwMode="auto">
          <a:xfrm>
            <a:off x="1438275" y="3873500"/>
            <a:ext cx="16541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Image result for servicio de impuestos inter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4043363"/>
            <a:ext cx="15541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Image result for CORFO Chile"/>
          <p:cNvPicPr>
            <a:picLocks noChangeAspect="1" noChangeArrowheads="1"/>
          </p:cNvPicPr>
          <p:nvPr/>
        </p:nvPicPr>
        <p:blipFill>
          <a:blip r:embed="rId5">
            <a:extLst>
              <a:ext uri="{28A0092B-C50C-407E-A947-70E740481C1C}">
                <a14:useLocalDpi xmlns:a14="http://schemas.microsoft.com/office/drawing/2010/main" val="0"/>
              </a:ext>
            </a:extLst>
          </a:blip>
          <a:srcRect l="12119" t="-1828" r="13734" b="13239"/>
          <a:stretch>
            <a:fillRect/>
          </a:stretch>
        </p:blipFill>
        <p:spPr bwMode="auto">
          <a:xfrm>
            <a:off x="3530600" y="3973513"/>
            <a:ext cx="1555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CuadroTexto 1"/>
          <p:cNvSpPr txBox="1">
            <a:spLocks noChangeArrowheads="1"/>
          </p:cNvSpPr>
          <p:nvPr/>
        </p:nvSpPr>
        <p:spPr bwMode="auto">
          <a:xfrm>
            <a:off x="652463" y="500063"/>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b="1">
                <a:solidFill>
                  <a:srgbClr val="0127AC"/>
                </a:solidFill>
                <a:latin typeface="Garamond" panose="02020404030301010803" pitchFamily="18" charset="0"/>
              </a:rPr>
              <a:t>III. Crowdfunding</a:t>
            </a:r>
            <a:endParaRPr lang="es-ES" altLang="es-CL" b="1">
              <a:solidFill>
                <a:srgbClr val="0127AC"/>
              </a:solidFill>
              <a:latin typeface="Garamond" panose="02020404030301010803" pitchFamily="18" charset="0"/>
            </a:endParaRPr>
          </a:p>
        </p:txBody>
      </p:sp>
      <p:sp>
        <p:nvSpPr>
          <p:cNvPr id="17411" name="Rectangle 1"/>
          <p:cNvSpPr>
            <a:spLocks noChangeArrowheads="1"/>
          </p:cNvSpPr>
          <p:nvPr/>
        </p:nvSpPr>
        <p:spPr bwMode="auto">
          <a:xfrm>
            <a:off x="328613" y="1127125"/>
            <a:ext cx="73167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defRPr/>
            </a:pPr>
            <a:r>
              <a:rPr lang="en-US" altLang="es-CL" sz="1400" dirty="0" smtClean="0">
                <a:solidFill>
                  <a:srgbClr val="0127AC"/>
                </a:solidFill>
                <a:latin typeface="Garamond" panose="02020404030301010803" pitchFamily="18" charset="0"/>
              </a:rPr>
              <a:t>P</a:t>
            </a:r>
            <a:r>
              <a:rPr lang="es-CL" altLang="es-CL" sz="1400" dirty="0" err="1" smtClean="0">
                <a:solidFill>
                  <a:srgbClr val="0127AC"/>
                </a:solidFill>
                <a:latin typeface="Garamond" panose="02020404030301010803" pitchFamily="18" charset="0"/>
              </a:rPr>
              <a:t>ráctica</a:t>
            </a:r>
            <a:r>
              <a:rPr lang="es-CL" altLang="es-CL" sz="1400" dirty="0" smtClean="0">
                <a:solidFill>
                  <a:srgbClr val="0127AC"/>
                </a:solidFill>
                <a:latin typeface="Garamond" panose="02020404030301010803" pitchFamily="18" charset="0"/>
              </a:rPr>
              <a:t> </a:t>
            </a:r>
            <a:r>
              <a:rPr lang="es-CL" altLang="es-CL" sz="1400" dirty="0" smtClean="0">
                <a:solidFill>
                  <a:srgbClr val="0127AC"/>
                </a:solidFill>
                <a:latin typeface="Garamond" panose="02020404030301010803" pitchFamily="18" charset="0"/>
              </a:rPr>
              <a:t>por la cual hogares y empresas pueden presentar proyectos y recibir financiamiento del público a través de plataformas digitales. </a:t>
            </a:r>
            <a:r>
              <a:rPr lang="en-US" altLang="es-CL" sz="1400" dirty="0" err="1" smtClean="0">
                <a:solidFill>
                  <a:srgbClr val="0127AC"/>
                </a:solidFill>
                <a:latin typeface="Garamond" panose="02020404030301010803" pitchFamily="18" charset="0"/>
              </a:rPr>
              <a:t>Existen</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formas</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diversas</a:t>
            </a:r>
            <a:r>
              <a:rPr lang="en-US" altLang="es-CL" sz="1400" dirty="0" smtClean="0">
                <a:solidFill>
                  <a:srgbClr val="0127AC"/>
                </a:solidFill>
                <a:latin typeface="Garamond" panose="02020404030301010803" pitchFamily="18" charset="0"/>
              </a:rPr>
              <a:t> de </a:t>
            </a:r>
            <a:r>
              <a:rPr lang="en-US" altLang="es-CL" sz="1400" dirty="0" err="1" smtClean="0">
                <a:solidFill>
                  <a:srgbClr val="0127AC"/>
                </a:solidFill>
                <a:latin typeface="Garamond" panose="02020404030301010803" pitchFamily="18" charset="0"/>
              </a:rPr>
              <a:t>financiamiento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colectivo</a:t>
            </a:r>
            <a:r>
              <a:rPr lang="en-US" altLang="es-CL" sz="14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participativo</a:t>
            </a:r>
            <a:r>
              <a:rPr lang="en-US" altLang="es-CL" sz="1400" dirty="0" smtClean="0">
                <a:solidFill>
                  <a:srgbClr val="0127AC"/>
                </a:solidFill>
                <a:latin typeface="Garamond" panose="02020404030301010803" pitchFamily="18" charset="0"/>
              </a:rPr>
              <a:t> o </a:t>
            </a:r>
            <a:r>
              <a:rPr lang="en-US" altLang="es-CL" sz="1400" dirty="0" err="1" smtClean="0">
                <a:solidFill>
                  <a:srgbClr val="0127AC"/>
                </a:solidFill>
                <a:latin typeface="Garamond" panose="02020404030301010803" pitchFamily="18" charset="0"/>
              </a:rPr>
              <a:t>colaborativo</a:t>
            </a:r>
            <a:r>
              <a:rPr lang="en-US" altLang="es-CL" sz="1400" dirty="0" smtClean="0">
                <a:solidFill>
                  <a:srgbClr val="0127AC"/>
                </a:solidFill>
                <a:latin typeface="Garamond" panose="02020404030301010803" pitchFamily="18" charset="0"/>
              </a:rPr>
              <a:t>.  La </a:t>
            </a:r>
            <a:r>
              <a:rPr lang="en-US" altLang="es-CL" sz="1400" dirty="0">
                <a:solidFill>
                  <a:srgbClr val="0127AC"/>
                </a:solidFill>
                <a:latin typeface="Garamond" panose="02020404030301010803" pitchFamily="18" charset="0"/>
              </a:rPr>
              <a:t>forma </a:t>
            </a:r>
            <a:r>
              <a:rPr lang="en-US" altLang="es-CL" sz="1400" dirty="0" err="1">
                <a:solidFill>
                  <a:srgbClr val="0127AC"/>
                </a:solidFill>
                <a:latin typeface="Garamond" panose="02020404030301010803" pitchFamily="18" charset="0"/>
              </a:rPr>
              <a:t>más</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común</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en</a:t>
            </a:r>
            <a:r>
              <a:rPr lang="en-US" altLang="es-CL" sz="1400" dirty="0">
                <a:solidFill>
                  <a:srgbClr val="0127AC"/>
                </a:solidFill>
                <a:latin typeface="Garamond" panose="02020404030301010803" pitchFamily="18" charset="0"/>
              </a:rPr>
              <a:t> Chile </a:t>
            </a:r>
            <a:r>
              <a:rPr lang="en-US" altLang="es-CL" sz="1400" dirty="0" err="1">
                <a:solidFill>
                  <a:srgbClr val="0127AC"/>
                </a:solidFill>
                <a:latin typeface="Garamond" panose="02020404030301010803" pitchFamily="18" charset="0"/>
              </a:rPr>
              <a:t>es</a:t>
            </a:r>
            <a:r>
              <a:rPr lang="en-US" altLang="es-CL" sz="1400" dirty="0">
                <a:solidFill>
                  <a:srgbClr val="0127AC"/>
                </a:solidFill>
                <a:latin typeface="Garamond" panose="02020404030301010803" pitchFamily="18" charset="0"/>
              </a:rPr>
              <a:t> el Peer to Peer Lending o P2P, que al </a:t>
            </a:r>
            <a:r>
              <a:rPr lang="en-US" altLang="es-CL" sz="1400" dirty="0" err="1">
                <a:solidFill>
                  <a:srgbClr val="0127AC"/>
                </a:solidFill>
                <a:latin typeface="Garamond" panose="02020404030301010803" pitchFamily="18" charset="0"/>
              </a:rPr>
              <a:t>año</a:t>
            </a:r>
            <a:r>
              <a:rPr lang="en-US" altLang="es-CL" sz="1400" dirty="0">
                <a:solidFill>
                  <a:srgbClr val="0127AC"/>
                </a:solidFill>
                <a:latin typeface="Garamond" panose="02020404030301010803" pitchFamily="18" charset="0"/>
              </a:rPr>
              <a:t> 2016 ha </a:t>
            </a:r>
            <a:r>
              <a:rPr lang="en-US" altLang="es-CL" sz="1400" dirty="0" err="1">
                <a:solidFill>
                  <a:srgbClr val="0127AC"/>
                </a:solidFill>
                <a:latin typeface="Garamond" panose="02020404030301010803" pitchFamily="18" charset="0"/>
              </a:rPr>
              <a:t>recaudado</a:t>
            </a:r>
            <a:r>
              <a:rPr lang="en-US" altLang="es-CL" sz="1400" dirty="0">
                <a:solidFill>
                  <a:srgbClr val="0127AC"/>
                </a:solidFill>
                <a:latin typeface="Garamond" panose="02020404030301010803" pitchFamily="18" charset="0"/>
              </a:rPr>
              <a:t> US$180 </a:t>
            </a:r>
            <a:r>
              <a:rPr lang="en-US" altLang="es-CL" sz="1400" dirty="0" err="1">
                <a:solidFill>
                  <a:srgbClr val="0127AC"/>
                </a:solidFill>
                <a:latin typeface="Garamond" panose="02020404030301010803" pitchFamily="18" charset="0"/>
              </a:rPr>
              <a:t>millones</a:t>
            </a:r>
            <a:r>
              <a:rPr lang="en-US" altLang="es-CL" sz="1400" dirty="0">
                <a:solidFill>
                  <a:srgbClr val="0127AC"/>
                </a:solidFill>
                <a:latin typeface="Garamond" panose="02020404030301010803" pitchFamily="18" charset="0"/>
              </a:rPr>
              <a:t> para 6.382 </a:t>
            </a:r>
            <a:r>
              <a:rPr lang="en-US" altLang="es-CL" sz="1400" dirty="0" err="1" smtClean="0">
                <a:solidFill>
                  <a:srgbClr val="0127AC"/>
                </a:solidFill>
                <a:latin typeface="Garamond" panose="02020404030301010803" pitchFamily="18" charset="0"/>
              </a:rPr>
              <a:t>proyectos</a:t>
            </a:r>
            <a:r>
              <a:rPr lang="en-US" altLang="es-CL" sz="1400" dirty="0" smtClean="0">
                <a:solidFill>
                  <a:srgbClr val="0127AC"/>
                </a:solidFill>
                <a:latin typeface="Garamond" panose="02020404030301010803" pitchFamily="18" charset="0"/>
              </a:rPr>
              <a:t>.</a:t>
            </a:r>
          </a:p>
          <a:p>
            <a:pPr marL="0" indent="0" algn="just" eaLnBrk="1" hangingPunct="1">
              <a:spcBef>
                <a:spcPct val="0"/>
              </a:spcBef>
              <a:buNone/>
              <a:defRPr/>
            </a:pPr>
            <a:endParaRPr lang="en-US" altLang="es-CL" sz="1400" dirty="0" smtClean="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smtClean="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smtClean="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a:solidFill>
                <a:srgbClr val="0127AC"/>
              </a:solidFill>
              <a:latin typeface="Garamond" panose="02020404030301010803" pitchFamily="18" charset="0"/>
            </a:endParaRPr>
          </a:p>
          <a:p>
            <a:pPr marL="0" indent="0" algn="just" eaLnBrk="1" hangingPunct="1">
              <a:spcBef>
                <a:spcPct val="0"/>
              </a:spcBef>
              <a:buNone/>
              <a:defRPr/>
            </a:pPr>
            <a:endParaRPr lang="en-US" altLang="es-CL" sz="1400" dirty="0">
              <a:solidFill>
                <a:srgbClr val="0127AC"/>
              </a:solidFill>
              <a:latin typeface="Garamond" panose="02020404030301010803" pitchFamily="18" charset="0"/>
            </a:endParaRPr>
          </a:p>
          <a:p>
            <a:pPr algn="just" eaLnBrk="1" hangingPunct="1">
              <a:spcBef>
                <a:spcPct val="0"/>
              </a:spcBef>
              <a:defRPr/>
            </a:pPr>
            <a:endParaRPr lang="en-US" altLang="es-CL" sz="1400" baseline="30000" dirty="0">
              <a:solidFill>
                <a:srgbClr val="0127AC"/>
              </a:solidFill>
              <a:latin typeface="Garamond" panose="02020404030301010803" pitchFamily="18" charset="0"/>
            </a:endParaRPr>
          </a:p>
          <a:p>
            <a:pPr algn="just" eaLnBrk="1" hangingPunct="1">
              <a:spcBef>
                <a:spcPct val="0"/>
              </a:spcBef>
              <a:defRPr/>
            </a:pPr>
            <a:endParaRPr lang="es-CL" altLang="es-CL" sz="1400" baseline="30000" dirty="0">
              <a:solidFill>
                <a:srgbClr val="0127AC"/>
              </a:solidFill>
              <a:latin typeface="Garamond" panose="02020404030301010803" pitchFamily="18" charset="0"/>
            </a:endParaRPr>
          </a:p>
          <a:p>
            <a:pPr marL="360363" indent="-360363" algn="just" eaLnBrk="1" hangingPunct="1">
              <a:spcBef>
                <a:spcPct val="0"/>
              </a:spcBef>
              <a:defRPr/>
            </a:pPr>
            <a:endParaRPr lang="en-US" altLang="es-CL" sz="1400" dirty="0" smtClean="0">
              <a:solidFill>
                <a:srgbClr val="0127AC"/>
              </a:solidFill>
              <a:latin typeface="Garamond" panose="02020404030301010803" pitchFamily="18" charset="0"/>
            </a:endParaRPr>
          </a:p>
          <a:p>
            <a:pPr marL="360363" indent="-360363" algn="just" eaLnBrk="1" hangingPunct="1">
              <a:spcBef>
                <a:spcPct val="0"/>
              </a:spcBef>
              <a:defRPr/>
            </a:pPr>
            <a:endParaRPr lang="en-US" altLang="es-CL" sz="1400" dirty="0">
              <a:solidFill>
                <a:srgbClr val="0127AC"/>
              </a:solidFill>
              <a:latin typeface="Garamond" panose="02020404030301010803" pitchFamily="18" charset="0"/>
            </a:endParaRPr>
          </a:p>
          <a:p>
            <a:pPr marL="360363" indent="-360363" algn="just" eaLnBrk="1" hangingPunct="1">
              <a:spcBef>
                <a:spcPct val="0"/>
              </a:spcBef>
              <a:defRPr/>
            </a:pPr>
            <a:r>
              <a:rPr lang="en-US" altLang="es-CL" sz="1400" dirty="0" smtClean="0">
                <a:solidFill>
                  <a:srgbClr val="0127AC"/>
                </a:solidFill>
                <a:latin typeface="Garamond" panose="02020404030301010803" pitchFamily="18" charset="0"/>
              </a:rPr>
              <a:t>El </a:t>
            </a:r>
            <a:r>
              <a:rPr lang="es-CL" altLang="es-CL" sz="1400" dirty="0">
                <a:solidFill>
                  <a:srgbClr val="0127AC"/>
                </a:solidFill>
                <a:latin typeface="Garamond" panose="02020404030301010803" pitchFamily="18" charset="0"/>
              </a:rPr>
              <a:t>crowdfunding chileno tiene un gran volumen relativo en Latinoamérica, especialmente en préstamos, seguido por Brasil, México y Argentina</a:t>
            </a:r>
            <a:r>
              <a:rPr lang="es-CL" altLang="es-CL" sz="1400" dirty="0" smtClean="0">
                <a:solidFill>
                  <a:srgbClr val="0127AC"/>
                </a:solidFill>
                <a:latin typeface="Garamond" panose="02020404030301010803" pitchFamily="18" charset="0"/>
              </a:rPr>
              <a:t>.</a:t>
            </a:r>
            <a:r>
              <a:rPr lang="en-US" altLang="es-CL" sz="1400" baseline="30000" dirty="0" smtClean="0">
                <a:solidFill>
                  <a:srgbClr val="0127AC"/>
                </a:solidFill>
                <a:latin typeface="Garamond" panose="02020404030301010803" pitchFamily="18" charset="0"/>
              </a:rPr>
              <a:t> </a:t>
            </a:r>
            <a:r>
              <a:rPr lang="en-US" altLang="es-CL" sz="1400" dirty="0" err="1" smtClean="0">
                <a:solidFill>
                  <a:srgbClr val="0127AC"/>
                </a:solidFill>
                <a:latin typeface="Garamond" panose="02020404030301010803" pitchFamily="18" charset="0"/>
              </a:rPr>
              <a:t>Emprendimientos</a:t>
            </a:r>
            <a:r>
              <a:rPr lang="en-US" altLang="es-CL" sz="1400" dirty="0" smtClean="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digitales</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vinculados</a:t>
            </a:r>
            <a:r>
              <a:rPr lang="en-US" altLang="es-CL" sz="1400" dirty="0">
                <a:solidFill>
                  <a:srgbClr val="0127AC"/>
                </a:solidFill>
                <a:latin typeface="Garamond" panose="02020404030301010803" pitchFamily="18" charset="0"/>
              </a:rPr>
              <a:t> a </a:t>
            </a:r>
            <a:r>
              <a:rPr lang="en-US" altLang="es-CL" sz="1400" dirty="0" err="1">
                <a:solidFill>
                  <a:srgbClr val="0127AC"/>
                </a:solidFill>
                <a:latin typeface="Garamond" panose="02020404030301010803" pitchFamily="18" charset="0"/>
              </a:rPr>
              <a:t>esta</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práctica</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tienen</a:t>
            </a:r>
            <a:r>
              <a:rPr lang="en-US" altLang="es-CL" sz="1400" dirty="0">
                <a:solidFill>
                  <a:srgbClr val="0127AC"/>
                </a:solidFill>
                <a:latin typeface="Garamond" panose="02020404030301010803" pitchFamily="18" charset="0"/>
              </a:rPr>
              <a:t> la </a:t>
            </a:r>
            <a:r>
              <a:rPr lang="en-US" altLang="es-CL" sz="1400" dirty="0" err="1">
                <a:solidFill>
                  <a:srgbClr val="0127AC"/>
                </a:solidFill>
                <a:latin typeface="Garamond" panose="02020404030301010803" pitchFamily="18" charset="0"/>
              </a:rPr>
              <a:t>opción</a:t>
            </a:r>
            <a:r>
              <a:rPr lang="en-US" altLang="es-CL" sz="1400" dirty="0">
                <a:solidFill>
                  <a:srgbClr val="0127AC"/>
                </a:solidFill>
                <a:latin typeface="Garamond" panose="02020404030301010803" pitchFamily="18" charset="0"/>
              </a:rPr>
              <a:t> a </a:t>
            </a:r>
            <a:r>
              <a:rPr lang="en-US" altLang="es-CL" sz="1400" dirty="0" err="1">
                <a:solidFill>
                  <a:srgbClr val="0127AC"/>
                </a:solidFill>
                <a:latin typeface="Garamond" panose="02020404030301010803" pitchFamily="18" charset="0"/>
              </a:rPr>
              <a:t>postular</a:t>
            </a:r>
            <a:r>
              <a:rPr lang="en-US" altLang="es-CL" sz="1400" dirty="0">
                <a:solidFill>
                  <a:srgbClr val="0127AC"/>
                </a:solidFill>
                <a:latin typeface="Garamond" panose="02020404030301010803" pitchFamily="18" charset="0"/>
              </a:rPr>
              <a:t> a </a:t>
            </a:r>
            <a:r>
              <a:rPr lang="en-US" altLang="es-CL" sz="1400" dirty="0" err="1">
                <a:solidFill>
                  <a:srgbClr val="0127AC"/>
                </a:solidFill>
                <a:latin typeface="Garamond" panose="02020404030301010803" pitchFamily="18" charset="0"/>
              </a:rPr>
              <a:t>fondos</a:t>
            </a:r>
            <a:r>
              <a:rPr lang="en-US" altLang="es-CL" sz="1400" dirty="0">
                <a:solidFill>
                  <a:srgbClr val="0127AC"/>
                </a:solidFill>
                <a:latin typeface="Garamond" panose="02020404030301010803" pitchFamily="18" charset="0"/>
              </a:rPr>
              <a:t> </a:t>
            </a:r>
            <a:r>
              <a:rPr lang="en-US" altLang="es-CL" sz="1400" dirty="0" err="1">
                <a:solidFill>
                  <a:srgbClr val="0127AC"/>
                </a:solidFill>
                <a:latin typeface="Garamond" panose="02020404030301010803" pitchFamily="18" charset="0"/>
              </a:rPr>
              <a:t>estatales</a:t>
            </a:r>
            <a:r>
              <a:rPr lang="en-US" altLang="es-CL" sz="1400" dirty="0">
                <a:solidFill>
                  <a:srgbClr val="0127AC"/>
                </a:solidFill>
                <a:latin typeface="Garamond" panose="02020404030301010803" pitchFamily="18" charset="0"/>
              </a:rPr>
              <a:t> </a:t>
            </a:r>
            <a:r>
              <a:rPr lang="en-US" altLang="es-CL" sz="1400" dirty="0" smtClean="0">
                <a:solidFill>
                  <a:srgbClr val="0127AC"/>
                </a:solidFill>
                <a:latin typeface="Garamond" panose="02020404030301010803" pitchFamily="18" charset="0"/>
              </a:rPr>
              <a:t>con </a:t>
            </a:r>
            <a:r>
              <a:rPr lang="en-US" altLang="es-CL" sz="1400" dirty="0">
                <a:solidFill>
                  <a:srgbClr val="0127AC"/>
                </a:solidFill>
                <a:latin typeface="Garamond" panose="02020404030301010803" pitchFamily="18" charset="0"/>
              </a:rPr>
              <a:t>el </a:t>
            </a:r>
            <a:r>
              <a:rPr lang="en-US" altLang="es-CL" sz="1400" dirty="0" err="1">
                <a:solidFill>
                  <a:srgbClr val="0127AC"/>
                </a:solidFill>
                <a:latin typeface="Garamond" panose="02020404030301010803" pitchFamily="18" charset="0"/>
              </a:rPr>
              <a:t>mismo</a:t>
            </a:r>
            <a:r>
              <a:rPr lang="en-US" altLang="es-CL" sz="1400" dirty="0">
                <a:solidFill>
                  <a:srgbClr val="0127AC"/>
                </a:solidFill>
                <a:latin typeface="Garamond" panose="02020404030301010803" pitchFamily="18" charset="0"/>
              </a:rPr>
              <a:t> </a:t>
            </a:r>
            <a:r>
              <a:rPr lang="en-US" altLang="es-CL" sz="1400" dirty="0" smtClean="0">
                <a:solidFill>
                  <a:srgbClr val="0127AC"/>
                </a:solidFill>
                <a:latin typeface="Garamond" panose="02020404030301010803" pitchFamily="18" charset="0"/>
              </a:rPr>
              <a:t>fin.</a:t>
            </a:r>
            <a:endParaRPr lang="es-CL" altLang="es-CL" sz="1400" baseline="30000" dirty="0">
              <a:solidFill>
                <a:srgbClr val="0127AC"/>
              </a:solidFill>
              <a:latin typeface="Garamond" panose="02020404030301010803" pitchFamily="18" charset="0"/>
            </a:endParaRPr>
          </a:p>
          <a:p>
            <a:pPr marL="360363" indent="-360363" algn="just" eaLnBrk="1" hangingPunct="1">
              <a:spcBef>
                <a:spcPct val="0"/>
              </a:spcBef>
              <a:defRPr/>
            </a:pPr>
            <a:endParaRPr lang="es-CL" altLang="es-CL" sz="1400" baseline="30000" dirty="0" smtClean="0">
              <a:solidFill>
                <a:srgbClr val="0127AC"/>
              </a:solidFill>
              <a:latin typeface="Garamond" panose="02020404030301010803" pitchFamily="18" charset="0"/>
            </a:endParaRPr>
          </a:p>
        </p:txBody>
      </p:sp>
      <p:pic>
        <p:nvPicPr>
          <p:cNvPr id="6" name="Picture 4" descr="Image result for diagram of types of crowdfunding"/>
          <p:cNvPicPr>
            <a:picLocks noChangeAspect="1" noChangeArrowheads="1"/>
          </p:cNvPicPr>
          <p:nvPr/>
        </p:nvPicPr>
        <p:blipFill>
          <a:blip r:embed="rId4">
            <a:extLst>
              <a:ext uri="{28A0092B-C50C-407E-A947-70E740481C1C}">
                <a14:useLocalDpi xmlns:a14="http://schemas.microsoft.com/office/drawing/2010/main" val="0"/>
              </a:ext>
            </a:extLst>
          </a:blip>
          <a:srcRect l="6943" t="4526" r="4233"/>
          <a:stretch>
            <a:fillRect/>
          </a:stretch>
        </p:blipFill>
        <p:spPr bwMode="auto">
          <a:xfrm>
            <a:off x="2642798" y="2079024"/>
            <a:ext cx="287655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C9D32-5D31-4137-A5FD-06DA4660759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1820</TotalTime>
  <Words>2097</Words>
  <Application>Microsoft Office PowerPoint</Application>
  <PresentationFormat>On-screen Show (16:9)</PresentationFormat>
  <Paragraphs>153</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Nicolás Balmaceda Jimeno</cp:lastModifiedBy>
  <cp:revision>251</cp:revision>
  <cp:lastPrinted>2018-07-24T13:44:19Z</cp:lastPrinted>
  <dcterms:created xsi:type="dcterms:W3CDTF">2010-04-12T23:12:02Z</dcterms:created>
  <dcterms:modified xsi:type="dcterms:W3CDTF">2018-07-26T13:01:15Z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Version">
    <vt:lpwstr/>
  </property>
  <property fmtid="{D5CDD505-2E9C-101B-9397-08002B2CF9AE}" pid="4" name="_Status">
    <vt:lpwstr>Not Started</vt:lpwstr>
  </property>
</Properties>
</file>