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5" r:id="rId2"/>
    <p:sldMasterId id="2147483736" r:id="rId3"/>
    <p:sldMasterId id="2147483827" r:id="rId4"/>
  </p:sldMasterIdLst>
  <p:notesMasterIdLst>
    <p:notesMasterId r:id="rId27"/>
  </p:notesMasterIdLst>
  <p:handoutMasterIdLst>
    <p:handoutMasterId r:id="rId28"/>
  </p:handoutMasterIdLst>
  <p:sldIdLst>
    <p:sldId id="397" r:id="rId5"/>
    <p:sldId id="448" r:id="rId6"/>
    <p:sldId id="365" r:id="rId7"/>
    <p:sldId id="449" r:id="rId8"/>
    <p:sldId id="465" r:id="rId9"/>
    <p:sldId id="450" r:id="rId10"/>
    <p:sldId id="447" r:id="rId11"/>
    <p:sldId id="441" r:id="rId12"/>
    <p:sldId id="442" r:id="rId13"/>
    <p:sldId id="467" r:id="rId14"/>
    <p:sldId id="466" r:id="rId15"/>
    <p:sldId id="468" r:id="rId16"/>
    <p:sldId id="469" r:id="rId17"/>
    <p:sldId id="451" r:id="rId18"/>
    <p:sldId id="462" r:id="rId19"/>
    <p:sldId id="452" r:id="rId20"/>
    <p:sldId id="453" r:id="rId21"/>
    <p:sldId id="470" r:id="rId22"/>
    <p:sldId id="471" r:id="rId23"/>
    <p:sldId id="472" r:id="rId24"/>
    <p:sldId id="473" r:id="rId25"/>
    <p:sldId id="302" r:id="rId2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DF2"/>
    <a:srgbClr val="3C3C3B"/>
    <a:srgbClr val="363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1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42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0B1AF7E-5BC2-4D30-87FE-E1B659CA15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1D35212-2950-4BB8-B0AA-EE77368993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5188B-02CB-4126-A12E-C27940239E67}" type="datetimeFigureOut">
              <a:rPr lang="es-ES" smtClean="0"/>
              <a:pPr/>
              <a:t>18/09/2018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FAF009-7545-4A39-A198-6416D3420C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B8A1D82-08B5-4B1F-860C-695167F2EE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4CB31-C4D0-4176-AC65-C48107E4212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6867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1D6FC-8B18-4D83-81FA-5ECA9E5C1AAF}" type="datetimeFigureOut">
              <a:rPr lang="es-ES" smtClean="0"/>
              <a:pPr/>
              <a:t>18/09/2018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8D618-BBD3-4FF5-9218-0E9FEB4B2F8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631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D618-BBD3-4FF5-9218-0E9FEB4B2F82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344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D618-BBD3-4FF5-9218-0E9FEB4B2F82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1647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D618-BBD3-4FF5-9218-0E9FEB4B2F82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161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F5E5F18D-70E6-495C-A384-2EDAE00309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650" y="333651"/>
            <a:ext cx="11177550" cy="41910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457200" indent="0">
              <a:buNone/>
              <a:defRPr sz="1300">
                <a:solidFill>
                  <a:schemeClr val="tx2"/>
                </a:solidFill>
              </a:defRPr>
            </a:lvl2pPr>
            <a:lvl3pPr marL="914400" indent="0">
              <a:buNone/>
              <a:defRPr sz="1300">
                <a:solidFill>
                  <a:schemeClr val="tx2"/>
                </a:solidFill>
              </a:defRPr>
            </a:lvl3pPr>
            <a:lvl4pPr marL="1371600" indent="0">
              <a:buNone/>
              <a:defRPr sz="1300">
                <a:solidFill>
                  <a:schemeClr val="tx2"/>
                </a:solidFill>
              </a:defRPr>
            </a:lvl4pPr>
            <a:lvl5pPr marL="1828800" indent="0"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21603" y="543201"/>
            <a:ext cx="10770397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5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y conta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B61CF4CC-ED27-4967-A11A-B838DFD4D9A3}"/>
              </a:ext>
            </a:extLst>
          </p:cNvPr>
          <p:cNvSpPr/>
          <p:nvPr userDrawn="1"/>
        </p:nvSpPr>
        <p:spPr>
          <a:xfrm>
            <a:off x="0" y="5229922"/>
            <a:ext cx="12192000" cy="1628078"/>
          </a:xfrm>
          <a:custGeom>
            <a:avLst/>
            <a:gdLst>
              <a:gd name="connsiteX0" fmla="*/ 8943278 w 12192000"/>
              <a:gd name="connsiteY0" fmla="*/ 0 h 1628078"/>
              <a:gd name="connsiteX1" fmla="*/ 12192000 w 12192000"/>
              <a:gd name="connsiteY1" fmla="*/ 0 h 1628078"/>
              <a:gd name="connsiteX2" fmla="*/ 12192000 w 12192000"/>
              <a:gd name="connsiteY2" fmla="*/ 1628078 h 1628078"/>
              <a:gd name="connsiteX3" fmla="*/ 0 w 12192000"/>
              <a:gd name="connsiteY3" fmla="*/ 1628078 h 1628078"/>
              <a:gd name="connsiteX4" fmla="*/ 0 w 12192000"/>
              <a:gd name="connsiteY4" fmla="*/ 1226634 h 1628078"/>
              <a:gd name="connsiteX5" fmla="*/ 8943278 w 12192000"/>
              <a:gd name="connsiteY5" fmla="*/ 1226634 h 162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1628078">
                <a:moveTo>
                  <a:pt x="8943278" y="0"/>
                </a:moveTo>
                <a:lnTo>
                  <a:pt x="12192000" y="0"/>
                </a:lnTo>
                <a:lnTo>
                  <a:pt x="12192000" y="1628078"/>
                </a:lnTo>
                <a:lnTo>
                  <a:pt x="0" y="1628078"/>
                </a:lnTo>
                <a:lnTo>
                  <a:pt x="0" y="1226634"/>
                </a:lnTo>
                <a:lnTo>
                  <a:pt x="8943278" y="1226634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9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21603" y="543201"/>
            <a:ext cx="10770397" cy="6299200"/>
          </a:xfrm>
          <a:prstGeom prst="rect">
            <a:avLst/>
          </a:prstGeom>
        </p:spPr>
      </p:pic>
      <p:pic>
        <p:nvPicPr>
          <p:cNvPr id="4" name="Shape 216" descr="D:\TRABAJO\MNEMO\PPT\REcursos\raya2.jpg"/>
          <p:cNvPicPr preferRelativeResize="0"/>
          <p:nvPr userDrawn="1"/>
        </p:nvPicPr>
        <p:blipFill rotWithShape="1">
          <a:blip r:embed="rId3">
            <a:alphaModFix/>
          </a:blip>
          <a:srcRect t="-139969" b="-139969"/>
          <a:stretch/>
        </p:blipFill>
        <p:spPr>
          <a:xfrm flipV="1">
            <a:off x="-64008" y="749809"/>
            <a:ext cx="12256008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 userDrawn="1"/>
        </p:nvSpPr>
        <p:spPr>
          <a:xfrm>
            <a:off x="155347" y="150938"/>
            <a:ext cx="8336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Seguridad digital para nuevos modelo de servicios financieros </a:t>
            </a:r>
            <a:endParaRPr lang="es-ES" sz="1600" dirty="0" smtClean="0"/>
          </a:p>
        </p:txBody>
      </p:sp>
      <p:pic>
        <p:nvPicPr>
          <p:cNvPr id="6" name="Imagen 1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128" y="186991"/>
            <a:ext cx="1847088" cy="5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0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0B320C-F93D-45A7-B5CC-5C18ED1F8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0845" y="6209600"/>
            <a:ext cx="2743200" cy="365125"/>
          </a:xfrm>
        </p:spPr>
        <p:txBody>
          <a:bodyPr/>
          <a:lstStyle>
            <a:lvl1pPr>
              <a:defRPr sz="1300">
                <a:solidFill>
                  <a:schemeClr val="accent1"/>
                </a:solidFill>
              </a:defRPr>
            </a:lvl1pPr>
          </a:lstStyle>
          <a:p>
            <a:fld id="{BC0D97B6-E32F-4D7D-B839-7C3B51F2640F}" type="slidenum">
              <a:rPr lang="es-ES" smtClean="0">
                <a:solidFill>
                  <a:srgbClr val="EB0000"/>
                </a:solidFill>
              </a:rPr>
              <a:pPr/>
              <a:t>‹Nº›</a:t>
            </a:fld>
            <a:endParaRPr lang="es-ES" dirty="0">
              <a:solidFill>
                <a:srgbClr val="EB000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3950534-FF56-4FD6-A098-D625BC54F0FA}"/>
              </a:ext>
            </a:extLst>
          </p:cNvPr>
          <p:cNvSpPr txBox="1"/>
          <p:nvPr userDrawn="1"/>
        </p:nvSpPr>
        <p:spPr>
          <a:xfrm>
            <a:off x="722533" y="312269"/>
            <a:ext cx="184982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solidFill>
                  <a:srgbClr val="EB0000"/>
                </a:solidFill>
              </a:rPr>
              <a:t>Índice</a:t>
            </a:r>
          </a:p>
        </p:txBody>
      </p:sp>
      <p:sp>
        <p:nvSpPr>
          <p:cNvPr id="14" name="Marcador de texto 11">
            <a:extLst>
              <a:ext uri="{FF2B5EF4-FFF2-40B4-BE49-F238E27FC236}">
                <a16:creationId xmlns:a16="http://schemas.microsoft.com/office/drawing/2014/main" id="{0CC57AA0-6C3B-4C80-BF6B-C321A960A9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2641" y="1100239"/>
            <a:ext cx="10635843" cy="4906665"/>
          </a:xfrm>
        </p:spPr>
        <p:txBody>
          <a:bodyPr>
            <a:normAutofit/>
          </a:bodyPr>
          <a:lstStyle>
            <a:lvl1pPr marL="432000" indent="-396000">
              <a:buClr>
                <a:schemeClr val="accent1"/>
              </a:buClr>
              <a:buSzPct val="45000"/>
              <a:buFont typeface="+mj-lt"/>
              <a:buAutoNum type="arabicPeriod"/>
              <a:defRPr lang="es-ES" sz="4000" b="1" kern="1200" dirty="0" smtClean="0">
                <a:solidFill>
                  <a:srgbClr val="3C3C3B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9698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6E38BAEA-EEE9-4346-9DB7-91D26BC942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5217" y="3270526"/>
            <a:ext cx="2958754" cy="2364961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600">
                <a:solidFill>
                  <a:schemeClr val="bg1"/>
                </a:solidFill>
              </a:defRPr>
            </a:lvl1pPr>
            <a:lvl2pPr>
              <a:defRPr sz="13800">
                <a:solidFill>
                  <a:schemeClr val="tx1"/>
                </a:solidFill>
              </a:defRPr>
            </a:lvl2pPr>
            <a:lvl3pPr>
              <a:defRPr sz="11500">
                <a:solidFill>
                  <a:schemeClr val="tx1"/>
                </a:solidFill>
              </a:defRPr>
            </a:lvl3pPr>
            <a:lvl4pPr>
              <a:defRPr sz="9600">
                <a:solidFill>
                  <a:schemeClr val="tx1"/>
                </a:solidFill>
              </a:defRPr>
            </a:lvl4pPr>
            <a:lvl5pPr>
              <a:defRPr sz="9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5944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 y contenid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B5AEF2-F43E-4C92-A186-61C1E43CE8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2243" y="1087457"/>
            <a:ext cx="5297557" cy="1606047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Aquí Haga clic para modificar el estilo de título del patrón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12E1D636-3017-4CF4-BA5F-3300C6684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0845" y="6209600"/>
            <a:ext cx="2743200" cy="365125"/>
          </a:xfrm>
        </p:spPr>
        <p:txBody>
          <a:bodyPr/>
          <a:lstStyle>
            <a:lvl1pPr>
              <a:defRPr sz="1300">
                <a:solidFill>
                  <a:schemeClr val="accent1"/>
                </a:solidFill>
              </a:defRPr>
            </a:lvl1pPr>
          </a:lstStyle>
          <a:p>
            <a:fld id="{BC0D97B6-E32F-4D7D-B839-7C3B51F2640F}" type="slidenum">
              <a:rPr lang="es-ES" smtClean="0">
                <a:solidFill>
                  <a:srgbClr val="EB0000"/>
                </a:solidFill>
              </a:rPr>
              <a:pPr/>
              <a:t>‹Nº›</a:t>
            </a:fld>
            <a:endParaRPr lang="es-ES" dirty="0">
              <a:solidFill>
                <a:srgbClr val="EB0000"/>
              </a:solidFill>
            </a:endParaRP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05897091-A449-4E0A-B444-7171DF9023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1024" y="337100"/>
            <a:ext cx="10758734" cy="304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05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18" name="Marcador de texto 16">
            <a:extLst>
              <a:ext uri="{FF2B5EF4-FFF2-40B4-BE49-F238E27FC236}">
                <a16:creationId xmlns:a16="http://schemas.microsoft.com/office/drawing/2014/main" id="{07C8BA77-3119-41AC-B33B-745A751CC0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1025" y="3093562"/>
            <a:ext cx="5308776" cy="308340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2200"/>
              </a:spcAft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FontTx/>
              <a:buNone/>
              <a:defRPr lang="es-ES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20" name="Marcador de texto 16">
            <a:extLst>
              <a:ext uri="{FF2B5EF4-FFF2-40B4-BE49-F238E27FC236}">
                <a16:creationId xmlns:a16="http://schemas.microsoft.com/office/drawing/2014/main" id="{81AA2FC0-CE4E-483D-AF92-BEA6CD796B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9971" y="1087458"/>
            <a:ext cx="5081004" cy="508950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2200"/>
              </a:spcAft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FontTx/>
              <a:buNone/>
              <a:defRPr lang="es-ES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3457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 y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B5AEF2-F43E-4C92-A186-61C1E43CE8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2243" y="1087457"/>
            <a:ext cx="10758733" cy="1823011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Aquí Haga clic para modificar el estilo de título del patrón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12E1D636-3017-4CF4-BA5F-3300C6684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0845" y="6209600"/>
            <a:ext cx="2743200" cy="365125"/>
          </a:xfrm>
        </p:spPr>
        <p:txBody>
          <a:bodyPr/>
          <a:lstStyle>
            <a:lvl1pPr>
              <a:defRPr sz="1300">
                <a:solidFill>
                  <a:schemeClr val="accent1"/>
                </a:solidFill>
              </a:defRPr>
            </a:lvl1pPr>
          </a:lstStyle>
          <a:p>
            <a:fld id="{BC0D97B6-E32F-4D7D-B839-7C3B51F2640F}" type="slidenum">
              <a:rPr lang="es-ES" smtClean="0">
                <a:solidFill>
                  <a:srgbClr val="EB0000"/>
                </a:solidFill>
              </a:rPr>
              <a:pPr/>
              <a:t>‹Nº›</a:t>
            </a:fld>
            <a:endParaRPr lang="es-ES" dirty="0">
              <a:solidFill>
                <a:srgbClr val="EB0000"/>
              </a:solidFill>
            </a:endParaRP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05897091-A449-4E0A-B444-7171DF9023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1024" y="337100"/>
            <a:ext cx="10758734" cy="304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05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12" name="Marcador de texto 16">
            <a:extLst>
              <a:ext uri="{FF2B5EF4-FFF2-40B4-BE49-F238E27FC236}">
                <a16:creationId xmlns:a16="http://schemas.microsoft.com/office/drawing/2014/main" id="{87DF9564-216B-4533-A626-FE222DEB91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1024" y="3093562"/>
            <a:ext cx="10758733" cy="3083401"/>
          </a:xfrm>
        </p:spPr>
        <p:txBody>
          <a:bodyPr numCol="2" spcCol="720000">
            <a:noAutofit/>
          </a:bodyPr>
          <a:lstStyle>
            <a:lvl1pPr marL="0" indent="0">
              <a:spcBef>
                <a:spcPts val="0"/>
              </a:spcBef>
              <a:spcAft>
                <a:spcPts val="2200"/>
              </a:spcAft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FontTx/>
              <a:buNone/>
              <a:defRPr lang="es-ES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9994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c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B5AEF2-F43E-4C92-A186-61C1E43CE8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970" y="1109759"/>
            <a:ext cx="3801119" cy="5050689"/>
          </a:xfrm>
        </p:spPr>
        <p:txBody>
          <a:bodyPr anchor="t">
            <a:noAutofit/>
          </a:bodyPr>
          <a:lstStyle>
            <a:lvl1pPr>
              <a:defRPr sz="2500" b="1">
                <a:solidFill>
                  <a:schemeClr val="accent3"/>
                </a:solidFill>
              </a:defRPr>
            </a:lvl1pPr>
          </a:lstStyle>
          <a:p>
            <a:r>
              <a:rPr lang="es-ES" dirty="0" err="1"/>
              <a:t>Lorem</a:t>
            </a:r>
            <a:r>
              <a:rPr lang="es-ES" dirty="0"/>
              <a:t> Haga clic para modificar el estilo de título del patrón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12E1D636-3017-4CF4-BA5F-3300C6684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0845" y="6209600"/>
            <a:ext cx="2743200" cy="365125"/>
          </a:xfrm>
        </p:spPr>
        <p:txBody>
          <a:bodyPr/>
          <a:lstStyle>
            <a:lvl1pPr>
              <a:defRPr sz="1300">
                <a:solidFill>
                  <a:schemeClr val="accent1"/>
                </a:solidFill>
              </a:defRPr>
            </a:lvl1pPr>
          </a:lstStyle>
          <a:p>
            <a:fld id="{BC0D97B6-E32F-4D7D-B839-7C3B51F2640F}" type="slidenum">
              <a:rPr lang="es-ES" smtClean="0">
                <a:solidFill>
                  <a:srgbClr val="EB0000"/>
                </a:solidFill>
              </a:rPr>
              <a:pPr/>
              <a:t>‹Nº›</a:t>
            </a:fld>
            <a:endParaRPr lang="es-ES" dirty="0">
              <a:solidFill>
                <a:srgbClr val="EB0000"/>
              </a:solidFill>
            </a:endParaRP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05897091-A449-4E0A-B444-7171DF9023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1024" y="337100"/>
            <a:ext cx="10758734" cy="304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05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12" name="Marcador de texto 16">
            <a:extLst>
              <a:ext uri="{FF2B5EF4-FFF2-40B4-BE49-F238E27FC236}">
                <a16:creationId xmlns:a16="http://schemas.microsoft.com/office/drawing/2014/main" id="{87DF9564-216B-4533-A626-FE222DEB91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72722" y="1126274"/>
            <a:ext cx="6697035" cy="5050690"/>
          </a:xfrm>
        </p:spPr>
        <p:txBody>
          <a:bodyPr numCol="1" spcCol="0">
            <a:noAutofit/>
          </a:bodyPr>
          <a:lstStyle>
            <a:lvl1pPr marL="0" indent="0">
              <a:spcBef>
                <a:spcPts val="0"/>
              </a:spcBef>
              <a:spcAft>
                <a:spcPts val="2200"/>
              </a:spcAft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FontTx/>
              <a:buNone/>
              <a:defRPr lang="es-ES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2431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y gráfi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12E1D636-3017-4CF4-BA5F-3300C6684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0845" y="6209600"/>
            <a:ext cx="2743200" cy="365125"/>
          </a:xfrm>
        </p:spPr>
        <p:txBody>
          <a:bodyPr/>
          <a:lstStyle>
            <a:lvl1pPr>
              <a:defRPr sz="1300">
                <a:solidFill>
                  <a:schemeClr val="accent1"/>
                </a:solidFill>
              </a:defRPr>
            </a:lvl1pPr>
          </a:lstStyle>
          <a:p>
            <a:fld id="{BC0D97B6-E32F-4D7D-B839-7C3B51F2640F}" type="slidenum">
              <a:rPr lang="es-ES" smtClean="0">
                <a:solidFill>
                  <a:srgbClr val="EB0000"/>
                </a:solidFill>
              </a:rPr>
              <a:pPr/>
              <a:t>‹Nº›</a:t>
            </a:fld>
            <a:endParaRPr lang="es-ES" dirty="0">
              <a:solidFill>
                <a:srgbClr val="EB0000"/>
              </a:solidFill>
            </a:endParaRP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05897091-A449-4E0A-B444-7171DF9023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1024" y="337100"/>
            <a:ext cx="10758734" cy="304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05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3AABE934-895B-422A-B16D-773558A762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2243" y="1087458"/>
            <a:ext cx="3911401" cy="1183132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 del patrón</a:t>
            </a:r>
          </a:p>
        </p:txBody>
      </p:sp>
      <p:sp>
        <p:nvSpPr>
          <p:cNvPr id="13" name="Marcador de texto 16">
            <a:extLst>
              <a:ext uri="{FF2B5EF4-FFF2-40B4-BE49-F238E27FC236}">
                <a16:creationId xmlns:a16="http://schemas.microsoft.com/office/drawing/2014/main" id="{3C0F691A-2EF3-4A5F-A7E8-E01ADBCA23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1025" y="2517170"/>
            <a:ext cx="3911401" cy="365979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2200"/>
              </a:spcAft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FontTx/>
              <a:buNone/>
              <a:defRPr lang="es-ES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6" name="Marcador de gráfico 5">
            <a:extLst>
              <a:ext uri="{FF2B5EF4-FFF2-40B4-BE49-F238E27FC236}">
                <a16:creationId xmlns:a16="http://schemas.microsoft.com/office/drawing/2014/main" id="{2444BFBF-CC97-48FB-BE66-A28460A7384B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4797425" y="1087438"/>
            <a:ext cx="6683550" cy="5122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s-MX" dirty="0"/>
              <a:t>Inserte </a:t>
            </a:r>
            <a:r>
              <a:rPr lang="es-MX" dirty="0" err="1"/>
              <a:t>aqu</a:t>
            </a:r>
            <a:r>
              <a:rPr lang="es-ES" dirty="0"/>
              <a:t>í su gráfico</a:t>
            </a:r>
          </a:p>
        </p:txBody>
      </p:sp>
    </p:spTree>
    <p:extLst>
      <p:ext uri="{BB962C8B-B14F-4D97-AF65-F5344CB8AC3E}">
        <p14:creationId xmlns:p14="http://schemas.microsoft.com/office/powerpoint/2010/main" val="89763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y gráfic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12E1D636-3017-4CF4-BA5F-3300C6684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0845" y="6209600"/>
            <a:ext cx="2743200" cy="365125"/>
          </a:xfrm>
        </p:spPr>
        <p:txBody>
          <a:bodyPr/>
          <a:lstStyle>
            <a:lvl1pPr>
              <a:defRPr sz="1300">
                <a:solidFill>
                  <a:schemeClr val="accent1"/>
                </a:solidFill>
              </a:defRPr>
            </a:lvl1pPr>
          </a:lstStyle>
          <a:p>
            <a:fld id="{BC0D97B6-E32F-4D7D-B839-7C3B51F2640F}" type="slidenum">
              <a:rPr lang="es-ES" smtClean="0">
                <a:solidFill>
                  <a:srgbClr val="EB0000"/>
                </a:solidFill>
              </a:rPr>
              <a:pPr/>
              <a:t>‹Nº›</a:t>
            </a:fld>
            <a:endParaRPr lang="es-ES" dirty="0">
              <a:solidFill>
                <a:srgbClr val="EB0000"/>
              </a:solidFill>
            </a:endParaRP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05897091-A449-4E0A-B444-7171DF9023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1024" y="337100"/>
            <a:ext cx="10758734" cy="304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05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13" name="Marcador de texto 16">
            <a:extLst>
              <a:ext uri="{FF2B5EF4-FFF2-40B4-BE49-F238E27FC236}">
                <a16:creationId xmlns:a16="http://schemas.microsoft.com/office/drawing/2014/main" id="{3C0F691A-2EF3-4A5F-A7E8-E01ADBCA23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1025" y="1191802"/>
            <a:ext cx="3911401" cy="498516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2200"/>
              </a:spcAft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FontTx/>
              <a:buNone/>
              <a:defRPr lang="es-ES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12" name="Marcador de tabla 4">
            <a:extLst>
              <a:ext uri="{FF2B5EF4-FFF2-40B4-BE49-F238E27FC236}">
                <a16:creationId xmlns:a16="http://schemas.microsoft.com/office/drawing/2014/main" id="{DF826A4E-1A0C-46D7-8327-402D7A34DE68}"/>
              </a:ext>
            </a:extLst>
          </p:cNvPr>
          <p:cNvSpPr>
            <a:spLocks noGrp="1"/>
          </p:cNvSpPr>
          <p:nvPr>
            <p:ph type="tbl" sz="quarter" idx="18" hasCustomPrompt="1"/>
          </p:nvPr>
        </p:nvSpPr>
        <p:spPr>
          <a:xfrm>
            <a:off x="4867835" y="1707776"/>
            <a:ext cx="6612965" cy="4502524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ES" dirty="0"/>
              <a:t>Inserte aquí su tabla</a:t>
            </a:r>
          </a:p>
        </p:txBody>
      </p:sp>
      <p:sp>
        <p:nvSpPr>
          <p:cNvPr id="14" name="Marcador de texto 16">
            <a:extLst>
              <a:ext uri="{FF2B5EF4-FFF2-40B4-BE49-F238E27FC236}">
                <a16:creationId xmlns:a16="http://schemas.microsoft.com/office/drawing/2014/main" id="{C96F8991-1F66-478E-8C12-FB0275A2F29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67835" y="1191802"/>
            <a:ext cx="6587576" cy="38150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2200"/>
              </a:spcAft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FontTx/>
              <a:buNone/>
              <a:defRPr lang="es-ES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6049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y gráfico 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12E1D636-3017-4CF4-BA5F-3300C6684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0845" y="6209600"/>
            <a:ext cx="2743200" cy="365125"/>
          </a:xfrm>
        </p:spPr>
        <p:txBody>
          <a:bodyPr/>
          <a:lstStyle>
            <a:lvl1pPr>
              <a:defRPr sz="1300">
                <a:solidFill>
                  <a:schemeClr val="accent1"/>
                </a:solidFill>
              </a:defRPr>
            </a:lvl1pPr>
          </a:lstStyle>
          <a:p>
            <a:fld id="{BC0D97B6-E32F-4D7D-B839-7C3B51F2640F}" type="slidenum">
              <a:rPr lang="es-ES" smtClean="0">
                <a:solidFill>
                  <a:srgbClr val="EB0000"/>
                </a:solidFill>
              </a:rPr>
              <a:pPr/>
              <a:t>‹Nº›</a:t>
            </a:fld>
            <a:endParaRPr lang="es-ES" dirty="0">
              <a:solidFill>
                <a:srgbClr val="EB0000"/>
              </a:solidFill>
            </a:endParaRP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05897091-A449-4E0A-B444-7171DF9023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1024" y="337100"/>
            <a:ext cx="10758734" cy="304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05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13" name="Marcador de texto 16">
            <a:extLst>
              <a:ext uri="{FF2B5EF4-FFF2-40B4-BE49-F238E27FC236}">
                <a16:creationId xmlns:a16="http://schemas.microsoft.com/office/drawing/2014/main" id="{3C0F691A-2EF3-4A5F-A7E8-E01ADBCA23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1025" y="1191802"/>
            <a:ext cx="3911401" cy="65754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2200"/>
              </a:spcAft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FontTx/>
              <a:buNone/>
              <a:defRPr lang="es-ES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9" name="Marcador de texto 16">
            <a:extLst>
              <a:ext uri="{FF2B5EF4-FFF2-40B4-BE49-F238E27FC236}">
                <a16:creationId xmlns:a16="http://schemas.microsoft.com/office/drawing/2014/main" id="{714DD14E-5956-4FB9-8BE1-1064DD29319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24062" y="1191802"/>
            <a:ext cx="6456737" cy="65754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2200"/>
              </a:spcAft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FontTx/>
              <a:buNone/>
              <a:defRPr lang="es-ES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16" name="Marcador de gráfico 4">
            <a:extLst>
              <a:ext uri="{FF2B5EF4-FFF2-40B4-BE49-F238E27FC236}">
                <a16:creationId xmlns:a16="http://schemas.microsoft.com/office/drawing/2014/main" id="{9BA63F5F-FC37-4202-A6A3-A0F3EFAC9EB6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711200" y="1993900"/>
            <a:ext cx="3911600" cy="360578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Inserte aquí su gráfico</a:t>
            </a:r>
          </a:p>
        </p:txBody>
      </p:sp>
      <p:sp>
        <p:nvSpPr>
          <p:cNvPr id="17" name="Marcador de gráfico 4">
            <a:extLst>
              <a:ext uri="{FF2B5EF4-FFF2-40B4-BE49-F238E27FC236}">
                <a16:creationId xmlns:a16="http://schemas.microsoft.com/office/drawing/2014/main" id="{0CABFB2C-905F-4A94-BBC0-7C32FA7695A4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5024063" y="1993900"/>
            <a:ext cx="6472718" cy="360578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Inserte aquí su gráfico</a:t>
            </a:r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AEAA6F10-C407-4622-AF96-B2605139D86B}"/>
              </a:ext>
            </a:extLst>
          </p:cNvPr>
          <p:cNvSpPr/>
          <p:nvPr userDrawn="1"/>
        </p:nvSpPr>
        <p:spPr>
          <a:xfrm>
            <a:off x="4742395" y="3685061"/>
            <a:ext cx="187151" cy="207057"/>
          </a:xfrm>
          <a:custGeom>
            <a:avLst/>
            <a:gdLst/>
            <a:ahLst/>
            <a:cxnLst/>
            <a:rect l="l" t="t" r="r" b="b"/>
            <a:pathLst>
              <a:path w="187151" h="207057">
                <a:moveTo>
                  <a:pt x="0" y="0"/>
                </a:moveTo>
                <a:lnTo>
                  <a:pt x="187151" y="80925"/>
                </a:lnTo>
                <a:lnTo>
                  <a:pt x="187151" y="125574"/>
                </a:lnTo>
                <a:lnTo>
                  <a:pt x="0" y="207057"/>
                </a:lnTo>
                <a:lnTo>
                  <a:pt x="0" y="154409"/>
                </a:lnTo>
                <a:lnTo>
                  <a:pt x="130596" y="103064"/>
                </a:lnTo>
                <a:lnTo>
                  <a:pt x="0" y="522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57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0B320C-F93D-45A7-B5CC-5C18ED1F8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0845" y="6209600"/>
            <a:ext cx="2743200" cy="365125"/>
          </a:xfrm>
        </p:spPr>
        <p:txBody>
          <a:bodyPr/>
          <a:lstStyle>
            <a:lvl1pPr>
              <a:defRPr sz="1300">
                <a:solidFill>
                  <a:schemeClr val="accent1"/>
                </a:solidFill>
              </a:defRPr>
            </a:lvl1pPr>
          </a:lstStyle>
          <a:p>
            <a:fld id="{BC0D97B6-E32F-4D7D-B839-7C3B51F2640F}" type="slidenum">
              <a:rPr lang="es-ES" smtClean="0">
                <a:solidFill>
                  <a:srgbClr val="EB0000"/>
                </a:solidFill>
              </a:rPr>
              <a:pPr/>
              <a:t>‹Nº›</a:t>
            </a:fld>
            <a:endParaRPr lang="es-ES" dirty="0">
              <a:solidFill>
                <a:srgbClr val="EB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76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y conta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B61CF4CC-ED27-4967-A11A-B838DFD4D9A3}"/>
              </a:ext>
            </a:extLst>
          </p:cNvPr>
          <p:cNvSpPr/>
          <p:nvPr userDrawn="1"/>
        </p:nvSpPr>
        <p:spPr>
          <a:xfrm>
            <a:off x="0" y="5229922"/>
            <a:ext cx="12192000" cy="1628078"/>
          </a:xfrm>
          <a:custGeom>
            <a:avLst/>
            <a:gdLst>
              <a:gd name="connsiteX0" fmla="*/ 8943278 w 12192000"/>
              <a:gd name="connsiteY0" fmla="*/ 0 h 1628078"/>
              <a:gd name="connsiteX1" fmla="*/ 12192000 w 12192000"/>
              <a:gd name="connsiteY1" fmla="*/ 0 h 1628078"/>
              <a:gd name="connsiteX2" fmla="*/ 12192000 w 12192000"/>
              <a:gd name="connsiteY2" fmla="*/ 1628078 h 1628078"/>
              <a:gd name="connsiteX3" fmla="*/ 0 w 12192000"/>
              <a:gd name="connsiteY3" fmla="*/ 1628078 h 1628078"/>
              <a:gd name="connsiteX4" fmla="*/ 0 w 12192000"/>
              <a:gd name="connsiteY4" fmla="*/ 1226634 h 1628078"/>
              <a:gd name="connsiteX5" fmla="*/ 8943278 w 12192000"/>
              <a:gd name="connsiteY5" fmla="*/ 1226634 h 162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1628078">
                <a:moveTo>
                  <a:pt x="8943278" y="0"/>
                </a:moveTo>
                <a:lnTo>
                  <a:pt x="12192000" y="0"/>
                </a:lnTo>
                <a:lnTo>
                  <a:pt x="12192000" y="1628078"/>
                </a:lnTo>
                <a:lnTo>
                  <a:pt x="0" y="1628078"/>
                </a:lnTo>
                <a:lnTo>
                  <a:pt x="0" y="1226634"/>
                </a:lnTo>
                <a:lnTo>
                  <a:pt x="8943278" y="1226634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0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ior. Texto y campo d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284515"/>
            <a:ext cx="10515600" cy="516819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Click to change the title of the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512000"/>
            <a:ext cx="5181600" cy="3973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563" marR="0" indent="-18256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182563" marR="0" lvl="0" indent="-18256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Click to change the text of the pattern</a:t>
            </a:r>
            <a:endParaRPr lang="es-ES" dirty="0" smtClean="0"/>
          </a:p>
          <a:p>
            <a:pPr marL="625475" lvl="1" indent="-168275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074738" lvl="2" indent="-160338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Third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524000" lvl="3" indent="-152400">
              <a:spcBef>
                <a:spcPts val="1200"/>
              </a:spcBef>
              <a:buClr>
                <a:srgbClr val="FF0000"/>
              </a:buClr>
            </a:pPr>
            <a:r>
              <a:rPr lang="es-ES" dirty="0" err="1" smtClean="0"/>
              <a:t>Fourth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973263" lvl="4" indent="-144463">
              <a:spcBef>
                <a:spcPts val="1200"/>
              </a:spcBef>
              <a:buClr>
                <a:srgbClr val="FF0000"/>
              </a:buClr>
              <a:tabLst>
                <a:tab pos="2155825" algn="l"/>
              </a:tabLst>
            </a:pPr>
            <a:r>
              <a:rPr lang="es-ES" dirty="0" err="1" smtClean="0"/>
              <a:t>Fifth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marL="1973263" lvl="4" indent="-144463">
              <a:spcBef>
                <a:spcPts val="1200"/>
              </a:spcBef>
              <a:buClr>
                <a:srgbClr val="FF0000"/>
              </a:buClr>
              <a:tabLst>
                <a:tab pos="2155825" algn="l"/>
              </a:tabLst>
            </a:pPr>
            <a:endParaRPr lang="en-US" dirty="0"/>
          </a:p>
        </p:txBody>
      </p:sp>
      <p:sp>
        <p:nvSpPr>
          <p:cNvPr id="5" name="Marcador de posición de imagen 4"/>
          <p:cNvSpPr>
            <a:spLocks noGrp="1"/>
          </p:cNvSpPr>
          <p:nvPr>
            <p:ph type="pic" sz="quarter" idx="11" hasCustomPrompt="1"/>
          </p:nvPr>
        </p:nvSpPr>
        <p:spPr>
          <a:xfrm>
            <a:off x="6172800" y="1512000"/>
            <a:ext cx="5174400" cy="39744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dirty="0" err="1" smtClean="0"/>
              <a:t>Image</a:t>
            </a:r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830400" y="864000"/>
            <a:ext cx="10516800" cy="370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change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text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pattern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5438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 userDrawn="1"/>
        </p:nvSpPr>
        <p:spPr bwMode="ltGray">
          <a:xfrm>
            <a:off x="0" y="535987"/>
            <a:ext cx="12192000" cy="2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 dirty="0">
              <a:solidFill>
                <a:prstClr val="white"/>
              </a:solidFill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 bwMode="gray">
          <a:xfrm>
            <a:off x="609600" y="102586"/>
            <a:ext cx="11496200" cy="418058"/>
          </a:xfrm>
          <a:prstGeom prst="rect">
            <a:avLst/>
          </a:prstGeom>
        </p:spPr>
        <p:txBody>
          <a:bodyPr lIns="0"/>
          <a:lstStyle>
            <a:lvl1pPr>
              <a:defRPr>
                <a:latin typeface="+mn-lt"/>
              </a:defRPr>
            </a:lvl1pPr>
          </a:lstStyle>
          <a:p>
            <a:r>
              <a:rPr lang="es-ES_tradnl" noProof="0" dirty="0"/>
              <a:t>Haga clic para modificar el estilo de título del patrón</a:t>
            </a:r>
          </a:p>
        </p:txBody>
      </p:sp>
      <p:cxnSp>
        <p:nvCxnSpPr>
          <p:cNvPr id="7" name="6 Conector recto"/>
          <p:cNvCxnSpPr/>
          <p:nvPr userDrawn="1"/>
        </p:nvCxnSpPr>
        <p:spPr bwMode="gray">
          <a:xfrm>
            <a:off x="649817" y="494712"/>
            <a:ext cx="0" cy="3111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 userDrawn="1"/>
        </p:nvCxnSpPr>
        <p:spPr bwMode="gray">
          <a:xfrm>
            <a:off x="2209196" y="494712"/>
            <a:ext cx="0" cy="3111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 userDrawn="1"/>
        </p:nvCxnSpPr>
        <p:spPr bwMode="gray">
          <a:xfrm>
            <a:off x="3768575" y="494712"/>
            <a:ext cx="0" cy="3111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21603" y="543201"/>
            <a:ext cx="10770397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36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 userDrawn="1"/>
        </p:nvSpPr>
        <p:spPr bwMode="ltGray">
          <a:xfrm>
            <a:off x="0" y="535987"/>
            <a:ext cx="12192000" cy="2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 dirty="0">
              <a:solidFill>
                <a:prstClr val="white"/>
              </a:solidFill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 bwMode="gray">
          <a:xfrm>
            <a:off x="609600" y="102586"/>
            <a:ext cx="11496200" cy="418058"/>
          </a:xfrm>
          <a:prstGeom prst="rect">
            <a:avLst/>
          </a:prstGeom>
        </p:spPr>
        <p:txBody>
          <a:bodyPr lIns="0"/>
          <a:lstStyle>
            <a:lvl1pPr>
              <a:defRPr>
                <a:latin typeface="+mn-lt"/>
              </a:defRPr>
            </a:lvl1pPr>
          </a:lstStyle>
          <a:p>
            <a:r>
              <a:rPr lang="es-ES_tradnl" noProof="0" dirty="0"/>
              <a:t>Haga clic para modificar el estilo de título del patrón</a:t>
            </a:r>
          </a:p>
        </p:txBody>
      </p:sp>
      <p:cxnSp>
        <p:nvCxnSpPr>
          <p:cNvPr id="7" name="6 Conector recto"/>
          <p:cNvCxnSpPr/>
          <p:nvPr userDrawn="1"/>
        </p:nvCxnSpPr>
        <p:spPr bwMode="gray">
          <a:xfrm>
            <a:off x="649817" y="494712"/>
            <a:ext cx="0" cy="3111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 userDrawn="1"/>
        </p:nvCxnSpPr>
        <p:spPr bwMode="gray">
          <a:xfrm>
            <a:off x="2209196" y="494712"/>
            <a:ext cx="0" cy="3111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 userDrawn="1"/>
        </p:nvCxnSpPr>
        <p:spPr bwMode="gray">
          <a:xfrm>
            <a:off x="3768575" y="494712"/>
            <a:ext cx="0" cy="3111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824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45CB15-1F44-40E1-909E-6233010BC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519" y="626373"/>
            <a:ext cx="4386194" cy="2852737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76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 y contenid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B5AEF2-F43E-4C92-A186-61C1E43CE8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2243" y="1087457"/>
            <a:ext cx="5297557" cy="1606047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Aquí Haga clic para modificar el estilo de título del patrón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12E1D636-3017-4CF4-BA5F-3300C6684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0845" y="6209600"/>
            <a:ext cx="2743200" cy="365125"/>
          </a:xfrm>
        </p:spPr>
        <p:txBody>
          <a:bodyPr/>
          <a:lstStyle>
            <a:lvl1pPr>
              <a:defRPr sz="1300">
                <a:solidFill>
                  <a:schemeClr val="accent1"/>
                </a:solidFill>
              </a:defRPr>
            </a:lvl1pPr>
          </a:lstStyle>
          <a:p>
            <a:fld id="{BC0D97B6-E32F-4D7D-B839-7C3B51F2640F}" type="slidenum">
              <a:rPr lang="es-ES" smtClean="0">
                <a:solidFill>
                  <a:srgbClr val="EB0000"/>
                </a:solidFill>
              </a:rPr>
              <a:pPr/>
              <a:t>‹Nº›</a:t>
            </a:fld>
            <a:endParaRPr lang="es-ES" dirty="0">
              <a:solidFill>
                <a:srgbClr val="EB0000"/>
              </a:solidFill>
            </a:endParaRP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05897091-A449-4E0A-B444-7171DF9023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1024" y="337100"/>
            <a:ext cx="10758734" cy="304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05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18" name="Marcador de texto 16">
            <a:extLst>
              <a:ext uri="{FF2B5EF4-FFF2-40B4-BE49-F238E27FC236}">
                <a16:creationId xmlns:a16="http://schemas.microsoft.com/office/drawing/2014/main" id="{07C8BA77-3119-41AC-B33B-745A751CC0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1025" y="3093562"/>
            <a:ext cx="5308776" cy="308340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2200"/>
              </a:spcAft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FontTx/>
              <a:buNone/>
              <a:defRPr lang="es-ES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20" name="Marcador de texto 16">
            <a:extLst>
              <a:ext uri="{FF2B5EF4-FFF2-40B4-BE49-F238E27FC236}">
                <a16:creationId xmlns:a16="http://schemas.microsoft.com/office/drawing/2014/main" id="{81AA2FC0-CE4E-483D-AF92-BEA6CD796B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9971" y="1087458"/>
            <a:ext cx="5081004" cy="508950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2200"/>
              </a:spcAft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FontTx/>
              <a:buNone/>
              <a:defRPr lang="es-ES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1908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 y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B5AEF2-F43E-4C92-A186-61C1E43CE8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2243" y="1087457"/>
            <a:ext cx="10758733" cy="1823011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Aquí Haga clic para modificar el estilo de título del patrón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12E1D636-3017-4CF4-BA5F-3300C6684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0845" y="6209600"/>
            <a:ext cx="2743200" cy="365125"/>
          </a:xfrm>
        </p:spPr>
        <p:txBody>
          <a:bodyPr/>
          <a:lstStyle>
            <a:lvl1pPr>
              <a:defRPr sz="1300">
                <a:solidFill>
                  <a:schemeClr val="accent1"/>
                </a:solidFill>
              </a:defRPr>
            </a:lvl1pPr>
          </a:lstStyle>
          <a:p>
            <a:fld id="{BC0D97B6-E32F-4D7D-B839-7C3B51F2640F}" type="slidenum">
              <a:rPr lang="es-ES" smtClean="0">
                <a:solidFill>
                  <a:srgbClr val="EB0000"/>
                </a:solidFill>
              </a:rPr>
              <a:pPr/>
              <a:t>‹Nº›</a:t>
            </a:fld>
            <a:endParaRPr lang="es-ES" dirty="0">
              <a:solidFill>
                <a:srgbClr val="EB0000"/>
              </a:solidFill>
            </a:endParaRP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05897091-A449-4E0A-B444-7171DF9023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1024" y="337100"/>
            <a:ext cx="10758734" cy="304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05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12" name="Marcador de texto 16">
            <a:extLst>
              <a:ext uri="{FF2B5EF4-FFF2-40B4-BE49-F238E27FC236}">
                <a16:creationId xmlns:a16="http://schemas.microsoft.com/office/drawing/2014/main" id="{87DF9564-216B-4533-A626-FE222DEB91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1024" y="3093562"/>
            <a:ext cx="10758733" cy="3083401"/>
          </a:xfrm>
        </p:spPr>
        <p:txBody>
          <a:bodyPr numCol="2" spcCol="720000">
            <a:noAutofit/>
          </a:bodyPr>
          <a:lstStyle>
            <a:lvl1pPr marL="0" indent="0">
              <a:spcBef>
                <a:spcPts val="0"/>
              </a:spcBef>
              <a:spcAft>
                <a:spcPts val="2200"/>
              </a:spcAft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FontTx/>
              <a:buNone/>
              <a:defRPr lang="es-ES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7832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c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B5AEF2-F43E-4C92-A186-61C1E43CE8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970" y="1109759"/>
            <a:ext cx="3801119" cy="5050689"/>
          </a:xfrm>
        </p:spPr>
        <p:txBody>
          <a:bodyPr anchor="t">
            <a:noAutofit/>
          </a:bodyPr>
          <a:lstStyle>
            <a:lvl1pPr>
              <a:defRPr sz="2500" b="1">
                <a:solidFill>
                  <a:schemeClr val="accent3"/>
                </a:solidFill>
              </a:defRPr>
            </a:lvl1pPr>
          </a:lstStyle>
          <a:p>
            <a:r>
              <a:rPr lang="es-ES" dirty="0" err="1"/>
              <a:t>Lorem</a:t>
            </a:r>
            <a:r>
              <a:rPr lang="es-ES" dirty="0"/>
              <a:t> Haga clic para modificar el estilo de título del patrón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12E1D636-3017-4CF4-BA5F-3300C6684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0845" y="6209600"/>
            <a:ext cx="2743200" cy="365125"/>
          </a:xfrm>
        </p:spPr>
        <p:txBody>
          <a:bodyPr/>
          <a:lstStyle>
            <a:lvl1pPr>
              <a:defRPr sz="1300">
                <a:solidFill>
                  <a:schemeClr val="accent1"/>
                </a:solidFill>
              </a:defRPr>
            </a:lvl1pPr>
          </a:lstStyle>
          <a:p>
            <a:fld id="{BC0D97B6-E32F-4D7D-B839-7C3B51F2640F}" type="slidenum">
              <a:rPr lang="es-ES" smtClean="0">
                <a:solidFill>
                  <a:srgbClr val="EB0000"/>
                </a:solidFill>
              </a:rPr>
              <a:pPr/>
              <a:t>‹Nº›</a:t>
            </a:fld>
            <a:endParaRPr lang="es-ES" dirty="0">
              <a:solidFill>
                <a:srgbClr val="EB0000"/>
              </a:solidFill>
            </a:endParaRP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05897091-A449-4E0A-B444-7171DF9023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1024" y="337100"/>
            <a:ext cx="10758734" cy="304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05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12" name="Marcador de texto 16">
            <a:extLst>
              <a:ext uri="{FF2B5EF4-FFF2-40B4-BE49-F238E27FC236}">
                <a16:creationId xmlns:a16="http://schemas.microsoft.com/office/drawing/2014/main" id="{87DF9564-216B-4533-A626-FE222DEB91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72722" y="1126274"/>
            <a:ext cx="6697035" cy="5050690"/>
          </a:xfrm>
        </p:spPr>
        <p:txBody>
          <a:bodyPr numCol="1" spcCol="0">
            <a:noAutofit/>
          </a:bodyPr>
          <a:lstStyle>
            <a:lvl1pPr marL="0" indent="0">
              <a:spcBef>
                <a:spcPts val="0"/>
              </a:spcBef>
              <a:spcAft>
                <a:spcPts val="2200"/>
              </a:spcAft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FontTx/>
              <a:buNone/>
              <a:defRPr lang="es-ES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3400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y gráfi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12E1D636-3017-4CF4-BA5F-3300C6684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0845" y="6209600"/>
            <a:ext cx="2743200" cy="365125"/>
          </a:xfrm>
        </p:spPr>
        <p:txBody>
          <a:bodyPr/>
          <a:lstStyle>
            <a:lvl1pPr>
              <a:defRPr sz="1300">
                <a:solidFill>
                  <a:schemeClr val="accent1"/>
                </a:solidFill>
              </a:defRPr>
            </a:lvl1pPr>
          </a:lstStyle>
          <a:p>
            <a:fld id="{BC0D97B6-E32F-4D7D-B839-7C3B51F2640F}" type="slidenum">
              <a:rPr lang="es-ES" smtClean="0">
                <a:solidFill>
                  <a:srgbClr val="EB0000"/>
                </a:solidFill>
              </a:rPr>
              <a:pPr/>
              <a:t>‹Nº›</a:t>
            </a:fld>
            <a:endParaRPr lang="es-ES" dirty="0">
              <a:solidFill>
                <a:srgbClr val="EB0000"/>
              </a:solidFill>
            </a:endParaRP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05897091-A449-4E0A-B444-7171DF9023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1024" y="337100"/>
            <a:ext cx="10758734" cy="304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05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3AABE934-895B-422A-B16D-773558A762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2243" y="1087458"/>
            <a:ext cx="3911401" cy="1183132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 del patrón</a:t>
            </a:r>
          </a:p>
        </p:txBody>
      </p:sp>
      <p:sp>
        <p:nvSpPr>
          <p:cNvPr id="13" name="Marcador de texto 16">
            <a:extLst>
              <a:ext uri="{FF2B5EF4-FFF2-40B4-BE49-F238E27FC236}">
                <a16:creationId xmlns:a16="http://schemas.microsoft.com/office/drawing/2014/main" id="{3C0F691A-2EF3-4A5F-A7E8-E01ADBCA23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1025" y="2517170"/>
            <a:ext cx="3911401" cy="365979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2200"/>
              </a:spcAft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FontTx/>
              <a:buNone/>
              <a:defRPr lang="es-ES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6" name="Marcador de gráfico 5">
            <a:extLst>
              <a:ext uri="{FF2B5EF4-FFF2-40B4-BE49-F238E27FC236}">
                <a16:creationId xmlns:a16="http://schemas.microsoft.com/office/drawing/2014/main" id="{2444BFBF-CC97-48FB-BE66-A28460A7384B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4797425" y="1087438"/>
            <a:ext cx="6683550" cy="5122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s-MX" dirty="0"/>
              <a:t>Inserte </a:t>
            </a:r>
            <a:r>
              <a:rPr lang="es-MX" dirty="0" err="1"/>
              <a:t>aqu</a:t>
            </a:r>
            <a:r>
              <a:rPr lang="es-ES" dirty="0"/>
              <a:t>í su gráfico</a:t>
            </a:r>
          </a:p>
        </p:txBody>
      </p:sp>
    </p:spTree>
    <p:extLst>
      <p:ext uri="{BB962C8B-B14F-4D97-AF65-F5344CB8AC3E}">
        <p14:creationId xmlns:p14="http://schemas.microsoft.com/office/powerpoint/2010/main" val="273796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y gráfic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12E1D636-3017-4CF4-BA5F-3300C6684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0845" y="6209600"/>
            <a:ext cx="2743200" cy="365125"/>
          </a:xfrm>
        </p:spPr>
        <p:txBody>
          <a:bodyPr/>
          <a:lstStyle>
            <a:lvl1pPr>
              <a:defRPr sz="1300">
                <a:solidFill>
                  <a:schemeClr val="accent1"/>
                </a:solidFill>
              </a:defRPr>
            </a:lvl1pPr>
          </a:lstStyle>
          <a:p>
            <a:fld id="{BC0D97B6-E32F-4D7D-B839-7C3B51F2640F}" type="slidenum">
              <a:rPr lang="es-ES" smtClean="0">
                <a:solidFill>
                  <a:srgbClr val="EB0000"/>
                </a:solidFill>
              </a:rPr>
              <a:pPr/>
              <a:t>‹Nº›</a:t>
            </a:fld>
            <a:endParaRPr lang="es-ES" dirty="0">
              <a:solidFill>
                <a:srgbClr val="EB0000"/>
              </a:solidFill>
            </a:endParaRP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05897091-A449-4E0A-B444-7171DF9023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1024" y="337100"/>
            <a:ext cx="10758734" cy="304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05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13" name="Marcador de texto 16">
            <a:extLst>
              <a:ext uri="{FF2B5EF4-FFF2-40B4-BE49-F238E27FC236}">
                <a16:creationId xmlns:a16="http://schemas.microsoft.com/office/drawing/2014/main" id="{3C0F691A-2EF3-4A5F-A7E8-E01ADBCA23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1025" y="1191802"/>
            <a:ext cx="3911401" cy="498516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2200"/>
              </a:spcAft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FontTx/>
              <a:buNone/>
              <a:defRPr lang="es-ES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12" name="Marcador de tabla 4">
            <a:extLst>
              <a:ext uri="{FF2B5EF4-FFF2-40B4-BE49-F238E27FC236}">
                <a16:creationId xmlns:a16="http://schemas.microsoft.com/office/drawing/2014/main" id="{DF826A4E-1A0C-46D7-8327-402D7A34DE68}"/>
              </a:ext>
            </a:extLst>
          </p:cNvPr>
          <p:cNvSpPr>
            <a:spLocks noGrp="1"/>
          </p:cNvSpPr>
          <p:nvPr>
            <p:ph type="tbl" sz="quarter" idx="18" hasCustomPrompt="1"/>
          </p:nvPr>
        </p:nvSpPr>
        <p:spPr>
          <a:xfrm>
            <a:off x="4867835" y="1707776"/>
            <a:ext cx="6612965" cy="4502524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ES" dirty="0"/>
              <a:t>Inserte aquí su tabla</a:t>
            </a:r>
          </a:p>
        </p:txBody>
      </p:sp>
      <p:sp>
        <p:nvSpPr>
          <p:cNvPr id="14" name="Marcador de texto 16">
            <a:extLst>
              <a:ext uri="{FF2B5EF4-FFF2-40B4-BE49-F238E27FC236}">
                <a16:creationId xmlns:a16="http://schemas.microsoft.com/office/drawing/2014/main" id="{C96F8991-1F66-478E-8C12-FB0275A2F29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67835" y="1191802"/>
            <a:ext cx="6587576" cy="38150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2200"/>
              </a:spcAft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FontTx/>
              <a:buNone/>
              <a:defRPr lang="es-ES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4922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y gráfico 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12E1D636-3017-4CF4-BA5F-3300C6684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0845" y="6209600"/>
            <a:ext cx="2743200" cy="365125"/>
          </a:xfrm>
        </p:spPr>
        <p:txBody>
          <a:bodyPr/>
          <a:lstStyle>
            <a:lvl1pPr>
              <a:defRPr sz="1300">
                <a:solidFill>
                  <a:schemeClr val="accent1"/>
                </a:solidFill>
              </a:defRPr>
            </a:lvl1pPr>
          </a:lstStyle>
          <a:p>
            <a:fld id="{BC0D97B6-E32F-4D7D-B839-7C3B51F2640F}" type="slidenum">
              <a:rPr lang="es-ES" smtClean="0">
                <a:solidFill>
                  <a:srgbClr val="EB0000"/>
                </a:solidFill>
              </a:rPr>
              <a:pPr/>
              <a:t>‹Nº›</a:t>
            </a:fld>
            <a:endParaRPr lang="es-ES" dirty="0">
              <a:solidFill>
                <a:srgbClr val="EB0000"/>
              </a:solidFill>
            </a:endParaRP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05897091-A449-4E0A-B444-7171DF9023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1024" y="337100"/>
            <a:ext cx="10758734" cy="304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05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13" name="Marcador de texto 16">
            <a:extLst>
              <a:ext uri="{FF2B5EF4-FFF2-40B4-BE49-F238E27FC236}">
                <a16:creationId xmlns:a16="http://schemas.microsoft.com/office/drawing/2014/main" id="{3C0F691A-2EF3-4A5F-A7E8-E01ADBCA23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1025" y="1191802"/>
            <a:ext cx="3911401" cy="65754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2200"/>
              </a:spcAft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FontTx/>
              <a:buNone/>
              <a:defRPr lang="es-ES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9" name="Marcador de texto 16">
            <a:extLst>
              <a:ext uri="{FF2B5EF4-FFF2-40B4-BE49-F238E27FC236}">
                <a16:creationId xmlns:a16="http://schemas.microsoft.com/office/drawing/2014/main" id="{714DD14E-5956-4FB9-8BE1-1064DD29319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24062" y="1191802"/>
            <a:ext cx="6456737" cy="65754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2200"/>
              </a:spcAft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Tx/>
              <a:buNone/>
              <a:defRPr lang="es-E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FontTx/>
              <a:buNone/>
              <a:defRPr lang="es-ES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16" name="Marcador de gráfico 4">
            <a:extLst>
              <a:ext uri="{FF2B5EF4-FFF2-40B4-BE49-F238E27FC236}">
                <a16:creationId xmlns:a16="http://schemas.microsoft.com/office/drawing/2014/main" id="{9BA63F5F-FC37-4202-A6A3-A0F3EFAC9EB6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711200" y="1993900"/>
            <a:ext cx="3911600" cy="360578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Inserte aquí su gráfico</a:t>
            </a:r>
          </a:p>
        </p:txBody>
      </p:sp>
      <p:sp>
        <p:nvSpPr>
          <p:cNvPr id="17" name="Marcador de gráfico 4">
            <a:extLst>
              <a:ext uri="{FF2B5EF4-FFF2-40B4-BE49-F238E27FC236}">
                <a16:creationId xmlns:a16="http://schemas.microsoft.com/office/drawing/2014/main" id="{0CABFB2C-905F-4A94-BBC0-7C32FA7695A4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5024063" y="1993900"/>
            <a:ext cx="6472718" cy="360578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Inserte aquí su gráfico</a:t>
            </a:r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AEAA6F10-C407-4622-AF96-B2605139D86B}"/>
              </a:ext>
            </a:extLst>
          </p:cNvPr>
          <p:cNvSpPr/>
          <p:nvPr userDrawn="1"/>
        </p:nvSpPr>
        <p:spPr>
          <a:xfrm>
            <a:off x="4742395" y="3685061"/>
            <a:ext cx="187151" cy="207057"/>
          </a:xfrm>
          <a:custGeom>
            <a:avLst/>
            <a:gdLst/>
            <a:ahLst/>
            <a:cxnLst/>
            <a:rect l="l" t="t" r="r" b="b"/>
            <a:pathLst>
              <a:path w="187151" h="207057">
                <a:moveTo>
                  <a:pt x="0" y="0"/>
                </a:moveTo>
                <a:lnTo>
                  <a:pt x="187151" y="80925"/>
                </a:lnTo>
                <a:lnTo>
                  <a:pt x="187151" y="125574"/>
                </a:lnTo>
                <a:lnTo>
                  <a:pt x="0" y="207057"/>
                </a:lnTo>
                <a:lnTo>
                  <a:pt x="0" y="154409"/>
                </a:lnTo>
                <a:lnTo>
                  <a:pt x="130596" y="103064"/>
                </a:lnTo>
                <a:lnTo>
                  <a:pt x="0" y="522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79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508141E-100E-4635-9FC3-353399DFC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BD3726-4CCC-4808-AF74-D4FC34B77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9DA10A-F167-488F-8E2B-A0FE56502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937220-A8C8-4E71-8BA2-4260C5636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5E98D6-3F4E-4F5E-9BFB-DDFD9AC1E7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D97B6-E32F-4D7D-B839-7C3B51F2640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5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508141E-100E-4635-9FC3-353399DFC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BD3726-4CCC-4808-AF74-D4FC34B77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9DA10A-F167-488F-8E2B-A0FE56502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937220-A8C8-4E71-8BA2-4260C5636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5E98D6-3F4E-4F5E-9BFB-DDFD9AC1E7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D97B6-E32F-4D7D-B839-7C3B51F2640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0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8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10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defTabSz="914400" rtl="0" eaLnBrk="1" latinLnBrk="0" hangingPunct="1">
        <a:spcBef>
          <a:spcPct val="20000"/>
        </a:spcBef>
        <a:buFont typeface="Arial" panose="020B0604020202020204" pitchFamily="34" charset="0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79388" algn="l" defTabSz="914400" rtl="0" eaLnBrk="1" latinLnBrk="0" hangingPunct="1">
        <a:spcBef>
          <a:spcPct val="20000"/>
        </a:spcBef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7550" indent="-179388" algn="l" defTabSz="914400" rtl="0" eaLnBrk="1" latinLnBrk="0" hangingPunct="1">
        <a:spcBef>
          <a:spcPct val="20000"/>
        </a:spcBef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803275" indent="-179388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70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defTabSz="914400" rtl="0" eaLnBrk="1" latinLnBrk="0" hangingPunct="1">
        <a:spcBef>
          <a:spcPct val="20000"/>
        </a:spcBef>
        <a:buFont typeface="Arial" panose="020B0604020202020204" pitchFamily="34" charset="0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79388" algn="l" defTabSz="914400" rtl="0" eaLnBrk="1" latinLnBrk="0" hangingPunct="1">
        <a:spcBef>
          <a:spcPct val="20000"/>
        </a:spcBef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7550" indent="-179388" algn="l" defTabSz="914400" rtl="0" eaLnBrk="1" latinLnBrk="0" hangingPunct="1">
        <a:spcBef>
          <a:spcPct val="20000"/>
        </a:spcBef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803275" indent="-179388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10" Type="http://schemas.openxmlformats.org/officeDocument/2006/relationships/image" Target="../media/image7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10" Type="http://schemas.openxmlformats.org/officeDocument/2006/relationships/image" Target="../media/image7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/>
        </p:nvSpPr>
        <p:spPr>
          <a:xfrm>
            <a:off x="0" y="0"/>
            <a:ext cx="7129271" cy="941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AutoShape 12" descr="https://www.akamai.com/us/en/multimedia/images/intro/akamai-tech-talks-improve-off-network-security-intr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871" y="0"/>
            <a:ext cx="6369621" cy="6876467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3624071" y="-89908"/>
            <a:ext cx="3505200" cy="6966375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Subtítulo 6">
            <a:extLst>
              <a:ext uri="{FF2B5EF4-FFF2-40B4-BE49-F238E27FC236}">
                <a16:creationId xmlns:a16="http://schemas.microsoft.com/office/drawing/2014/main" id="{D184A763-02A6-4822-A5F0-D9E80A5D8061}"/>
              </a:ext>
            </a:extLst>
          </p:cNvPr>
          <p:cNvSpPr txBox="1">
            <a:spLocks/>
          </p:cNvSpPr>
          <p:nvPr/>
        </p:nvSpPr>
        <p:spPr>
          <a:xfrm>
            <a:off x="730789" y="1565938"/>
            <a:ext cx="4682459" cy="182734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algn="ctr">
              <a:spcAft>
                <a:spcPts val="0"/>
              </a:spcAft>
            </a:pPr>
            <a:r>
              <a:rPr lang="es-ES" sz="3200" dirty="0">
                <a:solidFill>
                  <a:schemeClr val="tx1"/>
                </a:solidFill>
                <a:latin typeface="Bahnschrift SemiBold" panose="020B0502040204020203" pitchFamily="34" charset="0"/>
              </a:rPr>
              <a:t>Seguridad digital para nuevos modelo de servicios financieros </a:t>
            </a:r>
            <a:r>
              <a:rPr lang="es-ES" sz="150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	</a:t>
            </a:r>
            <a:endParaRPr lang="es-ES" sz="1500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27" name="Imagen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76" y="4536458"/>
            <a:ext cx="1847088" cy="5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6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94" y="3217042"/>
            <a:ext cx="1224136" cy="1224136"/>
          </a:xfrm>
          <a:prstGeom prst="rect">
            <a:avLst/>
          </a:prstGeom>
        </p:spPr>
      </p:pic>
      <p:sp>
        <p:nvSpPr>
          <p:cNvPr id="5" name="Hexágono 4"/>
          <p:cNvSpPr/>
          <p:nvPr/>
        </p:nvSpPr>
        <p:spPr bwMode="auto">
          <a:xfrm>
            <a:off x="774946" y="1556792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30" y="2424954"/>
            <a:ext cx="792088" cy="792088"/>
          </a:xfrm>
          <a:prstGeom prst="rect">
            <a:avLst/>
          </a:prstGeom>
        </p:spPr>
      </p:pic>
      <p:cxnSp>
        <p:nvCxnSpPr>
          <p:cNvPr id="9" name="Conector recto 8"/>
          <p:cNvCxnSpPr/>
          <p:nvPr/>
        </p:nvCxnSpPr>
        <p:spPr bwMode="auto">
          <a:xfrm flipV="1">
            <a:off x="1304462" y="3140968"/>
            <a:ext cx="0" cy="360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70" y="4598433"/>
            <a:ext cx="720080" cy="720080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 bwMode="auto">
          <a:xfrm flipV="1">
            <a:off x="1304462" y="4221088"/>
            <a:ext cx="0" cy="360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Hexágono 11"/>
          <p:cNvSpPr/>
          <p:nvPr/>
        </p:nvSpPr>
        <p:spPr bwMode="auto">
          <a:xfrm>
            <a:off x="769674" y="5379606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574" y="3217042"/>
            <a:ext cx="1108242" cy="1108242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 bwMode="auto">
          <a:xfrm>
            <a:off x="1828534" y="3829110"/>
            <a:ext cx="4264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Hexágono 15"/>
          <p:cNvSpPr/>
          <p:nvPr/>
        </p:nvSpPr>
        <p:spPr bwMode="auto">
          <a:xfrm>
            <a:off x="2184546" y="2301568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246010" y="252161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accent2"/>
                </a:solidFill>
              </a:rPr>
              <a:t> </a:t>
            </a:r>
            <a:r>
              <a:rPr lang="es-ES" sz="1200" b="1" dirty="0" smtClean="0">
                <a:solidFill>
                  <a:srgbClr val="0070C0"/>
                </a:solidFill>
              </a:rPr>
              <a:t>And 735</a:t>
            </a:r>
          </a:p>
          <a:p>
            <a:pPr algn="ctr"/>
            <a:r>
              <a:rPr lang="es-ES" sz="1200" b="1" dirty="0" smtClean="0">
                <a:solidFill>
                  <a:srgbClr val="0070C0"/>
                </a:solidFill>
              </a:rPr>
              <a:t>IOS 365 </a:t>
            </a:r>
          </a:p>
        </p:txBody>
      </p:sp>
      <p:sp>
        <p:nvSpPr>
          <p:cNvPr id="18" name="Hexágono 17"/>
          <p:cNvSpPr/>
          <p:nvPr/>
        </p:nvSpPr>
        <p:spPr bwMode="auto">
          <a:xfrm>
            <a:off x="2213238" y="4303995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2274702" y="450575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0070C0"/>
                </a:solidFill>
              </a:rPr>
              <a:t> </a:t>
            </a:r>
            <a:r>
              <a:rPr lang="es-ES" sz="1200" b="1" dirty="0" smtClean="0">
                <a:solidFill>
                  <a:srgbClr val="0070C0"/>
                </a:solidFill>
              </a:rPr>
              <a:t>Mal </a:t>
            </a:r>
            <a:r>
              <a:rPr lang="es-ES" sz="1200" b="1" dirty="0" err="1" smtClean="0">
                <a:solidFill>
                  <a:srgbClr val="0070C0"/>
                </a:solidFill>
              </a:rPr>
              <a:t>Banc</a:t>
            </a:r>
            <a:endParaRPr lang="es-ES" sz="1200" b="1" dirty="0" smtClean="0">
              <a:solidFill>
                <a:srgbClr val="0070C0"/>
              </a:solidFill>
            </a:endParaRPr>
          </a:p>
          <a:p>
            <a:r>
              <a:rPr lang="es-ES" sz="1200" b="1" dirty="0" smtClean="0">
                <a:solidFill>
                  <a:srgbClr val="0070C0"/>
                </a:solidFill>
              </a:rPr>
              <a:t>767.072 </a:t>
            </a:r>
            <a:r>
              <a:rPr lang="es-ES" sz="1200" b="1" dirty="0" err="1" smtClean="0">
                <a:solidFill>
                  <a:srgbClr val="0070C0"/>
                </a:solidFill>
              </a:rPr>
              <a:t>us</a:t>
            </a:r>
            <a:r>
              <a:rPr lang="es-ES" sz="1200" b="1" dirty="0" smtClean="0">
                <a:solidFill>
                  <a:srgbClr val="0070C0"/>
                </a:solidFill>
              </a:rPr>
              <a:t> </a:t>
            </a:r>
            <a:endParaRPr lang="es-ES" sz="1200" b="1" dirty="0">
              <a:solidFill>
                <a:srgbClr val="0070C0"/>
              </a:solidFill>
            </a:endParaRPr>
          </a:p>
        </p:txBody>
      </p:sp>
      <p:sp>
        <p:nvSpPr>
          <p:cNvPr id="21" name="1 Título"/>
          <p:cNvSpPr>
            <a:spLocks noGrp="1"/>
          </p:cNvSpPr>
          <p:nvPr>
            <p:ph type="title"/>
          </p:nvPr>
        </p:nvSpPr>
        <p:spPr>
          <a:xfrm>
            <a:off x="458679" y="149895"/>
            <a:ext cx="10515600" cy="516819"/>
          </a:xfrm>
        </p:spPr>
        <p:txBody>
          <a:bodyPr>
            <a:noAutofit/>
          </a:bodyPr>
          <a:lstStyle/>
          <a:p>
            <a:r>
              <a:rPr lang="es-ES_tradnl" sz="3200" dirty="0" smtClean="0"/>
              <a:t>Contexto </a:t>
            </a:r>
            <a:endParaRPr lang="en-US" sz="3200" dirty="0"/>
          </a:p>
        </p:txBody>
      </p:sp>
      <p:sp>
        <p:nvSpPr>
          <p:cNvPr id="22" name="Subtítulo 6">
            <a:extLst>
              <a:ext uri="{FF2B5EF4-FFF2-40B4-BE49-F238E27FC236}">
                <a16:creationId xmlns:a16="http://schemas.microsoft.com/office/drawing/2014/main" id="{D184A763-02A6-4822-A5F0-D9E80A5D8061}"/>
              </a:ext>
            </a:extLst>
          </p:cNvPr>
          <p:cNvSpPr txBox="1">
            <a:spLocks/>
          </p:cNvSpPr>
          <p:nvPr/>
        </p:nvSpPr>
        <p:spPr>
          <a:xfrm>
            <a:off x="458679" y="666714"/>
            <a:ext cx="8366316" cy="403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Riesgos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de seguridad del cliente en una relación digital modelo.</a:t>
            </a:r>
          </a:p>
          <a:p>
            <a:r>
              <a:rPr lang="es-ES" dirty="0" smtClean="0"/>
              <a:t> </a:t>
            </a:r>
            <a:r>
              <a:rPr lang="es-ES" dirty="0"/>
              <a:t>	</a:t>
            </a:r>
          </a:p>
        </p:txBody>
      </p:sp>
      <p:pic>
        <p:nvPicPr>
          <p:cNvPr id="23" name="Imagen 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202" y="197935"/>
            <a:ext cx="2460209" cy="682842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824337" y="1763031"/>
            <a:ext cx="101323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rgbClr val="0070C0"/>
                </a:solidFill>
              </a:rPr>
              <a:t>44,2 </a:t>
            </a:r>
            <a:r>
              <a:rPr lang="es-ES" sz="1200" b="1" dirty="0" smtClean="0">
                <a:solidFill>
                  <a:srgbClr val="0070C0"/>
                </a:solidFill>
              </a:rPr>
              <a:t>MM</a:t>
            </a:r>
          </a:p>
          <a:p>
            <a:pPr algn="ctr"/>
            <a:r>
              <a:rPr lang="es-ES" sz="1200" b="1" dirty="0" err="1" smtClean="0">
                <a:solidFill>
                  <a:srgbClr val="0070C0"/>
                </a:solidFill>
              </a:rPr>
              <a:t>Ph</a:t>
            </a:r>
            <a:r>
              <a:rPr lang="es-ES" sz="1200" b="1" dirty="0" smtClean="0">
                <a:solidFill>
                  <a:srgbClr val="0070C0"/>
                </a:solidFill>
              </a:rPr>
              <a:t>. &gt; 870% </a:t>
            </a:r>
          </a:p>
          <a:p>
            <a:pPr algn="ctr"/>
            <a:endParaRPr lang="es-ES" sz="500" b="1" dirty="0" smtClean="0">
              <a:solidFill>
                <a:schemeClr val="accent2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774598" y="5622421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0070C0"/>
                </a:solidFill>
              </a:rPr>
              <a:t> </a:t>
            </a:r>
            <a:r>
              <a:rPr lang="es-ES" sz="1200" b="1" dirty="0" smtClean="0">
                <a:solidFill>
                  <a:srgbClr val="0070C0"/>
                </a:solidFill>
              </a:rPr>
              <a:t>1K tarjetas </a:t>
            </a:r>
            <a:r>
              <a:rPr lang="es-ES" sz="1200" b="1" dirty="0" err="1" smtClean="0">
                <a:solidFill>
                  <a:srgbClr val="0070C0"/>
                </a:solidFill>
              </a:rPr>
              <a:t>Mlw</a:t>
            </a:r>
            <a:r>
              <a:rPr lang="es-ES" sz="1200" b="1" dirty="0" smtClean="0">
                <a:solidFill>
                  <a:srgbClr val="0070C0"/>
                </a:solidFill>
              </a:rPr>
              <a:t>. 15% </a:t>
            </a: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356" y="3237672"/>
            <a:ext cx="1041786" cy="1041786"/>
          </a:xfrm>
          <a:prstGeom prst="rect">
            <a:avLst/>
          </a:prstGeom>
        </p:spPr>
      </p:pic>
      <p:cxnSp>
        <p:nvCxnSpPr>
          <p:cNvPr id="27" name="Conector recto 26"/>
          <p:cNvCxnSpPr/>
          <p:nvPr/>
        </p:nvCxnSpPr>
        <p:spPr bwMode="auto">
          <a:xfrm>
            <a:off x="3203039" y="3829110"/>
            <a:ext cx="4264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Hexágono 27"/>
          <p:cNvSpPr/>
          <p:nvPr/>
        </p:nvSpPr>
        <p:spPr bwMode="auto">
          <a:xfrm>
            <a:off x="3595392" y="2302213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3620280" y="2513114"/>
            <a:ext cx="1042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accent2"/>
                </a:solidFill>
              </a:rPr>
              <a:t> </a:t>
            </a:r>
            <a:r>
              <a:rPr lang="es-ES" sz="1200" b="1" dirty="0" smtClean="0">
                <a:solidFill>
                  <a:srgbClr val="0070C0"/>
                </a:solidFill>
              </a:rPr>
              <a:t>65K </a:t>
            </a:r>
            <a:r>
              <a:rPr lang="es-ES" sz="1200" b="1" dirty="0" err="1" smtClean="0">
                <a:solidFill>
                  <a:srgbClr val="0070C0"/>
                </a:solidFill>
              </a:rPr>
              <a:t>Hack</a:t>
            </a:r>
            <a:endParaRPr lang="es-ES" sz="1200" b="1" dirty="0" smtClean="0">
              <a:solidFill>
                <a:srgbClr val="0070C0"/>
              </a:solidFill>
            </a:endParaRPr>
          </a:p>
          <a:p>
            <a:r>
              <a:rPr lang="es-ES" sz="1200" b="1" dirty="0" smtClean="0">
                <a:solidFill>
                  <a:srgbClr val="0070C0"/>
                </a:solidFill>
              </a:rPr>
              <a:t>900K </a:t>
            </a:r>
            <a:r>
              <a:rPr lang="es-ES" sz="1200" b="1" dirty="0" err="1" smtClean="0">
                <a:solidFill>
                  <a:srgbClr val="0070C0"/>
                </a:solidFill>
              </a:rPr>
              <a:t>down</a:t>
            </a:r>
            <a:endParaRPr lang="es-ES" sz="1200" b="1" dirty="0" smtClean="0">
              <a:solidFill>
                <a:srgbClr val="0070C0"/>
              </a:solidFill>
            </a:endParaRPr>
          </a:p>
        </p:txBody>
      </p:sp>
      <p:sp>
        <p:nvSpPr>
          <p:cNvPr id="30" name="Rectángulo redondeado 29"/>
          <p:cNvSpPr/>
          <p:nvPr/>
        </p:nvSpPr>
        <p:spPr bwMode="auto">
          <a:xfrm>
            <a:off x="6110318" y="2630960"/>
            <a:ext cx="4392488" cy="1380055"/>
          </a:xfrm>
          <a:prstGeom prst="round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800" b="1" dirty="0" smtClean="0">
                <a:solidFill>
                  <a:schemeClr val="tx1"/>
                </a:solidFill>
                <a:latin typeface="Arial" pitchFamily="34" charset="0"/>
              </a:rPr>
              <a:t>Sistemas de comunicación del operador: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1600" dirty="0">
              <a:solidFill>
                <a:schemeClr val="tx1"/>
              </a:solidFill>
              <a:latin typeface="Arial" pitchFamily="34" charset="0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_tradnl" sz="1600" dirty="0" smtClean="0">
                <a:solidFill>
                  <a:schemeClr val="tx1"/>
                </a:solidFill>
                <a:latin typeface="Arial" pitchFamily="34" charset="0"/>
              </a:rPr>
              <a:t>Vulnerabilidades y compromiso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s-ES_tradnl" sz="16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51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94" y="3217042"/>
            <a:ext cx="1224136" cy="1224136"/>
          </a:xfrm>
          <a:prstGeom prst="rect">
            <a:avLst/>
          </a:prstGeom>
        </p:spPr>
      </p:pic>
      <p:sp>
        <p:nvSpPr>
          <p:cNvPr id="5" name="Hexágono 4"/>
          <p:cNvSpPr/>
          <p:nvPr/>
        </p:nvSpPr>
        <p:spPr bwMode="auto">
          <a:xfrm>
            <a:off x="774946" y="1556792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30" y="2424954"/>
            <a:ext cx="792088" cy="792088"/>
          </a:xfrm>
          <a:prstGeom prst="rect">
            <a:avLst/>
          </a:prstGeom>
        </p:spPr>
      </p:pic>
      <p:cxnSp>
        <p:nvCxnSpPr>
          <p:cNvPr id="9" name="Conector recto 8"/>
          <p:cNvCxnSpPr/>
          <p:nvPr/>
        </p:nvCxnSpPr>
        <p:spPr bwMode="auto">
          <a:xfrm flipV="1">
            <a:off x="1304462" y="3140968"/>
            <a:ext cx="0" cy="360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70" y="4598433"/>
            <a:ext cx="720080" cy="720080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 bwMode="auto">
          <a:xfrm flipV="1">
            <a:off x="1304462" y="4221088"/>
            <a:ext cx="0" cy="360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Hexágono 11"/>
          <p:cNvSpPr/>
          <p:nvPr/>
        </p:nvSpPr>
        <p:spPr bwMode="auto">
          <a:xfrm>
            <a:off x="769674" y="5379606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574" y="3217042"/>
            <a:ext cx="1108242" cy="1108242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 bwMode="auto">
          <a:xfrm>
            <a:off x="1828534" y="3829110"/>
            <a:ext cx="4264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Hexágono 15"/>
          <p:cNvSpPr/>
          <p:nvPr/>
        </p:nvSpPr>
        <p:spPr bwMode="auto">
          <a:xfrm>
            <a:off x="2184546" y="2301568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246010" y="252161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accent2"/>
                </a:solidFill>
              </a:rPr>
              <a:t> </a:t>
            </a:r>
            <a:r>
              <a:rPr lang="es-ES" sz="1200" b="1" dirty="0" smtClean="0">
                <a:solidFill>
                  <a:srgbClr val="0070C0"/>
                </a:solidFill>
              </a:rPr>
              <a:t>And 735</a:t>
            </a:r>
          </a:p>
          <a:p>
            <a:pPr algn="ctr"/>
            <a:r>
              <a:rPr lang="es-ES" sz="1200" b="1" dirty="0" smtClean="0">
                <a:solidFill>
                  <a:srgbClr val="0070C0"/>
                </a:solidFill>
              </a:rPr>
              <a:t>IOS 365 </a:t>
            </a:r>
          </a:p>
        </p:txBody>
      </p:sp>
      <p:sp>
        <p:nvSpPr>
          <p:cNvPr id="18" name="Hexágono 17"/>
          <p:cNvSpPr/>
          <p:nvPr/>
        </p:nvSpPr>
        <p:spPr bwMode="auto">
          <a:xfrm>
            <a:off x="2213238" y="4303995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2274702" y="450575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0070C0"/>
                </a:solidFill>
              </a:rPr>
              <a:t> </a:t>
            </a:r>
            <a:r>
              <a:rPr lang="es-ES" sz="1200" b="1" dirty="0" smtClean="0">
                <a:solidFill>
                  <a:srgbClr val="0070C0"/>
                </a:solidFill>
              </a:rPr>
              <a:t>Mal </a:t>
            </a:r>
            <a:r>
              <a:rPr lang="es-ES" sz="1200" b="1" dirty="0" err="1" smtClean="0">
                <a:solidFill>
                  <a:srgbClr val="0070C0"/>
                </a:solidFill>
              </a:rPr>
              <a:t>Banc</a:t>
            </a:r>
            <a:endParaRPr lang="es-ES" sz="1200" b="1" dirty="0" smtClean="0">
              <a:solidFill>
                <a:srgbClr val="0070C0"/>
              </a:solidFill>
            </a:endParaRPr>
          </a:p>
          <a:p>
            <a:r>
              <a:rPr lang="es-ES" sz="1200" b="1" dirty="0" smtClean="0">
                <a:solidFill>
                  <a:srgbClr val="0070C0"/>
                </a:solidFill>
              </a:rPr>
              <a:t>767.072 </a:t>
            </a:r>
            <a:r>
              <a:rPr lang="es-ES" sz="1200" b="1" dirty="0" err="1" smtClean="0">
                <a:solidFill>
                  <a:srgbClr val="0070C0"/>
                </a:solidFill>
              </a:rPr>
              <a:t>us</a:t>
            </a:r>
            <a:r>
              <a:rPr lang="es-ES" sz="1200" b="1" dirty="0" smtClean="0">
                <a:solidFill>
                  <a:srgbClr val="0070C0"/>
                </a:solidFill>
              </a:rPr>
              <a:t> </a:t>
            </a:r>
            <a:endParaRPr lang="es-ES" sz="1200" b="1" dirty="0">
              <a:solidFill>
                <a:srgbClr val="0070C0"/>
              </a:solidFill>
            </a:endParaRPr>
          </a:p>
        </p:txBody>
      </p:sp>
      <p:sp>
        <p:nvSpPr>
          <p:cNvPr id="21" name="1 Título"/>
          <p:cNvSpPr>
            <a:spLocks noGrp="1"/>
          </p:cNvSpPr>
          <p:nvPr>
            <p:ph type="title"/>
          </p:nvPr>
        </p:nvSpPr>
        <p:spPr>
          <a:xfrm>
            <a:off x="458679" y="149895"/>
            <a:ext cx="10515600" cy="516819"/>
          </a:xfrm>
        </p:spPr>
        <p:txBody>
          <a:bodyPr>
            <a:noAutofit/>
          </a:bodyPr>
          <a:lstStyle/>
          <a:p>
            <a:r>
              <a:rPr lang="es-ES_tradnl" sz="3200" dirty="0" smtClean="0"/>
              <a:t>Contexto </a:t>
            </a:r>
            <a:endParaRPr lang="en-US" sz="3200" dirty="0"/>
          </a:p>
        </p:txBody>
      </p:sp>
      <p:sp>
        <p:nvSpPr>
          <p:cNvPr id="22" name="Subtítulo 6">
            <a:extLst>
              <a:ext uri="{FF2B5EF4-FFF2-40B4-BE49-F238E27FC236}">
                <a16:creationId xmlns:a16="http://schemas.microsoft.com/office/drawing/2014/main" id="{D184A763-02A6-4822-A5F0-D9E80A5D8061}"/>
              </a:ext>
            </a:extLst>
          </p:cNvPr>
          <p:cNvSpPr txBox="1">
            <a:spLocks/>
          </p:cNvSpPr>
          <p:nvPr/>
        </p:nvSpPr>
        <p:spPr>
          <a:xfrm>
            <a:off x="458679" y="666714"/>
            <a:ext cx="8366316" cy="403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Riesgos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de seguridad del cliente en una relación digital modelo.</a:t>
            </a:r>
          </a:p>
          <a:p>
            <a:r>
              <a:rPr lang="es-ES" dirty="0" smtClean="0"/>
              <a:t> </a:t>
            </a:r>
            <a:r>
              <a:rPr lang="es-ES" dirty="0"/>
              <a:t>	</a:t>
            </a:r>
          </a:p>
        </p:txBody>
      </p:sp>
      <p:pic>
        <p:nvPicPr>
          <p:cNvPr id="23" name="Imagen 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202" y="197935"/>
            <a:ext cx="2460209" cy="682842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824337" y="1763031"/>
            <a:ext cx="101323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rgbClr val="0070C0"/>
                </a:solidFill>
              </a:rPr>
              <a:t>44,2 </a:t>
            </a:r>
            <a:r>
              <a:rPr lang="es-ES" sz="1200" b="1" dirty="0" smtClean="0">
                <a:solidFill>
                  <a:srgbClr val="0070C0"/>
                </a:solidFill>
              </a:rPr>
              <a:t>MM</a:t>
            </a:r>
          </a:p>
          <a:p>
            <a:pPr algn="ctr"/>
            <a:r>
              <a:rPr lang="es-ES" sz="1200" b="1" dirty="0" err="1" smtClean="0">
                <a:solidFill>
                  <a:srgbClr val="0070C0"/>
                </a:solidFill>
              </a:rPr>
              <a:t>Ph</a:t>
            </a:r>
            <a:r>
              <a:rPr lang="es-ES" sz="1200" b="1" dirty="0" smtClean="0">
                <a:solidFill>
                  <a:srgbClr val="0070C0"/>
                </a:solidFill>
              </a:rPr>
              <a:t>. &gt; 870% </a:t>
            </a:r>
          </a:p>
          <a:p>
            <a:pPr algn="ctr"/>
            <a:endParaRPr lang="es-ES" sz="500" b="1" dirty="0" smtClean="0">
              <a:solidFill>
                <a:schemeClr val="accent2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774598" y="5622421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0070C0"/>
                </a:solidFill>
              </a:rPr>
              <a:t> </a:t>
            </a:r>
            <a:r>
              <a:rPr lang="es-ES" sz="1200" b="1" dirty="0" smtClean="0">
                <a:solidFill>
                  <a:srgbClr val="0070C0"/>
                </a:solidFill>
              </a:rPr>
              <a:t>1K tarjetas </a:t>
            </a:r>
            <a:r>
              <a:rPr lang="es-ES" sz="1200" b="1" dirty="0" err="1" smtClean="0">
                <a:solidFill>
                  <a:srgbClr val="0070C0"/>
                </a:solidFill>
              </a:rPr>
              <a:t>Mlw</a:t>
            </a:r>
            <a:r>
              <a:rPr lang="es-ES" sz="1200" b="1" dirty="0" smtClean="0">
                <a:solidFill>
                  <a:srgbClr val="0070C0"/>
                </a:solidFill>
              </a:rPr>
              <a:t>. 15% </a:t>
            </a: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356" y="3237672"/>
            <a:ext cx="1041786" cy="1041786"/>
          </a:xfrm>
          <a:prstGeom prst="rect">
            <a:avLst/>
          </a:prstGeom>
        </p:spPr>
      </p:pic>
      <p:cxnSp>
        <p:nvCxnSpPr>
          <p:cNvPr id="27" name="Conector recto 26"/>
          <p:cNvCxnSpPr/>
          <p:nvPr/>
        </p:nvCxnSpPr>
        <p:spPr bwMode="auto">
          <a:xfrm>
            <a:off x="3203039" y="3829110"/>
            <a:ext cx="4264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Hexágono 27"/>
          <p:cNvSpPr/>
          <p:nvPr/>
        </p:nvSpPr>
        <p:spPr bwMode="auto">
          <a:xfrm>
            <a:off x="3595392" y="2302213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3620280" y="2513114"/>
            <a:ext cx="1042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accent2"/>
                </a:solidFill>
              </a:rPr>
              <a:t> </a:t>
            </a:r>
            <a:r>
              <a:rPr lang="es-ES" sz="1200" b="1" dirty="0" smtClean="0">
                <a:solidFill>
                  <a:srgbClr val="0070C0"/>
                </a:solidFill>
              </a:rPr>
              <a:t>65K </a:t>
            </a:r>
            <a:r>
              <a:rPr lang="es-ES" sz="1200" b="1" dirty="0" err="1" smtClean="0">
                <a:solidFill>
                  <a:srgbClr val="0070C0"/>
                </a:solidFill>
              </a:rPr>
              <a:t>Hack</a:t>
            </a:r>
            <a:endParaRPr lang="es-ES" sz="1200" b="1" dirty="0" smtClean="0">
              <a:solidFill>
                <a:srgbClr val="0070C0"/>
              </a:solidFill>
            </a:endParaRPr>
          </a:p>
          <a:p>
            <a:r>
              <a:rPr lang="es-ES" sz="1200" b="1" dirty="0" smtClean="0">
                <a:solidFill>
                  <a:srgbClr val="0070C0"/>
                </a:solidFill>
              </a:rPr>
              <a:t>900K </a:t>
            </a:r>
            <a:r>
              <a:rPr lang="es-ES" sz="1200" b="1" dirty="0" err="1" smtClean="0">
                <a:solidFill>
                  <a:srgbClr val="0070C0"/>
                </a:solidFill>
              </a:rPr>
              <a:t>down</a:t>
            </a:r>
            <a:endParaRPr lang="es-ES" sz="1200" b="1" dirty="0" smtClean="0">
              <a:solidFill>
                <a:srgbClr val="0070C0"/>
              </a:solidFill>
            </a:endParaRP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536" y="3262868"/>
            <a:ext cx="1016590" cy="1016590"/>
          </a:xfrm>
          <a:prstGeom prst="rect">
            <a:avLst/>
          </a:prstGeom>
        </p:spPr>
      </p:pic>
      <p:cxnSp>
        <p:nvCxnSpPr>
          <p:cNvPr id="32" name="Conector recto 31"/>
          <p:cNvCxnSpPr/>
          <p:nvPr/>
        </p:nvCxnSpPr>
        <p:spPr bwMode="auto">
          <a:xfrm>
            <a:off x="4538613" y="3829110"/>
            <a:ext cx="4264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Hexágono 32"/>
          <p:cNvSpPr/>
          <p:nvPr/>
        </p:nvSpPr>
        <p:spPr bwMode="auto">
          <a:xfrm>
            <a:off x="4891536" y="4303995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4953000" y="453318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accent2"/>
                </a:solidFill>
              </a:rPr>
              <a:t> </a:t>
            </a:r>
            <a:r>
              <a:rPr lang="es-ES" sz="1200" b="1" dirty="0" smtClean="0">
                <a:solidFill>
                  <a:srgbClr val="0070C0"/>
                </a:solidFill>
              </a:rPr>
              <a:t>150 </a:t>
            </a:r>
            <a:r>
              <a:rPr lang="es-ES" sz="1200" b="1" dirty="0" err="1" smtClean="0">
                <a:solidFill>
                  <a:srgbClr val="0070C0"/>
                </a:solidFill>
              </a:rPr>
              <a:t>Gbps</a:t>
            </a:r>
            <a:endParaRPr lang="es-ES" sz="1200" b="1" dirty="0" smtClean="0">
              <a:solidFill>
                <a:srgbClr val="0070C0"/>
              </a:solidFill>
            </a:endParaRPr>
          </a:p>
          <a:p>
            <a:r>
              <a:rPr lang="es-ES" sz="1200" b="1" dirty="0" err="1" smtClean="0">
                <a:solidFill>
                  <a:srgbClr val="0070C0"/>
                </a:solidFill>
              </a:rPr>
              <a:t>Hack</a:t>
            </a:r>
            <a:r>
              <a:rPr lang="es-ES" sz="1200" b="1" dirty="0" smtClean="0">
                <a:solidFill>
                  <a:srgbClr val="0070C0"/>
                </a:solidFill>
              </a:rPr>
              <a:t> </a:t>
            </a:r>
            <a:r>
              <a:rPr lang="es-ES" sz="1200" b="1" dirty="0" err="1" smtClean="0">
                <a:solidFill>
                  <a:srgbClr val="0070C0"/>
                </a:solidFill>
              </a:rPr>
              <a:t>Tech</a:t>
            </a:r>
            <a:endParaRPr lang="es-ES" sz="1200" b="1" dirty="0" smtClean="0">
              <a:solidFill>
                <a:srgbClr val="0070C0"/>
              </a:solidFill>
            </a:endParaRPr>
          </a:p>
        </p:txBody>
      </p:sp>
      <p:sp>
        <p:nvSpPr>
          <p:cNvPr id="35" name="Rectángulo redondeado 34"/>
          <p:cNvSpPr/>
          <p:nvPr/>
        </p:nvSpPr>
        <p:spPr bwMode="auto">
          <a:xfrm>
            <a:off x="6992634" y="2523896"/>
            <a:ext cx="3528392" cy="1855635"/>
          </a:xfrm>
          <a:prstGeom prst="round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800" b="1" dirty="0" smtClean="0">
                <a:solidFill>
                  <a:schemeClr val="tx1"/>
                </a:solidFill>
                <a:latin typeface="Arial" pitchFamily="34" charset="0"/>
              </a:rPr>
              <a:t>Arquitectura del proveedor: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1600" dirty="0">
              <a:solidFill>
                <a:schemeClr val="tx1"/>
              </a:solidFill>
              <a:latin typeface="Arial" pitchFamily="34" charset="0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_tradnl" sz="1600" dirty="0" smtClean="0">
                <a:solidFill>
                  <a:schemeClr val="tx1"/>
                </a:solidFill>
                <a:latin typeface="Arial" pitchFamily="34" charset="0"/>
              </a:rPr>
              <a:t>Disponibilidad de la infraestructura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_tradnl" sz="1600" dirty="0" smtClean="0">
                <a:solidFill>
                  <a:schemeClr val="tx1"/>
                </a:solidFill>
                <a:latin typeface="Arial" pitchFamily="34" charset="0"/>
              </a:rPr>
              <a:t>Compromiso de la infraestructura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s-ES_tradnl" sz="16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92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94" y="3217042"/>
            <a:ext cx="1224136" cy="1224136"/>
          </a:xfrm>
          <a:prstGeom prst="rect">
            <a:avLst/>
          </a:prstGeom>
        </p:spPr>
      </p:pic>
      <p:sp>
        <p:nvSpPr>
          <p:cNvPr id="5" name="Hexágono 4"/>
          <p:cNvSpPr/>
          <p:nvPr/>
        </p:nvSpPr>
        <p:spPr bwMode="auto">
          <a:xfrm>
            <a:off x="774946" y="1556792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30" y="2424954"/>
            <a:ext cx="792088" cy="792088"/>
          </a:xfrm>
          <a:prstGeom prst="rect">
            <a:avLst/>
          </a:prstGeom>
        </p:spPr>
      </p:pic>
      <p:cxnSp>
        <p:nvCxnSpPr>
          <p:cNvPr id="9" name="Conector recto 8"/>
          <p:cNvCxnSpPr/>
          <p:nvPr/>
        </p:nvCxnSpPr>
        <p:spPr bwMode="auto">
          <a:xfrm flipV="1">
            <a:off x="1304462" y="3140968"/>
            <a:ext cx="0" cy="360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70" y="4598433"/>
            <a:ext cx="720080" cy="720080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 bwMode="auto">
          <a:xfrm flipV="1">
            <a:off x="1304462" y="4221088"/>
            <a:ext cx="0" cy="360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Hexágono 11"/>
          <p:cNvSpPr/>
          <p:nvPr/>
        </p:nvSpPr>
        <p:spPr bwMode="auto">
          <a:xfrm>
            <a:off x="769674" y="5379606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574" y="3217042"/>
            <a:ext cx="1108242" cy="1108242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 bwMode="auto">
          <a:xfrm>
            <a:off x="1828534" y="3829110"/>
            <a:ext cx="4264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Hexágono 15"/>
          <p:cNvSpPr/>
          <p:nvPr/>
        </p:nvSpPr>
        <p:spPr bwMode="auto">
          <a:xfrm>
            <a:off x="2184546" y="2301568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246010" y="252161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accent2"/>
                </a:solidFill>
              </a:rPr>
              <a:t> </a:t>
            </a:r>
            <a:r>
              <a:rPr lang="es-ES" sz="1200" b="1" dirty="0" smtClean="0">
                <a:solidFill>
                  <a:srgbClr val="0070C0"/>
                </a:solidFill>
              </a:rPr>
              <a:t>And 735</a:t>
            </a:r>
          </a:p>
          <a:p>
            <a:pPr algn="ctr"/>
            <a:r>
              <a:rPr lang="es-ES" sz="1200" b="1" dirty="0" smtClean="0">
                <a:solidFill>
                  <a:srgbClr val="0070C0"/>
                </a:solidFill>
              </a:rPr>
              <a:t>IOS 365 </a:t>
            </a:r>
          </a:p>
        </p:txBody>
      </p:sp>
      <p:sp>
        <p:nvSpPr>
          <p:cNvPr id="18" name="Hexágono 17"/>
          <p:cNvSpPr/>
          <p:nvPr/>
        </p:nvSpPr>
        <p:spPr bwMode="auto">
          <a:xfrm>
            <a:off x="2213238" y="4303995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2274702" y="450575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0070C0"/>
                </a:solidFill>
              </a:rPr>
              <a:t> </a:t>
            </a:r>
            <a:r>
              <a:rPr lang="es-ES" sz="1200" b="1" dirty="0" smtClean="0">
                <a:solidFill>
                  <a:srgbClr val="0070C0"/>
                </a:solidFill>
              </a:rPr>
              <a:t>Mal </a:t>
            </a:r>
            <a:r>
              <a:rPr lang="es-ES" sz="1200" b="1" dirty="0" err="1" smtClean="0">
                <a:solidFill>
                  <a:srgbClr val="0070C0"/>
                </a:solidFill>
              </a:rPr>
              <a:t>Banc</a:t>
            </a:r>
            <a:endParaRPr lang="es-ES" sz="1200" b="1" dirty="0" smtClean="0">
              <a:solidFill>
                <a:srgbClr val="0070C0"/>
              </a:solidFill>
            </a:endParaRPr>
          </a:p>
          <a:p>
            <a:r>
              <a:rPr lang="es-ES" sz="1200" b="1" dirty="0" smtClean="0">
                <a:solidFill>
                  <a:srgbClr val="0070C0"/>
                </a:solidFill>
              </a:rPr>
              <a:t>767.072 </a:t>
            </a:r>
            <a:r>
              <a:rPr lang="es-ES" sz="1200" b="1" dirty="0" err="1" smtClean="0">
                <a:solidFill>
                  <a:srgbClr val="0070C0"/>
                </a:solidFill>
              </a:rPr>
              <a:t>us</a:t>
            </a:r>
            <a:r>
              <a:rPr lang="es-ES" sz="1200" b="1" dirty="0" smtClean="0">
                <a:solidFill>
                  <a:srgbClr val="0070C0"/>
                </a:solidFill>
              </a:rPr>
              <a:t> </a:t>
            </a:r>
            <a:endParaRPr lang="es-ES" sz="1200" b="1" dirty="0">
              <a:solidFill>
                <a:srgbClr val="0070C0"/>
              </a:solidFill>
            </a:endParaRPr>
          </a:p>
        </p:txBody>
      </p:sp>
      <p:sp>
        <p:nvSpPr>
          <p:cNvPr id="21" name="1 Título"/>
          <p:cNvSpPr>
            <a:spLocks noGrp="1"/>
          </p:cNvSpPr>
          <p:nvPr>
            <p:ph type="title"/>
          </p:nvPr>
        </p:nvSpPr>
        <p:spPr>
          <a:xfrm>
            <a:off x="458679" y="149895"/>
            <a:ext cx="10515600" cy="516819"/>
          </a:xfrm>
        </p:spPr>
        <p:txBody>
          <a:bodyPr>
            <a:noAutofit/>
          </a:bodyPr>
          <a:lstStyle/>
          <a:p>
            <a:r>
              <a:rPr lang="es-ES_tradnl" sz="3200" dirty="0" smtClean="0"/>
              <a:t>Contexto </a:t>
            </a:r>
            <a:endParaRPr lang="en-US" sz="3200" dirty="0"/>
          </a:p>
        </p:txBody>
      </p:sp>
      <p:sp>
        <p:nvSpPr>
          <p:cNvPr id="22" name="Subtítulo 6">
            <a:extLst>
              <a:ext uri="{FF2B5EF4-FFF2-40B4-BE49-F238E27FC236}">
                <a16:creationId xmlns:a16="http://schemas.microsoft.com/office/drawing/2014/main" id="{D184A763-02A6-4822-A5F0-D9E80A5D8061}"/>
              </a:ext>
            </a:extLst>
          </p:cNvPr>
          <p:cNvSpPr txBox="1">
            <a:spLocks/>
          </p:cNvSpPr>
          <p:nvPr/>
        </p:nvSpPr>
        <p:spPr>
          <a:xfrm>
            <a:off x="458679" y="666714"/>
            <a:ext cx="8366316" cy="403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Riesgos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de seguridad del cliente en una relación digital modelo.</a:t>
            </a:r>
          </a:p>
          <a:p>
            <a:r>
              <a:rPr lang="es-ES" dirty="0" smtClean="0"/>
              <a:t> </a:t>
            </a:r>
            <a:r>
              <a:rPr lang="es-ES" dirty="0"/>
              <a:t>	</a:t>
            </a:r>
          </a:p>
        </p:txBody>
      </p:sp>
      <p:pic>
        <p:nvPicPr>
          <p:cNvPr id="23" name="Imagen 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202" y="197935"/>
            <a:ext cx="2460209" cy="682842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824337" y="1763031"/>
            <a:ext cx="101323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rgbClr val="0070C0"/>
                </a:solidFill>
              </a:rPr>
              <a:t>44,2 </a:t>
            </a:r>
            <a:r>
              <a:rPr lang="es-ES" sz="1200" b="1" dirty="0" smtClean="0">
                <a:solidFill>
                  <a:srgbClr val="0070C0"/>
                </a:solidFill>
              </a:rPr>
              <a:t>MM</a:t>
            </a:r>
          </a:p>
          <a:p>
            <a:pPr algn="ctr"/>
            <a:r>
              <a:rPr lang="es-ES" sz="1200" b="1" dirty="0" err="1" smtClean="0">
                <a:solidFill>
                  <a:srgbClr val="0070C0"/>
                </a:solidFill>
              </a:rPr>
              <a:t>Ph</a:t>
            </a:r>
            <a:r>
              <a:rPr lang="es-ES" sz="1200" b="1" dirty="0" smtClean="0">
                <a:solidFill>
                  <a:srgbClr val="0070C0"/>
                </a:solidFill>
              </a:rPr>
              <a:t>. &gt; 870% </a:t>
            </a:r>
          </a:p>
          <a:p>
            <a:pPr algn="ctr"/>
            <a:endParaRPr lang="es-ES" sz="500" b="1" dirty="0" smtClean="0">
              <a:solidFill>
                <a:schemeClr val="accent2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774598" y="5622421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0070C0"/>
                </a:solidFill>
              </a:rPr>
              <a:t> </a:t>
            </a:r>
            <a:r>
              <a:rPr lang="es-ES" sz="1200" b="1" dirty="0" smtClean="0">
                <a:solidFill>
                  <a:srgbClr val="0070C0"/>
                </a:solidFill>
              </a:rPr>
              <a:t>1K tarjetas </a:t>
            </a:r>
            <a:r>
              <a:rPr lang="es-ES" sz="1200" b="1" dirty="0" err="1" smtClean="0">
                <a:solidFill>
                  <a:srgbClr val="0070C0"/>
                </a:solidFill>
              </a:rPr>
              <a:t>Mlw</a:t>
            </a:r>
            <a:r>
              <a:rPr lang="es-ES" sz="1200" b="1" dirty="0" smtClean="0">
                <a:solidFill>
                  <a:srgbClr val="0070C0"/>
                </a:solidFill>
              </a:rPr>
              <a:t>. 15% </a:t>
            </a: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356" y="3237672"/>
            <a:ext cx="1041786" cy="1041786"/>
          </a:xfrm>
          <a:prstGeom prst="rect">
            <a:avLst/>
          </a:prstGeom>
        </p:spPr>
      </p:pic>
      <p:cxnSp>
        <p:nvCxnSpPr>
          <p:cNvPr id="27" name="Conector recto 26"/>
          <p:cNvCxnSpPr/>
          <p:nvPr/>
        </p:nvCxnSpPr>
        <p:spPr bwMode="auto">
          <a:xfrm>
            <a:off x="3203039" y="3829110"/>
            <a:ext cx="4264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Hexágono 27"/>
          <p:cNvSpPr/>
          <p:nvPr/>
        </p:nvSpPr>
        <p:spPr bwMode="auto">
          <a:xfrm>
            <a:off x="3595392" y="2302213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3620280" y="2513114"/>
            <a:ext cx="1042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accent2"/>
                </a:solidFill>
              </a:rPr>
              <a:t> </a:t>
            </a:r>
            <a:r>
              <a:rPr lang="es-ES" sz="1200" b="1" dirty="0" smtClean="0">
                <a:solidFill>
                  <a:srgbClr val="0070C0"/>
                </a:solidFill>
              </a:rPr>
              <a:t>65K </a:t>
            </a:r>
            <a:r>
              <a:rPr lang="es-ES" sz="1200" b="1" dirty="0" err="1" smtClean="0">
                <a:solidFill>
                  <a:srgbClr val="0070C0"/>
                </a:solidFill>
              </a:rPr>
              <a:t>Hack</a:t>
            </a:r>
            <a:endParaRPr lang="es-ES" sz="1200" b="1" dirty="0" smtClean="0">
              <a:solidFill>
                <a:srgbClr val="0070C0"/>
              </a:solidFill>
            </a:endParaRPr>
          </a:p>
          <a:p>
            <a:r>
              <a:rPr lang="es-ES" sz="1200" b="1" dirty="0" smtClean="0">
                <a:solidFill>
                  <a:srgbClr val="0070C0"/>
                </a:solidFill>
              </a:rPr>
              <a:t>900K </a:t>
            </a:r>
            <a:r>
              <a:rPr lang="es-ES" sz="1200" b="1" dirty="0" err="1" smtClean="0">
                <a:solidFill>
                  <a:srgbClr val="0070C0"/>
                </a:solidFill>
              </a:rPr>
              <a:t>down</a:t>
            </a:r>
            <a:endParaRPr lang="es-ES" sz="1200" b="1" dirty="0" smtClean="0">
              <a:solidFill>
                <a:srgbClr val="0070C0"/>
              </a:solidFill>
            </a:endParaRP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536" y="3262868"/>
            <a:ext cx="1016590" cy="1016590"/>
          </a:xfrm>
          <a:prstGeom prst="rect">
            <a:avLst/>
          </a:prstGeom>
        </p:spPr>
      </p:pic>
      <p:cxnSp>
        <p:nvCxnSpPr>
          <p:cNvPr id="32" name="Conector recto 31"/>
          <p:cNvCxnSpPr/>
          <p:nvPr/>
        </p:nvCxnSpPr>
        <p:spPr bwMode="auto">
          <a:xfrm>
            <a:off x="4538613" y="3829110"/>
            <a:ext cx="4264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Hexágono 32"/>
          <p:cNvSpPr/>
          <p:nvPr/>
        </p:nvSpPr>
        <p:spPr bwMode="auto">
          <a:xfrm>
            <a:off x="4891536" y="4303995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4953000" y="453318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accent2"/>
                </a:solidFill>
              </a:rPr>
              <a:t> </a:t>
            </a:r>
            <a:r>
              <a:rPr lang="es-ES" sz="1200" b="1" dirty="0" smtClean="0">
                <a:solidFill>
                  <a:srgbClr val="0070C0"/>
                </a:solidFill>
              </a:rPr>
              <a:t>150 </a:t>
            </a:r>
            <a:r>
              <a:rPr lang="es-ES" sz="1200" b="1" dirty="0" err="1" smtClean="0">
                <a:solidFill>
                  <a:srgbClr val="0070C0"/>
                </a:solidFill>
              </a:rPr>
              <a:t>Gbps</a:t>
            </a:r>
            <a:endParaRPr lang="es-ES" sz="1200" b="1" dirty="0" smtClean="0">
              <a:solidFill>
                <a:srgbClr val="0070C0"/>
              </a:solidFill>
            </a:endParaRPr>
          </a:p>
          <a:p>
            <a:r>
              <a:rPr lang="es-ES" sz="1200" b="1" dirty="0" err="1" smtClean="0">
                <a:solidFill>
                  <a:srgbClr val="0070C0"/>
                </a:solidFill>
              </a:rPr>
              <a:t>Hack</a:t>
            </a:r>
            <a:r>
              <a:rPr lang="es-ES" sz="1200" b="1" dirty="0" smtClean="0">
                <a:solidFill>
                  <a:srgbClr val="0070C0"/>
                </a:solidFill>
              </a:rPr>
              <a:t> </a:t>
            </a:r>
            <a:r>
              <a:rPr lang="es-ES" sz="1200" b="1" dirty="0" err="1" smtClean="0">
                <a:solidFill>
                  <a:srgbClr val="0070C0"/>
                </a:solidFill>
              </a:rPr>
              <a:t>Tech</a:t>
            </a:r>
            <a:endParaRPr lang="es-ES" sz="1200" b="1" dirty="0" smtClean="0">
              <a:solidFill>
                <a:srgbClr val="0070C0"/>
              </a:solidFill>
            </a:endParaRPr>
          </a:p>
        </p:txBody>
      </p:sp>
      <p:sp>
        <p:nvSpPr>
          <p:cNvPr id="30" name="Hexágono 29"/>
          <p:cNvSpPr/>
          <p:nvPr/>
        </p:nvSpPr>
        <p:spPr bwMode="auto">
          <a:xfrm>
            <a:off x="6115672" y="2331430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6177136" y="2597195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0070C0"/>
                </a:solidFill>
              </a:rPr>
              <a:t> </a:t>
            </a:r>
            <a:r>
              <a:rPr lang="es-ES" sz="1200" b="1" dirty="0" smtClean="0">
                <a:solidFill>
                  <a:srgbClr val="0070C0"/>
                </a:solidFill>
              </a:rPr>
              <a:t>52% de 50</a:t>
            </a:r>
          </a:p>
          <a:p>
            <a:r>
              <a:rPr lang="es-ES" sz="1200" b="1" dirty="0" smtClean="0">
                <a:solidFill>
                  <a:srgbClr val="0070C0"/>
                </a:solidFill>
              </a:rPr>
              <a:t>102 </a:t>
            </a:r>
            <a:r>
              <a:rPr lang="es-ES" sz="1200" b="1" dirty="0" err="1" smtClean="0">
                <a:solidFill>
                  <a:srgbClr val="0070C0"/>
                </a:solidFill>
              </a:rPr>
              <a:t>incid</a:t>
            </a:r>
            <a:r>
              <a:rPr lang="es-ES" sz="1200" b="1" dirty="0" smtClean="0">
                <a:solidFill>
                  <a:srgbClr val="0070C0"/>
                </a:solidFill>
              </a:rPr>
              <a:t>.</a:t>
            </a:r>
            <a:endParaRPr lang="es-ES" sz="1200" b="1" dirty="0" smtClean="0">
              <a:solidFill>
                <a:srgbClr val="0070C0"/>
              </a:solidFill>
            </a:endParaRP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893" y="3469070"/>
            <a:ext cx="720080" cy="720080"/>
          </a:xfrm>
          <a:prstGeom prst="rect">
            <a:avLst/>
          </a:prstGeom>
        </p:spPr>
      </p:pic>
      <p:cxnSp>
        <p:nvCxnSpPr>
          <p:cNvPr id="38" name="Conector recto 37"/>
          <p:cNvCxnSpPr/>
          <p:nvPr/>
        </p:nvCxnSpPr>
        <p:spPr bwMode="auto">
          <a:xfrm>
            <a:off x="5851480" y="3829110"/>
            <a:ext cx="4264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9" name="Imagen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28597" y="2899488"/>
            <a:ext cx="4010585" cy="164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9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94" y="3217042"/>
            <a:ext cx="1224136" cy="1224136"/>
          </a:xfrm>
          <a:prstGeom prst="rect">
            <a:avLst/>
          </a:prstGeom>
        </p:spPr>
      </p:pic>
      <p:sp>
        <p:nvSpPr>
          <p:cNvPr id="5" name="Hexágono 4"/>
          <p:cNvSpPr/>
          <p:nvPr/>
        </p:nvSpPr>
        <p:spPr bwMode="auto">
          <a:xfrm>
            <a:off x="774946" y="1556792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30" y="2424954"/>
            <a:ext cx="792088" cy="792088"/>
          </a:xfrm>
          <a:prstGeom prst="rect">
            <a:avLst/>
          </a:prstGeom>
        </p:spPr>
      </p:pic>
      <p:cxnSp>
        <p:nvCxnSpPr>
          <p:cNvPr id="9" name="Conector recto 8"/>
          <p:cNvCxnSpPr/>
          <p:nvPr/>
        </p:nvCxnSpPr>
        <p:spPr bwMode="auto">
          <a:xfrm flipV="1">
            <a:off x="1304462" y="3140968"/>
            <a:ext cx="0" cy="360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70" y="4598433"/>
            <a:ext cx="720080" cy="720080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 bwMode="auto">
          <a:xfrm flipV="1">
            <a:off x="1304462" y="4221088"/>
            <a:ext cx="0" cy="360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Hexágono 11"/>
          <p:cNvSpPr/>
          <p:nvPr/>
        </p:nvSpPr>
        <p:spPr bwMode="auto">
          <a:xfrm>
            <a:off x="769674" y="5379606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574" y="3217042"/>
            <a:ext cx="1108242" cy="1108242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 bwMode="auto">
          <a:xfrm>
            <a:off x="1828534" y="3829110"/>
            <a:ext cx="4264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Hexágono 15"/>
          <p:cNvSpPr/>
          <p:nvPr/>
        </p:nvSpPr>
        <p:spPr bwMode="auto">
          <a:xfrm>
            <a:off x="2184546" y="2301568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246010" y="252161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accent2"/>
                </a:solidFill>
              </a:rPr>
              <a:t> </a:t>
            </a:r>
            <a:r>
              <a:rPr lang="es-ES" sz="1200" b="1" dirty="0" smtClean="0">
                <a:solidFill>
                  <a:srgbClr val="0070C0"/>
                </a:solidFill>
              </a:rPr>
              <a:t>And 735</a:t>
            </a:r>
          </a:p>
          <a:p>
            <a:pPr algn="ctr"/>
            <a:r>
              <a:rPr lang="es-ES" sz="1200" b="1" dirty="0" smtClean="0">
                <a:solidFill>
                  <a:srgbClr val="0070C0"/>
                </a:solidFill>
              </a:rPr>
              <a:t>IOS 365 </a:t>
            </a:r>
          </a:p>
        </p:txBody>
      </p:sp>
      <p:sp>
        <p:nvSpPr>
          <p:cNvPr id="18" name="Hexágono 17"/>
          <p:cNvSpPr/>
          <p:nvPr/>
        </p:nvSpPr>
        <p:spPr bwMode="auto">
          <a:xfrm>
            <a:off x="2213238" y="4303995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2274702" y="450575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0070C0"/>
                </a:solidFill>
              </a:rPr>
              <a:t> </a:t>
            </a:r>
            <a:r>
              <a:rPr lang="es-ES" sz="1200" b="1" dirty="0" smtClean="0">
                <a:solidFill>
                  <a:srgbClr val="0070C0"/>
                </a:solidFill>
              </a:rPr>
              <a:t>Mal </a:t>
            </a:r>
            <a:r>
              <a:rPr lang="es-ES" sz="1200" b="1" dirty="0" err="1" smtClean="0">
                <a:solidFill>
                  <a:srgbClr val="0070C0"/>
                </a:solidFill>
              </a:rPr>
              <a:t>Banc</a:t>
            </a:r>
            <a:endParaRPr lang="es-ES" sz="1200" b="1" dirty="0" smtClean="0">
              <a:solidFill>
                <a:srgbClr val="0070C0"/>
              </a:solidFill>
            </a:endParaRPr>
          </a:p>
          <a:p>
            <a:r>
              <a:rPr lang="es-ES" sz="1200" b="1" dirty="0" smtClean="0">
                <a:solidFill>
                  <a:srgbClr val="0070C0"/>
                </a:solidFill>
              </a:rPr>
              <a:t>767.072 </a:t>
            </a:r>
            <a:r>
              <a:rPr lang="es-ES" sz="1200" b="1" dirty="0" err="1" smtClean="0">
                <a:solidFill>
                  <a:srgbClr val="0070C0"/>
                </a:solidFill>
              </a:rPr>
              <a:t>us</a:t>
            </a:r>
            <a:r>
              <a:rPr lang="es-ES" sz="1200" b="1" dirty="0" smtClean="0">
                <a:solidFill>
                  <a:srgbClr val="0070C0"/>
                </a:solidFill>
              </a:rPr>
              <a:t> </a:t>
            </a:r>
            <a:endParaRPr lang="es-ES" sz="1200" b="1" dirty="0">
              <a:solidFill>
                <a:srgbClr val="0070C0"/>
              </a:solidFill>
            </a:endParaRPr>
          </a:p>
        </p:txBody>
      </p:sp>
      <p:sp>
        <p:nvSpPr>
          <p:cNvPr id="21" name="1 Título"/>
          <p:cNvSpPr>
            <a:spLocks noGrp="1"/>
          </p:cNvSpPr>
          <p:nvPr>
            <p:ph type="title"/>
          </p:nvPr>
        </p:nvSpPr>
        <p:spPr>
          <a:xfrm>
            <a:off x="458679" y="149895"/>
            <a:ext cx="10515600" cy="516819"/>
          </a:xfrm>
        </p:spPr>
        <p:txBody>
          <a:bodyPr>
            <a:noAutofit/>
          </a:bodyPr>
          <a:lstStyle/>
          <a:p>
            <a:r>
              <a:rPr lang="es-ES_tradnl" sz="3200" dirty="0" smtClean="0"/>
              <a:t>Contexto </a:t>
            </a:r>
            <a:endParaRPr lang="en-US" sz="3200" dirty="0"/>
          </a:p>
        </p:txBody>
      </p:sp>
      <p:sp>
        <p:nvSpPr>
          <p:cNvPr id="22" name="Subtítulo 6">
            <a:extLst>
              <a:ext uri="{FF2B5EF4-FFF2-40B4-BE49-F238E27FC236}">
                <a16:creationId xmlns:a16="http://schemas.microsoft.com/office/drawing/2014/main" id="{D184A763-02A6-4822-A5F0-D9E80A5D8061}"/>
              </a:ext>
            </a:extLst>
          </p:cNvPr>
          <p:cNvSpPr txBox="1">
            <a:spLocks/>
          </p:cNvSpPr>
          <p:nvPr/>
        </p:nvSpPr>
        <p:spPr>
          <a:xfrm>
            <a:off x="458679" y="666714"/>
            <a:ext cx="8366316" cy="403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Riesgos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de seguridad del cliente en una relación digital modelo.</a:t>
            </a:r>
          </a:p>
          <a:p>
            <a:r>
              <a:rPr lang="es-ES" dirty="0" smtClean="0"/>
              <a:t> </a:t>
            </a:r>
            <a:r>
              <a:rPr lang="es-ES" dirty="0"/>
              <a:t>	</a:t>
            </a:r>
          </a:p>
        </p:txBody>
      </p:sp>
      <p:pic>
        <p:nvPicPr>
          <p:cNvPr id="23" name="Imagen 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202" y="197935"/>
            <a:ext cx="2460209" cy="682842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824337" y="1763031"/>
            <a:ext cx="101323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rgbClr val="0070C0"/>
                </a:solidFill>
              </a:rPr>
              <a:t>44,2 </a:t>
            </a:r>
            <a:r>
              <a:rPr lang="es-ES" sz="1200" b="1" dirty="0" smtClean="0">
                <a:solidFill>
                  <a:srgbClr val="0070C0"/>
                </a:solidFill>
              </a:rPr>
              <a:t>MM</a:t>
            </a:r>
          </a:p>
          <a:p>
            <a:pPr algn="ctr"/>
            <a:r>
              <a:rPr lang="es-ES" sz="1200" b="1" dirty="0" err="1" smtClean="0">
                <a:solidFill>
                  <a:srgbClr val="0070C0"/>
                </a:solidFill>
              </a:rPr>
              <a:t>Ph</a:t>
            </a:r>
            <a:r>
              <a:rPr lang="es-ES" sz="1200" b="1" dirty="0" smtClean="0">
                <a:solidFill>
                  <a:srgbClr val="0070C0"/>
                </a:solidFill>
              </a:rPr>
              <a:t>. &gt; 870% </a:t>
            </a:r>
          </a:p>
          <a:p>
            <a:pPr algn="ctr"/>
            <a:endParaRPr lang="es-ES" sz="500" b="1" dirty="0" smtClean="0">
              <a:solidFill>
                <a:schemeClr val="accent2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774598" y="5622421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0070C0"/>
                </a:solidFill>
              </a:rPr>
              <a:t> </a:t>
            </a:r>
            <a:r>
              <a:rPr lang="es-ES" sz="1200" b="1" dirty="0" smtClean="0">
                <a:solidFill>
                  <a:srgbClr val="0070C0"/>
                </a:solidFill>
              </a:rPr>
              <a:t>1K tarjetas </a:t>
            </a:r>
            <a:r>
              <a:rPr lang="es-ES" sz="1200" b="1" dirty="0" err="1" smtClean="0">
                <a:solidFill>
                  <a:srgbClr val="0070C0"/>
                </a:solidFill>
              </a:rPr>
              <a:t>Mlw</a:t>
            </a:r>
            <a:r>
              <a:rPr lang="es-ES" sz="1200" b="1" dirty="0" smtClean="0">
                <a:solidFill>
                  <a:srgbClr val="0070C0"/>
                </a:solidFill>
              </a:rPr>
              <a:t>. 15% </a:t>
            </a: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356" y="3237672"/>
            <a:ext cx="1041786" cy="1041786"/>
          </a:xfrm>
          <a:prstGeom prst="rect">
            <a:avLst/>
          </a:prstGeom>
        </p:spPr>
      </p:pic>
      <p:cxnSp>
        <p:nvCxnSpPr>
          <p:cNvPr id="27" name="Conector recto 26"/>
          <p:cNvCxnSpPr/>
          <p:nvPr/>
        </p:nvCxnSpPr>
        <p:spPr bwMode="auto">
          <a:xfrm>
            <a:off x="3203039" y="3829110"/>
            <a:ext cx="4264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Hexágono 27"/>
          <p:cNvSpPr/>
          <p:nvPr/>
        </p:nvSpPr>
        <p:spPr bwMode="auto">
          <a:xfrm>
            <a:off x="3595392" y="2302213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3620280" y="2513114"/>
            <a:ext cx="1042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accent2"/>
                </a:solidFill>
              </a:rPr>
              <a:t> </a:t>
            </a:r>
            <a:r>
              <a:rPr lang="es-ES" sz="1200" b="1" dirty="0" smtClean="0">
                <a:solidFill>
                  <a:srgbClr val="0070C0"/>
                </a:solidFill>
              </a:rPr>
              <a:t>65K </a:t>
            </a:r>
            <a:r>
              <a:rPr lang="es-ES" sz="1200" b="1" dirty="0" err="1" smtClean="0">
                <a:solidFill>
                  <a:srgbClr val="0070C0"/>
                </a:solidFill>
              </a:rPr>
              <a:t>Hack</a:t>
            </a:r>
            <a:endParaRPr lang="es-ES" sz="1200" b="1" dirty="0" smtClean="0">
              <a:solidFill>
                <a:srgbClr val="0070C0"/>
              </a:solidFill>
            </a:endParaRPr>
          </a:p>
          <a:p>
            <a:r>
              <a:rPr lang="es-ES" sz="1200" b="1" dirty="0" smtClean="0">
                <a:solidFill>
                  <a:srgbClr val="0070C0"/>
                </a:solidFill>
              </a:rPr>
              <a:t>900K </a:t>
            </a:r>
            <a:r>
              <a:rPr lang="es-ES" sz="1200" b="1" dirty="0" err="1" smtClean="0">
                <a:solidFill>
                  <a:srgbClr val="0070C0"/>
                </a:solidFill>
              </a:rPr>
              <a:t>down</a:t>
            </a:r>
            <a:endParaRPr lang="es-ES" sz="1200" b="1" dirty="0" smtClean="0">
              <a:solidFill>
                <a:srgbClr val="0070C0"/>
              </a:solidFill>
            </a:endParaRP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536" y="3262868"/>
            <a:ext cx="1016590" cy="1016590"/>
          </a:xfrm>
          <a:prstGeom prst="rect">
            <a:avLst/>
          </a:prstGeom>
        </p:spPr>
      </p:pic>
      <p:cxnSp>
        <p:nvCxnSpPr>
          <p:cNvPr id="32" name="Conector recto 31"/>
          <p:cNvCxnSpPr/>
          <p:nvPr/>
        </p:nvCxnSpPr>
        <p:spPr bwMode="auto">
          <a:xfrm>
            <a:off x="4538613" y="3829110"/>
            <a:ext cx="4264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Hexágono 32"/>
          <p:cNvSpPr/>
          <p:nvPr/>
        </p:nvSpPr>
        <p:spPr bwMode="auto">
          <a:xfrm>
            <a:off x="4891536" y="4303995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4953000" y="453318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accent2"/>
                </a:solidFill>
              </a:rPr>
              <a:t> </a:t>
            </a:r>
            <a:r>
              <a:rPr lang="es-ES" sz="1200" b="1" dirty="0" smtClean="0">
                <a:solidFill>
                  <a:srgbClr val="0070C0"/>
                </a:solidFill>
              </a:rPr>
              <a:t>150 </a:t>
            </a:r>
            <a:r>
              <a:rPr lang="es-ES" sz="1200" b="1" dirty="0" err="1" smtClean="0">
                <a:solidFill>
                  <a:srgbClr val="0070C0"/>
                </a:solidFill>
              </a:rPr>
              <a:t>Gbps</a:t>
            </a:r>
            <a:endParaRPr lang="es-ES" sz="1200" b="1" dirty="0" smtClean="0">
              <a:solidFill>
                <a:srgbClr val="0070C0"/>
              </a:solidFill>
            </a:endParaRPr>
          </a:p>
          <a:p>
            <a:r>
              <a:rPr lang="es-ES" sz="1200" b="1" dirty="0" err="1" smtClean="0">
                <a:solidFill>
                  <a:srgbClr val="0070C0"/>
                </a:solidFill>
              </a:rPr>
              <a:t>Hack</a:t>
            </a:r>
            <a:r>
              <a:rPr lang="es-ES" sz="1200" b="1" dirty="0" smtClean="0">
                <a:solidFill>
                  <a:srgbClr val="0070C0"/>
                </a:solidFill>
              </a:rPr>
              <a:t> </a:t>
            </a:r>
            <a:r>
              <a:rPr lang="es-ES" sz="1200" b="1" dirty="0" err="1" smtClean="0">
                <a:solidFill>
                  <a:srgbClr val="0070C0"/>
                </a:solidFill>
              </a:rPr>
              <a:t>Tech</a:t>
            </a:r>
            <a:endParaRPr lang="es-ES" sz="1200" b="1" dirty="0" smtClean="0">
              <a:solidFill>
                <a:srgbClr val="0070C0"/>
              </a:solidFill>
            </a:endParaRPr>
          </a:p>
        </p:txBody>
      </p:sp>
      <p:sp>
        <p:nvSpPr>
          <p:cNvPr id="30" name="Hexágono 29"/>
          <p:cNvSpPr/>
          <p:nvPr/>
        </p:nvSpPr>
        <p:spPr bwMode="auto">
          <a:xfrm>
            <a:off x="6115672" y="2331430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6177136" y="2597195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0070C0"/>
                </a:solidFill>
              </a:rPr>
              <a:t> </a:t>
            </a:r>
            <a:r>
              <a:rPr lang="es-ES" sz="1200" b="1" dirty="0" smtClean="0">
                <a:solidFill>
                  <a:srgbClr val="0070C0"/>
                </a:solidFill>
              </a:rPr>
              <a:t>52% de 50</a:t>
            </a:r>
          </a:p>
          <a:p>
            <a:r>
              <a:rPr lang="es-ES" sz="1200" b="1" dirty="0" smtClean="0">
                <a:solidFill>
                  <a:srgbClr val="0070C0"/>
                </a:solidFill>
              </a:rPr>
              <a:t>102 </a:t>
            </a:r>
            <a:r>
              <a:rPr lang="es-ES" sz="1200" b="1" dirty="0" err="1" smtClean="0">
                <a:solidFill>
                  <a:srgbClr val="0070C0"/>
                </a:solidFill>
              </a:rPr>
              <a:t>incid</a:t>
            </a:r>
            <a:r>
              <a:rPr lang="es-ES" sz="1200" b="1" dirty="0" smtClean="0">
                <a:solidFill>
                  <a:srgbClr val="0070C0"/>
                </a:solidFill>
              </a:rPr>
              <a:t>.</a:t>
            </a:r>
            <a:endParaRPr lang="es-ES" sz="1200" b="1" dirty="0" smtClean="0">
              <a:solidFill>
                <a:srgbClr val="0070C0"/>
              </a:solidFill>
            </a:endParaRP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893" y="3469070"/>
            <a:ext cx="720080" cy="720080"/>
          </a:xfrm>
          <a:prstGeom prst="rect">
            <a:avLst/>
          </a:prstGeom>
        </p:spPr>
      </p:pic>
      <p:cxnSp>
        <p:nvCxnSpPr>
          <p:cNvPr id="38" name="Conector recto 37"/>
          <p:cNvCxnSpPr/>
          <p:nvPr/>
        </p:nvCxnSpPr>
        <p:spPr bwMode="auto">
          <a:xfrm>
            <a:off x="5851480" y="3829110"/>
            <a:ext cx="4264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5" name="Imagen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272" y="3367064"/>
            <a:ext cx="958220" cy="958220"/>
          </a:xfrm>
          <a:prstGeom prst="rect">
            <a:avLst/>
          </a:prstGeom>
        </p:spPr>
      </p:pic>
      <p:cxnSp>
        <p:nvCxnSpPr>
          <p:cNvPr id="40" name="Conector recto 39"/>
          <p:cNvCxnSpPr/>
          <p:nvPr/>
        </p:nvCxnSpPr>
        <p:spPr bwMode="auto">
          <a:xfrm>
            <a:off x="7023027" y="3829110"/>
            <a:ext cx="4264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Hexágono 40"/>
          <p:cNvSpPr/>
          <p:nvPr/>
        </p:nvSpPr>
        <p:spPr bwMode="auto">
          <a:xfrm>
            <a:off x="7339808" y="4303474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7401272" y="4342031"/>
            <a:ext cx="9361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 smtClean="0">
                <a:solidFill>
                  <a:srgbClr val="0070C0"/>
                </a:solidFill>
              </a:rPr>
              <a:t>Carbanak</a:t>
            </a:r>
            <a:endParaRPr lang="es-ES" sz="1100" b="1" dirty="0" smtClean="0">
              <a:solidFill>
                <a:srgbClr val="0070C0"/>
              </a:solidFill>
            </a:endParaRPr>
          </a:p>
          <a:p>
            <a:pPr algn="ctr"/>
            <a:r>
              <a:rPr lang="es-ES" sz="1100" b="1" dirty="0" smtClean="0">
                <a:solidFill>
                  <a:srgbClr val="0070C0"/>
                </a:solidFill>
              </a:rPr>
              <a:t>Swift</a:t>
            </a:r>
          </a:p>
          <a:p>
            <a:pPr algn="ctr"/>
            <a:r>
              <a:rPr lang="es-ES" sz="800" b="1" dirty="0" smtClean="0">
                <a:solidFill>
                  <a:srgbClr val="0070C0"/>
                </a:solidFill>
              </a:rPr>
              <a:t>---------------</a:t>
            </a:r>
            <a:endParaRPr lang="es-ES" sz="800" b="1" dirty="0" smtClean="0">
              <a:solidFill>
                <a:srgbClr val="0070C0"/>
              </a:solidFill>
            </a:endParaRPr>
          </a:p>
          <a:p>
            <a:pPr algn="ctr"/>
            <a:r>
              <a:rPr lang="es-ES" sz="1100" b="1" dirty="0" err="1" smtClean="0">
                <a:solidFill>
                  <a:srgbClr val="0070C0"/>
                </a:solidFill>
              </a:rPr>
              <a:t>Silence</a:t>
            </a:r>
            <a:endParaRPr lang="es-ES" sz="1100" b="1" dirty="0" smtClean="0">
              <a:solidFill>
                <a:srgbClr val="0070C0"/>
              </a:solidFill>
            </a:endParaRPr>
          </a:p>
          <a:p>
            <a:pPr algn="ctr"/>
            <a:r>
              <a:rPr lang="es-ES" sz="1100" b="1" dirty="0" err="1" smtClean="0">
                <a:solidFill>
                  <a:srgbClr val="0070C0"/>
                </a:solidFill>
              </a:rPr>
              <a:t>Lazarus</a:t>
            </a:r>
            <a:endParaRPr lang="es-ES" sz="1100" b="1" dirty="0">
              <a:solidFill>
                <a:srgbClr val="0070C0"/>
              </a:solidFill>
            </a:endParaRPr>
          </a:p>
        </p:txBody>
      </p:sp>
      <p:sp>
        <p:nvSpPr>
          <p:cNvPr id="43" name="Rectángulo redondeado 42"/>
          <p:cNvSpPr/>
          <p:nvPr/>
        </p:nvSpPr>
        <p:spPr bwMode="auto">
          <a:xfrm>
            <a:off x="8337376" y="1274247"/>
            <a:ext cx="3528392" cy="2092817"/>
          </a:xfrm>
          <a:prstGeom prst="round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800" b="1" dirty="0" smtClean="0">
                <a:solidFill>
                  <a:schemeClr val="tx1"/>
                </a:solidFill>
                <a:latin typeface="Arial" pitchFamily="34" charset="0"/>
              </a:rPr>
              <a:t>Ataques dirigidos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1600" dirty="0">
              <a:solidFill>
                <a:schemeClr val="tx1"/>
              </a:solidFill>
              <a:latin typeface="Arial" pitchFamily="34" charset="0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_tradnl" sz="1600" dirty="0" smtClean="0">
                <a:solidFill>
                  <a:schemeClr val="tx1"/>
                </a:solidFill>
                <a:latin typeface="Arial" pitchFamily="34" charset="0"/>
              </a:rPr>
              <a:t>Ataques directos a la infraestructura con fines de fraude bancario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_tradnl" sz="1600" dirty="0" smtClean="0">
                <a:solidFill>
                  <a:schemeClr val="tx1"/>
                </a:solidFill>
                <a:latin typeface="Arial" pitchFamily="34" charset="0"/>
              </a:rPr>
              <a:t>Vector de movimiento lateral para replicación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s-ES_tradnl" sz="16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53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de https://ak2.picdn.net/shutterstock/videos/11068322/thumb/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7858125" y="1"/>
            <a:ext cx="3505200" cy="6966375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DISEÑO</a:t>
            </a:r>
            <a:r>
              <a:rPr lang="es-ES" b="1" dirty="0" smtClean="0">
                <a:solidFill>
                  <a:schemeClr val="tx1"/>
                </a:solidFill>
              </a:rPr>
              <a:t> </a:t>
            </a:r>
            <a:endParaRPr lang="es-ES" b="1" dirty="0" smtClean="0">
              <a:solidFill>
                <a:schemeClr val="tx1"/>
              </a:solidFill>
            </a:endParaRPr>
          </a:p>
          <a:p>
            <a:endParaRPr lang="es-ES" b="1" dirty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Servicios </a:t>
            </a:r>
            <a:r>
              <a:rPr lang="es-ES" dirty="0">
                <a:solidFill>
                  <a:schemeClr val="tx1"/>
                </a:solidFill>
              </a:rPr>
              <a:t>operativos para </a:t>
            </a:r>
            <a:r>
              <a:rPr lang="es-ES" dirty="0" smtClean="0">
                <a:solidFill>
                  <a:schemeClr val="tx1"/>
                </a:solidFill>
              </a:rPr>
              <a:t>abordar los puntos de riesgo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62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ítulo 6">
            <a:extLst>
              <a:ext uri="{FF2B5EF4-FFF2-40B4-BE49-F238E27FC236}">
                <a16:creationId xmlns:a16="http://schemas.microsoft.com/office/drawing/2014/main" id="{D184A763-02A6-4822-A5F0-D9E80A5D8061}"/>
              </a:ext>
            </a:extLst>
          </p:cNvPr>
          <p:cNvSpPr txBox="1">
            <a:spLocks/>
          </p:cNvSpPr>
          <p:nvPr/>
        </p:nvSpPr>
        <p:spPr>
          <a:xfrm>
            <a:off x="963504" y="2843569"/>
            <a:ext cx="10354730" cy="2436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s-ES" b="1" dirty="0" smtClean="0">
                <a:solidFill>
                  <a:schemeClr val="tx1"/>
                </a:solidFill>
              </a:rPr>
              <a:t>Innovación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smtClean="0">
                <a:solidFill>
                  <a:schemeClr val="tx1"/>
                </a:solidFill>
              </a:rPr>
              <a:t>– Para equiparar el nivel de detección y respuesta a las capacidades de las amenazas.</a:t>
            </a:r>
            <a:endParaRPr lang="es-ES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s-ES" b="1" dirty="0" smtClean="0">
                <a:solidFill>
                  <a:schemeClr val="tx1"/>
                </a:solidFill>
              </a:rPr>
              <a:t>Colaboración </a:t>
            </a:r>
            <a:r>
              <a:rPr lang="es-ES" dirty="0" smtClean="0">
                <a:solidFill>
                  <a:schemeClr val="tx1"/>
                </a:solidFill>
              </a:rPr>
              <a:t>– Para tener sistemas de conocimiento centralizada, generar inteligencia y protección en tiempo real 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 	</a:t>
            </a:r>
            <a:endParaRPr lang="es-ES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8679" y="149895"/>
            <a:ext cx="10515600" cy="516819"/>
          </a:xfrm>
        </p:spPr>
        <p:txBody>
          <a:bodyPr>
            <a:noAutofit/>
          </a:bodyPr>
          <a:lstStyle/>
          <a:p>
            <a:r>
              <a:rPr lang="es-ES_tradnl" sz="3200" dirty="0" smtClean="0"/>
              <a:t>Contexto </a:t>
            </a:r>
            <a:endParaRPr lang="en-US" sz="3200" dirty="0"/>
          </a:p>
        </p:txBody>
      </p:sp>
      <p:sp>
        <p:nvSpPr>
          <p:cNvPr id="6" name="Subtítulo 6">
            <a:extLst>
              <a:ext uri="{FF2B5EF4-FFF2-40B4-BE49-F238E27FC236}">
                <a16:creationId xmlns:a16="http://schemas.microsoft.com/office/drawing/2014/main" id="{D184A763-02A6-4822-A5F0-D9E80A5D8061}"/>
              </a:ext>
            </a:extLst>
          </p:cNvPr>
          <p:cNvSpPr txBox="1">
            <a:spLocks/>
          </p:cNvSpPr>
          <p:nvPr/>
        </p:nvSpPr>
        <p:spPr>
          <a:xfrm>
            <a:off x="458679" y="666714"/>
            <a:ext cx="8366316" cy="403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Riesgos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de seguridad del cliente en una relación digital modelo.</a:t>
            </a:r>
          </a:p>
          <a:p>
            <a:r>
              <a:rPr lang="es-ES" dirty="0" smtClean="0"/>
              <a:t> </a:t>
            </a:r>
            <a:r>
              <a:rPr lang="es-ES" dirty="0"/>
              <a:t>	</a:t>
            </a:r>
          </a:p>
        </p:txBody>
      </p:sp>
      <p:pic>
        <p:nvPicPr>
          <p:cNvPr id="7" name="Imagen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202" y="197935"/>
            <a:ext cx="2460209" cy="68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3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06" y="2992924"/>
            <a:ext cx="1224136" cy="1224136"/>
          </a:xfrm>
          <a:prstGeom prst="rect">
            <a:avLst/>
          </a:prstGeom>
        </p:spPr>
      </p:pic>
      <p:sp>
        <p:nvSpPr>
          <p:cNvPr id="14" name="Rectángulo redondeado 13"/>
          <p:cNvSpPr/>
          <p:nvPr/>
        </p:nvSpPr>
        <p:spPr bwMode="auto">
          <a:xfrm>
            <a:off x="5330094" y="2544907"/>
            <a:ext cx="5048346" cy="2120170"/>
          </a:xfrm>
          <a:prstGeom prst="round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800" b="1" dirty="0" smtClean="0">
                <a:solidFill>
                  <a:schemeClr val="tx1"/>
                </a:solidFill>
                <a:latin typeface="Arial" pitchFamily="34" charset="0"/>
              </a:rPr>
              <a:t>Vector Usuario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1600" dirty="0">
              <a:solidFill>
                <a:schemeClr val="tx1"/>
              </a:solidFill>
              <a:latin typeface="Arial" pitchFamily="34" charset="0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_tradnl" sz="1600" dirty="0" smtClean="0">
                <a:solidFill>
                  <a:schemeClr val="tx1"/>
                </a:solidFill>
                <a:latin typeface="Arial" pitchFamily="34" charset="0"/>
              </a:rPr>
              <a:t>Innovación – Motores de análisis avanzado visual y semánticos y de integridad estructural</a:t>
            </a:r>
            <a:endParaRPr lang="es-ES_tradnl" sz="1600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s-ES_tradnl" sz="1600" dirty="0">
              <a:solidFill>
                <a:schemeClr val="tx1"/>
              </a:solidFill>
              <a:latin typeface="Arial" pitchFamily="34" charset="0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_tradnl" sz="1600" dirty="0" smtClean="0">
                <a:solidFill>
                  <a:schemeClr val="tx1"/>
                </a:solidFill>
                <a:latin typeface="Arial" pitchFamily="34" charset="0"/>
              </a:rPr>
              <a:t>Colaboración – Identificación y compartición de infraestructura </a:t>
            </a:r>
            <a:r>
              <a:rPr lang="es-ES_tradnl" sz="1600" dirty="0" smtClean="0">
                <a:solidFill>
                  <a:schemeClr val="tx1"/>
                </a:solidFill>
                <a:latin typeface="Arial" pitchFamily="34" charset="0"/>
              </a:rPr>
              <a:t>multiproposito</a:t>
            </a:r>
            <a:endParaRPr lang="es-ES_tradnl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Hexágono 14"/>
          <p:cNvSpPr/>
          <p:nvPr/>
        </p:nvSpPr>
        <p:spPr bwMode="auto">
          <a:xfrm>
            <a:off x="1901155" y="819293"/>
            <a:ext cx="1069576" cy="936104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906502" y="902178"/>
            <a:ext cx="1083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200" b="1" dirty="0" smtClean="0">
              <a:solidFill>
                <a:schemeClr val="accent3"/>
              </a:solidFill>
            </a:endParaRPr>
          </a:p>
          <a:p>
            <a:pPr algn="ctr"/>
            <a:r>
              <a:rPr lang="es-ES" sz="1200" b="1" dirty="0" smtClean="0">
                <a:solidFill>
                  <a:schemeClr val="accent3"/>
                </a:solidFill>
              </a:rPr>
              <a:t>Inn</a:t>
            </a:r>
            <a:r>
              <a:rPr lang="es-ES" sz="1200" b="1" dirty="0" smtClean="0">
                <a:solidFill>
                  <a:schemeClr val="accent3"/>
                </a:solidFill>
              </a:rPr>
              <a:t> . Glauco</a:t>
            </a:r>
          </a:p>
          <a:p>
            <a:pPr algn="ctr"/>
            <a:r>
              <a:rPr lang="es-ES" sz="1200" b="1" dirty="0" smtClean="0">
                <a:solidFill>
                  <a:schemeClr val="accent3"/>
                </a:solidFill>
              </a:rPr>
              <a:t>Col . </a:t>
            </a:r>
            <a:r>
              <a:rPr lang="es-ES" sz="1200" b="1" dirty="0" smtClean="0">
                <a:solidFill>
                  <a:schemeClr val="accent3"/>
                </a:solidFill>
              </a:rPr>
              <a:t>Arqu</a:t>
            </a:r>
            <a:r>
              <a:rPr lang="es-ES" sz="1200" b="1" dirty="0" smtClean="0">
                <a:solidFill>
                  <a:schemeClr val="accent3"/>
                </a:solidFill>
              </a:rPr>
              <a:t>.</a:t>
            </a:r>
          </a:p>
          <a:p>
            <a:pPr algn="ctr"/>
            <a:endParaRPr lang="es-ES" sz="1200" b="1" dirty="0">
              <a:solidFill>
                <a:schemeClr val="accent3"/>
              </a:solidFill>
            </a:endParaRPr>
          </a:p>
        </p:txBody>
      </p:sp>
      <p:sp>
        <p:nvSpPr>
          <p:cNvPr id="17" name="Hexágono 16"/>
          <p:cNvSpPr/>
          <p:nvPr/>
        </p:nvSpPr>
        <p:spPr bwMode="auto">
          <a:xfrm>
            <a:off x="1910952" y="5663382"/>
            <a:ext cx="1069576" cy="936104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898010" y="5791987"/>
            <a:ext cx="10463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400" b="1" dirty="0" smtClean="0">
              <a:solidFill>
                <a:schemeClr val="accent2"/>
              </a:solidFill>
            </a:endParaRPr>
          </a:p>
          <a:p>
            <a:pPr algn="ctr"/>
            <a:r>
              <a:rPr lang="es-ES" sz="1100" b="1" dirty="0" err="1" smtClean="0">
                <a:solidFill>
                  <a:schemeClr val="accent3"/>
                </a:solidFill>
              </a:rPr>
              <a:t>Inn</a:t>
            </a:r>
            <a:r>
              <a:rPr lang="es-ES" sz="1100" b="1" dirty="0" smtClean="0">
                <a:solidFill>
                  <a:schemeClr val="accent3"/>
                </a:solidFill>
              </a:rPr>
              <a:t>. </a:t>
            </a:r>
            <a:r>
              <a:rPr lang="es-ES" sz="1100" b="1" dirty="0" err="1" smtClean="0">
                <a:solidFill>
                  <a:schemeClr val="accent3"/>
                </a:solidFill>
              </a:rPr>
              <a:t>Freez</a:t>
            </a:r>
            <a:r>
              <a:rPr lang="es-ES" sz="1100" b="1" dirty="0" smtClean="0">
                <a:solidFill>
                  <a:schemeClr val="accent3"/>
                </a:solidFill>
              </a:rPr>
              <a:t> </a:t>
            </a:r>
            <a:endParaRPr lang="es-ES" sz="1100" b="1" dirty="0">
              <a:solidFill>
                <a:schemeClr val="accent3"/>
              </a:solidFill>
            </a:endParaRPr>
          </a:p>
          <a:p>
            <a:pPr algn="ctr"/>
            <a:r>
              <a:rPr lang="es-ES" sz="1100" b="1" dirty="0" smtClean="0">
                <a:solidFill>
                  <a:schemeClr val="accent3"/>
                </a:solidFill>
              </a:rPr>
              <a:t>Col. Muestra</a:t>
            </a:r>
            <a:endParaRPr lang="es-ES" sz="1100" b="1" dirty="0">
              <a:solidFill>
                <a:schemeClr val="accent3"/>
              </a:solidFill>
            </a:endParaRPr>
          </a:p>
        </p:txBody>
      </p:sp>
      <p:pic>
        <p:nvPicPr>
          <p:cNvPr id="21" name="Imagen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202" y="197935"/>
            <a:ext cx="2460209" cy="682842"/>
          </a:xfrm>
          <a:prstGeom prst="rect">
            <a:avLst/>
          </a:prstGeom>
        </p:spPr>
      </p:pic>
      <p:sp>
        <p:nvSpPr>
          <p:cNvPr id="23" name="Hexágono 22"/>
          <p:cNvSpPr/>
          <p:nvPr/>
        </p:nvSpPr>
        <p:spPr bwMode="auto">
          <a:xfrm>
            <a:off x="1020158" y="1332674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1071225" y="1525287"/>
            <a:ext cx="101323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rgbClr val="0070C0"/>
                </a:solidFill>
              </a:rPr>
              <a:t>44,2 </a:t>
            </a:r>
            <a:r>
              <a:rPr lang="es-ES" sz="1200" b="1" dirty="0" smtClean="0">
                <a:solidFill>
                  <a:srgbClr val="0070C0"/>
                </a:solidFill>
              </a:rPr>
              <a:t>MM</a:t>
            </a:r>
          </a:p>
          <a:p>
            <a:pPr algn="ctr"/>
            <a:r>
              <a:rPr lang="es-ES" sz="1200" b="1" dirty="0" err="1" smtClean="0">
                <a:solidFill>
                  <a:srgbClr val="0070C0"/>
                </a:solidFill>
              </a:rPr>
              <a:t>Ph</a:t>
            </a:r>
            <a:r>
              <a:rPr lang="es-ES" sz="1200" b="1" dirty="0" smtClean="0">
                <a:solidFill>
                  <a:srgbClr val="0070C0"/>
                </a:solidFill>
              </a:rPr>
              <a:t>. &gt; 870% </a:t>
            </a:r>
          </a:p>
          <a:p>
            <a:pPr algn="ctr"/>
            <a:endParaRPr lang="es-ES" sz="500" b="1" dirty="0" smtClean="0">
              <a:solidFill>
                <a:schemeClr val="accent2"/>
              </a:solidFill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42" y="2200836"/>
            <a:ext cx="792088" cy="792088"/>
          </a:xfrm>
          <a:prstGeom prst="rect">
            <a:avLst/>
          </a:prstGeom>
        </p:spPr>
      </p:pic>
      <p:cxnSp>
        <p:nvCxnSpPr>
          <p:cNvPr id="26" name="Conector recto 25"/>
          <p:cNvCxnSpPr/>
          <p:nvPr/>
        </p:nvCxnSpPr>
        <p:spPr bwMode="auto">
          <a:xfrm flipV="1">
            <a:off x="1549674" y="2916850"/>
            <a:ext cx="0" cy="360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7" name="Imagen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82" y="4374315"/>
            <a:ext cx="720080" cy="720080"/>
          </a:xfrm>
          <a:prstGeom prst="rect">
            <a:avLst/>
          </a:prstGeom>
        </p:spPr>
      </p:pic>
      <p:cxnSp>
        <p:nvCxnSpPr>
          <p:cNvPr id="28" name="Conector recto 27"/>
          <p:cNvCxnSpPr/>
          <p:nvPr/>
        </p:nvCxnSpPr>
        <p:spPr bwMode="auto">
          <a:xfrm flipV="1">
            <a:off x="1549674" y="3996970"/>
            <a:ext cx="0" cy="360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Hexágono 28"/>
          <p:cNvSpPr/>
          <p:nvPr/>
        </p:nvSpPr>
        <p:spPr bwMode="auto">
          <a:xfrm>
            <a:off x="1014886" y="5155488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1058062" y="5412109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0070C0"/>
                </a:solidFill>
              </a:rPr>
              <a:t> </a:t>
            </a:r>
            <a:r>
              <a:rPr lang="es-ES" sz="1200" b="1" dirty="0" smtClean="0">
                <a:solidFill>
                  <a:srgbClr val="0070C0"/>
                </a:solidFill>
              </a:rPr>
              <a:t>1K tarjetas </a:t>
            </a:r>
            <a:r>
              <a:rPr lang="es-ES" sz="1200" b="1" dirty="0" err="1" smtClean="0">
                <a:solidFill>
                  <a:srgbClr val="0070C0"/>
                </a:solidFill>
              </a:rPr>
              <a:t>Mlw</a:t>
            </a:r>
            <a:r>
              <a:rPr lang="es-ES" sz="1200" b="1" dirty="0" smtClean="0">
                <a:solidFill>
                  <a:srgbClr val="0070C0"/>
                </a:solidFill>
              </a:rPr>
              <a:t>. 15% </a:t>
            </a:r>
          </a:p>
        </p:txBody>
      </p:sp>
    </p:spTree>
    <p:extLst>
      <p:ext uri="{BB962C8B-B14F-4D97-AF65-F5344CB8AC3E}">
        <p14:creationId xmlns:p14="http://schemas.microsoft.com/office/powerpoint/2010/main" val="16891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exágono 20"/>
          <p:cNvSpPr/>
          <p:nvPr/>
        </p:nvSpPr>
        <p:spPr bwMode="auto">
          <a:xfrm>
            <a:off x="1649758" y="885353"/>
            <a:ext cx="1069576" cy="936104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695247" y="1151301"/>
            <a:ext cx="10240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3"/>
                </a:solidFill>
              </a:rPr>
              <a:t>Inn</a:t>
            </a:r>
            <a:r>
              <a:rPr lang="es-ES" sz="1100" b="1" dirty="0">
                <a:solidFill>
                  <a:schemeClr val="accent3"/>
                </a:solidFill>
              </a:rPr>
              <a:t> . Glauco</a:t>
            </a:r>
          </a:p>
          <a:p>
            <a:pPr algn="ctr"/>
            <a:r>
              <a:rPr lang="es-ES" sz="1100" b="1" dirty="0">
                <a:solidFill>
                  <a:schemeClr val="accent3"/>
                </a:solidFill>
              </a:rPr>
              <a:t>Col . </a:t>
            </a:r>
            <a:r>
              <a:rPr lang="es-ES" sz="1100" b="1" dirty="0" err="1">
                <a:solidFill>
                  <a:schemeClr val="accent3"/>
                </a:solidFill>
              </a:rPr>
              <a:t>Arqu</a:t>
            </a:r>
            <a:r>
              <a:rPr lang="es-ES" sz="1100" b="1" dirty="0">
                <a:solidFill>
                  <a:schemeClr val="accent3"/>
                </a:solidFill>
              </a:rPr>
              <a:t>.</a:t>
            </a:r>
          </a:p>
        </p:txBody>
      </p:sp>
      <p:sp>
        <p:nvSpPr>
          <p:cNvPr id="23" name="Hexágono 22"/>
          <p:cNvSpPr/>
          <p:nvPr/>
        </p:nvSpPr>
        <p:spPr bwMode="auto">
          <a:xfrm>
            <a:off x="3076365" y="1656795"/>
            <a:ext cx="1069576" cy="936104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3081804" y="1886432"/>
            <a:ext cx="1060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3"/>
                </a:solidFill>
              </a:rPr>
              <a:t>Inn</a:t>
            </a:r>
            <a:r>
              <a:rPr lang="es-ES" sz="1100" b="1" dirty="0">
                <a:solidFill>
                  <a:schemeClr val="accent3"/>
                </a:solidFill>
              </a:rPr>
              <a:t>. </a:t>
            </a:r>
            <a:r>
              <a:rPr lang="es-ES" sz="1100" b="1" dirty="0" err="1" smtClean="0">
                <a:solidFill>
                  <a:schemeClr val="accent3"/>
                </a:solidFill>
              </a:rPr>
              <a:t>isolate</a:t>
            </a:r>
            <a:endParaRPr lang="es-ES" sz="1100" b="1" dirty="0">
              <a:solidFill>
                <a:schemeClr val="accent3"/>
              </a:solidFill>
            </a:endParaRPr>
          </a:p>
          <a:p>
            <a:pPr algn="ctr"/>
            <a:r>
              <a:rPr lang="es-ES" sz="1100" b="1" dirty="0">
                <a:solidFill>
                  <a:schemeClr val="accent3"/>
                </a:solidFill>
              </a:rPr>
              <a:t>Col. </a:t>
            </a:r>
            <a:r>
              <a:rPr lang="es-ES" sz="1100" b="1" dirty="0" err="1" smtClean="0">
                <a:solidFill>
                  <a:schemeClr val="accent3"/>
                </a:solidFill>
              </a:rPr>
              <a:t>malzoo</a:t>
            </a:r>
            <a:endParaRPr lang="es-ES" sz="1100" b="1" dirty="0">
              <a:solidFill>
                <a:schemeClr val="accent3"/>
              </a:solidFill>
            </a:endParaRPr>
          </a:p>
        </p:txBody>
      </p:sp>
      <p:sp>
        <p:nvSpPr>
          <p:cNvPr id="25" name="Hexágono 24"/>
          <p:cNvSpPr/>
          <p:nvPr/>
        </p:nvSpPr>
        <p:spPr bwMode="auto">
          <a:xfrm>
            <a:off x="3086374" y="4647387"/>
            <a:ext cx="1069576" cy="936104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3076365" y="4873142"/>
            <a:ext cx="11236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3"/>
                </a:solidFill>
              </a:rPr>
              <a:t>Inn</a:t>
            </a:r>
            <a:r>
              <a:rPr lang="es-ES" sz="1100" b="1" dirty="0">
                <a:solidFill>
                  <a:schemeClr val="accent3"/>
                </a:solidFill>
              </a:rPr>
              <a:t>. </a:t>
            </a:r>
            <a:r>
              <a:rPr lang="es-ES" sz="1100" b="1" dirty="0" err="1" smtClean="0">
                <a:solidFill>
                  <a:schemeClr val="accent3"/>
                </a:solidFill>
              </a:rPr>
              <a:t>Verf.inver</a:t>
            </a:r>
            <a:r>
              <a:rPr lang="es-ES" sz="1100" b="1" dirty="0" smtClean="0">
                <a:solidFill>
                  <a:schemeClr val="accent3"/>
                </a:solidFill>
              </a:rPr>
              <a:t> </a:t>
            </a:r>
            <a:endParaRPr lang="es-ES" sz="1100" b="1" dirty="0">
              <a:solidFill>
                <a:schemeClr val="accent3"/>
              </a:solidFill>
            </a:endParaRPr>
          </a:p>
          <a:p>
            <a:pPr algn="ctr"/>
            <a:r>
              <a:rPr lang="es-ES" sz="1100" b="1" dirty="0">
                <a:solidFill>
                  <a:schemeClr val="accent3"/>
                </a:solidFill>
              </a:rPr>
              <a:t>Col. </a:t>
            </a:r>
            <a:r>
              <a:rPr lang="es-ES" sz="1100" b="1" dirty="0" err="1" smtClean="0">
                <a:solidFill>
                  <a:schemeClr val="accent3"/>
                </a:solidFill>
              </a:rPr>
              <a:t>malzoo</a:t>
            </a:r>
            <a:endParaRPr lang="es-ES" sz="1100" b="1" dirty="0">
              <a:solidFill>
                <a:schemeClr val="accent3"/>
              </a:solidFill>
            </a:endParaRPr>
          </a:p>
        </p:txBody>
      </p:sp>
      <p:sp>
        <p:nvSpPr>
          <p:cNvPr id="27" name="Hexágono 26"/>
          <p:cNvSpPr/>
          <p:nvPr/>
        </p:nvSpPr>
        <p:spPr bwMode="auto">
          <a:xfrm>
            <a:off x="1649758" y="5722898"/>
            <a:ext cx="1069576" cy="936104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1655868" y="5946865"/>
            <a:ext cx="10332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3"/>
                </a:solidFill>
              </a:rPr>
              <a:t>Inn</a:t>
            </a:r>
            <a:r>
              <a:rPr lang="es-ES" sz="1100" b="1" dirty="0">
                <a:solidFill>
                  <a:schemeClr val="accent3"/>
                </a:solidFill>
              </a:rPr>
              <a:t>. </a:t>
            </a:r>
            <a:r>
              <a:rPr lang="es-ES" sz="1100" b="1" dirty="0" err="1">
                <a:solidFill>
                  <a:schemeClr val="accent3"/>
                </a:solidFill>
              </a:rPr>
              <a:t>Freez</a:t>
            </a:r>
            <a:r>
              <a:rPr lang="es-ES" sz="1100" b="1" dirty="0">
                <a:solidFill>
                  <a:schemeClr val="accent3"/>
                </a:solidFill>
              </a:rPr>
              <a:t> </a:t>
            </a:r>
          </a:p>
          <a:p>
            <a:pPr algn="ctr"/>
            <a:r>
              <a:rPr lang="es-ES" sz="1100" b="1" dirty="0">
                <a:solidFill>
                  <a:schemeClr val="accent3"/>
                </a:solidFill>
              </a:rPr>
              <a:t>Col. Muestra</a:t>
            </a:r>
            <a:endParaRPr lang="es-ES" sz="1100" b="1" dirty="0">
              <a:solidFill>
                <a:schemeClr val="accent3"/>
              </a:solidFill>
            </a:endParaRPr>
          </a:p>
        </p:txBody>
      </p:sp>
      <p:sp>
        <p:nvSpPr>
          <p:cNvPr id="42" name="Rectángulo redondeado 41"/>
          <p:cNvSpPr/>
          <p:nvPr/>
        </p:nvSpPr>
        <p:spPr bwMode="auto">
          <a:xfrm>
            <a:off x="5097016" y="2769025"/>
            <a:ext cx="5080256" cy="2120170"/>
          </a:xfrm>
          <a:prstGeom prst="round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800" b="1" dirty="0" smtClean="0">
                <a:solidFill>
                  <a:schemeClr val="tx1"/>
                </a:solidFill>
                <a:latin typeface="Arial" pitchFamily="34" charset="0"/>
              </a:rPr>
              <a:t>Vector Dispositivos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1600" dirty="0">
              <a:solidFill>
                <a:schemeClr val="tx1"/>
              </a:solidFill>
              <a:latin typeface="Arial" pitchFamily="34" charset="0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_tradnl" sz="1600" dirty="0" smtClean="0">
                <a:solidFill>
                  <a:schemeClr val="tx1"/>
                </a:solidFill>
                <a:latin typeface="Arial" pitchFamily="34" charset="0"/>
              </a:rPr>
              <a:t>Innovación – Contextos aislados de trabajo y verificación inversa de procesos </a:t>
            </a:r>
            <a:endParaRPr lang="es-ES_tradnl" sz="1600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s-ES_tradnl" sz="1600" dirty="0">
              <a:solidFill>
                <a:schemeClr val="tx1"/>
              </a:solidFill>
              <a:latin typeface="Arial" pitchFamily="34" charset="0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_tradnl" sz="1600" dirty="0" smtClean="0">
                <a:solidFill>
                  <a:schemeClr val="tx1"/>
                </a:solidFill>
                <a:latin typeface="Arial" pitchFamily="34" charset="0"/>
              </a:rPr>
              <a:t>Colaboración – Repositorio de malware con identificación granular de código</a:t>
            </a:r>
            <a:endParaRPr lang="es-ES_tradnl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47" name="Imagen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06" y="3052450"/>
            <a:ext cx="1224136" cy="1224136"/>
          </a:xfrm>
          <a:prstGeom prst="rect">
            <a:avLst/>
          </a:prstGeom>
        </p:spPr>
      </p:pic>
      <p:sp>
        <p:nvSpPr>
          <p:cNvPr id="48" name="Hexágono 47"/>
          <p:cNvSpPr/>
          <p:nvPr/>
        </p:nvSpPr>
        <p:spPr bwMode="auto">
          <a:xfrm>
            <a:off x="756658" y="1392200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9" name="Imagen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42" y="2260362"/>
            <a:ext cx="792088" cy="792088"/>
          </a:xfrm>
          <a:prstGeom prst="rect">
            <a:avLst/>
          </a:prstGeom>
        </p:spPr>
      </p:pic>
      <p:cxnSp>
        <p:nvCxnSpPr>
          <p:cNvPr id="50" name="Conector recto 49"/>
          <p:cNvCxnSpPr/>
          <p:nvPr/>
        </p:nvCxnSpPr>
        <p:spPr bwMode="auto">
          <a:xfrm flipV="1">
            <a:off x="1286174" y="2976376"/>
            <a:ext cx="0" cy="360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1" name="Imagen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82" y="4433841"/>
            <a:ext cx="720080" cy="720080"/>
          </a:xfrm>
          <a:prstGeom prst="rect">
            <a:avLst/>
          </a:prstGeom>
        </p:spPr>
      </p:pic>
      <p:cxnSp>
        <p:nvCxnSpPr>
          <p:cNvPr id="52" name="Conector recto 51"/>
          <p:cNvCxnSpPr/>
          <p:nvPr/>
        </p:nvCxnSpPr>
        <p:spPr bwMode="auto">
          <a:xfrm flipV="1">
            <a:off x="1286174" y="4056496"/>
            <a:ext cx="0" cy="360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Hexágono 52"/>
          <p:cNvSpPr/>
          <p:nvPr/>
        </p:nvSpPr>
        <p:spPr bwMode="auto">
          <a:xfrm>
            <a:off x="751386" y="5215014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4" name="Imagen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286" y="3052450"/>
            <a:ext cx="1108242" cy="1108242"/>
          </a:xfrm>
          <a:prstGeom prst="rect">
            <a:avLst/>
          </a:prstGeom>
        </p:spPr>
      </p:pic>
      <p:cxnSp>
        <p:nvCxnSpPr>
          <p:cNvPr id="55" name="Conector recto 54"/>
          <p:cNvCxnSpPr/>
          <p:nvPr/>
        </p:nvCxnSpPr>
        <p:spPr bwMode="auto">
          <a:xfrm>
            <a:off x="1810246" y="3664518"/>
            <a:ext cx="4264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Hexágono 55"/>
          <p:cNvSpPr/>
          <p:nvPr/>
        </p:nvSpPr>
        <p:spPr bwMode="auto">
          <a:xfrm>
            <a:off x="2166258" y="2136976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2227722" y="2357021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accent2"/>
                </a:solidFill>
              </a:rPr>
              <a:t> </a:t>
            </a:r>
            <a:r>
              <a:rPr lang="es-ES" sz="1200" b="1" dirty="0" smtClean="0">
                <a:solidFill>
                  <a:srgbClr val="0070C0"/>
                </a:solidFill>
              </a:rPr>
              <a:t>And 735</a:t>
            </a:r>
          </a:p>
          <a:p>
            <a:pPr algn="ctr"/>
            <a:r>
              <a:rPr lang="es-ES" sz="1200" b="1" dirty="0" smtClean="0">
                <a:solidFill>
                  <a:srgbClr val="0070C0"/>
                </a:solidFill>
              </a:rPr>
              <a:t>IOS 365 </a:t>
            </a:r>
          </a:p>
        </p:txBody>
      </p:sp>
      <p:sp>
        <p:nvSpPr>
          <p:cNvPr id="58" name="Hexágono 57"/>
          <p:cNvSpPr/>
          <p:nvPr/>
        </p:nvSpPr>
        <p:spPr bwMode="auto">
          <a:xfrm>
            <a:off x="2194950" y="4139403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2256414" y="434116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0070C0"/>
                </a:solidFill>
              </a:rPr>
              <a:t> </a:t>
            </a:r>
            <a:r>
              <a:rPr lang="es-ES" sz="1200" b="1" dirty="0" smtClean="0">
                <a:solidFill>
                  <a:srgbClr val="0070C0"/>
                </a:solidFill>
              </a:rPr>
              <a:t>Mal </a:t>
            </a:r>
            <a:r>
              <a:rPr lang="es-ES" sz="1200" b="1" dirty="0" err="1" smtClean="0">
                <a:solidFill>
                  <a:srgbClr val="0070C0"/>
                </a:solidFill>
              </a:rPr>
              <a:t>Banc</a:t>
            </a:r>
            <a:endParaRPr lang="es-ES" sz="1200" b="1" dirty="0" smtClean="0">
              <a:solidFill>
                <a:srgbClr val="0070C0"/>
              </a:solidFill>
            </a:endParaRPr>
          </a:p>
          <a:p>
            <a:r>
              <a:rPr lang="es-ES" sz="1200" b="1" dirty="0" smtClean="0">
                <a:solidFill>
                  <a:srgbClr val="0070C0"/>
                </a:solidFill>
              </a:rPr>
              <a:t>767.072 </a:t>
            </a:r>
            <a:r>
              <a:rPr lang="es-ES" sz="1200" b="1" dirty="0" err="1" smtClean="0">
                <a:solidFill>
                  <a:srgbClr val="0070C0"/>
                </a:solidFill>
              </a:rPr>
              <a:t>us</a:t>
            </a:r>
            <a:r>
              <a:rPr lang="es-ES" sz="1200" b="1" dirty="0" smtClean="0">
                <a:solidFill>
                  <a:srgbClr val="0070C0"/>
                </a:solidFill>
              </a:rPr>
              <a:t> </a:t>
            </a:r>
            <a:endParaRPr lang="es-ES" sz="1200" b="1" dirty="0">
              <a:solidFill>
                <a:srgbClr val="0070C0"/>
              </a:solidFill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806049" y="1598439"/>
            <a:ext cx="101323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rgbClr val="0070C0"/>
                </a:solidFill>
              </a:rPr>
              <a:t>44,2 </a:t>
            </a:r>
            <a:r>
              <a:rPr lang="es-ES" sz="1200" b="1" dirty="0" smtClean="0">
                <a:solidFill>
                  <a:srgbClr val="0070C0"/>
                </a:solidFill>
              </a:rPr>
              <a:t>MM</a:t>
            </a:r>
          </a:p>
          <a:p>
            <a:pPr algn="ctr"/>
            <a:r>
              <a:rPr lang="es-ES" sz="1200" b="1" dirty="0" err="1" smtClean="0">
                <a:solidFill>
                  <a:srgbClr val="0070C0"/>
                </a:solidFill>
              </a:rPr>
              <a:t>Ph</a:t>
            </a:r>
            <a:r>
              <a:rPr lang="es-ES" sz="1200" b="1" dirty="0" smtClean="0">
                <a:solidFill>
                  <a:srgbClr val="0070C0"/>
                </a:solidFill>
              </a:rPr>
              <a:t>. &gt; 870% </a:t>
            </a:r>
          </a:p>
          <a:p>
            <a:pPr algn="ctr"/>
            <a:endParaRPr lang="es-ES" sz="500" b="1" dirty="0" smtClean="0">
              <a:solidFill>
                <a:schemeClr val="accent2"/>
              </a:solidFill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756310" y="5457829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0070C0"/>
                </a:solidFill>
              </a:rPr>
              <a:t> </a:t>
            </a:r>
            <a:r>
              <a:rPr lang="es-ES" sz="1200" b="1" dirty="0" smtClean="0">
                <a:solidFill>
                  <a:srgbClr val="0070C0"/>
                </a:solidFill>
              </a:rPr>
              <a:t>1K tarjetas </a:t>
            </a:r>
            <a:r>
              <a:rPr lang="es-ES" sz="1200" b="1" dirty="0" err="1" smtClean="0">
                <a:solidFill>
                  <a:srgbClr val="0070C0"/>
                </a:solidFill>
              </a:rPr>
              <a:t>Mlw</a:t>
            </a:r>
            <a:r>
              <a:rPr lang="es-ES" sz="1200" b="1" dirty="0" smtClean="0">
                <a:solidFill>
                  <a:srgbClr val="0070C0"/>
                </a:solidFill>
              </a:rPr>
              <a:t>. 15% </a:t>
            </a:r>
          </a:p>
        </p:txBody>
      </p:sp>
      <p:pic>
        <p:nvPicPr>
          <p:cNvPr id="62" name="Imagen 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202" y="197935"/>
            <a:ext cx="2460209" cy="68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3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exágono 20"/>
          <p:cNvSpPr/>
          <p:nvPr/>
        </p:nvSpPr>
        <p:spPr bwMode="auto">
          <a:xfrm>
            <a:off x="1649758" y="885353"/>
            <a:ext cx="1069576" cy="936104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695247" y="1151301"/>
            <a:ext cx="10240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3"/>
                </a:solidFill>
              </a:rPr>
              <a:t>Inn</a:t>
            </a:r>
            <a:r>
              <a:rPr lang="es-ES" sz="1100" b="1" dirty="0">
                <a:solidFill>
                  <a:schemeClr val="accent3"/>
                </a:solidFill>
              </a:rPr>
              <a:t> . Glauco</a:t>
            </a:r>
          </a:p>
          <a:p>
            <a:pPr algn="ctr"/>
            <a:r>
              <a:rPr lang="es-ES" sz="1100" b="1" dirty="0">
                <a:solidFill>
                  <a:schemeClr val="accent3"/>
                </a:solidFill>
              </a:rPr>
              <a:t>Col . </a:t>
            </a:r>
            <a:r>
              <a:rPr lang="es-ES" sz="1100" b="1" dirty="0" err="1">
                <a:solidFill>
                  <a:schemeClr val="accent3"/>
                </a:solidFill>
              </a:rPr>
              <a:t>Arqu</a:t>
            </a:r>
            <a:r>
              <a:rPr lang="es-ES" sz="1100" b="1" dirty="0">
                <a:solidFill>
                  <a:schemeClr val="accent3"/>
                </a:solidFill>
              </a:rPr>
              <a:t>.</a:t>
            </a:r>
          </a:p>
        </p:txBody>
      </p:sp>
      <p:sp>
        <p:nvSpPr>
          <p:cNvPr id="23" name="Hexágono 22"/>
          <p:cNvSpPr/>
          <p:nvPr/>
        </p:nvSpPr>
        <p:spPr bwMode="auto">
          <a:xfrm>
            <a:off x="3076365" y="1656795"/>
            <a:ext cx="1069576" cy="936104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3081804" y="1886432"/>
            <a:ext cx="1060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3"/>
                </a:solidFill>
              </a:rPr>
              <a:t>Inn</a:t>
            </a:r>
            <a:r>
              <a:rPr lang="es-ES" sz="1100" b="1" dirty="0">
                <a:solidFill>
                  <a:schemeClr val="accent3"/>
                </a:solidFill>
              </a:rPr>
              <a:t>. </a:t>
            </a:r>
            <a:r>
              <a:rPr lang="es-ES" sz="1100" b="1" dirty="0" err="1" smtClean="0">
                <a:solidFill>
                  <a:schemeClr val="accent3"/>
                </a:solidFill>
              </a:rPr>
              <a:t>isolate</a:t>
            </a:r>
            <a:endParaRPr lang="es-ES" sz="1100" b="1" dirty="0">
              <a:solidFill>
                <a:schemeClr val="accent3"/>
              </a:solidFill>
            </a:endParaRPr>
          </a:p>
          <a:p>
            <a:pPr algn="ctr"/>
            <a:r>
              <a:rPr lang="es-ES" sz="1100" b="1" dirty="0">
                <a:solidFill>
                  <a:schemeClr val="accent3"/>
                </a:solidFill>
              </a:rPr>
              <a:t>Col. </a:t>
            </a:r>
            <a:r>
              <a:rPr lang="es-ES" sz="1100" b="1" dirty="0" err="1" smtClean="0">
                <a:solidFill>
                  <a:schemeClr val="accent3"/>
                </a:solidFill>
              </a:rPr>
              <a:t>malzoo</a:t>
            </a:r>
            <a:endParaRPr lang="es-ES" sz="1100" b="1" dirty="0">
              <a:solidFill>
                <a:schemeClr val="accent3"/>
              </a:solidFill>
            </a:endParaRPr>
          </a:p>
        </p:txBody>
      </p:sp>
      <p:sp>
        <p:nvSpPr>
          <p:cNvPr id="25" name="Hexágono 24"/>
          <p:cNvSpPr/>
          <p:nvPr/>
        </p:nvSpPr>
        <p:spPr bwMode="auto">
          <a:xfrm>
            <a:off x="3086374" y="4647387"/>
            <a:ext cx="1069576" cy="936104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3076365" y="4873142"/>
            <a:ext cx="11236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3"/>
                </a:solidFill>
              </a:rPr>
              <a:t>Inn</a:t>
            </a:r>
            <a:r>
              <a:rPr lang="es-ES" sz="1100" b="1" dirty="0">
                <a:solidFill>
                  <a:schemeClr val="accent3"/>
                </a:solidFill>
              </a:rPr>
              <a:t>. </a:t>
            </a:r>
            <a:r>
              <a:rPr lang="es-ES" sz="1100" b="1" dirty="0" err="1" smtClean="0">
                <a:solidFill>
                  <a:schemeClr val="accent3"/>
                </a:solidFill>
              </a:rPr>
              <a:t>Verf.inver</a:t>
            </a:r>
            <a:r>
              <a:rPr lang="es-ES" sz="1100" b="1" dirty="0" smtClean="0">
                <a:solidFill>
                  <a:schemeClr val="accent3"/>
                </a:solidFill>
              </a:rPr>
              <a:t> </a:t>
            </a:r>
            <a:endParaRPr lang="es-ES" sz="1100" b="1" dirty="0">
              <a:solidFill>
                <a:schemeClr val="accent3"/>
              </a:solidFill>
            </a:endParaRPr>
          </a:p>
          <a:p>
            <a:pPr algn="ctr"/>
            <a:r>
              <a:rPr lang="es-ES" sz="1100" b="1" dirty="0">
                <a:solidFill>
                  <a:schemeClr val="accent3"/>
                </a:solidFill>
              </a:rPr>
              <a:t>Col. </a:t>
            </a:r>
            <a:r>
              <a:rPr lang="es-ES" sz="1100" b="1" dirty="0" err="1" smtClean="0">
                <a:solidFill>
                  <a:schemeClr val="accent3"/>
                </a:solidFill>
              </a:rPr>
              <a:t>malzoo</a:t>
            </a:r>
            <a:endParaRPr lang="es-ES" sz="1100" b="1" dirty="0">
              <a:solidFill>
                <a:schemeClr val="accent3"/>
              </a:solidFill>
            </a:endParaRPr>
          </a:p>
        </p:txBody>
      </p:sp>
      <p:sp>
        <p:nvSpPr>
          <p:cNvPr id="27" name="Hexágono 26"/>
          <p:cNvSpPr/>
          <p:nvPr/>
        </p:nvSpPr>
        <p:spPr bwMode="auto">
          <a:xfrm>
            <a:off x="1649758" y="5722898"/>
            <a:ext cx="1069576" cy="936104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1655868" y="5946865"/>
            <a:ext cx="10332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3"/>
                </a:solidFill>
              </a:rPr>
              <a:t>Inn</a:t>
            </a:r>
            <a:r>
              <a:rPr lang="es-ES" sz="1100" b="1" dirty="0">
                <a:solidFill>
                  <a:schemeClr val="accent3"/>
                </a:solidFill>
              </a:rPr>
              <a:t>. </a:t>
            </a:r>
            <a:r>
              <a:rPr lang="es-ES" sz="1100" b="1" dirty="0" err="1">
                <a:solidFill>
                  <a:schemeClr val="accent3"/>
                </a:solidFill>
              </a:rPr>
              <a:t>Freez</a:t>
            </a:r>
            <a:r>
              <a:rPr lang="es-ES" sz="1100" b="1" dirty="0">
                <a:solidFill>
                  <a:schemeClr val="accent3"/>
                </a:solidFill>
              </a:rPr>
              <a:t> </a:t>
            </a:r>
          </a:p>
          <a:p>
            <a:pPr algn="ctr"/>
            <a:r>
              <a:rPr lang="es-ES" sz="1100" b="1" dirty="0">
                <a:solidFill>
                  <a:schemeClr val="accent3"/>
                </a:solidFill>
              </a:rPr>
              <a:t>Col. Muestra</a:t>
            </a:r>
            <a:endParaRPr lang="es-ES" sz="1100" b="1" dirty="0">
              <a:solidFill>
                <a:schemeClr val="accent3"/>
              </a:solidFill>
            </a:endParaRPr>
          </a:p>
        </p:txBody>
      </p:sp>
      <p:pic>
        <p:nvPicPr>
          <p:cNvPr id="47" name="Imagen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06" y="3052450"/>
            <a:ext cx="1224136" cy="1224136"/>
          </a:xfrm>
          <a:prstGeom prst="rect">
            <a:avLst/>
          </a:prstGeom>
        </p:spPr>
      </p:pic>
      <p:sp>
        <p:nvSpPr>
          <p:cNvPr id="48" name="Hexágono 47"/>
          <p:cNvSpPr/>
          <p:nvPr/>
        </p:nvSpPr>
        <p:spPr bwMode="auto">
          <a:xfrm>
            <a:off x="756658" y="1392200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9" name="Imagen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42" y="2260362"/>
            <a:ext cx="792088" cy="792088"/>
          </a:xfrm>
          <a:prstGeom prst="rect">
            <a:avLst/>
          </a:prstGeom>
        </p:spPr>
      </p:pic>
      <p:cxnSp>
        <p:nvCxnSpPr>
          <p:cNvPr id="50" name="Conector recto 49"/>
          <p:cNvCxnSpPr/>
          <p:nvPr/>
        </p:nvCxnSpPr>
        <p:spPr bwMode="auto">
          <a:xfrm flipV="1">
            <a:off x="1286174" y="2976376"/>
            <a:ext cx="0" cy="360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1" name="Imagen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82" y="4433841"/>
            <a:ext cx="720080" cy="720080"/>
          </a:xfrm>
          <a:prstGeom prst="rect">
            <a:avLst/>
          </a:prstGeom>
        </p:spPr>
      </p:pic>
      <p:cxnSp>
        <p:nvCxnSpPr>
          <p:cNvPr id="52" name="Conector recto 51"/>
          <p:cNvCxnSpPr/>
          <p:nvPr/>
        </p:nvCxnSpPr>
        <p:spPr bwMode="auto">
          <a:xfrm flipV="1">
            <a:off x="1286174" y="4056496"/>
            <a:ext cx="0" cy="360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Hexágono 52"/>
          <p:cNvSpPr/>
          <p:nvPr/>
        </p:nvSpPr>
        <p:spPr bwMode="auto">
          <a:xfrm>
            <a:off x="751386" y="5215014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4" name="Imagen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286" y="3052450"/>
            <a:ext cx="1108242" cy="1108242"/>
          </a:xfrm>
          <a:prstGeom prst="rect">
            <a:avLst/>
          </a:prstGeom>
        </p:spPr>
      </p:pic>
      <p:cxnSp>
        <p:nvCxnSpPr>
          <p:cNvPr id="55" name="Conector recto 54"/>
          <p:cNvCxnSpPr/>
          <p:nvPr/>
        </p:nvCxnSpPr>
        <p:spPr bwMode="auto">
          <a:xfrm>
            <a:off x="1810246" y="3664518"/>
            <a:ext cx="4264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Hexágono 55"/>
          <p:cNvSpPr/>
          <p:nvPr/>
        </p:nvSpPr>
        <p:spPr bwMode="auto">
          <a:xfrm>
            <a:off x="2166258" y="2136976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2227722" y="2357021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accent2"/>
                </a:solidFill>
              </a:rPr>
              <a:t> </a:t>
            </a:r>
            <a:r>
              <a:rPr lang="es-ES" sz="1200" b="1" dirty="0" smtClean="0">
                <a:solidFill>
                  <a:srgbClr val="0070C0"/>
                </a:solidFill>
              </a:rPr>
              <a:t>And 735</a:t>
            </a:r>
          </a:p>
          <a:p>
            <a:pPr algn="ctr"/>
            <a:r>
              <a:rPr lang="es-ES" sz="1200" b="1" dirty="0" smtClean="0">
                <a:solidFill>
                  <a:srgbClr val="0070C0"/>
                </a:solidFill>
              </a:rPr>
              <a:t>IOS 365 </a:t>
            </a:r>
          </a:p>
        </p:txBody>
      </p:sp>
      <p:sp>
        <p:nvSpPr>
          <p:cNvPr id="58" name="Hexágono 57"/>
          <p:cNvSpPr/>
          <p:nvPr/>
        </p:nvSpPr>
        <p:spPr bwMode="auto">
          <a:xfrm>
            <a:off x="2194950" y="4139403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2256414" y="434116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0070C0"/>
                </a:solidFill>
              </a:rPr>
              <a:t> </a:t>
            </a:r>
            <a:r>
              <a:rPr lang="es-ES" sz="1200" b="1" dirty="0" smtClean="0">
                <a:solidFill>
                  <a:srgbClr val="0070C0"/>
                </a:solidFill>
              </a:rPr>
              <a:t>Mal </a:t>
            </a:r>
            <a:r>
              <a:rPr lang="es-ES" sz="1200" b="1" dirty="0" err="1" smtClean="0">
                <a:solidFill>
                  <a:srgbClr val="0070C0"/>
                </a:solidFill>
              </a:rPr>
              <a:t>Banc</a:t>
            </a:r>
            <a:endParaRPr lang="es-ES" sz="1200" b="1" dirty="0" smtClean="0">
              <a:solidFill>
                <a:srgbClr val="0070C0"/>
              </a:solidFill>
            </a:endParaRPr>
          </a:p>
          <a:p>
            <a:r>
              <a:rPr lang="es-ES" sz="1200" b="1" dirty="0" smtClean="0">
                <a:solidFill>
                  <a:srgbClr val="0070C0"/>
                </a:solidFill>
              </a:rPr>
              <a:t>767.072 </a:t>
            </a:r>
            <a:r>
              <a:rPr lang="es-ES" sz="1200" b="1" dirty="0" err="1" smtClean="0">
                <a:solidFill>
                  <a:srgbClr val="0070C0"/>
                </a:solidFill>
              </a:rPr>
              <a:t>us</a:t>
            </a:r>
            <a:r>
              <a:rPr lang="es-ES" sz="1200" b="1" dirty="0" smtClean="0">
                <a:solidFill>
                  <a:srgbClr val="0070C0"/>
                </a:solidFill>
              </a:rPr>
              <a:t> </a:t>
            </a:r>
            <a:endParaRPr lang="es-ES" sz="1200" b="1" dirty="0">
              <a:solidFill>
                <a:srgbClr val="0070C0"/>
              </a:solidFill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806049" y="1598439"/>
            <a:ext cx="101323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rgbClr val="0070C0"/>
                </a:solidFill>
              </a:rPr>
              <a:t>44,2 </a:t>
            </a:r>
            <a:r>
              <a:rPr lang="es-ES" sz="1200" b="1" dirty="0" smtClean="0">
                <a:solidFill>
                  <a:srgbClr val="0070C0"/>
                </a:solidFill>
              </a:rPr>
              <a:t>MM</a:t>
            </a:r>
          </a:p>
          <a:p>
            <a:pPr algn="ctr"/>
            <a:r>
              <a:rPr lang="es-ES" sz="1200" b="1" dirty="0" err="1" smtClean="0">
                <a:solidFill>
                  <a:srgbClr val="0070C0"/>
                </a:solidFill>
              </a:rPr>
              <a:t>Ph</a:t>
            </a:r>
            <a:r>
              <a:rPr lang="es-ES" sz="1200" b="1" dirty="0" smtClean="0">
                <a:solidFill>
                  <a:srgbClr val="0070C0"/>
                </a:solidFill>
              </a:rPr>
              <a:t>. &gt; 870% </a:t>
            </a:r>
          </a:p>
          <a:p>
            <a:pPr algn="ctr"/>
            <a:endParaRPr lang="es-ES" sz="500" b="1" dirty="0" smtClean="0">
              <a:solidFill>
                <a:schemeClr val="accent2"/>
              </a:solidFill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756310" y="5457829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0070C0"/>
                </a:solidFill>
              </a:rPr>
              <a:t> </a:t>
            </a:r>
            <a:r>
              <a:rPr lang="es-ES" sz="1200" b="1" dirty="0" smtClean="0">
                <a:solidFill>
                  <a:srgbClr val="0070C0"/>
                </a:solidFill>
              </a:rPr>
              <a:t>1K tarjetas </a:t>
            </a:r>
            <a:r>
              <a:rPr lang="es-ES" sz="1200" b="1" dirty="0" err="1" smtClean="0">
                <a:solidFill>
                  <a:srgbClr val="0070C0"/>
                </a:solidFill>
              </a:rPr>
              <a:t>Mlw</a:t>
            </a:r>
            <a:r>
              <a:rPr lang="es-ES" sz="1200" b="1" dirty="0" smtClean="0">
                <a:solidFill>
                  <a:srgbClr val="0070C0"/>
                </a:solidFill>
              </a:rPr>
              <a:t>. 15% </a:t>
            </a:r>
          </a:p>
        </p:txBody>
      </p:sp>
      <p:pic>
        <p:nvPicPr>
          <p:cNvPr id="62" name="Imagen 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202" y="197935"/>
            <a:ext cx="2460209" cy="682842"/>
          </a:xfrm>
          <a:prstGeom prst="rect">
            <a:avLst/>
          </a:prstGeom>
        </p:spPr>
      </p:pic>
      <p:sp>
        <p:nvSpPr>
          <p:cNvPr id="29" name="Rectángulo redondeado 28"/>
          <p:cNvSpPr/>
          <p:nvPr/>
        </p:nvSpPr>
        <p:spPr bwMode="auto">
          <a:xfrm>
            <a:off x="6110318" y="2630959"/>
            <a:ext cx="5182522" cy="2444547"/>
          </a:xfrm>
          <a:prstGeom prst="round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800" b="1" dirty="0" smtClean="0">
                <a:solidFill>
                  <a:schemeClr val="tx1"/>
                </a:solidFill>
                <a:latin typeface="Arial" pitchFamily="34" charset="0"/>
              </a:rPr>
              <a:t>Sistemas de comunicación del operador: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1600" dirty="0">
              <a:solidFill>
                <a:schemeClr val="tx1"/>
              </a:solidFill>
              <a:latin typeface="Arial" pitchFamily="34" charset="0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_tradnl" sz="1600" dirty="0" smtClean="0">
                <a:solidFill>
                  <a:schemeClr val="tx1"/>
                </a:solidFill>
                <a:latin typeface="Arial" pitchFamily="34" charset="0"/>
              </a:rPr>
              <a:t>Innovación – Generación de protocolos de comunicación particular y conexión propia por certificado 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S_tradnl" sz="1600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_tradnl" sz="1600" dirty="0" smtClean="0">
                <a:solidFill>
                  <a:schemeClr val="tx1"/>
                </a:solidFill>
                <a:latin typeface="Arial" pitchFamily="34" charset="0"/>
              </a:rPr>
              <a:t>Colaboración – verificación de modelos y reacción según banner recibido </a:t>
            </a:r>
            <a:endParaRPr lang="es-ES_tradnl" sz="1600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s-ES_tradnl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356" y="3104322"/>
            <a:ext cx="1041786" cy="1041786"/>
          </a:xfrm>
          <a:prstGeom prst="rect">
            <a:avLst/>
          </a:prstGeom>
        </p:spPr>
      </p:pic>
      <p:cxnSp>
        <p:nvCxnSpPr>
          <p:cNvPr id="31" name="Conector recto 30"/>
          <p:cNvCxnSpPr/>
          <p:nvPr/>
        </p:nvCxnSpPr>
        <p:spPr bwMode="auto">
          <a:xfrm>
            <a:off x="3203039" y="3695760"/>
            <a:ext cx="4264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Hexágono 31"/>
          <p:cNvSpPr/>
          <p:nvPr/>
        </p:nvSpPr>
        <p:spPr bwMode="auto">
          <a:xfrm>
            <a:off x="4155158" y="2176808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4216621" y="2415141"/>
            <a:ext cx="1017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chemeClr val="accent2"/>
                </a:solidFill>
              </a:rPr>
              <a:t> </a:t>
            </a:r>
            <a:r>
              <a:rPr lang="es-ES" sz="1100" b="1" dirty="0">
                <a:solidFill>
                  <a:schemeClr val="accent2"/>
                </a:solidFill>
              </a:rPr>
              <a:t> </a:t>
            </a:r>
            <a:r>
              <a:rPr lang="es-ES" sz="1100" b="1" dirty="0">
                <a:solidFill>
                  <a:srgbClr val="0070C0"/>
                </a:solidFill>
              </a:rPr>
              <a:t>65K </a:t>
            </a:r>
            <a:r>
              <a:rPr lang="es-ES" sz="1100" b="1" dirty="0" err="1">
                <a:solidFill>
                  <a:srgbClr val="0070C0"/>
                </a:solidFill>
              </a:rPr>
              <a:t>Hack</a:t>
            </a:r>
            <a:endParaRPr lang="es-ES" sz="1100" b="1" dirty="0">
              <a:solidFill>
                <a:srgbClr val="0070C0"/>
              </a:solidFill>
            </a:endParaRPr>
          </a:p>
          <a:p>
            <a:r>
              <a:rPr lang="es-ES" sz="1100" b="1" dirty="0">
                <a:solidFill>
                  <a:srgbClr val="0070C0"/>
                </a:solidFill>
              </a:rPr>
              <a:t>900K </a:t>
            </a:r>
            <a:r>
              <a:rPr lang="es-ES" sz="1100" b="1" dirty="0" smtClean="0">
                <a:solidFill>
                  <a:srgbClr val="0070C0"/>
                </a:solidFill>
              </a:rPr>
              <a:t>Down</a:t>
            </a:r>
            <a:endParaRPr lang="es-ES" sz="1100" b="1" dirty="0">
              <a:solidFill>
                <a:srgbClr val="0070C0"/>
              </a:solidFill>
            </a:endParaRPr>
          </a:p>
        </p:txBody>
      </p:sp>
      <p:sp>
        <p:nvSpPr>
          <p:cNvPr id="34" name="Hexágono 33"/>
          <p:cNvSpPr/>
          <p:nvPr/>
        </p:nvSpPr>
        <p:spPr bwMode="auto">
          <a:xfrm>
            <a:off x="5049995" y="1693367"/>
            <a:ext cx="1069576" cy="936104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5027910" y="1913412"/>
            <a:ext cx="10894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3"/>
                </a:solidFill>
              </a:rPr>
              <a:t>Inn</a:t>
            </a:r>
            <a:r>
              <a:rPr lang="es-ES" sz="1100" b="1" dirty="0">
                <a:solidFill>
                  <a:schemeClr val="accent3"/>
                </a:solidFill>
              </a:rPr>
              <a:t>. </a:t>
            </a:r>
            <a:r>
              <a:rPr lang="es-ES" sz="1100" b="1" dirty="0" err="1" smtClean="0">
                <a:solidFill>
                  <a:schemeClr val="accent3"/>
                </a:solidFill>
              </a:rPr>
              <a:t>certf</a:t>
            </a:r>
            <a:r>
              <a:rPr lang="es-ES" sz="1100" b="1" dirty="0" smtClean="0">
                <a:solidFill>
                  <a:schemeClr val="accent3"/>
                </a:solidFill>
              </a:rPr>
              <a:t> </a:t>
            </a:r>
            <a:endParaRPr lang="es-ES" sz="1100" b="1" dirty="0">
              <a:solidFill>
                <a:schemeClr val="accent3"/>
              </a:solidFill>
            </a:endParaRPr>
          </a:p>
          <a:p>
            <a:pPr algn="ctr"/>
            <a:r>
              <a:rPr lang="es-ES" sz="1100" b="1" dirty="0" err="1" smtClean="0">
                <a:solidFill>
                  <a:schemeClr val="accent3"/>
                </a:solidFill>
              </a:rPr>
              <a:t>Col.verf</a:t>
            </a:r>
            <a:r>
              <a:rPr lang="es-ES" sz="1100" b="1" dirty="0" smtClean="0">
                <a:solidFill>
                  <a:schemeClr val="accent3"/>
                </a:solidFill>
              </a:rPr>
              <a:t> </a:t>
            </a:r>
            <a:r>
              <a:rPr lang="es-ES" sz="1100" b="1" dirty="0" err="1" smtClean="0">
                <a:solidFill>
                  <a:schemeClr val="accent3"/>
                </a:solidFill>
              </a:rPr>
              <a:t>model</a:t>
            </a:r>
            <a:endParaRPr lang="es-ES" sz="11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7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exágono 20"/>
          <p:cNvSpPr/>
          <p:nvPr/>
        </p:nvSpPr>
        <p:spPr bwMode="auto">
          <a:xfrm>
            <a:off x="1649758" y="885353"/>
            <a:ext cx="1069576" cy="936104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695247" y="1151301"/>
            <a:ext cx="10240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3"/>
                </a:solidFill>
              </a:rPr>
              <a:t>Inn</a:t>
            </a:r>
            <a:r>
              <a:rPr lang="es-ES" sz="1100" b="1" dirty="0">
                <a:solidFill>
                  <a:schemeClr val="accent3"/>
                </a:solidFill>
              </a:rPr>
              <a:t> . Glauco</a:t>
            </a:r>
          </a:p>
          <a:p>
            <a:pPr algn="ctr"/>
            <a:r>
              <a:rPr lang="es-ES" sz="1100" b="1" dirty="0">
                <a:solidFill>
                  <a:schemeClr val="accent3"/>
                </a:solidFill>
              </a:rPr>
              <a:t>Col . </a:t>
            </a:r>
            <a:r>
              <a:rPr lang="es-ES" sz="1100" b="1" dirty="0" err="1">
                <a:solidFill>
                  <a:schemeClr val="accent3"/>
                </a:solidFill>
              </a:rPr>
              <a:t>Arqu</a:t>
            </a:r>
            <a:r>
              <a:rPr lang="es-ES" sz="1100" b="1" dirty="0">
                <a:solidFill>
                  <a:schemeClr val="accent3"/>
                </a:solidFill>
              </a:rPr>
              <a:t>.</a:t>
            </a:r>
          </a:p>
        </p:txBody>
      </p:sp>
      <p:sp>
        <p:nvSpPr>
          <p:cNvPr id="23" name="Hexágono 22"/>
          <p:cNvSpPr/>
          <p:nvPr/>
        </p:nvSpPr>
        <p:spPr bwMode="auto">
          <a:xfrm>
            <a:off x="3076365" y="1656795"/>
            <a:ext cx="1069576" cy="936104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3081804" y="1886432"/>
            <a:ext cx="1060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3"/>
                </a:solidFill>
              </a:rPr>
              <a:t>Inn</a:t>
            </a:r>
            <a:r>
              <a:rPr lang="es-ES" sz="1100" b="1" dirty="0">
                <a:solidFill>
                  <a:schemeClr val="accent3"/>
                </a:solidFill>
              </a:rPr>
              <a:t>. </a:t>
            </a:r>
            <a:r>
              <a:rPr lang="es-ES" sz="1100" b="1" dirty="0" err="1" smtClean="0">
                <a:solidFill>
                  <a:schemeClr val="accent3"/>
                </a:solidFill>
              </a:rPr>
              <a:t>isolate</a:t>
            </a:r>
            <a:endParaRPr lang="es-ES" sz="1100" b="1" dirty="0">
              <a:solidFill>
                <a:schemeClr val="accent3"/>
              </a:solidFill>
            </a:endParaRPr>
          </a:p>
          <a:p>
            <a:pPr algn="ctr"/>
            <a:r>
              <a:rPr lang="es-ES" sz="1100" b="1" dirty="0">
                <a:solidFill>
                  <a:schemeClr val="accent3"/>
                </a:solidFill>
              </a:rPr>
              <a:t>Col. </a:t>
            </a:r>
            <a:r>
              <a:rPr lang="es-ES" sz="1100" b="1" dirty="0" err="1" smtClean="0">
                <a:solidFill>
                  <a:schemeClr val="accent3"/>
                </a:solidFill>
              </a:rPr>
              <a:t>malzoo</a:t>
            </a:r>
            <a:endParaRPr lang="es-ES" sz="1100" b="1" dirty="0">
              <a:solidFill>
                <a:schemeClr val="accent3"/>
              </a:solidFill>
            </a:endParaRPr>
          </a:p>
        </p:txBody>
      </p:sp>
      <p:sp>
        <p:nvSpPr>
          <p:cNvPr id="25" name="Hexágono 24"/>
          <p:cNvSpPr/>
          <p:nvPr/>
        </p:nvSpPr>
        <p:spPr bwMode="auto">
          <a:xfrm>
            <a:off x="3086374" y="4647387"/>
            <a:ext cx="1069576" cy="936104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3076365" y="4873142"/>
            <a:ext cx="11236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3"/>
                </a:solidFill>
              </a:rPr>
              <a:t>Inn</a:t>
            </a:r>
            <a:r>
              <a:rPr lang="es-ES" sz="1100" b="1" dirty="0">
                <a:solidFill>
                  <a:schemeClr val="accent3"/>
                </a:solidFill>
              </a:rPr>
              <a:t>. </a:t>
            </a:r>
            <a:r>
              <a:rPr lang="es-ES" sz="1100" b="1" dirty="0" err="1" smtClean="0">
                <a:solidFill>
                  <a:schemeClr val="accent3"/>
                </a:solidFill>
              </a:rPr>
              <a:t>Verf.inver</a:t>
            </a:r>
            <a:r>
              <a:rPr lang="es-ES" sz="1100" b="1" dirty="0" smtClean="0">
                <a:solidFill>
                  <a:schemeClr val="accent3"/>
                </a:solidFill>
              </a:rPr>
              <a:t> </a:t>
            </a:r>
            <a:endParaRPr lang="es-ES" sz="1100" b="1" dirty="0">
              <a:solidFill>
                <a:schemeClr val="accent3"/>
              </a:solidFill>
            </a:endParaRPr>
          </a:p>
          <a:p>
            <a:pPr algn="ctr"/>
            <a:r>
              <a:rPr lang="es-ES" sz="1100" b="1" dirty="0">
                <a:solidFill>
                  <a:schemeClr val="accent3"/>
                </a:solidFill>
              </a:rPr>
              <a:t>Col. </a:t>
            </a:r>
            <a:r>
              <a:rPr lang="es-ES" sz="1100" b="1" dirty="0" err="1" smtClean="0">
                <a:solidFill>
                  <a:schemeClr val="accent3"/>
                </a:solidFill>
              </a:rPr>
              <a:t>malzoo</a:t>
            </a:r>
            <a:endParaRPr lang="es-ES" sz="1100" b="1" dirty="0">
              <a:solidFill>
                <a:schemeClr val="accent3"/>
              </a:solidFill>
            </a:endParaRPr>
          </a:p>
        </p:txBody>
      </p:sp>
      <p:sp>
        <p:nvSpPr>
          <p:cNvPr id="27" name="Hexágono 26"/>
          <p:cNvSpPr/>
          <p:nvPr/>
        </p:nvSpPr>
        <p:spPr bwMode="auto">
          <a:xfrm>
            <a:off x="1649758" y="5722898"/>
            <a:ext cx="1069576" cy="936104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1655868" y="5946865"/>
            <a:ext cx="10332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3"/>
                </a:solidFill>
              </a:rPr>
              <a:t>Inn</a:t>
            </a:r>
            <a:r>
              <a:rPr lang="es-ES" sz="1100" b="1" dirty="0">
                <a:solidFill>
                  <a:schemeClr val="accent3"/>
                </a:solidFill>
              </a:rPr>
              <a:t>. </a:t>
            </a:r>
            <a:r>
              <a:rPr lang="es-ES" sz="1100" b="1" dirty="0" err="1">
                <a:solidFill>
                  <a:schemeClr val="accent3"/>
                </a:solidFill>
              </a:rPr>
              <a:t>Freez</a:t>
            </a:r>
            <a:r>
              <a:rPr lang="es-ES" sz="1100" b="1" dirty="0">
                <a:solidFill>
                  <a:schemeClr val="accent3"/>
                </a:solidFill>
              </a:rPr>
              <a:t> </a:t>
            </a:r>
          </a:p>
          <a:p>
            <a:pPr algn="ctr"/>
            <a:r>
              <a:rPr lang="es-ES" sz="1100" b="1" dirty="0">
                <a:solidFill>
                  <a:schemeClr val="accent3"/>
                </a:solidFill>
              </a:rPr>
              <a:t>Col. Muestra</a:t>
            </a:r>
            <a:endParaRPr lang="es-ES" sz="1100" b="1" dirty="0">
              <a:solidFill>
                <a:schemeClr val="accent3"/>
              </a:solidFill>
            </a:endParaRPr>
          </a:p>
        </p:txBody>
      </p:sp>
      <p:pic>
        <p:nvPicPr>
          <p:cNvPr id="47" name="Imagen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06" y="3052450"/>
            <a:ext cx="1224136" cy="1224136"/>
          </a:xfrm>
          <a:prstGeom prst="rect">
            <a:avLst/>
          </a:prstGeom>
        </p:spPr>
      </p:pic>
      <p:sp>
        <p:nvSpPr>
          <p:cNvPr id="48" name="Hexágono 47"/>
          <p:cNvSpPr/>
          <p:nvPr/>
        </p:nvSpPr>
        <p:spPr bwMode="auto">
          <a:xfrm>
            <a:off x="756658" y="1392200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9" name="Imagen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42" y="2260362"/>
            <a:ext cx="792088" cy="792088"/>
          </a:xfrm>
          <a:prstGeom prst="rect">
            <a:avLst/>
          </a:prstGeom>
        </p:spPr>
      </p:pic>
      <p:cxnSp>
        <p:nvCxnSpPr>
          <p:cNvPr id="50" name="Conector recto 49"/>
          <p:cNvCxnSpPr/>
          <p:nvPr/>
        </p:nvCxnSpPr>
        <p:spPr bwMode="auto">
          <a:xfrm flipV="1">
            <a:off x="1286174" y="2976376"/>
            <a:ext cx="0" cy="360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1" name="Imagen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82" y="4433841"/>
            <a:ext cx="720080" cy="720080"/>
          </a:xfrm>
          <a:prstGeom prst="rect">
            <a:avLst/>
          </a:prstGeom>
        </p:spPr>
      </p:pic>
      <p:cxnSp>
        <p:nvCxnSpPr>
          <p:cNvPr id="52" name="Conector recto 51"/>
          <p:cNvCxnSpPr/>
          <p:nvPr/>
        </p:nvCxnSpPr>
        <p:spPr bwMode="auto">
          <a:xfrm flipV="1">
            <a:off x="1286174" y="4056496"/>
            <a:ext cx="0" cy="360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Hexágono 52"/>
          <p:cNvSpPr/>
          <p:nvPr/>
        </p:nvSpPr>
        <p:spPr bwMode="auto">
          <a:xfrm>
            <a:off x="751386" y="5215014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4" name="Imagen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286" y="3052450"/>
            <a:ext cx="1108242" cy="1108242"/>
          </a:xfrm>
          <a:prstGeom prst="rect">
            <a:avLst/>
          </a:prstGeom>
        </p:spPr>
      </p:pic>
      <p:cxnSp>
        <p:nvCxnSpPr>
          <p:cNvPr id="55" name="Conector recto 54"/>
          <p:cNvCxnSpPr/>
          <p:nvPr/>
        </p:nvCxnSpPr>
        <p:spPr bwMode="auto">
          <a:xfrm>
            <a:off x="1810246" y="3664518"/>
            <a:ext cx="4264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Hexágono 55"/>
          <p:cNvSpPr/>
          <p:nvPr/>
        </p:nvSpPr>
        <p:spPr bwMode="auto">
          <a:xfrm>
            <a:off x="2166258" y="2136976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2227722" y="2357021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accent2"/>
                </a:solidFill>
              </a:rPr>
              <a:t> </a:t>
            </a:r>
            <a:r>
              <a:rPr lang="es-ES" sz="1200" b="1" dirty="0" smtClean="0">
                <a:solidFill>
                  <a:srgbClr val="0070C0"/>
                </a:solidFill>
              </a:rPr>
              <a:t>And 735</a:t>
            </a:r>
          </a:p>
          <a:p>
            <a:pPr algn="ctr"/>
            <a:r>
              <a:rPr lang="es-ES" sz="1200" b="1" dirty="0" smtClean="0">
                <a:solidFill>
                  <a:srgbClr val="0070C0"/>
                </a:solidFill>
              </a:rPr>
              <a:t>IOS 365 </a:t>
            </a:r>
          </a:p>
        </p:txBody>
      </p:sp>
      <p:sp>
        <p:nvSpPr>
          <p:cNvPr id="58" name="Hexágono 57"/>
          <p:cNvSpPr/>
          <p:nvPr/>
        </p:nvSpPr>
        <p:spPr bwMode="auto">
          <a:xfrm>
            <a:off x="2194950" y="4139403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2256414" y="434116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0070C0"/>
                </a:solidFill>
              </a:rPr>
              <a:t> </a:t>
            </a:r>
            <a:r>
              <a:rPr lang="es-ES" sz="1200" b="1" dirty="0" smtClean="0">
                <a:solidFill>
                  <a:srgbClr val="0070C0"/>
                </a:solidFill>
              </a:rPr>
              <a:t>Mal </a:t>
            </a:r>
            <a:r>
              <a:rPr lang="es-ES" sz="1200" b="1" dirty="0" err="1" smtClean="0">
                <a:solidFill>
                  <a:srgbClr val="0070C0"/>
                </a:solidFill>
              </a:rPr>
              <a:t>Banc</a:t>
            </a:r>
            <a:endParaRPr lang="es-ES" sz="1200" b="1" dirty="0" smtClean="0">
              <a:solidFill>
                <a:srgbClr val="0070C0"/>
              </a:solidFill>
            </a:endParaRPr>
          </a:p>
          <a:p>
            <a:r>
              <a:rPr lang="es-ES" sz="1200" b="1" dirty="0" smtClean="0">
                <a:solidFill>
                  <a:srgbClr val="0070C0"/>
                </a:solidFill>
              </a:rPr>
              <a:t>767.072 </a:t>
            </a:r>
            <a:r>
              <a:rPr lang="es-ES" sz="1200" b="1" dirty="0" err="1" smtClean="0">
                <a:solidFill>
                  <a:srgbClr val="0070C0"/>
                </a:solidFill>
              </a:rPr>
              <a:t>us</a:t>
            </a:r>
            <a:r>
              <a:rPr lang="es-ES" sz="1200" b="1" dirty="0" smtClean="0">
                <a:solidFill>
                  <a:srgbClr val="0070C0"/>
                </a:solidFill>
              </a:rPr>
              <a:t> </a:t>
            </a:r>
            <a:endParaRPr lang="es-ES" sz="1200" b="1" dirty="0">
              <a:solidFill>
                <a:srgbClr val="0070C0"/>
              </a:solidFill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806049" y="1598439"/>
            <a:ext cx="101323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rgbClr val="0070C0"/>
                </a:solidFill>
              </a:rPr>
              <a:t>44,2 </a:t>
            </a:r>
            <a:r>
              <a:rPr lang="es-ES" sz="1200" b="1" dirty="0" smtClean="0">
                <a:solidFill>
                  <a:srgbClr val="0070C0"/>
                </a:solidFill>
              </a:rPr>
              <a:t>MM</a:t>
            </a:r>
          </a:p>
          <a:p>
            <a:pPr algn="ctr"/>
            <a:r>
              <a:rPr lang="es-ES" sz="1200" b="1" dirty="0" err="1" smtClean="0">
                <a:solidFill>
                  <a:srgbClr val="0070C0"/>
                </a:solidFill>
              </a:rPr>
              <a:t>Ph</a:t>
            </a:r>
            <a:r>
              <a:rPr lang="es-ES" sz="1200" b="1" dirty="0" smtClean="0">
                <a:solidFill>
                  <a:srgbClr val="0070C0"/>
                </a:solidFill>
              </a:rPr>
              <a:t>. &gt; 870% </a:t>
            </a:r>
          </a:p>
          <a:p>
            <a:pPr algn="ctr"/>
            <a:endParaRPr lang="es-ES" sz="500" b="1" dirty="0" smtClean="0">
              <a:solidFill>
                <a:schemeClr val="accent2"/>
              </a:solidFill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756310" y="5457829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0070C0"/>
                </a:solidFill>
              </a:rPr>
              <a:t> </a:t>
            </a:r>
            <a:r>
              <a:rPr lang="es-ES" sz="1200" b="1" dirty="0" smtClean="0">
                <a:solidFill>
                  <a:srgbClr val="0070C0"/>
                </a:solidFill>
              </a:rPr>
              <a:t>1K tarjetas </a:t>
            </a:r>
            <a:r>
              <a:rPr lang="es-ES" sz="1200" b="1" dirty="0" err="1" smtClean="0">
                <a:solidFill>
                  <a:srgbClr val="0070C0"/>
                </a:solidFill>
              </a:rPr>
              <a:t>Mlw</a:t>
            </a:r>
            <a:r>
              <a:rPr lang="es-ES" sz="1200" b="1" dirty="0" smtClean="0">
                <a:solidFill>
                  <a:srgbClr val="0070C0"/>
                </a:solidFill>
              </a:rPr>
              <a:t>. 15% </a:t>
            </a:r>
          </a:p>
        </p:txBody>
      </p:sp>
      <p:pic>
        <p:nvPicPr>
          <p:cNvPr id="62" name="Imagen 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202" y="197935"/>
            <a:ext cx="2460209" cy="682842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356" y="3104322"/>
            <a:ext cx="1041786" cy="1041786"/>
          </a:xfrm>
          <a:prstGeom prst="rect">
            <a:avLst/>
          </a:prstGeom>
        </p:spPr>
      </p:pic>
      <p:cxnSp>
        <p:nvCxnSpPr>
          <p:cNvPr id="31" name="Conector recto 30"/>
          <p:cNvCxnSpPr/>
          <p:nvPr/>
        </p:nvCxnSpPr>
        <p:spPr bwMode="auto">
          <a:xfrm>
            <a:off x="3203039" y="3695760"/>
            <a:ext cx="4264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Hexágono 31"/>
          <p:cNvSpPr/>
          <p:nvPr/>
        </p:nvSpPr>
        <p:spPr bwMode="auto">
          <a:xfrm>
            <a:off x="4155158" y="2176808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4216621" y="2415141"/>
            <a:ext cx="1017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chemeClr val="accent2"/>
                </a:solidFill>
              </a:rPr>
              <a:t> </a:t>
            </a:r>
            <a:r>
              <a:rPr lang="es-ES" sz="1100" b="1" dirty="0">
                <a:solidFill>
                  <a:schemeClr val="accent2"/>
                </a:solidFill>
              </a:rPr>
              <a:t> </a:t>
            </a:r>
            <a:r>
              <a:rPr lang="es-ES" sz="1100" b="1" dirty="0">
                <a:solidFill>
                  <a:srgbClr val="0070C0"/>
                </a:solidFill>
              </a:rPr>
              <a:t>65K </a:t>
            </a:r>
            <a:r>
              <a:rPr lang="es-ES" sz="1100" b="1" dirty="0" err="1">
                <a:solidFill>
                  <a:srgbClr val="0070C0"/>
                </a:solidFill>
              </a:rPr>
              <a:t>Hack</a:t>
            </a:r>
            <a:endParaRPr lang="es-ES" sz="1100" b="1" dirty="0">
              <a:solidFill>
                <a:srgbClr val="0070C0"/>
              </a:solidFill>
            </a:endParaRPr>
          </a:p>
          <a:p>
            <a:r>
              <a:rPr lang="es-ES" sz="1100" b="1" dirty="0">
                <a:solidFill>
                  <a:srgbClr val="0070C0"/>
                </a:solidFill>
              </a:rPr>
              <a:t>900K </a:t>
            </a:r>
            <a:r>
              <a:rPr lang="es-ES" sz="1100" b="1" dirty="0" smtClean="0">
                <a:solidFill>
                  <a:srgbClr val="0070C0"/>
                </a:solidFill>
              </a:rPr>
              <a:t>Down</a:t>
            </a:r>
            <a:endParaRPr lang="es-ES" sz="1100" b="1" dirty="0">
              <a:solidFill>
                <a:srgbClr val="0070C0"/>
              </a:solidFill>
            </a:endParaRPr>
          </a:p>
        </p:txBody>
      </p:sp>
      <p:sp>
        <p:nvSpPr>
          <p:cNvPr id="34" name="Hexágono 33"/>
          <p:cNvSpPr/>
          <p:nvPr/>
        </p:nvSpPr>
        <p:spPr bwMode="auto">
          <a:xfrm>
            <a:off x="5049995" y="1693367"/>
            <a:ext cx="1069576" cy="936104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5027910" y="1913412"/>
            <a:ext cx="10894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3"/>
                </a:solidFill>
              </a:rPr>
              <a:t>Inn</a:t>
            </a:r>
            <a:r>
              <a:rPr lang="es-ES" sz="1100" b="1" dirty="0">
                <a:solidFill>
                  <a:schemeClr val="accent3"/>
                </a:solidFill>
              </a:rPr>
              <a:t>. </a:t>
            </a:r>
            <a:r>
              <a:rPr lang="es-ES" sz="1100" b="1" dirty="0" err="1" smtClean="0">
                <a:solidFill>
                  <a:schemeClr val="accent3"/>
                </a:solidFill>
              </a:rPr>
              <a:t>certf</a:t>
            </a:r>
            <a:r>
              <a:rPr lang="es-ES" sz="1100" b="1" dirty="0" smtClean="0">
                <a:solidFill>
                  <a:schemeClr val="accent3"/>
                </a:solidFill>
              </a:rPr>
              <a:t> </a:t>
            </a:r>
            <a:endParaRPr lang="es-ES" sz="1100" b="1" dirty="0">
              <a:solidFill>
                <a:schemeClr val="accent3"/>
              </a:solidFill>
            </a:endParaRPr>
          </a:p>
          <a:p>
            <a:pPr algn="ctr"/>
            <a:r>
              <a:rPr lang="es-ES" sz="1100" b="1" dirty="0" err="1" smtClean="0">
                <a:solidFill>
                  <a:schemeClr val="accent3"/>
                </a:solidFill>
              </a:rPr>
              <a:t>Col.verf</a:t>
            </a:r>
            <a:r>
              <a:rPr lang="es-ES" sz="1100" b="1" dirty="0" smtClean="0">
                <a:solidFill>
                  <a:schemeClr val="accent3"/>
                </a:solidFill>
              </a:rPr>
              <a:t> </a:t>
            </a:r>
            <a:r>
              <a:rPr lang="es-ES" sz="1100" b="1" dirty="0" err="1" smtClean="0">
                <a:solidFill>
                  <a:schemeClr val="accent3"/>
                </a:solidFill>
              </a:rPr>
              <a:t>model</a:t>
            </a:r>
            <a:endParaRPr lang="es-ES" sz="1100" b="1" dirty="0">
              <a:solidFill>
                <a:schemeClr val="accent3"/>
              </a:solidFill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636" y="3148568"/>
            <a:ext cx="1016590" cy="1016590"/>
          </a:xfrm>
          <a:prstGeom prst="rect">
            <a:avLst/>
          </a:prstGeom>
        </p:spPr>
      </p:pic>
      <p:cxnSp>
        <p:nvCxnSpPr>
          <p:cNvPr id="37" name="Conector recto 36"/>
          <p:cNvCxnSpPr/>
          <p:nvPr/>
        </p:nvCxnSpPr>
        <p:spPr bwMode="auto">
          <a:xfrm>
            <a:off x="4576713" y="3714810"/>
            <a:ext cx="4264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Hexágono 37"/>
          <p:cNvSpPr/>
          <p:nvPr/>
        </p:nvSpPr>
        <p:spPr bwMode="auto">
          <a:xfrm>
            <a:off x="4929636" y="4189695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5040774" y="4408070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chemeClr val="accent2"/>
                </a:solidFill>
              </a:rPr>
              <a:t> </a:t>
            </a:r>
            <a:r>
              <a:rPr lang="es-ES" sz="1100" b="1" dirty="0">
                <a:solidFill>
                  <a:srgbClr val="0070C0"/>
                </a:solidFill>
              </a:rPr>
              <a:t>150 </a:t>
            </a:r>
            <a:r>
              <a:rPr lang="es-ES" sz="1100" b="1" dirty="0" err="1">
                <a:solidFill>
                  <a:srgbClr val="0070C0"/>
                </a:solidFill>
              </a:rPr>
              <a:t>Gbps</a:t>
            </a:r>
            <a:endParaRPr lang="es-ES" sz="1100" b="1" dirty="0">
              <a:solidFill>
                <a:srgbClr val="0070C0"/>
              </a:solidFill>
            </a:endParaRPr>
          </a:p>
          <a:p>
            <a:r>
              <a:rPr lang="es-ES" sz="1100" b="1" dirty="0" err="1">
                <a:solidFill>
                  <a:srgbClr val="0070C0"/>
                </a:solidFill>
              </a:rPr>
              <a:t>Hack</a:t>
            </a:r>
            <a:r>
              <a:rPr lang="es-ES" sz="1100" b="1" dirty="0">
                <a:solidFill>
                  <a:srgbClr val="0070C0"/>
                </a:solidFill>
              </a:rPr>
              <a:t> </a:t>
            </a:r>
            <a:r>
              <a:rPr lang="es-ES" sz="1100" b="1" dirty="0" err="1">
                <a:solidFill>
                  <a:srgbClr val="0070C0"/>
                </a:solidFill>
              </a:rPr>
              <a:t>Tech</a:t>
            </a:r>
            <a:endParaRPr lang="es-ES" sz="1100" b="1" dirty="0">
              <a:solidFill>
                <a:srgbClr val="0070C0"/>
              </a:solidFill>
            </a:endParaRPr>
          </a:p>
        </p:txBody>
      </p:sp>
      <p:sp>
        <p:nvSpPr>
          <p:cNvPr id="40" name="Hexágono 39"/>
          <p:cNvSpPr/>
          <p:nvPr/>
        </p:nvSpPr>
        <p:spPr bwMode="auto">
          <a:xfrm>
            <a:off x="5822007" y="4684255"/>
            <a:ext cx="1069576" cy="936104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5803547" y="4944327"/>
            <a:ext cx="11403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3"/>
                </a:solidFill>
              </a:rPr>
              <a:t>Inn</a:t>
            </a:r>
            <a:r>
              <a:rPr lang="es-ES" sz="1100" b="1" dirty="0" smtClean="0">
                <a:solidFill>
                  <a:schemeClr val="accent3"/>
                </a:solidFill>
              </a:rPr>
              <a:t>. CDN++</a:t>
            </a:r>
            <a:endParaRPr lang="es-ES" sz="1100" b="1" dirty="0">
              <a:solidFill>
                <a:schemeClr val="accent3"/>
              </a:solidFill>
            </a:endParaRPr>
          </a:p>
          <a:p>
            <a:pPr algn="ctr"/>
            <a:r>
              <a:rPr lang="es-ES" sz="1100" b="1" dirty="0">
                <a:solidFill>
                  <a:schemeClr val="accent3"/>
                </a:solidFill>
              </a:rPr>
              <a:t>Col. </a:t>
            </a:r>
            <a:r>
              <a:rPr lang="es-ES" sz="1100" b="1" dirty="0" err="1" smtClean="0">
                <a:solidFill>
                  <a:schemeClr val="accent3"/>
                </a:solidFill>
              </a:rPr>
              <a:t>hard</a:t>
            </a:r>
            <a:endParaRPr lang="es-ES" sz="1100" b="1" dirty="0">
              <a:solidFill>
                <a:schemeClr val="accent3"/>
              </a:solidFill>
            </a:endParaRPr>
          </a:p>
        </p:txBody>
      </p:sp>
      <p:sp>
        <p:nvSpPr>
          <p:cNvPr id="42" name="Rectángulo redondeado 41"/>
          <p:cNvSpPr/>
          <p:nvPr/>
        </p:nvSpPr>
        <p:spPr bwMode="auto">
          <a:xfrm>
            <a:off x="6992634" y="2523896"/>
            <a:ext cx="4537950" cy="2029816"/>
          </a:xfrm>
          <a:prstGeom prst="round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800" b="1" dirty="0" smtClean="0">
                <a:solidFill>
                  <a:schemeClr val="tx1"/>
                </a:solidFill>
                <a:latin typeface="Arial" pitchFamily="34" charset="0"/>
              </a:rPr>
              <a:t>Arquitectura del proveedor: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1600" dirty="0">
              <a:solidFill>
                <a:schemeClr val="tx1"/>
              </a:solidFill>
              <a:latin typeface="Arial" pitchFamily="34" charset="0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_tradnl" sz="1600" dirty="0" smtClean="0">
                <a:solidFill>
                  <a:schemeClr val="tx1"/>
                </a:solidFill>
                <a:latin typeface="Arial" pitchFamily="34" charset="0"/>
              </a:rPr>
              <a:t>Innovación – incorporación de arquitecturas CDN con defensas por capa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_tradnl" sz="16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endParaRPr lang="es-ES_tradnl" sz="1600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_tradnl" sz="1600" dirty="0" smtClean="0">
                <a:solidFill>
                  <a:schemeClr val="tx1"/>
                </a:solidFill>
                <a:latin typeface="Arial" pitchFamily="34" charset="0"/>
              </a:rPr>
              <a:t>Colaboración – Generación de plantillas de </a:t>
            </a:r>
            <a:r>
              <a:rPr lang="es-ES_tradnl" sz="1600" dirty="0" err="1" smtClean="0">
                <a:solidFill>
                  <a:schemeClr val="tx1"/>
                </a:solidFill>
                <a:latin typeface="Arial" pitchFamily="34" charset="0"/>
              </a:rPr>
              <a:t>hardening</a:t>
            </a:r>
            <a:r>
              <a:rPr lang="es-ES_tradnl" sz="1600" dirty="0" smtClean="0">
                <a:solidFill>
                  <a:schemeClr val="tx1"/>
                </a:solidFill>
                <a:latin typeface="Arial" pitchFamily="34" charset="0"/>
              </a:rPr>
              <a:t> y verificación estructural</a:t>
            </a:r>
            <a:endParaRPr lang="es-ES_tradnl" sz="1600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s-ES_tradnl" sz="16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73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6">
            <a:extLst>
              <a:ext uri="{FF2B5EF4-FFF2-40B4-BE49-F238E27FC236}">
                <a16:creationId xmlns:a16="http://schemas.microsoft.com/office/drawing/2014/main" id="{D184A763-02A6-4822-A5F0-D9E80A5D8061}"/>
              </a:ext>
            </a:extLst>
          </p:cNvPr>
          <p:cNvSpPr txBox="1">
            <a:spLocks/>
          </p:cNvSpPr>
          <p:nvPr/>
        </p:nvSpPr>
        <p:spPr>
          <a:xfrm>
            <a:off x="1154766" y="2597824"/>
            <a:ext cx="10354730" cy="2436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s-ES" b="1" dirty="0" smtClean="0">
                <a:solidFill>
                  <a:schemeClr val="tx1"/>
                </a:solidFill>
              </a:rPr>
              <a:t>Análisis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b="1" dirty="0">
                <a:solidFill>
                  <a:schemeClr val="tx1"/>
                </a:solidFill>
              </a:rPr>
              <a:t>-</a:t>
            </a:r>
            <a:r>
              <a:rPr lang="es-ES" dirty="0">
                <a:solidFill>
                  <a:schemeClr val="tx1"/>
                </a:solidFill>
              </a:rPr>
              <a:t> Estructura y necesidades de los modelos de negocio </a:t>
            </a:r>
            <a:r>
              <a:rPr lang="es-ES" dirty="0" smtClean="0">
                <a:solidFill>
                  <a:schemeClr val="tx1"/>
                </a:solidFill>
              </a:rPr>
              <a:t>digitales </a:t>
            </a: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s-ES" b="1" dirty="0" smtClean="0">
                <a:solidFill>
                  <a:schemeClr val="tx1"/>
                </a:solidFill>
              </a:rPr>
              <a:t>Contexto - </a:t>
            </a:r>
            <a:r>
              <a:rPr lang="es-ES" dirty="0" smtClean="0">
                <a:solidFill>
                  <a:schemeClr val="tx1"/>
                </a:solidFill>
              </a:rPr>
              <a:t>Riesgos </a:t>
            </a:r>
            <a:r>
              <a:rPr lang="es-ES" dirty="0">
                <a:solidFill>
                  <a:schemeClr val="tx1"/>
                </a:solidFill>
              </a:rPr>
              <a:t>de seguridad del cliente en una relación digital </a:t>
            </a:r>
            <a:r>
              <a:rPr lang="es-ES" dirty="0" smtClean="0">
                <a:solidFill>
                  <a:schemeClr val="tx1"/>
                </a:solidFill>
              </a:rPr>
              <a:t>modelo.</a:t>
            </a: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s-ES" b="1" dirty="0" smtClean="0">
                <a:solidFill>
                  <a:schemeClr val="tx1"/>
                </a:solidFill>
              </a:rPr>
              <a:t>Diseño - </a:t>
            </a:r>
            <a:r>
              <a:rPr lang="es-ES" dirty="0" smtClean="0">
                <a:solidFill>
                  <a:schemeClr val="tx1"/>
                </a:solidFill>
              </a:rPr>
              <a:t>Servicios </a:t>
            </a:r>
            <a:r>
              <a:rPr lang="es-ES" dirty="0">
                <a:solidFill>
                  <a:schemeClr val="tx1"/>
                </a:solidFill>
              </a:rPr>
              <a:t>operativos para abordar los puntos de riesgo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 </a:t>
            </a:r>
            <a:r>
              <a:rPr lang="es-ES" dirty="0"/>
              <a:t>	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55347" y="425258"/>
            <a:ext cx="8336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INDICE</a:t>
            </a:r>
            <a:endParaRPr lang="es-ES_tradnl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Imagen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128" y="186991"/>
            <a:ext cx="1847088" cy="5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7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exágono 20"/>
          <p:cNvSpPr/>
          <p:nvPr/>
        </p:nvSpPr>
        <p:spPr bwMode="auto">
          <a:xfrm>
            <a:off x="1649758" y="885353"/>
            <a:ext cx="1069576" cy="936104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695247" y="1151301"/>
            <a:ext cx="10240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3"/>
                </a:solidFill>
              </a:rPr>
              <a:t>Inn</a:t>
            </a:r>
            <a:r>
              <a:rPr lang="es-ES" sz="1100" b="1" dirty="0">
                <a:solidFill>
                  <a:schemeClr val="accent3"/>
                </a:solidFill>
              </a:rPr>
              <a:t> . Glauco</a:t>
            </a:r>
          </a:p>
          <a:p>
            <a:pPr algn="ctr"/>
            <a:r>
              <a:rPr lang="es-ES" sz="1100" b="1" dirty="0">
                <a:solidFill>
                  <a:schemeClr val="accent3"/>
                </a:solidFill>
              </a:rPr>
              <a:t>Col . </a:t>
            </a:r>
            <a:r>
              <a:rPr lang="es-ES" sz="1100" b="1" dirty="0" err="1">
                <a:solidFill>
                  <a:schemeClr val="accent3"/>
                </a:solidFill>
              </a:rPr>
              <a:t>Arqu</a:t>
            </a:r>
            <a:r>
              <a:rPr lang="es-ES" sz="1100" b="1" dirty="0">
                <a:solidFill>
                  <a:schemeClr val="accent3"/>
                </a:solidFill>
              </a:rPr>
              <a:t>.</a:t>
            </a:r>
          </a:p>
        </p:txBody>
      </p:sp>
      <p:sp>
        <p:nvSpPr>
          <p:cNvPr id="23" name="Hexágono 22"/>
          <p:cNvSpPr/>
          <p:nvPr/>
        </p:nvSpPr>
        <p:spPr bwMode="auto">
          <a:xfrm>
            <a:off x="3076365" y="1656795"/>
            <a:ext cx="1069576" cy="936104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3081804" y="1886432"/>
            <a:ext cx="1060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3"/>
                </a:solidFill>
              </a:rPr>
              <a:t>Inn</a:t>
            </a:r>
            <a:r>
              <a:rPr lang="es-ES" sz="1100" b="1" dirty="0">
                <a:solidFill>
                  <a:schemeClr val="accent3"/>
                </a:solidFill>
              </a:rPr>
              <a:t>. </a:t>
            </a:r>
            <a:r>
              <a:rPr lang="es-ES" sz="1100" b="1" dirty="0" err="1" smtClean="0">
                <a:solidFill>
                  <a:schemeClr val="accent3"/>
                </a:solidFill>
              </a:rPr>
              <a:t>isolate</a:t>
            </a:r>
            <a:endParaRPr lang="es-ES" sz="1100" b="1" dirty="0">
              <a:solidFill>
                <a:schemeClr val="accent3"/>
              </a:solidFill>
            </a:endParaRPr>
          </a:p>
          <a:p>
            <a:pPr algn="ctr"/>
            <a:r>
              <a:rPr lang="es-ES" sz="1100" b="1" dirty="0">
                <a:solidFill>
                  <a:schemeClr val="accent3"/>
                </a:solidFill>
              </a:rPr>
              <a:t>Col. </a:t>
            </a:r>
            <a:r>
              <a:rPr lang="es-ES" sz="1100" b="1" dirty="0" err="1" smtClean="0">
                <a:solidFill>
                  <a:schemeClr val="accent3"/>
                </a:solidFill>
              </a:rPr>
              <a:t>malzoo</a:t>
            </a:r>
            <a:endParaRPr lang="es-ES" sz="1100" b="1" dirty="0">
              <a:solidFill>
                <a:schemeClr val="accent3"/>
              </a:solidFill>
            </a:endParaRPr>
          </a:p>
        </p:txBody>
      </p:sp>
      <p:sp>
        <p:nvSpPr>
          <p:cNvPr id="25" name="Hexágono 24"/>
          <p:cNvSpPr/>
          <p:nvPr/>
        </p:nvSpPr>
        <p:spPr bwMode="auto">
          <a:xfrm>
            <a:off x="3086374" y="4647387"/>
            <a:ext cx="1069576" cy="936104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3076365" y="4873142"/>
            <a:ext cx="11236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3"/>
                </a:solidFill>
              </a:rPr>
              <a:t>Inn</a:t>
            </a:r>
            <a:r>
              <a:rPr lang="es-ES" sz="1100" b="1" dirty="0">
                <a:solidFill>
                  <a:schemeClr val="accent3"/>
                </a:solidFill>
              </a:rPr>
              <a:t>. </a:t>
            </a:r>
            <a:r>
              <a:rPr lang="es-ES" sz="1100" b="1" dirty="0" err="1" smtClean="0">
                <a:solidFill>
                  <a:schemeClr val="accent3"/>
                </a:solidFill>
              </a:rPr>
              <a:t>Verf.inver</a:t>
            </a:r>
            <a:r>
              <a:rPr lang="es-ES" sz="1100" b="1" dirty="0" smtClean="0">
                <a:solidFill>
                  <a:schemeClr val="accent3"/>
                </a:solidFill>
              </a:rPr>
              <a:t> </a:t>
            </a:r>
            <a:endParaRPr lang="es-ES" sz="1100" b="1" dirty="0">
              <a:solidFill>
                <a:schemeClr val="accent3"/>
              </a:solidFill>
            </a:endParaRPr>
          </a:p>
          <a:p>
            <a:pPr algn="ctr"/>
            <a:r>
              <a:rPr lang="es-ES" sz="1100" b="1" dirty="0">
                <a:solidFill>
                  <a:schemeClr val="accent3"/>
                </a:solidFill>
              </a:rPr>
              <a:t>Col. </a:t>
            </a:r>
            <a:r>
              <a:rPr lang="es-ES" sz="1100" b="1" dirty="0" err="1" smtClean="0">
                <a:solidFill>
                  <a:schemeClr val="accent3"/>
                </a:solidFill>
              </a:rPr>
              <a:t>malzoo</a:t>
            </a:r>
            <a:endParaRPr lang="es-ES" sz="1100" b="1" dirty="0">
              <a:solidFill>
                <a:schemeClr val="accent3"/>
              </a:solidFill>
            </a:endParaRPr>
          </a:p>
        </p:txBody>
      </p:sp>
      <p:sp>
        <p:nvSpPr>
          <p:cNvPr id="27" name="Hexágono 26"/>
          <p:cNvSpPr/>
          <p:nvPr/>
        </p:nvSpPr>
        <p:spPr bwMode="auto">
          <a:xfrm>
            <a:off x="1649758" y="5722898"/>
            <a:ext cx="1069576" cy="936104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1655868" y="5946865"/>
            <a:ext cx="10332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3"/>
                </a:solidFill>
              </a:rPr>
              <a:t>Inn</a:t>
            </a:r>
            <a:r>
              <a:rPr lang="es-ES" sz="1100" b="1" dirty="0">
                <a:solidFill>
                  <a:schemeClr val="accent3"/>
                </a:solidFill>
              </a:rPr>
              <a:t>. </a:t>
            </a:r>
            <a:r>
              <a:rPr lang="es-ES" sz="1100" b="1" dirty="0" err="1">
                <a:solidFill>
                  <a:schemeClr val="accent3"/>
                </a:solidFill>
              </a:rPr>
              <a:t>Freez</a:t>
            </a:r>
            <a:r>
              <a:rPr lang="es-ES" sz="1100" b="1" dirty="0">
                <a:solidFill>
                  <a:schemeClr val="accent3"/>
                </a:solidFill>
              </a:rPr>
              <a:t> </a:t>
            </a:r>
          </a:p>
          <a:p>
            <a:pPr algn="ctr"/>
            <a:r>
              <a:rPr lang="es-ES" sz="1100" b="1" dirty="0">
                <a:solidFill>
                  <a:schemeClr val="accent3"/>
                </a:solidFill>
              </a:rPr>
              <a:t>Col. Muestra</a:t>
            </a:r>
            <a:endParaRPr lang="es-ES" sz="1100" b="1" dirty="0">
              <a:solidFill>
                <a:schemeClr val="accent3"/>
              </a:solidFill>
            </a:endParaRPr>
          </a:p>
        </p:txBody>
      </p:sp>
      <p:pic>
        <p:nvPicPr>
          <p:cNvPr id="47" name="Imagen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06" y="3052450"/>
            <a:ext cx="1224136" cy="1224136"/>
          </a:xfrm>
          <a:prstGeom prst="rect">
            <a:avLst/>
          </a:prstGeom>
        </p:spPr>
      </p:pic>
      <p:sp>
        <p:nvSpPr>
          <p:cNvPr id="48" name="Hexágono 47"/>
          <p:cNvSpPr/>
          <p:nvPr/>
        </p:nvSpPr>
        <p:spPr bwMode="auto">
          <a:xfrm>
            <a:off x="756658" y="1392200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9" name="Imagen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42" y="2260362"/>
            <a:ext cx="792088" cy="792088"/>
          </a:xfrm>
          <a:prstGeom prst="rect">
            <a:avLst/>
          </a:prstGeom>
        </p:spPr>
      </p:pic>
      <p:cxnSp>
        <p:nvCxnSpPr>
          <p:cNvPr id="50" name="Conector recto 49"/>
          <p:cNvCxnSpPr/>
          <p:nvPr/>
        </p:nvCxnSpPr>
        <p:spPr bwMode="auto">
          <a:xfrm flipV="1">
            <a:off x="1286174" y="2976376"/>
            <a:ext cx="0" cy="360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1" name="Imagen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82" y="4433841"/>
            <a:ext cx="720080" cy="720080"/>
          </a:xfrm>
          <a:prstGeom prst="rect">
            <a:avLst/>
          </a:prstGeom>
        </p:spPr>
      </p:pic>
      <p:cxnSp>
        <p:nvCxnSpPr>
          <p:cNvPr id="52" name="Conector recto 51"/>
          <p:cNvCxnSpPr/>
          <p:nvPr/>
        </p:nvCxnSpPr>
        <p:spPr bwMode="auto">
          <a:xfrm flipV="1">
            <a:off x="1286174" y="4056496"/>
            <a:ext cx="0" cy="360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Hexágono 52"/>
          <p:cNvSpPr/>
          <p:nvPr/>
        </p:nvSpPr>
        <p:spPr bwMode="auto">
          <a:xfrm>
            <a:off x="751386" y="5215014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4" name="Imagen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286" y="3052450"/>
            <a:ext cx="1108242" cy="1108242"/>
          </a:xfrm>
          <a:prstGeom prst="rect">
            <a:avLst/>
          </a:prstGeom>
        </p:spPr>
      </p:pic>
      <p:cxnSp>
        <p:nvCxnSpPr>
          <p:cNvPr id="55" name="Conector recto 54"/>
          <p:cNvCxnSpPr/>
          <p:nvPr/>
        </p:nvCxnSpPr>
        <p:spPr bwMode="auto">
          <a:xfrm>
            <a:off x="1810246" y="3664518"/>
            <a:ext cx="4264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Hexágono 55"/>
          <p:cNvSpPr/>
          <p:nvPr/>
        </p:nvSpPr>
        <p:spPr bwMode="auto">
          <a:xfrm>
            <a:off x="2166258" y="2136976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2227722" y="2357021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accent2"/>
                </a:solidFill>
              </a:rPr>
              <a:t> </a:t>
            </a:r>
            <a:r>
              <a:rPr lang="es-ES" sz="1200" b="1" dirty="0" smtClean="0">
                <a:solidFill>
                  <a:srgbClr val="0070C0"/>
                </a:solidFill>
              </a:rPr>
              <a:t>And 735</a:t>
            </a:r>
          </a:p>
          <a:p>
            <a:pPr algn="ctr"/>
            <a:r>
              <a:rPr lang="es-ES" sz="1200" b="1" dirty="0" smtClean="0">
                <a:solidFill>
                  <a:srgbClr val="0070C0"/>
                </a:solidFill>
              </a:rPr>
              <a:t>IOS 365 </a:t>
            </a:r>
          </a:p>
        </p:txBody>
      </p:sp>
      <p:sp>
        <p:nvSpPr>
          <p:cNvPr id="58" name="Hexágono 57"/>
          <p:cNvSpPr/>
          <p:nvPr/>
        </p:nvSpPr>
        <p:spPr bwMode="auto">
          <a:xfrm>
            <a:off x="2194950" y="4139403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2256414" y="434116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0070C0"/>
                </a:solidFill>
              </a:rPr>
              <a:t> </a:t>
            </a:r>
            <a:r>
              <a:rPr lang="es-ES" sz="1200" b="1" dirty="0" smtClean="0">
                <a:solidFill>
                  <a:srgbClr val="0070C0"/>
                </a:solidFill>
              </a:rPr>
              <a:t>Mal </a:t>
            </a:r>
            <a:r>
              <a:rPr lang="es-ES" sz="1200" b="1" dirty="0" err="1" smtClean="0">
                <a:solidFill>
                  <a:srgbClr val="0070C0"/>
                </a:solidFill>
              </a:rPr>
              <a:t>Banc</a:t>
            </a:r>
            <a:endParaRPr lang="es-ES" sz="1200" b="1" dirty="0" smtClean="0">
              <a:solidFill>
                <a:srgbClr val="0070C0"/>
              </a:solidFill>
            </a:endParaRPr>
          </a:p>
          <a:p>
            <a:r>
              <a:rPr lang="es-ES" sz="1200" b="1" dirty="0" smtClean="0">
                <a:solidFill>
                  <a:srgbClr val="0070C0"/>
                </a:solidFill>
              </a:rPr>
              <a:t>767.072 </a:t>
            </a:r>
            <a:r>
              <a:rPr lang="es-ES" sz="1200" b="1" dirty="0" err="1" smtClean="0">
                <a:solidFill>
                  <a:srgbClr val="0070C0"/>
                </a:solidFill>
              </a:rPr>
              <a:t>us</a:t>
            </a:r>
            <a:r>
              <a:rPr lang="es-ES" sz="1200" b="1" dirty="0" smtClean="0">
                <a:solidFill>
                  <a:srgbClr val="0070C0"/>
                </a:solidFill>
              </a:rPr>
              <a:t> </a:t>
            </a:r>
            <a:endParaRPr lang="es-ES" sz="1200" b="1" dirty="0">
              <a:solidFill>
                <a:srgbClr val="0070C0"/>
              </a:solidFill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806049" y="1598439"/>
            <a:ext cx="101323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rgbClr val="0070C0"/>
                </a:solidFill>
              </a:rPr>
              <a:t>44,2 </a:t>
            </a:r>
            <a:r>
              <a:rPr lang="es-ES" sz="1200" b="1" dirty="0" smtClean="0">
                <a:solidFill>
                  <a:srgbClr val="0070C0"/>
                </a:solidFill>
              </a:rPr>
              <a:t>MM</a:t>
            </a:r>
          </a:p>
          <a:p>
            <a:pPr algn="ctr"/>
            <a:r>
              <a:rPr lang="es-ES" sz="1200" b="1" dirty="0" err="1" smtClean="0">
                <a:solidFill>
                  <a:srgbClr val="0070C0"/>
                </a:solidFill>
              </a:rPr>
              <a:t>Ph</a:t>
            </a:r>
            <a:r>
              <a:rPr lang="es-ES" sz="1200" b="1" dirty="0" smtClean="0">
                <a:solidFill>
                  <a:srgbClr val="0070C0"/>
                </a:solidFill>
              </a:rPr>
              <a:t>. &gt; 870% </a:t>
            </a:r>
          </a:p>
          <a:p>
            <a:pPr algn="ctr"/>
            <a:endParaRPr lang="es-ES" sz="500" b="1" dirty="0" smtClean="0">
              <a:solidFill>
                <a:schemeClr val="accent2"/>
              </a:solidFill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756310" y="5457829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0070C0"/>
                </a:solidFill>
              </a:rPr>
              <a:t> </a:t>
            </a:r>
            <a:r>
              <a:rPr lang="es-ES" sz="1200" b="1" dirty="0" smtClean="0">
                <a:solidFill>
                  <a:srgbClr val="0070C0"/>
                </a:solidFill>
              </a:rPr>
              <a:t>1K tarjetas </a:t>
            </a:r>
            <a:r>
              <a:rPr lang="es-ES" sz="1200" b="1" dirty="0" err="1" smtClean="0">
                <a:solidFill>
                  <a:srgbClr val="0070C0"/>
                </a:solidFill>
              </a:rPr>
              <a:t>Mlw</a:t>
            </a:r>
            <a:r>
              <a:rPr lang="es-ES" sz="1200" b="1" dirty="0" smtClean="0">
                <a:solidFill>
                  <a:srgbClr val="0070C0"/>
                </a:solidFill>
              </a:rPr>
              <a:t>. 15% </a:t>
            </a:r>
          </a:p>
        </p:txBody>
      </p:sp>
      <p:pic>
        <p:nvPicPr>
          <p:cNvPr id="62" name="Imagen 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202" y="197935"/>
            <a:ext cx="2460209" cy="682842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356" y="3104322"/>
            <a:ext cx="1041786" cy="1041786"/>
          </a:xfrm>
          <a:prstGeom prst="rect">
            <a:avLst/>
          </a:prstGeom>
        </p:spPr>
      </p:pic>
      <p:cxnSp>
        <p:nvCxnSpPr>
          <p:cNvPr id="31" name="Conector recto 30"/>
          <p:cNvCxnSpPr/>
          <p:nvPr/>
        </p:nvCxnSpPr>
        <p:spPr bwMode="auto">
          <a:xfrm>
            <a:off x="3203039" y="3695760"/>
            <a:ext cx="4264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Hexágono 31"/>
          <p:cNvSpPr/>
          <p:nvPr/>
        </p:nvSpPr>
        <p:spPr bwMode="auto">
          <a:xfrm>
            <a:off x="4155158" y="2176808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4216621" y="2415141"/>
            <a:ext cx="1017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chemeClr val="accent2"/>
                </a:solidFill>
              </a:rPr>
              <a:t> </a:t>
            </a:r>
            <a:r>
              <a:rPr lang="es-ES" sz="1100" b="1" dirty="0">
                <a:solidFill>
                  <a:schemeClr val="accent2"/>
                </a:solidFill>
              </a:rPr>
              <a:t> </a:t>
            </a:r>
            <a:r>
              <a:rPr lang="es-ES" sz="1100" b="1" dirty="0">
                <a:solidFill>
                  <a:srgbClr val="0070C0"/>
                </a:solidFill>
              </a:rPr>
              <a:t>65K </a:t>
            </a:r>
            <a:r>
              <a:rPr lang="es-ES" sz="1100" b="1" dirty="0" err="1">
                <a:solidFill>
                  <a:srgbClr val="0070C0"/>
                </a:solidFill>
              </a:rPr>
              <a:t>Hack</a:t>
            </a:r>
            <a:endParaRPr lang="es-ES" sz="1100" b="1" dirty="0">
              <a:solidFill>
                <a:srgbClr val="0070C0"/>
              </a:solidFill>
            </a:endParaRPr>
          </a:p>
          <a:p>
            <a:r>
              <a:rPr lang="es-ES" sz="1100" b="1" dirty="0">
                <a:solidFill>
                  <a:srgbClr val="0070C0"/>
                </a:solidFill>
              </a:rPr>
              <a:t>900K </a:t>
            </a:r>
            <a:r>
              <a:rPr lang="es-ES" sz="1100" b="1" dirty="0" smtClean="0">
                <a:solidFill>
                  <a:srgbClr val="0070C0"/>
                </a:solidFill>
              </a:rPr>
              <a:t>Down</a:t>
            </a:r>
            <a:endParaRPr lang="es-ES" sz="1100" b="1" dirty="0">
              <a:solidFill>
                <a:srgbClr val="0070C0"/>
              </a:solidFill>
            </a:endParaRPr>
          </a:p>
        </p:txBody>
      </p:sp>
      <p:sp>
        <p:nvSpPr>
          <p:cNvPr id="34" name="Hexágono 33"/>
          <p:cNvSpPr/>
          <p:nvPr/>
        </p:nvSpPr>
        <p:spPr bwMode="auto">
          <a:xfrm>
            <a:off x="5049995" y="1693367"/>
            <a:ext cx="1069576" cy="936104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5027910" y="1913412"/>
            <a:ext cx="10894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3"/>
                </a:solidFill>
              </a:rPr>
              <a:t>Inn</a:t>
            </a:r>
            <a:r>
              <a:rPr lang="es-ES" sz="1100" b="1" dirty="0">
                <a:solidFill>
                  <a:schemeClr val="accent3"/>
                </a:solidFill>
              </a:rPr>
              <a:t>. </a:t>
            </a:r>
            <a:r>
              <a:rPr lang="es-ES" sz="1100" b="1" dirty="0" err="1" smtClean="0">
                <a:solidFill>
                  <a:schemeClr val="accent3"/>
                </a:solidFill>
              </a:rPr>
              <a:t>certf</a:t>
            </a:r>
            <a:r>
              <a:rPr lang="es-ES" sz="1100" b="1" dirty="0" smtClean="0">
                <a:solidFill>
                  <a:schemeClr val="accent3"/>
                </a:solidFill>
              </a:rPr>
              <a:t> </a:t>
            </a:r>
            <a:endParaRPr lang="es-ES" sz="1100" b="1" dirty="0">
              <a:solidFill>
                <a:schemeClr val="accent3"/>
              </a:solidFill>
            </a:endParaRPr>
          </a:p>
          <a:p>
            <a:pPr algn="ctr"/>
            <a:r>
              <a:rPr lang="es-ES" sz="1100" b="1" dirty="0" err="1" smtClean="0">
                <a:solidFill>
                  <a:schemeClr val="accent3"/>
                </a:solidFill>
              </a:rPr>
              <a:t>Col.verf</a:t>
            </a:r>
            <a:r>
              <a:rPr lang="es-ES" sz="1100" b="1" dirty="0" smtClean="0">
                <a:solidFill>
                  <a:schemeClr val="accent3"/>
                </a:solidFill>
              </a:rPr>
              <a:t> </a:t>
            </a:r>
            <a:r>
              <a:rPr lang="es-ES" sz="1100" b="1" dirty="0" err="1" smtClean="0">
                <a:solidFill>
                  <a:schemeClr val="accent3"/>
                </a:solidFill>
              </a:rPr>
              <a:t>model</a:t>
            </a:r>
            <a:endParaRPr lang="es-ES" sz="1100" b="1" dirty="0">
              <a:solidFill>
                <a:schemeClr val="accent3"/>
              </a:solidFill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636" y="3148568"/>
            <a:ext cx="1016590" cy="1016590"/>
          </a:xfrm>
          <a:prstGeom prst="rect">
            <a:avLst/>
          </a:prstGeom>
        </p:spPr>
      </p:pic>
      <p:cxnSp>
        <p:nvCxnSpPr>
          <p:cNvPr id="37" name="Conector recto 36"/>
          <p:cNvCxnSpPr/>
          <p:nvPr/>
        </p:nvCxnSpPr>
        <p:spPr bwMode="auto">
          <a:xfrm>
            <a:off x="4576713" y="3714810"/>
            <a:ext cx="4264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Hexágono 37"/>
          <p:cNvSpPr/>
          <p:nvPr/>
        </p:nvSpPr>
        <p:spPr bwMode="auto">
          <a:xfrm>
            <a:off x="4929636" y="4189695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5040774" y="4408070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chemeClr val="accent2"/>
                </a:solidFill>
              </a:rPr>
              <a:t> </a:t>
            </a:r>
            <a:r>
              <a:rPr lang="es-ES" sz="1100" b="1" dirty="0">
                <a:solidFill>
                  <a:srgbClr val="0070C0"/>
                </a:solidFill>
              </a:rPr>
              <a:t>150 </a:t>
            </a:r>
            <a:r>
              <a:rPr lang="es-ES" sz="1100" b="1" dirty="0" err="1">
                <a:solidFill>
                  <a:srgbClr val="0070C0"/>
                </a:solidFill>
              </a:rPr>
              <a:t>Gbps</a:t>
            </a:r>
            <a:endParaRPr lang="es-ES" sz="1100" b="1" dirty="0">
              <a:solidFill>
                <a:srgbClr val="0070C0"/>
              </a:solidFill>
            </a:endParaRPr>
          </a:p>
          <a:p>
            <a:r>
              <a:rPr lang="es-ES" sz="1100" b="1" dirty="0" err="1">
                <a:solidFill>
                  <a:srgbClr val="0070C0"/>
                </a:solidFill>
              </a:rPr>
              <a:t>Hack</a:t>
            </a:r>
            <a:r>
              <a:rPr lang="es-ES" sz="1100" b="1" dirty="0">
                <a:solidFill>
                  <a:srgbClr val="0070C0"/>
                </a:solidFill>
              </a:rPr>
              <a:t> </a:t>
            </a:r>
            <a:r>
              <a:rPr lang="es-ES" sz="1100" b="1" dirty="0" err="1">
                <a:solidFill>
                  <a:srgbClr val="0070C0"/>
                </a:solidFill>
              </a:rPr>
              <a:t>Tech</a:t>
            </a:r>
            <a:endParaRPr lang="es-ES" sz="1100" b="1" dirty="0">
              <a:solidFill>
                <a:srgbClr val="0070C0"/>
              </a:solidFill>
            </a:endParaRPr>
          </a:p>
        </p:txBody>
      </p:sp>
      <p:sp>
        <p:nvSpPr>
          <p:cNvPr id="40" name="Hexágono 39"/>
          <p:cNvSpPr/>
          <p:nvPr/>
        </p:nvSpPr>
        <p:spPr bwMode="auto">
          <a:xfrm>
            <a:off x="5822007" y="4684255"/>
            <a:ext cx="1069576" cy="936104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5803547" y="4944327"/>
            <a:ext cx="11403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3"/>
                </a:solidFill>
              </a:rPr>
              <a:t>Inn</a:t>
            </a:r>
            <a:r>
              <a:rPr lang="es-ES" sz="1100" b="1" dirty="0" smtClean="0">
                <a:solidFill>
                  <a:schemeClr val="accent3"/>
                </a:solidFill>
              </a:rPr>
              <a:t>. CDN++</a:t>
            </a:r>
            <a:endParaRPr lang="es-ES" sz="1100" b="1" dirty="0">
              <a:solidFill>
                <a:schemeClr val="accent3"/>
              </a:solidFill>
            </a:endParaRPr>
          </a:p>
          <a:p>
            <a:pPr algn="ctr"/>
            <a:r>
              <a:rPr lang="es-ES" sz="1100" b="1" dirty="0">
                <a:solidFill>
                  <a:schemeClr val="accent3"/>
                </a:solidFill>
              </a:rPr>
              <a:t>Col. </a:t>
            </a:r>
            <a:r>
              <a:rPr lang="es-ES" sz="1100" b="1" dirty="0" err="1" smtClean="0">
                <a:solidFill>
                  <a:schemeClr val="accent3"/>
                </a:solidFill>
              </a:rPr>
              <a:t>hard</a:t>
            </a:r>
            <a:endParaRPr lang="es-ES" sz="1100" b="1" dirty="0">
              <a:solidFill>
                <a:schemeClr val="accent3"/>
              </a:solidFill>
            </a:endParaRPr>
          </a:p>
        </p:txBody>
      </p:sp>
      <p:sp>
        <p:nvSpPr>
          <p:cNvPr id="43" name="Hexágono 42"/>
          <p:cNvSpPr/>
          <p:nvPr/>
        </p:nvSpPr>
        <p:spPr bwMode="auto">
          <a:xfrm>
            <a:off x="6191872" y="2207605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6273286" y="2429949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rgbClr val="0070C0"/>
                </a:solidFill>
              </a:rPr>
              <a:t>52% de 50</a:t>
            </a:r>
          </a:p>
          <a:p>
            <a:r>
              <a:rPr lang="es-ES" sz="1100" b="1" dirty="0">
                <a:solidFill>
                  <a:srgbClr val="0070C0"/>
                </a:solidFill>
              </a:rPr>
              <a:t>102 </a:t>
            </a:r>
            <a:r>
              <a:rPr lang="es-ES" sz="1100" b="1" dirty="0" err="1">
                <a:solidFill>
                  <a:srgbClr val="0070C0"/>
                </a:solidFill>
              </a:rPr>
              <a:t>incid</a:t>
            </a:r>
            <a:endParaRPr lang="es-ES" sz="1100" b="1" dirty="0">
              <a:solidFill>
                <a:schemeClr val="accent3"/>
              </a:solidFill>
            </a:endParaRPr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093" y="3345245"/>
            <a:ext cx="720080" cy="720080"/>
          </a:xfrm>
          <a:prstGeom prst="rect">
            <a:avLst/>
          </a:prstGeom>
        </p:spPr>
      </p:pic>
      <p:cxnSp>
        <p:nvCxnSpPr>
          <p:cNvPr id="46" name="Conector recto 45"/>
          <p:cNvCxnSpPr/>
          <p:nvPr/>
        </p:nvCxnSpPr>
        <p:spPr bwMode="auto">
          <a:xfrm>
            <a:off x="5927680" y="3705285"/>
            <a:ext cx="4264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Hexágono 62"/>
          <p:cNvSpPr/>
          <p:nvPr/>
        </p:nvSpPr>
        <p:spPr bwMode="auto">
          <a:xfrm>
            <a:off x="7085171" y="1724144"/>
            <a:ext cx="1069576" cy="936104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7115331" y="1997940"/>
            <a:ext cx="1002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3"/>
                </a:solidFill>
              </a:rPr>
              <a:t>Inn</a:t>
            </a:r>
            <a:r>
              <a:rPr lang="es-ES" sz="1100" b="1" dirty="0">
                <a:solidFill>
                  <a:schemeClr val="accent3"/>
                </a:solidFill>
              </a:rPr>
              <a:t>. </a:t>
            </a:r>
            <a:r>
              <a:rPr lang="es-ES" sz="1100" b="1" dirty="0" err="1" smtClean="0">
                <a:solidFill>
                  <a:schemeClr val="accent3"/>
                </a:solidFill>
              </a:rPr>
              <a:t>Ver.Log</a:t>
            </a:r>
            <a:endParaRPr lang="es-ES" sz="1100" b="1" dirty="0">
              <a:solidFill>
                <a:schemeClr val="accent3"/>
              </a:solidFill>
            </a:endParaRPr>
          </a:p>
          <a:p>
            <a:pPr algn="ctr"/>
            <a:r>
              <a:rPr lang="es-ES" sz="1100" b="1" dirty="0">
                <a:solidFill>
                  <a:schemeClr val="accent3"/>
                </a:solidFill>
              </a:rPr>
              <a:t>Col. </a:t>
            </a:r>
            <a:r>
              <a:rPr lang="es-ES" sz="1100" b="1" dirty="0" smtClean="0">
                <a:solidFill>
                  <a:schemeClr val="accent3"/>
                </a:solidFill>
              </a:rPr>
              <a:t>CTI</a:t>
            </a:r>
            <a:endParaRPr lang="es-ES" sz="1100" b="1" dirty="0">
              <a:solidFill>
                <a:schemeClr val="accent3"/>
              </a:solidFill>
            </a:endParaRPr>
          </a:p>
        </p:txBody>
      </p:sp>
      <p:sp>
        <p:nvSpPr>
          <p:cNvPr id="66" name="Rectángulo redondeado 65"/>
          <p:cNvSpPr/>
          <p:nvPr/>
        </p:nvSpPr>
        <p:spPr bwMode="auto">
          <a:xfrm>
            <a:off x="7549745" y="3041587"/>
            <a:ext cx="4145431" cy="2578771"/>
          </a:xfrm>
          <a:prstGeom prst="round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800" b="1" dirty="0" smtClean="0">
                <a:solidFill>
                  <a:schemeClr val="tx1"/>
                </a:solidFill>
                <a:latin typeface="Arial" pitchFamily="34" charset="0"/>
              </a:rPr>
              <a:t>Aplicativo :</a:t>
            </a:r>
            <a:endParaRPr lang="es-ES_tradnl" sz="18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1600" dirty="0">
              <a:solidFill>
                <a:schemeClr val="tx1"/>
              </a:solidFill>
              <a:latin typeface="Arial" pitchFamily="34" charset="0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_tradnl" sz="1600" dirty="0" smtClean="0">
                <a:solidFill>
                  <a:schemeClr val="tx1"/>
                </a:solidFill>
                <a:latin typeface="Arial" pitchFamily="34" charset="0"/>
              </a:rPr>
              <a:t>Innovación – Verificación de la lógica estructura y de negocio y seguridad API manager.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_tradnl" sz="16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endParaRPr lang="es-ES_tradnl" sz="1600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_tradnl" sz="1600" dirty="0" smtClean="0">
                <a:solidFill>
                  <a:schemeClr val="tx1"/>
                </a:solidFill>
                <a:latin typeface="Arial" pitchFamily="34" charset="0"/>
              </a:rPr>
              <a:t>Colaboración – </a:t>
            </a:r>
            <a:r>
              <a:rPr lang="es-ES_tradnl" sz="1600" dirty="0" err="1" smtClean="0">
                <a:solidFill>
                  <a:schemeClr val="tx1"/>
                </a:solidFill>
                <a:latin typeface="Arial" pitchFamily="34" charset="0"/>
              </a:rPr>
              <a:t>Threat</a:t>
            </a:r>
            <a:r>
              <a:rPr lang="es-ES_tradnl" sz="16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s-ES_tradnl" sz="1600" dirty="0" err="1" smtClean="0">
                <a:solidFill>
                  <a:schemeClr val="tx1"/>
                </a:solidFill>
                <a:latin typeface="Arial" pitchFamily="34" charset="0"/>
              </a:rPr>
              <a:t>Intelligence</a:t>
            </a:r>
            <a:r>
              <a:rPr lang="es-ES_tradnl" sz="1600" dirty="0" smtClean="0">
                <a:solidFill>
                  <a:schemeClr val="tx1"/>
                </a:solidFill>
                <a:latin typeface="Arial" pitchFamily="34" charset="0"/>
              </a:rPr>
              <a:t> avanzado de descubrimiento de arquitectura</a:t>
            </a:r>
            <a:endParaRPr lang="es-ES_tradnl" sz="1600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s-ES_tradnl" sz="16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44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Hexágono 71"/>
          <p:cNvSpPr/>
          <p:nvPr/>
        </p:nvSpPr>
        <p:spPr bwMode="auto">
          <a:xfrm>
            <a:off x="8303446" y="4673135"/>
            <a:ext cx="1069576" cy="936104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Hexágono 20"/>
          <p:cNvSpPr/>
          <p:nvPr/>
        </p:nvSpPr>
        <p:spPr bwMode="auto">
          <a:xfrm>
            <a:off x="1649758" y="885353"/>
            <a:ext cx="1069576" cy="936104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695247" y="1151301"/>
            <a:ext cx="10240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3"/>
                </a:solidFill>
              </a:rPr>
              <a:t>Inn</a:t>
            </a:r>
            <a:r>
              <a:rPr lang="es-ES" sz="1100" b="1" dirty="0">
                <a:solidFill>
                  <a:schemeClr val="accent3"/>
                </a:solidFill>
              </a:rPr>
              <a:t> . Glauco</a:t>
            </a:r>
          </a:p>
          <a:p>
            <a:pPr algn="ctr"/>
            <a:r>
              <a:rPr lang="es-ES" sz="1100" b="1" dirty="0">
                <a:solidFill>
                  <a:schemeClr val="accent3"/>
                </a:solidFill>
              </a:rPr>
              <a:t>Col . </a:t>
            </a:r>
            <a:r>
              <a:rPr lang="es-ES" sz="1100" b="1" dirty="0" err="1">
                <a:solidFill>
                  <a:schemeClr val="accent3"/>
                </a:solidFill>
              </a:rPr>
              <a:t>Arqu</a:t>
            </a:r>
            <a:r>
              <a:rPr lang="es-ES" sz="1100" b="1" dirty="0">
                <a:solidFill>
                  <a:schemeClr val="accent3"/>
                </a:solidFill>
              </a:rPr>
              <a:t>.</a:t>
            </a:r>
          </a:p>
        </p:txBody>
      </p:sp>
      <p:sp>
        <p:nvSpPr>
          <p:cNvPr id="23" name="Hexágono 22"/>
          <p:cNvSpPr/>
          <p:nvPr/>
        </p:nvSpPr>
        <p:spPr bwMode="auto">
          <a:xfrm>
            <a:off x="3076365" y="1656795"/>
            <a:ext cx="1069576" cy="936104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3081804" y="1886432"/>
            <a:ext cx="1060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3"/>
                </a:solidFill>
              </a:rPr>
              <a:t>Inn</a:t>
            </a:r>
            <a:r>
              <a:rPr lang="es-ES" sz="1100" b="1" dirty="0">
                <a:solidFill>
                  <a:schemeClr val="accent3"/>
                </a:solidFill>
              </a:rPr>
              <a:t>. </a:t>
            </a:r>
            <a:r>
              <a:rPr lang="es-ES" sz="1100" b="1" dirty="0" err="1" smtClean="0">
                <a:solidFill>
                  <a:schemeClr val="accent3"/>
                </a:solidFill>
              </a:rPr>
              <a:t>isolate</a:t>
            </a:r>
            <a:endParaRPr lang="es-ES" sz="1100" b="1" dirty="0">
              <a:solidFill>
                <a:schemeClr val="accent3"/>
              </a:solidFill>
            </a:endParaRPr>
          </a:p>
          <a:p>
            <a:pPr algn="ctr"/>
            <a:r>
              <a:rPr lang="es-ES" sz="1100" b="1" dirty="0">
                <a:solidFill>
                  <a:schemeClr val="accent3"/>
                </a:solidFill>
              </a:rPr>
              <a:t>Col. </a:t>
            </a:r>
            <a:r>
              <a:rPr lang="es-ES" sz="1100" b="1" dirty="0" err="1" smtClean="0">
                <a:solidFill>
                  <a:schemeClr val="accent3"/>
                </a:solidFill>
              </a:rPr>
              <a:t>malzoo</a:t>
            </a:r>
            <a:endParaRPr lang="es-ES" sz="1100" b="1" dirty="0">
              <a:solidFill>
                <a:schemeClr val="accent3"/>
              </a:solidFill>
            </a:endParaRPr>
          </a:p>
        </p:txBody>
      </p:sp>
      <p:sp>
        <p:nvSpPr>
          <p:cNvPr id="25" name="Hexágono 24"/>
          <p:cNvSpPr/>
          <p:nvPr/>
        </p:nvSpPr>
        <p:spPr bwMode="auto">
          <a:xfrm>
            <a:off x="3086374" y="4647387"/>
            <a:ext cx="1069576" cy="936104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3076365" y="4873142"/>
            <a:ext cx="11236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3"/>
                </a:solidFill>
              </a:rPr>
              <a:t>Inn</a:t>
            </a:r>
            <a:r>
              <a:rPr lang="es-ES" sz="1100" b="1" dirty="0">
                <a:solidFill>
                  <a:schemeClr val="accent3"/>
                </a:solidFill>
              </a:rPr>
              <a:t>. </a:t>
            </a:r>
            <a:r>
              <a:rPr lang="es-ES" sz="1100" b="1" dirty="0" err="1" smtClean="0">
                <a:solidFill>
                  <a:schemeClr val="accent3"/>
                </a:solidFill>
              </a:rPr>
              <a:t>Verf.inver</a:t>
            </a:r>
            <a:r>
              <a:rPr lang="es-ES" sz="1100" b="1" dirty="0" smtClean="0">
                <a:solidFill>
                  <a:schemeClr val="accent3"/>
                </a:solidFill>
              </a:rPr>
              <a:t> </a:t>
            </a:r>
            <a:endParaRPr lang="es-ES" sz="1100" b="1" dirty="0">
              <a:solidFill>
                <a:schemeClr val="accent3"/>
              </a:solidFill>
            </a:endParaRPr>
          </a:p>
          <a:p>
            <a:pPr algn="ctr"/>
            <a:r>
              <a:rPr lang="es-ES" sz="1100" b="1" dirty="0">
                <a:solidFill>
                  <a:schemeClr val="accent3"/>
                </a:solidFill>
              </a:rPr>
              <a:t>Col. </a:t>
            </a:r>
            <a:r>
              <a:rPr lang="es-ES" sz="1100" b="1" dirty="0" err="1" smtClean="0">
                <a:solidFill>
                  <a:schemeClr val="accent3"/>
                </a:solidFill>
              </a:rPr>
              <a:t>malzoo</a:t>
            </a:r>
            <a:endParaRPr lang="es-ES" sz="1100" b="1" dirty="0">
              <a:solidFill>
                <a:schemeClr val="accent3"/>
              </a:solidFill>
            </a:endParaRPr>
          </a:p>
        </p:txBody>
      </p:sp>
      <p:sp>
        <p:nvSpPr>
          <p:cNvPr id="27" name="Hexágono 26"/>
          <p:cNvSpPr/>
          <p:nvPr/>
        </p:nvSpPr>
        <p:spPr bwMode="auto">
          <a:xfrm>
            <a:off x="1649758" y="5722898"/>
            <a:ext cx="1069576" cy="936104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1655868" y="5946865"/>
            <a:ext cx="10332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3"/>
                </a:solidFill>
              </a:rPr>
              <a:t>Inn</a:t>
            </a:r>
            <a:r>
              <a:rPr lang="es-ES" sz="1100" b="1" dirty="0">
                <a:solidFill>
                  <a:schemeClr val="accent3"/>
                </a:solidFill>
              </a:rPr>
              <a:t>. </a:t>
            </a:r>
            <a:r>
              <a:rPr lang="es-ES" sz="1100" b="1" dirty="0" err="1">
                <a:solidFill>
                  <a:schemeClr val="accent3"/>
                </a:solidFill>
              </a:rPr>
              <a:t>Freez</a:t>
            </a:r>
            <a:r>
              <a:rPr lang="es-ES" sz="1100" b="1" dirty="0">
                <a:solidFill>
                  <a:schemeClr val="accent3"/>
                </a:solidFill>
              </a:rPr>
              <a:t> </a:t>
            </a:r>
          </a:p>
          <a:p>
            <a:pPr algn="ctr"/>
            <a:r>
              <a:rPr lang="es-ES" sz="1100" b="1" dirty="0">
                <a:solidFill>
                  <a:schemeClr val="accent3"/>
                </a:solidFill>
              </a:rPr>
              <a:t>Col. Muestra</a:t>
            </a:r>
            <a:endParaRPr lang="es-ES" sz="1100" b="1" dirty="0">
              <a:solidFill>
                <a:schemeClr val="accent3"/>
              </a:solidFill>
            </a:endParaRPr>
          </a:p>
        </p:txBody>
      </p:sp>
      <p:pic>
        <p:nvPicPr>
          <p:cNvPr id="47" name="Imagen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06" y="3052450"/>
            <a:ext cx="1224136" cy="1224136"/>
          </a:xfrm>
          <a:prstGeom prst="rect">
            <a:avLst/>
          </a:prstGeom>
        </p:spPr>
      </p:pic>
      <p:sp>
        <p:nvSpPr>
          <p:cNvPr id="48" name="Hexágono 47"/>
          <p:cNvSpPr/>
          <p:nvPr/>
        </p:nvSpPr>
        <p:spPr bwMode="auto">
          <a:xfrm>
            <a:off x="756658" y="1392200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9" name="Imagen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42" y="2260362"/>
            <a:ext cx="792088" cy="792088"/>
          </a:xfrm>
          <a:prstGeom prst="rect">
            <a:avLst/>
          </a:prstGeom>
        </p:spPr>
      </p:pic>
      <p:cxnSp>
        <p:nvCxnSpPr>
          <p:cNvPr id="50" name="Conector recto 49"/>
          <p:cNvCxnSpPr/>
          <p:nvPr/>
        </p:nvCxnSpPr>
        <p:spPr bwMode="auto">
          <a:xfrm flipV="1">
            <a:off x="1286174" y="2976376"/>
            <a:ext cx="0" cy="360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1" name="Imagen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82" y="4433841"/>
            <a:ext cx="720080" cy="720080"/>
          </a:xfrm>
          <a:prstGeom prst="rect">
            <a:avLst/>
          </a:prstGeom>
        </p:spPr>
      </p:pic>
      <p:cxnSp>
        <p:nvCxnSpPr>
          <p:cNvPr id="52" name="Conector recto 51"/>
          <p:cNvCxnSpPr/>
          <p:nvPr/>
        </p:nvCxnSpPr>
        <p:spPr bwMode="auto">
          <a:xfrm flipV="1">
            <a:off x="1286174" y="4056496"/>
            <a:ext cx="0" cy="360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Hexágono 52"/>
          <p:cNvSpPr/>
          <p:nvPr/>
        </p:nvSpPr>
        <p:spPr bwMode="auto">
          <a:xfrm>
            <a:off x="751386" y="5215014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4" name="Imagen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286" y="3052450"/>
            <a:ext cx="1108242" cy="1108242"/>
          </a:xfrm>
          <a:prstGeom prst="rect">
            <a:avLst/>
          </a:prstGeom>
        </p:spPr>
      </p:pic>
      <p:cxnSp>
        <p:nvCxnSpPr>
          <p:cNvPr id="55" name="Conector recto 54"/>
          <p:cNvCxnSpPr/>
          <p:nvPr/>
        </p:nvCxnSpPr>
        <p:spPr bwMode="auto">
          <a:xfrm>
            <a:off x="1810246" y="3664518"/>
            <a:ext cx="4264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Hexágono 55"/>
          <p:cNvSpPr/>
          <p:nvPr/>
        </p:nvSpPr>
        <p:spPr bwMode="auto">
          <a:xfrm>
            <a:off x="2166258" y="2136976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2227722" y="2357021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accent2"/>
                </a:solidFill>
              </a:rPr>
              <a:t> </a:t>
            </a:r>
            <a:r>
              <a:rPr lang="es-ES" sz="1200" b="1" dirty="0" smtClean="0">
                <a:solidFill>
                  <a:srgbClr val="0070C0"/>
                </a:solidFill>
              </a:rPr>
              <a:t>And 735</a:t>
            </a:r>
          </a:p>
          <a:p>
            <a:pPr algn="ctr"/>
            <a:r>
              <a:rPr lang="es-ES" sz="1200" b="1" dirty="0" smtClean="0">
                <a:solidFill>
                  <a:srgbClr val="0070C0"/>
                </a:solidFill>
              </a:rPr>
              <a:t>IOS 365 </a:t>
            </a:r>
          </a:p>
        </p:txBody>
      </p:sp>
      <p:sp>
        <p:nvSpPr>
          <p:cNvPr id="58" name="Hexágono 57"/>
          <p:cNvSpPr/>
          <p:nvPr/>
        </p:nvSpPr>
        <p:spPr bwMode="auto">
          <a:xfrm>
            <a:off x="2194950" y="4139403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2256414" y="434116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0070C0"/>
                </a:solidFill>
              </a:rPr>
              <a:t> </a:t>
            </a:r>
            <a:r>
              <a:rPr lang="es-ES" sz="1200" b="1" dirty="0" smtClean="0">
                <a:solidFill>
                  <a:srgbClr val="0070C0"/>
                </a:solidFill>
              </a:rPr>
              <a:t>Mal </a:t>
            </a:r>
            <a:r>
              <a:rPr lang="es-ES" sz="1200" b="1" dirty="0" err="1" smtClean="0">
                <a:solidFill>
                  <a:srgbClr val="0070C0"/>
                </a:solidFill>
              </a:rPr>
              <a:t>Banc</a:t>
            </a:r>
            <a:endParaRPr lang="es-ES" sz="1200" b="1" dirty="0" smtClean="0">
              <a:solidFill>
                <a:srgbClr val="0070C0"/>
              </a:solidFill>
            </a:endParaRPr>
          </a:p>
          <a:p>
            <a:r>
              <a:rPr lang="es-ES" sz="1200" b="1" dirty="0" smtClean="0">
                <a:solidFill>
                  <a:srgbClr val="0070C0"/>
                </a:solidFill>
              </a:rPr>
              <a:t>767.072 </a:t>
            </a:r>
            <a:r>
              <a:rPr lang="es-ES" sz="1200" b="1" dirty="0" err="1" smtClean="0">
                <a:solidFill>
                  <a:srgbClr val="0070C0"/>
                </a:solidFill>
              </a:rPr>
              <a:t>us</a:t>
            </a:r>
            <a:r>
              <a:rPr lang="es-ES" sz="1200" b="1" dirty="0" smtClean="0">
                <a:solidFill>
                  <a:srgbClr val="0070C0"/>
                </a:solidFill>
              </a:rPr>
              <a:t> </a:t>
            </a:r>
            <a:endParaRPr lang="es-ES" sz="1200" b="1" dirty="0">
              <a:solidFill>
                <a:srgbClr val="0070C0"/>
              </a:solidFill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806049" y="1598439"/>
            <a:ext cx="101323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rgbClr val="0070C0"/>
                </a:solidFill>
              </a:rPr>
              <a:t>44,2 </a:t>
            </a:r>
            <a:r>
              <a:rPr lang="es-ES" sz="1200" b="1" dirty="0" smtClean="0">
                <a:solidFill>
                  <a:srgbClr val="0070C0"/>
                </a:solidFill>
              </a:rPr>
              <a:t>MM</a:t>
            </a:r>
          </a:p>
          <a:p>
            <a:pPr algn="ctr"/>
            <a:r>
              <a:rPr lang="es-ES" sz="1200" b="1" dirty="0" err="1" smtClean="0">
                <a:solidFill>
                  <a:srgbClr val="0070C0"/>
                </a:solidFill>
              </a:rPr>
              <a:t>Ph</a:t>
            </a:r>
            <a:r>
              <a:rPr lang="es-ES" sz="1200" b="1" dirty="0" smtClean="0">
                <a:solidFill>
                  <a:srgbClr val="0070C0"/>
                </a:solidFill>
              </a:rPr>
              <a:t>. &gt; 870% </a:t>
            </a:r>
          </a:p>
          <a:p>
            <a:pPr algn="ctr"/>
            <a:endParaRPr lang="es-ES" sz="500" b="1" dirty="0" smtClean="0">
              <a:solidFill>
                <a:schemeClr val="accent2"/>
              </a:solidFill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756310" y="5457829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0070C0"/>
                </a:solidFill>
              </a:rPr>
              <a:t> </a:t>
            </a:r>
            <a:r>
              <a:rPr lang="es-ES" sz="1200" b="1" dirty="0" smtClean="0">
                <a:solidFill>
                  <a:srgbClr val="0070C0"/>
                </a:solidFill>
              </a:rPr>
              <a:t>1K tarjetas </a:t>
            </a:r>
            <a:r>
              <a:rPr lang="es-ES" sz="1200" b="1" dirty="0" err="1" smtClean="0">
                <a:solidFill>
                  <a:srgbClr val="0070C0"/>
                </a:solidFill>
              </a:rPr>
              <a:t>Mlw</a:t>
            </a:r>
            <a:r>
              <a:rPr lang="es-ES" sz="1200" b="1" dirty="0" smtClean="0">
                <a:solidFill>
                  <a:srgbClr val="0070C0"/>
                </a:solidFill>
              </a:rPr>
              <a:t>. 15% </a:t>
            </a:r>
          </a:p>
        </p:txBody>
      </p:sp>
      <p:pic>
        <p:nvPicPr>
          <p:cNvPr id="62" name="Imagen 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202" y="197935"/>
            <a:ext cx="2460209" cy="682842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356" y="3104322"/>
            <a:ext cx="1041786" cy="1041786"/>
          </a:xfrm>
          <a:prstGeom prst="rect">
            <a:avLst/>
          </a:prstGeom>
        </p:spPr>
      </p:pic>
      <p:cxnSp>
        <p:nvCxnSpPr>
          <p:cNvPr id="31" name="Conector recto 30"/>
          <p:cNvCxnSpPr/>
          <p:nvPr/>
        </p:nvCxnSpPr>
        <p:spPr bwMode="auto">
          <a:xfrm>
            <a:off x="3203039" y="3695760"/>
            <a:ext cx="4264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Hexágono 31"/>
          <p:cNvSpPr/>
          <p:nvPr/>
        </p:nvSpPr>
        <p:spPr bwMode="auto">
          <a:xfrm>
            <a:off x="4155158" y="2176808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4216621" y="2415141"/>
            <a:ext cx="1017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chemeClr val="accent2"/>
                </a:solidFill>
              </a:rPr>
              <a:t> </a:t>
            </a:r>
            <a:r>
              <a:rPr lang="es-ES" sz="1100" b="1" dirty="0">
                <a:solidFill>
                  <a:schemeClr val="accent2"/>
                </a:solidFill>
              </a:rPr>
              <a:t> </a:t>
            </a:r>
            <a:r>
              <a:rPr lang="es-ES" sz="1100" b="1" dirty="0">
                <a:solidFill>
                  <a:srgbClr val="0070C0"/>
                </a:solidFill>
              </a:rPr>
              <a:t>65K </a:t>
            </a:r>
            <a:r>
              <a:rPr lang="es-ES" sz="1100" b="1" dirty="0" err="1">
                <a:solidFill>
                  <a:srgbClr val="0070C0"/>
                </a:solidFill>
              </a:rPr>
              <a:t>Hack</a:t>
            </a:r>
            <a:endParaRPr lang="es-ES" sz="1100" b="1" dirty="0">
              <a:solidFill>
                <a:srgbClr val="0070C0"/>
              </a:solidFill>
            </a:endParaRPr>
          </a:p>
          <a:p>
            <a:r>
              <a:rPr lang="es-ES" sz="1100" b="1" dirty="0">
                <a:solidFill>
                  <a:srgbClr val="0070C0"/>
                </a:solidFill>
              </a:rPr>
              <a:t>900K </a:t>
            </a:r>
            <a:r>
              <a:rPr lang="es-ES" sz="1100" b="1" dirty="0" smtClean="0">
                <a:solidFill>
                  <a:srgbClr val="0070C0"/>
                </a:solidFill>
              </a:rPr>
              <a:t>Down</a:t>
            </a:r>
            <a:endParaRPr lang="es-ES" sz="1100" b="1" dirty="0">
              <a:solidFill>
                <a:srgbClr val="0070C0"/>
              </a:solidFill>
            </a:endParaRPr>
          </a:p>
        </p:txBody>
      </p:sp>
      <p:sp>
        <p:nvSpPr>
          <p:cNvPr id="34" name="Hexágono 33"/>
          <p:cNvSpPr/>
          <p:nvPr/>
        </p:nvSpPr>
        <p:spPr bwMode="auto">
          <a:xfrm>
            <a:off x="5049995" y="1693367"/>
            <a:ext cx="1069576" cy="936104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5027910" y="1913412"/>
            <a:ext cx="10894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3"/>
                </a:solidFill>
              </a:rPr>
              <a:t>Inn</a:t>
            </a:r>
            <a:r>
              <a:rPr lang="es-ES" sz="1100" b="1" dirty="0">
                <a:solidFill>
                  <a:schemeClr val="accent3"/>
                </a:solidFill>
              </a:rPr>
              <a:t>. </a:t>
            </a:r>
            <a:r>
              <a:rPr lang="es-ES" sz="1100" b="1" dirty="0" err="1" smtClean="0">
                <a:solidFill>
                  <a:schemeClr val="accent3"/>
                </a:solidFill>
              </a:rPr>
              <a:t>certf</a:t>
            </a:r>
            <a:r>
              <a:rPr lang="es-ES" sz="1100" b="1" dirty="0" smtClean="0">
                <a:solidFill>
                  <a:schemeClr val="accent3"/>
                </a:solidFill>
              </a:rPr>
              <a:t> </a:t>
            </a:r>
            <a:endParaRPr lang="es-ES" sz="1100" b="1" dirty="0">
              <a:solidFill>
                <a:schemeClr val="accent3"/>
              </a:solidFill>
            </a:endParaRPr>
          </a:p>
          <a:p>
            <a:pPr algn="ctr"/>
            <a:r>
              <a:rPr lang="es-ES" sz="1100" b="1" dirty="0" err="1" smtClean="0">
                <a:solidFill>
                  <a:schemeClr val="accent3"/>
                </a:solidFill>
              </a:rPr>
              <a:t>Col.verf</a:t>
            </a:r>
            <a:r>
              <a:rPr lang="es-ES" sz="1100" b="1" dirty="0" smtClean="0">
                <a:solidFill>
                  <a:schemeClr val="accent3"/>
                </a:solidFill>
              </a:rPr>
              <a:t> </a:t>
            </a:r>
            <a:r>
              <a:rPr lang="es-ES" sz="1100" b="1" dirty="0" err="1" smtClean="0">
                <a:solidFill>
                  <a:schemeClr val="accent3"/>
                </a:solidFill>
              </a:rPr>
              <a:t>model</a:t>
            </a:r>
            <a:endParaRPr lang="es-ES" sz="1100" b="1" dirty="0">
              <a:solidFill>
                <a:schemeClr val="accent3"/>
              </a:solidFill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636" y="3148568"/>
            <a:ext cx="1016590" cy="1016590"/>
          </a:xfrm>
          <a:prstGeom prst="rect">
            <a:avLst/>
          </a:prstGeom>
        </p:spPr>
      </p:pic>
      <p:cxnSp>
        <p:nvCxnSpPr>
          <p:cNvPr id="37" name="Conector recto 36"/>
          <p:cNvCxnSpPr/>
          <p:nvPr/>
        </p:nvCxnSpPr>
        <p:spPr bwMode="auto">
          <a:xfrm>
            <a:off x="4576713" y="3714810"/>
            <a:ext cx="4264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Hexágono 37"/>
          <p:cNvSpPr/>
          <p:nvPr/>
        </p:nvSpPr>
        <p:spPr bwMode="auto">
          <a:xfrm>
            <a:off x="4929636" y="4189695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5040774" y="4408070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chemeClr val="accent2"/>
                </a:solidFill>
              </a:rPr>
              <a:t> </a:t>
            </a:r>
            <a:r>
              <a:rPr lang="es-ES" sz="1100" b="1" dirty="0">
                <a:solidFill>
                  <a:srgbClr val="0070C0"/>
                </a:solidFill>
              </a:rPr>
              <a:t>150 </a:t>
            </a:r>
            <a:r>
              <a:rPr lang="es-ES" sz="1100" b="1" dirty="0" err="1">
                <a:solidFill>
                  <a:srgbClr val="0070C0"/>
                </a:solidFill>
              </a:rPr>
              <a:t>Gbps</a:t>
            </a:r>
            <a:endParaRPr lang="es-ES" sz="1100" b="1" dirty="0">
              <a:solidFill>
                <a:srgbClr val="0070C0"/>
              </a:solidFill>
            </a:endParaRPr>
          </a:p>
          <a:p>
            <a:r>
              <a:rPr lang="es-ES" sz="1100" b="1" dirty="0" err="1">
                <a:solidFill>
                  <a:srgbClr val="0070C0"/>
                </a:solidFill>
              </a:rPr>
              <a:t>Hack</a:t>
            </a:r>
            <a:r>
              <a:rPr lang="es-ES" sz="1100" b="1" dirty="0">
                <a:solidFill>
                  <a:srgbClr val="0070C0"/>
                </a:solidFill>
              </a:rPr>
              <a:t> </a:t>
            </a:r>
            <a:r>
              <a:rPr lang="es-ES" sz="1100" b="1" dirty="0" err="1">
                <a:solidFill>
                  <a:srgbClr val="0070C0"/>
                </a:solidFill>
              </a:rPr>
              <a:t>Tech</a:t>
            </a:r>
            <a:endParaRPr lang="es-ES" sz="1100" b="1" dirty="0">
              <a:solidFill>
                <a:srgbClr val="0070C0"/>
              </a:solidFill>
            </a:endParaRPr>
          </a:p>
        </p:txBody>
      </p:sp>
      <p:sp>
        <p:nvSpPr>
          <p:cNvPr id="40" name="Hexágono 39"/>
          <p:cNvSpPr/>
          <p:nvPr/>
        </p:nvSpPr>
        <p:spPr bwMode="auto">
          <a:xfrm>
            <a:off x="5822007" y="4684255"/>
            <a:ext cx="1069576" cy="936104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5803547" y="4944327"/>
            <a:ext cx="11403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3"/>
                </a:solidFill>
              </a:rPr>
              <a:t>Inn</a:t>
            </a:r>
            <a:r>
              <a:rPr lang="es-ES" sz="1100" b="1" dirty="0" smtClean="0">
                <a:solidFill>
                  <a:schemeClr val="accent3"/>
                </a:solidFill>
              </a:rPr>
              <a:t>. CDN++</a:t>
            </a:r>
            <a:endParaRPr lang="es-ES" sz="1100" b="1" dirty="0">
              <a:solidFill>
                <a:schemeClr val="accent3"/>
              </a:solidFill>
            </a:endParaRPr>
          </a:p>
          <a:p>
            <a:pPr algn="ctr"/>
            <a:r>
              <a:rPr lang="es-ES" sz="1100" b="1" dirty="0">
                <a:solidFill>
                  <a:schemeClr val="accent3"/>
                </a:solidFill>
              </a:rPr>
              <a:t>Col. </a:t>
            </a:r>
            <a:r>
              <a:rPr lang="es-ES" sz="1100" b="1" dirty="0" err="1" smtClean="0">
                <a:solidFill>
                  <a:schemeClr val="accent3"/>
                </a:solidFill>
              </a:rPr>
              <a:t>hard</a:t>
            </a:r>
            <a:endParaRPr lang="es-ES" sz="1100" b="1" dirty="0">
              <a:solidFill>
                <a:schemeClr val="accent3"/>
              </a:solidFill>
            </a:endParaRPr>
          </a:p>
        </p:txBody>
      </p:sp>
      <p:sp>
        <p:nvSpPr>
          <p:cNvPr id="43" name="Hexágono 42"/>
          <p:cNvSpPr/>
          <p:nvPr/>
        </p:nvSpPr>
        <p:spPr bwMode="auto">
          <a:xfrm>
            <a:off x="6191872" y="2207605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6273286" y="2429949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rgbClr val="0070C0"/>
                </a:solidFill>
              </a:rPr>
              <a:t>52% de 50</a:t>
            </a:r>
          </a:p>
          <a:p>
            <a:r>
              <a:rPr lang="es-ES" sz="1100" b="1" dirty="0">
                <a:solidFill>
                  <a:srgbClr val="0070C0"/>
                </a:solidFill>
              </a:rPr>
              <a:t>102 </a:t>
            </a:r>
            <a:r>
              <a:rPr lang="es-ES" sz="1100" b="1" dirty="0" err="1">
                <a:solidFill>
                  <a:srgbClr val="0070C0"/>
                </a:solidFill>
              </a:rPr>
              <a:t>incid</a:t>
            </a:r>
            <a:endParaRPr lang="es-ES" sz="1100" b="1" dirty="0">
              <a:solidFill>
                <a:schemeClr val="accent3"/>
              </a:solidFill>
            </a:endParaRPr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093" y="3345245"/>
            <a:ext cx="720080" cy="720080"/>
          </a:xfrm>
          <a:prstGeom prst="rect">
            <a:avLst/>
          </a:prstGeom>
        </p:spPr>
      </p:pic>
      <p:cxnSp>
        <p:nvCxnSpPr>
          <p:cNvPr id="46" name="Conector recto 45"/>
          <p:cNvCxnSpPr/>
          <p:nvPr/>
        </p:nvCxnSpPr>
        <p:spPr bwMode="auto">
          <a:xfrm>
            <a:off x="5927680" y="3705285"/>
            <a:ext cx="4264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Hexágono 62"/>
          <p:cNvSpPr/>
          <p:nvPr/>
        </p:nvSpPr>
        <p:spPr bwMode="auto">
          <a:xfrm>
            <a:off x="7085171" y="1724144"/>
            <a:ext cx="1069576" cy="936104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7115331" y="1997940"/>
            <a:ext cx="1002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3"/>
                </a:solidFill>
              </a:rPr>
              <a:t>Inn</a:t>
            </a:r>
            <a:r>
              <a:rPr lang="es-ES" sz="1100" b="1" dirty="0">
                <a:solidFill>
                  <a:schemeClr val="accent3"/>
                </a:solidFill>
              </a:rPr>
              <a:t>. </a:t>
            </a:r>
            <a:r>
              <a:rPr lang="es-ES" sz="1100" b="1" dirty="0" err="1" smtClean="0">
                <a:solidFill>
                  <a:schemeClr val="accent3"/>
                </a:solidFill>
              </a:rPr>
              <a:t>Ver.Log</a:t>
            </a:r>
            <a:endParaRPr lang="es-ES" sz="1100" b="1" dirty="0">
              <a:solidFill>
                <a:schemeClr val="accent3"/>
              </a:solidFill>
            </a:endParaRPr>
          </a:p>
          <a:p>
            <a:pPr algn="ctr"/>
            <a:r>
              <a:rPr lang="es-ES" sz="1100" b="1" dirty="0">
                <a:solidFill>
                  <a:schemeClr val="accent3"/>
                </a:solidFill>
              </a:rPr>
              <a:t>Col. </a:t>
            </a:r>
            <a:r>
              <a:rPr lang="es-ES" sz="1100" b="1" dirty="0" smtClean="0">
                <a:solidFill>
                  <a:schemeClr val="accent3"/>
                </a:solidFill>
              </a:rPr>
              <a:t>CTI</a:t>
            </a:r>
            <a:endParaRPr lang="es-ES" sz="1100" b="1" dirty="0">
              <a:solidFill>
                <a:schemeClr val="accent3"/>
              </a:solidFill>
            </a:endParaRPr>
          </a:p>
        </p:txBody>
      </p:sp>
      <p:pic>
        <p:nvPicPr>
          <p:cNvPr id="66" name="Imagen 6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72" y="3243239"/>
            <a:ext cx="958220" cy="958220"/>
          </a:xfrm>
          <a:prstGeom prst="rect">
            <a:avLst/>
          </a:prstGeom>
        </p:spPr>
      </p:pic>
      <p:cxnSp>
        <p:nvCxnSpPr>
          <p:cNvPr id="67" name="Conector recto 66"/>
          <p:cNvCxnSpPr/>
          <p:nvPr/>
        </p:nvCxnSpPr>
        <p:spPr bwMode="auto">
          <a:xfrm>
            <a:off x="7099227" y="3705285"/>
            <a:ext cx="4264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Hexágono 67"/>
          <p:cNvSpPr/>
          <p:nvPr/>
        </p:nvSpPr>
        <p:spPr bwMode="auto">
          <a:xfrm>
            <a:off x="7416008" y="4179649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9" name="CuadroTexto 68"/>
          <p:cNvSpPr txBox="1"/>
          <p:nvPr/>
        </p:nvSpPr>
        <p:spPr>
          <a:xfrm>
            <a:off x="7477472" y="4263926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 smtClean="0">
                <a:solidFill>
                  <a:srgbClr val="0070C0"/>
                </a:solidFill>
              </a:rPr>
              <a:t>Carbanak</a:t>
            </a:r>
            <a:endParaRPr lang="es-ES" sz="1100" b="1" dirty="0" smtClean="0">
              <a:solidFill>
                <a:srgbClr val="0070C0"/>
              </a:solidFill>
            </a:endParaRPr>
          </a:p>
          <a:p>
            <a:pPr algn="ctr"/>
            <a:r>
              <a:rPr lang="es-ES" sz="1100" b="1" dirty="0" smtClean="0">
                <a:solidFill>
                  <a:srgbClr val="0070C0"/>
                </a:solidFill>
              </a:rPr>
              <a:t>Swift</a:t>
            </a:r>
          </a:p>
          <a:p>
            <a:pPr algn="ctr"/>
            <a:r>
              <a:rPr lang="es-ES" sz="1100" b="1" dirty="0" err="1" smtClean="0">
                <a:solidFill>
                  <a:srgbClr val="0070C0"/>
                </a:solidFill>
              </a:rPr>
              <a:t>Silence</a:t>
            </a:r>
            <a:endParaRPr lang="es-ES" sz="1100" b="1" dirty="0" smtClean="0">
              <a:solidFill>
                <a:srgbClr val="0070C0"/>
              </a:solidFill>
            </a:endParaRPr>
          </a:p>
          <a:p>
            <a:pPr algn="ctr"/>
            <a:r>
              <a:rPr lang="es-ES" sz="1100" b="1" dirty="0" err="1" smtClean="0">
                <a:solidFill>
                  <a:srgbClr val="0070C0"/>
                </a:solidFill>
              </a:rPr>
              <a:t>Lazarus</a:t>
            </a:r>
            <a:endParaRPr lang="es-ES" sz="1100" b="1" dirty="0">
              <a:solidFill>
                <a:srgbClr val="0070C0"/>
              </a:solidFill>
            </a:endParaRPr>
          </a:p>
        </p:txBody>
      </p:sp>
      <p:sp>
        <p:nvSpPr>
          <p:cNvPr id="70" name="CuadroTexto 69"/>
          <p:cNvSpPr txBox="1"/>
          <p:nvPr/>
        </p:nvSpPr>
        <p:spPr>
          <a:xfrm>
            <a:off x="8381945" y="4792596"/>
            <a:ext cx="936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3"/>
                </a:solidFill>
              </a:rPr>
              <a:t>Inn</a:t>
            </a:r>
            <a:r>
              <a:rPr lang="es-ES" sz="1100" b="1" dirty="0">
                <a:solidFill>
                  <a:schemeClr val="accent3"/>
                </a:solidFill>
              </a:rPr>
              <a:t>. </a:t>
            </a:r>
            <a:r>
              <a:rPr lang="es-ES" sz="1100" b="1" dirty="0" smtClean="0">
                <a:solidFill>
                  <a:schemeClr val="accent3"/>
                </a:solidFill>
              </a:rPr>
              <a:t>CTI</a:t>
            </a:r>
            <a:endParaRPr lang="es-ES" sz="1100" b="1" dirty="0">
              <a:solidFill>
                <a:schemeClr val="accent3"/>
              </a:solidFill>
            </a:endParaRPr>
          </a:p>
          <a:p>
            <a:pPr algn="ctr"/>
            <a:r>
              <a:rPr lang="es-ES" sz="1100" b="1" dirty="0">
                <a:solidFill>
                  <a:schemeClr val="accent3"/>
                </a:solidFill>
              </a:rPr>
              <a:t>Col. </a:t>
            </a:r>
            <a:r>
              <a:rPr lang="es-ES" sz="1100" b="1" dirty="0" err="1" smtClean="0">
                <a:solidFill>
                  <a:schemeClr val="accent3"/>
                </a:solidFill>
              </a:rPr>
              <a:t>Def.Adap</a:t>
            </a:r>
            <a:endParaRPr lang="es-ES" sz="1100" b="1" dirty="0">
              <a:solidFill>
                <a:schemeClr val="accent3"/>
              </a:solidFill>
            </a:endParaRPr>
          </a:p>
        </p:txBody>
      </p:sp>
      <p:sp>
        <p:nvSpPr>
          <p:cNvPr id="71" name="Rectángulo redondeado 70"/>
          <p:cNvSpPr/>
          <p:nvPr/>
        </p:nvSpPr>
        <p:spPr bwMode="auto">
          <a:xfrm>
            <a:off x="8435692" y="1249705"/>
            <a:ext cx="3528392" cy="2652937"/>
          </a:xfrm>
          <a:prstGeom prst="round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800" b="1" dirty="0" smtClean="0">
                <a:solidFill>
                  <a:schemeClr val="tx1"/>
                </a:solidFill>
                <a:latin typeface="Arial" pitchFamily="34" charset="0"/>
              </a:rPr>
              <a:t>Ataques dirigidos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1600" dirty="0">
              <a:solidFill>
                <a:schemeClr val="tx1"/>
              </a:solidFill>
              <a:latin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1600" dirty="0" smtClean="0">
                <a:solidFill>
                  <a:schemeClr val="tx1"/>
                </a:solidFill>
                <a:latin typeface="Arial" pitchFamily="34" charset="0"/>
              </a:rPr>
              <a:t>Innovación - </a:t>
            </a:r>
            <a:r>
              <a:rPr lang="es-ES_tradnl" sz="1600" dirty="0" err="1">
                <a:solidFill>
                  <a:schemeClr val="tx1"/>
                </a:solidFill>
                <a:latin typeface="Arial" pitchFamily="34" charset="0"/>
              </a:rPr>
              <a:t>Threat</a:t>
            </a:r>
            <a:r>
              <a:rPr lang="es-ES_tradnl" sz="16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s-ES_tradnl" sz="1600" dirty="0" err="1">
                <a:solidFill>
                  <a:schemeClr val="tx1"/>
                </a:solidFill>
                <a:latin typeface="Arial" pitchFamily="34" charset="0"/>
              </a:rPr>
              <a:t>Intelligence</a:t>
            </a:r>
            <a:r>
              <a:rPr lang="es-ES_tradnl" sz="1600" dirty="0">
                <a:solidFill>
                  <a:schemeClr val="tx1"/>
                </a:solidFill>
                <a:latin typeface="Arial" pitchFamily="34" charset="0"/>
              </a:rPr>
              <a:t> avanzado de descubrimiento de arquitectura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_tradnl" sz="1600" dirty="0">
              <a:solidFill>
                <a:schemeClr val="tx1"/>
              </a:solidFill>
              <a:latin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chemeClr val="tx1"/>
                </a:solidFill>
                <a:latin typeface="Arial" pitchFamily="34" charset="0"/>
              </a:rPr>
              <a:t>Colaboración – </a:t>
            </a:r>
            <a:r>
              <a:rPr lang="es-ES_tradnl" sz="1600" dirty="0" smtClean="0">
                <a:solidFill>
                  <a:schemeClr val="tx1"/>
                </a:solidFill>
                <a:latin typeface="Arial" pitchFamily="34" charset="0"/>
              </a:rPr>
              <a:t>Defensa adaptativa </a:t>
            </a:r>
            <a:endParaRPr lang="es-ES_tradnl" sz="1600" dirty="0">
              <a:solidFill>
                <a:schemeClr val="tx1"/>
              </a:solidFill>
              <a:latin typeface="Arial" pitchFamily="34" charset="0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s-ES_tradnl" sz="16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70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esultado de imagen de https://ak2.picdn.net/shutterstock/videos/11068322/thumb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794695" y="4501634"/>
            <a:ext cx="3796232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  <a:latin typeface="Bahnschrift SemiBold" panose="020B0502040204020203" pitchFamily="34" charset="0"/>
                <a:cs typeface="Calibri" panose="020F0502020204030204" pitchFamily="34" charset="0"/>
              </a:rPr>
              <a:t>Gracias por la atención</a:t>
            </a:r>
          </a:p>
          <a:p>
            <a:r>
              <a:rPr lang="es-ES" sz="2800" b="1" dirty="0" smtClean="0">
                <a:solidFill>
                  <a:schemeClr val="bg1"/>
                </a:solidFill>
                <a:latin typeface="Bahnschrift SemiBold" panose="020B0502040204020203" pitchFamily="34" charset="0"/>
                <a:cs typeface="Calibri" panose="020F0502020204030204" pitchFamily="34" charset="0"/>
              </a:rPr>
              <a:t>Roberto Peña </a:t>
            </a:r>
            <a:r>
              <a:rPr lang="es-ES" sz="2800" b="1" dirty="0" smtClean="0">
                <a:solidFill>
                  <a:schemeClr val="bg1"/>
                </a:solidFill>
                <a:latin typeface="Bahnschrift SemiBold" panose="020B0502040204020203" pitchFamily="34" charset="0"/>
                <a:cs typeface="Calibri" panose="020F0502020204030204" pitchFamily="34" charset="0"/>
              </a:rPr>
              <a:t>Cardeña</a:t>
            </a:r>
          </a:p>
          <a:p>
            <a:endParaRPr lang="es-ES" sz="2800" b="1" dirty="0" smtClean="0">
              <a:solidFill>
                <a:schemeClr val="bg1"/>
              </a:solidFill>
              <a:latin typeface="Bahnschrift SemiBold" panose="020B0502040204020203" pitchFamily="34" charset="0"/>
              <a:cs typeface="Calibri" panose="020F0502020204030204" pitchFamily="34" charset="0"/>
            </a:endParaRPr>
          </a:p>
          <a:p>
            <a:r>
              <a:rPr lang="es-ES" sz="2800" b="1" dirty="0" smtClean="0">
                <a:solidFill>
                  <a:schemeClr val="bg1"/>
                </a:solidFill>
                <a:latin typeface="Bahnschrift SemiBold" panose="020B0502040204020203" pitchFamily="34" charset="0"/>
                <a:cs typeface="Calibri" panose="020F0502020204030204" pitchFamily="34" charset="0"/>
              </a:rPr>
              <a:t>r.peca@mnemo.com</a:t>
            </a:r>
            <a:endParaRPr lang="es-ES" sz="2800" b="1" dirty="0" smtClean="0">
              <a:solidFill>
                <a:schemeClr val="bg1"/>
              </a:solidFill>
              <a:latin typeface="Bahnschrift SemiBold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34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6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7858125" y="1"/>
            <a:ext cx="3505200" cy="6966375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Análisis</a:t>
            </a:r>
            <a:r>
              <a:rPr lang="es-ES" dirty="0">
                <a:solidFill>
                  <a:schemeClr val="tx1"/>
                </a:solidFill>
              </a:rPr>
              <a:t> </a:t>
            </a:r>
            <a:endParaRPr lang="es-ES" dirty="0" smtClean="0">
              <a:solidFill>
                <a:schemeClr val="tx1"/>
              </a:solidFill>
            </a:endParaRPr>
          </a:p>
          <a:p>
            <a:pPr algn="ctr"/>
            <a:endParaRPr lang="es-ES" dirty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Estructura y necesidades de los modelos de negocio digitales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32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8679" y="149895"/>
            <a:ext cx="10515600" cy="516819"/>
          </a:xfrm>
        </p:spPr>
        <p:txBody>
          <a:bodyPr>
            <a:noAutofit/>
          </a:bodyPr>
          <a:lstStyle/>
          <a:p>
            <a:r>
              <a:rPr lang="es-ES_tradnl" sz="3200" dirty="0" smtClean="0"/>
              <a:t>Análisis </a:t>
            </a:r>
            <a:endParaRPr lang="en-US" sz="3200" dirty="0"/>
          </a:p>
        </p:txBody>
      </p:sp>
      <p:sp>
        <p:nvSpPr>
          <p:cNvPr id="8" name="Subtítulo 6">
            <a:extLst>
              <a:ext uri="{FF2B5EF4-FFF2-40B4-BE49-F238E27FC236}">
                <a16:creationId xmlns:a16="http://schemas.microsoft.com/office/drawing/2014/main" id="{D184A763-02A6-4822-A5F0-D9E80A5D8061}"/>
              </a:ext>
            </a:extLst>
          </p:cNvPr>
          <p:cNvSpPr txBox="1">
            <a:spLocks/>
          </p:cNvSpPr>
          <p:nvPr/>
        </p:nvSpPr>
        <p:spPr>
          <a:xfrm>
            <a:off x="458679" y="666714"/>
            <a:ext cx="8366316" cy="403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Estructura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y necesidades de los modelos de negocio digitales</a:t>
            </a:r>
          </a:p>
          <a:p>
            <a:r>
              <a:rPr lang="es-ES" dirty="0" smtClean="0"/>
              <a:t> </a:t>
            </a:r>
            <a:r>
              <a:rPr lang="es-ES" dirty="0"/>
              <a:t>	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293434" y="5280000"/>
            <a:ext cx="1592625" cy="5168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200" dirty="0" smtClean="0"/>
              <a:t>Cliente</a:t>
            </a:r>
            <a:endParaRPr lang="en-US" sz="3200" dirty="0"/>
          </a:p>
        </p:txBody>
      </p:sp>
      <p:grpSp>
        <p:nvGrpSpPr>
          <p:cNvPr id="6" name="Grupo 5"/>
          <p:cNvGrpSpPr/>
          <p:nvPr/>
        </p:nvGrpSpPr>
        <p:grpSpPr>
          <a:xfrm>
            <a:off x="2189921" y="2261576"/>
            <a:ext cx="1607864" cy="2574458"/>
            <a:chOff x="955123" y="2097744"/>
            <a:chExt cx="1607864" cy="2574458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584" y="2097744"/>
              <a:ext cx="1120943" cy="1120943"/>
            </a:xfrm>
            <a:prstGeom prst="rect">
              <a:avLst/>
            </a:prstGeom>
          </p:spPr>
        </p:pic>
        <p:sp>
          <p:nvSpPr>
            <p:cNvPr id="9" name="Subtítulo 6">
              <a:extLst>
                <a:ext uri="{FF2B5EF4-FFF2-40B4-BE49-F238E27FC236}">
                  <a16:creationId xmlns:a16="http://schemas.microsoft.com/office/drawing/2014/main" id="{D184A763-02A6-4822-A5F0-D9E80A5D8061}"/>
                </a:ext>
              </a:extLst>
            </p:cNvPr>
            <p:cNvSpPr txBox="1">
              <a:spLocks/>
            </p:cNvSpPr>
            <p:nvPr/>
          </p:nvSpPr>
          <p:spPr>
            <a:xfrm>
              <a:off x="955123" y="3429765"/>
              <a:ext cx="1607864" cy="124243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indent="0" algn="just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000">
                  <a:solidFill>
                    <a:schemeClr val="tx2"/>
                  </a:solidFill>
                </a:defRPr>
              </a:lvl1pPr>
              <a:lvl2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/>
              </a:lvl2pPr>
              <a:lvl3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lvl3pPr>
              <a:lvl4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4pPr>
              <a:lvl5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5pPr>
              <a:lvl6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6pPr>
              <a:lvl7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7pPr>
              <a:lvl8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8pPr>
              <a:lvl9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9pPr>
            </a:lstStyle>
            <a:p>
              <a:pPr algn="ctr">
                <a:spcAft>
                  <a:spcPts val="0"/>
                </a:spcAft>
              </a:pPr>
              <a:r>
                <a:rPr lang="es-ES" sz="1800" dirty="0" smtClean="0">
                  <a:solidFill>
                    <a:schemeClr val="tx1"/>
                  </a:solidFill>
                </a:rPr>
                <a:t>Estrategia</a:t>
              </a:r>
            </a:p>
            <a:p>
              <a:pPr algn="ctr">
                <a:spcAft>
                  <a:spcPts val="0"/>
                </a:spcAft>
              </a:pPr>
              <a:r>
                <a:rPr lang="es-ES" sz="1800" dirty="0" smtClean="0">
                  <a:solidFill>
                    <a:schemeClr val="tx1"/>
                  </a:solidFill>
                </a:rPr>
                <a:t>Procesos</a:t>
              </a:r>
            </a:p>
            <a:p>
              <a:pPr algn="ctr">
                <a:spcAft>
                  <a:spcPts val="0"/>
                </a:spcAft>
              </a:pPr>
              <a:r>
                <a:rPr lang="es-ES" sz="1800" dirty="0" smtClean="0">
                  <a:solidFill>
                    <a:schemeClr val="tx1"/>
                  </a:solidFill>
                </a:rPr>
                <a:t>Tecnología</a:t>
              </a:r>
              <a:endParaRPr lang="es-ES" sz="1800" dirty="0">
                <a:solidFill>
                  <a:schemeClr val="tx1"/>
                </a:solidFill>
              </a:endParaRPr>
            </a:p>
            <a:p>
              <a:pPr algn="ctr"/>
              <a:r>
                <a:rPr lang="es-ES" dirty="0" smtClean="0"/>
                <a:t> </a:t>
              </a:r>
              <a:r>
                <a:rPr lang="es-ES" dirty="0"/>
                <a:t>	</a:t>
              </a:r>
            </a:p>
          </p:txBody>
        </p:sp>
      </p:grpSp>
      <p:sp>
        <p:nvSpPr>
          <p:cNvPr id="10" name="1 Título"/>
          <p:cNvSpPr txBox="1">
            <a:spLocks/>
          </p:cNvSpPr>
          <p:nvPr/>
        </p:nvSpPr>
        <p:spPr>
          <a:xfrm>
            <a:off x="4592772" y="5280000"/>
            <a:ext cx="1527093" cy="5168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200" dirty="0" smtClean="0"/>
              <a:t>Digital</a:t>
            </a:r>
            <a:endParaRPr lang="en-US" sz="3200" dirty="0"/>
          </a:p>
        </p:txBody>
      </p:sp>
      <p:grpSp>
        <p:nvGrpSpPr>
          <p:cNvPr id="15" name="Grupo 14"/>
          <p:cNvGrpSpPr/>
          <p:nvPr/>
        </p:nvGrpSpPr>
        <p:grpSpPr>
          <a:xfrm>
            <a:off x="4458318" y="2218959"/>
            <a:ext cx="1607864" cy="2572283"/>
            <a:chOff x="3192355" y="2087727"/>
            <a:chExt cx="1607864" cy="2572283"/>
          </a:xfrm>
        </p:grpSpPr>
        <p:sp>
          <p:nvSpPr>
            <p:cNvPr id="13" name="Subtítulo 6">
              <a:extLst>
                <a:ext uri="{FF2B5EF4-FFF2-40B4-BE49-F238E27FC236}">
                  <a16:creationId xmlns:a16="http://schemas.microsoft.com/office/drawing/2014/main" id="{D184A763-02A6-4822-A5F0-D9E80A5D8061}"/>
                </a:ext>
              </a:extLst>
            </p:cNvPr>
            <p:cNvSpPr txBox="1">
              <a:spLocks/>
            </p:cNvSpPr>
            <p:nvPr/>
          </p:nvSpPr>
          <p:spPr>
            <a:xfrm>
              <a:off x="3192355" y="3417573"/>
              <a:ext cx="1607864" cy="124243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indent="0" algn="just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000">
                  <a:solidFill>
                    <a:schemeClr val="tx2"/>
                  </a:solidFill>
                </a:defRPr>
              </a:lvl1pPr>
              <a:lvl2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/>
              </a:lvl2pPr>
              <a:lvl3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lvl3pPr>
              <a:lvl4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4pPr>
              <a:lvl5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5pPr>
              <a:lvl6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6pPr>
              <a:lvl7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7pPr>
              <a:lvl8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8pPr>
              <a:lvl9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9pPr>
            </a:lstStyle>
            <a:p>
              <a:pPr algn="ctr">
                <a:spcAft>
                  <a:spcPts val="0"/>
                </a:spcAft>
              </a:pPr>
              <a:r>
                <a:rPr lang="es-ES" sz="1800" dirty="0" smtClean="0">
                  <a:solidFill>
                    <a:schemeClr val="tx1"/>
                  </a:solidFill>
                </a:rPr>
                <a:t>Arquitectura</a:t>
              </a:r>
              <a:endParaRPr lang="es-ES" sz="1800" dirty="0" smtClean="0">
                <a:solidFill>
                  <a:schemeClr val="tx1"/>
                </a:solidFill>
              </a:endParaRPr>
            </a:p>
            <a:p>
              <a:pPr algn="ctr">
                <a:spcAft>
                  <a:spcPts val="0"/>
                </a:spcAft>
              </a:pPr>
              <a:r>
                <a:rPr lang="es-ES" sz="1800" dirty="0" smtClean="0">
                  <a:solidFill>
                    <a:schemeClr val="tx1"/>
                  </a:solidFill>
                </a:rPr>
                <a:t>Operaciones</a:t>
              </a:r>
            </a:p>
            <a:p>
              <a:pPr algn="ctr">
                <a:spcAft>
                  <a:spcPts val="0"/>
                </a:spcAft>
              </a:pPr>
              <a:r>
                <a:rPr lang="es-ES" sz="1800" dirty="0" smtClean="0">
                  <a:solidFill>
                    <a:schemeClr val="tx1"/>
                  </a:solidFill>
                </a:rPr>
                <a:t>Gestión</a:t>
              </a:r>
              <a:endParaRPr lang="es-ES" sz="1800" dirty="0">
                <a:solidFill>
                  <a:schemeClr val="tx1"/>
                </a:solidFill>
              </a:endParaRPr>
            </a:p>
            <a:p>
              <a:pPr algn="ctr"/>
              <a:r>
                <a:rPr lang="es-ES" dirty="0" smtClean="0"/>
                <a:t> </a:t>
              </a:r>
              <a:r>
                <a:rPr lang="es-ES" dirty="0"/>
                <a:t>	</a:t>
              </a:r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198" y="2087727"/>
              <a:ext cx="1130960" cy="1130960"/>
            </a:xfrm>
            <a:prstGeom prst="rect">
              <a:avLst/>
            </a:prstGeom>
          </p:spPr>
        </p:pic>
      </p:grpSp>
      <p:sp>
        <p:nvSpPr>
          <p:cNvPr id="19" name="1 Título"/>
          <p:cNvSpPr txBox="1">
            <a:spLocks/>
          </p:cNvSpPr>
          <p:nvPr/>
        </p:nvSpPr>
        <p:spPr>
          <a:xfrm>
            <a:off x="6701988" y="5276952"/>
            <a:ext cx="2035344" cy="5168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200" dirty="0" smtClean="0"/>
              <a:t>Confianza</a:t>
            </a:r>
            <a:endParaRPr lang="en-US" sz="3200" dirty="0"/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9264124" y="5276951"/>
            <a:ext cx="2234273" cy="5168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200" dirty="0" smtClean="0"/>
              <a:t>Seguridad</a:t>
            </a:r>
            <a:endParaRPr lang="en-US" sz="3200" dirty="0"/>
          </a:p>
        </p:txBody>
      </p:sp>
      <p:grpSp>
        <p:nvGrpSpPr>
          <p:cNvPr id="33" name="Grupo 32"/>
          <p:cNvGrpSpPr/>
          <p:nvPr/>
        </p:nvGrpSpPr>
        <p:grpSpPr>
          <a:xfrm>
            <a:off x="6889369" y="2269832"/>
            <a:ext cx="1607864" cy="2521410"/>
            <a:chOff x="6889369" y="2269832"/>
            <a:chExt cx="1607864" cy="2521410"/>
          </a:xfrm>
        </p:grpSpPr>
        <p:sp>
          <p:nvSpPr>
            <p:cNvPr id="17" name="Subtítulo 6">
              <a:extLst>
                <a:ext uri="{FF2B5EF4-FFF2-40B4-BE49-F238E27FC236}">
                  <a16:creationId xmlns:a16="http://schemas.microsoft.com/office/drawing/2014/main" id="{D184A763-02A6-4822-A5F0-D9E80A5D8061}"/>
                </a:ext>
              </a:extLst>
            </p:cNvPr>
            <p:cNvSpPr txBox="1">
              <a:spLocks/>
            </p:cNvSpPr>
            <p:nvPr/>
          </p:nvSpPr>
          <p:spPr>
            <a:xfrm>
              <a:off x="6889369" y="3548805"/>
              <a:ext cx="1607864" cy="124243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indent="0" algn="just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000">
                  <a:solidFill>
                    <a:schemeClr val="tx2"/>
                  </a:solidFill>
                </a:defRPr>
              </a:lvl1pPr>
              <a:lvl2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/>
              </a:lvl2pPr>
              <a:lvl3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lvl3pPr>
              <a:lvl4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4pPr>
              <a:lvl5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5pPr>
              <a:lvl6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6pPr>
              <a:lvl7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7pPr>
              <a:lvl8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8pPr>
              <a:lvl9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9pPr>
            </a:lstStyle>
            <a:p>
              <a:pPr algn="ctr">
                <a:spcAft>
                  <a:spcPts val="0"/>
                </a:spcAft>
              </a:pPr>
              <a:r>
                <a:rPr lang="es-ES" sz="1800" dirty="0" smtClean="0">
                  <a:solidFill>
                    <a:schemeClr val="tx1"/>
                  </a:solidFill>
                </a:rPr>
                <a:t>Relación</a:t>
              </a:r>
            </a:p>
            <a:p>
              <a:pPr algn="ctr">
                <a:spcAft>
                  <a:spcPts val="0"/>
                </a:spcAft>
              </a:pPr>
              <a:r>
                <a:rPr lang="es-ES" sz="1800" dirty="0" smtClean="0">
                  <a:solidFill>
                    <a:schemeClr val="tx1"/>
                  </a:solidFill>
                </a:rPr>
                <a:t>Explotación</a:t>
              </a:r>
              <a:endParaRPr lang="es-ES" sz="1800" dirty="0" smtClean="0">
                <a:solidFill>
                  <a:schemeClr val="tx1"/>
                </a:solidFill>
              </a:endParaRPr>
            </a:p>
            <a:p>
              <a:pPr algn="ctr">
                <a:spcAft>
                  <a:spcPts val="0"/>
                </a:spcAft>
              </a:pPr>
              <a:r>
                <a:rPr lang="es-ES" sz="1800" dirty="0" smtClean="0">
                  <a:solidFill>
                    <a:schemeClr val="tx1"/>
                  </a:solidFill>
                </a:rPr>
                <a:t>Evolución</a:t>
              </a:r>
              <a:endParaRPr lang="es-ES" sz="1800" dirty="0">
                <a:solidFill>
                  <a:schemeClr val="tx1"/>
                </a:solidFill>
              </a:endParaRPr>
            </a:p>
            <a:p>
              <a:pPr algn="ctr"/>
              <a:r>
                <a:rPr lang="es-ES" dirty="0" smtClean="0"/>
                <a:t> </a:t>
              </a:r>
              <a:r>
                <a:rPr lang="es-ES" dirty="0"/>
                <a:t>	</a:t>
              </a:r>
            </a:p>
          </p:txBody>
        </p:sp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3907" y="2269832"/>
              <a:ext cx="1016232" cy="1016232"/>
            </a:xfrm>
            <a:prstGeom prst="rect">
              <a:avLst/>
            </a:prstGeom>
          </p:spPr>
        </p:pic>
      </p:grpSp>
      <p:sp>
        <p:nvSpPr>
          <p:cNvPr id="22" name="1 Título"/>
          <p:cNvSpPr txBox="1">
            <a:spLocks/>
          </p:cNvSpPr>
          <p:nvPr/>
        </p:nvSpPr>
        <p:spPr>
          <a:xfrm rot="16200000">
            <a:off x="695130" y="3290395"/>
            <a:ext cx="1592625" cy="5168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Entidad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2091167" y="2446531"/>
            <a:ext cx="8379" cy="238950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 flipV="1">
            <a:off x="2091167" y="5043638"/>
            <a:ext cx="9208892" cy="1925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n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075" y="2261576"/>
            <a:ext cx="1016232" cy="1016232"/>
          </a:xfrm>
          <a:prstGeom prst="rect">
            <a:avLst/>
          </a:prstGeom>
        </p:spPr>
      </p:pic>
      <p:sp>
        <p:nvSpPr>
          <p:cNvPr id="30" name="Subtítulo 6">
            <a:extLst>
              <a:ext uri="{FF2B5EF4-FFF2-40B4-BE49-F238E27FC236}">
                <a16:creationId xmlns:a16="http://schemas.microsoft.com/office/drawing/2014/main" id="{D184A763-02A6-4822-A5F0-D9E80A5D8061}"/>
              </a:ext>
            </a:extLst>
          </p:cNvPr>
          <p:cNvSpPr txBox="1">
            <a:spLocks/>
          </p:cNvSpPr>
          <p:nvPr/>
        </p:nvSpPr>
        <p:spPr>
          <a:xfrm>
            <a:off x="9358249" y="3538460"/>
            <a:ext cx="1607864" cy="1242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algn="ctr">
              <a:spcAft>
                <a:spcPts val="0"/>
              </a:spcAft>
            </a:pPr>
            <a:r>
              <a:rPr lang="es-ES" sz="1800" dirty="0" smtClean="0">
                <a:solidFill>
                  <a:schemeClr val="tx1"/>
                </a:solidFill>
              </a:rPr>
              <a:t>Obtiene</a:t>
            </a:r>
            <a:endParaRPr lang="es-ES" sz="1800" dirty="0" smtClean="0">
              <a:solidFill>
                <a:schemeClr val="tx1"/>
              </a:solidFill>
            </a:endParaRPr>
          </a:p>
          <a:p>
            <a:pPr algn="ctr">
              <a:spcAft>
                <a:spcPts val="0"/>
              </a:spcAft>
            </a:pPr>
            <a:r>
              <a:rPr lang="es-ES" sz="1800" dirty="0" smtClean="0">
                <a:solidFill>
                  <a:schemeClr val="tx1"/>
                </a:solidFill>
              </a:rPr>
              <a:t>Mantiene</a:t>
            </a:r>
            <a:endParaRPr lang="es-ES" sz="1800" dirty="0" smtClean="0">
              <a:solidFill>
                <a:schemeClr val="tx1"/>
              </a:solidFill>
            </a:endParaRPr>
          </a:p>
          <a:p>
            <a:pPr algn="ctr">
              <a:spcAft>
                <a:spcPts val="0"/>
              </a:spcAft>
            </a:pPr>
            <a:r>
              <a:rPr lang="es-ES" sz="1800" dirty="0" smtClean="0">
                <a:solidFill>
                  <a:schemeClr val="tx1"/>
                </a:solidFill>
              </a:rPr>
              <a:t>Fideliza</a:t>
            </a:r>
            <a:endParaRPr lang="es-ES" sz="1800" dirty="0">
              <a:solidFill>
                <a:schemeClr val="tx1"/>
              </a:solidFill>
            </a:endParaRPr>
          </a:p>
          <a:p>
            <a:pPr algn="ctr"/>
            <a:r>
              <a:rPr lang="es-ES" dirty="0" smtClean="0"/>
              <a:t> </a:t>
            </a:r>
            <a:r>
              <a:rPr lang="es-ES" dirty="0"/>
              <a:t>	</a:t>
            </a:r>
          </a:p>
        </p:txBody>
      </p:sp>
      <p:pic>
        <p:nvPicPr>
          <p:cNvPr id="32" name="Imagen 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202" y="197935"/>
            <a:ext cx="2460209" cy="68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7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9" grpId="0"/>
      <p:bldP spid="20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ítulo 6">
            <a:extLst>
              <a:ext uri="{FF2B5EF4-FFF2-40B4-BE49-F238E27FC236}">
                <a16:creationId xmlns:a16="http://schemas.microsoft.com/office/drawing/2014/main" id="{D184A763-02A6-4822-A5F0-D9E80A5D8061}"/>
              </a:ext>
            </a:extLst>
          </p:cNvPr>
          <p:cNvSpPr txBox="1">
            <a:spLocks/>
          </p:cNvSpPr>
          <p:nvPr/>
        </p:nvSpPr>
        <p:spPr>
          <a:xfrm>
            <a:off x="769946" y="1703560"/>
            <a:ext cx="10458885" cy="315960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>
              <a:defRPr/>
            </a:pPr>
            <a:endParaRPr lang="es-ES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" b="1" u="sng" dirty="0" smtClean="0">
                <a:solidFill>
                  <a:schemeClr val="tx1"/>
                </a:solidFill>
              </a:rPr>
              <a:t>Axioma para los nuevos modelos de negocio digitales</a:t>
            </a:r>
            <a:endParaRPr lang="es-ES" u="sng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s-ES" sz="2400" dirty="0" smtClean="0">
                <a:solidFill>
                  <a:schemeClr val="tx1"/>
                </a:solidFill>
              </a:rPr>
              <a:t>Para que tenga éxito un modelo de negocio basado en </a:t>
            </a:r>
            <a:r>
              <a:rPr lang="es-ES" sz="3600" dirty="0" smtClean="0">
                <a:solidFill>
                  <a:srgbClr val="C00000"/>
                </a:solidFill>
              </a:rPr>
              <a:t>CLIENTES</a:t>
            </a:r>
            <a:r>
              <a:rPr lang="es-ES" sz="2400" dirty="0" smtClean="0">
                <a:solidFill>
                  <a:schemeClr val="tx1"/>
                </a:solidFill>
              </a:rPr>
              <a:t> que operan sobre plataformas </a:t>
            </a:r>
            <a:r>
              <a:rPr lang="es-ES" sz="3600" dirty="0" smtClean="0">
                <a:solidFill>
                  <a:srgbClr val="C00000"/>
                </a:solidFill>
              </a:rPr>
              <a:t>DIGITALES</a:t>
            </a:r>
            <a:r>
              <a:rPr lang="es-ES" sz="2400" dirty="0" smtClean="0">
                <a:solidFill>
                  <a:schemeClr val="tx1"/>
                </a:solidFill>
              </a:rPr>
              <a:t>, es un elemento esencial que tengan </a:t>
            </a:r>
            <a:r>
              <a:rPr lang="es-ES" sz="3600" dirty="0" smtClean="0">
                <a:solidFill>
                  <a:srgbClr val="C00000"/>
                </a:solidFill>
              </a:rPr>
              <a:t>CONFIANZA</a:t>
            </a:r>
            <a:r>
              <a:rPr lang="es-ES" sz="2400" dirty="0" smtClean="0">
                <a:solidFill>
                  <a:schemeClr val="tx1"/>
                </a:solidFill>
              </a:rPr>
              <a:t> en el servicio y plataformas, y sin </a:t>
            </a:r>
            <a:r>
              <a:rPr lang="es-ES" sz="3600" dirty="0" smtClean="0">
                <a:solidFill>
                  <a:srgbClr val="C00000"/>
                </a:solidFill>
              </a:rPr>
              <a:t>SEGURIDAD</a:t>
            </a:r>
            <a:r>
              <a:rPr lang="es-ES" sz="2400" dirty="0" smtClean="0">
                <a:solidFill>
                  <a:schemeClr val="tx1"/>
                </a:solidFill>
              </a:rPr>
              <a:t> la confianza se pierde. </a:t>
            </a:r>
            <a:endParaRPr lang="es-ES" sz="1600" b="1" dirty="0" smtClean="0">
              <a:solidFill>
                <a:schemeClr val="tx1"/>
              </a:solidFill>
            </a:endParaRPr>
          </a:p>
          <a:p>
            <a:pPr marL="342900">
              <a:defRPr/>
            </a:pPr>
            <a:r>
              <a:rPr lang="es-ES" sz="1500" dirty="0"/>
              <a:t>	</a:t>
            </a:r>
          </a:p>
        </p:txBody>
      </p:sp>
      <p:sp>
        <p:nvSpPr>
          <p:cNvPr id="24" name="1 Título"/>
          <p:cNvSpPr>
            <a:spLocks noGrp="1"/>
          </p:cNvSpPr>
          <p:nvPr>
            <p:ph type="title"/>
          </p:nvPr>
        </p:nvSpPr>
        <p:spPr>
          <a:xfrm>
            <a:off x="458679" y="149895"/>
            <a:ext cx="10515600" cy="516819"/>
          </a:xfrm>
        </p:spPr>
        <p:txBody>
          <a:bodyPr>
            <a:noAutofit/>
          </a:bodyPr>
          <a:lstStyle/>
          <a:p>
            <a:r>
              <a:rPr lang="es-ES_tradnl" sz="3200" dirty="0" smtClean="0"/>
              <a:t>Análisis </a:t>
            </a:r>
            <a:endParaRPr lang="en-US" sz="3200" dirty="0"/>
          </a:p>
        </p:txBody>
      </p:sp>
      <p:sp>
        <p:nvSpPr>
          <p:cNvPr id="25" name="Subtítulo 6">
            <a:extLst>
              <a:ext uri="{FF2B5EF4-FFF2-40B4-BE49-F238E27FC236}">
                <a16:creationId xmlns:a16="http://schemas.microsoft.com/office/drawing/2014/main" id="{D184A763-02A6-4822-A5F0-D9E80A5D8061}"/>
              </a:ext>
            </a:extLst>
          </p:cNvPr>
          <p:cNvSpPr txBox="1">
            <a:spLocks/>
          </p:cNvSpPr>
          <p:nvPr/>
        </p:nvSpPr>
        <p:spPr>
          <a:xfrm>
            <a:off x="458679" y="666714"/>
            <a:ext cx="8366316" cy="403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Estructura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y necesidades de los modelos de negocio digitales</a:t>
            </a:r>
          </a:p>
          <a:p>
            <a:r>
              <a:rPr lang="es-ES" dirty="0" smtClean="0"/>
              <a:t> </a:t>
            </a:r>
            <a:r>
              <a:rPr lang="es-ES" dirty="0"/>
              <a:t>	</a:t>
            </a:r>
          </a:p>
        </p:txBody>
      </p:sp>
      <p:pic>
        <p:nvPicPr>
          <p:cNvPr id="26" name="Imagen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202" y="197935"/>
            <a:ext cx="2460209" cy="68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3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sultado de imagen de behavi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47"/>
            <a:ext cx="12192000" cy="687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590550" y="-61612"/>
            <a:ext cx="3505200" cy="6966375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tx1"/>
                </a:solidFill>
              </a:rPr>
              <a:t>Contexto</a:t>
            </a:r>
            <a:r>
              <a:rPr lang="es-ES" b="1" dirty="0" smtClean="0">
                <a:solidFill>
                  <a:schemeClr val="tx1"/>
                </a:solidFill>
              </a:rPr>
              <a:t> </a:t>
            </a:r>
          </a:p>
          <a:p>
            <a:endParaRPr lang="es-ES" b="1" dirty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Riesgos de seguridad del cliente en una relación digital modelo.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97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35" y="3440805"/>
            <a:ext cx="1244829" cy="1244829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 bwMode="auto">
          <a:xfrm>
            <a:off x="3263967" y="3301459"/>
            <a:ext cx="6736723" cy="1341905"/>
          </a:xfrm>
          <a:prstGeom prst="round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600" dirty="0" smtClean="0">
                <a:solidFill>
                  <a:schemeClr val="tx1"/>
                </a:solidFill>
                <a:latin typeface="Arial" pitchFamily="34" charset="0"/>
              </a:rPr>
              <a:t>Orientación del usuario a la relación digital forzada de manera monolítica por los proveedores y de forma independiente sin valoración de los vectores y responsabilidad de análisis y remediación, con marcos legales y de control inexistente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8679" y="149895"/>
            <a:ext cx="10515600" cy="516819"/>
          </a:xfrm>
        </p:spPr>
        <p:txBody>
          <a:bodyPr>
            <a:noAutofit/>
          </a:bodyPr>
          <a:lstStyle/>
          <a:p>
            <a:r>
              <a:rPr lang="es-ES_tradnl" sz="3200" dirty="0" smtClean="0"/>
              <a:t>Contexto </a:t>
            </a:r>
            <a:endParaRPr lang="en-US" sz="3200" dirty="0"/>
          </a:p>
        </p:txBody>
      </p:sp>
      <p:sp>
        <p:nvSpPr>
          <p:cNvPr id="9" name="Subtítulo 6">
            <a:extLst>
              <a:ext uri="{FF2B5EF4-FFF2-40B4-BE49-F238E27FC236}">
                <a16:creationId xmlns:a16="http://schemas.microsoft.com/office/drawing/2014/main" id="{D184A763-02A6-4822-A5F0-D9E80A5D8061}"/>
              </a:ext>
            </a:extLst>
          </p:cNvPr>
          <p:cNvSpPr txBox="1">
            <a:spLocks/>
          </p:cNvSpPr>
          <p:nvPr/>
        </p:nvSpPr>
        <p:spPr>
          <a:xfrm>
            <a:off x="458679" y="666714"/>
            <a:ext cx="8366316" cy="403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Riesgos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de seguridad del cliente en una relación digital modelo.</a:t>
            </a:r>
          </a:p>
          <a:p>
            <a:r>
              <a:rPr lang="es-ES" dirty="0" smtClean="0"/>
              <a:t> </a:t>
            </a:r>
            <a:r>
              <a:rPr lang="es-ES" dirty="0"/>
              <a:t>	</a:t>
            </a:r>
          </a:p>
        </p:txBody>
      </p:sp>
      <p:pic>
        <p:nvPicPr>
          <p:cNvPr id="10" name="Imagen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202" y="197935"/>
            <a:ext cx="2460209" cy="68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7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06" y="2992924"/>
            <a:ext cx="1224136" cy="1224136"/>
          </a:xfrm>
          <a:prstGeom prst="rect">
            <a:avLst/>
          </a:prstGeom>
        </p:spPr>
      </p:pic>
      <p:sp>
        <p:nvSpPr>
          <p:cNvPr id="5" name="Hexágono 4"/>
          <p:cNvSpPr/>
          <p:nvPr/>
        </p:nvSpPr>
        <p:spPr bwMode="auto">
          <a:xfrm>
            <a:off x="1020158" y="1332674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71225" y="1525287"/>
            <a:ext cx="101323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rgbClr val="0070C0"/>
                </a:solidFill>
              </a:rPr>
              <a:t>44,2 </a:t>
            </a:r>
            <a:r>
              <a:rPr lang="es-ES" sz="1200" b="1" dirty="0" smtClean="0">
                <a:solidFill>
                  <a:srgbClr val="0070C0"/>
                </a:solidFill>
              </a:rPr>
              <a:t>MM</a:t>
            </a:r>
          </a:p>
          <a:p>
            <a:pPr algn="ctr"/>
            <a:r>
              <a:rPr lang="es-ES" sz="1200" b="1" dirty="0" err="1" smtClean="0">
                <a:solidFill>
                  <a:srgbClr val="0070C0"/>
                </a:solidFill>
              </a:rPr>
              <a:t>Ph</a:t>
            </a:r>
            <a:r>
              <a:rPr lang="es-ES" sz="1200" b="1" dirty="0" smtClean="0">
                <a:solidFill>
                  <a:srgbClr val="0070C0"/>
                </a:solidFill>
              </a:rPr>
              <a:t>. &gt; 870% </a:t>
            </a:r>
          </a:p>
          <a:p>
            <a:pPr algn="ctr"/>
            <a:endParaRPr lang="es-ES" sz="500" b="1" dirty="0" smtClean="0">
              <a:solidFill>
                <a:schemeClr val="accent2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42" y="2200836"/>
            <a:ext cx="792088" cy="792088"/>
          </a:xfrm>
          <a:prstGeom prst="rect">
            <a:avLst/>
          </a:prstGeom>
        </p:spPr>
      </p:pic>
      <p:cxnSp>
        <p:nvCxnSpPr>
          <p:cNvPr id="9" name="Conector recto 8"/>
          <p:cNvCxnSpPr/>
          <p:nvPr/>
        </p:nvCxnSpPr>
        <p:spPr bwMode="auto">
          <a:xfrm flipV="1">
            <a:off x="1549674" y="2916850"/>
            <a:ext cx="0" cy="360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82" y="4374315"/>
            <a:ext cx="720080" cy="720080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 bwMode="auto">
          <a:xfrm flipV="1">
            <a:off x="1549674" y="3996970"/>
            <a:ext cx="0" cy="360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Hexágono 11"/>
          <p:cNvSpPr/>
          <p:nvPr/>
        </p:nvSpPr>
        <p:spPr bwMode="auto">
          <a:xfrm>
            <a:off x="1014886" y="5155488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058062" y="5412109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0070C0"/>
                </a:solidFill>
              </a:rPr>
              <a:t> </a:t>
            </a:r>
            <a:r>
              <a:rPr lang="es-ES" sz="1200" b="1" dirty="0" smtClean="0">
                <a:solidFill>
                  <a:srgbClr val="0070C0"/>
                </a:solidFill>
              </a:rPr>
              <a:t>1K tarjetas </a:t>
            </a:r>
            <a:r>
              <a:rPr lang="es-ES" sz="1200" b="1" dirty="0" err="1" smtClean="0">
                <a:solidFill>
                  <a:srgbClr val="0070C0"/>
                </a:solidFill>
              </a:rPr>
              <a:t>Mlw</a:t>
            </a:r>
            <a:r>
              <a:rPr lang="es-ES" sz="1200" b="1" dirty="0" smtClean="0">
                <a:solidFill>
                  <a:srgbClr val="0070C0"/>
                </a:solidFill>
              </a:rPr>
              <a:t>. 15% </a:t>
            </a:r>
          </a:p>
        </p:txBody>
      </p:sp>
      <p:sp>
        <p:nvSpPr>
          <p:cNvPr id="14" name="Rectángulo redondeado 13"/>
          <p:cNvSpPr/>
          <p:nvPr/>
        </p:nvSpPr>
        <p:spPr bwMode="auto">
          <a:xfrm>
            <a:off x="5330094" y="2544907"/>
            <a:ext cx="4392488" cy="2120170"/>
          </a:xfrm>
          <a:prstGeom prst="round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800" b="1" dirty="0" smtClean="0">
                <a:solidFill>
                  <a:schemeClr val="tx1"/>
                </a:solidFill>
                <a:latin typeface="Arial" pitchFamily="34" charset="0"/>
              </a:rPr>
              <a:t>Vector Usuario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1600" dirty="0">
              <a:solidFill>
                <a:schemeClr val="tx1"/>
              </a:solidFill>
              <a:latin typeface="Arial" pitchFamily="34" charset="0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_tradnl" sz="1600" dirty="0" smtClean="0">
                <a:solidFill>
                  <a:schemeClr val="tx1"/>
                </a:solidFill>
                <a:latin typeface="Arial" pitchFamily="34" charset="0"/>
              </a:rPr>
              <a:t>Medios de comunicación Digital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s-ES_tradnl" sz="1600" dirty="0">
              <a:solidFill>
                <a:schemeClr val="tx1"/>
              </a:solidFill>
              <a:latin typeface="Arial" pitchFamily="34" charset="0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_tradnl" sz="1600" dirty="0" smtClean="0">
                <a:solidFill>
                  <a:schemeClr val="tx1"/>
                </a:solidFill>
                <a:latin typeface="Arial" pitchFamily="34" charset="0"/>
              </a:rPr>
              <a:t>Medios de comunicación Físico con relación indirecta digital</a:t>
            </a:r>
          </a:p>
        </p:txBody>
      </p:sp>
      <p:sp>
        <p:nvSpPr>
          <p:cNvPr id="15" name="1 Título"/>
          <p:cNvSpPr>
            <a:spLocks noGrp="1"/>
          </p:cNvSpPr>
          <p:nvPr>
            <p:ph type="title"/>
          </p:nvPr>
        </p:nvSpPr>
        <p:spPr>
          <a:xfrm>
            <a:off x="458679" y="149895"/>
            <a:ext cx="10515600" cy="516819"/>
          </a:xfrm>
        </p:spPr>
        <p:txBody>
          <a:bodyPr>
            <a:noAutofit/>
          </a:bodyPr>
          <a:lstStyle/>
          <a:p>
            <a:r>
              <a:rPr lang="es-ES_tradnl" sz="3200" dirty="0" smtClean="0"/>
              <a:t>Contexto </a:t>
            </a:r>
            <a:endParaRPr lang="en-US" sz="3200" dirty="0"/>
          </a:p>
        </p:txBody>
      </p:sp>
      <p:sp>
        <p:nvSpPr>
          <p:cNvPr id="16" name="Subtítulo 6">
            <a:extLst>
              <a:ext uri="{FF2B5EF4-FFF2-40B4-BE49-F238E27FC236}">
                <a16:creationId xmlns:a16="http://schemas.microsoft.com/office/drawing/2014/main" id="{D184A763-02A6-4822-A5F0-D9E80A5D8061}"/>
              </a:ext>
            </a:extLst>
          </p:cNvPr>
          <p:cNvSpPr txBox="1">
            <a:spLocks/>
          </p:cNvSpPr>
          <p:nvPr/>
        </p:nvSpPr>
        <p:spPr>
          <a:xfrm>
            <a:off x="458679" y="666714"/>
            <a:ext cx="8366316" cy="403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Riesgos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de seguridad del cliente en una relación digital modelo.</a:t>
            </a:r>
          </a:p>
          <a:p>
            <a:r>
              <a:rPr lang="es-ES" dirty="0" smtClean="0"/>
              <a:t> </a:t>
            </a:r>
            <a:r>
              <a:rPr lang="es-ES" dirty="0"/>
              <a:t>	</a:t>
            </a:r>
          </a:p>
        </p:txBody>
      </p:sp>
      <p:pic>
        <p:nvPicPr>
          <p:cNvPr id="17" name="Imagen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202" y="197935"/>
            <a:ext cx="2460209" cy="68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2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94" y="3217042"/>
            <a:ext cx="1224136" cy="1224136"/>
          </a:xfrm>
          <a:prstGeom prst="rect">
            <a:avLst/>
          </a:prstGeom>
        </p:spPr>
      </p:pic>
      <p:sp>
        <p:nvSpPr>
          <p:cNvPr id="5" name="Hexágono 4"/>
          <p:cNvSpPr/>
          <p:nvPr/>
        </p:nvSpPr>
        <p:spPr bwMode="auto">
          <a:xfrm>
            <a:off x="774946" y="1556792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30" y="2424954"/>
            <a:ext cx="792088" cy="792088"/>
          </a:xfrm>
          <a:prstGeom prst="rect">
            <a:avLst/>
          </a:prstGeom>
        </p:spPr>
      </p:pic>
      <p:cxnSp>
        <p:nvCxnSpPr>
          <p:cNvPr id="9" name="Conector recto 8"/>
          <p:cNvCxnSpPr/>
          <p:nvPr/>
        </p:nvCxnSpPr>
        <p:spPr bwMode="auto">
          <a:xfrm flipV="1">
            <a:off x="1304462" y="3140968"/>
            <a:ext cx="0" cy="360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70" y="4598433"/>
            <a:ext cx="720080" cy="720080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 bwMode="auto">
          <a:xfrm flipV="1">
            <a:off x="1304462" y="4221088"/>
            <a:ext cx="0" cy="360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Hexágono 11"/>
          <p:cNvSpPr/>
          <p:nvPr/>
        </p:nvSpPr>
        <p:spPr bwMode="auto">
          <a:xfrm>
            <a:off x="769674" y="5379606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574" y="3217042"/>
            <a:ext cx="1108242" cy="1108242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 bwMode="auto">
          <a:xfrm>
            <a:off x="1828534" y="3829110"/>
            <a:ext cx="4264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Hexágono 15"/>
          <p:cNvSpPr/>
          <p:nvPr/>
        </p:nvSpPr>
        <p:spPr bwMode="auto">
          <a:xfrm>
            <a:off x="2184546" y="2301568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246010" y="252161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accent2"/>
                </a:solidFill>
              </a:rPr>
              <a:t> </a:t>
            </a:r>
            <a:r>
              <a:rPr lang="es-ES" sz="1200" b="1" dirty="0" smtClean="0">
                <a:solidFill>
                  <a:srgbClr val="0070C0"/>
                </a:solidFill>
              </a:rPr>
              <a:t>And 735</a:t>
            </a:r>
          </a:p>
          <a:p>
            <a:pPr algn="ctr"/>
            <a:r>
              <a:rPr lang="es-ES" sz="1200" b="1" dirty="0" smtClean="0">
                <a:solidFill>
                  <a:srgbClr val="0070C0"/>
                </a:solidFill>
              </a:rPr>
              <a:t>IOS 365 </a:t>
            </a:r>
          </a:p>
        </p:txBody>
      </p:sp>
      <p:sp>
        <p:nvSpPr>
          <p:cNvPr id="18" name="Hexágono 17"/>
          <p:cNvSpPr/>
          <p:nvPr/>
        </p:nvSpPr>
        <p:spPr bwMode="auto">
          <a:xfrm>
            <a:off x="2213238" y="4303995"/>
            <a:ext cx="1069576" cy="936104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2274702" y="450575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0070C0"/>
                </a:solidFill>
              </a:rPr>
              <a:t> </a:t>
            </a:r>
            <a:r>
              <a:rPr lang="es-ES" sz="1200" b="1" dirty="0" smtClean="0">
                <a:solidFill>
                  <a:srgbClr val="0070C0"/>
                </a:solidFill>
              </a:rPr>
              <a:t>Mal </a:t>
            </a:r>
            <a:r>
              <a:rPr lang="es-ES" sz="1200" b="1" dirty="0" err="1" smtClean="0">
                <a:solidFill>
                  <a:srgbClr val="0070C0"/>
                </a:solidFill>
              </a:rPr>
              <a:t>Banc</a:t>
            </a:r>
            <a:endParaRPr lang="es-ES" sz="1200" b="1" dirty="0" smtClean="0">
              <a:solidFill>
                <a:srgbClr val="0070C0"/>
              </a:solidFill>
            </a:endParaRPr>
          </a:p>
          <a:p>
            <a:r>
              <a:rPr lang="es-ES" sz="1200" b="1" dirty="0" smtClean="0">
                <a:solidFill>
                  <a:srgbClr val="0070C0"/>
                </a:solidFill>
              </a:rPr>
              <a:t>767.072 </a:t>
            </a:r>
            <a:r>
              <a:rPr lang="es-ES" sz="1200" b="1" dirty="0" err="1" smtClean="0">
                <a:solidFill>
                  <a:srgbClr val="0070C0"/>
                </a:solidFill>
              </a:rPr>
              <a:t>us</a:t>
            </a:r>
            <a:r>
              <a:rPr lang="es-ES" sz="1200" b="1" dirty="0" smtClean="0">
                <a:solidFill>
                  <a:srgbClr val="0070C0"/>
                </a:solidFill>
              </a:rPr>
              <a:t> </a:t>
            </a:r>
            <a:endParaRPr lang="es-ES" sz="1200" b="1" dirty="0">
              <a:solidFill>
                <a:srgbClr val="0070C0"/>
              </a:solidFill>
            </a:endParaRPr>
          </a:p>
        </p:txBody>
      </p:sp>
      <p:sp>
        <p:nvSpPr>
          <p:cNvPr id="20" name="Rectángulo redondeado 19"/>
          <p:cNvSpPr/>
          <p:nvPr/>
        </p:nvSpPr>
        <p:spPr bwMode="auto">
          <a:xfrm>
            <a:off x="5097016" y="2769025"/>
            <a:ext cx="4392488" cy="2120170"/>
          </a:xfrm>
          <a:prstGeom prst="round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800" b="1" dirty="0" smtClean="0">
                <a:solidFill>
                  <a:schemeClr val="tx1"/>
                </a:solidFill>
                <a:latin typeface="Arial" pitchFamily="34" charset="0"/>
              </a:rPr>
              <a:t>Vector Dispositivos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1600" dirty="0">
              <a:solidFill>
                <a:schemeClr val="tx1"/>
              </a:solidFill>
              <a:latin typeface="Arial" pitchFamily="34" charset="0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_tradnl" sz="1600" dirty="0" smtClean="0">
                <a:solidFill>
                  <a:schemeClr val="tx1"/>
                </a:solidFill>
                <a:latin typeface="Arial" pitchFamily="34" charset="0"/>
              </a:rPr>
              <a:t>Vulnerabilidades sobre estructura tecnológica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s-ES_tradnl" sz="1600" dirty="0">
              <a:solidFill>
                <a:schemeClr val="tx1"/>
              </a:solidFill>
              <a:latin typeface="Arial" pitchFamily="34" charset="0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_tradnl" sz="1600" dirty="0" smtClean="0">
                <a:solidFill>
                  <a:schemeClr val="tx1"/>
                </a:solidFill>
                <a:latin typeface="Arial" pitchFamily="34" charset="0"/>
              </a:rPr>
              <a:t>Vulnerabilidades que aprovechan la arquitectura tecnológica</a:t>
            </a:r>
          </a:p>
        </p:txBody>
      </p:sp>
      <p:sp>
        <p:nvSpPr>
          <p:cNvPr id="21" name="1 Título"/>
          <p:cNvSpPr>
            <a:spLocks noGrp="1"/>
          </p:cNvSpPr>
          <p:nvPr>
            <p:ph type="title"/>
          </p:nvPr>
        </p:nvSpPr>
        <p:spPr>
          <a:xfrm>
            <a:off x="458679" y="149895"/>
            <a:ext cx="10515600" cy="516819"/>
          </a:xfrm>
        </p:spPr>
        <p:txBody>
          <a:bodyPr>
            <a:noAutofit/>
          </a:bodyPr>
          <a:lstStyle/>
          <a:p>
            <a:r>
              <a:rPr lang="es-ES_tradnl" sz="3200" dirty="0" smtClean="0"/>
              <a:t>Contexto </a:t>
            </a:r>
            <a:endParaRPr lang="en-US" sz="3200" dirty="0"/>
          </a:p>
        </p:txBody>
      </p:sp>
      <p:sp>
        <p:nvSpPr>
          <p:cNvPr id="22" name="Subtítulo 6">
            <a:extLst>
              <a:ext uri="{FF2B5EF4-FFF2-40B4-BE49-F238E27FC236}">
                <a16:creationId xmlns:a16="http://schemas.microsoft.com/office/drawing/2014/main" id="{D184A763-02A6-4822-A5F0-D9E80A5D8061}"/>
              </a:ext>
            </a:extLst>
          </p:cNvPr>
          <p:cNvSpPr txBox="1">
            <a:spLocks/>
          </p:cNvSpPr>
          <p:nvPr/>
        </p:nvSpPr>
        <p:spPr>
          <a:xfrm>
            <a:off x="458679" y="666714"/>
            <a:ext cx="8366316" cy="403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Riesgos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de seguridad del cliente en una relación digital modelo.</a:t>
            </a:r>
          </a:p>
          <a:p>
            <a:r>
              <a:rPr lang="es-ES" dirty="0" smtClean="0"/>
              <a:t> </a:t>
            </a:r>
            <a:r>
              <a:rPr lang="es-ES" dirty="0"/>
              <a:t>	</a:t>
            </a:r>
          </a:p>
        </p:txBody>
      </p:sp>
      <p:pic>
        <p:nvPicPr>
          <p:cNvPr id="23" name="Imagen 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202" y="197935"/>
            <a:ext cx="2460209" cy="682842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824337" y="1763031"/>
            <a:ext cx="101323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rgbClr val="0070C0"/>
                </a:solidFill>
              </a:rPr>
              <a:t>44,2 </a:t>
            </a:r>
            <a:r>
              <a:rPr lang="es-ES" sz="1200" b="1" dirty="0" smtClean="0">
                <a:solidFill>
                  <a:srgbClr val="0070C0"/>
                </a:solidFill>
              </a:rPr>
              <a:t>MM</a:t>
            </a:r>
          </a:p>
          <a:p>
            <a:pPr algn="ctr"/>
            <a:r>
              <a:rPr lang="es-ES" sz="1200" b="1" dirty="0" err="1" smtClean="0">
                <a:solidFill>
                  <a:srgbClr val="0070C0"/>
                </a:solidFill>
              </a:rPr>
              <a:t>Ph</a:t>
            </a:r>
            <a:r>
              <a:rPr lang="es-ES" sz="1200" b="1" dirty="0" smtClean="0">
                <a:solidFill>
                  <a:srgbClr val="0070C0"/>
                </a:solidFill>
              </a:rPr>
              <a:t>. &gt; 870% </a:t>
            </a:r>
          </a:p>
          <a:p>
            <a:pPr algn="ctr"/>
            <a:endParaRPr lang="es-ES" sz="500" b="1" dirty="0" smtClean="0">
              <a:solidFill>
                <a:schemeClr val="accent2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774598" y="5622421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0070C0"/>
                </a:solidFill>
              </a:rPr>
              <a:t> </a:t>
            </a:r>
            <a:r>
              <a:rPr lang="es-ES" sz="1200" b="1" dirty="0" smtClean="0">
                <a:solidFill>
                  <a:srgbClr val="0070C0"/>
                </a:solidFill>
              </a:rPr>
              <a:t>1K tarjetas </a:t>
            </a:r>
            <a:r>
              <a:rPr lang="es-ES" sz="1200" b="1" dirty="0" err="1" smtClean="0">
                <a:solidFill>
                  <a:srgbClr val="0070C0"/>
                </a:solidFill>
              </a:rPr>
              <a:t>Mlw</a:t>
            </a:r>
            <a:r>
              <a:rPr lang="es-ES" sz="1200" b="1" dirty="0" smtClean="0">
                <a:solidFill>
                  <a:srgbClr val="0070C0"/>
                </a:solidFill>
              </a:rPr>
              <a:t>. 15% </a:t>
            </a:r>
          </a:p>
        </p:txBody>
      </p:sp>
    </p:spTree>
    <p:extLst>
      <p:ext uri="{BB962C8B-B14F-4D97-AF65-F5344CB8AC3E}">
        <p14:creationId xmlns:p14="http://schemas.microsoft.com/office/powerpoint/2010/main" val="183432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ema de Office">
  <a:themeElements>
    <a:clrScheme name="Personalizado 3">
      <a:dk1>
        <a:sysClr val="windowText" lastClr="000000"/>
      </a:dk1>
      <a:lt1>
        <a:sysClr val="window" lastClr="FFFFFF"/>
      </a:lt1>
      <a:dk2>
        <a:srgbClr val="6E7678"/>
      </a:dk2>
      <a:lt2>
        <a:srgbClr val="E7E6E6"/>
      </a:lt2>
      <a:accent1>
        <a:srgbClr val="EB0000"/>
      </a:accent1>
      <a:accent2>
        <a:srgbClr val="DEEDF1"/>
      </a:accent2>
      <a:accent3>
        <a:srgbClr val="9D3566"/>
      </a:accent3>
      <a:accent4>
        <a:srgbClr val="62B967"/>
      </a:accent4>
      <a:accent5>
        <a:srgbClr val="1AB2BB"/>
      </a:accent5>
      <a:accent6>
        <a:srgbClr val="FFCB32"/>
      </a:accent6>
      <a:hlink>
        <a:srgbClr val="3265FF"/>
      </a:hlink>
      <a:folHlink>
        <a:srgbClr val="954F72"/>
      </a:folHlink>
    </a:clrScheme>
    <a:fontScheme name="Personalizado 6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ema de Office">
  <a:themeElements>
    <a:clrScheme name="Personalizado 3">
      <a:dk1>
        <a:sysClr val="windowText" lastClr="000000"/>
      </a:dk1>
      <a:lt1>
        <a:sysClr val="window" lastClr="FFFFFF"/>
      </a:lt1>
      <a:dk2>
        <a:srgbClr val="6E7678"/>
      </a:dk2>
      <a:lt2>
        <a:srgbClr val="E7E6E6"/>
      </a:lt2>
      <a:accent1>
        <a:srgbClr val="EB0000"/>
      </a:accent1>
      <a:accent2>
        <a:srgbClr val="DEEDF1"/>
      </a:accent2>
      <a:accent3>
        <a:srgbClr val="9D3566"/>
      </a:accent3>
      <a:accent4>
        <a:srgbClr val="62B967"/>
      </a:accent4>
      <a:accent5>
        <a:srgbClr val="1AB2BB"/>
      </a:accent5>
      <a:accent6>
        <a:srgbClr val="FFCB32"/>
      </a:accent6>
      <a:hlink>
        <a:srgbClr val="3265FF"/>
      </a:hlink>
      <a:folHlink>
        <a:srgbClr val="954F72"/>
      </a:folHlink>
    </a:clrScheme>
    <a:fontScheme name="Personalizado 6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UNIDAD_Informe Mensual de Riesgos">
  <a:themeElements>
    <a:clrScheme name="San-RiskMI">
      <a:dk1>
        <a:srgbClr val="000000"/>
      </a:dk1>
      <a:lt1>
        <a:sysClr val="window" lastClr="FFFFFF"/>
      </a:lt1>
      <a:dk2>
        <a:srgbClr val="FF0000"/>
      </a:dk2>
      <a:lt2>
        <a:srgbClr val="E3E2E2"/>
      </a:lt2>
      <a:accent1>
        <a:srgbClr val="C7C6C6"/>
      </a:accent1>
      <a:accent2>
        <a:srgbClr val="515151"/>
      </a:accent2>
      <a:accent3>
        <a:srgbClr val="70706F"/>
      </a:accent3>
      <a:accent4>
        <a:srgbClr val="9D9D9C"/>
      </a:accent4>
      <a:accent5>
        <a:srgbClr val="F4A38B"/>
      </a:accent5>
      <a:accent6>
        <a:srgbClr val="FBDCD0"/>
      </a:accent6>
      <a:hlink>
        <a:srgbClr val="C00000"/>
      </a:hlink>
      <a:folHlink>
        <a:srgbClr val="FF6969"/>
      </a:folHlink>
    </a:clrScheme>
    <a:fontScheme name="San_RiskMI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UNIDAD_Informe Mensual de Riesgos">
  <a:themeElements>
    <a:clrScheme name="San-RiskMI">
      <a:dk1>
        <a:srgbClr val="000000"/>
      </a:dk1>
      <a:lt1>
        <a:sysClr val="window" lastClr="FFFFFF"/>
      </a:lt1>
      <a:dk2>
        <a:srgbClr val="FF0000"/>
      </a:dk2>
      <a:lt2>
        <a:srgbClr val="E3E2E2"/>
      </a:lt2>
      <a:accent1>
        <a:srgbClr val="C7C6C6"/>
      </a:accent1>
      <a:accent2>
        <a:srgbClr val="515151"/>
      </a:accent2>
      <a:accent3>
        <a:srgbClr val="70706F"/>
      </a:accent3>
      <a:accent4>
        <a:srgbClr val="9D9D9C"/>
      </a:accent4>
      <a:accent5>
        <a:srgbClr val="F4A38B"/>
      </a:accent5>
      <a:accent6>
        <a:srgbClr val="FBDCD0"/>
      </a:accent6>
      <a:hlink>
        <a:srgbClr val="C00000"/>
      </a:hlink>
      <a:folHlink>
        <a:srgbClr val="FF6969"/>
      </a:folHlink>
    </a:clrScheme>
    <a:fontScheme name="San_RiskMI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5542</TotalTime>
  <Words>1129</Words>
  <Application>Microsoft Office PowerPoint</Application>
  <PresentationFormat>Panorámica</PresentationFormat>
  <Paragraphs>319</Paragraphs>
  <Slides>22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Arial</vt:lpstr>
      <vt:lpstr>Bahnschrift SemiBold</vt:lpstr>
      <vt:lpstr>Calibri</vt:lpstr>
      <vt:lpstr>2_Tema de Office</vt:lpstr>
      <vt:lpstr>3_Tema de Office</vt:lpstr>
      <vt:lpstr>8_UNIDAD_Informe Mensual de Riesgos</vt:lpstr>
      <vt:lpstr>9_UNIDAD_Informe Mensual de Riesgos</vt:lpstr>
      <vt:lpstr>Presentación de PowerPoint</vt:lpstr>
      <vt:lpstr>Presentación de PowerPoint</vt:lpstr>
      <vt:lpstr>Presentación de PowerPoint</vt:lpstr>
      <vt:lpstr>Análisis </vt:lpstr>
      <vt:lpstr>Análisis </vt:lpstr>
      <vt:lpstr>Presentación de PowerPoint</vt:lpstr>
      <vt:lpstr>Contexto </vt:lpstr>
      <vt:lpstr>Contexto </vt:lpstr>
      <vt:lpstr>Contexto </vt:lpstr>
      <vt:lpstr>Contexto </vt:lpstr>
      <vt:lpstr>Contexto </vt:lpstr>
      <vt:lpstr>Contexto </vt:lpstr>
      <vt:lpstr>Contexto </vt:lpstr>
      <vt:lpstr>Presentación de PowerPoint</vt:lpstr>
      <vt:lpstr>Contexto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Power Point SANTANDER</dc:title>
  <dc:creator>Presentalia (info@presentalia.com)</dc:creator>
  <cp:lastModifiedBy>RoberPC</cp:lastModifiedBy>
  <cp:revision>240</cp:revision>
  <dcterms:created xsi:type="dcterms:W3CDTF">2018-03-19T11:10:43Z</dcterms:created>
  <dcterms:modified xsi:type="dcterms:W3CDTF">2018-09-19T22:52:28Z</dcterms:modified>
</cp:coreProperties>
</file>