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72" r:id="rId2"/>
    <p:sldMasterId id="2147483674" r:id="rId3"/>
    <p:sldMasterId id="2147483686" r:id="rId4"/>
    <p:sldMasterId id="2147483689" r:id="rId5"/>
  </p:sldMasterIdLst>
  <p:notesMasterIdLst>
    <p:notesMasterId r:id="rId29"/>
  </p:notesMasterIdLst>
  <p:handoutMasterIdLst>
    <p:handoutMasterId r:id="rId30"/>
  </p:handoutMasterIdLst>
  <p:sldIdLst>
    <p:sldId id="257" r:id="rId6"/>
    <p:sldId id="424" r:id="rId7"/>
    <p:sldId id="311" r:id="rId8"/>
    <p:sldId id="313" r:id="rId9"/>
    <p:sldId id="314" r:id="rId10"/>
    <p:sldId id="317" r:id="rId11"/>
    <p:sldId id="315" r:id="rId12"/>
    <p:sldId id="421" r:id="rId13"/>
    <p:sldId id="316" r:id="rId14"/>
    <p:sldId id="366" r:id="rId15"/>
    <p:sldId id="385" r:id="rId16"/>
    <p:sldId id="404" r:id="rId17"/>
    <p:sldId id="416" r:id="rId18"/>
    <p:sldId id="418" r:id="rId19"/>
    <p:sldId id="383" r:id="rId20"/>
    <p:sldId id="411" r:id="rId21"/>
    <p:sldId id="402" r:id="rId22"/>
    <p:sldId id="409" r:id="rId23"/>
    <p:sldId id="403" r:id="rId24"/>
    <p:sldId id="423" r:id="rId25"/>
    <p:sldId id="320" r:id="rId26"/>
    <p:sldId id="309" r:id="rId27"/>
    <p:sldId id="420" r:id="rId2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AF5"/>
    <a:srgbClr val="00793D"/>
    <a:srgbClr val="5087C7"/>
    <a:srgbClr val="003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3" autoAdjust="0"/>
    <p:restoredTop sz="81317" autoAdjust="0"/>
  </p:normalViewPr>
  <p:slideViewPr>
    <p:cSldViewPr snapToGrid="0">
      <p:cViewPr varScale="1">
        <p:scale>
          <a:sx n="59" d="100"/>
          <a:sy n="59" d="100"/>
        </p:scale>
        <p:origin x="1488" y="66"/>
      </p:cViewPr>
      <p:guideLst>
        <p:guide orient="horz" pos="2160"/>
        <p:guide pos="2880"/>
      </p:guideLst>
    </p:cSldViewPr>
  </p:slideViewPr>
  <p:outlineViewPr>
    <p:cViewPr>
      <p:scale>
        <a:sx n="33" d="100"/>
        <a:sy n="33" d="100"/>
      </p:scale>
      <p:origin x="0" y="-25290"/>
    </p:cViewPr>
  </p:outlineViewPr>
  <p:notesTextViewPr>
    <p:cViewPr>
      <p:scale>
        <a:sx n="1" d="1"/>
        <a:sy n="1" d="1"/>
      </p:scale>
      <p:origin x="0" y="0"/>
    </p:cViewPr>
  </p:notesTextViewPr>
  <p:sorterViewPr>
    <p:cViewPr varScale="1">
      <p:scale>
        <a:sx n="1" d="1"/>
        <a:sy n="1" d="1"/>
      </p:scale>
      <p:origin x="0" y="5646"/>
    </p:cViewPr>
  </p:sorterViewPr>
  <p:notesViewPr>
    <p:cSldViewPr snapToGrid="0">
      <p:cViewPr varScale="1">
        <p:scale>
          <a:sx n="56" d="100"/>
          <a:sy n="56" d="100"/>
        </p:scale>
        <p:origin x="-2886" y="-8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05A38D-B261-4E8A-A46B-A40AE4F60FED}" type="doc">
      <dgm:prSet loTypeId="urn:microsoft.com/office/officeart/2005/8/layout/cycle4" loCatId="cycle" qsTypeId="urn:microsoft.com/office/officeart/2005/8/quickstyle/3d1" qsCatId="3D" csTypeId="urn:microsoft.com/office/officeart/2005/8/colors/accent1_5" csCatId="accent1" phldr="1"/>
      <dgm:spPr/>
      <dgm:t>
        <a:bodyPr/>
        <a:lstStyle/>
        <a:p>
          <a:endParaRPr lang="en-US"/>
        </a:p>
      </dgm:t>
    </dgm:pt>
    <dgm:pt modelId="{089441B4-E4B9-4894-8E6F-0B8220B4B0B6}">
      <dgm:prSet custT="1"/>
      <dgm:spPr/>
      <dgm:t>
        <a:bodyPr/>
        <a:lstStyle/>
        <a:p>
          <a:pPr rtl="0"/>
          <a:r>
            <a:rPr lang="en-GB" sz="1500" b="1" dirty="0">
              <a:solidFill>
                <a:schemeClr val="tx1"/>
              </a:solidFill>
            </a:rPr>
            <a:t>Prevent</a:t>
          </a:r>
          <a:endParaRPr lang="en-US" sz="1500" b="1" dirty="0">
            <a:solidFill>
              <a:schemeClr val="tx1"/>
            </a:solidFill>
          </a:endParaRPr>
        </a:p>
      </dgm:t>
    </dgm:pt>
    <dgm:pt modelId="{6D61727A-AF58-4358-9ED6-BB8F9993DD27}" type="parTrans" cxnId="{2F199920-BF7D-449F-8681-E25282CB7FDE}">
      <dgm:prSet/>
      <dgm:spPr/>
      <dgm:t>
        <a:bodyPr/>
        <a:lstStyle/>
        <a:p>
          <a:endParaRPr lang="en-US" sz="1500">
            <a:solidFill>
              <a:schemeClr val="tx1"/>
            </a:solidFill>
          </a:endParaRPr>
        </a:p>
      </dgm:t>
    </dgm:pt>
    <dgm:pt modelId="{E6E35641-481A-4E3E-B3DD-95237BD848F8}" type="sibTrans" cxnId="{2F199920-BF7D-449F-8681-E25282CB7FDE}">
      <dgm:prSet/>
      <dgm:spPr/>
      <dgm:t>
        <a:bodyPr/>
        <a:lstStyle/>
        <a:p>
          <a:endParaRPr lang="en-US" sz="1500">
            <a:solidFill>
              <a:schemeClr val="tx1"/>
            </a:solidFill>
          </a:endParaRPr>
        </a:p>
      </dgm:t>
    </dgm:pt>
    <dgm:pt modelId="{332804E0-0FDA-4700-BEF8-D514CD49DCA0}">
      <dgm:prSet custT="1"/>
      <dgm:spPr/>
      <dgm:t>
        <a:bodyPr/>
        <a:lstStyle/>
        <a:p>
          <a:pPr rtl="0"/>
          <a:r>
            <a:rPr lang="en-GB" sz="1500" b="1" dirty="0">
              <a:solidFill>
                <a:schemeClr val="tx1"/>
              </a:solidFill>
            </a:rPr>
            <a:t>Protect</a:t>
          </a:r>
          <a:endParaRPr lang="en-US" sz="1500" b="1" dirty="0">
            <a:solidFill>
              <a:schemeClr val="tx1"/>
            </a:solidFill>
          </a:endParaRPr>
        </a:p>
      </dgm:t>
    </dgm:pt>
    <dgm:pt modelId="{FAB5D504-0042-44BB-A651-F40597322315}" type="parTrans" cxnId="{AE776FDB-60C6-4CEE-BFE9-153F0959B6D8}">
      <dgm:prSet/>
      <dgm:spPr/>
      <dgm:t>
        <a:bodyPr/>
        <a:lstStyle/>
        <a:p>
          <a:endParaRPr lang="en-US" sz="1500">
            <a:solidFill>
              <a:schemeClr val="tx1"/>
            </a:solidFill>
          </a:endParaRPr>
        </a:p>
      </dgm:t>
    </dgm:pt>
    <dgm:pt modelId="{9DAA59D6-D8BC-4B45-A858-4F324E8D2388}" type="sibTrans" cxnId="{AE776FDB-60C6-4CEE-BFE9-153F0959B6D8}">
      <dgm:prSet/>
      <dgm:spPr/>
      <dgm:t>
        <a:bodyPr/>
        <a:lstStyle/>
        <a:p>
          <a:endParaRPr lang="en-US" sz="1500">
            <a:solidFill>
              <a:schemeClr val="tx1"/>
            </a:solidFill>
          </a:endParaRPr>
        </a:p>
      </dgm:t>
    </dgm:pt>
    <dgm:pt modelId="{B4DD0DFA-C4F6-4657-BAB9-51969335A202}">
      <dgm:prSet custT="1"/>
      <dgm:spPr/>
      <dgm:t>
        <a:bodyPr/>
        <a:lstStyle/>
        <a:p>
          <a:pPr rtl="0"/>
          <a:r>
            <a:rPr lang="en-GB" sz="1500" b="1" dirty="0">
              <a:solidFill>
                <a:schemeClr val="tx1"/>
              </a:solidFill>
            </a:rPr>
            <a:t>Detect</a:t>
          </a:r>
          <a:endParaRPr lang="en-US" sz="1500" b="1" dirty="0">
            <a:solidFill>
              <a:schemeClr val="tx1"/>
            </a:solidFill>
          </a:endParaRPr>
        </a:p>
      </dgm:t>
    </dgm:pt>
    <dgm:pt modelId="{36322F25-F80A-4D9B-9E26-DA62B627A221}" type="parTrans" cxnId="{C10278DD-41D3-44CF-98E8-1043CE44C036}">
      <dgm:prSet/>
      <dgm:spPr/>
      <dgm:t>
        <a:bodyPr/>
        <a:lstStyle/>
        <a:p>
          <a:endParaRPr lang="en-US" sz="1500">
            <a:solidFill>
              <a:schemeClr val="tx1"/>
            </a:solidFill>
          </a:endParaRPr>
        </a:p>
      </dgm:t>
    </dgm:pt>
    <dgm:pt modelId="{949CC943-9F04-4E80-9D89-9E43AD4CD2E7}" type="sibTrans" cxnId="{C10278DD-41D3-44CF-98E8-1043CE44C036}">
      <dgm:prSet/>
      <dgm:spPr/>
      <dgm:t>
        <a:bodyPr/>
        <a:lstStyle/>
        <a:p>
          <a:endParaRPr lang="en-US" sz="1500">
            <a:solidFill>
              <a:schemeClr val="tx1"/>
            </a:solidFill>
          </a:endParaRPr>
        </a:p>
      </dgm:t>
    </dgm:pt>
    <dgm:pt modelId="{6FEEDD01-C712-4B1A-8068-353A53E1BAA0}">
      <dgm:prSet custT="1"/>
      <dgm:spPr/>
      <dgm:t>
        <a:bodyPr/>
        <a:lstStyle/>
        <a:p>
          <a:pPr rtl="0"/>
          <a:r>
            <a:rPr lang="en-GB" sz="1500" b="1" dirty="0">
              <a:solidFill>
                <a:schemeClr val="tx1"/>
              </a:solidFill>
            </a:rPr>
            <a:t>Respond</a:t>
          </a:r>
          <a:endParaRPr lang="en-US" sz="1500" b="1" dirty="0">
            <a:solidFill>
              <a:schemeClr val="tx1"/>
            </a:solidFill>
          </a:endParaRPr>
        </a:p>
      </dgm:t>
    </dgm:pt>
    <dgm:pt modelId="{CE1EC0B2-4F58-48D4-A242-C448E4CA243C}" type="parTrans" cxnId="{F09024FB-3340-4BF9-A52D-41564A851109}">
      <dgm:prSet/>
      <dgm:spPr/>
      <dgm:t>
        <a:bodyPr/>
        <a:lstStyle/>
        <a:p>
          <a:endParaRPr lang="en-US" sz="1500">
            <a:solidFill>
              <a:schemeClr val="tx1"/>
            </a:solidFill>
          </a:endParaRPr>
        </a:p>
      </dgm:t>
    </dgm:pt>
    <dgm:pt modelId="{5B8B53EF-B6FA-4669-99DD-52EC040132B2}" type="sibTrans" cxnId="{F09024FB-3340-4BF9-A52D-41564A851109}">
      <dgm:prSet/>
      <dgm:spPr/>
      <dgm:t>
        <a:bodyPr/>
        <a:lstStyle/>
        <a:p>
          <a:endParaRPr lang="en-US" sz="1500">
            <a:solidFill>
              <a:schemeClr val="tx1"/>
            </a:solidFill>
          </a:endParaRPr>
        </a:p>
      </dgm:t>
    </dgm:pt>
    <dgm:pt modelId="{223DABCE-36E2-420E-80A1-E757ED963F3C}" type="pres">
      <dgm:prSet presAssocID="{3C05A38D-B261-4E8A-A46B-A40AE4F60FED}" presName="cycleMatrixDiagram" presStyleCnt="0">
        <dgm:presLayoutVars>
          <dgm:chMax val="1"/>
          <dgm:dir/>
          <dgm:animLvl val="lvl"/>
          <dgm:resizeHandles val="exact"/>
        </dgm:presLayoutVars>
      </dgm:prSet>
      <dgm:spPr/>
    </dgm:pt>
    <dgm:pt modelId="{02E6458B-6C8F-4E4B-832B-BFF2CD9C7DBD}" type="pres">
      <dgm:prSet presAssocID="{3C05A38D-B261-4E8A-A46B-A40AE4F60FED}" presName="children" presStyleCnt="0"/>
      <dgm:spPr/>
    </dgm:pt>
    <dgm:pt modelId="{CFB70D09-6736-4CD1-AE5F-765AAC3648B5}" type="pres">
      <dgm:prSet presAssocID="{3C05A38D-B261-4E8A-A46B-A40AE4F60FED}" presName="childPlaceholder" presStyleCnt="0"/>
      <dgm:spPr/>
    </dgm:pt>
    <dgm:pt modelId="{DD82F7DD-5005-4482-941E-B22E232C386B}" type="pres">
      <dgm:prSet presAssocID="{3C05A38D-B261-4E8A-A46B-A40AE4F60FED}" presName="circle" presStyleCnt="0"/>
      <dgm:spPr/>
    </dgm:pt>
    <dgm:pt modelId="{ADA82D81-0326-4170-9A69-07443EBE3CC4}" type="pres">
      <dgm:prSet presAssocID="{3C05A38D-B261-4E8A-A46B-A40AE4F60FED}" presName="quadrant1" presStyleLbl="node1" presStyleIdx="0" presStyleCnt="4">
        <dgm:presLayoutVars>
          <dgm:chMax val="1"/>
          <dgm:bulletEnabled val="1"/>
        </dgm:presLayoutVars>
      </dgm:prSet>
      <dgm:spPr/>
    </dgm:pt>
    <dgm:pt modelId="{108ED7D2-4B05-427C-B46C-C4D3FDE1F839}" type="pres">
      <dgm:prSet presAssocID="{3C05A38D-B261-4E8A-A46B-A40AE4F60FED}" presName="quadrant2" presStyleLbl="node1" presStyleIdx="1" presStyleCnt="4">
        <dgm:presLayoutVars>
          <dgm:chMax val="1"/>
          <dgm:bulletEnabled val="1"/>
        </dgm:presLayoutVars>
      </dgm:prSet>
      <dgm:spPr/>
    </dgm:pt>
    <dgm:pt modelId="{E2C727D2-6081-4DC7-871C-4C6BC55FA06D}" type="pres">
      <dgm:prSet presAssocID="{3C05A38D-B261-4E8A-A46B-A40AE4F60FED}" presName="quadrant3" presStyleLbl="node1" presStyleIdx="2" presStyleCnt="4">
        <dgm:presLayoutVars>
          <dgm:chMax val="1"/>
          <dgm:bulletEnabled val="1"/>
        </dgm:presLayoutVars>
      </dgm:prSet>
      <dgm:spPr/>
    </dgm:pt>
    <dgm:pt modelId="{3FA10DB2-8E4F-4D9B-A040-1D91FDBC4FE5}" type="pres">
      <dgm:prSet presAssocID="{3C05A38D-B261-4E8A-A46B-A40AE4F60FED}" presName="quadrant4" presStyleLbl="node1" presStyleIdx="3" presStyleCnt="4">
        <dgm:presLayoutVars>
          <dgm:chMax val="1"/>
          <dgm:bulletEnabled val="1"/>
        </dgm:presLayoutVars>
      </dgm:prSet>
      <dgm:spPr/>
    </dgm:pt>
    <dgm:pt modelId="{E4B7CAD6-95F9-47E9-A03C-7820F82BAD38}" type="pres">
      <dgm:prSet presAssocID="{3C05A38D-B261-4E8A-A46B-A40AE4F60FED}" presName="quadrantPlaceholder" presStyleCnt="0"/>
      <dgm:spPr/>
    </dgm:pt>
    <dgm:pt modelId="{853D2747-B838-47F3-8508-10BCB94C3CB9}" type="pres">
      <dgm:prSet presAssocID="{3C05A38D-B261-4E8A-A46B-A40AE4F60FED}" presName="center1" presStyleLbl="fgShp" presStyleIdx="0" presStyleCnt="2" custScaleX="119325" custScaleY="127552"/>
      <dgm:spPr/>
    </dgm:pt>
    <dgm:pt modelId="{455FAE17-89DF-44BF-AF72-7BB0056C1D3D}" type="pres">
      <dgm:prSet presAssocID="{3C05A38D-B261-4E8A-A46B-A40AE4F60FED}" presName="center2" presStyleLbl="fgShp" presStyleIdx="1" presStyleCnt="2" custScaleX="119325" custScaleY="134619"/>
      <dgm:spPr/>
    </dgm:pt>
  </dgm:ptLst>
  <dgm:cxnLst>
    <dgm:cxn modelId="{9B38EF0A-2C03-4DBF-9500-4A0AD8B3023A}" type="presOf" srcId="{6FEEDD01-C712-4B1A-8068-353A53E1BAA0}" destId="{3FA10DB2-8E4F-4D9B-A040-1D91FDBC4FE5}" srcOrd="0" destOrd="0" presId="urn:microsoft.com/office/officeart/2005/8/layout/cycle4"/>
    <dgm:cxn modelId="{BC361D19-4D5B-411E-AADF-F27A34214CF9}" type="presOf" srcId="{332804E0-0FDA-4700-BEF8-D514CD49DCA0}" destId="{108ED7D2-4B05-427C-B46C-C4D3FDE1F839}" srcOrd="0" destOrd="0" presId="urn:microsoft.com/office/officeart/2005/8/layout/cycle4"/>
    <dgm:cxn modelId="{2F199920-BF7D-449F-8681-E25282CB7FDE}" srcId="{3C05A38D-B261-4E8A-A46B-A40AE4F60FED}" destId="{089441B4-E4B9-4894-8E6F-0B8220B4B0B6}" srcOrd="0" destOrd="0" parTransId="{6D61727A-AF58-4358-9ED6-BB8F9993DD27}" sibTransId="{E6E35641-481A-4E3E-B3DD-95237BD848F8}"/>
    <dgm:cxn modelId="{CAC4AC4D-4CDD-432A-9B46-D4E93AA22206}" type="presOf" srcId="{089441B4-E4B9-4894-8E6F-0B8220B4B0B6}" destId="{ADA82D81-0326-4170-9A69-07443EBE3CC4}" srcOrd="0" destOrd="0" presId="urn:microsoft.com/office/officeart/2005/8/layout/cycle4"/>
    <dgm:cxn modelId="{8E4951A2-1CC6-4502-97CD-AA5C1ED5F58A}" type="presOf" srcId="{B4DD0DFA-C4F6-4657-BAB9-51969335A202}" destId="{E2C727D2-6081-4DC7-871C-4C6BC55FA06D}" srcOrd="0" destOrd="0" presId="urn:microsoft.com/office/officeart/2005/8/layout/cycle4"/>
    <dgm:cxn modelId="{AE776FDB-60C6-4CEE-BFE9-153F0959B6D8}" srcId="{3C05A38D-B261-4E8A-A46B-A40AE4F60FED}" destId="{332804E0-0FDA-4700-BEF8-D514CD49DCA0}" srcOrd="1" destOrd="0" parTransId="{FAB5D504-0042-44BB-A651-F40597322315}" sibTransId="{9DAA59D6-D8BC-4B45-A858-4F324E8D2388}"/>
    <dgm:cxn modelId="{C10278DD-41D3-44CF-98E8-1043CE44C036}" srcId="{3C05A38D-B261-4E8A-A46B-A40AE4F60FED}" destId="{B4DD0DFA-C4F6-4657-BAB9-51969335A202}" srcOrd="2" destOrd="0" parTransId="{36322F25-F80A-4D9B-9E26-DA62B627A221}" sibTransId="{949CC943-9F04-4E80-9D89-9E43AD4CD2E7}"/>
    <dgm:cxn modelId="{051FB6F1-AA9B-4FB0-9500-59B0D812E659}" type="presOf" srcId="{3C05A38D-B261-4E8A-A46B-A40AE4F60FED}" destId="{223DABCE-36E2-420E-80A1-E757ED963F3C}" srcOrd="0" destOrd="0" presId="urn:microsoft.com/office/officeart/2005/8/layout/cycle4"/>
    <dgm:cxn modelId="{F09024FB-3340-4BF9-A52D-41564A851109}" srcId="{3C05A38D-B261-4E8A-A46B-A40AE4F60FED}" destId="{6FEEDD01-C712-4B1A-8068-353A53E1BAA0}" srcOrd="3" destOrd="0" parTransId="{CE1EC0B2-4F58-48D4-A242-C448E4CA243C}" sibTransId="{5B8B53EF-B6FA-4669-99DD-52EC040132B2}"/>
    <dgm:cxn modelId="{3132A1FA-A11C-473A-A536-01F22B427C91}" type="presParOf" srcId="{223DABCE-36E2-420E-80A1-E757ED963F3C}" destId="{02E6458B-6C8F-4E4B-832B-BFF2CD9C7DBD}" srcOrd="0" destOrd="0" presId="urn:microsoft.com/office/officeart/2005/8/layout/cycle4"/>
    <dgm:cxn modelId="{3DF84472-BBD4-4976-8E34-80D3B704D037}" type="presParOf" srcId="{02E6458B-6C8F-4E4B-832B-BFF2CD9C7DBD}" destId="{CFB70D09-6736-4CD1-AE5F-765AAC3648B5}" srcOrd="0" destOrd="0" presId="urn:microsoft.com/office/officeart/2005/8/layout/cycle4"/>
    <dgm:cxn modelId="{149369F8-8D18-4BC9-A33C-6CE1D482712C}" type="presParOf" srcId="{223DABCE-36E2-420E-80A1-E757ED963F3C}" destId="{DD82F7DD-5005-4482-941E-B22E232C386B}" srcOrd="1" destOrd="0" presId="urn:microsoft.com/office/officeart/2005/8/layout/cycle4"/>
    <dgm:cxn modelId="{A62399E8-5CF7-43B3-8232-8F518F524947}" type="presParOf" srcId="{DD82F7DD-5005-4482-941E-B22E232C386B}" destId="{ADA82D81-0326-4170-9A69-07443EBE3CC4}" srcOrd="0" destOrd="0" presId="urn:microsoft.com/office/officeart/2005/8/layout/cycle4"/>
    <dgm:cxn modelId="{1D76A27F-4377-4B14-ADF3-CDC4FE8771B9}" type="presParOf" srcId="{DD82F7DD-5005-4482-941E-B22E232C386B}" destId="{108ED7D2-4B05-427C-B46C-C4D3FDE1F839}" srcOrd="1" destOrd="0" presId="urn:microsoft.com/office/officeart/2005/8/layout/cycle4"/>
    <dgm:cxn modelId="{4E51CDDA-1EE5-495C-BC0A-AB34E3E72BC0}" type="presParOf" srcId="{DD82F7DD-5005-4482-941E-B22E232C386B}" destId="{E2C727D2-6081-4DC7-871C-4C6BC55FA06D}" srcOrd="2" destOrd="0" presId="urn:microsoft.com/office/officeart/2005/8/layout/cycle4"/>
    <dgm:cxn modelId="{B558EAA3-8ECC-4583-8417-F85A42426B3D}" type="presParOf" srcId="{DD82F7DD-5005-4482-941E-B22E232C386B}" destId="{3FA10DB2-8E4F-4D9B-A040-1D91FDBC4FE5}" srcOrd="3" destOrd="0" presId="urn:microsoft.com/office/officeart/2005/8/layout/cycle4"/>
    <dgm:cxn modelId="{66114E17-5ADD-4ED8-A8B3-5265BA8142D8}" type="presParOf" srcId="{DD82F7DD-5005-4482-941E-B22E232C386B}" destId="{E4B7CAD6-95F9-47E9-A03C-7820F82BAD38}" srcOrd="4" destOrd="0" presId="urn:microsoft.com/office/officeart/2005/8/layout/cycle4"/>
    <dgm:cxn modelId="{37CCB99E-09F7-49FA-98CC-1C726301BA23}" type="presParOf" srcId="{223DABCE-36E2-420E-80A1-E757ED963F3C}" destId="{853D2747-B838-47F3-8508-10BCB94C3CB9}" srcOrd="2" destOrd="0" presId="urn:microsoft.com/office/officeart/2005/8/layout/cycle4"/>
    <dgm:cxn modelId="{B90CB6C4-BC11-4673-B400-88681ADDB138}" type="presParOf" srcId="{223DABCE-36E2-420E-80A1-E757ED963F3C}" destId="{455FAE17-89DF-44BF-AF72-7BB0056C1D3D}"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882FF32-84A2-4E80-BC90-BAFEFF48EE70}" type="doc">
      <dgm:prSet loTypeId="urn:microsoft.com/office/officeart/2005/8/layout/vList2" loCatId="list" qsTypeId="urn:microsoft.com/office/officeart/2005/8/quickstyle/3d1" qsCatId="3D" csTypeId="urn:microsoft.com/office/officeart/2005/8/colors/accent1_5" csCatId="accent1" phldr="1"/>
      <dgm:spPr/>
      <dgm:t>
        <a:bodyPr/>
        <a:lstStyle/>
        <a:p>
          <a:endParaRPr lang="en-US"/>
        </a:p>
      </dgm:t>
    </dgm:pt>
    <dgm:pt modelId="{FE096627-7D7D-49AF-9D9A-90F4609753A1}">
      <dgm:prSet custT="1"/>
      <dgm:spPr/>
      <dgm:t>
        <a:bodyPr/>
        <a:lstStyle/>
        <a:p>
          <a:pPr algn="ctr" rtl="0"/>
          <a:r>
            <a:rPr lang="en-GB" sz="1500" b="1" i="0" baseline="0" dirty="0">
              <a:solidFill>
                <a:schemeClr val="tx1"/>
              </a:solidFill>
            </a:rPr>
            <a:t>Manage</a:t>
          </a:r>
          <a:endParaRPr lang="en-US" sz="1500" dirty="0">
            <a:solidFill>
              <a:schemeClr val="tx1"/>
            </a:solidFill>
          </a:endParaRPr>
        </a:p>
      </dgm:t>
    </dgm:pt>
    <dgm:pt modelId="{580FB3AE-F81A-49F9-8FB6-7E26C868C391}" type="parTrans" cxnId="{50A877F3-F0CF-40BF-8304-73D405B759EB}">
      <dgm:prSet/>
      <dgm:spPr/>
      <dgm:t>
        <a:bodyPr/>
        <a:lstStyle/>
        <a:p>
          <a:endParaRPr lang="en-US"/>
        </a:p>
      </dgm:t>
    </dgm:pt>
    <dgm:pt modelId="{7CF242E9-4B82-4452-B85B-26888245A0F9}" type="sibTrans" cxnId="{50A877F3-F0CF-40BF-8304-73D405B759EB}">
      <dgm:prSet/>
      <dgm:spPr/>
      <dgm:t>
        <a:bodyPr/>
        <a:lstStyle/>
        <a:p>
          <a:endParaRPr lang="en-US"/>
        </a:p>
      </dgm:t>
    </dgm:pt>
    <dgm:pt modelId="{979507F4-2B5B-4BDA-B789-25EBCC3AB112}" type="pres">
      <dgm:prSet presAssocID="{8882FF32-84A2-4E80-BC90-BAFEFF48EE70}" presName="linear" presStyleCnt="0">
        <dgm:presLayoutVars>
          <dgm:animLvl val="lvl"/>
          <dgm:resizeHandles val="exact"/>
        </dgm:presLayoutVars>
      </dgm:prSet>
      <dgm:spPr/>
    </dgm:pt>
    <dgm:pt modelId="{0F271132-4B6E-4458-AEE8-0BEDDA464EAD}" type="pres">
      <dgm:prSet presAssocID="{FE096627-7D7D-49AF-9D9A-90F4609753A1}" presName="parentText" presStyleLbl="node1" presStyleIdx="0" presStyleCnt="1" custLinFactNeighborY="5345">
        <dgm:presLayoutVars>
          <dgm:chMax val="0"/>
          <dgm:bulletEnabled val="1"/>
        </dgm:presLayoutVars>
      </dgm:prSet>
      <dgm:spPr/>
    </dgm:pt>
  </dgm:ptLst>
  <dgm:cxnLst>
    <dgm:cxn modelId="{497F6800-D997-43C9-B073-9CB41A3B9A65}" type="presOf" srcId="{8882FF32-84A2-4E80-BC90-BAFEFF48EE70}" destId="{979507F4-2B5B-4BDA-B789-25EBCC3AB112}" srcOrd="0" destOrd="0" presId="urn:microsoft.com/office/officeart/2005/8/layout/vList2"/>
    <dgm:cxn modelId="{67EEE7BE-74F1-4286-969A-424EC04C9F18}" type="presOf" srcId="{FE096627-7D7D-49AF-9D9A-90F4609753A1}" destId="{0F271132-4B6E-4458-AEE8-0BEDDA464EAD}" srcOrd="0" destOrd="0" presId="urn:microsoft.com/office/officeart/2005/8/layout/vList2"/>
    <dgm:cxn modelId="{50A877F3-F0CF-40BF-8304-73D405B759EB}" srcId="{8882FF32-84A2-4E80-BC90-BAFEFF48EE70}" destId="{FE096627-7D7D-49AF-9D9A-90F4609753A1}" srcOrd="0" destOrd="0" parTransId="{580FB3AE-F81A-49F9-8FB6-7E26C868C391}" sibTransId="{7CF242E9-4B82-4452-B85B-26888245A0F9}"/>
    <dgm:cxn modelId="{5ABE113E-C460-4C4B-98D6-D66FC331E7E4}" type="presParOf" srcId="{979507F4-2B5B-4BDA-B789-25EBCC3AB112}" destId="{0F271132-4B6E-4458-AEE8-0BEDDA464EAD}"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82FF32-84A2-4E80-BC90-BAFEFF48EE70}" type="doc">
      <dgm:prSet loTypeId="urn:microsoft.com/office/officeart/2005/8/layout/vList2" loCatId="list" qsTypeId="urn:microsoft.com/office/officeart/2005/8/quickstyle/3d1" qsCatId="3D" csTypeId="urn:microsoft.com/office/officeart/2005/8/colors/accent1_4" csCatId="accent1" phldr="1"/>
      <dgm:spPr/>
      <dgm:t>
        <a:bodyPr/>
        <a:lstStyle/>
        <a:p>
          <a:endParaRPr lang="en-US"/>
        </a:p>
      </dgm:t>
    </dgm:pt>
    <dgm:pt modelId="{FE096627-7D7D-49AF-9D9A-90F4609753A1}">
      <dgm:prSet custT="1"/>
      <dgm:spPr/>
      <dgm:t>
        <a:bodyPr/>
        <a:lstStyle/>
        <a:p>
          <a:pPr algn="ctr" rtl="0"/>
          <a:r>
            <a:rPr lang="en-GB" sz="1500" b="1" i="0" baseline="0" dirty="0">
              <a:solidFill>
                <a:schemeClr val="tx1"/>
              </a:solidFill>
            </a:rPr>
            <a:t>Aware</a:t>
          </a:r>
          <a:endParaRPr lang="en-US" sz="1500" dirty="0">
            <a:solidFill>
              <a:schemeClr val="tx1"/>
            </a:solidFill>
          </a:endParaRPr>
        </a:p>
      </dgm:t>
    </dgm:pt>
    <dgm:pt modelId="{580FB3AE-F81A-49F9-8FB6-7E26C868C391}" type="parTrans" cxnId="{50A877F3-F0CF-40BF-8304-73D405B759EB}">
      <dgm:prSet/>
      <dgm:spPr/>
      <dgm:t>
        <a:bodyPr/>
        <a:lstStyle/>
        <a:p>
          <a:endParaRPr lang="en-US"/>
        </a:p>
      </dgm:t>
    </dgm:pt>
    <dgm:pt modelId="{7CF242E9-4B82-4452-B85B-26888245A0F9}" type="sibTrans" cxnId="{50A877F3-F0CF-40BF-8304-73D405B759EB}">
      <dgm:prSet/>
      <dgm:spPr/>
      <dgm:t>
        <a:bodyPr/>
        <a:lstStyle/>
        <a:p>
          <a:endParaRPr lang="en-US"/>
        </a:p>
      </dgm:t>
    </dgm:pt>
    <dgm:pt modelId="{979507F4-2B5B-4BDA-B789-25EBCC3AB112}" type="pres">
      <dgm:prSet presAssocID="{8882FF32-84A2-4E80-BC90-BAFEFF48EE70}" presName="linear" presStyleCnt="0">
        <dgm:presLayoutVars>
          <dgm:animLvl val="lvl"/>
          <dgm:resizeHandles val="exact"/>
        </dgm:presLayoutVars>
      </dgm:prSet>
      <dgm:spPr/>
    </dgm:pt>
    <dgm:pt modelId="{0F271132-4B6E-4458-AEE8-0BEDDA464EAD}" type="pres">
      <dgm:prSet presAssocID="{FE096627-7D7D-49AF-9D9A-90F4609753A1}" presName="parentText" presStyleLbl="node1" presStyleIdx="0" presStyleCnt="1" custLinFactY="423018" custLinFactNeighborY="500000">
        <dgm:presLayoutVars>
          <dgm:chMax val="0"/>
          <dgm:bulletEnabled val="1"/>
        </dgm:presLayoutVars>
      </dgm:prSet>
      <dgm:spPr/>
    </dgm:pt>
  </dgm:ptLst>
  <dgm:cxnLst>
    <dgm:cxn modelId="{5A9C6A32-0E9D-42E6-A997-3BE7EDC1F1B8}" type="presOf" srcId="{8882FF32-84A2-4E80-BC90-BAFEFF48EE70}" destId="{979507F4-2B5B-4BDA-B789-25EBCC3AB112}" srcOrd="0" destOrd="0" presId="urn:microsoft.com/office/officeart/2005/8/layout/vList2"/>
    <dgm:cxn modelId="{4802BEC8-36F4-4E1C-B28A-B2A844B43E0E}" type="presOf" srcId="{FE096627-7D7D-49AF-9D9A-90F4609753A1}" destId="{0F271132-4B6E-4458-AEE8-0BEDDA464EAD}" srcOrd="0" destOrd="0" presId="urn:microsoft.com/office/officeart/2005/8/layout/vList2"/>
    <dgm:cxn modelId="{50A877F3-F0CF-40BF-8304-73D405B759EB}" srcId="{8882FF32-84A2-4E80-BC90-BAFEFF48EE70}" destId="{FE096627-7D7D-49AF-9D9A-90F4609753A1}" srcOrd="0" destOrd="0" parTransId="{580FB3AE-F81A-49F9-8FB6-7E26C868C391}" sibTransId="{7CF242E9-4B82-4452-B85B-26888245A0F9}"/>
    <dgm:cxn modelId="{C032D312-424A-43E2-B96B-F27F766DA9DF}" type="presParOf" srcId="{979507F4-2B5B-4BDA-B789-25EBCC3AB112}" destId="{0F271132-4B6E-4458-AEE8-0BEDDA464EAD}"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82D81-0326-4170-9A69-07443EBE3CC4}">
      <dsp:nvSpPr>
        <dsp:cNvPr id="0" name=""/>
        <dsp:cNvSpPr/>
      </dsp:nvSpPr>
      <dsp:spPr>
        <a:xfrm>
          <a:off x="898855" y="194005"/>
          <a:ext cx="1473758" cy="1473758"/>
        </a:xfrm>
        <a:prstGeom prst="pieWedge">
          <a:avLst/>
        </a:prstGeom>
        <a:gradFill rotWithShape="0">
          <a:gsLst>
            <a:gs pos="0">
              <a:schemeClr val="accent1">
                <a:alpha val="90000"/>
                <a:hueOff val="0"/>
                <a:satOff val="0"/>
                <a:lumOff val="0"/>
                <a:alphaOff val="0"/>
                <a:tint val="100000"/>
                <a:shade val="100000"/>
                <a:satMod val="130000"/>
              </a:schemeClr>
            </a:gs>
            <a:gs pos="100000">
              <a:schemeClr val="accent1">
                <a:alpha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GB" sz="1500" b="1" kern="1200" dirty="0">
              <a:solidFill>
                <a:schemeClr val="tx1"/>
              </a:solidFill>
            </a:rPr>
            <a:t>Prevent</a:t>
          </a:r>
          <a:endParaRPr lang="en-US" sz="1500" b="1" kern="1200" dirty="0">
            <a:solidFill>
              <a:schemeClr val="tx1"/>
            </a:solidFill>
          </a:endParaRPr>
        </a:p>
      </dsp:txBody>
      <dsp:txXfrm>
        <a:off x="1330509" y="625659"/>
        <a:ext cx="1042104" cy="1042104"/>
      </dsp:txXfrm>
    </dsp:sp>
    <dsp:sp modelId="{108ED7D2-4B05-427C-B46C-C4D3FDE1F839}">
      <dsp:nvSpPr>
        <dsp:cNvPr id="0" name=""/>
        <dsp:cNvSpPr/>
      </dsp:nvSpPr>
      <dsp:spPr>
        <a:xfrm rot="5400000">
          <a:off x="2440686" y="194005"/>
          <a:ext cx="1473758" cy="1473758"/>
        </a:xfrm>
        <a:prstGeom prst="pieWedge">
          <a:avLst/>
        </a:prstGeom>
        <a:gradFill rotWithShape="0">
          <a:gsLst>
            <a:gs pos="0">
              <a:schemeClr val="accent1">
                <a:alpha val="90000"/>
                <a:hueOff val="0"/>
                <a:satOff val="0"/>
                <a:lumOff val="0"/>
                <a:alphaOff val="-13333"/>
                <a:tint val="100000"/>
                <a:shade val="100000"/>
                <a:satMod val="130000"/>
              </a:schemeClr>
            </a:gs>
            <a:gs pos="100000">
              <a:schemeClr val="accent1">
                <a:alpha val="90000"/>
                <a:hueOff val="0"/>
                <a:satOff val="0"/>
                <a:lumOff val="0"/>
                <a:alphaOff val="-1333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GB" sz="1500" b="1" kern="1200" dirty="0">
              <a:solidFill>
                <a:schemeClr val="tx1"/>
              </a:solidFill>
            </a:rPr>
            <a:t>Protect</a:t>
          </a:r>
          <a:endParaRPr lang="en-US" sz="1500" b="1" kern="1200" dirty="0">
            <a:solidFill>
              <a:schemeClr val="tx1"/>
            </a:solidFill>
          </a:endParaRPr>
        </a:p>
      </dsp:txBody>
      <dsp:txXfrm rot="-5400000">
        <a:off x="2440686" y="625659"/>
        <a:ext cx="1042104" cy="1042104"/>
      </dsp:txXfrm>
    </dsp:sp>
    <dsp:sp modelId="{E2C727D2-6081-4DC7-871C-4C6BC55FA06D}">
      <dsp:nvSpPr>
        <dsp:cNvPr id="0" name=""/>
        <dsp:cNvSpPr/>
      </dsp:nvSpPr>
      <dsp:spPr>
        <a:xfrm rot="10800000">
          <a:off x="2440686" y="1735836"/>
          <a:ext cx="1473758" cy="1473758"/>
        </a:xfrm>
        <a:prstGeom prst="pieWedge">
          <a:avLst/>
        </a:prstGeom>
        <a:gradFill rotWithShape="0">
          <a:gsLst>
            <a:gs pos="0">
              <a:schemeClr val="accent1">
                <a:alpha val="90000"/>
                <a:hueOff val="0"/>
                <a:satOff val="0"/>
                <a:lumOff val="0"/>
                <a:alphaOff val="-26667"/>
                <a:tint val="100000"/>
                <a:shade val="100000"/>
                <a:satMod val="130000"/>
              </a:schemeClr>
            </a:gs>
            <a:gs pos="100000">
              <a:schemeClr val="accent1">
                <a:alpha val="90000"/>
                <a:hueOff val="0"/>
                <a:satOff val="0"/>
                <a:lumOff val="0"/>
                <a:alphaOff val="-26667"/>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GB" sz="1500" b="1" kern="1200" dirty="0">
              <a:solidFill>
                <a:schemeClr val="tx1"/>
              </a:solidFill>
            </a:rPr>
            <a:t>Detect</a:t>
          </a:r>
          <a:endParaRPr lang="en-US" sz="1500" b="1" kern="1200" dirty="0">
            <a:solidFill>
              <a:schemeClr val="tx1"/>
            </a:solidFill>
          </a:endParaRPr>
        </a:p>
      </dsp:txBody>
      <dsp:txXfrm rot="10800000">
        <a:off x="2440686" y="1735836"/>
        <a:ext cx="1042104" cy="1042104"/>
      </dsp:txXfrm>
    </dsp:sp>
    <dsp:sp modelId="{3FA10DB2-8E4F-4D9B-A040-1D91FDBC4FE5}">
      <dsp:nvSpPr>
        <dsp:cNvPr id="0" name=""/>
        <dsp:cNvSpPr/>
      </dsp:nvSpPr>
      <dsp:spPr>
        <a:xfrm rot="16200000">
          <a:off x="898855" y="1735836"/>
          <a:ext cx="1473758" cy="1473758"/>
        </a:xfrm>
        <a:prstGeom prst="pieWedge">
          <a:avLst/>
        </a:prstGeom>
        <a:gradFill rotWithShape="0">
          <a:gsLst>
            <a:gs pos="0">
              <a:schemeClr val="accent1">
                <a:alpha val="90000"/>
                <a:hueOff val="0"/>
                <a:satOff val="0"/>
                <a:lumOff val="0"/>
                <a:alphaOff val="-40000"/>
                <a:tint val="100000"/>
                <a:shade val="100000"/>
                <a:satMod val="130000"/>
              </a:schemeClr>
            </a:gs>
            <a:gs pos="100000">
              <a:schemeClr val="accent1">
                <a:alpha val="90000"/>
                <a:hueOff val="0"/>
                <a:satOff val="0"/>
                <a:lumOff val="0"/>
                <a:alphaOff val="-4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GB" sz="1500" b="1" kern="1200" dirty="0">
              <a:solidFill>
                <a:schemeClr val="tx1"/>
              </a:solidFill>
            </a:rPr>
            <a:t>Respond</a:t>
          </a:r>
          <a:endParaRPr lang="en-US" sz="1500" b="1" kern="1200" dirty="0">
            <a:solidFill>
              <a:schemeClr val="tx1"/>
            </a:solidFill>
          </a:endParaRPr>
        </a:p>
      </dsp:txBody>
      <dsp:txXfrm rot="5400000">
        <a:off x="1330509" y="1735836"/>
        <a:ext cx="1042104" cy="1042104"/>
      </dsp:txXfrm>
    </dsp:sp>
    <dsp:sp modelId="{853D2747-B838-47F3-8508-10BCB94C3CB9}">
      <dsp:nvSpPr>
        <dsp:cNvPr id="0" name=""/>
        <dsp:cNvSpPr/>
      </dsp:nvSpPr>
      <dsp:spPr>
        <a:xfrm>
          <a:off x="2103064" y="1334521"/>
          <a:ext cx="607171" cy="564376"/>
        </a:xfrm>
        <a:prstGeom prst="circular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455FAE17-89DF-44BF-AF72-7BB0056C1D3D}">
      <dsp:nvSpPr>
        <dsp:cNvPr id="0" name=""/>
        <dsp:cNvSpPr/>
      </dsp:nvSpPr>
      <dsp:spPr>
        <a:xfrm rot="10800000">
          <a:off x="2103064" y="1489067"/>
          <a:ext cx="607171" cy="595645"/>
        </a:xfrm>
        <a:prstGeom prst="circular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71132-4B6E-4458-AEE8-0BEDDA464EAD}">
      <dsp:nvSpPr>
        <dsp:cNvPr id="0" name=""/>
        <dsp:cNvSpPr/>
      </dsp:nvSpPr>
      <dsp:spPr>
        <a:xfrm>
          <a:off x="0" y="334"/>
          <a:ext cx="2933699" cy="367965"/>
        </a:xfrm>
        <a:prstGeom prst="roundRect">
          <a:avLst/>
        </a:prstGeom>
        <a:gradFill rotWithShape="0">
          <a:gsLst>
            <a:gs pos="0">
              <a:schemeClr val="accent1">
                <a:alpha val="90000"/>
                <a:hueOff val="0"/>
                <a:satOff val="0"/>
                <a:lumOff val="0"/>
                <a:alphaOff val="0"/>
                <a:tint val="100000"/>
                <a:shade val="100000"/>
                <a:satMod val="130000"/>
              </a:schemeClr>
            </a:gs>
            <a:gs pos="100000">
              <a:schemeClr val="accent1">
                <a:alpha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GB" sz="1500" b="1" i="0" kern="1200" baseline="0" dirty="0">
              <a:solidFill>
                <a:schemeClr val="tx1"/>
              </a:solidFill>
            </a:rPr>
            <a:t>Manage</a:t>
          </a:r>
          <a:endParaRPr lang="en-US" sz="1500" kern="1200" dirty="0">
            <a:solidFill>
              <a:schemeClr val="tx1"/>
            </a:solidFill>
          </a:endParaRPr>
        </a:p>
      </dsp:txBody>
      <dsp:txXfrm>
        <a:off x="17963" y="18297"/>
        <a:ext cx="2897773" cy="3320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71132-4B6E-4458-AEE8-0BEDDA464EAD}">
      <dsp:nvSpPr>
        <dsp:cNvPr id="0" name=""/>
        <dsp:cNvSpPr/>
      </dsp:nvSpPr>
      <dsp:spPr>
        <a:xfrm>
          <a:off x="0" y="334"/>
          <a:ext cx="2933699" cy="367965"/>
        </a:xfrm>
        <a:prstGeom prst="roundRect">
          <a:avLst/>
        </a:prstGeom>
        <a:gradFill rotWithShape="0">
          <a:gsLst>
            <a:gs pos="0">
              <a:schemeClr val="accent1">
                <a:shade val="50000"/>
                <a:hueOff val="0"/>
                <a:satOff val="0"/>
                <a:lumOff val="0"/>
                <a:alphaOff val="0"/>
                <a:tint val="100000"/>
                <a:shade val="100000"/>
                <a:satMod val="130000"/>
              </a:schemeClr>
            </a:gs>
            <a:gs pos="100000">
              <a:schemeClr val="accent1">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GB" sz="1500" b="1" i="0" kern="1200" baseline="0" dirty="0">
              <a:solidFill>
                <a:schemeClr val="tx1"/>
              </a:solidFill>
            </a:rPr>
            <a:t>Aware</a:t>
          </a:r>
          <a:endParaRPr lang="en-US" sz="1500" kern="1200" dirty="0">
            <a:solidFill>
              <a:schemeClr val="tx1"/>
            </a:solidFill>
          </a:endParaRPr>
        </a:p>
      </dsp:txBody>
      <dsp:txXfrm>
        <a:off x="17963" y="18297"/>
        <a:ext cx="2897773" cy="332039"/>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293E5B7-4CD3-4F10-B9BF-41B7D9E34B00}" type="datetimeFigureOut">
              <a:rPr lang="en-US" smtClean="0"/>
              <a:t>9/11/2018</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0F4C947-9A15-41E9-A96E-D275D681876D}" type="slidenum">
              <a:rPr lang="en-US" smtClean="0"/>
              <a:t>‹#›</a:t>
            </a:fld>
            <a:endParaRPr lang="en-US"/>
          </a:p>
        </p:txBody>
      </p:sp>
    </p:spTree>
    <p:extLst>
      <p:ext uri="{BB962C8B-B14F-4D97-AF65-F5344CB8AC3E}">
        <p14:creationId xmlns:p14="http://schemas.microsoft.com/office/powerpoint/2010/main" val="3853402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58252F6-DD1D-447B-BAB6-A8C2D75D349E}" type="datetimeFigureOut">
              <a:rPr lang="en-US" smtClean="0"/>
              <a:t>9/11/2018</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B94B881-30C6-4486-AAD8-2BE5DE0AF7C2}" type="slidenum">
              <a:rPr lang="en-US" smtClean="0"/>
              <a:t>‹#›</a:t>
            </a:fld>
            <a:endParaRPr lang="en-US"/>
          </a:p>
        </p:txBody>
      </p:sp>
    </p:spTree>
    <p:extLst>
      <p:ext uri="{BB962C8B-B14F-4D97-AF65-F5344CB8AC3E}">
        <p14:creationId xmlns:p14="http://schemas.microsoft.com/office/powerpoint/2010/main" val="3277498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E6C388D9-8E38-4EC6-8E5A-9BD94593D26C}" type="slidenum">
              <a:rPr lang="en-US" smtClean="0"/>
              <a:pPr/>
              <a:t>5</a:t>
            </a:fld>
            <a:endParaRPr lang="en-US" dirty="0"/>
          </a:p>
        </p:txBody>
      </p:sp>
      <p:sp>
        <p:nvSpPr>
          <p:cNvPr id="4" name="Slide Image Placeholder 3"/>
          <p:cNvSpPr>
            <a:spLocks noGrp="1" noRot="1" noChangeAspect="1"/>
          </p:cNvSpPr>
          <p:nvPr>
            <p:ph type="sldImg"/>
          </p:nvPr>
        </p:nvSpPr>
        <p:spPr/>
      </p:sp>
      <p:sp>
        <p:nvSpPr>
          <p:cNvPr id="6" name="Notes Placeholder 5"/>
          <p:cNvSpPr>
            <a:spLocks noGrp="1"/>
          </p:cNvSpPr>
          <p:nvPr>
            <p:ph type="body" idx="1"/>
          </p:nvPr>
        </p:nvSpPr>
        <p:spPr/>
        <p:txBody>
          <a:bodyPr/>
          <a:lstStyle/>
          <a:p>
            <a:pPr marL="457200" indent="-457200">
              <a:buFont typeface="+mj-lt"/>
              <a:buAutoNum type="arabicPeriod"/>
            </a:pPr>
            <a:r>
              <a:rPr lang="en-GB" sz="2000" dirty="0"/>
              <a:t>Cyber combines</a:t>
            </a:r>
            <a:r>
              <a:rPr lang="en-GB" sz="2000" baseline="0" dirty="0"/>
              <a:t> elements of securing digital services, and personnel interacting with digital services (not all attacks are exclusively over the internet)</a:t>
            </a:r>
          </a:p>
          <a:p>
            <a:pPr marL="457200" indent="-457200">
              <a:buFont typeface="+mj-lt"/>
              <a:buAutoNum type="arabicPeriod"/>
            </a:pPr>
            <a:r>
              <a:rPr lang="en-GB" sz="2000" baseline="0" dirty="0"/>
              <a:t>It is global, and focus is attacks that are advanced, and therefore from organised groups</a:t>
            </a:r>
          </a:p>
          <a:p>
            <a:pPr marL="457200" indent="-457200">
              <a:buFont typeface="+mj-lt"/>
              <a:buAutoNum type="arabicPeriod"/>
            </a:pPr>
            <a:r>
              <a:rPr lang="en-GB" sz="2000" baseline="0" dirty="0"/>
              <a:t>It is not infosec, which covers basic good practices, it is more involved and intensive</a:t>
            </a:r>
            <a:endParaRPr lang="en-GB" sz="2000" dirty="0"/>
          </a:p>
          <a:p>
            <a:endParaRPr lang="en-US" dirty="0"/>
          </a:p>
        </p:txBody>
      </p:sp>
      <p:sp>
        <p:nvSpPr>
          <p:cNvPr id="2" name="Date Placeholder 1"/>
          <p:cNvSpPr>
            <a:spLocks noGrp="1"/>
          </p:cNvSpPr>
          <p:nvPr>
            <p:ph type="dt" idx="1"/>
          </p:nvPr>
        </p:nvSpPr>
        <p:spPr/>
        <p:txBody>
          <a:bodyPr/>
          <a:lstStyle/>
          <a:p>
            <a:pPr lvl="0"/>
            <a:fld id="{42991C78-EF5B-4357-8C83-B2BC8E83CE14}" type="datetime4">
              <a:rPr lang="en-US">
                <a:solidFill>
                  <a:srgbClr val="000000"/>
                </a:solidFill>
                <a:latin typeface="Arial"/>
              </a:rPr>
              <a:pPr lvl="0"/>
              <a:t>September 11, 2018</a:t>
            </a:fld>
            <a:endParaRPr lang="en-US" dirty="0">
              <a:solidFill>
                <a:srgbClr val="000000"/>
              </a:solidFill>
              <a:latin typeface="Arial"/>
            </a:endParaRPr>
          </a:p>
        </p:txBody>
      </p:sp>
    </p:spTree>
    <p:extLst>
      <p:ext uri="{BB962C8B-B14F-4D97-AF65-F5344CB8AC3E}">
        <p14:creationId xmlns:p14="http://schemas.microsoft.com/office/powerpoint/2010/main" val="45296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5888" marR="0" lvl="0" indent="-115888" defTabSz="914400" eaLnBrk="1" fontAlgn="auto" latinLnBrk="0" hangingPunct="1">
              <a:lnSpc>
                <a:spcPts val="1800"/>
              </a:lnSpc>
              <a:spcBef>
                <a:spcPts val="600"/>
              </a:spcBef>
              <a:spcAft>
                <a:spcPts val="0"/>
              </a:spcAft>
              <a:buClrTx/>
              <a:buSzPct val="80000"/>
              <a:buFont typeface="Wingdings" pitchFamily="2" charset="2"/>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Arial"/>
                <a:cs typeface="Arial"/>
              </a:rPr>
              <a:t>FS-ISAC’s Media Response Team, made up of communications professionals from member firms, developed media speaking points.</a:t>
            </a:r>
          </a:p>
          <a:p>
            <a:pPr marL="115888" marR="0" lvl="0" indent="-115888" defTabSz="914400" eaLnBrk="1" fontAlgn="auto" latinLnBrk="0" hangingPunct="1">
              <a:lnSpc>
                <a:spcPts val="1800"/>
              </a:lnSpc>
              <a:spcBef>
                <a:spcPts val="600"/>
              </a:spcBef>
              <a:spcAft>
                <a:spcPts val="0"/>
              </a:spcAft>
              <a:buClrTx/>
              <a:buSzPct val="80000"/>
              <a:buFont typeface="Wingdings" pitchFamily="2" charset="2"/>
              <a:buChar char="§"/>
              <a:tabLst/>
              <a:defRPr/>
            </a:pPr>
            <a:r>
              <a:rPr kumimoji="0" lang="en-US" sz="1600" b="0" i="0" u="none" strike="noStrike" kern="0" cap="none" spc="0" normalizeH="0" baseline="0" noProof="0" dirty="0">
                <a:ln>
                  <a:noFill/>
                </a:ln>
                <a:solidFill>
                  <a:prstClr val="black">
                    <a:lumMod val="75000"/>
                    <a:lumOff val="25000"/>
                  </a:prstClr>
                </a:solidFill>
                <a:effectLst/>
                <a:uLnTx/>
                <a:uFillTx/>
                <a:latin typeface="Arial"/>
                <a:cs typeface="Arial"/>
              </a:rPr>
              <a:t>9 May:  FS-ISAC shared Indicators of Compromise (IOCs) and software patch updates with its members.</a:t>
            </a:r>
          </a:p>
          <a:p>
            <a:pPr marL="115888" marR="0" lvl="0" indent="-115888" defTabSz="914400" eaLnBrk="1" fontAlgn="auto" latinLnBrk="0" hangingPunct="1">
              <a:lnSpc>
                <a:spcPts val="1800"/>
              </a:lnSpc>
              <a:spcBef>
                <a:spcPts val="600"/>
              </a:spcBef>
              <a:spcAft>
                <a:spcPts val="0"/>
              </a:spcAft>
              <a:buClrTx/>
              <a:buSzPct val="80000"/>
              <a:buFont typeface="Wingdings" pitchFamily="2" charset="2"/>
              <a:buChar char="§"/>
              <a:tabLst/>
              <a:defRPr/>
            </a:pPr>
            <a:r>
              <a:rPr kumimoji="0" lang="en-US" sz="1600" b="0" i="0" u="none" strike="noStrike" kern="0" cap="none" spc="0" normalizeH="0" baseline="0" noProof="0" dirty="0">
                <a:ln>
                  <a:noFill/>
                </a:ln>
                <a:solidFill>
                  <a:prstClr val="black">
                    <a:lumMod val="75000"/>
                    <a:lumOff val="25000"/>
                  </a:prstClr>
                </a:solidFill>
                <a:effectLst/>
                <a:uLnTx/>
                <a:uFillTx/>
                <a:latin typeface="Arial"/>
                <a:cs typeface="Arial"/>
              </a:rPr>
              <a:t>Provided an overview document to help educate members on how SWIFT works.</a:t>
            </a:r>
          </a:p>
          <a:p>
            <a:pPr marL="115888" marR="0" lvl="0" indent="-115888" defTabSz="914400" eaLnBrk="1" fontAlgn="auto" latinLnBrk="0" hangingPunct="1">
              <a:lnSpc>
                <a:spcPts val="1800"/>
              </a:lnSpc>
              <a:spcBef>
                <a:spcPts val="600"/>
              </a:spcBef>
              <a:spcAft>
                <a:spcPts val="0"/>
              </a:spcAft>
              <a:buClrTx/>
              <a:buSzPct val="80000"/>
              <a:buFont typeface="Wingdings" pitchFamily="2" charset="2"/>
              <a:buChar char="§"/>
              <a:tabLst/>
              <a:defRPr/>
            </a:pPr>
            <a:r>
              <a:rPr kumimoji="0" lang="en-US" sz="1600" b="0" i="0" u="none" strike="noStrike" kern="0" cap="none" spc="0" normalizeH="0" baseline="0" noProof="0" dirty="0">
                <a:ln>
                  <a:noFill/>
                </a:ln>
                <a:solidFill>
                  <a:prstClr val="black">
                    <a:lumMod val="75000"/>
                    <a:lumOff val="25000"/>
                  </a:prstClr>
                </a:solidFill>
                <a:effectLst/>
                <a:uLnTx/>
                <a:uFillTx/>
                <a:latin typeface="Arial"/>
                <a:cs typeface="Arial"/>
              </a:rPr>
              <a:t>FS-ISAC’s CEO and other execs took media calls and educated reporters to counterbalance “Fear, Uncertainty, Doubt” (FUD) raised by the press.</a:t>
            </a:r>
          </a:p>
          <a:p>
            <a:pPr marL="573088" marR="0" lvl="1" indent="-115888" defTabSz="914400" eaLnBrk="1" fontAlgn="auto" latinLnBrk="0" hangingPunct="1">
              <a:lnSpc>
                <a:spcPts val="1800"/>
              </a:lnSpc>
              <a:spcBef>
                <a:spcPts val="600"/>
              </a:spcBef>
              <a:spcAft>
                <a:spcPts val="0"/>
              </a:spcAft>
              <a:buClrTx/>
              <a:buSzPct val="80000"/>
              <a:buFont typeface="Wingdings" pitchFamily="2" charset="2"/>
              <a:buChar char="§"/>
              <a:tabLst/>
              <a:defRPr/>
            </a:pPr>
            <a:r>
              <a:rPr kumimoji="0" lang="en-US" sz="1600" b="0" i="0" u="none" strike="noStrike" kern="0" cap="none" spc="0" normalizeH="0" baseline="0" noProof="0" dirty="0">
                <a:ln>
                  <a:noFill/>
                </a:ln>
                <a:solidFill>
                  <a:prstClr val="black">
                    <a:lumMod val="75000"/>
                    <a:lumOff val="25000"/>
                  </a:prstClr>
                </a:solidFill>
                <a:effectLst/>
                <a:uLnTx/>
                <a:uFillTx/>
                <a:latin typeface="Arial"/>
                <a:cs typeface="Arial"/>
              </a:rPr>
              <a:t>Key messages included the fact that the SWIFT Network itself was not attacked nor compromised.</a:t>
            </a:r>
          </a:p>
          <a:p>
            <a:pPr marL="573088" marR="0" lvl="1" indent="-115888" defTabSz="914400" eaLnBrk="1" fontAlgn="auto" latinLnBrk="0" hangingPunct="1">
              <a:lnSpc>
                <a:spcPts val="1800"/>
              </a:lnSpc>
              <a:spcBef>
                <a:spcPts val="600"/>
              </a:spcBef>
              <a:spcAft>
                <a:spcPts val="0"/>
              </a:spcAft>
              <a:buClrTx/>
              <a:buSzPct val="80000"/>
              <a:buFont typeface="Wingdings" pitchFamily="2" charset="2"/>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Arial"/>
                <a:cs typeface="Arial"/>
              </a:rPr>
              <a:t>FS-ISAC obtained a statement from SWIFT that it added to key messages.</a:t>
            </a:r>
          </a:p>
          <a:p>
            <a:pPr marL="115888" marR="0" lvl="0" indent="-115888" algn="l" defTabSz="457200" rtl="0" eaLnBrk="1" fontAlgn="auto" latinLnBrk="0" hangingPunct="1">
              <a:lnSpc>
                <a:spcPts val="1800"/>
              </a:lnSpc>
              <a:spcBef>
                <a:spcPts val="600"/>
              </a:spcBef>
              <a:spcAft>
                <a:spcPts val="0"/>
              </a:spcAft>
              <a:buClrTx/>
              <a:buSzPct val="80000"/>
              <a:buFont typeface="Wingdings" pitchFamily="2" charset="2"/>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Arial"/>
                <a:cs typeface="Arial"/>
              </a:rPr>
              <a:t>FS-ISAC’s IAT (ISAC </a:t>
            </a:r>
            <a:r>
              <a:rPr kumimoji="0" lang="en-US" sz="1600" b="0" i="0" u="none" strike="noStrike" kern="0" cap="none" spc="0" normalizeH="0" baseline="0" noProof="0" dirty="0">
                <a:ln>
                  <a:noFill/>
                </a:ln>
                <a:solidFill>
                  <a:prstClr val="black">
                    <a:lumMod val="75000"/>
                    <a:lumOff val="25000"/>
                  </a:prstClr>
                </a:solidFill>
                <a:effectLst/>
                <a:uLnTx/>
                <a:uFillTx/>
                <a:latin typeface="Arial"/>
                <a:cs typeface="Arial"/>
              </a:rPr>
              <a:t>Analysis Team) tracked incident updates and sent regular updates to members.</a:t>
            </a:r>
          </a:p>
          <a:p>
            <a:pPr marL="115888" marR="0" lvl="0" indent="-115888" algn="l" defTabSz="457200" rtl="0" eaLnBrk="1" fontAlgn="auto" latinLnBrk="0" hangingPunct="1">
              <a:lnSpc>
                <a:spcPts val="1800"/>
              </a:lnSpc>
              <a:spcBef>
                <a:spcPts val="600"/>
              </a:spcBef>
              <a:spcAft>
                <a:spcPts val="0"/>
              </a:spcAft>
              <a:buClrTx/>
              <a:buSzPct val="80000"/>
              <a:buFont typeface="Wingdings" pitchFamily="2" charset="2"/>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Arial"/>
                <a:cs typeface="Arial"/>
              </a:rPr>
              <a:t>1 June:  2,700 attendees on a member call with SWIFT, FBI and member facilitators.</a:t>
            </a:r>
          </a:p>
          <a:p>
            <a:pPr marL="115888" marR="0" lvl="0" indent="-115888" defTabSz="914400" eaLnBrk="1" fontAlgn="auto" latinLnBrk="0" hangingPunct="1">
              <a:lnSpc>
                <a:spcPts val="1800"/>
              </a:lnSpc>
              <a:spcBef>
                <a:spcPts val="600"/>
              </a:spcBef>
              <a:spcAft>
                <a:spcPts val="0"/>
              </a:spcAft>
              <a:buClrTx/>
              <a:buSzPct val="80000"/>
              <a:buFont typeface="Wingdings" pitchFamily="2" charset="2"/>
              <a:buChar char="§"/>
              <a:tabLst/>
              <a:defRPr/>
            </a:pPr>
            <a:r>
              <a:rPr kumimoji="0" lang="en-US" sz="1600" b="0" i="0" u="none" strike="noStrike" kern="0" cap="none" spc="0" normalizeH="0" baseline="0" noProof="0" dirty="0">
                <a:ln>
                  <a:noFill/>
                </a:ln>
                <a:solidFill>
                  <a:prstClr val="black">
                    <a:lumMod val="75000"/>
                    <a:lumOff val="25000"/>
                  </a:prstClr>
                </a:solidFill>
                <a:effectLst/>
                <a:uLnTx/>
                <a:uFillTx/>
                <a:latin typeface="Arial"/>
                <a:cs typeface="Arial"/>
              </a:rPr>
              <a:t>7 June:  FFIEC statement released to remind FIs of prudent security controls.</a:t>
            </a:r>
          </a:p>
          <a:p>
            <a:pPr marL="115888" marR="0" lvl="0" indent="-115888" defTabSz="914400" eaLnBrk="1" fontAlgn="auto" latinLnBrk="0" hangingPunct="1">
              <a:lnSpc>
                <a:spcPts val="1800"/>
              </a:lnSpc>
              <a:spcBef>
                <a:spcPts val="600"/>
              </a:spcBef>
              <a:spcAft>
                <a:spcPts val="0"/>
              </a:spcAft>
              <a:buClrTx/>
              <a:buSzPct val="80000"/>
              <a:buFont typeface="Wingdings" pitchFamily="2" charset="2"/>
              <a:buChar char="§"/>
              <a:tabLst/>
              <a:defRPr/>
            </a:pPr>
            <a:r>
              <a:rPr kumimoji="0" lang="en-US" sz="1600" b="0" i="0" u="none" strike="noStrike" kern="0" cap="none" spc="0" normalizeH="0" baseline="0" noProof="0" dirty="0">
                <a:ln>
                  <a:noFill/>
                </a:ln>
                <a:solidFill>
                  <a:prstClr val="black">
                    <a:lumMod val="75000"/>
                    <a:lumOff val="25000"/>
                  </a:prstClr>
                </a:solidFill>
                <a:effectLst/>
                <a:uLnTx/>
                <a:uFillTx/>
                <a:latin typeface="Arial"/>
                <a:cs typeface="Arial"/>
              </a:rPr>
              <a:t>16 June: first draft of SWIFT video shared and approved by FS-ISAC</a:t>
            </a:r>
          </a:p>
          <a:p>
            <a:pPr marL="115888" marR="0" lvl="0" indent="-115888" defTabSz="914400" eaLnBrk="1" fontAlgn="auto" latinLnBrk="0" hangingPunct="1">
              <a:lnSpc>
                <a:spcPts val="1800"/>
              </a:lnSpc>
              <a:spcBef>
                <a:spcPts val="600"/>
              </a:spcBef>
              <a:spcAft>
                <a:spcPts val="0"/>
              </a:spcAft>
              <a:buClrTx/>
              <a:buSzPct val="80000"/>
              <a:buFont typeface="Wingdings" pitchFamily="2" charset="2"/>
              <a:buChar char="§"/>
              <a:tabLst/>
              <a:defRPr/>
            </a:pPr>
            <a:r>
              <a:rPr kumimoji="0" lang="en-US" sz="1600" b="0" i="0" u="none" strike="noStrike" kern="0" cap="none" spc="0" normalizeH="0" baseline="0" noProof="0" dirty="0">
                <a:ln>
                  <a:noFill/>
                </a:ln>
                <a:solidFill>
                  <a:prstClr val="black">
                    <a:lumMod val="75000"/>
                    <a:lumOff val="25000"/>
                  </a:prstClr>
                </a:solidFill>
                <a:effectLst/>
                <a:uLnTx/>
                <a:uFillTx/>
                <a:latin typeface="Arial"/>
                <a:cs typeface="Arial"/>
              </a:rPr>
              <a:t> Next:  working with SWIFT to include all SWIFT members in new information sharing construct within FS-ISAC. </a:t>
            </a:r>
            <a:endParaRPr kumimoji="0" lang="en-US" sz="1600" b="0" i="0" u="none" strike="noStrike" kern="1200" cap="none" spc="0" normalizeH="0" baseline="0" noProof="0" dirty="0">
              <a:ln>
                <a:noFill/>
              </a:ln>
              <a:solidFill>
                <a:prstClr val="black">
                  <a:lumMod val="75000"/>
                  <a:lumOff val="25000"/>
                </a:prstClr>
              </a:solidFill>
              <a:effectLst/>
              <a:uLnTx/>
              <a:uFillTx/>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852E9541-9909-7C4B-B458-7FBD2AC1A733}" type="slidenum">
              <a:rPr lang="en-US" smtClean="0"/>
              <a:t>17</a:t>
            </a:fld>
            <a:endParaRPr lang="en-US"/>
          </a:p>
        </p:txBody>
      </p:sp>
    </p:spTree>
    <p:extLst>
      <p:ext uri="{BB962C8B-B14F-4D97-AF65-F5344CB8AC3E}">
        <p14:creationId xmlns:p14="http://schemas.microsoft.com/office/powerpoint/2010/main" val="812040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2E9541-9909-7C4B-B458-7FBD2AC1A733}" type="slidenum">
              <a:rPr lang="en-US" smtClean="0"/>
              <a:t>19</a:t>
            </a:fld>
            <a:endParaRPr lang="en-US"/>
          </a:p>
        </p:txBody>
      </p:sp>
    </p:spTree>
    <p:extLst>
      <p:ext uri="{BB962C8B-B14F-4D97-AF65-F5344CB8AC3E}">
        <p14:creationId xmlns:p14="http://schemas.microsoft.com/office/powerpoint/2010/main" val="410135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Cyber risks are not abating and will actually become more complicated and challenging. </a:t>
            </a:r>
          </a:p>
          <a:p>
            <a:r>
              <a:rPr lang="en-US" sz="1200" dirty="0">
                <a:latin typeface="Arial" panose="020B0604020202020204" pitchFamily="34" charset="0"/>
                <a:cs typeface="Arial" panose="020B0604020202020204" pitchFamily="34" charset="0"/>
              </a:rPr>
              <a:t>Organizations have no choice but to innovate &amp; invest in new technologies and to effectively manage technology and cyber risks  </a:t>
            </a:r>
          </a:p>
          <a:p>
            <a:pPr lvl="1"/>
            <a:r>
              <a:rPr lang="en-US" sz="1200" dirty="0">
                <a:latin typeface="Arial" panose="020B0604020202020204" pitchFamily="34" charset="0"/>
                <a:cs typeface="Arial" panose="020B0604020202020204" pitchFamily="34" charset="0"/>
              </a:rPr>
              <a:t>Just look at how technology (and cyber risks) are growing with the broader use of technologies in cars, health care, home appliances, (aka “internet of things”) </a:t>
            </a:r>
          </a:p>
          <a:p>
            <a:r>
              <a:rPr lang="en-US" sz="1200" dirty="0">
                <a:latin typeface="Arial" panose="020B0604020202020204" pitchFamily="34" charset="0"/>
                <a:cs typeface="Arial" panose="020B0604020202020204" pitchFamily="34" charset="0"/>
              </a:rPr>
              <a:t>Cyber talent pool is tight</a:t>
            </a:r>
          </a:p>
          <a:p>
            <a:r>
              <a:rPr lang="en-US" sz="1200" dirty="0">
                <a:latin typeface="Arial" panose="020B0604020202020204" pitchFamily="34" charset="0"/>
                <a:cs typeface="Arial" panose="020B0604020202020204" pitchFamily="34" charset="0"/>
              </a:rPr>
              <a:t>Cyber risk insurance is evolving and increasingly an important risk transfer tool organizations are using</a:t>
            </a:r>
          </a:p>
          <a:p>
            <a:r>
              <a:rPr lang="en-US" sz="1200" dirty="0">
                <a:latin typeface="Arial" panose="020B0604020202020204" pitchFamily="34" charset="0"/>
                <a:cs typeface="Arial" panose="020B0604020202020204" pitchFamily="34" charset="0"/>
              </a:rPr>
              <a:t>Cyber policy continues to evolve as governments impose more requirements to better secure and protect and explore new ways to support the private sector in the face of cyber attacks (especially Nation state attacks) </a:t>
            </a:r>
          </a:p>
          <a:p>
            <a:pPr lvl="1"/>
            <a:r>
              <a:rPr lang="en-US" sz="1200" dirty="0">
                <a:latin typeface="Arial" panose="020B0604020202020204" pitchFamily="34" charset="0"/>
                <a:cs typeface="Arial" panose="020B0604020202020204" pitchFamily="34" charset="0"/>
              </a:rPr>
              <a:t>What is threshold for when government will take action?</a:t>
            </a:r>
          </a:p>
          <a:p>
            <a:pPr lvl="1"/>
            <a:r>
              <a:rPr lang="en-US" sz="1200" dirty="0">
                <a:latin typeface="Arial" panose="020B0604020202020204" pitchFamily="34" charset="0"/>
                <a:cs typeface="Arial" panose="020B0604020202020204" pitchFamily="34" charset="0"/>
              </a:rPr>
              <a:t>What are permissible defensive measures?</a:t>
            </a:r>
          </a:p>
          <a:p>
            <a:endParaRPr lang="en-US" sz="1200" dirty="0"/>
          </a:p>
        </p:txBody>
      </p:sp>
      <p:sp>
        <p:nvSpPr>
          <p:cNvPr id="4" name="Slide Number Placeholder 3"/>
          <p:cNvSpPr>
            <a:spLocks noGrp="1"/>
          </p:cNvSpPr>
          <p:nvPr>
            <p:ph type="sldNum" sz="quarter" idx="10"/>
          </p:nvPr>
        </p:nvSpPr>
        <p:spPr/>
        <p:txBody>
          <a:bodyPr/>
          <a:lstStyle/>
          <a:p>
            <a:fld id="{852E9541-9909-7C4B-B458-7FBD2AC1A733}" type="slidenum">
              <a:rPr lang="en-US" smtClean="0"/>
              <a:t>20</a:t>
            </a:fld>
            <a:endParaRPr lang="en-US" dirty="0"/>
          </a:p>
        </p:txBody>
      </p:sp>
    </p:spTree>
    <p:extLst>
      <p:ext uri="{BB962C8B-B14F-4D97-AF65-F5344CB8AC3E}">
        <p14:creationId xmlns:p14="http://schemas.microsoft.com/office/powerpoint/2010/main" val="2123723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2E9541-9909-7C4B-B458-7FBD2AC1A7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5773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E6C388D9-8E38-4EC6-8E5A-9BD94593D26C}" type="slidenum">
              <a:rPr lang="en-US" smtClean="0"/>
              <a:pPr/>
              <a:t>7</a:t>
            </a:fld>
            <a:endParaRPr lang="en-US" dirty="0"/>
          </a:p>
        </p:txBody>
      </p:sp>
      <p:sp>
        <p:nvSpPr>
          <p:cNvPr id="4" name="Slide Image Placeholder 3"/>
          <p:cNvSpPr>
            <a:spLocks noGrp="1" noRot="1" noChangeAspect="1"/>
          </p:cNvSpPr>
          <p:nvPr>
            <p:ph type="sldImg"/>
          </p:nvPr>
        </p:nvSpPr>
        <p:spPr/>
      </p:sp>
      <p:sp>
        <p:nvSpPr>
          <p:cNvPr id="6" name="Notes Placeholder 5"/>
          <p:cNvSpPr>
            <a:spLocks noGrp="1"/>
          </p:cNvSpPr>
          <p:nvPr>
            <p:ph type="body" idx="1"/>
          </p:nvPr>
        </p:nvSpPr>
        <p:spPr/>
        <p:txBody>
          <a:bodyPr/>
          <a:lstStyle/>
          <a:p>
            <a:pPr marL="171450" marR="0" indent="-171450" algn="l" defTabSz="914400" rtl="0" eaLnBrk="1" fontAlgn="base" latinLnBrk="0" hangingPunct="1">
              <a:lnSpc>
                <a:spcPct val="90000"/>
              </a:lnSpc>
              <a:spcBef>
                <a:spcPts val="600"/>
              </a:spcBef>
              <a:spcAft>
                <a:spcPct val="0"/>
              </a:spcAft>
              <a:buClrTx/>
              <a:buSzTx/>
              <a:buFont typeface="Arial" panose="020B0604020202020204" pitchFamily="34" charset="0"/>
              <a:buChar char="•"/>
              <a:tabLst/>
              <a:defRPr/>
            </a:pPr>
            <a:r>
              <a:rPr lang="en-GB" sz="1200" dirty="0"/>
              <a:t>How an attack works, talk through</a:t>
            </a:r>
            <a:r>
              <a:rPr lang="en-GB" sz="1200" baseline="0" dirty="0"/>
              <a:t> an example</a:t>
            </a:r>
          </a:p>
          <a:p>
            <a:pPr marL="171450" marR="0" indent="-171450" algn="l" defTabSz="914400" rtl="0" eaLnBrk="1" fontAlgn="base" latinLnBrk="0" hangingPunct="1">
              <a:lnSpc>
                <a:spcPct val="90000"/>
              </a:lnSpc>
              <a:spcBef>
                <a:spcPts val="600"/>
              </a:spcBef>
              <a:spcAft>
                <a:spcPct val="0"/>
              </a:spcAft>
              <a:buClrTx/>
              <a:buSzTx/>
              <a:buFont typeface="Arial" panose="020B0604020202020204" pitchFamily="34" charset="0"/>
              <a:buChar char="•"/>
              <a:tabLst/>
              <a:defRPr/>
            </a:pPr>
            <a:r>
              <a:rPr lang="en-GB" sz="1200" baseline="0" dirty="0"/>
              <a:t>Why they are prevalent, due to increasing complexity, functionality and connectivity…more opportunities</a:t>
            </a:r>
          </a:p>
          <a:p>
            <a:pPr marL="171450" marR="0" indent="-171450" algn="l" defTabSz="914400" rtl="0" eaLnBrk="1" fontAlgn="base" latinLnBrk="0" hangingPunct="1">
              <a:lnSpc>
                <a:spcPct val="90000"/>
              </a:lnSpc>
              <a:spcBef>
                <a:spcPts val="600"/>
              </a:spcBef>
              <a:spcAft>
                <a:spcPct val="0"/>
              </a:spcAft>
              <a:buClrTx/>
              <a:buSzTx/>
              <a:buFont typeface="Arial" panose="020B0604020202020204" pitchFamily="34" charset="0"/>
              <a:buChar char="•"/>
              <a:tabLst/>
              <a:defRPr/>
            </a:pPr>
            <a:r>
              <a:rPr lang="en-GB" sz="1200" baseline="0" dirty="0"/>
              <a:t>Cyber security is critical to prevent, manage and reduce the impact of an attack</a:t>
            </a:r>
          </a:p>
          <a:p>
            <a:pPr marL="171450" marR="0" lvl="1" indent="-171450" algn="l" defTabSz="914400" rtl="0" eaLnBrk="1" fontAlgn="base" latinLnBrk="0" hangingPunct="1">
              <a:lnSpc>
                <a:spcPct val="90000"/>
              </a:lnSpc>
              <a:spcBef>
                <a:spcPts val="600"/>
              </a:spcBef>
              <a:spcAft>
                <a:spcPct val="0"/>
              </a:spcAft>
              <a:buClrTx/>
              <a:buSzTx/>
              <a:buFont typeface="Arial" panose="020B0604020202020204" pitchFamily="34" charset="0"/>
              <a:buChar char="•"/>
              <a:tabLst/>
              <a:defRPr/>
            </a:pPr>
            <a:r>
              <a:rPr lang="en-GB" sz="1800" dirty="0"/>
              <a:t>constantly under attack, can’t stop all attacks, </a:t>
            </a:r>
            <a:r>
              <a:rPr lang="en-GB" sz="1800" u="sng" dirty="0"/>
              <a:t>“Reducing Risk”</a:t>
            </a:r>
          </a:p>
          <a:p>
            <a:pPr marL="171450" marR="0" indent="-171450" algn="l" defTabSz="914400" rtl="0" eaLnBrk="1" fontAlgn="base" latinLnBrk="0" hangingPunct="1">
              <a:lnSpc>
                <a:spcPct val="90000"/>
              </a:lnSpc>
              <a:spcBef>
                <a:spcPts val="600"/>
              </a:spcBef>
              <a:spcAft>
                <a:spcPct val="0"/>
              </a:spcAft>
              <a:buClrTx/>
              <a:buSzTx/>
              <a:buFont typeface="Arial" panose="020B0604020202020204" pitchFamily="34" charset="0"/>
              <a:buChar char="•"/>
              <a:tabLst/>
              <a:defRPr/>
            </a:pPr>
            <a:endParaRPr lang="en-GB" sz="1200" dirty="0"/>
          </a:p>
          <a:p>
            <a:endParaRPr lang="en-US" dirty="0"/>
          </a:p>
        </p:txBody>
      </p:sp>
      <p:sp>
        <p:nvSpPr>
          <p:cNvPr id="2" name="Date Placeholder 1"/>
          <p:cNvSpPr>
            <a:spLocks noGrp="1"/>
          </p:cNvSpPr>
          <p:nvPr>
            <p:ph type="dt" idx="1"/>
          </p:nvPr>
        </p:nvSpPr>
        <p:spPr/>
        <p:txBody>
          <a:bodyPr/>
          <a:lstStyle/>
          <a:p>
            <a:pPr lvl="0"/>
            <a:fld id="{42991C78-EF5B-4357-8C83-B2BC8E83CE14}" type="datetime4">
              <a:rPr lang="en-US">
                <a:solidFill>
                  <a:srgbClr val="000000"/>
                </a:solidFill>
                <a:latin typeface="Arial"/>
              </a:rPr>
              <a:pPr lvl="0"/>
              <a:t>September 11, 2018</a:t>
            </a:fld>
            <a:endParaRPr lang="en-US" dirty="0">
              <a:solidFill>
                <a:srgbClr val="000000"/>
              </a:solidFill>
              <a:latin typeface="Arial"/>
            </a:endParaRPr>
          </a:p>
        </p:txBody>
      </p:sp>
    </p:spTree>
    <p:extLst>
      <p:ext uri="{BB962C8B-B14F-4D97-AF65-F5344CB8AC3E}">
        <p14:creationId xmlns:p14="http://schemas.microsoft.com/office/powerpoint/2010/main" val="4183407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anose="020B0604020202020204" pitchFamily="34" charset="0"/>
                <a:ea typeface="+mn-ea"/>
                <a:cs typeface="Arial" panose="020B0604020202020204" pitchFamily="34" charset="0"/>
              </a:rPr>
              <a:t>Banks are so interconnected, doing business with each other and interacting with the Federal Reserve, that an attack on a community bank could eventually infect larger banks, spreading like a virus and threatening the stability of and confidence in the banking system. </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Banks are among the most targeted institutions for cyberattacks. Not only do they hold vast amounts of money and sensitive personal information, but ATMs and online and mobile banking services are exposed to hackers. </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“Banks are attractive targets and they are under a constant barrage of cyber threats, so purely on the basis of statistics, if there are millions of attempts every year, there is a fair chance a few major incidents will take place.”</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http://fortune.com/2016/06/23/hackers-prey-on-smaller-firms-as-big-banks-harden-security/</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dirty="0">
                <a:latin typeface="Arial" panose="020B0604020202020204" pitchFamily="34" charset="0"/>
                <a:cs typeface="Arial" panose="020B0604020202020204" pitchFamily="34" charset="0"/>
              </a:rPr>
              <a:t>https://itpacconsulting.com/cyber-attacks-targeting-community-banks/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http://money.cnn.com/2012/09/27/technology/bank-cyberattacks/index.html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https://www.americanbanker.com/news/how-a-phishing-scam-tripped-up-a-va-bank</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http://thirdcertainty.com/videos/small-banks-and-credit-unions-increasingly-under-cyber-attack/</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https://www.bostonglobe.com/business/2016/03/24/small-banks-face-greatest-risk-from-cyber-hackers/ptIWIWZh9ldFIbBxyQfx1K/story.html</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2E9541-9909-7C4B-B458-7FBD2AC1A7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0594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E6C388D9-8E38-4EC6-8E5A-9BD94593D26C}" type="slidenum">
              <a:rPr lang="en-US" smtClean="0"/>
              <a:pPr/>
              <a:t>9</a:t>
            </a:fld>
            <a:endParaRPr lang="en-US" dirty="0"/>
          </a:p>
        </p:txBody>
      </p:sp>
      <p:sp>
        <p:nvSpPr>
          <p:cNvPr id="4" name="Slide Image Placeholder 3"/>
          <p:cNvSpPr>
            <a:spLocks noGrp="1" noRot="1" noChangeAspect="1"/>
          </p:cNvSpPr>
          <p:nvPr>
            <p:ph type="sldImg"/>
          </p:nvPr>
        </p:nvSpPr>
        <p:spPr/>
      </p:sp>
      <p:sp>
        <p:nvSpPr>
          <p:cNvPr id="6" name="Notes Placeholder 5"/>
          <p:cNvSpPr>
            <a:spLocks noGrp="1"/>
          </p:cNvSpPr>
          <p:nvPr>
            <p:ph type="body" idx="1"/>
          </p:nvPr>
        </p:nvSpPr>
        <p:spPr/>
        <p:txBody>
          <a:bodyPr/>
          <a:lstStyle/>
          <a:p>
            <a:pPr marL="342900" indent="-342900">
              <a:lnSpc>
                <a:spcPct val="90000"/>
              </a:lnSpc>
              <a:spcBef>
                <a:spcPts val="600"/>
              </a:spcBef>
              <a:buFont typeface="Arial" panose="020B0604020202020204" pitchFamily="34" charset="0"/>
              <a:buChar char="•"/>
            </a:pPr>
            <a:r>
              <a:rPr lang="en-GB" sz="1200" dirty="0"/>
              <a:t>Layered defences - Good cyber security practices are necessary to prevent or reduce damage from cyber attack</a:t>
            </a:r>
          </a:p>
          <a:p>
            <a:pPr marL="565150" lvl="1" indent="-342900">
              <a:lnSpc>
                <a:spcPct val="90000"/>
              </a:lnSpc>
              <a:spcBef>
                <a:spcPts val="600"/>
              </a:spcBef>
              <a:buFont typeface="Arial" panose="020B0604020202020204" pitchFamily="34" charset="0"/>
              <a:buChar char="•"/>
            </a:pPr>
            <a:r>
              <a:rPr lang="en-GB" sz="1200" dirty="0"/>
              <a:t>Described</a:t>
            </a:r>
            <a:r>
              <a:rPr lang="en-GB" sz="1200" baseline="0" dirty="0"/>
              <a:t> in the framework for example: policies, employee screening, access control, monitoring, detection, response</a:t>
            </a:r>
          </a:p>
          <a:p>
            <a:pPr marL="565150" marR="0" lvl="1" indent="-342900" algn="l" defTabSz="914400" rtl="0" eaLnBrk="1" fontAlgn="base" latinLnBrk="0" hangingPunct="1">
              <a:lnSpc>
                <a:spcPct val="90000"/>
              </a:lnSpc>
              <a:spcBef>
                <a:spcPts val="600"/>
              </a:spcBef>
              <a:spcAft>
                <a:spcPct val="0"/>
              </a:spcAft>
              <a:buClrTx/>
              <a:buSzTx/>
              <a:buFont typeface="Arial" panose="020B0604020202020204" pitchFamily="34" charset="0"/>
              <a:buChar char="•"/>
              <a:tabLst/>
              <a:defRPr/>
            </a:pPr>
            <a:r>
              <a:rPr lang="en-GB" sz="1200" dirty="0"/>
              <a:t>Link layers to cyber events -&gt; payments security processes</a:t>
            </a:r>
          </a:p>
          <a:p>
            <a:pPr marL="565150" lvl="1" indent="-342900">
              <a:lnSpc>
                <a:spcPct val="90000"/>
              </a:lnSpc>
              <a:spcBef>
                <a:spcPts val="600"/>
              </a:spcBef>
              <a:buFont typeface="Arial" panose="020B0604020202020204" pitchFamily="34" charset="0"/>
              <a:buChar char="•"/>
            </a:pPr>
            <a:endParaRPr lang="en-GB" sz="1200" dirty="0"/>
          </a:p>
          <a:p>
            <a:pPr marL="342900" indent="-342900">
              <a:lnSpc>
                <a:spcPct val="90000"/>
              </a:lnSpc>
              <a:spcBef>
                <a:spcPts val="600"/>
              </a:spcBef>
              <a:buFont typeface="Arial" panose="020B0604020202020204" pitchFamily="34" charset="0"/>
              <a:buChar char="•"/>
            </a:pPr>
            <a:r>
              <a:rPr lang="en-GB" sz="1200" baseline="0" dirty="0"/>
              <a:t>Manage – oversee, direct, strategy, operations</a:t>
            </a:r>
          </a:p>
          <a:p>
            <a:pPr marL="342900" indent="-342900">
              <a:lnSpc>
                <a:spcPct val="90000"/>
              </a:lnSpc>
              <a:spcBef>
                <a:spcPts val="600"/>
              </a:spcBef>
              <a:buFont typeface="Arial" panose="020B0604020202020204" pitchFamily="34" charset="0"/>
              <a:buChar char="•"/>
            </a:pPr>
            <a:r>
              <a:rPr lang="en-GB" sz="1200" baseline="0" dirty="0"/>
              <a:t>Aware – foundation, threat intelligence</a:t>
            </a:r>
            <a:endParaRPr lang="en-GB" sz="1200" dirty="0"/>
          </a:p>
          <a:p>
            <a:pPr marL="342900" indent="-342900">
              <a:lnSpc>
                <a:spcPct val="90000"/>
              </a:lnSpc>
              <a:spcBef>
                <a:spcPts val="600"/>
              </a:spcBef>
              <a:buFont typeface="Arial" panose="020B0604020202020204" pitchFamily="34" charset="0"/>
              <a:buChar char="•"/>
            </a:pPr>
            <a:endParaRPr lang="en-GB" sz="1200" dirty="0"/>
          </a:p>
          <a:p>
            <a:pPr marL="342900" indent="-342900">
              <a:lnSpc>
                <a:spcPct val="90000"/>
              </a:lnSpc>
              <a:spcBef>
                <a:spcPts val="600"/>
              </a:spcBef>
              <a:buFont typeface="Arial" panose="020B0604020202020204" pitchFamily="34" charset="0"/>
              <a:buChar char="•"/>
            </a:pPr>
            <a:r>
              <a:rPr lang="en-GB" sz="1200" dirty="0"/>
              <a:t>Use of third parties within the layering – e.g. pen test, monitoring managed services</a:t>
            </a:r>
            <a:r>
              <a:rPr lang="en-GB" sz="1200" baseline="0" dirty="0"/>
              <a:t> is common place</a:t>
            </a:r>
          </a:p>
          <a:p>
            <a:pPr marL="342900" indent="-342900">
              <a:lnSpc>
                <a:spcPct val="90000"/>
              </a:lnSpc>
              <a:spcBef>
                <a:spcPts val="600"/>
              </a:spcBef>
              <a:buFont typeface="Arial" panose="020B0604020202020204" pitchFamily="34" charset="0"/>
              <a:buChar char="•"/>
            </a:pPr>
            <a:r>
              <a:rPr lang="en-GB" sz="1200" baseline="0" dirty="0"/>
              <a:t>What do other sectors focus on</a:t>
            </a:r>
          </a:p>
          <a:p>
            <a:pPr>
              <a:lnSpc>
                <a:spcPct val="90000"/>
              </a:lnSpc>
              <a:spcBef>
                <a:spcPts val="600"/>
              </a:spcBef>
            </a:pPr>
            <a:endParaRPr lang="en-GB" sz="1200" dirty="0"/>
          </a:p>
          <a:p>
            <a:pPr marL="342900" indent="-342900">
              <a:lnSpc>
                <a:spcPct val="90000"/>
              </a:lnSpc>
              <a:spcBef>
                <a:spcPts val="600"/>
              </a:spcBef>
              <a:buFont typeface="Arial" panose="020B0604020202020204" pitchFamily="34" charset="0"/>
              <a:buChar char="•"/>
            </a:pPr>
            <a:r>
              <a:rPr lang="en-GB" sz="1200" dirty="0"/>
              <a:t>A cyber security framework requires communication</a:t>
            </a:r>
            <a:r>
              <a:rPr lang="en-GB" sz="1200" baseline="0" dirty="0"/>
              <a:t> across processes and functions</a:t>
            </a:r>
          </a:p>
          <a:p>
            <a:pPr marL="860425" lvl="1" indent="-457200"/>
            <a:r>
              <a:rPr lang="en-GB" sz="1800" dirty="0"/>
              <a:t>What mechanisms are deployed, and what is the process for discovering, developing and implementing new solutions</a:t>
            </a:r>
          </a:p>
          <a:p>
            <a:pPr marL="860425" lvl="1" indent="-457200"/>
            <a:r>
              <a:rPr lang="en-GB" sz="1800" dirty="0"/>
              <a:t>Change in landscape, digital innovation, leading to agile development and opportunities to be exploited within the payments ecosystem</a:t>
            </a:r>
          </a:p>
          <a:p>
            <a:pPr marL="860425" lvl="1" indent="-457200"/>
            <a:r>
              <a:rPr lang="en-GB" sz="1800" dirty="0"/>
              <a:t>Recognising a new problem, implementing new solutions</a:t>
            </a:r>
          </a:p>
          <a:p>
            <a:pPr marL="860425" lvl="1" indent="-457200"/>
            <a:r>
              <a:rPr lang="en-GB" sz="1800" dirty="0"/>
              <a:t>Maturity - continual improvement</a:t>
            </a:r>
          </a:p>
          <a:p>
            <a:pPr marL="342900" indent="-342900">
              <a:lnSpc>
                <a:spcPct val="90000"/>
              </a:lnSpc>
              <a:spcBef>
                <a:spcPts val="600"/>
              </a:spcBef>
              <a:buFont typeface="Arial" panose="020B0604020202020204" pitchFamily="34" charset="0"/>
              <a:buChar char="•"/>
            </a:pPr>
            <a:endParaRPr lang="en-GB" sz="1200" dirty="0"/>
          </a:p>
          <a:p>
            <a:endParaRPr lang="en-US" dirty="0"/>
          </a:p>
        </p:txBody>
      </p:sp>
      <p:sp>
        <p:nvSpPr>
          <p:cNvPr id="2" name="Date Placeholder 1"/>
          <p:cNvSpPr>
            <a:spLocks noGrp="1"/>
          </p:cNvSpPr>
          <p:nvPr>
            <p:ph type="dt" idx="1"/>
          </p:nvPr>
        </p:nvSpPr>
        <p:spPr/>
        <p:txBody>
          <a:bodyPr/>
          <a:lstStyle/>
          <a:p>
            <a:pPr lvl="0"/>
            <a:fld id="{42991C78-EF5B-4357-8C83-B2BC8E83CE14}" type="datetime4">
              <a:rPr lang="en-US">
                <a:solidFill>
                  <a:srgbClr val="000000"/>
                </a:solidFill>
                <a:latin typeface="Arial"/>
              </a:rPr>
              <a:pPr lvl="0"/>
              <a:t>September 11, 2018</a:t>
            </a:fld>
            <a:endParaRPr lang="en-US" dirty="0">
              <a:solidFill>
                <a:srgbClr val="000000"/>
              </a:solidFill>
              <a:latin typeface="Arial"/>
            </a:endParaRPr>
          </a:p>
        </p:txBody>
      </p:sp>
    </p:spTree>
    <p:extLst>
      <p:ext uri="{BB962C8B-B14F-4D97-AF65-F5344CB8AC3E}">
        <p14:creationId xmlns:p14="http://schemas.microsoft.com/office/powerpoint/2010/main" val="2844372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300" dirty="0"/>
              <a:t>Neighborhood</a:t>
            </a:r>
          </a:p>
          <a:p>
            <a:r>
              <a:rPr kumimoji="1" lang="en-US" altLang="ja-JP" sz="1300" dirty="0"/>
              <a:t>Harmonization</a:t>
            </a:r>
          </a:p>
          <a:p>
            <a:endParaRPr kumimoji="1" lang="en-US" altLang="ja-JP" sz="1300" dirty="0"/>
          </a:p>
          <a:p>
            <a:r>
              <a:rPr kumimoji="1" lang="en-US" altLang="ja-JP" sz="1300" dirty="0"/>
              <a:t>We are not just an “Analysis Center”, we are a COMMUNITY</a:t>
            </a:r>
            <a:endParaRPr kumimoji="1" lang="ja-JP" altLang="en-US" sz="1300" dirty="0"/>
          </a:p>
        </p:txBody>
      </p:sp>
      <p:sp>
        <p:nvSpPr>
          <p:cNvPr id="4" name="スライド番号プレースホルダー 3"/>
          <p:cNvSpPr>
            <a:spLocks noGrp="1"/>
          </p:cNvSpPr>
          <p:nvPr>
            <p:ph type="sldNum" sz="quarter" idx="10"/>
          </p:nvPr>
        </p:nvSpPr>
        <p:spPr/>
        <p:txBody>
          <a:bodyPr/>
          <a:lstStyle/>
          <a:p>
            <a:fld id="{852E9541-9909-7C4B-B458-7FBD2AC1A733}" type="slidenum">
              <a:rPr lang="en-US" smtClean="0"/>
              <a:t>11</a:t>
            </a:fld>
            <a:endParaRPr lang="en-US"/>
          </a:p>
        </p:txBody>
      </p:sp>
    </p:spTree>
    <p:extLst>
      <p:ext uri="{BB962C8B-B14F-4D97-AF65-F5344CB8AC3E}">
        <p14:creationId xmlns:p14="http://schemas.microsoft.com/office/powerpoint/2010/main" val="1773768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7B94B881-30C6-4486-AAD8-2BE5DE0AF7C2}" type="slidenum">
              <a:rPr lang="en-US" smtClean="0"/>
              <a:t>12</a:t>
            </a:fld>
            <a:endParaRPr lang="en-US"/>
          </a:p>
        </p:txBody>
      </p:sp>
    </p:spTree>
    <p:extLst>
      <p:ext uri="{BB962C8B-B14F-4D97-AF65-F5344CB8AC3E}">
        <p14:creationId xmlns:p14="http://schemas.microsoft.com/office/powerpoint/2010/main" val="542958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E9541-9909-7C4B-B458-7FBD2AC1A733}" type="slidenum">
              <a:rPr lang="en-US" smtClean="0"/>
              <a:t>13</a:t>
            </a:fld>
            <a:endParaRPr lang="en-US"/>
          </a:p>
        </p:txBody>
      </p:sp>
    </p:spTree>
    <p:extLst>
      <p:ext uri="{BB962C8B-B14F-4D97-AF65-F5344CB8AC3E}">
        <p14:creationId xmlns:p14="http://schemas.microsoft.com/office/powerpoint/2010/main" val="3284521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shows the sources of information, including from government sources, vendors the FS-ISAC contracts with to supply information and member submissions.  Please know that the vast majority of information comes from FS-ISAC members voluntarily.  </a:t>
            </a:r>
            <a:endParaRPr lang="en-US" dirty="0"/>
          </a:p>
        </p:txBody>
      </p:sp>
      <p:sp>
        <p:nvSpPr>
          <p:cNvPr id="4" name="Slide Number Placeholder 3"/>
          <p:cNvSpPr>
            <a:spLocks noGrp="1"/>
          </p:cNvSpPr>
          <p:nvPr>
            <p:ph type="sldNum" sz="quarter" idx="10"/>
          </p:nvPr>
        </p:nvSpPr>
        <p:spPr/>
        <p:txBody>
          <a:bodyPr/>
          <a:lstStyle/>
          <a:p>
            <a:fld id="{852E9541-9909-7C4B-B458-7FBD2AC1A733}" type="slidenum">
              <a:rPr lang="en-US" smtClean="0"/>
              <a:t>15</a:t>
            </a:fld>
            <a:endParaRPr lang="en-US" dirty="0"/>
          </a:p>
        </p:txBody>
      </p:sp>
    </p:spTree>
    <p:extLst>
      <p:ext uri="{BB962C8B-B14F-4D97-AF65-F5344CB8AC3E}">
        <p14:creationId xmlns:p14="http://schemas.microsoft.com/office/powerpoint/2010/main" val="3462482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2E9541-9909-7C4B-B458-7FBD2AC1A733}" type="slidenum">
              <a:rPr lang="en-US" smtClean="0"/>
              <a:t>16</a:t>
            </a:fld>
            <a:endParaRPr lang="en-US"/>
          </a:p>
        </p:txBody>
      </p:sp>
    </p:spTree>
    <p:extLst>
      <p:ext uri="{BB962C8B-B14F-4D97-AF65-F5344CB8AC3E}">
        <p14:creationId xmlns:p14="http://schemas.microsoft.com/office/powerpoint/2010/main" val="1005117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4"/>
          <p:cNvSpPr>
            <a:spLocks noGrp="1"/>
          </p:cNvSpPr>
          <p:nvPr>
            <p:ph type="ctrTitle" idx="4294967295"/>
          </p:nvPr>
        </p:nvSpPr>
        <p:spPr>
          <a:xfrm>
            <a:off x="5749563" y="3810745"/>
            <a:ext cx="2940540" cy="1244833"/>
          </a:xfrm>
        </p:spPr>
        <p:txBody>
          <a:bodyPr>
            <a:normAutofit/>
          </a:bodyPr>
          <a:lstStyle>
            <a:lvl1pPr>
              <a:defRPr b="1">
                <a:solidFill>
                  <a:schemeClr val="tx1">
                    <a:lumMod val="75000"/>
                    <a:lumOff val="25000"/>
                  </a:schemeClr>
                </a:solidFill>
              </a:defRPr>
            </a:lvl1pPr>
          </a:lstStyle>
          <a:p>
            <a:r>
              <a:rPr lang="en-US" sz="2400" dirty="0">
                <a:solidFill>
                  <a:srgbClr val="142339"/>
                </a:solidFill>
              </a:rPr>
              <a:t>Presentation Title</a:t>
            </a:r>
          </a:p>
        </p:txBody>
      </p:sp>
      <p:sp>
        <p:nvSpPr>
          <p:cNvPr id="8" name="Subtitle 5"/>
          <p:cNvSpPr>
            <a:spLocks noGrp="1"/>
          </p:cNvSpPr>
          <p:nvPr>
            <p:ph type="subTitle" idx="4294967295" hasCustomPrompt="1"/>
          </p:nvPr>
        </p:nvSpPr>
        <p:spPr>
          <a:xfrm>
            <a:off x="5939866" y="4590094"/>
            <a:ext cx="2491032" cy="916428"/>
          </a:xfrm>
        </p:spPr>
        <p:txBody>
          <a:bodyPr>
            <a:normAutofit/>
          </a:bodyPr>
          <a:lstStyle>
            <a:lvl1pPr>
              <a:defRPr>
                <a:solidFill>
                  <a:srgbClr val="404040"/>
                </a:solidFill>
              </a:defRPr>
            </a:lvl1pPr>
          </a:lstStyle>
          <a:p>
            <a:pPr marL="0" indent="0" algn="ctr">
              <a:buNone/>
            </a:pPr>
            <a:fld id="{78142ECC-19C6-4CDF-B51B-C025CE25E97D}" type="datetime4">
              <a:rPr lang="en-US" sz="1600" smtClean="0">
                <a:solidFill>
                  <a:schemeClr val="tx1">
                    <a:lumMod val="50000"/>
                    <a:lumOff val="50000"/>
                  </a:schemeClr>
                </a:solidFill>
              </a:rPr>
              <a:t>April 30, 2018</a:t>
            </a:fld>
            <a:endParaRPr lang="en-US" sz="1400" dirty="0">
              <a:solidFill>
                <a:schemeClr val="tx1">
                  <a:lumMod val="50000"/>
                  <a:lumOff val="50000"/>
                </a:schemeClr>
              </a:solidFill>
            </a:endParaRPr>
          </a:p>
        </p:txBody>
      </p:sp>
    </p:spTree>
    <p:extLst>
      <p:ext uri="{BB962C8B-B14F-4D97-AF65-F5344CB8AC3E}">
        <p14:creationId xmlns:p14="http://schemas.microsoft.com/office/powerpoint/2010/main" val="2845165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11" name="Title 1"/>
          <p:cNvSpPr>
            <a:spLocks noGrp="1"/>
          </p:cNvSpPr>
          <p:nvPr>
            <p:ph type="title"/>
          </p:nvPr>
        </p:nvSpPr>
        <p:spPr>
          <a:xfrm>
            <a:off x="0" y="0"/>
            <a:ext cx="9133114" cy="1338943"/>
          </a:xfrm>
        </p:spPr>
        <p:txBody>
          <a:bodyPr anchor="ctr"/>
          <a:lstStyle>
            <a:lvl1pPr>
              <a:defRPr b="1">
                <a:solidFill>
                  <a:schemeClr val="bg1"/>
                </a:solidFill>
                <a:latin typeface="Helvetica" charset="0"/>
                <a:ea typeface="Helvetica" charset="0"/>
                <a:cs typeface="Helvetica" charset="0"/>
              </a:defRPr>
            </a:lvl1pPr>
          </a:lstStyle>
          <a:p>
            <a:r>
              <a:rPr lang="en-US" dirty="0"/>
              <a:t>Click to edit Master title style</a:t>
            </a:r>
          </a:p>
        </p:txBody>
      </p:sp>
      <p:sp>
        <p:nvSpPr>
          <p:cNvPr id="12" name="Content Placeholder 2"/>
          <p:cNvSpPr>
            <a:spLocks noGrp="1"/>
          </p:cNvSpPr>
          <p:nvPr>
            <p:ph idx="1"/>
          </p:nvPr>
        </p:nvSpPr>
        <p:spPr>
          <a:xfrm>
            <a:off x="457200" y="1600201"/>
            <a:ext cx="8229600" cy="4525433"/>
          </a:xfrm>
        </p:spPr>
        <p:txBody>
          <a:bodyPr/>
          <a:lstStyle>
            <a:lvl1pPr marL="342900" indent="-342900">
              <a:buFont typeface="Wingdings" charset="2"/>
              <a:buChar char="§"/>
              <a:defRPr>
                <a:solidFill>
                  <a:schemeClr val="tx1">
                    <a:lumMod val="75000"/>
                    <a:lumOff val="25000"/>
                  </a:schemeClr>
                </a:solidFill>
                <a:latin typeface="Helvetica" charset="0"/>
                <a:ea typeface="Helvetica" charset="0"/>
                <a:cs typeface="Helvetica" charset="0"/>
              </a:defRPr>
            </a:lvl1pPr>
            <a:lvl2pPr>
              <a:defRPr>
                <a:solidFill>
                  <a:schemeClr val="tx1">
                    <a:lumMod val="75000"/>
                    <a:lumOff val="25000"/>
                  </a:schemeClr>
                </a:solidFill>
                <a:latin typeface="Helvetica" charset="0"/>
                <a:ea typeface="Helvetica" charset="0"/>
                <a:cs typeface="Helvetica" charset="0"/>
              </a:defRPr>
            </a:lvl2pPr>
            <a:lvl3pPr>
              <a:defRPr>
                <a:solidFill>
                  <a:schemeClr val="tx1">
                    <a:lumMod val="75000"/>
                    <a:lumOff val="25000"/>
                  </a:schemeClr>
                </a:solidFill>
                <a:latin typeface="Helvetica" charset="0"/>
                <a:ea typeface="Helvetica" charset="0"/>
                <a:cs typeface="Helvetica" charset="0"/>
              </a:defRPr>
            </a:lvl3pPr>
            <a:lvl4pPr>
              <a:defRPr>
                <a:solidFill>
                  <a:schemeClr val="tx1">
                    <a:lumMod val="75000"/>
                    <a:lumOff val="25000"/>
                  </a:schemeClr>
                </a:solidFill>
                <a:latin typeface="Helvetica" charset="0"/>
                <a:ea typeface="Helvetica" charset="0"/>
                <a:cs typeface="Helvetica" charset="0"/>
              </a:defRPr>
            </a:lvl4pPr>
            <a:lvl5pPr>
              <a:defRPr>
                <a:solidFill>
                  <a:schemeClr val="tx1">
                    <a:lumMod val="75000"/>
                    <a:lumOff val="25000"/>
                  </a:schemeClr>
                </a:solidFill>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p:cNvSpPr/>
          <p:nvPr userDrawn="1"/>
        </p:nvSpPr>
        <p:spPr>
          <a:xfrm>
            <a:off x="195143" y="6334079"/>
            <a:ext cx="372218" cy="276999"/>
          </a:xfrm>
          <a:prstGeom prst="rect">
            <a:avLst/>
          </a:prstGeom>
        </p:spPr>
        <p:txBody>
          <a:bodyPr wrap="none">
            <a:spAutoFit/>
          </a:bodyPr>
          <a:lstStyle/>
          <a:p>
            <a:fld id="{12CEA62D-C964-4422-BC03-FE46B391A9D0}" type="slidenum">
              <a:rPr lang="en-US" sz="1200" smtClean="0">
                <a:solidFill>
                  <a:schemeClr val="bg1">
                    <a:lumMod val="50000"/>
                  </a:schemeClr>
                </a:solidFill>
                <a:latin typeface="Helvetica" charset="0"/>
                <a:ea typeface="Helvetica" charset="0"/>
                <a:cs typeface="Helvetica" charset="0"/>
              </a:rPr>
              <a:t>‹#›</a:t>
            </a:fld>
            <a:endParaRPr lang="en-US" sz="1200" dirty="0">
              <a:solidFill>
                <a:schemeClr val="bg1">
                  <a:lumMod val="50000"/>
                </a:schemeClr>
              </a:solidFill>
              <a:latin typeface="Helvetica" charset="0"/>
              <a:ea typeface="Helvetica" charset="0"/>
              <a:cs typeface="Helvetica" charset="0"/>
            </a:endParaRPr>
          </a:p>
        </p:txBody>
      </p:sp>
    </p:spTree>
    <p:extLst>
      <p:ext uri="{BB962C8B-B14F-4D97-AF65-F5344CB8AC3E}">
        <p14:creationId xmlns:p14="http://schemas.microsoft.com/office/powerpoint/2010/main" val="3704089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33114" cy="1338943"/>
          </a:xfrm>
        </p:spPr>
        <p:txBody>
          <a:bodyPr anchor="ctr"/>
          <a:lstStyle>
            <a:lvl1pPr>
              <a:defRPr b="1">
                <a:solidFill>
                  <a:schemeClr val="bg1"/>
                </a:solidFill>
                <a:latin typeface="Helvetica" charset="0"/>
                <a:ea typeface="Helvetica" charset="0"/>
                <a:cs typeface="Helvetica" charset="0"/>
              </a:defRPr>
            </a:lvl1pPr>
          </a:lstStyle>
          <a:p>
            <a:r>
              <a:rPr lang="en-US" dirty="0"/>
              <a:t>Click to edit Master title style</a:t>
            </a:r>
          </a:p>
        </p:txBody>
      </p:sp>
      <p:sp>
        <p:nvSpPr>
          <p:cNvPr id="6" name="Content Placeholder 2"/>
          <p:cNvSpPr>
            <a:spLocks noGrp="1"/>
          </p:cNvSpPr>
          <p:nvPr>
            <p:ph idx="1"/>
          </p:nvPr>
        </p:nvSpPr>
        <p:spPr>
          <a:xfrm>
            <a:off x="457200" y="1600201"/>
            <a:ext cx="8229600" cy="4525433"/>
          </a:xfrm>
        </p:spPr>
        <p:txBody>
          <a:bodyPr/>
          <a:lstStyle>
            <a:lvl1pPr marL="342900" indent="-342900">
              <a:buFont typeface="Wingdings" charset="2"/>
              <a:buChar char="§"/>
              <a:defRPr>
                <a:solidFill>
                  <a:schemeClr val="tx1">
                    <a:lumMod val="75000"/>
                    <a:lumOff val="25000"/>
                  </a:schemeClr>
                </a:solidFill>
                <a:latin typeface="Helvetica" charset="0"/>
                <a:ea typeface="Helvetica" charset="0"/>
                <a:cs typeface="Helvetica" charset="0"/>
              </a:defRPr>
            </a:lvl1pPr>
            <a:lvl2pPr>
              <a:defRPr>
                <a:solidFill>
                  <a:schemeClr val="tx1">
                    <a:lumMod val="75000"/>
                    <a:lumOff val="25000"/>
                  </a:schemeClr>
                </a:solidFill>
                <a:latin typeface="Helvetica" charset="0"/>
                <a:ea typeface="Helvetica" charset="0"/>
                <a:cs typeface="Helvetica" charset="0"/>
              </a:defRPr>
            </a:lvl2pPr>
            <a:lvl3pPr>
              <a:defRPr>
                <a:solidFill>
                  <a:schemeClr val="tx1">
                    <a:lumMod val="75000"/>
                    <a:lumOff val="25000"/>
                  </a:schemeClr>
                </a:solidFill>
                <a:latin typeface="Helvetica" charset="0"/>
                <a:ea typeface="Helvetica" charset="0"/>
                <a:cs typeface="Helvetica" charset="0"/>
              </a:defRPr>
            </a:lvl3pPr>
            <a:lvl4pPr>
              <a:defRPr>
                <a:solidFill>
                  <a:schemeClr val="tx1">
                    <a:lumMod val="75000"/>
                    <a:lumOff val="25000"/>
                  </a:schemeClr>
                </a:solidFill>
                <a:latin typeface="Helvetica" charset="0"/>
                <a:ea typeface="Helvetica" charset="0"/>
                <a:cs typeface="Helvetica" charset="0"/>
              </a:defRPr>
            </a:lvl4pPr>
            <a:lvl5pPr>
              <a:defRPr>
                <a:solidFill>
                  <a:schemeClr val="tx1">
                    <a:lumMod val="75000"/>
                    <a:lumOff val="25000"/>
                  </a:schemeClr>
                </a:solidFill>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195143" y="6334079"/>
            <a:ext cx="372218" cy="276999"/>
          </a:xfrm>
          <a:prstGeom prst="rect">
            <a:avLst/>
          </a:prstGeom>
        </p:spPr>
        <p:txBody>
          <a:bodyPr wrap="none">
            <a:spAutoFit/>
          </a:bodyPr>
          <a:lstStyle/>
          <a:p>
            <a:fld id="{12CEA62D-C964-4422-BC03-FE46B391A9D0}" type="slidenum">
              <a:rPr lang="en-US" sz="1200" smtClean="0">
                <a:solidFill>
                  <a:schemeClr val="bg1">
                    <a:lumMod val="50000"/>
                  </a:schemeClr>
                </a:solidFill>
                <a:latin typeface="Helvetica" charset="0"/>
                <a:ea typeface="Helvetica" charset="0"/>
                <a:cs typeface="Helvetica" charset="0"/>
              </a:rPr>
              <a:t>‹#›</a:t>
            </a:fld>
            <a:endParaRPr lang="en-US" sz="1200" dirty="0">
              <a:solidFill>
                <a:schemeClr val="bg1">
                  <a:lumMod val="50000"/>
                </a:schemeClr>
              </a:solidFill>
              <a:latin typeface="Helvetica" charset="0"/>
              <a:ea typeface="Helvetica" charset="0"/>
              <a:cs typeface="Helvetica" charset="0"/>
            </a:endParaRPr>
          </a:p>
        </p:txBody>
      </p:sp>
    </p:spTree>
    <p:extLst>
      <p:ext uri="{BB962C8B-B14F-4D97-AF65-F5344CB8AC3E}">
        <p14:creationId xmlns:p14="http://schemas.microsoft.com/office/powerpoint/2010/main" val="2307747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12" name="date_cs"/>
          <p:cNvSpPr>
            <a:spLocks noGrp="1" noChangeArrowheads="1"/>
          </p:cNvSpPr>
          <p:nvPr>
            <p:ph type="dt" sz="half" idx="2"/>
          </p:nvPr>
        </p:nvSpPr>
        <p:spPr bwMode="gray">
          <a:xfrm>
            <a:off x="7635875" y="6475413"/>
            <a:ext cx="1277938" cy="152400"/>
          </a:xfrm>
          <a:prstGeom prst="rect">
            <a:avLst/>
          </a:prstGeom>
          <a:noFill/>
          <a:ln w="9525" algn="ctr">
            <a:noFill/>
            <a:miter lim="800000"/>
            <a:headEnd/>
            <a:tailEnd/>
          </a:ln>
          <a:effectLst/>
        </p:spPr>
        <p:txBody>
          <a:bodyPr vert="horz" wrap="square" lIns="91440" tIns="0" rIns="91440" bIns="0" numCol="1" anchor="b" anchorCtr="0" compatLnSpc="1">
            <a:prstTxWarp prst="textNoShape">
              <a:avLst/>
            </a:prstTxWarp>
          </a:bodyPr>
          <a:lstStyle>
            <a:lvl1pPr algn="r">
              <a:defRPr sz="800">
                <a:latin typeface="Arial" pitchFamily="34" charset="0"/>
              </a:defRPr>
            </a:lvl1pPr>
          </a:lstStyle>
          <a:p>
            <a:r>
              <a:rPr lang="en-US"/>
              <a:t>June 26, 2015</a:t>
            </a:r>
            <a:endParaRPr lang="en-US" dirty="0"/>
          </a:p>
        </p:txBody>
      </p:sp>
      <p:sp>
        <p:nvSpPr>
          <p:cNvPr id="13" name="footer_cs"/>
          <p:cNvSpPr>
            <a:spLocks noGrp="1" noChangeArrowheads="1"/>
          </p:cNvSpPr>
          <p:nvPr>
            <p:ph type="ftr" sz="quarter" idx="3"/>
          </p:nvPr>
        </p:nvSpPr>
        <p:spPr bwMode="gray">
          <a:xfrm>
            <a:off x="576072" y="6475413"/>
            <a:ext cx="4000500" cy="304800"/>
          </a:xfrm>
          <a:prstGeom prst="rect">
            <a:avLst/>
          </a:prstGeom>
          <a:noFill/>
          <a:ln w="9525" algn="ctr">
            <a:noFill/>
            <a:miter lim="800000"/>
            <a:headEnd/>
            <a:tailEnd/>
          </a:ln>
          <a:effectLst/>
        </p:spPr>
        <p:txBody>
          <a:bodyPr vert="horz" wrap="square" lIns="91440" tIns="0" rIns="91440" bIns="0" numCol="1" anchor="ctr" anchorCtr="0" compatLnSpc="1">
            <a:prstTxWarp prst="textNoShape">
              <a:avLst/>
            </a:prstTxWarp>
          </a:bodyPr>
          <a:lstStyle>
            <a:lvl1pPr>
              <a:lnSpc>
                <a:spcPct val="95000"/>
              </a:lnSpc>
              <a:defRPr sz="1000">
                <a:latin typeface="Arial" pitchFamily="34" charset="0"/>
              </a:defRPr>
            </a:lvl1pPr>
          </a:lstStyle>
          <a:p>
            <a:endParaRPr lang="en-US" dirty="0"/>
          </a:p>
        </p:txBody>
      </p:sp>
      <p:sp>
        <p:nvSpPr>
          <p:cNvPr id="8" name="text_placeholder"/>
          <p:cNvSpPr>
            <a:spLocks noGrp="1"/>
          </p:cNvSpPr>
          <p:nvPr>
            <p:ph type="body" sz="quarter" idx="13"/>
          </p:nvPr>
        </p:nvSpPr>
        <p:spPr bwMode="gray">
          <a:xfrm>
            <a:off x="576072" y="1827212"/>
            <a:ext cx="7394575" cy="4041775"/>
          </a:xfrm>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ubtitle_placeholder"/>
          <p:cNvSpPr>
            <a:spLocks noGrp="1"/>
          </p:cNvSpPr>
          <p:nvPr>
            <p:ph type="body" sz="quarter" idx="14" hasCustomPrompt="1"/>
          </p:nvPr>
        </p:nvSpPr>
        <p:spPr bwMode="gray">
          <a:xfrm>
            <a:off x="576071" y="1344613"/>
            <a:ext cx="7394575" cy="461665"/>
          </a:xfrm>
          <a:noFill/>
          <a:ln w="9525" algn="ctr">
            <a:noFill/>
            <a:miter lim="800000"/>
            <a:headEnd/>
            <a:tailEnd/>
          </a:ln>
        </p:spPr>
        <p:txBody>
          <a:bodyPr wrap="square">
            <a:spAutoFit/>
          </a:bodyPr>
          <a:lstStyle>
            <a:lvl1pPr marL="0" indent="0" algn="l" rtl="0" fontAlgn="base">
              <a:spcBef>
                <a:spcPct val="0"/>
              </a:spcBef>
              <a:spcAft>
                <a:spcPct val="0"/>
              </a:spcAft>
              <a:buNone/>
              <a:defRPr lang="en-US" sz="2400" b="1" kern="1200" dirty="0" smtClean="0">
                <a:solidFill>
                  <a:schemeClr val="tx1"/>
                </a:solidFill>
                <a:latin typeface="Arial" pitchFamily="34" charset="0"/>
                <a:ea typeface="+mn-ea"/>
                <a:cs typeface="+mn-cs"/>
              </a:defRPr>
            </a:lvl1pPr>
            <a:lvl2pPr algn="l" rtl="0" fontAlgn="base">
              <a:spcBef>
                <a:spcPct val="0"/>
              </a:spcBef>
              <a:spcAft>
                <a:spcPct val="0"/>
              </a:spcAft>
              <a:defRPr lang="en-US" sz="2400" b="1" kern="1200" dirty="0" smtClean="0">
                <a:solidFill>
                  <a:schemeClr val="tx1"/>
                </a:solidFill>
                <a:latin typeface="Arial" pitchFamily="2" charset="0"/>
                <a:ea typeface="+mn-ea"/>
                <a:cs typeface="+mn-cs"/>
              </a:defRPr>
            </a:lvl2pPr>
            <a:lvl3pPr algn="l" rtl="0" fontAlgn="base">
              <a:spcBef>
                <a:spcPct val="0"/>
              </a:spcBef>
              <a:spcAft>
                <a:spcPct val="0"/>
              </a:spcAft>
              <a:defRPr lang="en-US" sz="2400" b="1" kern="1200" dirty="0" smtClean="0">
                <a:solidFill>
                  <a:schemeClr val="tx1"/>
                </a:solidFill>
                <a:latin typeface="Arial" pitchFamily="2" charset="0"/>
                <a:ea typeface="+mn-ea"/>
                <a:cs typeface="+mn-cs"/>
              </a:defRPr>
            </a:lvl3pPr>
            <a:lvl4pPr algn="l" rtl="0" fontAlgn="base">
              <a:spcBef>
                <a:spcPct val="0"/>
              </a:spcBef>
              <a:spcAft>
                <a:spcPct val="0"/>
              </a:spcAft>
              <a:defRPr lang="en-US" sz="2400" b="1" kern="1200" dirty="0" smtClean="0">
                <a:solidFill>
                  <a:schemeClr val="tx1"/>
                </a:solidFill>
                <a:latin typeface="Arial" pitchFamily="2" charset="0"/>
                <a:ea typeface="+mn-ea"/>
                <a:cs typeface="+mn-cs"/>
              </a:defRPr>
            </a:lvl4pPr>
            <a:lvl5pPr algn="l" rtl="0" fontAlgn="base">
              <a:spcBef>
                <a:spcPct val="0"/>
              </a:spcBef>
              <a:spcAft>
                <a:spcPct val="0"/>
              </a:spcAft>
              <a:defRPr lang="en-US" sz="2400" b="1" kern="1200" dirty="0">
                <a:solidFill>
                  <a:schemeClr val="tx1"/>
                </a:solidFill>
                <a:latin typeface="Arial" pitchFamily="2" charset="0"/>
                <a:ea typeface="+mn-ea"/>
                <a:cs typeface="+mn-cs"/>
              </a:defRPr>
            </a:lvl5pPr>
          </a:lstStyle>
          <a:p>
            <a:pPr lvl="0"/>
            <a:r>
              <a:rPr lang="en-US" dirty="0"/>
              <a:t>Click to edit subtitle</a:t>
            </a:r>
          </a:p>
        </p:txBody>
      </p:sp>
      <p:sp>
        <p:nvSpPr>
          <p:cNvPr id="15" name="page_number"/>
          <p:cNvSpPr>
            <a:spLocks noGrp="1" noChangeArrowheads="1"/>
          </p:cNvSpPr>
          <p:nvPr>
            <p:ph type="sldNum" sz="quarter" idx="4"/>
          </p:nvPr>
        </p:nvSpPr>
        <p:spPr bwMode="gray">
          <a:xfrm>
            <a:off x="7635875" y="1134086"/>
            <a:ext cx="1277938" cy="161925"/>
          </a:xfrm>
          <a:prstGeom prst="rect">
            <a:avLst/>
          </a:prstGeom>
          <a:noFill/>
          <a:ln w="9525" algn="ctr">
            <a:noFill/>
            <a:miter lim="800000"/>
            <a:headEnd/>
            <a:tailEnd/>
          </a:ln>
          <a:effectLst/>
        </p:spPr>
        <p:txBody>
          <a:bodyPr vert="horz" wrap="square" lIns="91440" tIns="0" rIns="91440" bIns="0" numCol="1" anchor="t" anchorCtr="0" compatLnSpc="1">
            <a:prstTxWarp prst="textNoShape">
              <a:avLst/>
            </a:prstTxWarp>
          </a:bodyPr>
          <a:lstStyle>
            <a:lvl1pPr algn="r">
              <a:defRPr sz="800">
                <a:latin typeface="+mj-lt"/>
              </a:defRPr>
            </a:lvl1pPr>
          </a:lstStyle>
          <a:p>
            <a:r>
              <a:rPr lang="en-US" dirty="0">
                <a:latin typeface="Arial" pitchFamily="34" charset="0"/>
              </a:rPr>
              <a:t>Page </a:t>
            </a:r>
            <a:fld id="{5698A34F-157D-4FC3-B6AE-341A8B909DED}" type="slidenum">
              <a:rPr lang="en-US" smtClean="0">
                <a:latin typeface="Arial" pitchFamily="34" charset="0"/>
              </a:rPr>
              <a:pPr/>
              <a:t>‹#›</a:t>
            </a:fld>
            <a:endParaRPr lang="en-US" dirty="0">
              <a:latin typeface="Arial" pitchFamily="34" charset="0"/>
            </a:endParaRPr>
          </a:p>
        </p:txBody>
      </p:sp>
      <p:sp>
        <p:nvSpPr>
          <p:cNvPr id="2" name="title_placeholder"/>
          <p:cNvSpPr>
            <a:spLocks noGrp="1"/>
          </p:cNvSpPr>
          <p:nvPr>
            <p:ph type="title"/>
          </p:nvPr>
        </p:nvSpPr>
        <p:spPr bwMode="gray">
          <a:xfrm>
            <a:off x="576072" y="717550"/>
            <a:ext cx="6880225" cy="449263"/>
          </a:xfrm>
        </p:spPr>
        <p:txBody>
          <a:bodyPr/>
          <a:lstStyle/>
          <a:p>
            <a:r>
              <a:rPr lang="en-US"/>
              <a:t>Click to edit Master title style</a:t>
            </a:r>
            <a:endParaRPr lang="en-US" dirty="0"/>
          </a:p>
        </p:txBody>
      </p:sp>
    </p:spTree>
    <p:extLst>
      <p:ext uri="{BB962C8B-B14F-4D97-AF65-F5344CB8AC3E}">
        <p14:creationId xmlns:p14="http://schemas.microsoft.com/office/powerpoint/2010/main" val="3339956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Footer bar only">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49897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a:xfrm>
            <a:off x="121516" y="234864"/>
            <a:ext cx="8794113" cy="492443"/>
          </a:xfrm>
        </p:spPr>
        <p:txBody>
          <a:bodyPr/>
          <a:lstStyle>
            <a:lvl1pPr>
              <a:defRPr sz="3200"/>
            </a:lvl1pPr>
          </a:lstStyle>
          <a:p>
            <a:r>
              <a:rPr lang="en-US" dirty="0"/>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754" y="6365038"/>
            <a:ext cx="393003" cy="393003"/>
          </a:xfrm>
          <a:prstGeom prst="rect">
            <a:avLst/>
          </a:prstGeom>
        </p:spPr>
      </p:pic>
      <p:sp>
        <p:nvSpPr>
          <p:cNvPr id="4" name="Rectangle 286">
            <a:extLst>
              <a:ext uri="{FF2B5EF4-FFF2-40B4-BE49-F238E27FC236}">
                <a16:creationId xmlns:a16="http://schemas.microsoft.com/office/drawing/2014/main" id="{B9CE4BAF-BB6B-4AD5-A16F-9A19B7C478B6}"/>
              </a:ext>
            </a:extLst>
          </p:cNvPr>
          <p:cNvSpPr>
            <a:spLocks noGrp="1" noChangeArrowheads="1"/>
          </p:cNvSpPr>
          <p:nvPr>
            <p:ph idx="1"/>
          </p:nvPr>
        </p:nvSpPr>
        <p:spPr bwMode="auto">
          <a:xfrm>
            <a:off x="121516" y="1002536"/>
            <a:ext cx="5692175" cy="156966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2800"/>
            </a:lvl1pPr>
            <a:lvl2pPr>
              <a:defRPr sz="2400"/>
            </a:lvl2pPr>
            <a:lvl3pPr>
              <a:defRPr sz="2000"/>
            </a:lvl3pPr>
            <a:lvl5pPr>
              <a:defRPr sz="14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955636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182880" indent="-182880">
              <a:spcBef>
                <a:spcPts val="0"/>
              </a:spcBef>
              <a:spcAft>
                <a:spcPts val="600"/>
              </a:spcAft>
              <a:defRPr sz="1200">
                <a:latin typeface="+mj-lt"/>
              </a:defRPr>
            </a:lvl1pPr>
            <a:lvl2pPr marL="457200" indent="-274320">
              <a:spcBef>
                <a:spcPts val="0"/>
              </a:spcBef>
              <a:spcAft>
                <a:spcPts val="600"/>
              </a:spcAft>
              <a:defRPr sz="1200">
                <a:latin typeface="+mj-lt"/>
              </a:defRPr>
            </a:lvl2pPr>
            <a:lvl3pPr marL="640080" indent="-182880">
              <a:spcBef>
                <a:spcPts val="0"/>
              </a:spcBef>
              <a:spcAft>
                <a:spcPts val="600"/>
              </a:spcAft>
              <a:defRPr sz="1200">
                <a:latin typeface="+mj-lt"/>
              </a:defRPr>
            </a:lvl3pPr>
            <a:lvl4pPr marL="822960" indent="-182880">
              <a:spcBef>
                <a:spcPts val="0"/>
              </a:spcBef>
              <a:spcAft>
                <a:spcPts val="600"/>
              </a:spcAft>
              <a:defRPr sz="1200">
                <a:latin typeface="+mj-lt"/>
              </a:defRPr>
            </a:lvl4pPr>
            <a:lvl5pPr marL="1005840" indent="-182880">
              <a:spcBef>
                <a:spcPts val="0"/>
              </a:spcBef>
              <a:spcAft>
                <a:spcPts val="600"/>
              </a:spcAft>
              <a:defRPr sz="12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6BE29F3-DC6E-445C-B3F5-C4AEB1A69A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7539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13117"/>
            <a:ext cx="7772400" cy="1468967"/>
          </a:xfrm>
          <a:prstGeom prst="rect">
            <a:avLst/>
          </a:prstGeom>
        </p:spPr>
        <p:txBody>
          <a:bodyPr/>
          <a:lstStyle>
            <a:lvl1pPr>
              <a:defRPr sz="4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480237"/>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Rectangle 3"/>
          <p:cNvSpPr/>
          <p:nvPr userDrawn="1"/>
        </p:nvSpPr>
        <p:spPr>
          <a:xfrm>
            <a:off x="714267" y="6335145"/>
            <a:ext cx="3273653" cy="276999"/>
          </a:xfrm>
          <a:prstGeom prst="rect">
            <a:avLst/>
          </a:prstGeom>
        </p:spPr>
        <p:txBody>
          <a:bodyPr wrap="none">
            <a:spAutoFit/>
          </a:bodyPr>
          <a:lstStyle/>
          <a:p>
            <a:fld id="{C6471F67-8B2C-4229-B024-AC43B9131993}" type="datetime4">
              <a:rPr lang="en-US" sz="1200" smtClean="0">
                <a:solidFill>
                  <a:schemeClr val="bg1"/>
                </a:solidFill>
              </a:rPr>
              <a:t>September 11, 2018</a:t>
            </a:fld>
            <a:r>
              <a:rPr lang="en-US" sz="1200" dirty="0">
                <a:solidFill>
                  <a:schemeClr val="bg1"/>
                </a:solidFill>
              </a:rPr>
              <a:t> — FS-ISAC Confidential</a:t>
            </a:r>
          </a:p>
        </p:txBody>
      </p:sp>
      <p:sp>
        <p:nvSpPr>
          <p:cNvPr id="5" name="Rectangle 4"/>
          <p:cNvSpPr/>
          <p:nvPr userDrawn="1"/>
        </p:nvSpPr>
        <p:spPr>
          <a:xfrm>
            <a:off x="195143" y="6334079"/>
            <a:ext cx="269626" cy="276999"/>
          </a:xfrm>
          <a:prstGeom prst="rect">
            <a:avLst/>
          </a:prstGeom>
        </p:spPr>
        <p:txBody>
          <a:bodyPr wrap="none">
            <a:spAutoFit/>
          </a:bodyPr>
          <a:lstStyle/>
          <a:p>
            <a:fld id="{12CEA62D-C964-4422-BC03-FE46B391A9D0}" type="slidenum">
              <a:rPr lang="en-US" sz="1200" smtClean="0">
                <a:solidFill>
                  <a:srgbClr val="FFFFFF"/>
                </a:solidFill>
              </a:rPr>
              <a:t>‹#›</a:t>
            </a:fld>
            <a:endParaRPr lang="en-US" sz="1200" dirty="0">
              <a:solidFill>
                <a:srgbClr val="FFFFFF"/>
              </a:solidFill>
            </a:endParaRPr>
          </a:p>
        </p:txBody>
      </p:sp>
    </p:spTree>
    <p:extLst>
      <p:ext uri="{BB962C8B-B14F-4D97-AF65-F5344CB8AC3E}">
        <p14:creationId xmlns:p14="http://schemas.microsoft.com/office/powerpoint/2010/main" val="1516291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2173"/>
            <a:ext cx="8229600" cy="1143000"/>
          </a:xfrm>
        </p:spPr>
        <p:txBody>
          <a:bodyPr>
            <a:normAutofit/>
          </a:bodyPr>
          <a:lstStyle>
            <a:lvl1pPr>
              <a:defRPr sz="32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714267" y="6335145"/>
            <a:ext cx="4089581" cy="276999"/>
          </a:xfrm>
          <a:prstGeom prst="rect">
            <a:avLst/>
          </a:prstGeom>
        </p:spPr>
        <p:txBody>
          <a:bodyPr wrap="none">
            <a:spAutoFit/>
          </a:bodyPr>
          <a:lstStyle/>
          <a:p>
            <a:fld id="{C6471F67-8B2C-4229-B024-AC43B9131993}" type="datetime4">
              <a:rPr lang="en-US" sz="1200" smtClean="0">
                <a:solidFill>
                  <a:schemeClr val="bg1">
                    <a:lumMod val="50000"/>
                  </a:schemeClr>
                </a:solidFill>
                <a:latin typeface="Arial" panose="020B0604020202020204" pitchFamily="34" charset="0"/>
                <a:cs typeface="Arial" panose="020B0604020202020204" pitchFamily="34" charset="0"/>
              </a:rPr>
              <a:t>September 11, 2018</a:t>
            </a:fld>
            <a:r>
              <a:rPr lang="en-US" sz="1200" dirty="0">
                <a:solidFill>
                  <a:schemeClr val="bg1">
                    <a:lumMod val="50000"/>
                  </a:schemeClr>
                </a:solidFill>
                <a:latin typeface="Arial" panose="020B0604020202020204" pitchFamily="34" charset="0"/>
                <a:cs typeface="Arial" panose="020B0604020202020204" pitchFamily="34" charset="0"/>
              </a:rPr>
              <a:t> — FS-ISAC Confidential. © 2017 FS-ISAC</a:t>
            </a:r>
          </a:p>
        </p:txBody>
      </p:sp>
      <p:sp>
        <p:nvSpPr>
          <p:cNvPr id="8" name="Rectangle 7"/>
          <p:cNvSpPr/>
          <p:nvPr userDrawn="1"/>
        </p:nvSpPr>
        <p:spPr>
          <a:xfrm>
            <a:off x="195143" y="6334079"/>
            <a:ext cx="372218" cy="276999"/>
          </a:xfrm>
          <a:prstGeom prst="rect">
            <a:avLst/>
          </a:prstGeom>
        </p:spPr>
        <p:txBody>
          <a:bodyPr wrap="none">
            <a:spAutoFit/>
          </a:bodyPr>
          <a:lstStyle/>
          <a:p>
            <a:fld id="{12CEA62D-C964-4422-BC03-FE46B391A9D0}" type="slidenum">
              <a:rPr lang="en-US" sz="1200" smtClean="0">
                <a:solidFill>
                  <a:schemeClr val="bg1">
                    <a:lumMod val="50000"/>
                  </a:schemeClr>
                </a:solidFill>
                <a:latin typeface="Arial" panose="020B0604020202020204" pitchFamily="34" charset="0"/>
                <a:cs typeface="Arial" panose="020B0604020202020204" pitchFamily="34" charset="0"/>
              </a:rPr>
              <a:t>‹#›</a:t>
            </a:fld>
            <a:endParaRPr lang="en-US" sz="12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2810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Rectangle 6"/>
          <p:cNvSpPr/>
          <p:nvPr userDrawn="1"/>
        </p:nvSpPr>
        <p:spPr>
          <a:xfrm>
            <a:off x="714267" y="6335145"/>
            <a:ext cx="4089581" cy="276999"/>
          </a:xfrm>
          <a:prstGeom prst="rect">
            <a:avLst/>
          </a:prstGeom>
        </p:spPr>
        <p:txBody>
          <a:bodyPr wrap="none">
            <a:spAutoFit/>
          </a:bodyPr>
          <a:lstStyle/>
          <a:p>
            <a:fld id="{C6471F67-8B2C-4229-B024-AC43B9131993}" type="datetime4">
              <a:rPr lang="en-US" sz="1200" smtClean="0">
                <a:solidFill>
                  <a:schemeClr val="bg1">
                    <a:lumMod val="50000"/>
                  </a:schemeClr>
                </a:solidFill>
                <a:latin typeface="Arial" panose="020B0604020202020204" pitchFamily="34" charset="0"/>
                <a:cs typeface="Arial" panose="020B0604020202020204" pitchFamily="34" charset="0"/>
              </a:rPr>
              <a:t>September 11, 2018</a:t>
            </a:fld>
            <a:r>
              <a:rPr lang="en-US" sz="1200" dirty="0">
                <a:solidFill>
                  <a:schemeClr val="bg1">
                    <a:lumMod val="50000"/>
                  </a:schemeClr>
                </a:solidFill>
                <a:latin typeface="Arial" panose="020B0604020202020204" pitchFamily="34" charset="0"/>
                <a:cs typeface="Arial" panose="020B0604020202020204" pitchFamily="34" charset="0"/>
              </a:rPr>
              <a:t> — FS-ISAC Confidential.</a:t>
            </a:r>
            <a:r>
              <a:rPr lang="en-US" sz="1200" baseline="0" dirty="0">
                <a:solidFill>
                  <a:schemeClr val="bg1">
                    <a:lumMod val="50000"/>
                  </a:schemeClr>
                </a:solidFill>
                <a:latin typeface="Arial" panose="020B0604020202020204" pitchFamily="34" charset="0"/>
                <a:cs typeface="Arial" panose="020B0604020202020204" pitchFamily="34" charset="0"/>
              </a:rPr>
              <a:t> </a:t>
            </a:r>
            <a:r>
              <a:rPr lang="en-US" sz="1200" dirty="0">
                <a:solidFill>
                  <a:schemeClr val="bg1">
                    <a:lumMod val="50000"/>
                  </a:schemeClr>
                </a:solidFill>
                <a:latin typeface="Arial" panose="020B0604020202020204" pitchFamily="34" charset="0"/>
                <a:cs typeface="Arial" panose="020B0604020202020204" pitchFamily="34" charset="0"/>
              </a:rPr>
              <a:t>© 2017 FS-ISAC</a:t>
            </a:r>
          </a:p>
        </p:txBody>
      </p:sp>
      <p:sp>
        <p:nvSpPr>
          <p:cNvPr id="8" name="Rectangle 7"/>
          <p:cNvSpPr/>
          <p:nvPr userDrawn="1"/>
        </p:nvSpPr>
        <p:spPr>
          <a:xfrm>
            <a:off x="195143" y="6334079"/>
            <a:ext cx="372218" cy="276999"/>
          </a:xfrm>
          <a:prstGeom prst="rect">
            <a:avLst/>
          </a:prstGeom>
        </p:spPr>
        <p:txBody>
          <a:bodyPr wrap="none">
            <a:spAutoFit/>
          </a:bodyPr>
          <a:lstStyle/>
          <a:p>
            <a:fld id="{12CEA62D-C964-4422-BC03-FE46B391A9D0}" type="slidenum">
              <a:rPr lang="en-US" sz="1200" smtClean="0">
                <a:solidFill>
                  <a:schemeClr val="bg1">
                    <a:lumMod val="50000"/>
                  </a:schemeClr>
                </a:solidFill>
                <a:latin typeface="Arial" panose="020B0604020202020204" pitchFamily="34" charset="0"/>
                <a:cs typeface="Arial" panose="020B0604020202020204" pitchFamily="34" charset="0"/>
              </a:rPr>
              <a:t>‹#›</a:t>
            </a:fld>
            <a:endParaRPr lang="en-US" sz="1200" dirty="0">
              <a:solidFill>
                <a:schemeClr val="bg1">
                  <a:lumMod val="50000"/>
                </a:schemeClr>
              </a:solidFill>
              <a:latin typeface="Arial" panose="020B0604020202020204" pitchFamily="34" charset="0"/>
              <a:cs typeface="Arial" panose="020B0604020202020204" pitchFamily="34" charset="0"/>
            </a:endParaRPr>
          </a:p>
        </p:txBody>
      </p:sp>
      <p:sp>
        <p:nvSpPr>
          <p:cNvPr id="9" name="Title 8">
            <a:extLst>
              <a:ext uri="{FF2B5EF4-FFF2-40B4-BE49-F238E27FC236}">
                <a16:creationId xmlns:a16="http://schemas.microsoft.com/office/drawing/2014/main" id="{CDF03F7F-0884-405E-8E2B-84D25183C11A}"/>
              </a:ext>
            </a:extLst>
          </p:cNvPr>
          <p:cNvSpPr>
            <a:spLocks noGrp="1"/>
          </p:cNvSpPr>
          <p:nvPr>
            <p:ph type="title"/>
          </p:nvPr>
        </p:nvSpPr>
        <p:spPr>
          <a:xfrm>
            <a:off x="457200" y="131948"/>
            <a:ext cx="8229600" cy="1143000"/>
          </a:xfrm>
        </p:spPr>
        <p:txBody>
          <a:bodyPr>
            <a:normAutofit/>
          </a:bodyPr>
          <a:lstStyle>
            <a:lvl1pPr>
              <a:defRPr sz="32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834607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714269" y="6335150"/>
            <a:ext cx="4046301" cy="276999"/>
          </a:xfrm>
          <a:prstGeom prst="rect">
            <a:avLst/>
          </a:prstGeom>
        </p:spPr>
        <p:txBody>
          <a:bodyPr wrap="none">
            <a:spAutoFit/>
          </a:bodyPr>
          <a:lstStyle/>
          <a:p>
            <a:fld id="{C6471F67-8B2C-4229-B024-AC43B9131993}" type="datetime4">
              <a:rPr lang="en-US" sz="1200" smtClean="0">
                <a:solidFill>
                  <a:schemeClr val="bg1">
                    <a:lumMod val="50000"/>
                  </a:schemeClr>
                </a:solidFill>
                <a:latin typeface="Arial" panose="020B0604020202020204" pitchFamily="34" charset="0"/>
                <a:cs typeface="Arial" panose="020B0604020202020204" pitchFamily="34" charset="0"/>
              </a:rPr>
              <a:t>September 11, 2018</a:t>
            </a:fld>
            <a:r>
              <a:rPr lang="en-US" sz="1200" dirty="0">
                <a:solidFill>
                  <a:schemeClr val="bg1">
                    <a:lumMod val="50000"/>
                  </a:schemeClr>
                </a:solidFill>
                <a:latin typeface="Arial" panose="020B0604020202020204" pitchFamily="34" charset="0"/>
                <a:cs typeface="Arial" panose="020B0604020202020204" pitchFamily="34" charset="0"/>
              </a:rPr>
              <a:t> — FS-ISAC Confidential © 2017 FS-ISAC</a:t>
            </a:r>
          </a:p>
        </p:txBody>
      </p:sp>
      <p:sp>
        <p:nvSpPr>
          <p:cNvPr id="9" name="Rectangle 8"/>
          <p:cNvSpPr/>
          <p:nvPr userDrawn="1"/>
        </p:nvSpPr>
        <p:spPr>
          <a:xfrm>
            <a:off x="195143" y="6334084"/>
            <a:ext cx="372218" cy="276999"/>
          </a:xfrm>
          <a:prstGeom prst="rect">
            <a:avLst/>
          </a:prstGeom>
        </p:spPr>
        <p:txBody>
          <a:bodyPr wrap="none">
            <a:spAutoFit/>
          </a:bodyPr>
          <a:lstStyle/>
          <a:p>
            <a:fld id="{12CEA62D-C964-4422-BC03-FE46B391A9D0}" type="slidenum">
              <a:rPr lang="en-US" sz="1200" smtClean="0">
                <a:solidFill>
                  <a:schemeClr val="bg1">
                    <a:lumMod val="50000"/>
                  </a:schemeClr>
                </a:solidFill>
                <a:latin typeface="Arial" panose="020B0604020202020204" pitchFamily="34" charset="0"/>
                <a:cs typeface="Arial" panose="020B0604020202020204" pitchFamily="34" charset="0"/>
              </a:rPr>
              <a:t>‹#›</a:t>
            </a:fld>
            <a:endParaRPr lang="en-US" sz="12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7344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13117"/>
            <a:ext cx="7772400" cy="1468967"/>
          </a:xfrm>
          <a:prstGeom prst="rect">
            <a:avLst/>
          </a:prstGeom>
        </p:spPr>
        <p:txBody>
          <a:bodyPr/>
          <a:lstStyle>
            <a:lvl1pPr>
              <a:defRPr sz="4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480237"/>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Rectangle 3"/>
          <p:cNvSpPr/>
          <p:nvPr userDrawn="1"/>
        </p:nvSpPr>
        <p:spPr>
          <a:xfrm>
            <a:off x="714267" y="6335145"/>
            <a:ext cx="3273653" cy="276999"/>
          </a:xfrm>
          <a:prstGeom prst="rect">
            <a:avLst/>
          </a:prstGeom>
        </p:spPr>
        <p:txBody>
          <a:bodyPr wrap="none">
            <a:spAutoFit/>
          </a:bodyPr>
          <a:lstStyle/>
          <a:p>
            <a:fld id="{C6471F67-8B2C-4229-B024-AC43B9131993}" type="datetime4">
              <a:rPr lang="en-US" sz="1200" smtClean="0">
                <a:solidFill>
                  <a:schemeClr val="bg1"/>
                </a:solidFill>
              </a:rPr>
              <a:t>September 11, 2018</a:t>
            </a:fld>
            <a:r>
              <a:rPr lang="en-US" sz="1200" dirty="0">
                <a:solidFill>
                  <a:schemeClr val="bg1"/>
                </a:solidFill>
              </a:rPr>
              <a:t> — FS-ISAC Confidential</a:t>
            </a:r>
          </a:p>
        </p:txBody>
      </p:sp>
      <p:sp>
        <p:nvSpPr>
          <p:cNvPr id="5" name="Rectangle 4"/>
          <p:cNvSpPr/>
          <p:nvPr userDrawn="1"/>
        </p:nvSpPr>
        <p:spPr>
          <a:xfrm>
            <a:off x="195143" y="6334079"/>
            <a:ext cx="269626" cy="276999"/>
          </a:xfrm>
          <a:prstGeom prst="rect">
            <a:avLst/>
          </a:prstGeom>
        </p:spPr>
        <p:txBody>
          <a:bodyPr wrap="none">
            <a:spAutoFit/>
          </a:bodyPr>
          <a:lstStyle/>
          <a:p>
            <a:fld id="{12CEA62D-C964-4422-BC03-FE46B391A9D0}" type="slidenum">
              <a:rPr lang="en-US" sz="1200" smtClean="0">
                <a:solidFill>
                  <a:srgbClr val="FFFFFF"/>
                </a:solidFill>
              </a:rPr>
              <a:t>‹#›</a:t>
            </a:fld>
            <a:endParaRPr lang="en-US" sz="1200" dirty="0">
              <a:solidFill>
                <a:srgbClr val="FFFFFF"/>
              </a:solidFill>
            </a:endParaRPr>
          </a:p>
        </p:txBody>
      </p:sp>
    </p:spTree>
    <p:extLst>
      <p:ext uri="{BB962C8B-B14F-4D97-AF65-F5344CB8AC3E}">
        <p14:creationId xmlns:p14="http://schemas.microsoft.com/office/powerpoint/2010/main" val="671726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7" name="Rectangle 6"/>
          <p:cNvSpPr/>
          <p:nvPr userDrawn="1"/>
        </p:nvSpPr>
        <p:spPr>
          <a:xfrm>
            <a:off x="714267" y="6335145"/>
            <a:ext cx="4089581" cy="276999"/>
          </a:xfrm>
          <a:prstGeom prst="rect">
            <a:avLst/>
          </a:prstGeom>
        </p:spPr>
        <p:txBody>
          <a:bodyPr wrap="none">
            <a:spAutoFit/>
          </a:bodyPr>
          <a:lstStyle/>
          <a:p>
            <a:fld id="{C6471F67-8B2C-4229-B024-AC43B9131993}" type="datetime4">
              <a:rPr lang="en-US" sz="1200" smtClean="0">
                <a:solidFill>
                  <a:schemeClr val="bg1">
                    <a:lumMod val="50000"/>
                  </a:schemeClr>
                </a:solidFill>
                <a:latin typeface="Arial" panose="020B0604020202020204" pitchFamily="34" charset="0"/>
                <a:cs typeface="Arial" panose="020B0604020202020204" pitchFamily="34" charset="0"/>
              </a:rPr>
              <a:t>September 11, 2018</a:t>
            </a:fld>
            <a:r>
              <a:rPr lang="en-US" sz="1200" dirty="0">
                <a:solidFill>
                  <a:schemeClr val="bg1">
                    <a:lumMod val="50000"/>
                  </a:schemeClr>
                </a:solidFill>
                <a:latin typeface="Arial" panose="020B0604020202020204" pitchFamily="34" charset="0"/>
                <a:cs typeface="Arial" panose="020B0604020202020204" pitchFamily="34" charset="0"/>
              </a:rPr>
              <a:t> — FS-ISAC Confidential.</a:t>
            </a:r>
            <a:r>
              <a:rPr lang="en-US" sz="1200" baseline="0" dirty="0">
                <a:solidFill>
                  <a:schemeClr val="bg1">
                    <a:lumMod val="50000"/>
                  </a:schemeClr>
                </a:solidFill>
                <a:latin typeface="Arial" panose="020B0604020202020204" pitchFamily="34" charset="0"/>
                <a:cs typeface="Arial" panose="020B0604020202020204" pitchFamily="34" charset="0"/>
              </a:rPr>
              <a:t> </a:t>
            </a:r>
            <a:r>
              <a:rPr lang="en-US" sz="1200" dirty="0">
                <a:solidFill>
                  <a:schemeClr val="bg1">
                    <a:lumMod val="50000"/>
                  </a:schemeClr>
                </a:solidFill>
                <a:latin typeface="Arial" panose="020B0604020202020204" pitchFamily="34" charset="0"/>
                <a:cs typeface="Arial" panose="020B0604020202020204" pitchFamily="34" charset="0"/>
              </a:rPr>
              <a:t>© 2016 FS-ISAC</a:t>
            </a:r>
          </a:p>
        </p:txBody>
      </p:sp>
      <p:sp>
        <p:nvSpPr>
          <p:cNvPr id="8" name="Rectangle 7"/>
          <p:cNvSpPr/>
          <p:nvPr userDrawn="1"/>
        </p:nvSpPr>
        <p:spPr>
          <a:xfrm>
            <a:off x="195143" y="6334079"/>
            <a:ext cx="372218" cy="276999"/>
          </a:xfrm>
          <a:prstGeom prst="rect">
            <a:avLst/>
          </a:prstGeom>
        </p:spPr>
        <p:txBody>
          <a:bodyPr wrap="none">
            <a:spAutoFit/>
          </a:bodyPr>
          <a:lstStyle/>
          <a:p>
            <a:fld id="{12CEA62D-C964-4422-BC03-FE46B391A9D0}" type="slidenum">
              <a:rPr lang="en-US" sz="1200" smtClean="0">
                <a:solidFill>
                  <a:schemeClr val="bg1">
                    <a:lumMod val="50000"/>
                  </a:schemeClr>
                </a:solidFill>
                <a:latin typeface="Arial" panose="020B0604020202020204" pitchFamily="34" charset="0"/>
                <a:cs typeface="Arial" panose="020B0604020202020204" pitchFamily="34" charset="0"/>
              </a:rPr>
              <a:t>‹#›</a:t>
            </a:fld>
            <a:endParaRPr lang="en-US" sz="12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6782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hart">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3"/>
          </p:nvPr>
        </p:nvSpPr>
        <p:spPr>
          <a:xfrm>
            <a:off x="1053808" y="204719"/>
            <a:ext cx="7054850" cy="898574"/>
          </a:xfrm>
          <a:prstGeom prst="rect">
            <a:avLst/>
          </a:prstGeom>
        </p:spPr>
        <p:txBody>
          <a:bodyPr vert="horz">
            <a:noAutofit/>
          </a:bodyPr>
          <a:lstStyle>
            <a:lvl1pPr marL="0" indent="0" algn="ctr">
              <a:lnSpc>
                <a:spcPct val="150000"/>
              </a:lnSpc>
              <a:buFontTx/>
              <a:buNone/>
              <a:defRPr sz="3200" b="1">
                <a:solidFill>
                  <a:schemeClr val="bg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6" name="Rectangle 5"/>
          <p:cNvSpPr/>
          <p:nvPr userDrawn="1"/>
        </p:nvSpPr>
        <p:spPr>
          <a:xfrm>
            <a:off x="714267" y="6335145"/>
            <a:ext cx="3273653" cy="276999"/>
          </a:xfrm>
          <a:prstGeom prst="rect">
            <a:avLst/>
          </a:prstGeom>
        </p:spPr>
        <p:txBody>
          <a:bodyPr wrap="none">
            <a:spAutoFit/>
          </a:bodyPr>
          <a:lstStyle/>
          <a:p>
            <a:fld id="{C6471F67-8B2C-4229-B024-AC43B9131993}" type="datetime4">
              <a:rPr lang="en-US" sz="1200" smtClean="0">
                <a:solidFill>
                  <a:schemeClr val="bg1">
                    <a:lumMod val="50000"/>
                  </a:schemeClr>
                </a:solidFill>
                <a:latin typeface="Arial" panose="020B0604020202020204" pitchFamily="34" charset="0"/>
                <a:cs typeface="Arial" panose="020B0604020202020204" pitchFamily="34" charset="0"/>
              </a:rPr>
              <a:t>September 11, 2018</a:t>
            </a:fld>
            <a:r>
              <a:rPr lang="en-US" sz="1200" dirty="0">
                <a:solidFill>
                  <a:schemeClr val="bg1">
                    <a:lumMod val="50000"/>
                  </a:schemeClr>
                </a:solidFill>
                <a:latin typeface="Arial" panose="020B0604020202020204" pitchFamily="34" charset="0"/>
                <a:cs typeface="Arial" panose="020B0604020202020204" pitchFamily="34" charset="0"/>
              </a:rPr>
              <a:t> — FS-ISAC Confidential</a:t>
            </a:r>
          </a:p>
        </p:txBody>
      </p:sp>
      <p:sp>
        <p:nvSpPr>
          <p:cNvPr id="7" name="Rectangle 6"/>
          <p:cNvSpPr/>
          <p:nvPr userDrawn="1"/>
        </p:nvSpPr>
        <p:spPr>
          <a:xfrm>
            <a:off x="195143" y="6334079"/>
            <a:ext cx="372218" cy="276999"/>
          </a:xfrm>
          <a:prstGeom prst="rect">
            <a:avLst/>
          </a:prstGeom>
        </p:spPr>
        <p:txBody>
          <a:bodyPr wrap="none">
            <a:spAutoFit/>
          </a:bodyPr>
          <a:lstStyle/>
          <a:p>
            <a:fld id="{12CEA62D-C964-4422-BC03-FE46B391A9D0}" type="slidenum">
              <a:rPr lang="en-US" sz="1200" smtClean="0">
                <a:solidFill>
                  <a:schemeClr val="bg1">
                    <a:lumMod val="50000"/>
                  </a:schemeClr>
                </a:solidFill>
                <a:latin typeface="Arial" panose="020B0604020202020204" pitchFamily="34" charset="0"/>
                <a:cs typeface="Arial" panose="020B0604020202020204" pitchFamily="34" charset="0"/>
              </a:rPr>
              <a:t>‹#›</a:t>
            </a:fld>
            <a:endParaRPr lang="en-US" sz="1200" dirty="0">
              <a:solidFill>
                <a:schemeClr val="bg1">
                  <a:lumMod val="50000"/>
                </a:schemeClr>
              </a:solidFill>
              <a:latin typeface="Arial" panose="020B0604020202020204" pitchFamily="34" charset="0"/>
              <a:cs typeface="Arial" panose="020B0604020202020204" pitchFamily="34" charset="0"/>
            </a:endParaRPr>
          </a:p>
        </p:txBody>
      </p:sp>
      <p:sp>
        <p:nvSpPr>
          <p:cNvPr id="10" name="Text Placeholder 7"/>
          <p:cNvSpPr>
            <a:spLocks noGrp="1"/>
          </p:cNvSpPr>
          <p:nvPr>
            <p:ph type="body" sz="quarter" idx="14"/>
          </p:nvPr>
        </p:nvSpPr>
        <p:spPr>
          <a:xfrm>
            <a:off x="714267" y="2133504"/>
            <a:ext cx="7054850" cy="3107236"/>
          </a:xfrm>
          <a:prstGeom prst="rect">
            <a:avLst/>
          </a:prstGeom>
        </p:spPr>
        <p:txBody>
          <a:bodyPr vert="horz">
            <a:normAutofit/>
          </a:bodyPr>
          <a:lstStyle>
            <a:lvl1pPr marL="0" indent="0" algn="l">
              <a:lnSpc>
                <a:spcPct val="150000"/>
              </a:lnSpc>
              <a:buFont typeface="Arial" panose="020B0604020202020204" pitchFamily="34" charset="0"/>
              <a:buNone/>
              <a:defRPr sz="2000">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3569362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Chart">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714267" y="6335145"/>
            <a:ext cx="3137397" cy="276999"/>
          </a:xfrm>
          <a:prstGeom prst="rect">
            <a:avLst/>
          </a:prstGeom>
        </p:spPr>
        <p:txBody>
          <a:bodyPr wrap="none">
            <a:spAutoFit/>
          </a:bodyPr>
          <a:lstStyle/>
          <a:p>
            <a:fld id="{C6471F67-8B2C-4229-B024-AC43B9131993}" type="datetime4">
              <a:rPr lang="en-US" sz="1200" smtClean="0">
                <a:solidFill>
                  <a:prstClr val="white">
                    <a:lumMod val="50000"/>
                  </a:prstClr>
                </a:solidFill>
                <a:latin typeface="Helvetica" charset="0"/>
                <a:ea typeface="Helvetica" charset="0"/>
                <a:cs typeface="Helvetica" charset="0"/>
              </a:rPr>
              <a:pPr/>
              <a:t>September 11, 2018</a:t>
            </a:fld>
            <a:r>
              <a:rPr lang="en-US" sz="1200" dirty="0">
                <a:solidFill>
                  <a:prstClr val="white">
                    <a:lumMod val="50000"/>
                  </a:prstClr>
                </a:solidFill>
                <a:latin typeface="Helvetica" charset="0"/>
                <a:ea typeface="Helvetica" charset="0"/>
                <a:cs typeface="Helvetica" charset="0"/>
              </a:rPr>
              <a:t> — FS-ISAC Confidential</a:t>
            </a:r>
          </a:p>
        </p:txBody>
      </p:sp>
      <p:sp>
        <p:nvSpPr>
          <p:cNvPr id="7" name="Rectangle 6"/>
          <p:cNvSpPr/>
          <p:nvPr userDrawn="1"/>
        </p:nvSpPr>
        <p:spPr>
          <a:xfrm>
            <a:off x="195143" y="6334079"/>
            <a:ext cx="372218" cy="276999"/>
          </a:xfrm>
          <a:prstGeom prst="rect">
            <a:avLst/>
          </a:prstGeom>
        </p:spPr>
        <p:txBody>
          <a:bodyPr wrap="none">
            <a:spAutoFit/>
          </a:bodyPr>
          <a:lstStyle/>
          <a:p>
            <a:fld id="{12CEA62D-C964-4422-BC03-FE46B391A9D0}" type="slidenum">
              <a:rPr lang="en-US" sz="1200" smtClean="0">
                <a:solidFill>
                  <a:prstClr val="white">
                    <a:lumMod val="50000"/>
                  </a:prstClr>
                </a:solidFill>
                <a:latin typeface="Helvetica" charset="0"/>
                <a:ea typeface="Helvetica" charset="0"/>
                <a:cs typeface="Helvetica" charset="0"/>
              </a:rPr>
              <a:pPr/>
              <a:t>‹#›</a:t>
            </a:fld>
            <a:endParaRPr lang="en-US" sz="1200" dirty="0">
              <a:solidFill>
                <a:prstClr val="white">
                  <a:lumMod val="50000"/>
                </a:prstClr>
              </a:solidFill>
              <a:latin typeface="Helvetica" charset="0"/>
              <a:ea typeface="Helvetica" charset="0"/>
              <a:cs typeface="Helvetica" charset="0"/>
            </a:endParaRPr>
          </a:p>
        </p:txBody>
      </p:sp>
      <p:sp>
        <p:nvSpPr>
          <p:cNvPr id="10" name="Text Placeholder 7"/>
          <p:cNvSpPr>
            <a:spLocks noGrp="1"/>
          </p:cNvSpPr>
          <p:nvPr>
            <p:ph type="body" sz="quarter" idx="14"/>
          </p:nvPr>
        </p:nvSpPr>
        <p:spPr>
          <a:xfrm>
            <a:off x="457200" y="2159629"/>
            <a:ext cx="8229600" cy="3107236"/>
          </a:xfrm>
          <a:prstGeom prst="rect">
            <a:avLst/>
          </a:prstGeom>
        </p:spPr>
        <p:txBody>
          <a:bodyPr vert="horz">
            <a:normAutofit/>
          </a:bodyPr>
          <a:lstStyle>
            <a:lvl1pPr marL="0" indent="0" algn="l">
              <a:lnSpc>
                <a:spcPct val="150000"/>
              </a:lnSpc>
              <a:buFont typeface="Arial" panose="020B0604020202020204" pitchFamily="34" charset="0"/>
              <a:buNone/>
              <a:defRPr sz="2000">
                <a:solidFill>
                  <a:schemeClr val="tx1">
                    <a:lumMod val="75000"/>
                    <a:lumOff val="25000"/>
                  </a:schemeClr>
                </a:solidFill>
                <a:latin typeface="Helvetica" charset="0"/>
                <a:ea typeface="Helvetica" charset="0"/>
                <a:cs typeface="Helvetica" charset="0"/>
              </a:defRPr>
            </a:lvl1pPr>
          </a:lstStyle>
          <a:p>
            <a:pPr lvl="0"/>
            <a:r>
              <a:rPr lang="en-US" dirty="0"/>
              <a:t>Click to edit Master text styles</a:t>
            </a:r>
          </a:p>
          <a:p>
            <a:pPr lvl="0"/>
            <a:endParaRPr lang="en-US" dirty="0"/>
          </a:p>
        </p:txBody>
      </p:sp>
      <p:sp>
        <p:nvSpPr>
          <p:cNvPr id="8" name="Title 1"/>
          <p:cNvSpPr>
            <a:spLocks noGrp="1"/>
          </p:cNvSpPr>
          <p:nvPr>
            <p:ph type="title"/>
          </p:nvPr>
        </p:nvSpPr>
        <p:spPr>
          <a:xfrm>
            <a:off x="457200" y="92287"/>
            <a:ext cx="8229600" cy="1143000"/>
          </a:xfrm>
        </p:spPr>
        <p:txBody>
          <a:bodyPr/>
          <a:lstStyle>
            <a:lvl1pPr>
              <a:defRPr>
                <a:solidFill>
                  <a:schemeClr val="bg1"/>
                </a:solidFill>
                <a:latin typeface="Helvetica" charset="0"/>
                <a:ea typeface="Helvetica" charset="0"/>
                <a:cs typeface="Helvetica" charset="0"/>
              </a:defRPr>
            </a:lvl1pPr>
          </a:lstStyle>
          <a:p>
            <a:r>
              <a:rPr lang="en-US" dirty="0"/>
              <a:t>Click to edit Master title style</a:t>
            </a:r>
          </a:p>
        </p:txBody>
      </p:sp>
    </p:spTree>
    <p:extLst>
      <p:ext uri="{BB962C8B-B14F-4D97-AF65-F5344CB8AC3E}">
        <p14:creationId xmlns:p14="http://schemas.microsoft.com/office/powerpoint/2010/main" val="12270321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3.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5.xml"/><Relationship Id="rId13" Type="http://schemas.openxmlformats.org/officeDocument/2006/relationships/tags" Target="../tags/tag10.xml"/><Relationship Id="rId18" Type="http://schemas.openxmlformats.org/officeDocument/2006/relationships/tags" Target="../tags/tag15.xml"/><Relationship Id="rId3" Type="http://schemas.openxmlformats.org/officeDocument/2006/relationships/vmlDrawing" Target="../drawings/vmlDrawing1.vml"/><Relationship Id="rId21" Type="http://schemas.openxmlformats.org/officeDocument/2006/relationships/tags" Target="../tags/tag18.xml"/><Relationship Id="rId7" Type="http://schemas.openxmlformats.org/officeDocument/2006/relationships/tags" Target="../tags/tag4.xml"/><Relationship Id="rId12" Type="http://schemas.openxmlformats.org/officeDocument/2006/relationships/tags" Target="../tags/tag9.xml"/><Relationship Id="rId17" Type="http://schemas.openxmlformats.org/officeDocument/2006/relationships/tags" Target="../tags/tag14.xml"/><Relationship Id="rId25" Type="http://schemas.openxmlformats.org/officeDocument/2006/relationships/image" Target="../media/image8.png"/><Relationship Id="rId2" Type="http://schemas.openxmlformats.org/officeDocument/2006/relationships/theme" Target="../theme/theme4.xml"/><Relationship Id="rId16" Type="http://schemas.openxmlformats.org/officeDocument/2006/relationships/tags" Target="../tags/tag13.xml"/><Relationship Id="rId20" Type="http://schemas.openxmlformats.org/officeDocument/2006/relationships/tags" Target="../tags/tag17.xml"/><Relationship Id="rId1" Type="http://schemas.openxmlformats.org/officeDocument/2006/relationships/slideLayout" Target="../slideLayouts/slideLayout14.xml"/><Relationship Id="rId6" Type="http://schemas.openxmlformats.org/officeDocument/2006/relationships/tags" Target="../tags/tag3.xml"/><Relationship Id="rId11" Type="http://schemas.openxmlformats.org/officeDocument/2006/relationships/tags" Target="../tags/tag8.xml"/><Relationship Id="rId24" Type="http://schemas.openxmlformats.org/officeDocument/2006/relationships/image" Target="../media/image7.png"/><Relationship Id="rId5" Type="http://schemas.openxmlformats.org/officeDocument/2006/relationships/tags" Target="../tags/tag2.xml"/><Relationship Id="rId15" Type="http://schemas.openxmlformats.org/officeDocument/2006/relationships/tags" Target="../tags/tag12.xml"/><Relationship Id="rId23" Type="http://schemas.openxmlformats.org/officeDocument/2006/relationships/image" Target="../media/image6.emf"/><Relationship Id="rId10" Type="http://schemas.openxmlformats.org/officeDocument/2006/relationships/tags" Target="../tags/tag7.xml"/><Relationship Id="rId19" Type="http://schemas.openxmlformats.org/officeDocument/2006/relationships/tags" Target="../tags/tag16.xml"/><Relationship Id="rId4" Type="http://schemas.openxmlformats.org/officeDocument/2006/relationships/tags" Target="../tags/tag1.xml"/><Relationship Id="rId9" Type="http://schemas.openxmlformats.org/officeDocument/2006/relationships/tags" Target="../tags/tag6.xml"/><Relationship Id="rId14" Type="http://schemas.openxmlformats.org/officeDocument/2006/relationships/tags" Target="../tags/tag11.xml"/><Relationship Id="rId22" Type="http://schemas.openxmlformats.org/officeDocument/2006/relationships/oleObject" Target="../embeddings/oleObject1.bin"/></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52989607"/>
      </p:ext>
    </p:extLst>
  </p:cSld>
  <p:clrMap bg1="lt1" tx1="dk1" bg2="lt2" tx2="dk2" accent1="accent1" accent2="accent2" accent3="accent3" accent4="accent4" accent5="accent5" accent6="accent6" hlink="hlink" folHlink="folHlink"/>
  <p:sldLayoutIdLst>
    <p:sldLayoutId id="214748368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1988C3CC-C615-234E-9A68-C8F4C10DBC26}" type="datetimeFigureOut">
              <a:rPr lang="en-US" smtClean="0"/>
              <a:t>9/11/2018</a:t>
            </a:fld>
            <a:endParaRPr lang="en-US" dirty="0"/>
          </a:p>
        </p:txBody>
      </p:sp>
      <p:sp>
        <p:nvSpPr>
          <p:cNvPr id="5" name="Footer Placeholder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0B892C4C-BEA7-804D-88F9-DA100C10B980}" type="slidenum">
              <a:rPr lang="en-US" smtClean="0"/>
              <a:t>‹#›</a:t>
            </a:fld>
            <a:endParaRPr lang="en-US"/>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649025"/>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E909C0B9-C4C4-464F-BEF4-0ED00D7C6625}" type="datetimeFigureOut">
              <a:rPr lang="en-US" smtClean="0"/>
              <a:t>9/11/2018</a:t>
            </a:fld>
            <a:endParaRPr lang="en-US"/>
          </a:p>
        </p:txBody>
      </p:sp>
      <p:sp>
        <p:nvSpPr>
          <p:cNvPr id="5" name="Footer Placeholder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83A1749B-1FBE-6A4E-A42C-BEB26E1EDBAF}" type="slidenum">
              <a:rPr lang="en-US" smtClean="0"/>
              <a:t>‹#›</a:t>
            </a:fld>
            <a:endParaRPr lang="en-US"/>
          </a:p>
        </p:txBody>
      </p:sp>
      <p:pic>
        <p:nvPicPr>
          <p:cNvPr id="8" name="Picture 7"/>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userDrawn="1"/>
        </p:nvSpPr>
        <p:spPr>
          <a:xfrm>
            <a:off x="195143" y="6334079"/>
            <a:ext cx="372218" cy="276999"/>
          </a:xfrm>
          <a:prstGeom prst="rect">
            <a:avLst/>
          </a:prstGeom>
        </p:spPr>
        <p:txBody>
          <a:bodyPr wrap="none">
            <a:spAutoFit/>
          </a:bodyPr>
          <a:lstStyle/>
          <a:p>
            <a:fld id="{12CEA62D-C964-4422-BC03-FE46B391A9D0}" type="slidenum">
              <a:rPr lang="en-US" sz="1200" smtClean="0">
                <a:solidFill>
                  <a:schemeClr val="bg1">
                    <a:lumMod val="50000"/>
                  </a:schemeClr>
                </a:solidFill>
                <a:latin typeface="Arial" panose="020B0604020202020204" pitchFamily="34" charset="0"/>
                <a:cs typeface="Arial" panose="020B0604020202020204" pitchFamily="34" charset="0"/>
              </a:rPr>
              <a:t>‹#›</a:t>
            </a:fld>
            <a:endParaRPr lang="en-US" sz="12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6419893"/>
      </p:ext>
    </p:extLst>
  </p:cSld>
  <p:clrMap bg1="lt1" tx1="dk1" bg2="lt2" tx2="dk2" accent1="accent1" accent2="accent2" accent3="accent3" accent4="accent4" accent5="accent5" accent6="accent6" hlink="hlink" folHlink="folHlink"/>
  <p:sldLayoutIdLst>
    <p:sldLayoutId id="2147483677" r:id="rId1"/>
    <p:sldLayoutId id="2147483684" r:id="rId2"/>
    <p:sldLayoutId id="2147483692" r:id="rId3"/>
    <p:sldLayoutId id="2147483693" r:id="rId4"/>
    <p:sldLayoutId id="2147483694" r:id="rId5"/>
    <p:sldLayoutId id="2147483695" r:id="rId6"/>
    <p:sldLayoutId id="2147483698" r:id="rId7"/>
    <p:sldLayoutId id="2147483703" r:id="rId8"/>
    <p:sldLayoutId id="2147483706" r:id="rId9"/>
    <p:sldLayoutId id="2147483707" r:id="rId10"/>
    <p:sldLayoutId id="214748370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
            </p:custDataLst>
            <p:extLst/>
          </p:nvPr>
        </p:nvGraphicFramePr>
        <p:xfrm>
          <a:off x="0" y="2"/>
          <a:ext cx="161984" cy="161974"/>
        </p:xfrm>
        <a:graphic>
          <a:graphicData uri="http://schemas.openxmlformats.org/presentationml/2006/ole">
            <mc:AlternateContent xmlns:mc="http://schemas.openxmlformats.org/markup-compatibility/2006">
              <mc:Choice xmlns:v="urn:schemas-microsoft-com:vml" Requires="v">
                <p:oleObj spid="_x0000_s1180" name="think-cell Slide" r:id="rId22" imgW="270" imgH="270" progId="TCLayout.ActiveDocument.1">
                  <p:embed/>
                </p:oleObj>
              </mc:Choice>
              <mc:Fallback>
                <p:oleObj name="think-cell Slide" r:id="rId22" imgW="270" imgH="270" progId="TCLayout.ActiveDocument.1">
                  <p:embed/>
                  <p:pic>
                    <p:nvPicPr>
                      <p:cNvPr id="2" name="Object 1" hidden="1"/>
                      <p:cNvPicPr/>
                      <p:nvPr/>
                    </p:nvPicPr>
                    <p:blipFill>
                      <a:blip r:embed="rId23"/>
                      <a:stretch>
                        <a:fillRect/>
                      </a:stretch>
                    </p:blipFill>
                    <p:spPr>
                      <a:xfrm>
                        <a:off x="0" y="2"/>
                        <a:ext cx="161984" cy="161974"/>
                      </a:xfrm>
                      <a:prstGeom prst="rect">
                        <a:avLst/>
                      </a:prstGeom>
                    </p:spPr>
                  </p:pic>
                </p:oleObj>
              </mc:Fallback>
            </mc:AlternateContent>
          </a:graphicData>
        </a:graphic>
      </p:graphicFrame>
      <p:sp>
        <p:nvSpPr>
          <p:cNvPr id="1033" name="doc id"/>
          <p:cNvSpPr>
            <a:spLocks noChangeArrowheads="1"/>
          </p:cNvSpPr>
          <p:nvPr/>
        </p:nvSpPr>
        <p:spPr bwMode="auto">
          <a:xfrm>
            <a:off x="8246618" y="37255"/>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09839"/>
            <a:endParaRPr lang="en-US" sz="800" dirty="0">
              <a:solidFill>
                <a:srgbClr val="000000"/>
              </a:solidFill>
              <a:latin typeface="Arial"/>
            </a:endParaRPr>
          </a:p>
        </p:txBody>
      </p:sp>
      <p:sp>
        <p:nvSpPr>
          <p:cNvPr id="1036" name="Rectangle 286"/>
          <p:cNvSpPr>
            <a:spLocks noGrp="1" noChangeArrowheads="1"/>
          </p:cNvSpPr>
          <p:nvPr>
            <p:ph type="body" idx="1"/>
          </p:nvPr>
        </p:nvSpPr>
        <p:spPr bwMode="auto">
          <a:xfrm>
            <a:off x="1482161"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121516" y="234864"/>
            <a:ext cx="879411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21489" y="27539"/>
            <a:ext cx="887481" cy="217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dirty="0">
                <a:solidFill>
                  <a:srgbClr val="808080"/>
                </a:solidFill>
                <a:latin typeface="Arial"/>
              </a:rPr>
              <a:t>TRACKER</a:t>
            </a:r>
          </a:p>
        </p:txBody>
      </p:sp>
      <p:sp>
        <p:nvSpPr>
          <p:cNvPr id="11" name="McK 3. Unit of measure" hidden="1"/>
          <p:cNvSpPr txBox="1">
            <a:spLocks noChangeArrowheads="1"/>
          </p:cNvSpPr>
          <p:nvPr/>
        </p:nvSpPr>
        <p:spPr bwMode="auto">
          <a:xfrm>
            <a:off x="121515" y="542633"/>
            <a:ext cx="879411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a:solidFill>
                  <a:srgbClr val="808080"/>
                </a:solidFill>
                <a:latin typeface="Arial"/>
              </a:rPr>
              <a:t>Unit of measure</a:t>
            </a:r>
          </a:p>
        </p:txBody>
      </p:sp>
      <p:grpSp>
        <p:nvGrpSpPr>
          <p:cNvPr id="15" name="ACET" hidden="1"/>
          <p:cNvGrpSpPr>
            <a:grpSpLocks/>
          </p:cNvGrpSpPr>
          <p:nvPr/>
        </p:nvGrpSpPr>
        <p:grpSpPr bwMode="auto">
          <a:xfrm>
            <a:off x="1482161" y="1392982"/>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b="1" dirty="0">
                  <a:solidFill>
                    <a:srgbClr val="000000"/>
                  </a:solidFill>
                  <a:latin typeface="Arial"/>
                </a:rPr>
                <a:t>Title</a:t>
              </a:r>
            </a:p>
            <a:p>
              <a:r>
                <a:rPr lang="en-US" dirty="0">
                  <a:solidFill>
                    <a:srgbClr val="808080"/>
                  </a:solidFill>
                  <a:latin typeface="Arial"/>
                </a:rPr>
                <a:t>Unit of measure</a:t>
              </a:r>
            </a:p>
          </p:txBody>
        </p:sp>
      </p:grpSp>
      <p:grpSp>
        <p:nvGrpSpPr>
          <p:cNvPr id="24" name="LegendBoxes" hidden="1"/>
          <p:cNvGrpSpPr>
            <a:grpSpLocks/>
          </p:cNvGrpSpPr>
          <p:nvPr/>
        </p:nvGrpSpPr>
        <p:grpSpPr bwMode="auto">
          <a:xfrm>
            <a:off x="8136458" y="292474"/>
            <a:ext cx="769425" cy="1013962"/>
            <a:chOff x="4936" y="176"/>
            <a:chExt cx="475" cy="626"/>
          </a:xfrm>
        </p:grpSpPr>
        <p:sp>
          <p:nvSpPr>
            <p:cNvPr id="25" name="Legend1"/>
            <p:cNvSpPr>
              <a:spLocks noChangeArrowheads="1"/>
            </p:cNvSpPr>
            <p:nvPr/>
          </p:nvSpPr>
          <p:spPr bwMode="auto">
            <a:xfrm>
              <a:off x="5096" y="176"/>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839">
                <a:buClr>
                  <a:srgbClr val="002960"/>
                </a:buClr>
              </a:pPr>
              <a:r>
                <a:rPr lang="en-US" sz="1200">
                  <a:solidFill>
                    <a:srgbClr val="000000"/>
                  </a:solidFill>
                  <a:latin typeface="Arial"/>
                </a:rPr>
                <a:t>Legend</a:t>
              </a:r>
            </a:p>
          </p:txBody>
        </p:sp>
        <p:sp>
          <p:nvSpPr>
            <p:cNvPr id="26"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sp>
          <p:nvSpPr>
            <p:cNvPr id="27" name="Legend2"/>
            <p:cNvSpPr>
              <a:spLocks noChangeArrowheads="1"/>
            </p:cNvSpPr>
            <p:nvPr/>
          </p:nvSpPr>
          <p:spPr bwMode="auto">
            <a:xfrm>
              <a:off x="5096" y="346"/>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839">
                <a:buClr>
                  <a:srgbClr val="002960"/>
                </a:buClr>
              </a:pPr>
              <a:r>
                <a:rPr lang="en-US" sz="1200">
                  <a:solidFill>
                    <a:srgbClr val="000000"/>
                  </a:solidFill>
                  <a:latin typeface="Arial"/>
                </a:rPr>
                <a:t>Legend</a:t>
              </a:r>
            </a:p>
          </p:txBody>
        </p:sp>
        <p:sp>
          <p:nvSpPr>
            <p:cNvPr id="28"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sp>
          <p:nvSpPr>
            <p:cNvPr id="29" name="Legend3"/>
            <p:cNvSpPr>
              <a:spLocks noChangeArrowheads="1"/>
            </p:cNvSpPr>
            <p:nvPr/>
          </p:nvSpPr>
          <p:spPr bwMode="auto">
            <a:xfrm>
              <a:off x="5096" y="517"/>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839">
                <a:buClr>
                  <a:srgbClr val="002960"/>
                </a:buClr>
              </a:pPr>
              <a:r>
                <a:rPr lang="en-US" sz="1200">
                  <a:solidFill>
                    <a:srgbClr val="000000"/>
                  </a:solidFill>
                  <a:latin typeface="Arial"/>
                </a:rPr>
                <a:t>Legend</a:t>
              </a:r>
            </a:p>
          </p:txBody>
        </p:sp>
        <p:sp>
          <p:nvSpPr>
            <p:cNvPr id="30"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sp>
          <p:nvSpPr>
            <p:cNvPr id="31" name="Legend4"/>
            <p:cNvSpPr>
              <a:spLocks noChangeArrowheads="1"/>
            </p:cNvSpPr>
            <p:nvPr/>
          </p:nvSpPr>
          <p:spPr bwMode="auto">
            <a:xfrm>
              <a:off x="5096" y="688"/>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839">
                <a:buClr>
                  <a:srgbClr val="002960"/>
                </a:buClr>
              </a:pPr>
              <a:r>
                <a:rPr lang="en-US" sz="1200">
                  <a:solidFill>
                    <a:srgbClr val="000000"/>
                  </a:solidFill>
                  <a:latin typeface="Arial"/>
                </a:rPr>
                <a:t>Legend</a:t>
              </a:r>
            </a:p>
          </p:txBody>
        </p:sp>
        <p:sp>
          <p:nvSpPr>
            <p:cNvPr id="32"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grpSp>
      <p:grpSp>
        <p:nvGrpSpPr>
          <p:cNvPr id="33" name="LegendLines" hidden="1"/>
          <p:cNvGrpSpPr>
            <a:grpSpLocks/>
          </p:cNvGrpSpPr>
          <p:nvPr/>
        </p:nvGrpSpPr>
        <p:grpSpPr bwMode="auto">
          <a:xfrm>
            <a:off x="7822240" y="292448"/>
            <a:ext cx="1083674" cy="741845"/>
            <a:chOff x="4750" y="176"/>
            <a:chExt cx="669" cy="458"/>
          </a:xfrm>
        </p:grpSpPr>
        <p:sp>
          <p:nvSpPr>
            <p:cNvPr id="34"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35"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36"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37" name="Legend1"/>
            <p:cNvSpPr>
              <a:spLocks noChangeArrowheads="1"/>
            </p:cNvSpPr>
            <p:nvPr/>
          </p:nvSpPr>
          <p:spPr bwMode="auto">
            <a:xfrm>
              <a:off x="5104" y="176"/>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839">
                <a:buClr>
                  <a:srgbClr val="002960"/>
                </a:buClr>
              </a:pPr>
              <a:r>
                <a:rPr lang="en-US" sz="1200">
                  <a:solidFill>
                    <a:srgbClr val="000000"/>
                  </a:solidFill>
                  <a:latin typeface="Arial"/>
                </a:rPr>
                <a:t>Legend</a:t>
              </a:r>
            </a:p>
          </p:txBody>
        </p:sp>
        <p:sp>
          <p:nvSpPr>
            <p:cNvPr id="38" name="Legend2"/>
            <p:cNvSpPr>
              <a:spLocks noChangeArrowheads="1"/>
            </p:cNvSpPr>
            <p:nvPr/>
          </p:nvSpPr>
          <p:spPr bwMode="auto">
            <a:xfrm>
              <a:off x="5104" y="344"/>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839">
                <a:buClr>
                  <a:srgbClr val="002960"/>
                </a:buClr>
              </a:pPr>
              <a:r>
                <a:rPr lang="en-US" sz="1200">
                  <a:solidFill>
                    <a:srgbClr val="000000"/>
                  </a:solidFill>
                  <a:latin typeface="Arial"/>
                </a:rPr>
                <a:t>Legend</a:t>
              </a:r>
            </a:p>
          </p:txBody>
        </p:sp>
        <p:sp>
          <p:nvSpPr>
            <p:cNvPr id="39" name="Legend3"/>
            <p:cNvSpPr>
              <a:spLocks noChangeArrowheads="1"/>
            </p:cNvSpPr>
            <p:nvPr/>
          </p:nvSpPr>
          <p:spPr bwMode="auto">
            <a:xfrm>
              <a:off x="5104" y="520"/>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839">
                <a:buClr>
                  <a:srgbClr val="002960"/>
                </a:buClr>
              </a:pPr>
              <a:r>
                <a:rPr lang="en-US" sz="1200">
                  <a:solidFill>
                    <a:srgbClr val="000000"/>
                  </a:solidFill>
                  <a:latin typeface="Arial"/>
                </a:rPr>
                <a:t>Legend</a:t>
              </a:r>
            </a:p>
          </p:txBody>
        </p:sp>
      </p:grpSp>
      <p:grpSp>
        <p:nvGrpSpPr>
          <p:cNvPr id="40" name="McKSticker" hidden="1"/>
          <p:cNvGrpSpPr/>
          <p:nvPr/>
        </p:nvGrpSpPr>
        <p:grpSpPr bwMode="auto">
          <a:xfrm>
            <a:off x="7848751" y="292456"/>
            <a:ext cx="1066895" cy="212366"/>
            <a:chOff x="7695191" y="285750"/>
            <a:chExt cx="1045584" cy="208142"/>
          </a:xfrm>
        </p:grpSpPr>
        <p:sp>
          <p:nvSpPr>
            <p:cNvPr id="41" name="StickerRectangle"/>
            <p:cNvSpPr>
              <a:spLocks noChangeArrowheads="1"/>
            </p:cNvSpPr>
            <p:nvPr/>
          </p:nvSpPr>
          <p:spPr bwMode="auto">
            <a:xfrm>
              <a:off x="7695191" y="285750"/>
              <a:ext cx="1045584" cy="20814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09839">
                <a:buClr>
                  <a:srgbClr val="002960"/>
                </a:buClr>
              </a:pPr>
              <a:r>
                <a:rPr lang="en-US" sz="1200" dirty="0">
                  <a:solidFill>
                    <a:srgbClr val="808080"/>
                  </a:solidFill>
                  <a:latin typeface="Arial"/>
                </a:rPr>
                <a:t>PRELIMINARY</a:t>
              </a:r>
            </a:p>
          </p:txBody>
        </p:sp>
        <p:cxnSp>
          <p:nvCxnSpPr>
            <p:cNvPr id="42" name="AutoShape 31"/>
            <p:cNvCxnSpPr>
              <a:cxnSpLocks noChangeShapeType="1"/>
              <a:stCxn id="41" idx="2"/>
              <a:endCxn id="41" idx="4"/>
            </p:cNvCxnSpPr>
            <p:nvPr/>
          </p:nvCxnSpPr>
          <p:spPr bwMode="auto">
            <a:xfrm>
              <a:off x="7695191" y="285750"/>
              <a:ext cx="0" cy="208142"/>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3" name="AutoShape 32"/>
            <p:cNvCxnSpPr>
              <a:cxnSpLocks noChangeShapeType="1"/>
              <a:stCxn id="41" idx="4"/>
              <a:endCxn id="41" idx="6"/>
            </p:cNvCxnSpPr>
            <p:nvPr/>
          </p:nvCxnSpPr>
          <p:spPr bwMode="auto">
            <a:xfrm>
              <a:off x="7695191" y="493892"/>
              <a:ext cx="104558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4" name="LegendMoons" hidden="1"/>
          <p:cNvGrpSpPr/>
          <p:nvPr/>
        </p:nvGrpSpPr>
        <p:grpSpPr>
          <a:xfrm>
            <a:off x="8068212" y="292449"/>
            <a:ext cx="836959" cy="1333054"/>
            <a:chOff x="7875175" y="286625"/>
            <a:chExt cx="820259" cy="1306516"/>
          </a:xfrm>
        </p:grpSpPr>
        <p:grpSp>
          <p:nvGrpSpPr>
            <p:cNvPr id="45" name="MoonLegend2"/>
            <p:cNvGrpSpPr>
              <a:grpSpLocks noChangeAspect="1"/>
            </p:cNvGrpSpPr>
            <p:nvPr>
              <p:custDataLst>
                <p:tags r:id="rId7"/>
              </p:custDataLst>
            </p:nvPr>
          </p:nvGrpSpPr>
          <p:grpSpPr bwMode="auto">
            <a:xfrm>
              <a:off x="7875175" y="560866"/>
              <a:ext cx="209550" cy="209551"/>
              <a:chOff x="1694" y="2044"/>
              <a:chExt cx="160" cy="160"/>
            </a:xfrm>
          </p:grpSpPr>
          <p:sp>
            <p:nvSpPr>
              <p:cNvPr id="63"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sp>
            <p:nvSpPr>
              <p:cNvPr id="64" name="Arc 42"/>
              <p:cNvSpPr>
                <a:spLocks noChangeAspect="1"/>
              </p:cNvSpPr>
              <p:nvPr>
                <p:custDataLst>
                  <p:tags r:id="rId21"/>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grpSp>
        <p:grpSp>
          <p:nvGrpSpPr>
            <p:cNvPr id="46" name="MoonLegend4"/>
            <p:cNvGrpSpPr>
              <a:grpSpLocks noChangeAspect="1"/>
            </p:cNvGrpSpPr>
            <p:nvPr>
              <p:custDataLst>
                <p:tags r:id="rId8"/>
              </p:custDataLst>
            </p:nvPr>
          </p:nvGrpSpPr>
          <p:grpSpPr bwMode="auto">
            <a:xfrm>
              <a:off x="7875175" y="1109348"/>
              <a:ext cx="209550" cy="209551"/>
              <a:chOff x="4495" y="1198"/>
              <a:chExt cx="160" cy="160"/>
            </a:xfrm>
          </p:grpSpPr>
          <p:sp>
            <p:nvSpPr>
              <p:cNvPr id="61"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sp>
            <p:nvSpPr>
              <p:cNvPr id="62" name="Arc 48"/>
              <p:cNvSpPr>
                <a:spLocks noChangeAspect="1"/>
              </p:cNvSpPr>
              <p:nvPr>
                <p:custDataLst>
                  <p:tags r:id="rId19"/>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grpSp>
        <p:grpSp>
          <p:nvGrpSpPr>
            <p:cNvPr id="47" name="MoonLegend5"/>
            <p:cNvGrpSpPr>
              <a:grpSpLocks noChangeAspect="1"/>
            </p:cNvGrpSpPr>
            <p:nvPr>
              <p:custDataLst>
                <p:tags r:id="rId9"/>
              </p:custDataLst>
            </p:nvPr>
          </p:nvGrpSpPr>
          <p:grpSpPr bwMode="auto">
            <a:xfrm>
              <a:off x="7875175" y="1383590"/>
              <a:ext cx="209550" cy="209551"/>
              <a:chOff x="4495" y="1440"/>
              <a:chExt cx="160" cy="160"/>
            </a:xfrm>
          </p:grpSpPr>
          <p:sp>
            <p:nvSpPr>
              <p:cNvPr id="59" name="Oval 50"/>
              <p:cNvSpPr>
                <a:spLocks noChangeAspect="1" noChangeArrowheads="1"/>
              </p:cNvSpPr>
              <p:nvPr>
                <p:custDataLst>
                  <p:tags r:id="rId16"/>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sp>
            <p:nvSpPr>
              <p:cNvPr id="60" name="Oval 51"/>
              <p:cNvSpPr>
                <a:spLocks noChangeAspect="1" noChangeArrowheads="1"/>
              </p:cNvSpPr>
              <p:nvPr>
                <p:custDataLst>
                  <p:tags r:id="rId17"/>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grpSp>
        <p:sp>
          <p:nvSpPr>
            <p:cNvPr id="48" name="Legend1"/>
            <p:cNvSpPr>
              <a:spLocks noChangeArrowheads="1"/>
            </p:cNvSpPr>
            <p:nvPr/>
          </p:nvSpPr>
          <p:spPr bwMode="auto">
            <a:xfrm>
              <a:off x="8195850" y="299325"/>
              <a:ext cx="4995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839">
                <a:buClr>
                  <a:srgbClr val="002960"/>
                </a:buClr>
              </a:pPr>
              <a:r>
                <a:rPr lang="en-US" sz="1200" dirty="0">
                  <a:solidFill>
                    <a:srgbClr val="000000"/>
                  </a:solidFill>
                  <a:latin typeface="Arial"/>
                </a:rPr>
                <a:t>Legend</a:t>
              </a:r>
            </a:p>
          </p:txBody>
        </p:sp>
        <p:sp>
          <p:nvSpPr>
            <p:cNvPr id="49" name="Legend2"/>
            <p:cNvSpPr>
              <a:spLocks noChangeArrowheads="1"/>
            </p:cNvSpPr>
            <p:nvPr/>
          </p:nvSpPr>
          <p:spPr bwMode="auto">
            <a:xfrm>
              <a:off x="8195850" y="573963"/>
              <a:ext cx="4995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839">
                <a:buClr>
                  <a:srgbClr val="002960"/>
                </a:buClr>
              </a:pPr>
              <a:r>
                <a:rPr lang="en-US" sz="1200" dirty="0">
                  <a:solidFill>
                    <a:srgbClr val="000000"/>
                  </a:solidFill>
                  <a:latin typeface="Arial"/>
                </a:rPr>
                <a:t>Legend</a:t>
              </a:r>
            </a:p>
          </p:txBody>
        </p:sp>
        <p:sp>
          <p:nvSpPr>
            <p:cNvPr id="50" name="Legend3"/>
            <p:cNvSpPr>
              <a:spLocks noChangeArrowheads="1"/>
            </p:cNvSpPr>
            <p:nvPr/>
          </p:nvSpPr>
          <p:spPr bwMode="auto">
            <a:xfrm>
              <a:off x="8195850" y="848602"/>
              <a:ext cx="4995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839">
                <a:buClr>
                  <a:srgbClr val="002960"/>
                </a:buClr>
              </a:pPr>
              <a:r>
                <a:rPr lang="en-US" sz="1200" dirty="0">
                  <a:solidFill>
                    <a:srgbClr val="000000"/>
                  </a:solidFill>
                  <a:latin typeface="Arial"/>
                </a:rPr>
                <a:t>Legend</a:t>
              </a:r>
            </a:p>
          </p:txBody>
        </p:sp>
        <p:sp>
          <p:nvSpPr>
            <p:cNvPr id="51" name="Legend4"/>
            <p:cNvSpPr>
              <a:spLocks noChangeArrowheads="1"/>
            </p:cNvSpPr>
            <p:nvPr/>
          </p:nvSpPr>
          <p:spPr bwMode="auto">
            <a:xfrm>
              <a:off x="8195850" y="1120065"/>
              <a:ext cx="4995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839">
                <a:buClr>
                  <a:srgbClr val="002960"/>
                </a:buClr>
              </a:pPr>
              <a:r>
                <a:rPr lang="en-US" sz="1200">
                  <a:solidFill>
                    <a:srgbClr val="000000"/>
                  </a:solidFill>
                  <a:latin typeface="Arial"/>
                </a:rPr>
                <a:t>Legend</a:t>
              </a:r>
            </a:p>
          </p:txBody>
        </p:sp>
        <p:sp>
          <p:nvSpPr>
            <p:cNvPr id="52" name="Legend5"/>
            <p:cNvSpPr>
              <a:spLocks noChangeArrowheads="1"/>
            </p:cNvSpPr>
            <p:nvPr/>
          </p:nvSpPr>
          <p:spPr bwMode="auto">
            <a:xfrm>
              <a:off x="8195850" y="1396290"/>
              <a:ext cx="499584"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839">
                <a:buClr>
                  <a:srgbClr val="002960"/>
                </a:buClr>
              </a:pPr>
              <a:r>
                <a:rPr lang="en-US" sz="1200" dirty="0">
                  <a:solidFill>
                    <a:srgbClr val="000000"/>
                  </a:solidFill>
                  <a:latin typeface="Arial"/>
                </a:rPr>
                <a:t>Legend</a:t>
              </a:r>
            </a:p>
          </p:txBody>
        </p:sp>
        <p:grpSp>
          <p:nvGrpSpPr>
            <p:cNvPr id="53" name="MoonLegend3"/>
            <p:cNvGrpSpPr>
              <a:grpSpLocks noChangeAspect="1"/>
            </p:cNvGrpSpPr>
            <p:nvPr>
              <p:custDataLst>
                <p:tags r:id="rId10"/>
              </p:custDataLst>
            </p:nvPr>
          </p:nvGrpSpPr>
          <p:grpSpPr bwMode="auto">
            <a:xfrm>
              <a:off x="7875175" y="835107"/>
              <a:ext cx="209550" cy="209551"/>
              <a:chOff x="4495" y="1198"/>
              <a:chExt cx="160" cy="160"/>
            </a:xfrm>
          </p:grpSpPr>
          <p:sp>
            <p:nvSpPr>
              <p:cNvPr id="57"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sp>
            <p:nvSpPr>
              <p:cNvPr id="58"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grpSp>
        <p:grpSp>
          <p:nvGrpSpPr>
            <p:cNvPr id="54" name="MoonLegend1"/>
            <p:cNvGrpSpPr>
              <a:grpSpLocks noChangeAspect="1"/>
            </p:cNvGrpSpPr>
            <p:nvPr userDrawn="1">
              <p:custDataLst>
                <p:tags r:id="rId11"/>
              </p:custDataLst>
            </p:nvPr>
          </p:nvGrpSpPr>
          <p:grpSpPr bwMode="auto">
            <a:xfrm>
              <a:off x="7875175" y="286625"/>
              <a:ext cx="209550" cy="209551"/>
              <a:chOff x="1694" y="2044"/>
              <a:chExt cx="160" cy="160"/>
            </a:xfrm>
          </p:grpSpPr>
          <p:sp>
            <p:nvSpPr>
              <p:cNvPr id="55" name="Oval 41"/>
              <p:cNvSpPr>
                <a:spLocks noChangeAspect="1" noChangeArrowheads="1"/>
              </p:cNvSpPr>
              <p:nvPr>
                <p:custDataLst>
                  <p:tags r:id="rId1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sp>
            <p:nvSpPr>
              <p:cNvPr id="56" name="Arc 42" hidden="1"/>
              <p:cNvSpPr>
                <a:spLocks noChangeAspect="1"/>
              </p:cNvSpPr>
              <p:nvPr>
                <p:custDataLst>
                  <p:tags r:id="rId13"/>
                </p:custDataLst>
              </p:nvPr>
            </p:nvSpPr>
            <p:spPr bwMode="auto">
              <a:xfrm>
                <a:off x="1694" y="2044"/>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grpSp>
      </p:grpSp>
      <p:grpSp>
        <p:nvGrpSpPr>
          <p:cNvPr id="65" name="Slide Elements" hidden="1"/>
          <p:cNvGrpSpPr>
            <a:grpSpLocks/>
          </p:cNvGrpSpPr>
          <p:nvPr/>
        </p:nvGrpSpPr>
        <p:grpSpPr bwMode="auto">
          <a:xfrm>
            <a:off x="121491" y="6009286"/>
            <a:ext cx="8758408" cy="370921"/>
            <a:chOff x="75" y="3915"/>
            <a:chExt cx="5385" cy="229"/>
          </a:xfrm>
        </p:grpSpPr>
        <p:sp>
          <p:nvSpPr>
            <p:cNvPr id="66" name="4. Footnote"/>
            <p:cNvSpPr txBox="1">
              <a:spLocks noChangeArrowheads="1"/>
            </p:cNvSpPr>
            <p:nvPr/>
          </p:nvSpPr>
          <p:spPr bwMode="auto">
            <a:xfrm>
              <a:off x="75" y="3915"/>
              <a:ext cx="5385"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a:solidFill>
                    <a:srgbClr val="000000"/>
                  </a:solidFill>
                  <a:latin typeface="Arial"/>
                </a:rPr>
                <a:t>1 Footnote</a:t>
              </a:r>
            </a:p>
          </p:txBody>
        </p:sp>
        <p:sp>
          <p:nvSpPr>
            <p:cNvPr id="67" name="5. Source"/>
            <p:cNvSpPr>
              <a:spLocks noChangeArrowheads="1"/>
            </p:cNvSpPr>
            <p:nvPr/>
          </p:nvSpPr>
          <p:spPr bwMode="auto">
            <a:xfrm>
              <a:off x="75" y="4049"/>
              <a:ext cx="5385"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619466" indent="-619466" defTabSz="909839">
                <a:tabLst>
                  <a:tab pos="622692" algn="l"/>
                </a:tabLst>
              </a:pPr>
              <a:r>
                <a:rPr lang="en-US" sz="1000" dirty="0">
                  <a:solidFill>
                    <a:srgbClr val="000000"/>
                  </a:solidFill>
                  <a:latin typeface="Arial"/>
                </a:rPr>
                <a:t>SOURCE: Source</a:t>
              </a:r>
            </a:p>
          </p:txBody>
        </p:sp>
      </p:grpSp>
      <p:sp>
        <p:nvSpPr>
          <p:cNvPr id="69" name="SlideBottomBar"/>
          <p:cNvSpPr>
            <a:spLocks noChangeArrowheads="1"/>
          </p:cNvSpPr>
          <p:nvPr userDrawn="1"/>
        </p:nvSpPr>
        <p:spPr bwMode="ltGray">
          <a:xfrm>
            <a:off x="0" y="6428785"/>
            <a:ext cx="9144000" cy="430852"/>
          </a:xfrm>
          <a:prstGeom prst="rect">
            <a:avLst/>
          </a:prstGeom>
          <a:noFill/>
          <a:ln>
            <a:noFill/>
          </a:ln>
          <a:effectLst/>
          <a:extLst/>
        </p:spPr>
        <p:txBody>
          <a:bodyPr wrap="none" lIns="89936" tIns="44978" rIns="89936" bIns="44978" anchor="ctr"/>
          <a:lstStyle/>
          <a:p>
            <a:pPr defTabSz="881468" fontAlgn="base">
              <a:spcBef>
                <a:spcPct val="0"/>
              </a:spcBef>
              <a:spcAft>
                <a:spcPct val="0"/>
              </a:spcAft>
            </a:pPr>
            <a:endParaRPr lang="en-US" sz="1600" dirty="0">
              <a:solidFill>
                <a:srgbClr val="000000"/>
              </a:solidFill>
            </a:endParaRPr>
          </a:p>
        </p:txBody>
      </p:sp>
      <p:sp>
        <p:nvSpPr>
          <p:cNvPr id="70" name="SlideLogoSeparator"/>
          <p:cNvSpPr>
            <a:spLocks noChangeArrowheads="1"/>
          </p:cNvSpPr>
          <p:nvPr userDrawn="1">
            <p:custDataLst>
              <p:tags r:id="rId5"/>
            </p:custDataLst>
          </p:nvPr>
        </p:nvSpPr>
        <p:spPr bwMode="auto">
          <a:xfrm>
            <a:off x="8590626" y="6534405"/>
            <a:ext cx="40892"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880621" fontAlgn="base">
              <a:spcBef>
                <a:spcPct val="0"/>
              </a:spcBef>
              <a:spcAft>
                <a:spcPct val="0"/>
              </a:spcAft>
            </a:pPr>
            <a:endParaRPr lang="en-US" sz="1200" dirty="0">
              <a:solidFill>
                <a:srgbClr val="000000"/>
              </a:solidFill>
            </a:endParaRPr>
          </a:p>
        </p:txBody>
      </p:sp>
      <p:sp>
        <p:nvSpPr>
          <p:cNvPr id="72" name="Text"/>
          <p:cNvSpPr>
            <a:spLocks noChangeArrowheads="1"/>
          </p:cNvSpPr>
          <p:nvPr userDrawn="1">
            <p:custDataLst>
              <p:tags r:id="rId6"/>
            </p:custDataLst>
          </p:nvPr>
        </p:nvSpPr>
        <p:spPr bwMode="auto">
          <a:xfrm>
            <a:off x="6823416" y="6448316"/>
            <a:ext cx="1921900" cy="15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defTabSz="880621" fontAlgn="base">
              <a:spcBef>
                <a:spcPct val="0"/>
              </a:spcBef>
              <a:spcAft>
                <a:spcPct val="0"/>
              </a:spcAft>
            </a:pPr>
            <a:r>
              <a:rPr lang="en-US" sz="1000" dirty="0">
                <a:solidFill>
                  <a:srgbClr val="000000"/>
                </a:solidFill>
              </a:rPr>
              <a:t>TLP – </a:t>
            </a:r>
            <a:r>
              <a:rPr lang="en-US" sz="1000" baseline="0" dirty="0">
                <a:solidFill>
                  <a:schemeClr val="accent6"/>
                </a:solidFill>
              </a:rPr>
              <a:t>AMBER</a:t>
            </a:r>
            <a:r>
              <a:rPr lang="en-US" sz="1000" dirty="0">
                <a:solidFill>
                  <a:srgbClr val="000000"/>
                </a:solidFill>
              </a:rPr>
              <a:t> - CONFIDENTIAL</a:t>
            </a:r>
          </a:p>
        </p:txBody>
      </p:sp>
      <p:pic>
        <p:nvPicPr>
          <p:cNvPr id="73" name="Picture 72"/>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7087" y="6348394"/>
            <a:ext cx="1580201" cy="441398"/>
          </a:xfrm>
          <a:prstGeom prst="rect">
            <a:avLst/>
          </a:prstGeom>
        </p:spPr>
      </p:pic>
      <p:pic>
        <p:nvPicPr>
          <p:cNvPr id="68" name="Picture 67"/>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79754" y="6365038"/>
            <a:ext cx="393003" cy="393003"/>
          </a:xfrm>
          <a:prstGeom prst="rect">
            <a:avLst/>
          </a:prstGeom>
        </p:spPr>
      </p:pic>
    </p:spTree>
    <p:extLst>
      <p:ext uri="{BB962C8B-B14F-4D97-AF65-F5344CB8AC3E}">
        <p14:creationId xmlns:p14="http://schemas.microsoft.com/office/powerpoint/2010/main" val="906183368"/>
      </p:ext>
    </p:extLst>
  </p:cSld>
  <p:clrMap bg1="lt1" tx1="dk1" bg2="lt2" tx2="dk2" accent1="accent1" accent2="accent2" accent3="accent3" accent4="accent4" accent5="accent5" accent6="accent6" hlink="hlink" folHlink="folHlink"/>
  <p:sldLayoutIdLst>
    <p:sldLayoutId id="2147483688" r:id="rId1"/>
  </p:sldLayoutIdLst>
  <p:hf hdr="0" ftr="0" dt="0"/>
  <p:txStyles>
    <p:titleStyle>
      <a:lvl1pPr algn="l" defTabSz="909839" rtl="0" eaLnBrk="1" fontAlgn="base" hangingPunct="1">
        <a:spcBef>
          <a:spcPct val="0"/>
        </a:spcBef>
        <a:spcAft>
          <a:spcPct val="0"/>
        </a:spcAft>
        <a:tabLst>
          <a:tab pos="274244" algn="l"/>
        </a:tabLst>
        <a:defRPr sz="1900" b="1" baseline="0">
          <a:solidFill>
            <a:schemeClr val="tx2"/>
          </a:solidFill>
          <a:latin typeface="+mj-lt"/>
          <a:ea typeface="+mj-ea"/>
          <a:cs typeface="+mj-cs"/>
        </a:defRPr>
      </a:lvl1pPr>
      <a:lvl2pPr algn="l" defTabSz="909839" rtl="0" eaLnBrk="1" fontAlgn="base" hangingPunct="1">
        <a:spcBef>
          <a:spcPct val="0"/>
        </a:spcBef>
        <a:spcAft>
          <a:spcPct val="0"/>
        </a:spcAft>
        <a:defRPr sz="1900" b="1">
          <a:solidFill>
            <a:schemeClr val="tx2"/>
          </a:solidFill>
          <a:latin typeface="Arial" charset="0"/>
        </a:defRPr>
      </a:lvl2pPr>
      <a:lvl3pPr algn="l" defTabSz="909839" rtl="0" eaLnBrk="1" fontAlgn="base" hangingPunct="1">
        <a:spcBef>
          <a:spcPct val="0"/>
        </a:spcBef>
        <a:spcAft>
          <a:spcPct val="0"/>
        </a:spcAft>
        <a:defRPr sz="1900" b="1">
          <a:solidFill>
            <a:schemeClr val="tx2"/>
          </a:solidFill>
          <a:latin typeface="Arial" charset="0"/>
        </a:defRPr>
      </a:lvl3pPr>
      <a:lvl4pPr algn="l" defTabSz="909839" rtl="0" eaLnBrk="1" fontAlgn="base" hangingPunct="1">
        <a:spcBef>
          <a:spcPct val="0"/>
        </a:spcBef>
        <a:spcAft>
          <a:spcPct val="0"/>
        </a:spcAft>
        <a:defRPr sz="1900" b="1">
          <a:solidFill>
            <a:schemeClr val="tx2"/>
          </a:solidFill>
          <a:latin typeface="Arial" charset="0"/>
        </a:defRPr>
      </a:lvl4pPr>
      <a:lvl5pPr algn="l" defTabSz="909839" rtl="0" eaLnBrk="1" fontAlgn="base" hangingPunct="1">
        <a:spcBef>
          <a:spcPct val="0"/>
        </a:spcBef>
        <a:spcAft>
          <a:spcPct val="0"/>
        </a:spcAft>
        <a:defRPr sz="1900" b="1">
          <a:solidFill>
            <a:schemeClr val="tx2"/>
          </a:solidFill>
          <a:latin typeface="Arial" charset="0"/>
        </a:defRPr>
      </a:lvl5pPr>
      <a:lvl6pPr marL="464585" algn="l" defTabSz="909839" rtl="0" eaLnBrk="1" fontAlgn="base" hangingPunct="1">
        <a:spcBef>
          <a:spcPct val="0"/>
        </a:spcBef>
        <a:spcAft>
          <a:spcPct val="0"/>
        </a:spcAft>
        <a:defRPr sz="1900" b="1">
          <a:solidFill>
            <a:schemeClr val="tx2"/>
          </a:solidFill>
          <a:latin typeface="Arial" charset="0"/>
        </a:defRPr>
      </a:lvl6pPr>
      <a:lvl7pPr marL="929198" algn="l" defTabSz="909839" rtl="0" eaLnBrk="1" fontAlgn="base" hangingPunct="1">
        <a:spcBef>
          <a:spcPct val="0"/>
        </a:spcBef>
        <a:spcAft>
          <a:spcPct val="0"/>
        </a:spcAft>
        <a:defRPr sz="1900" b="1">
          <a:solidFill>
            <a:schemeClr val="tx2"/>
          </a:solidFill>
          <a:latin typeface="Arial" charset="0"/>
        </a:defRPr>
      </a:lvl7pPr>
      <a:lvl8pPr marL="1393799" algn="l" defTabSz="909839" rtl="0" eaLnBrk="1" fontAlgn="base" hangingPunct="1">
        <a:spcBef>
          <a:spcPct val="0"/>
        </a:spcBef>
        <a:spcAft>
          <a:spcPct val="0"/>
        </a:spcAft>
        <a:defRPr sz="1900" b="1">
          <a:solidFill>
            <a:schemeClr val="tx2"/>
          </a:solidFill>
          <a:latin typeface="Arial" charset="0"/>
        </a:defRPr>
      </a:lvl8pPr>
      <a:lvl9pPr marL="1858393" algn="l" defTabSz="909839" rtl="0" eaLnBrk="1" fontAlgn="base" hangingPunct="1">
        <a:spcBef>
          <a:spcPct val="0"/>
        </a:spcBef>
        <a:spcAft>
          <a:spcPct val="0"/>
        </a:spcAft>
        <a:defRPr sz="1900" b="1">
          <a:solidFill>
            <a:schemeClr val="tx2"/>
          </a:solidFill>
          <a:latin typeface="Arial" charset="0"/>
        </a:defRPr>
      </a:lvl9pPr>
    </p:titleStyle>
    <p:bodyStyle>
      <a:lvl1pPr marL="0" indent="0" algn="l" defTabSz="90983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6810" indent="-195198" algn="l" defTabSz="90983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4585" indent="-266178" algn="l" defTabSz="90983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4307" indent="-158099" algn="l" defTabSz="90983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1943" indent="-132280" algn="l" defTabSz="90983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1943" indent="-132280" algn="l" defTabSz="90983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1943" indent="-132280" algn="l" defTabSz="90983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1943" indent="-132280" algn="l" defTabSz="90983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1943" indent="-132280" algn="l" defTabSz="90983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29198" rtl="0" eaLnBrk="1" latinLnBrk="0" hangingPunct="1">
        <a:defRPr sz="1800" kern="1200">
          <a:solidFill>
            <a:schemeClr val="tx1"/>
          </a:solidFill>
          <a:latin typeface="+mn-lt"/>
          <a:ea typeface="+mn-ea"/>
          <a:cs typeface="+mn-cs"/>
        </a:defRPr>
      </a:lvl1pPr>
      <a:lvl2pPr marL="464585" algn="l" defTabSz="929198" rtl="0" eaLnBrk="1" latinLnBrk="0" hangingPunct="1">
        <a:defRPr sz="1800" kern="1200">
          <a:solidFill>
            <a:schemeClr val="tx1"/>
          </a:solidFill>
          <a:latin typeface="+mn-lt"/>
          <a:ea typeface="+mn-ea"/>
          <a:cs typeface="+mn-cs"/>
        </a:defRPr>
      </a:lvl2pPr>
      <a:lvl3pPr marL="929198" algn="l" defTabSz="929198" rtl="0" eaLnBrk="1" latinLnBrk="0" hangingPunct="1">
        <a:defRPr sz="1800" kern="1200">
          <a:solidFill>
            <a:schemeClr val="tx1"/>
          </a:solidFill>
          <a:latin typeface="+mn-lt"/>
          <a:ea typeface="+mn-ea"/>
          <a:cs typeface="+mn-cs"/>
        </a:defRPr>
      </a:lvl3pPr>
      <a:lvl4pPr marL="1393799" algn="l" defTabSz="929198" rtl="0" eaLnBrk="1" latinLnBrk="0" hangingPunct="1">
        <a:defRPr sz="1800" kern="1200">
          <a:solidFill>
            <a:schemeClr val="tx1"/>
          </a:solidFill>
          <a:latin typeface="+mn-lt"/>
          <a:ea typeface="+mn-ea"/>
          <a:cs typeface="+mn-cs"/>
        </a:defRPr>
      </a:lvl4pPr>
      <a:lvl5pPr marL="1858393" algn="l" defTabSz="929198" rtl="0" eaLnBrk="1" latinLnBrk="0" hangingPunct="1">
        <a:defRPr sz="1800" kern="1200">
          <a:solidFill>
            <a:schemeClr val="tx1"/>
          </a:solidFill>
          <a:latin typeface="+mn-lt"/>
          <a:ea typeface="+mn-ea"/>
          <a:cs typeface="+mn-cs"/>
        </a:defRPr>
      </a:lvl5pPr>
      <a:lvl6pPr marL="2323002" algn="l" defTabSz="929198" rtl="0" eaLnBrk="1" latinLnBrk="0" hangingPunct="1">
        <a:defRPr sz="1800" kern="1200">
          <a:solidFill>
            <a:schemeClr val="tx1"/>
          </a:solidFill>
          <a:latin typeface="+mn-lt"/>
          <a:ea typeface="+mn-ea"/>
          <a:cs typeface="+mn-cs"/>
        </a:defRPr>
      </a:lvl6pPr>
      <a:lvl7pPr marL="2787596" algn="l" defTabSz="929198" rtl="0" eaLnBrk="1" latinLnBrk="0" hangingPunct="1">
        <a:defRPr sz="1800" kern="1200">
          <a:solidFill>
            <a:schemeClr val="tx1"/>
          </a:solidFill>
          <a:latin typeface="+mn-lt"/>
          <a:ea typeface="+mn-ea"/>
          <a:cs typeface="+mn-cs"/>
        </a:defRPr>
      </a:lvl7pPr>
      <a:lvl8pPr marL="3252196" algn="l" defTabSz="929198" rtl="0" eaLnBrk="1" latinLnBrk="0" hangingPunct="1">
        <a:defRPr sz="1800" kern="1200">
          <a:solidFill>
            <a:schemeClr val="tx1"/>
          </a:solidFill>
          <a:latin typeface="+mn-lt"/>
          <a:ea typeface="+mn-ea"/>
          <a:cs typeface="+mn-cs"/>
        </a:defRPr>
      </a:lvl8pPr>
      <a:lvl9pPr marL="3716796" algn="l" defTabSz="92919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1459"/>
            <a:ext cx="7923007" cy="3600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952500"/>
            <a:ext cx="8229600" cy="5410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3505200" y="6486525"/>
            <a:ext cx="2133600" cy="234950"/>
          </a:xfrm>
          <a:prstGeom prst="rect">
            <a:avLst/>
          </a:prstGeom>
        </p:spPr>
        <p:txBody>
          <a:bodyPr vert="horz" lIns="91440" tIns="45720" rIns="91440" bIns="45720" rtlCol="0" anchor="b"/>
          <a:lstStyle>
            <a:lvl1pPr algn="ctr">
              <a:defRPr sz="800">
                <a:solidFill>
                  <a:schemeClr val="tx1">
                    <a:tint val="75000"/>
                  </a:schemeClr>
                </a:solidFill>
                <a:latin typeface="Arial" panose="020B0604020202020204" pitchFamily="34" charset="0"/>
                <a:cs typeface="Arial" panose="020B0604020202020204" pitchFamily="34" charset="0"/>
              </a:defRPr>
            </a:lvl1pPr>
          </a:lstStyle>
          <a:p>
            <a:fld id="{06BE29F3-DC6E-445C-B3F5-C4AEB1A69AB2}"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a:off x="457200" y="738667"/>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p:cNvSpPr txBox="1">
            <a:spLocks/>
          </p:cNvSpPr>
          <p:nvPr userDrawn="1"/>
        </p:nvSpPr>
        <p:spPr>
          <a:xfrm>
            <a:off x="7924800" y="6632429"/>
            <a:ext cx="1219200" cy="225571"/>
          </a:xfrm>
          <a:prstGeom prst="rect">
            <a:avLst/>
          </a:prstGeom>
        </p:spPr>
        <p:txBody>
          <a:bodyPr lIns="87435" tIns="43717" rIns="87435" bIns="43717"/>
          <a:lstStyle/>
          <a:p>
            <a:pPr algn="r">
              <a:defRPr/>
            </a:pPr>
            <a:r>
              <a:rPr lang="en-US" sz="800" dirty="0">
                <a:solidFill>
                  <a:srgbClr val="FFC000"/>
                </a:solidFill>
                <a:latin typeface="Arial" panose="020B0604020202020204" pitchFamily="34" charset="0"/>
                <a:cs typeface="Arial" panose="020B0604020202020204" pitchFamily="34" charset="0"/>
              </a:rPr>
              <a:t>TLP-AMBER</a:t>
            </a:r>
          </a:p>
        </p:txBody>
      </p:sp>
      <p:sp>
        <p:nvSpPr>
          <p:cNvPr id="19" name="Slide Number Placeholder 4"/>
          <p:cNvSpPr txBox="1">
            <a:spLocks/>
          </p:cNvSpPr>
          <p:nvPr userDrawn="1"/>
        </p:nvSpPr>
        <p:spPr>
          <a:xfrm>
            <a:off x="0" y="11023"/>
            <a:ext cx="1219200" cy="225571"/>
          </a:xfrm>
          <a:prstGeom prst="rect">
            <a:avLst/>
          </a:prstGeom>
        </p:spPr>
        <p:txBody>
          <a:bodyPr lIns="87435" tIns="43717" rIns="87435" bIns="43717"/>
          <a:lstStyle/>
          <a:p>
            <a:pPr>
              <a:defRPr/>
            </a:pPr>
            <a:r>
              <a:rPr lang="en-US" sz="800" dirty="0">
                <a:solidFill>
                  <a:srgbClr val="FFC000"/>
                </a:solidFill>
                <a:latin typeface="Arial" panose="020B0604020202020204" pitchFamily="34" charset="0"/>
                <a:cs typeface="Arial" panose="020B0604020202020204" pitchFamily="34" charset="0"/>
              </a:rPr>
              <a:t>TLP-AMBER</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03277" y="-13618"/>
            <a:ext cx="842293" cy="842293"/>
          </a:xfrm>
          <a:prstGeom prst="rect">
            <a:avLst/>
          </a:prstGeom>
        </p:spPr>
      </p:pic>
      <p:sp>
        <p:nvSpPr>
          <p:cNvPr id="10" name="Slide Number Placeholder 4"/>
          <p:cNvSpPr txBox="1">
            <a:spLocks/>
          </p:cNvSpPr>
          <p:nvPr userDrawn="1"/>
        </p:nvSpPr>
        <p:spPr>
          <a:xfrm>
            <a:off x="0" y="6632429"/>
            <a:ext cx="1219200" cy="225571"/>
          </a:xfrm>
          <a:prstGeom prst="rect">
            <a:avLst/>
          </a:prstGeom>
        </p:spPr>
        <p:txBody>
          <a:bodyPr lIns="87435" tIns="43717" rIns="87435" bIns="43717"/>
          <a:lstStyle/>
          <a:p>
            <a:pPr>
              <a:defRPr/>
            </a:pPr>
            <a:r>
              <a:rPr lang="en-US" sz="800" dirty="0">
                <a:solidFill>
                  <a:srgbClr val="FFC000"/>
                </a:solidFill>
                <a:latin typeface="Arial" panose="020B0604020202020204" pitchFamily="34" charset="0"/>
                <a:cs typeface="Arial" panose="020B0604020202020204" pitchFamily="34" charset="0"/>
              </a:rPr>
              <a:t>TLP-AMBER</a:t>
            </a:r>
          </a:p>
        </p:txBody>
      </p:sp>
    </p:spTree>
    <p:extLst>
      <p:ext uri="{BB962C8B-B14F-4D97-AF65-F5344CB8AC3E}">
        <p14:creationId xmlns:p14="http://schemas.microsoft.com/office/powerpoint/2010/main" val="3486806660"/>
      </p:ext>
    </p:extLst>
  </p:cSld>
  <p:clrMap bg1="lt1" tx1="dk1" bg2="lt2" tx2="dk2" accent1="accent1" accent2="accent2" accent3="accent3" accent4="accent4" accent5="accent5" accent6="accent6" hlink="hlink" folHlink="folHlink"/>
  <p:sldLayoutIdLst>
    <p:sldLayoutId id="2147483690" r:id="rId1"/>
  </p:sldLayoutIdLst>
  <p:hf hdr="0" ftr="0" dt="0"/>
  <p:txStyles>
    <p:titleStyle>
      <a:lvl1pPr algn="l" defTabSz="914400" rtl="0" eaLnBrk="1" latinLnBrk="0" hangingPunct="1">
        <a:spcBef>
          <a:spcPct val="0"/>
        </a:spcBef>
        <a:buNone/>
        <a:defRPr sz="1600" b="1" i="0" kern="1200">
          <a:solidFill>
            <a:schemeClr val="tx2"/>
          </a:solidFill>
          <a:latin typeface="Arial" panose="020B0604020202020204" pitchFamily="34" charset="0"/>
          <a:ea typeface="+mj-ea"/>
          <a:cs typeface="Arial" panose="020B0604020202020204" pitchFamily="34" charset="0"/>
        </a:defRPr>
      </a:lvl1pPr>
    </p:titleStyle>
    <p:bodyStyle>
      <a:lvl1pPr marL="119063" indent="-119063" algn="l" defTabSz="914400" rtl="0" eaLnBrk="1" latinLnBrk="0" hangingPunct="1">
        <a:spcBef>
          <a:spcPct val="200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1pPr>
      <a:lvl2pPr marL="225425" indent="-112713" algn="l" defTabSz="914400" rtl="0" eaLnBrk="1" latinLnBrk="0" hangingPunct="1">
        <a:spcBef>
          <a:spcPct val="200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2pPr>
      <a:lvl3pPr marL="344488" indent="-107950" algn="l" defTabSz="914400" rtl="0" eaLnBrk="1" latinLnBrk="0" hangingPunct="1">
        <a:spcBef>
          <a:spcPct val="200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461963" indent="-112713" algn="l" defTabSz="914400" rtl="0" eaLnBrk="1" latinLnBrk="0" hangingPunct="1">
        <a:spcBef>
          <a:spcPct val="200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569913" indent="-119063" algn="l" defTabSz="914400" rtl="0" eaLnBrk="1" latinLnBrk="0" hangingPunct="1">
        <a:spcBef>
          <a:spcPct val="200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guide id="3" pos="288">
          <p15:clr>
            <a:srgbClr val="F26B43"/>
          </p15:clr>
        </p15:guide>
        <p15:guide id="4" pos="5472">
          <p15:clr>
            <a:srgbClr val="F26B43"/>
          </p15:clr>
        </p15:guide>
        <p15:guide id="5" orient="horz" pos="456">
          <p15:clr>
            <a:srgbClr val="F26B43"/>
          </p15:clr>
        </p15:guide>
        <p15:guide id="6" orient="horz" pos="600">
          <p15:clr>
            <a:srgbClr val="F26B43"/>
          </p15:clr>
        </p15:guide>
        <p15:guide id="7" orient="horz" pos="4080">
          <p15:clr>
            <a:srgbClr val="F26B43"/>
          </p15:clr>
        </p15:guide>
        <p15:guide id="8" orient="horz" pos="4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jpe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2" Type="http://schemas.openxmlformats.org/officeDocument/2006/relationships/image" Target="../media/image21.png"/><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8.png"/><Relationship Id="rId1" Type="http://schemas.openxmlformats.org/officeDocument/2006/relationships/slideLayout" Target="../slideLayouts/slideLayout4.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10" Type="http://schemas.openxmlformats.org/officeDocument/2006/relationships/image" Target="../media/image29.png"/><Relationship Id="rId19" Type="http://schemas.openxmlformats.org/officeDocument/2006/relationships/image" Target="../media/image38.png"/><Relationship Id="rId31" Type="http://schemas.openxmlformats.org/officeDocument/2006/relationships/image" Target="../media/image50.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 Id="rId30"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52.jpeg"/></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mailto:admin@fsisac.com"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4.xml"/><Relationship Id="rId16" Type="http://schemas.openxmlformats.org/officeDocument/2006/relationships/diagramColors" Target="../diagrams/colors3.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748A25C0-9867-4126-BB1A-8662FFE05F2C}"/>
              </a:ext>
            </a:extLst>
          </p:cNvPr>
          <p:cNvSpPr>
            <a:spLocks noGrp="1"/>
          </p:cNvSpPr>
          <p:nvPr>
            <p:ph type="ctrTitle" idx="4294967295"/>
          </p:nvPr>
        </p:nvSpPr>
        <p:spPr>
          <a:xfrm>
            <a:off x="5265323" y="3987465"/>
            <a:ext cx="3730933" cy="1244833"/>
          </a:xfrm>
        </p:spPr>
        <p:txBody>
          <a:bodyPr>
            <a:normAutofit/>
          </a:bodyPr>
          <a:lstStyle/>
          <a:p>
            <a:br>
              <a:rPr lang="en-US" sz="3200" b="1" dirty="0"/>
            </a:br>
            <a:r>
              <a:rPr lang="en-US" sz="1800" b="1" dirty="0"/>
              <a:t>Magdiel Rodríguez</a:t>
            </a:r>
            <a:br>
              <a:rPr lang="en-US" sz="1800" b="1" dirty="0"/>
            </a:br>
            <a:r>
              <a:rPr lang="en-US" sz="1800" b="1" dirty="0"/>
              <a:t>mrodriguez@fsisac.com</a:t>
            </a:r>
            <a:endParaRPr lang="en-US" sz="3200" b="1" dirty="0"/>
          </a:p>
        </p:txBody>
      </p:sp>
      <p:sp>
        <p:nvSpPr>
          <p:cNvPr id="4" name="Subtitle 5">
            <a:extLst>
              <a:ext uri="{FF2B5EF4-FFF2-40B4-BE49-F238E27FC236}">
                <a16:creationId xmlns:a16="http://schemas.microsoft.com/office/drawing/2014/main" id="{4CC8A340-5FC8-4975-960F-3F82B942CA48}"/>
              </a:ext>
            </a:extLst>
          </p:cNvPr>
          <p:cNvSpPr>
            <a:spLocks noGrp="1"/>
          </p:cNvSpPr>
          <p:nvPr>
            <p:ph type="subTitle" idx="4294967295"/>
          </p:nvPr>
        </p:nvSpPr>
        <p:spPr>
          <a:xfrm>
            <a:off x="5926218" y="5204631"/>
            <a:ext cx="2491032" cy="382892"/>
          </a:xfrm>
        </p:spPr>
        <p:txBody>
          <a:bodyPr>
            <a:normAutofit lnSpcReduction="10000"/>
          </a:bodyPr>
          <a:lstStyle/>
          <a:p>
            <a:pPr marL="0" indent="0" algn="ctr">
              <a:buNone/>
            </a:pPr>
            <a:fld id="{EE627C0A-4D7E-4B2C-92C6-6E9018E00486}" type="datetime4">
              <a:rPr lang="en-US" sz="2000" smtClean="0">
                <a:solidFill>
                  <a:schemeClr val="tx1">
                    <a:lumMod val="50000"/>
                    <a:lumOff val="50000"/>
                  </a:schemeClr>
                </a:solidFill>
              </a:rPr>
              <a:pPr marL="0" indent="0" algn="ctr">
                <a:buNone/>
              </a:pPr>
              <a:t>September 11, 2018</a:t>
            </a:fld>
            <a:endParaRPr lang="en-US" sz="1400" dirty="0">
              <a:solidFill>
                <a:schemeClr val="tx1">
                  <a:lumMod val="50000"/>
                  <a:lumOff val="50000"/>
                </a:schemeClr>
              </a:solidFill>
            </a:endParaRPr>
          </a:p>
        </p:txBody>
      </p:sp>
      <p:sp>
        <p:nvSpPr>
          <p:cNvPr id="2" name="TextBox 1"/>
          <p:cNvSpPr txBox="1"/>
          <p:nvPr/>
        </p:nvSpPr>
        <p:spPr>
          <a:xfrm>
            <a:off x="313900" y="736978"/>
            <a:ext cx="8434316" cy="1077218"/>
          </a:xfrm>
          <a:prstGeom prst="rect">
            <a:avLst/>
          </a:prstGeom>
          <a:noFill/>
        </p:spPr>
        <p:txBody>
          <a:bodyPr wrap="square" rtlCol="0">
            <a:spAutoFit/>
          </a:bodyPr>
          <a:lstStyle/>
          <a:p>
            <a:r>
              <a:rPr lang="en-SG" sz="3200" b="1" dirty="0"/>
              <a:t>Strength in Sharing – Cyber Intel for Financial Services</a:t>
            </a:r>
            <a:endParaRPr lang="en-SG" sz="3600" b="1" dirty="0"/>
          </a:p>
        </p:txBody>
      </p:sp>
    </p:spTree>
    <p:extLst>
      <p:ext uri="{BB962C8B-B14F-4D97-AF65-F5344CB8AC3E}">
        <p14:creationId xmlns:p14="http://schemas.microsoft.com/office/powerpoint/2010/main" val="1086153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179614" y="359700"/>
            <a:ext cx="7929044" cy="89857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solidFill>
                  <a:schemeClr val="bg1"/>
                </a:solidFill>
                <a:latin typeface="Arial" panose="020B0604020202020204" pitchFamily="34" charset="0"/>
                <a:cs typeface="Arial" panose="020B0604020202020204" pitchFamily="34" charset="0"/>
              </a:rPr>
              <a:t>Phases of Information Sharing</a:t>
            </a:r>
          </a:p>
        </p:txBody>
      </p:sp>
      <p:pic>
        <p:nvPicPr>
          <p:cNvPr id="5" name="Picture 4"/>
          <p:cNvPicPr>
            <a:picLocks noChangeAspect="1"/>
          </p:cNvPicPr>
          <p:nvPr/>
        </p:nvPicPr>
        <p:blipFill rotWithShape="1">
          <a:blip r:embed="rId2"/>
          <a:srcRect b="17671"/>
          <a:stretch/>
        </p:blipFill>
        <p:spPr>
          <a:xfrm>
            <a:off x="350196" y="4226514"/>
            <a:ext cx="8099425" cy="1861524"/>
          </a:xfrm>
          <a:prstGeom prst="rect">
            <a:avLst/>
          </a:prstGeom>
        </p:spPr>
      </p:pic>
      <p:graphicFrame>
        <p:nvGraphicFramePr>
          <p:cNvPr id="6" name="Table 5"/>
          <p:cNvGraphicFramePr>
            <a:graphicFrameLocks noGrp="1"/>
          </p:cNvGraphicFramePr>
          <p:nvPr>
            <p:extLst/>
          </p:nvPr>
        </p:nvGraphicFramePr>
        <p:xfrm>
          <a:off x="38172" y="1406768"/>
          <a:ext cx="9063624" cy="2948884"/>
        </p:xfrm>
        <a:graphic>
          <a:graphicData uri="http://schemas.openxmlformats.org/drawingml/2006/table">
            <a:tbl>
              <a:tblPr firstRow="1" bandRow="1">
                <a:tableStyleId>{5C22544A-7EE6-4342-B048-85BDC9FD1C3A}</a:tableStyleId>
              </a:tblPr>
              <a:tblGrid>
                <a:gridCol w="2265906">
                  <a:extLst>
                    <a:ext uri="{9D8B030D-6E8A-4147-A177-3AD203B41FA5}">
                      <a16:colId xmlns:a16="http://schemas.microsoft.com/office/drawing/2014/main" val="3097506052"/>
                    </a:ext>
                  </a:extLst>
                </a:gridCol>
                <a:gridCol w="2265906">
                  <a:extLst>
                    <a:ext uri="{9D8B030D-6E8A-4147-A177-3AD203B41FA5}">
                      <a16:colId xmlns:a16="http://schemas.microsoft.com/office/drawing/2014/main" val="2964695090"/>
                    </a:ext>
                  </a:extLst>
                </a:gridCol>
                <a:gridCol w="2265906">
                  <a:extLst>
                    <a:ext uri="{9D8B030D-6E8A-4147-A177-3AD203B41FA5}">
                      <a16:colId xmlns:a16="http://schemas.microsoft.com/office/drawing/2014/main" val="4248506750"/>
                    </a:ext>
                  </a:extLst>
                </a:gridCol>
                <a:gridCol w="2265906">
                  <a:extLst>
                    <a:ext uri="{9D8B030D-6E8A-4147-A177-3AD203B41FA5}">
                      <a16:colId xmlns:a16="http://schemas.microsoft.com/office/drawing/2014/main" val="390652215"/>
                    </a:ext>
                  </a:extLst>
                </a:gridCol>
              </a:tblGrid>
              <a:tr h="419044">
                <a:tc>
                  <a:txBody>
                    <a:bodyPr/>
                    <a:lstStyle/>
                    <a:p>
                      <a:pPr algn="ctr"/>
                      <a:r>
                        <a:rPr lang="en-US" sz="2000" dirty="0"/>
                        <a:t>Startup</a:t>
                      </a:r>
                    </a:p>
                  </a:txBody>
                  <a:tcPr>
                    <a:solidFill>
                      <a:schemeClr val="tx1">
                        <a:lumMod val="75000"/>
                        <a:lumOff val="25000"/>
                        <a:alpha val="75000"/>
                      </a:schemeClr>
                    </a:solidFill>
                  </a:tcPr>
                </a:tc>
                <a:tc>
                  <a:txBody>
                    <a:bodyPr/>
                    <a:lstStyle/>
                    <a:p>
                      <a:pPr algn="ctr"/>
                      <a:r>
                        <a:rPr lang="en-US" sz="2000" dirty="0"/>
                        <a:t>Early Growth</a:t>
                      </a:r>
                    </a:p>
                  </a:txBody>
                  <a:tcPr>
                    <a:solidFill>
                      <a:schemeClr val="tx1">
                        <a:lumMod val="75000"/>
                        <a:lumOff val="25000"/>
                        <a:alpha val="75000"/>
                      </a:schemeClr>
                    </a:solidFill>
                  </a:tcPr>
                </a:tc>
                <a:tc>
                  <a:txBody>
                    <a:bodyPr/>
                    <a:lstStyle/>
                    <a:p>
                      <a:pPr algn="ctr"/>
                      <a:r>
                        <a:rPr lang="en-US" sz="2000" dirty="0"/>
                        <a:t>Expansion</a:t>
                      </a:r>
                    </a:p>
                  </a:txBody>
                  <a:tcPr>
                    <a:solidFill>
                      <a:schemeClr val="tx1">
                        <a:lumMod val="75000"/>
                        <a:lumOff val="25000"/>
                        <a:alpha val="75000"/>
                      </a:schemeClr>
                    </a:solidFill>
                  </a:tcPr>
                </a:tc>
                <a:tc>
                  <a:txBody>
                    <a:bodyPr/>
                    <a:lstStyle/>
                    <a:p>
                      <a:pPr algn="ctr"/>
                      <a:r>
                        <a:rPr lang="en-US" sz="2000" dirty="0"/>
                        <a:t>Optimized</a:t>
                      </a:r>
                    </a:p>
                  </a:txBody>
                  <a:tcPr>
                    <a:solidFill>
                      <a:schemeClr val="tx1">
                        <a:lumMod val="75000"/>
                        <a:lumOff val="25000"/>
                        <a:alpha val="75000"/>
                      </a:schemeClr>
                    </a:solidFill>
                  </a:tcPr>
                </a:tc>
                <a:extLst>
                  <a:ext uri="{0D108BD9-81ED-4DB2-BD59-A6C34878D82A}">
                    <a16:rowId xmlns:a16="http://schemas.microsoft.com/office/drawing/2014/main" val="773540847"/>
                  </a:ext>
                </a:extLst>
              </a:tr>
              <a:tr h="2388002">
                <a:tc>
                  <a:txBody>
                    <a:bodyPr/>
                    <a:lstStyle/>
                    <a:p>
                      <a:pPr marL="285750" indent="-285750">
                        <a:buFont typeface="Arial" panose="020B0604020202020204" pitchFamily="34" charset="0"/>
                        <a:buChar char="•"/>
                      </a:pPr>
                      <a:r>
                        <a:rPr lang="en-US" sz="1600" dirty="0"/>
                        <a:t>General indicators shared</a:t>
                      </a:r>
                    </a:p>
                    <a:p>
                      <a:pPr marL="285750" indent="-285750">
                        <a:buFont typeface="Arial" panose="020B0604020202020204" pitchFamily="34" charset="0"/>
                        <a:buChar char="•"/>
                      </a:pPr>
                      <a:r>
                        <a:rPr lang="en-US" sz="1600" dirty="0"/>
                        <a:t>Traffic light protocol</a:t>
                      </a:r>
                    </a:p>
                    <a:p>
                      <a:pPr marL="285750" indent="-285750">
                        <a:buFont typeface="Arial" panose="020B0604020202020204" pitchFamily="34" charset="0"/>
                        <a:buChar char="•"/>
                      </a:pPr>
                      <a:r>
                        <a:rPr lang="en-US" sz="1600" dirty="0"/>
                        <a:t>Few members share mostly anonymously</a:t>
                      </a:r>
                    </a:p>
                    <a:p>
                      <a:pPr marL="285750" indent="-285750">
                        <a:buFont typeface="Arial" panose="020B0604020202020204" pitchFamily="34" charset="0"/>
                        <a:buChar char="•"/>
                      </a:pPr>
                      <a:r>
                        <a:rPr lang="en-US" sz="1600" dirty="0"/>
                        <a:t>Members start to build trust 1:1</a:t>
                      </a:r>
                    </a:p>
                  </a:txBody>
                  <a:tcPr>
                    <a:solidFill>
                      <a:schemeClr val="accent1">
                        <a:tint val="40000"/>
                        <a:alpha val="75000"/>
                      </a:schemeClr>
                    </a:solidFill>
                  </a:tcPr>
                </a:tc>
                <a:tc>
                  <a:txBody>
                    <a:bodyPr/>
                    <a:lstStyle/>
                    <a:p>
                      <a:pPr marL="285750" indent="-285750">
                        <a:buFont typeface="Arial" panose="020B0604020202020204" pitchFamily="34" charset="0"/>
                        <a:buChar char="•"/>
                      </a:pPr>
                      <a:r>
                        <a:rPr lang="en-US" sz="1600" dirty="0"/>
                        <a:t>Specific Indicators</a:t>
                      </a:r>
                    </a:p>
                    <a:p>
                      <a:pPr marL="285750" indent="-285750">
                        <a:buFont typeface="Arial" panose="020B0604020202020204" pitchFamily="34" charset="0"/>
                        <a:buChar char="•"/>
                      </a:pPr>
                      <a:r>
                        <a:rPr lang="en-US" sz="1600" dirty="0"/>
                        <a:t>Vulnerabilities shared</a:t>
                      </a:r>
                    </a:p>
                    <a:p>
                      <a:pPr marL="285750" indent="-285750">
                        <a:buFont typeface="Arial" panose="020B0604020202020204" pitchFamily="34" charset="0"/>
                        <a:buChar char="•"/>
                      </a:pPr>
                      <a:r>
                        <a:rPr lang="en-US" sz="1600" dirty="0"/>
                        <a:t>Circles of Trust</a:t>
                      </a:r>
                    </a:p>
                    <a:p>
                      <a:pPr marL="285750" indent="-285750">
                        <a:buFont typeface="Arial" panose="020B0604020202020204" pitchFamily="34" charset="0"/>
                        <a:buChar char="•"/>
                      </a:pPr>
                      <a:r>
                        <a:rPr lang="en-US" sz="1600" dirty="0"/>
                        <a:t>Increase in sharing, some attribution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Regional sharing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Solution provider partnerships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Regional coalitions</a:t>
                      </a:r>
                    </a:p>
                  </a:txBody>
                  <a:tcPr>
                    <a:solidFill>
                      <a:schemeClr val="accent1">
                        <a:tint val="40000"/>
                        <a:alpha val="75000"/>
                      </a:schemeClr>
                    </a:solidFill>
                  </a:tcPr>
                </a:tc>
                <a:tc>
                  <a:txBody>
                    <a:bodyPr/>
                    <a:lstStyle/>
                    <a:p>
                      <a:pPr marL="285750" indent="-285750">
                        <a:buFont typeface="Arial" panose="020B0604020202020204" pitchFamily="34" charset="0"/>
                        <a:buChar char="•"/>
                      </a:pPr>
                      <a:r>
                        <a:rPr lang="en-US" sz="1600" dirty="0"/>
                        <a:t>Deeper analysis </a:t>
                      </a:r>
                      <a:r>
                        <a:rPr lang="en-US" sz="1100" dirty="0"/>
                        <a:t>(cyber, physical, geopolitical)</a:t>
                      </a:r>
                    </a:p>
                    <a:p>
                      <a:pPr marL="285750" indent="-285750">
                        <a:buFont typeface="Arial" panose="020B0604020202020204" pitchFamily="34" charset="0"/>
                        <a:buChar char="•"/>
                      </a:pPr>
                      <a:r>
                        <a:rPr lang="en-US" sz="1600" dirty="0"/>
                        <a:t>Communities of interest</a:t>
                      </a:r>
                    </a:p>
                    <a:p>
                      <a:pPr marL="285750" indent="-285750">
                        <a:buFont typeface="Arial" panose="020B0604020202020204" pitchFamily="34" charset="0"/>
                        <a:buChar char="•"/>
                      </a:pPr>
                      <a:r>
                        <a:rPr lang="en-US" sz="1600" dirty="0"/>
                        <a:t>Many members share</a:t>
                      </a:r>
                    </a:p>
                    <a:p>
                      <a:pPr marL="285750" indent="-285750">
                        <a:buFont typeface="Arial" panose="020B0604020202020204" pitchFamily="34" charset="0"/>
                        <a:buChar char="•"/>
                      </a:pPr>
                      <a:r>
                        <a:rPr lang="en-US" sz="1600" dirty="0"/>
                        <a:t>Global sharing</a:t>
                      </a:r>
                    </a:p>
                    <a:p>
                      <a:pPr marL="285750" indent="-285750">
                        <a:buFont typeface="Arial" panose="020B0604020202020204" pitchFamily="34" charset="0"/>
                        <a:buChar char="•"/>
                      </a:pPr>
                      <a:r>
                        <a:rPr lang="en-US" sz="1600" dirty="0"/>
                        <a:t>Exercises &amp; playbooks</a:t>
                      </a:r>
                    </a:p>
                    <a:p>
                      <a:pPr marL="285750" indent="-285750">
                        <a:buFont typeface="Arial" panose="020B0604020202020204" pitchFamily="34" charset="0"/>
                        <a:buChar char="•"/>
                      </a:pPr>
                      <a:r>
                        <a:rPr lang="en-US" sz="1600" dirty="0"/>
                        <a:t>Government &amp; local partnerships</a:t>
                      </a:r>
                    </a:p>
                  </a:txBody>
                  <a:tcPr>
                    <a:solidFill>
                      <a:schemeClr val="accent1">
                        <a:tint val="40000"/>
                        <a:alpha val="75000"/>
                      </a:schemeClr>
                    </a:solidFill>
                  </a:tcPr>
                </a:tc>
                <a:tc>
                  <a:txBody>
                    <a:bodyPr/>
                    <a:lstStyle/>
                    <a:p>
                      <a:pPr marL="285750" indent="-285750">
                        <a:buFont typeface="Arial" panose="020B0604020202020204" pitchFamily="34" charset="0"/>
                        <a:buChar char="•"/>
                      </a:pPr>
                      <a:r>
                        <a:rPr lang="en-US" sz="1600" dirty="0"/>
                        <a:t>Cross sector sharing</a:t>
                      </a:r>
                    </a:p>
                    <a:p>
                      <a:pPr marL="285750" indent="-285750">
                        <a:buFont typeface="Arial" panose="020B0604020202020204" pitchFamily="34" charset="0"/>
                        <a:buChar char="•"/>
                      </a:pPr>
                      <a:r>
                        <a:rPr lang="en-US" sz="1600" dirty="0"/>
                        <a:t>Automated machine to machine sharing</a:t>
                      </a:r>
                    </a:p>
                    <a:p>
                      <a:pPr marL="285750" indent="-285750">
                        <a:buFont typeface="Arial" panose="020B0604020202020204" pitchFamily="34" charset="0"/>
                        <a:buChar char="•"/>
                      </a:pPr>
                      <a:r>
                        <a:rPr lang="en-US" sz="1600" dirty="0"/>
                        <a:t>Strategic resilience efforts in addition to core sharing</a:t>
                      </a:r>
                    </a:p>
                    <a:p>
                      <a:pPr marL="285750" indent="-285750">
                        <a:buFont typeface="Arial" panose="020B0604020202020204" pitchFamily="34" charset="0"/>
                        <a:buChar char="•"/>
                      </a:pPr>
                      <a:r>
                        <a:rPr lang="en-US" sz="1600" dirty="0"/>
                        <a:t>Public-private exercises</a:t>
                      </a:r>
                    </a:p>
                    <a:p>
                      <a:pPr marL="285750" indent="-285750">
                        <a:buFont typeface="Arial" panose="020B0604020202020204" pitchFamily="34" charset="0"/>
                        <a:buChar char="•"/>
                      </a:pPr>
                      <a:r>
                        <a:rPr lang="en-US" sz="1600" dirty="0"/>
                        <a:t>Regional resources added</a:t>
                      </a:r>
                    </a:p>
                  </a:txBody>
                  <a:tcPr>
                    <a:solidFill>
                      <a:schemeClr val="accent1">
                        <a:tint val="40000"/>
                        <a:alpha val="75000"/>
                      </a:schemeClr>
                    </a:solidFill>
                  </a:tcPr>
                </a:tc>
                <a:extLst>
                  <a:ext uri="{0D108BD9-81ED-4DB2-BD59-A6C34878D82A}">
                    <a16:rowId xmlns:a16="http://schemas.microsoft.com/office/drawing/2014/main" val="2289927177"/>
                  </a:ext>
                </a:extLst>
              </a:tr>
            </a:tbl>
          </a:graphicData>
        </a:graphic>
      </p:graphicFrame>
      <p:sp>
        <p:nvSpPr>
          <p:cNvPr id="7" name="Rounded Rectangle 13">
            <a:extLst>
              <a:ext uri="{FF2B5EF4-FFF2-40B4-BE49-F238E27FC236}">
                <a16:creationId xmlns:a16="http://schemas.microsoft.com/office/drawing/2014/main" id="{C695B80F-CB4F-4B4C-9728-070405C60921}"/>
              </a:ext>
            </a:extLst>
          </p:cNvPr>
          <p:cNvSpPr/>
          <p:nvPr/>
        </p:nvSpPr>
        <p:spPr>
          <a:xfrm>
            <a:off x="5079802" y="6273690"/>
            <a:ext cx="1763058" cy="328705"/>
          </a:xfrm>
          <a:prstGeom prst="round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FFFF"/>
                </a:solidFill>
              </a:rPr>
              <a:t>TLP Green</a:t>
            </a:r>
          </a:p>
        </p:txBody>
      </p:sp>
    </p:spTree>
    <p:extLst>
      <p:ext uri="{BB962C8B-B14F-4D97-AF65-F5344CB8AC3E}">
        <p14:creationId xmlns:p14="http://schemas.microsoft.com/office/powerpoint/2010/main" val="1600555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p:cNvSpPr/>
          <p:nvPr/>
        </p:nvSpPr>
        <p:spPr>
          <a:xfrm rot="10800000">
            <a:off x="4009292" y="1425847"/>
            <a:ext cx="5064368" cy="4602994"/>
          </a:xfrm>
          <a:prstGeom prst="homePlate">
            <a:avLst/>
          </a:prstGeom>
          <a:solidFill>
            <a:schemeClr val="tx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Arrow: Pentagon 3"/>
          <p:cNvSpPr/>
          <p:nvPr/>
        </p:nvSpPr>
        <p:spPr>
          <a:xfrm>
            <a:off x="77711" y="1425847"/>
            <a:ext cx="4950934" cy="4602994"/>
          </a:xfrm>
          <a:prstGeom prst="homePlat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ext Placeholder 1"/>
          <p:cNvSpPr txBox="1">
            <a:spLocks/>
          </p:cNvSpPr>
          <p:nvPr/>
        </p:nvSpPr>
        <p:spPr>
          <a:xfrm>
            <a:off x="0" y="108856"/>
            <a:ext cx="9144000" cy="116849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b="1" dirty="0">
                <a:solidFill>
                  <a:schemeClr val="bg1"/>
                </a:solidFill>
                <a:cs typeface="Arial" panose="020B0604020202020204" pitchFamily="34" charset="0"/>
              </a:rPr>
              <a:t>Information Sharing: A Virtual Neighborhood Watch</a:t>
            </a:r>
          </a:p>
        </p:txBody>
      </p:sp>
      <p:sp>
        <p:nvSpPr>
          <p:cNvPr id="2" name="TextBox 1"/>
          <p:cNvSpPr txBox="1"/>
          <p:nvPr/>
        </p:nvSpPr>
        <p:spPr>
          <a:xfrm>
            <a:off x="334018" y="1694580"/>
            <a:ext cx="2634667" cy="3970318"/>
          </a:xfrm>
          <a:prstGeom prst="rect">
            <a:avLst/>
          </a:prstGeom>
          <a:noFill/>
        </p:spPr>
        <p:txBody>
          <a:bodyPr wrap="square" rtlCol="0">
            <a:spAutoFit/>
          </a:bodyPr>
          <a:lstStyle/>
          <a:p>
            <a:pPr>
              <a:spcBef>
                <a:spcPts val="500"/>
              </a:spcBef>
              <a:spcAft>
                <a:spcPts val="1000"/>
              </a:spcAft>
            </a:pPr>
            <a:r>
              <a:rPr lang="en-US" sz="2000" b="1" dirty="0">
                <a:latin typeface="Arial" panose="020B0604020202020204" pitchFamily="34" charset="0"/>
                <a:cs typeface="Arial" panose="020B0604020202020204" pitchFamily="34" charset="0"/>
              </a:rPr>
              <a:t>Reasons to Share:</a:t>
            </a:r>
            <a:endParaRPr lang="en-US" sz="200" dirty="0">
              <a:latin typeface="Arial" panose="020B0604020202020204" pitchFamily="34" charset="0"/>
              <a:cs typeface="Arial" panose="020B0604020202020204" pitchFamily="34" charset="0"/>
            </a:endParaRPr>
          </a:p>
          <a:p>
            <a:pPr marL="342900" indent="-342900">
              <a:spcBef>
                <a:spcPts val="500"/>
              </a:spcBef>
              <a:spcAft>
                <a:spcPts val="1800"/>
              </a:spcAft>
              <a:buSzPct val="90000"/>
              <a:buFont typeface="Arial" panose="020B0604020202020204" pitchFamily="34" charset="0"/>
              <a:buChar char="►"/>
            </a:pPr>
            <a:r>
              <a:rPr lang="en-US" dirty="0">
                <a:latin typeface="Arial" panose="020B0604020202020204" pitchFamily="34" charset="0"/>
                <a:cs typeface="Arial" panose="020B0604020202020204" pitchFamily="34" charset="0"/>
              </a:rPr>
              <a:t>Increasing Attack Complexity</a:t>
            </a:r>
            <a:endParaRPr lang="en-US" sz="900" dirty="0">
              <a:latin typeface="Arial" panose="020B0604020202020204" pitchFamily="34" charset="0"/>
              <a:cs typeface="Arial" panose="020B0604020202020204" pitchFamily="34" charset="0"/>
            </a:endParaRPr>
          </a:p>
          <a:p>
            <a:pPr marL="342900" indent="-342900">
              <a:spcBef>
                <a:spcPts val="500"/>
              </a:spcBef>
              <a:spcAft>
                <a:spcPts val="1800"/>
              </a:spcAft>
              <a:buSzPct val="90000"/>
              <a:buFont typeface="Arial" panose="020B0604020202020204" pitchFamily="34" charset="0"/>
              <a:buChar char="►"/>
            </a:pPr>
            <a:r>
              <a:rPr lang="en-US" dirty="0">
                <a:latin typeface="Arial" panose="020B0604020202020204" pitchFamily="34" charset="0"/>
                <a:cs typeface="Arial" panose="020B0604020202020204" pitchFamily="34" charset="0"/>
              </a:rPr>
              <a:t>Rising Breach Costs</a:t>
            </a:r>
            <a:endParaRPr lang="en-US" sz="900" dirty="0">
              <a:latin typeface="Arial" panose="020B0604020202020204" pitchFamily="34" charset="0"/>
              <a:cs typeface="Arial" panose="020B0604020202020204" pitchFamily="34" charset="0"/>
            </a:endParaRPr>
          </a:p>
          <a:p>
            <a:pPr marL="342900" indent="-342900">
              <a:spcBef>
                <a:spcPts val="500"/>
              </a:spcBef>
              <a:spcAft>
                <a:spcPts val="1800"/>
              </a:spcAft>
              <a:buSzPct val="90000"/>
              <a:buFont typeface="Arial" panose="020B0604020202020204" pitchFamily="34" charset="0"/>
              <a:buChar char="►"/>
            </a:pPr>
            <a:r>
              <a:rPr lang="en-US" dirty="0">
                <a:latin typeface="Arial" panose="020B0604020202020204" pitchFamily="34" charset="0"/>
                <a:cs typeface="Arial" panose="020B0604020202020204" pitchFamily="34" charset="0"/>
              </a:rPr>
              <a:t>Growing “Noise” of threat indicators</a:t>
            </a:r>
            <a:endParaRPr lang="en-US" sz="900" dirty="0">
              <a:latin typeface="Arial" panose="020B0604020202020204" pitchFamily="34" charset="0"/>
              <a:cs typeface="Arial" panose="020B0604020202020204" pitchFamily="34" charset="0"/>
            </a:endParaRPr>
          </a:p>
          <a:p>
            <a:pPr marL="342900" indent="-342900">
              <a:spcBef>
                <a:spcPts val="500"/>
              </a:spcBef>
              <a:spcAft>
                <a:spcPts val="1800"/>
              </a:spcAft>
              <a:buSzPct val="90000"/>
              <a:buFont typeface="Arial" panose="020B0604020202020204" pitchFamily="34" charset="0"/>
              <a:buChar char="►"/>
            </a:pPr>
            <a:r>
              <a:rPr lang="en-US" dirty="0">
                <a:latin typeface="Arial" panose="020B0604020202020204" pitchFamily="34" charset="0"/>
                <a:cs typeface="Arial" panose="020B0604020202020204" pitchFamily="34" charset="0"/>
              </a:rPr>
              <a:t>More focus from regulators on participation in info sharing</a:t>
            </a:r>
          </a:p>
        </p:txBody>
      </p:sp>
      <p:pic>
        <p:nvPicPr>
          <p:cNvPr id="7" name="Picture 6"/>
          <p:cNvPicPr>
            <a:picLocks noChangeAspect="1"/>
          </p:cNvPicPr>
          <p:nvPr/>
        </p:nvPicPr>
        <p:blipFill>
          <a:blip r:embed="rId3">
            <a:duotone>
              <a:schemeClr val="accent5">
                <a:shade val="45000"/>
                <a:satMod val="135000"/>
              </a:schemeClr>
              <a:prstClr val="white"/>
            </a:duotone>
          </a:blip>
          <a:stretch>
            <a:fillRect/>
          </a:stretch>
        </p:blipFill>
        <p:spPr>
          <a:xfrm>
            <a:off x="3276107" y="2741026"/>
            <a:ext cx="2591785" cy="1846647"/>
          </a:xfrm>
          <a:prstGeom prst="rect">
            <a:avLst/>
          </a:prstGeom>
          <a:effectLst/>
        </p:spPr>
      </p:pic>
      <p:sp>
        <p:nvSpPr>
          <p:cNvPr id="9" name="TextBox 8"/>
          <p:cNvSpPr txBox="1"/>
          <p:nvPr/>
        </p:nvSpPr>
        <p:spPr>
          <a:xfrm>
            <a:off x="5936443" y="1694580"/>
            <a:ext cx="3156133" cy="4185761"/>
          </a:xfrm>
          <a:prstGeom prst="rect">
            <a:avLst/>
          </a:prstGeom>
          <a:noFill/>
        </p:spPr>
        <p:txBody>
          <a:bodyPr wrap="square" rtlCol="0">
            <a:spAutoFit/>
          </a:bodyPr>
          <a:lstStyle/>
          <a:p>
            <a:pPr>
              <a:spcBef>
                <a:spcPts val="200"/>
              </a:spcBef>
              <a:spcAft>
                <a:spcPts val="600"/>
              </a:spcAft>
            </a:pPr>
            <a:r>
              <a:rPr lang="en-US" b="1" dirty="0">
                <a:solidFill>
                  <a:schemeClr val="tx2"/>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Benefits of Sharing:</a:t>
            </a:r>
          </a:p>
          <a:p>
            <a:pPr marL="342900" indent="-342900">
              <a:spcBef>
                <a:spcPts val="200"/>
              </a:spcBef>
              <a:spcAft>
                <a:spcPts val="200"/>
              </a:spcAft>
              <a:buSzPct val="90000"/>
              <a:buFont typeface="Arial" panose="020B0604020202020204" pitchFamily="34" charset="0"/>
              <a:buChar char="►"/>
            </a:pPr>
            <a:r>
              <a:rPr lang="en-US" dirty="0">
                <a:latin typeface="Arial" panose="020B0604020202020204" pitchFamily="34" charset="0"/>
                <a:cs typeface="Arial" panose="020B0604020202020204" pitchFamily="34" charset="0"/>
              </a:rPr>
              <a:t>Get real-time threat intelligence</a:t>
            </a:r>
          </a:p>
          <a:p>
            <a:pPr marL="800100" lvl="1" indent="-342900">
              <a:spcBef>
                <a:spcPts val="200"/>
              </a:spcBef>
              <a:spcAft>
                <a:spcPts val="200"/>
              </a:spcAft>
              <a:buSzPct val="90000"/>
              <a:buFont typeface="Arial" panose="020B0604020202020204" pitchFamily="34" charset="0"/>
              <a:buChar char="►"/>
            </a:pPr>
            <a:r>
              <a:rPr lang="en-US" sz="1400" dirty="0">
                <a:latin typeface="Arial" panose="020B0604020202020204" pitchFamily="34" charset="0"/>
                <a:cs typeface="Arial" panose="020B0604020202020204" pitchFamily="34" charset="0"/>
              </a:rPr>
              <a:t>Cyber</a:t>
            </a:r>
          </a:p>
          <a:p>
            <a:pPr marL="800100" lvl="1" indent="-342900">
              <a:spcBef>
                <a:spcPts val="200"/>
              </a:spcBef>
              <a:spcAft>
                <a:spcPts val="200"/>
              </a:spcAft>
              <a:buSzPct val="90000"/>
              <a:buFont typeface="Arial" panose="020B0604020202020204" pitchFamily="34" charset="0"/>
              <a:buChar char="►"/>
            </a:pPr>
            <a:r>
              <a:rPr lang="en-US" sz="1400" dirty="0">
                <a:latin typeface="Arial" panose="020B0604020202020204" pitchFamily="34" charset="0"/>
                <a:cs typeface="Arial" panose="020B0604020202020204" pitchFamily="34" charset="0"/>
              </a:rPr>
              <a:t>Physical</a:t>
            </a:r>
          </a:p>
          <a:p>
            <a:pPr marL="800100" lvl="1" indent="-342900">
              <a:spcBef>
                <a:spcPts val="200"/>
              </a:spcBef>
              <a:spcAft>
                <a:spcPts val="200"/>
              </a:spcAft>
              <a:buSzPct val="90000"/>
              <a:buFont typeface="Arial" panose="020B0604020202020204" pitchFamily="34" charset="0"/>
              <a:buChar char="►"/>
            </a:pPr>
            <a:r>
              <a:rPr lang="en-US" sz="1400" dirty="0">
                <a:latin typeface="Arial" panose="020B0604020202020204" pitchFamily="34" charset="0"/>
                <a:cs typeface="Arial" panose="020B0604020202020204" pitchFamily="34" charset="0"/>
              </a:rPr>
              <a:t>Geopolitical</a:t>
            </a:r>
          </a:p>
          <a:p>
            <a:pPr marL="800100" lvl="1" indent="-342900">
              <a:spcBef>
                <a:spcPts val="200"/>
              </a:spcBef>
              <a:spcAft>
                <a:spcPts val="200"/>
              </a:spcAft>
              <a:buSzPct val="90000"/>
              <a:buFont typeface="Arial" panose="020B0604020202020204" pitchFamily="34" charset="0"/>
              <a:buChar char="►"/>
            </a:pPr>
            <a:r>
              <a:rPr lang="en-US" sz="1400" dirty="0">
                <a:latin typeface="Arial" panose="020B0604020202020204" pitchFamily="34" charset="0"/>
                <a:cs typeface="Arial" panose="020B0604020202020204" pitchFamily="34" charset="0"/>
              </a:rPr>
              <a:t>Vulnerabilities</a:t>
            </a:r>
          </a:p>
          <a:p>
            <a:pPr marL="342900" indent="-342900">
              <a:spcBef>
                <a:spcPts val="200"/>
              </a:spcBef>
              <a:spcAft>
                <a:spcPts val="200"/>
              </a:spcAft>
              <a:buSzPct val="90000"/>
              <a:buFont typeface="Arial" panose="020B0604020202020204" pitchFamily="34" charset="0"/>
              <a:buChar char="►"/>
            </a:pPr>
            <a:r>
              <a:rPr lang="en-US" dirty="0">
                <a:latin typeface="Arial" panose="020B0604020202020204" pitchFamily="34" charset="0"/>
                <a:cs typeface="Arial" panose="020B0604020202020204" pitchFamily="34" charset="0"/>
              </a:rPr>
              <a:t>Join communities of interest</a:t>
            </a:r>
          </a:p>
          <a:p>
            <a:pPr marL="342900" indent="-342900">
              <a:spcBef>
                <a:spcPts val="200"/>
              </a:spcBef>
              <a:spcAft>
                <a:spcPts val="200"/>
              </a:spcAft>
              <a:buSzPct val="90000"/>
              <a:buFont typeface="Arial" panose="020B0604020202020204" pitchFamily="34" charset="0"/>
              <a:buChar char="►"/>
            </a:pPr>
            <a:r>
              <a:rPr lang="en-US" dirty="0">
                <a:latin typeface="Arial" panose="020B0604020202020204" pitchFamily="34" charset="0"/>
                <a:cs typeface="Arial" panose="020B0604020202020204" pitchFamily="34" charset="0"/>
              </a:rPr>
              <a:t>Define appropriate defense &amp; response based on risk</a:t>
            </a:r>
          </a:p>
          <a:p>
            <a:pPr marL="342900" indent="-342900">
              <a:spcBef>
                <a:spcPts val="200"/>
              </a:spcBef>
              <a:spcAft>
                <a:spcPts val="200"/>
              </a:spcAft>
              <a:buSzPct val="90000"/>
              <a:buFont typeface="Arial" panose="020B0604020202020204" pitchFamily="34" charset="0"/>
              <a:buChar char="►"/>
            </a:pPr>
            <a:r>
              <a:rPr lang="en-US" dirty="0">
                <a:latin typeface="Arial" panose="020B0604020202020204" pitchFamily="34" charset="0"/>
                <a:cs typeface="Arial" panose="020B0604020202020204" pitchFamily="34" charset="0"/>
              </a:rPr>
              <a:t>Comply with regulations, supervisory expectations</a:t>
            </a:r>
          </a:p>
        </p:txBody>
      </p:sp>
      <p:sp>
        <p:nvSpPr>
          <p:cNvPr id="10" name="Rounded Rectangle 13"/>
          <p:cNvSpPr/>
          <p:nvPr/>
        </p:nvSpPr>
        <p:spPr>
          <a:xfrm>
            <a:off x="5035394" y="6351411"/>
            <a:ext cx="1763058" cy="328705"/>
          </a:xfrm>
          <a:prstGeom prst="round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FFFF"/>
                </a:solidFill>
              </a:rPr>
              <a:t>TLP Green</a:t>
            </a:r>
          </a:p>
        </p:txBody>
      </p:sp>
    </p:spTree>
    <p:extLst>
      <p:ext uri="{BB962C8B-B14F-4D97-AF65-F5344CB8AC3E}">
        <p14:creationId xmlns:p14="http://schemas.microsoft.com/office/powerpoint/2010/main" val="1803301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16845-6C59-47BF-BEBE-073391598DA0}"/>
              </a:ext>
            </a:extLst>
          </p:cNvPr>
          <p:cNvSpPr>
            <a:spLocks noGrp="1"/>
          </p:cNvSpPr>
          <p:nvPr>
            <p:ph type="title"/>
          </p:nvPr>
        </p:nvSpPr>
        <p:spPr>
          <a:xfrm>
            <a:off x="0" y="-1"/>
            <a:ext cx="9144000" cy="1303403"/>
          </a:xfrm>
        </p:spPr>
        <p:txBody>
          <a:bodyPr>
            <a:noAutofit/>
          </a:bodyPr>
          <a:lstStyle/>
          <a:p>
            <a:pPr algn="l"/>
            <a:r>
              <a:rPr lang="en-US" sz="4000" b="1" dirty="0">
                <a:solidFill>
                  <a:schemeClr val="bg1"/>
                </a:solidFill>
              </a:rPr>
              <a:t>Relevant</a:t>
            </a:r>
          </a:p>
        </p:txBody>
      </p:sp>
      <p:sp>
        <p:nvSpPr>
          <p:cNvPr id="9" name="TextBox 8">
            <a:extLst>
              <a:ext uri="{FF2B5EF4-FFF2-40B4-BE49-F238E27FC236}">
                <a16:creationId xmlns:a16="http://schemas.microsoft.com/office/drawing/2014/main" id="{3C5F5BB8-F83F-431E-99F0-E2A60368B33B}"/>
              </a:ext>
            </a:extLst>
          </p:cNvPr>
          <p:cNvSpPr txBox="1"/>
          <p:nvPr/>
        </p:nvSpPr>
        <p:spPr>
          <a:xfrm>
            <a:off x="3682066" y="4435477"/>
            <a:ext cx="1544595" cy="707886"/>
          </a:xfrm>
          <a:prstGeom prst="rect">
            <a:avLst/>
          </a:prstGeom>
          <a:noFill/>
        </p:spPr>
        <p:txBody>
          <a:bodyPr wrap="square" rtlCol="0">
            <a:spAutoFit/>
          </a:bodyPr>
          <a:lstStyle/>
          <a:p>
            <a:pPr algn="ctr"/>
            <a:r>
              <a:rPr lang="en-US" sz="2000" dirty="0">
                <a:solidFill>
                  <a:schemeClr val="accent1">
                    <a:lumMod val="75000"/>
                  </a:schemeClr>
                </a:solidFill>
                <a:latin typeface="Helvetica" charset="0"/>
                <a:ea typeface="Helvetica" charset="0"/>
                <a:cs typeface="Helvetica" charset="0"/>
              </a:rPr>
              <a:t>Information Sharing</a:t>
            </a:r>
          </a:p>
        </p:txBody>
      </p:sp>
      <p:sp>
        <p:nvSpPr>
          <p:cNvPr id="10" name="TextBox 9">
            <a:extLst>
              <a:ext uri="{FF2B5EF4-FFF2-40B4-BE49-F238E27FC236}">
                <a16:creationId xmlns:a16="http://schemas.microsoft.com/office/drawing/2014/main" id="{3ED16AF6-AE77-4167-9FE8-ED2F942F5325}"/>
              </a:ext>
            </a:extLst>
          </p:cNvPr>
          <p:cNvSpPr txBox="1"/>
          <p:nvPr/>
        </p:nvSpPr>
        <p:spPr>
          <a:xfrm>
            <a:off x="6218421" y="5335775"/>
            <a:ext cx="1705892" cy="707886"/>
          </a:xfrm>
          <a:prstGeom prst="rect">
            <a:avLst/>
          </a:prstGeom>
          <a:noFill/>
        </p:spPr>
        <p:txBody>
          <a:bodyPr wrap="square" rtlCol="0">
            <a:spAutoFit/>
          </a:bodyPr>
          <a:lstStyle/>
          <a:p>
            <a:pPr algn="ctr"/>
            <a:r>
              <a:rPr lang="en-US" sz="2000" dirty="0">
                <a:solidFill>
                  <a:schemeClr val="accent1">
                    <a:lumMod val="75000"/>
                  </a:schemeClr>
                </a:solidFill>
                <a:latin typeface="Helvetica" charset="0"/>
                <a:ea typeface="Helvetica" charset="0"/>
                <a:cs typeface="Helvetica" charset="0"/>
              </a:rPr>
              <a:t>Education and Training</a:t>
            </a:r>
          </a:p>
        </p:txBody>
      </p:sp>
      <p:sp>
        <p:nvSpPr>
          <p:cNvPr id="11" name="TextBox 10">
            <a:extLst>
              <a:ext uri="{FF2B5EF4-FFF2-40B4-BE49-F238E27FC236}">
                <a16:creationId xmlns:a16="http://schemas.microsoft.com/office/drawing/2014/main" id="{403375A8-E3CC-4C2A-8D62-4BA86029E889}"/>
              </a:ext>
            </a:extLst>
          </p:cNvPr>
          <p:cNvSpPr txBox="1"/>
          <p:nvPr/>
        </p:nvSpPr>
        <p:spPr>
          <a:xfrm>
            <a:off x="970268" y="3061344"/>
            <a:ext cx="1744845" cy="707886"/>
          </a:xfrm>
          <a:prstGeom prst="rect">
            <a:avLst/>
          </a:prstGeom>
          <a:noFill/>
        </p:spPr>
        <p:txBody>
          <a:bodyPr wrap="square" rtlCol="0">
            <a:spAutoFit/>
          </a:bodyPr>
          <a:lstStyle/>
          <a:p>
            <a:pPr algn="ctr"/>
            <a:r>
              <a:rPr lang="en-US" sz="2000" dirty="0">
                <a:solidFill>
                  <a:schemeClr val="accent1">
                    <a:lumMod val="75000"/>
                  </a:schemeClr>
                </a:solidFill>
                <a:latin typeface="Helvetica" charset="0"/>
                <a:ea typeface="Helvetica" charset="0"/>
                <a:cs typeface="Helvetica" charset="0"/>
              </a:rPr>
              <a:t>Intelligence and Analysis</a:t>
            </a:r>
          </a:p>
        </p:txBody>
      </p:sp>
      <p:sp>
        <p:nvSpPr>
          <p:cNvPr id="13" name="TextBox 12">
            <a:extLst>
              <a:ext uri="{FF2B5EF4-FFF2-40B4-BE49-F238E27FC236}">
                <a16:creationId xmlns:a16="http://schemas.microsoft.com/office/drawing/2014/main" id="{9A98B311-9593-45F0-B597-B0A00C6D86BD}"/>
              </a:ext>
            </a:extLst>
          </p:cNvPr>
          <p:cNvSpPr txBox="1"/>
          <p:nvPr/>
        </p:nvSpPr>
        <p:spPr>
          <a:xfrm>
            <a:off x="6313804" y="3078464"/>
            <a:ext cx="1744226" cy="707886"/>
          </a:xfrm>
          <a:prstGeom prst="rect">
            <a:avLst/>
          </a:prstGeom>
          <a:noFill/>
        </p:spPr>
        <p:txBody>
          <a:bodyPr wrap="square" rtlCol="0">
            <a:spAutoFit/>
          </a:bodyPr>
          <a:lstStyle/>
          <a:p>
            <a:pPr algn="ctr"/>
            <a:r>
              <a:rPr lang="en-US" sz="2000" dirty="0">
                <a:solidFill>
                  <a:schemeClr val="accent1">
                    <a:lumMod val="75000"/>
                  </a:schemeClr>
                </a:solidFill>
                <a:latin typeface="Helvetica" charset="0"/>
                <a:ea typeface="Helvetica" charset="0"/>
                <a:cs typeface="Helvetica" charset="0"/>
              </a:rPr>
              <a:t>Summits and Events</a:t>
            </a:r>
          </a:p>
        </p:txBody>
      </p:sp>
      <p:pic>
        <p:nvPicPr>
          <p:cNvPr id="4" name="Picture 3">
            <a:extLst>
              <a:ext uri="{FF2B5EF4-FFF2-40B4-BE49-F238E27FC236}">
                <a16:creationId xmlns:a16="http://schemas.microsoft.com/office/drawing/2014/main" id="{7DC1C13F-3FBB-4BA2-94E9-12D2431EF44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63154" y="2819595"/>
            <a:ext cx="1400709" cy="1485484"/>
          </a:xfrm>
          <a:prstGeom prst="rect">
            <a:avLst/>
          </a:prstGeom>
        </p:spPr>
      </p:pic>
      <p:pic>
        <p:nvPicPr>
          <p:cNvPr id="6" name="Picture 5">
            <a:extLst>
              <a:ext uri="{FF2B5EF4-FFF2-40B4-BE49-F238E27FC236}">
                <a16:creationId xmlns:a16="http://schemas.microsoft.com/office/drawing/2014/main" id="{8032BAB1-47F8-437A-BB41-B75B6D7C882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23879" y="1489755"/>
            <a:ext cx="1324077" cy="1422583"/>
          </a:xfrm>
          <a:prstGeom prst="rect">
            <a:avLst/>
          </a:prstGeom>
        </p:spPr>
      </p:pic>
      <p:pic>
        <p:nvPicPr>
          <p:cNvPr id="8" name="Picture 7">
            <a:extLst>
              <a:ext uri="{FF2B5EF4-FFF2-40B4-BE49-F238E27FC236}">
                <a16:creationId xmlns:a16="http://schemas.microsoft.com/office/drawing/2014/main" id="{7B682D23-E806-483A-ACF7-D9D677208BD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10212" y="3940103"/>
            <a:ext cx="1751412" cy="1395672"/>
          </a:xfrm>
          <a:prstGeom prst="rect">
            <a:avLst/>
          </a:prstGeom>
        </p:spPr>
      </p:pic>
      <p:pic>
        <p:nvPicPr>
          <p:cNvPr id="5" name="Picture 4">
            <a:extLst>
              <a:ext uri="{FF2B5EF4-FFF2-40B4-BE49-F238E27FC236}">
                <a16:creationId xmlns:a16="http://schemas.microsoft.com/office/drawing/2014/main" id="{CB1FB4D2-A359-4B89-A8B6-BA02B23119D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05348" y="1489755"/>
            <a:ext cx="1467654" cy="1462352"/>
          </a:xfrm>
          <a:prstGeom prst="rect">
            <a:avLst/>
          </a:prstGeom>
        </p:spPr>
      </p:pic>
      <p:pic>
        <p:nvPicPr>
          <p:cNvPr id="7" name="Picture 6">
            <a:extLst>
              <a:ext uri="{FF2B5EF4-FFF2-40B4-BE49-F238E27FC236}">
                <a16:creationId xmlns:a16="http://schemas.microsoft.com/office/drawing/2014/main" id="{6E5AE4F0-C8D0-44A2-AAC7-CD7E63706C7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01830" y="4029824"/>
            <a:ext cx="1464106" cy="1422583"/>
          </a:xfrm>
          <a:prstGeom prst="rect">
            <a:avLst/>
          </a:prstGeom>
        </p:spPr>
      </p:pic>
      <p:sp>
        <p:nvSpPr>
          <p:cNvPr id="14" name="TextBox 13">
            <a:extLst>
              <a:ext uri="{FF2B5EF4-FFF2-40B4-BE49-F238E27FC236}">
                <a16:creationId xmlns:a16="http://schemas.microsoft.com/office/drawing/2014/main" id="{7E19DE7F-E0C2-4277-9E4A-E8E1E5E226D7}"/>
              </a:ext>
            </a:extLst>
          </p:cNvPr>
          <p:cNvSpPr txBox="1"/>
          <p:nvPr/>
        </p:nvSpPr>
        <p:spPr>
          <a:xfrm>
            <a:off x="818358" y="5527171"/>
            <a:ext cx="2041634" cy="707886"/>
          </a:xfrm>
          <a:prstGeom prst="rect">
            <a:avLst/>
          </a:prstGeom>
          <a:noFill/>
        </p:spPr>
        <p:txBody>
          <a:bodyPr wrap="square" rtlCol="0">
            <a:spAutoFit/>
          </a:bodyPr>
          <a:lstStyle/>
          <a:p>
            <a:pPr algn="ctr"/>
            <a:r>
              <a:rPr lang="en-US" sz="2000" dirty="0">
                <a:solidFill>
                  <a:schemeClr val="accent1">
                    <a:lumMod val="75000"/>
                  </a:schemeClr>
                </a:solidFill>
                <a:latin typeface="Helvetica" charset="0"/>
                <a:ea typeface="Helvetica" charset="0"/>
                <a:cs typeface="Helvetica" charset="0"/>
              </a:rPr>
              <a:t>Crisis Response and Exercises</a:t>
            </a:r>
          </a:p>
        </p:txBody>
      </p:sp>
      <p:sp>
        <p:nvSpPr>
          <p:cNvPr id="15" name="Rounded Rectangle 13">
            <a:extLst>
              <a:ext uri="{FF2B5EF4-FFF2-40B4-BE49-F238E27FC236}">
                <a16:creationId xmlns:a16="http://schemas.microsoft.com/office/drawing/2014/main" id="{48AF60E1-9E9E-4B74-A52D-E01BD176C4BA}"/>
              </a:ext>
            </a:extLst>
          </p:cNvPr>
          <p:cNvSpPr/>
          <p:nvPr/>
        </p:nvSpPr>
        <p:spPr>
          <a:xfrm>
            <a:off x="4287501" y="6270856"/>
            <a:ext cx="1763058" cy="328705"/>
          </a:xfrm>
          <a:prstGeom prst="round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FFFF"/>
                </a:solidFill>
              </a:rPr>
              <a:t>TLP Green</a:t>
            </a:r>
          </a:p>
        </p:txBody>
      </p:sp>
    </p:spTree>
    <p:extLst>
      <p:ext uri="{BB962C8B-B14F-4D97-AF65-F5344CB8AC3E}">
        <p14:creationId xmlns:p14="http://schemas.microsoft.com/office/powerpoint/2010/main" val="3722142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0" y="0"/>
            <a:ext cx="9144000" cy="1340801"/>
          </a:xfrm>
        </p:spPr>
        <p:txBody>
          <a:bodyPr anchor="ctr">
            <a:normAutofit/>
          </a:bodyPr>
          <a:lstStyle/>
          <a:p>
            <a:pPr marL="0" indent="0">
              <a:buNone/>
            </a:pPr>
            <a:r>
              <a:rPr lang="en-US" b="1" dirty="0">
                <a:solidFill>
                  <a:schemeClr val="bg1"/>
                </a:solidFill>
                <a:latin typeface="Helvetica" charset="0"/>
                <a:ea typeface="Helvetica" charset="0"/>
                <a:cs typeface="Helvetica" charset="0"/>
              </a:rPr>
              <a:t>Regional Model</a:t>
            </a:r>
          </a:p>
        </p:txBody>
      </p:sp>
      <p:sp>
        <p:nvSpPr>
          <p:cNvPr id="68" name="TextBox 67"/>
          <p:cNvSpPr txBox="1"/>
          <p:nvPr/>
        </p:nvSpPr>
        <p:spPr>
          <a:xfrm>
            <a:off x="9923929" y="4473388"/>
            <a:ext cx="184731" cy="369332"/>
          </a:xfrm>
          <a:prstGeom prst="rect">
            <a:avLst/>
          </a:prstGeom>
          <a:noFill/>
        </p:spPr>
        <p:txBody>
          <a:bodyPr wrap="none" rtlCol="0">
            <a:spAutoFit/>
          </a:bodyPr>
          <a:lstStyle/>
          <a:p>
            <a:endParaRPr lang="en-US" dirty="0">
              <a:latin typeface="Helvetica" charset="0"/>
              <a:ea typeface="Helvetica" charset="0"/>
              <a:cs typeface="Helvetica" charset="0"/>
            </a:endParaRPr>
          </a:p>
        </p:txBody>
      </p:sp>
      <p:pic>
        <p:nvPicPr>
          <p:cNvPr id="21" name="Picture 2" descr="ttps://upload.wikimedia.org/wikipedia/commons/thumb/4/41/Simple_world_map.svg/2000px-Simple_world_map.sv"/>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769" y="2448219"/>
            <a:ext cx="7248801" cy="3891402"/>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p:cNvCxnSpPr/>
          <p:nvPr/>
        </p:nvCxnSpPr>
        <p:spPr>
          <a:xfrm>
            <a:off x="5414682" y="1534160"/>
            <a:ext cx="40889" cy="4568181"/>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3050401" y="1534160"/>
            <a:ext cx="40889" cy="4568181"/>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579417" y="1477668"/>
            <a:ext cx="2326640" cy="861774"/>
          </a:xfrm>
          <a:prstGeom prst="rect">
            <a:avLst/>
          </a:prstGeom>
          <a:noFill/>
        </p:spPr>
        <p:txBody>
          <a:bodyPr wrap="square" rtlCol="0">
            <a:spAutoFit/>
          </a:bodyPr>
          <a:lstStyle/>
          <a:p>
            <a:r>
              <a:rPr lang="en-US" sz="1400" b="1" u="sng" dirty="0">
                <a:solidFill>
                  <a:schemeClr val="tx1">
                    <a:lumMod val="75000"/>
                    <a:lumOff val="25000"/>
                  </a:schemeClr>
                </a:solidFill>
                <a:latin typeface="Helvetica" charset="0"/>
                <a:ea typeface="Helvetica" charset="0"/>
                <a:cs typeface="Helvetica" charset="0"/>
              </a:rPr>
              <a:t>Americas (NA-Focused)</a:t>
            </a:r>
          </a:p>
          <a:p>
            <a:endParaRPr lang="en-US" sz="1200" b="1" u="sng" dirty="0">
              <a:solidFill>
                <a:schemeClr val="tx1">
                  <a:lumMod val="75000"/>
                  <a:lumOff val="25000"/>
                </a:schemeClr>
              </a:solidFill>
              <a:latin typeface="Helvetica" charset="0"/>
              <a:ea typeface="Helvetica" charset="0"/>
              <a:cs typeface="Helvetica" charset="0"/>
            </a:endParaRPr>
          </a:p>
          <a:p>
            <a:r>
              <a:rPr lang="en-US" sz="1200" dirty="0">
                <a:solidFill>
                  <a:schemeClr val="tx1">
                    <a:lumMod val="75000"/>
                    <a:lumOff val="25000"/>
                  </a:schemeClr>
                </a:solidFill>
                <a:latin typeface="Helvetica" charset="0"/>
                <a:ea typeface="Helvetica" charset="0"/>
                <a:cs typeface="Helvetica" charset="0"/>
              </a:rPr>
              <a:t>Threat Intelligence Committee</a:t>
            </a:r>
          </a:p>
          <a:p>
            <a:r>
              <a:rPr lang="en-US" sz="1200" dirty="0">
                <a:solidFill>
                  <a:schemeClr val="tx1">
                    <a:lumMod val="75000"/>
                    <a:lumOff val="25000"/>
                  </a:schemeClr>
                </a:solidFill>
                <a:latin typeface="Helvetica" charset="0"/>
                <a:ea typeface="Helvetica" charset="0"/>
                <a:cs typeface="Helvetica" charset="0"/>
              </a:rPr>
              <a:t>Business Resiliency Committee</a:t>
            </a:r>
          </a:p>
        </p:txBody>
      </p:sp>
      <p:sp>
        <p:nvSpPr>
          <p:cNvPr id="34" name="TextBox 33"/>
          <p:cNvSpPr txBox="1"/>
          <p:nvPr/>
        </p:nvSpPr>
        <p:spPr>
          <a:xfrm>
            <a:off x="3119120" y="1449579"/>
            <a:ext cx="2326640" cy="1046440"/>
          </a:xfrm>
          <a:prstGeom prst="rect">
            <a:avLst/>
          </a:prstGeom>
          <a:noFill/>
        </p:spPr>
        <p:txBody>
          <a:bodyPr wrap="square" rtlCol="0">
            <a:spAutoFit/>
          </a:bodyPr>
          <a:lstStyle/>
          <a:p>
            <a:r>
              <a:rPr lang="en-US" sz="1400" b="1" u="sng" dirty="0">
                <a:solidFill>
                  <a:schemeClr val="tx1">
                    <a:lumMod val="75000"/>
                    <a:lumOff val="25000"/>
                  </a:schemeClr>
                </a:solidFill>
                <a:latin typeface="Helvetica" charset="0"/>
                <a:ea typeface="Helvetica" charset="0"/>
                <a:cs typeface="Helvetica" charset="0"/>
              </a:rPr>
              <a:t>EMEA</a:t>
            </a:r>
          </a:p>
          <a:p>
            <a:endParaRPr lang="en-US" sz="1200" b="1" u="sng" dirty="0">
              <a:solidFill>
                <a:schemeClr val="tx1">
                  <a:lumMod val="75000"/>
                  <a:lumOff val="25000"/>
                </a:schemeClr>
              </a:solidFill>
              <a:latin typeface="Helvetica" charset="0"/>
              <a:ea typeface="Helvetica" charset="0"/>
              <a:cs typeface="Helvetica" charset="0"/>
            </a:endParaRPr>
          </a:p>
          <a:p>
            <a:r>
              <a:rPr lang="en-US" sz="1200" dirty="0">
                <a:solidFill>
                  <a:schemeClr val="tx1">
                    <a:lumMod val="75000"/>
                    <a:lumOff val="25000"/>
                  </a:schemeClr>
                </a:solidFill>
                <a:latin typeface="Helvetica" charset="0"/>
                <a:ea typeface="Helvetica" charset="0"/>
                <a:cs typeface="Helvetica" charset="0"/>
              </a:rPr>
              <a:t>Threat Intelligence Committee</a:t>
            </a:r>
          </a:p>
          <a:p>
            <a:r>
              <a:rPr lang="en-US" sz="1200" dirty="0">
                <a:solidFill>
                  <a:schemeClr val="tx1">
                    <a:lumMod val="75000"/>
                    <a:lumOff val="25000"/>
                  </a:schemeClr>
                </a:solidFill>
                <a:latin typeface="Helvetica" charset="0"/>
                <a:ea typeface="Helvetica" charset="0"/>
                <a:cs typeface="Helvetica" charset="0"/>
              </a:rPr>
              <a:t>EMEA Strategy Committee</a:t>
            </a:r>
          </a:p>
          <a:p>
            <a:r>
              <a:rPr lang="en-US" sz="1200" dirty="0">
                <a:solidFill>
                  <a:schemeClr val="tx1">
                    <a:lumMod val="75000"/>
                    <a:lumOff val="25000"/>
                  </a:schemeClr>
                </a:solidFill>
                <a:latin typeface="Helvetica" charset="0"/>
                <a:ea typeface="Helvetica" charset="0"/>
                <a:cs typeface="Helvetica" charset="0"/>
              </a:rPr>
              <a:t>Business Resiliency Committee</a:t>
            </a:r>
          </a:p>
        </p:txBody>
      </p:sp>
      <p:sp>
        <p:nvSpPr>
          <p:cNvPr id="36" name="TextBox 35"/>
          <p:cNvSpPr txBox="1"/>
          <p:nvPr/>
        </p:nvSpPr>
        <p:spPr>
          <a:xfrm>
            <a:off x="5510490" y="1449579"/>
            <a:ext cx="2326640" cy="861774"/>
          </a:xfrm>
          <a:prstGeom prst="rect">
            <a:avLst/>
          </a:prstGeom>
          <a:noFill/>
        </p:spPr>
        <p:txBody>
          <a:bodyPr wrap="square" rtlCol="0">
            <a:spAutoFit/>
          </a:bodyPr>
          <a:lstStyle/>
          <a:p>
            <a:r>
              <a:rPr lang="en-US" sz="1400" b="1" u="sng" dirty="0">
                <a:solidFill>
                  <a:schemeClr val="tx1">
                    <a:lumMod val="75000"/>
                    <a:lumOff val="25000"/>
                  </a:schemeClr>
                </a:solidFill>
                <a:latin typeface="Helvetica" charset="0"/>
                <a:ea typeface="Helvetica" charset="0"/>
                <a:cs typeface="Helvetica" charset="0"/>
              </a:rPr>
              <a:t>APAC</a:t>
            </a:r>
          </a:p>
          <a:p>
            <a:endParaRPr lang="en-US" sz="1200" b="1" u="sng" dirty="0">
              <a:solidFill>
                <a:schemeClr val="tx1">
                  <a:lumMod val="75000"/>
                  <a:lumOff val="25000"/>
                </a:schemeClr>
              </a:solidFill>
              <a:latin typeface="Helvetica" charset="0"/>
              <a:ea typeface="Helvetica" charset="0"/>
              <a:cs typeface="Helvetica" charset="0"/>
            </a:endParaRPr>
          </a:p>
          <a:p>
            <a:r>
              <a:rPr lang="en-US" sz="1200" dirty="0">
                <a:solidFill>
                  <a:schemeClr val="tx1">
                    <a:lumMod val="75000"/>
                    <a:lumOff val="25000"/>
                  </a:schemeClr>
                </a:solidFill>
                <a:latin typeface="Helvetica" charset="0"/>
                <a:ea typeface="Helvetica" charset="0"/>
                <a:cs typeface="Helvetica" charset="0"/>
              </a:rPr>
              <a:t>Threat Intelligence Committee</a:t>
            </a:r>
          </a:p>
          <a:p>
            <a:r>
              <a:rPr lang="en-US" sz="1200" dirty="0">
                <a:solidFill>
                  <a:schemeClr val="tx1">
                    <a:lumMod val="75000"/>
                    <a:lumOff val="25000"/>
                  </a:schemeClr>
                </a:solidFill>
                <a:latin typeface="Helvetica" charset="0"/>
                <a:ea typeface="Helvetica" charset="0"/>
                <a:cs typeface="Helvetica" charset="0"/>
              </a:rPr>
              <a:t>APAC Strategy Committee</a:t>
            </a:r>
          </a:p>
        </p:txBody>
      </p:sp>
      <p:sp>
        <p:nvSpPr>
          <p:cNvPr id="14" name="Oval 13"/>
          <p:cNvSpPr/>
          <p:nvPr/>
        </p:nvSpPr>
        <p:spPr>
          <a:xfrm>
            <a:off x="3367202" y="3175744"/>
            <a:ext cx="1841803" cy="1867943"/>
          </a:xfrm>
          <a:prstGeom prst="ellipse">
            <a:avLst/>
          </a:prstGeom>
          <a:solidFill>
            <a:schemeClr val="bg1">
              <a:alpha val="8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a:solidFill>
                  <a:schemeClr val="tx1">
                    <a:lumMod val="75000"/>
                    <a:lumOff val="25000"/>
                  </a:schemeClr>
                </a:solidFill>
                <a:latin typeface="Helvetica" charset="0"/>
                <a:ea typeface="Helvetica" charset="0"/>
                <a:cs typeface="Helvetica" charset="0"/>
              </a:rPr>
              <a:t>Main Activity:</a:t>
            </a:r>
          </a:p>
          <a:p>
            <a:endParaRPr lang="en-US" sz="1200" dirty="0">
              <a:solidFill>
                <a:schemeClr val="tx1">
                  <a:lumMod val="75000"/>
                  <a:lumOff val="25000"/>
                </a:schemeClr>
              </a:solidFill>
              <a:latin typeface="Helvetica" charset="0"/>
              <a:ea typeface="Helvetica" charset="0"/>
              <a:cs typeface="Helvetica" charset="0"/>
            </a:endParaRPr>
          </a:p>
          <a:p>
            <a:r>
              <a:rPr lang="en-US" sz="1200" dirty="0">
                <a:solidFill>
                  <a:schemeClr val="tx1">
                    <a:lumMod val="75000"/>
                    <a:lumOff val="25000"/>
                  </a:schemeClr>
                </a:solidFill>
                <a:latin typeface="Helvetica" charset="0"/>
                <a:ea typeface="Helvetica" charset="0"/>
                <a:cs typeface="Helvetica" charset="0"/>
              </a:rPr>
              <a:t>UK +IE</a:t>
            </a:r>
          </a:p>
          <a:p>
            <a:r>
              <a:rPr lang="en-US" sz="1200" dirty="0">
                <a:solidFill>
                  <a:schemeClr val="tx1">
                    <a:lumMod val="75000"/>
                    <a:lumOff val="25000"/>
                  </a:schemeClr>
                </a:solidFill>
                <a:latin typeface="Helvetica" charset="0"/>
                <a:ea typeface="Helvetica" charset="0"/>
                <a:cs typeface="Helvetica" charset="0"/>
              </a:rPr>
              <a:t>SW Europe </a:t>
            </a:r>
          </a:p>
          <a:p>
            <a:r>
              <a:rPr lang="en-US" sz="1200" dirty="0">
                <a:solidFill>
                  <a:schemeClr val="tx1">
                    <a:lumMod val="75000"/>
                    <a:lumOff val="25000"/>
                  </a:schemeClr>
                </a:solidFill>
                <a:latin typeface="Helvetica" charset="0"/>
                <a:ea typeface="Helvetica" charset="0"/>
                <a:cs typeface="Helvetica" charset="0"/>
              </a:rPr>
              <a:t>N. Europe</a:t>
            </a:r>
          </a:p>
          <a:p>
            <a:r>
              <a:rPr lang="en-US" sz="1200" dirty="0">
                <a:solidFill>
                  <a:schemeClr val="tx1">
                    <a:lumMod val="75000"/>
                    <a:lumOff val="25000"/>
                  </a:schemeClr>
                </a:solidFill>
                <a:latin typeface="Helvetica" charset="0"/>
                <a:ea typeface="Helvetica" charset="0"/>
                <a:cs typeface="Helvetica" charset="0"/>
              </a:rPr>
              <a:t>E. Europe</a:t>
            </a:r>
          </a:p>
          <a:p>
            <a:r>
              <a:rPr lang="en-US" sz="1200" dirty="0">
                <a:solidFill>
                  <a:schemeClr val="tx1">
                    <a:lumMod val="75000"/>
                    <a:lumOff val="25000"/>
                  </a:schemeClr>
                </a:solidFill>
                <a:latin typeface="Helvetica" charset="0"/>
                <a:ea typeface="Helvetica" charset="0"/>
                <a:cs typeface="Helvetica" charset="0"/>
              </a:rPr>
              <a:t>Gulf</a:t>
            </a:r>
          </a:p>
          <a:p>
            <a:r>
              <a:rPr lang="en-US" sz="1200" dirty="0">
                <a:solidFill>
                  <a:schemeClr val="tx1">
                    <a:lumMod val="75000"/>
                    <a:lumOff val="25000"/>
                  </a:schemeClr>
                </a:solidFill>
                <a:latin typeface="Helvetica" charset="0"/>
                <a:ea typeface="Helvetica" charset="0"/>
                <a:cs typeface="Helvetica" charset="0"/>
              </a:rPr>
              <a:t>South Africa</a:t>
            </a:r>
          </a:p>
          <a:p>
            <a:endParaRPr lang="en-US" sz="1200" dirty="0">
              <a:solidFill>
                <a:schemeClr val="tx1">
                  <a:lumMod val="75000"/>
                  <a:lumOff val="25000"/>
                </a:schemeClr>
              </a:solidFill>
              <a:latin typeface="Helvetica" charset="0"/>
              <a:ea typeface="Helvetica" charset="0"/>
              <a:cs typeface="Helvetica" charset="0"/>
            </a:endParaRPr>
          </a:p>
        </p:txBody>
      </p:sp>
      <p:sp>
        <p:nvSpPr>
          <p:cNvPr id="43" name="Oval 42"/>
          <p:cNvSpPr/>
          <p:nvPr/>
        </p:nvSpPr>
        <p:spPr>
          <a:xfrm>
            <a:off x="5809713" y="3802933"/>
            <a:ext cx="1789020" cy="1814410"/>
          </a:xfrm>
          <a:prstGeom prst="ellipse">
            <a:avLst/>
          </a:prstGeom>
          <a:solidFill>
            <a:schemeClr val="bg1">
              <a:alpha val="8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b="1">
                <a:solidFill>
                  <a:schemeClr val="tx1">
                    <a:lumMod val="75000"/>
                    <a:lumOff val="25000"/>
                  </a:schemeClr>
                </a:solidFill>
                <a:latin typeface="Helvetica" charset="0"/>
                <a:ea typeface="Helvetica" charset="0"/>
                <a:cs typeface="Helvetica" charset="0"/>
              </a:rPr>
              <a:t>Main Activity:</a:t>
            </a:r>
            <a:endParaRPr lang="en-US" sz="1200" b="1" dirty="0">
              <a:solidFill>
                <a:schemeClr val="tx1">
                  <a:lumMod val="75000"/>
                  <a:lumOff val="25000"/>
                </a:schemeClr>
              </a:solidFill>
              <a:latin typeface="Helvetica" charset="0"/>
              <a:ea typeface="Helvetica" charset="0"/>
              <a:cs typeface="Helvetica" charset="0"/>
            </a:endParaRPr>
          </a:p>
          <a:p>
            <a:endParaRPr lang="en-US" sz="1200" dirty="0">
              <a:solidFill>
                <a:schemeClr val="tx1">
                  <a:lumMod val="75000"/>
                  <a:lumOff val="25000"/>
                </a:schemeClr>
              </a:solidFill>
              <a:latin typeface="Helvetica" charset="0"/>
              <a:ea typeface="Helvetica" charset="0"/>
              <a:cs typeface="Helvetica" charset="0"/>
            </a:endParaRPr>
          </a:p>
          <a:p>
            <a:r>
              <a:rPr lang="en-US" sz="1200" dirty="0">
                <a:solidFill>
                  <a:schemeClr val="tx1">
                    <a:lumMod val="75000"/>
                    <a:lumOff val="25000"/>
                  </a:schemeClr>
                </a:solidFill>
                <a:latin typeface="Helvetica" charset="0"/>
                <a:ea typeface="Helvetica" charset="0"/>
                <a:cs typeface="Helvetica" charset="0"/>
              </a:rPr>
              <a:t>Singapore</a:t>
            </a:r>
          </a:p>
          <a:p>
            <a:r>
              <a:rPr lang="en-US" sz="1200" dirty="0">
                <a:solidFill>
                  <a:schemeClr val="tx1">
                    <a:lumMod val="75000"/>
                    <a:lumOff val="25000"/>
                  </a:schemeClr>
                </a:solidFill>
                <a:latin typeface="Helvetica" charset="0"/>
                <a:ea typeface="Helvetica" charset="0"/>
                <a:cs typeface="Helvetica" charset="0"/>
              </a:rPr>
              <a:t>Japan</a:t>
            </a:r>
          </a:p>
          <a:p>
            <a:r>
              <a:rPr lang="en-US" sz="1200" dirty="0">
                <a:solidFill>
                  <a:schemeClr val="tx1">
                    <a:lumMod val="75000"/>
                    <a:lumOff val="25000"/>
                  </a:schemeClr>
                </a:solidFill>
                <a:latin typeface="Helvetica" charset="0"/>
                <a:ea typeface="Helvetica" charset="0"/>
                <a:cs typeface="Helvetica" charset="0"/>
              </a:rPr>
              <a:t>Australia</a:t>
            </a:r>
          </a:p>
          <a:p>
            <a:r>
              <a:rPr lang="en-US" sz="1200" dirty="0">
                <a:solidFill>
                  <a:schemeClr val="tx1">
                    <a:lumMod val="75000"/>
                    <a:lumOff val="25000"/>
                  </a:schemeClr>
                </a:solidFill>
                <a:latin typeface="Helvetica" charset="0"/>
                <a:ea typeface="Helvetica" charset="0"/>
                <a:cs typeface="Helvetica" charset="0"/>
              </a:rPr>
              <a:t>Malaysia</a:t>
            </a:r>
          </a:p>
        </p:txBody>
      </p:sp>
      <p:sp>
        <p:nvSpPr>
          <p:cNvPr id="44" name="Oval 43"/>
          <p:cNvSpPr/>
          <p:nvPr/>
        </p:nvSpPr>
        <p:spPr>
          <a:xfrm>
            <a:off x="882234" y="2656822"/>
            <a:ext cx="1854439" cy="1880758"/>
          </a:xfrm>
          <a:prstGeom prst="ellipse">
            <a:avLst/>
          </a:prstGeom>
          <a:solidFill>
            <a:schemeClr val="bg1">
              <a:alpha val="8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a:solidFill>
                  <a:schemeClr val="tx1">
                    <a:lumMod val="75000"/>
                    <a:lumOff val="25000"/>
                  </a:schemeClr>
                </a:solidFill>
                <a:latin typeface="Helvetica" charset="0"/>
                <a:ea typeface="Helvetica" charset="0"/>
                <a:cs typeface="Helvetica" charset="0"/>
              </a:rPr>
              <a:t>Main Activity:</a:t>
            </a:r>
          </a:p>
          <a:p>
            <a:endParaRPr lang="en-US" sz="1200" dirty="0">
              <a:solidFill>
                <a:schemeClr val="tx1">
                  <a:lumMod val="75000"/>
                  <a:lumOff val="25000"/>
                </a:schemeClr>
              </a:solidFill>
              <a:latin typeface="Helvetica" charset="0"/>
              <a:ea typeface="Helvetica" charset="0"/>
              <a:cs typeface="Helvetica" charset="0"/>
            </a:endParaRPr>
          </a:p>
          <a:p>
            <a:r>
              <a:rPr lang="en-US" sz="1200" dirty="0">
                <a:solidFill>
                  <a:schemeClr val="tx1">
                    <a:lumMod val="75000"/>
                    <a:lumOff val="25000"/>
                  </a:schemeClr>
                </a:solidFill>
                <a:latin typeface="Helvetica" charset="0"/>
                <a:ea typeface="Helvetica" charset="0"/>
                <a:cs typeface="Helvetica" charset="0"/>
              </a:rPr>
              <a:t>Canada </a:t>
            </a:r>
          </a:p>
          <a:p>
            <a:r>
              <a:rPr lang="en-US" sz="1200" dirty="0">
                <a:solidFill>
                  <a:schemeClr val="tx1">
                    <a:lumMod val="75000"/>
                    <a:lumOff val="25000"/>
                  </a:schemeClr>
                </a:solidFill>
                <a:latin typeface="Helvetica" charset="0"/>
                <a:ea typeface="Helvetica" charset="0"/>
                <a:cs typeface="Helvetica" charset="0"/>
              </a:rPr>
              <a:t>USA</a:t>
            </a:r>
          </a:p>
          <a:p>
            <a:r>
              <a:rPr lang="en-US" sz="1200" dirty="0">
                <a:solidFill>
                  <a:schemeClr val="tx1">
                    <a:lumMod val="75000"/>
                    <a:lumOff val="25000"/>
                  </a:schemeClr>
                </a:solidFill>
                <a:latin typeface="Helvetica" charset="0"/>
                <a:ea typeface="Helvetica" charset="0"/>
                <a:cs typeface="Helvetica" charset="0"/>
              </a:rPr>
              <a:t>Brazil </a:t>
            </a:r>
          </a:p>
          <a:p>
            <a:r>
              <a:rPr lang="en-US" sz="1200" dirty="0">
                <a:solidFill>
                  <a:schemeClr val="tx1">
                    <a:lumMod val="75000"/>
                    <a:lumOff val="25000"/>
                  </a:schemeClr>
                </a:solidFill>
                <a:latin typeface="Helvetica" charset="0"/>
                <a:ea typeface="Helvetica" charset="0"/>
                <a:cs typeface="Helvetica" charset="0"/>
              </a:rPr>
              <a:t>Colombia</a:t>
            </a:r>
          </a:p>
          <a:p>
            <a:r>
              <a:rPr lang="en-US" sz="1200" dirty="0">
                <a:solidFill>
                  <a:schemeClr val="tx1">
                    <a:lumMod val="75000"/>
                    <a:lumOff val="25000"/>
                  </a:schemeClr>
                </a:solidFill>
                <a:latin typeface="Helvetica" charset="0"/>
                <a:ea typeface="Helvetica" charset="0"/>
                <a:cs typeface="Helvetica" charset="0"/>
              </a:rPr>
              <a:t>Chile</a:t>
            </a:r>
          </a:p>
        </p:txBody>
      </p:sp>
    </p:spTree>
    <p:extLst>
      <p:ext uri="{BB962C8B-B14F-4D97-AF65-F5344CB8AC3E}">
        <p14:creationId xmlns:p14="http://schemas.microsoft.com/office/powerpoint/2010/main" val="2509555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stretch>
            <a:fillRect/>
          </a:stretch>
        </p:blipFill>
        <p:spPr>
          <a:xfrm>
            <a:off x="8074413" y="3458734"/>
            <a:ext cx="928688" cy="757238"/>
          </a:xfrm>
          <a:prstGeom prst="rect">
            <a:avLst/>
          </a:prstGeom>
        </p:spPr>
      </p:pic>
      <p:pic>
        <p:nvPicPr>
          <p:cNvPr id="27" name="Picture 26"/>
          <p:cNvPicPr>
            <a:picLocks noChangeAspect="1"/>
          </p:cNvPicPr>
          <p:nvPr/>
        </p:nvPicPr>
        <p:blipFill>
          <a:blip r:embed="rId3"/>
          <a:stretch>
            <a:fillRect/>
          </a:stretch>
        </p:blipFill>
        <p:spPr>
          <a:xfrm>
            <a:off x="2793926" y="3940633"/>
            <a:ext cx="1179992" cy="509134"/>
          </a:xfrm>
          <a:prstGeom prst="rect">
            <a:avLst/>
          </a:prstGeom>
        </p:spPr>
      </p:pic>
      <p:pic>
        <p:nvPicPr>
          <p:cNvPr id="28" name="Picture 27"/>
          <p:cNvPicPr>
            <a:picLocks noChangeAspect="1"/>
          </p:cNvPicPr>
          <p:nvPr/>
        </p:nvPicPr>
        <p:blipFill>
          <a:blip r:embed="rId4"/>
          <a:stretch>
            <a:fillRect/>
          </a:stretch>
        </p:blipFill>
        <p:spPr>
          <a:xfrm>
            <a:off x="2114768" y="3478480"/>
            <a:ext cx="2698435" cy="359144"/>
          </a:xfrm>
          <a:prstGeom prst="rect">
            <a:avLst/>
          </a:prstGeom>
        </p:spPr>
      </p:pic>
      <p:pic>
        <p:nvPicPr>
          <p:cNvPr id="29" name="Picture 28"/>
          <p:cNvPicPr>
            <a:picLocks noChangeAspect="1"/>
          </p:cNvPicPr>
          <p:nvPr/>
        </p:nvPicPr>
        <p:blipFill>
          <a:blip r:embed="rId5"/>
          <a:stretch>
            <a:fillRect/>
          </a:stretch>
        </p:blipFill>
        <p:spPr>
          <a:xfrm>
            <a:off x="7282648" y="4834452"/>
            <a:ext cx="1639634" cy="383667"/>
          </a:xfrm>
          <a:prstGeom prst="rect">
            <a:avLst/>
          </a:prstGeom>
        </p:spPr>
      </p:pic>
      <p:pic>
        <p:nvPicPr>
          <p:cNvPr id="30" name="Picture 29"/>
          <p:cNvPicPr>
            <a:picLocks noChangeAspect="1"/>
          </p:cNvPicPr>
          <p:nvPr/>
        </p:nvPicPr>
        <p:blipFill>
          <a:blip r:embed="rId6"/>
          <a:stretch>
            <a:fillRect/>
          </a:stretch>
        </p:blipFill>
        <p:spPr>
          <a:xfrm>
            <a:off x="7215538" y="2418341"/>
            <a:ext cx="1818549" cy="546207"/>
          </a:xfrm>
          <a:prstGeom prst="rect">
            <a:avLst/>
          </a:prstGeom>
        </p:spPr>
      </p:pic>
      <p:pic>
        <p:nvPicPr>
          <p:cNvPr id="31" name="Picture 30"/>
          <p:cNvPicPr>
            <a:picLocks noChangeAspect="1"/>
          </p:cNvPicPr>
          <p:nvPr/>
        </p:nvPicPr>
        <p:blipFill>
          <a:blip r:embed="rId7"/>
          <a:stretch>
            <a:fillRect/>
          </a:stretch>
        </p:blipFill>
        <p:spPr>
          <a:xfrm>
            <a:off x="7283119" y="1789541"/>
            <a:ext cx="1631853" cy="548410"/>
          </a:xfrm>
          <a:prstGeom prst="rect">
            <a:avLst/>
          </a:prstGeom>
        </p:spPr>
      </p:pic>
      <p:pic>
        <p:nvPicPr>
          <p:cNvPr id="32" name="Picture 31"/>
          <p:cNvPicPr>
            <a:picLocks noChangeAspect="1"/>
          </p:cNvPicPr>
          <p:nvPr/>
        </p:nvPicPr>
        <p:blipFill>
          <a:blip r:embed="rId8"/>
          <a:stretch>
            <a:fillRect/>
          </a:stretch>
        </p:blipFill>
        <p:spPr>
          <a:xfrm>
            <a:off x="2822575" y="2297131"/>
            <a:ext cx="1114425" cy="871538"/>
          </a:xfrm>
          <a:prstGeom prst="rect">
            <a:avLst/>
          </a:prstGeom>
        </p:spPr>
      </p:pic>
      <p:pic>
        <p:nvPicPr>
          <p:cNvPr id="33" name="Picture 32"/>
          <p:cNvPicPr>
            <a:picLocks noChangeAspect="1"/>
          </p:cNvPicPr>
          <p:nvPr/>
        </p:nvPicPr>
        <p:blipFill>
          <a:blip r:embed="rId9"/>
          <a:stretch>
            <a:fillRect/>
          </a:stretch>
        </p:blipFill>
        <p:spPr>
          <a:xfrm>
            <a:off x="2123549" y="1570276"/>
            <a:ext cx="2864644" cy="850106"/>
          </a:xfrm>
          <a:prstGeom prst="rect">
            <a:avLst/>
          </a:prstGeom>
        </p:spPr>
      </p:pic>
      <p:pic>
        <p:nvPicPr>
          <p:cNvPr id="34" name="Picture 33"/>
          <p:cNvPicPr>
            <a:picLocks noChangeAspect="1"/>
          </p:cNvPicPr>
          <p:nvPr/>
        </p:nvPicPr>
        <p:blipFill>
          <a:blip r:embed="rId10"/>
          <a:stretch>
            <a:fillRect/>
          </a:stretch>
        </p:blipFill>
        <p:spPr>
          <a:xfrm>
            <a:off x="7457331" y="5419576"/>
            <a:ext cx="1360170" cy="393383"/>
          </a:xfrm>
          <a:prstGeom prst="rect">
            <a:avLst/>
          </a:prstGeom>
        </p:spPr>
      </p:pic>
      <p:pic>
        <p:nvPicPr>
          <p:cNvPr id="35" name="Picture 34"/>
          <p:cNvPicPr>
            <a:picLocks noChangeAspect="1"/>
          </p:cNvPicPr>
          <p:nvPr/>
        </p:nvPicPr>
        <p:blipFill>
          <a:blip r:embed="rId11"/>
          <a:stretch>
            <a:fillRect/>
          </a:stretch>
        </p:blipFill>
        <p:spPr>
          <a:xfrm>
            <a:off x="3589539" y="5857795"/>
            <a:ext cx="1471731" cy="449990"/>
          </a:xfrm>
          <a:prstGeom prst="rect">
            <a:avLst/>
          </a:prstGeom>
        </p:spPr>
      </p:pic>
      <p:pic>
        <p:nvPicPr>
          <p:cNvPr id="36" name="Picture 35"/>
          <p:cNvPicPr>
            <a:picLocks noChangeAspect="1"/>
          </p:cNvPicPr>
          <p:nvPr/>
        </p:nvPicPr>
        <p:blipFill>
          <a:blip r:embed="rId12"/>
          <a:stretch>
            <a:fillRect/>
          </a:stretch>
        </p:blipFill>
        <p:spPr>
          <a:xfrm>
            <a:off x="2032647" y="5885760"/>
            <a:ext cx="1343175" cy="453616"/>
          </a:xfrm>
          <a:prstGeom prst="rect">
            <a:avLst/>
          </a:prstGeom>
        </p:spPr>
      </p:pic>
      <p:pic>
        <p:nvPicPr>
          <p:cNvPr id="37" name="Picture 36"/>
          <p:cNvPicPr>
            <a:picLocks noChangeAspect="1"/>
          </p:cNvPicPr>
          <p:nvPr/>
        </p:nvPicPr>
        <p:blipFill>
          <a:blip r:embed="rId13"/>
          <a:stretch>
            <a:fillRect/>
          </a:stretch>
        </p:blipFill>
        <p:spPr>
          <a:xfrm>
            <a:off x="2288485" y="4755228"/>
            <a:ext cx="1830914" cy="444024"/>
          </a:xfrm>
          <a:prstGeom prst="rect">
            <a:avLst/>
          </a:prstGeom>
        </p:spPr>
      </p:pic>
      <p:pic>
        <p:nvPicPr>
          <p:cNvPr id="38" name="Picture 37"/>
          <p:cNvPicPr>
            <a:picLocks noChangeAspect="1"/>
          </p:cNvPicPr>
          <p:nvPr/>
        </p:nvPicPr>
        <p:blipFill>
          <a:blip r:embed="rId14"/>
          <a:stretch>
            <a:fillRect/>
          </a:stretch>
        </p:blipFill>
        <p:spPr>
          <a:xfrm>
            <a:off x="2351031" y="5636936"/>
            <a:ext cx="1414299" cy="394688"/>
          </a:xfrm>
          <a:prstGeom prst="rect">
            <a:avLst/>
          </a:prstGeom>
        </p:spPr>
      </p:pic>
      <p:pic>
        <p:nvPicPr>
          <p:cNvPr id="39" name="Picture 38"/>
          <p:cNvPicPr>
            <a:picLocks noChangeAspect="1"/>
          </p:cNvPicPr>
          <p:nvPr/>
        </p:nvPicPr>
        <p:blipFill>
          <a:blip r:embed="rId15"/>
          <a:stretch>
            <a:fillRect/>
          </a:stretch>
        </p:blipFill>
        <p:spPr>
          <a:xfrm>
            <a:off x="2091719" y="5251220"/>
            <a:ext cx="882566" cy="325225"/>
          </a:xfrm>
          <a:prstGeom prst="rect">
            <a:avLst/>
          </a:prstGeom>
        </p:spPr>
      </p:pic>
      <p:pic>
        <p:nvPicPr>
          <p:cNvPr id="40" name="Picture 39"/>
          <p:cNvPicPr>
            <a:picLocks noChangeAspect="1"/>
          </p:cNvPicPr>
          <p:nvPr/>
        </p:nvPicPr>
        <p:blipFill>
          <a:blip r:embed="rId16"/>
          <a:stretch>
            <a:fillRect/>
          </a:stretch>
        </p:blipFill>
        <p:spPr>
          <a:xfrm>
            <a:off x="3139522" y="5253021"/>
            <a:ext cx="897431" cy="323424"/>
          </a:xfrm>
          <a:prstGeom prst="rect">
            <a:avLst/>
          </a:prstGeom>
        </p:spPr>
      </p:pic>
      <p:sp>
        <p:nvSpPr>
          <p:cNvPr id="41" name="TextBox 40"/>
          <p:cNvSpPr txBox="1"/>
          <p:nvPr/>
        </p:nvSpPr>
        <p:spPr>
          <a:xfrm>
            <a:off x="2560099" y="1316463"/>
            <a:ext cx="188164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EMEA</a:t>
            </a:r>
          </a:p>
        </p:txBody>
      </p:sp>
      <p:sp>
        <p:nvSpPr>
          <p:cNvPr id="42" name="TextBox 41"/>
          <p:cNvSpPr txBox="1"/>
          <p:nvPr/>
        </p:nvSpPr>
        <p:spPr>
          <a:xfrm>
            <a:off x="7033329" y="1290022"/>
            <a:ext cx="188164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APAC</a:t>
            </a:r>
          </a:p>
        </p:txBody>
      </p:sp>
      <p:sp>
        <p:nvSpPr>
          <p:cNvPr id="43" name="TextBox 42"/>
          <p:cNvSpPr txBox="1"/>
          <p:nvPr/>
        </p:nvSpPr>
        <p:spPr>
          <a:xfrm>
            <a:off x="1" y="2203102"/>
            <a:ext cx="193599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Associations and agencies</a:t>
            </a:r>
            <a:endParaRPr kumimoji="0" lang="en-GB" sz="28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4" name="Left Brace 43"/>
          <p:cNvSpPr/>
          <p:nvPr/>
        </p:nvSpPr>
        <p:spPr>
          <a:xfrm>
            <a:off x="1793855" y="1515639"/>
            <a:ext cx="238792" cy="177503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46" name="Left Brace 45"/>
          <p:cNvSpPr/>
          <p:nvPr/>
        </p:nvSpPr>
        <p:spPr>
          <a:xfrm>
            <a:off x="1793855" y="3478480"/>
            <a:ext cx="238792" cy="110876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48" name="TextBox 47"/>
          <p:cNvSpPr txBox="1"/>
          <p:nvPr/>
        </p:nvSpPr>
        <p:spPr>
          <a:xfrm>
            <a:off x="1" y="3691191"/>
            <a:ext cx="193599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Law Enforcement</a:t>
            </a:r>
            <a:endParaRPr kumimoji="0" lang="en-GB" sz="28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9" name="TextBox 48"/>
          <p:cNvSpPr txBox="1"/>
          <p:nvPr/>
        </p:nvSpPr>
        <p:spPr>
          <a:xfrm>
            <a:off x="-22743" y="5452702"/>
            <a:ext cx="19359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CERTs</a:t>
            </a:r>
            <a:endParaRPr kumimoji="0" lang="en-GB" sz="28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0" name="Left Brace 49"/>
          <p:cNvSpPr/>
          <p:nvPr/>
        </p:nvSpPr>
        <p:spPr>
          <a:xfrm>
            <a:off x="1798212" y="4722520"/>
            <a:ext cx="238792" cy="186047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47" name="Text Placeholder 1"/>
          <p:cNvSpPr txBox="1">
            <a:spLocks/>
          </p:cNvSpPr>
          <p:nvPr/>
        </p:nvSpPr>
        <p:spPr>
          <a:xfrm>
            <a:off x="1" y="166138"/>
            <a:ext cx="9143999" cy="1131289"/>
          </a:xfrm>
          <a:prstGeom prst="rect">
            <a:avLst/>
          </a:prstGeom>
        </p:spPr>
        <p:txBody>
          <a:bodyPr vert="horz" lIns="91440" tIns="45720" rIns="91440" bIns="45720" rtlCol="0">
            <a:noAutofit/>
          </a:bodyPr>
          <a:lstStyle>
            <a:lvl1pPr marL="0" indent="0" algn="ctr" defTabSz="914400" rtl="0" eaLnBrk="1" latinLnBrk="0" hangingPunct="1">
              <a:lnSpc>
                <a:spcPct val="150000"/>
              </a:lnSpc>
              <a:spcBef>
                <a:spcPts val="1000"/>
              </a:spcBef>
              <a:buFontTx/>
              <a:buNone/>
              <a:defRPr sz="3200" b="1" kern="1200">
                <a:solidFill>
                  <a:schemeClr val="bg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sz="2800" dirty="0">
                <a:solidFill>
                  <a:schemeClr val="bg1"/>
                </a:solidFill>
                <a:latin typeface="Helvetica" charset="0"/>
                <a:ea typeface="Helvetica" charset="0"/>
                <a:cs typeface="Helvetica" charset="0"/>
              </a:rPr>
              <a:t>Relationships </a:t>
            </a:r>
            <a:r>
              <a:rPr lang="mr-IN" sz="2800" dirty="0">
                <a:solidFill>
                  <a:schemeClr val="bg1"/>
                </a:solidFill>
                <a:latin typeface="Helvetica" charset="0"/>
                <a:ea typeface="Helvetica" charset="0"/>
                <a:cs typeface="Helvetica" charset="0"/>
              </a:rPr>
              <a:t>–</a:t>
            </a:r>
            <a:r>
              <a:rPr lang="en-US" sz="2800" dirty="0">
                <a:solidFill>
                  <a:schemeClr val="bg1"/>
                </a:solidFill>
                <a:latin typeface="Helvetica" charset="0"/>
                <a:ea typeface="Helvetica" charset="0"/>
                <a:cs typeface="Helvetica" charset="0"/>
              </a:rPr>
              <a:t> Members, Partners, Stakeholders</a:t>
            </a:r>
            <a:endParaRPr lang="en-GB" sz="2800" dirty="0">
              <a:solidFill>
                <a:schemeClr val="bg1"/>
              </a:solidFill>
              <a:latin typeface="Helvetica" charset="0"/>
              <a:ea typeface="Helvetica" charset="0"/>
              <a:cs typeface="Helvetica" charset="0"/>
            </a:endParaRPr>
          </a:p>
        </p:txBody>
      </p:sp>
      <p:sp>
        <p:nvSpPr>
          <p:cNvPr id="51" name="TextBox 50"/>
          <p:cNvSpPr txBox="1"/>
          <p:nvPr/>
        </p:nvSpPr>
        <p:spPr>
          <a:xfrm>
            <a:off x="5071366" y="1295724"/>
            <a:ext cx="188164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Americas</a:t>
            </a:r>
          </a:p>
        </p:txBody>
      </p:sp>
      <p:pic>
        <p:nvPicPr>
          <p:cNvPr id="3" name="Picture 2"/>
          <p:cNvPicPr>
            <a:picLocks noChangeAspect="1"/>
          </p:cNvPicPr>
          <p:nvPr/>
        </p:nvPicPr>
        <p:blipFill>
          <a:blip r:embed="rId17"/>
          <a:stretch>
            <a:fillRect/>
          </a:stretch>
        </p:blipFill>
        <p:spPr>
          <a:xfrm>
            <a:off x="5543032" y="5184016"/>
            <a:ext cx="938311" cy="1337592"/>
          </a:xfrm>
          <a:prstGeom prst="rect">
            <a:avLst/>
          </a:prstGeom>
        </p:spPr>
      </p:pic>
      <p:pic>
        <p:nvPicPr>
          <p:cNvPr id="5" name="Picture 4"/>
          <p:cNvPicPr>
            <a:picLocks noChangeAspect="1"/>
          </p:cNvPicPr>
          <p:nvPr/>
        </p:nvPicPr>
        <p:blipFill>
          <a:blip r:embed="rId18"/>
          <a:stretch>
            <a:fillRect/>
          </a:stretch>
        </p:blipFill>
        <p:spPr>
          <a:xfrm>
            <a:off x="5867279" y="3168490"/>
            <a:ext cx="969444" cy="969444"/>
          </a:xfrm>
          <a:prstGeom prst="rect">
            <a:avLst/>
          </a:prstGeom>
        </p:spPr>
      </p:pic>
      <p:pic>
        <p:nvPicPr>
          <p:cNvPr id="6" name="Picture 5"/>
          <p:cNvPicPr>
            <a:picLocks noChangeAspect="1"/>
          </p:cNvPicPr>
          <p:nvPr/>
        </p:nvPicPr>
        <p:blipFill>
          <a:blip r:embed="rId19"/>
          <a:stretch>
            <a:fillRect/>
          </a:stretch>
        </p:blipFill>
        <p:spPr>
          <a:xfrm>
            <a:off x="5182406" y="3270781"/>
            <a:ext cx="764863" cy="764863"/>
          </a:xfrm>
          <a:prstGeom prst="rect">
            <a:avLst/>
          </a:prstGeom>
        </p:spPr>
      </p:pic>
      <p:pic>
        <p:nvPicPr>
          <p:cNvPr id="7" name="Picture 6"/>
          <p:cNvPicPr>
            <a:picLocks noChangeAspect="1"/>
          </p:cNvPicPr>
          <p:nvPr/>
        </p:nvPicPr>
        <p:blipFill>
          <a:blip r:embed="rId20"/>
          <a:stretch>
            <a:fillRect/>
          </a:stretch>
        </p:blipFill>
        <p:spPr>
          <a:xfrm>
            <a:off x="5898076" y="4082856"/>
            <a:ext cx="811810" cy="793929"/>
          </a:xfrm>
          <a:prstGeom prst="rect">
            <a:avLst/>
          </a:prstGeom>
        </p:spPr>
      </p:pic>
      <p:pic>
        <p:nvPicPr>
          <p:cNvPr id="8" name="Picture 7"/>
          <p:cNvPicPr>
            <a:picLocks noChangeAspect="1"/>
          </p:cNvPicPr>
          <p:nvPr/>
        </p:nvPicPr>
        <p:blipFill>
          <a:blip r:embed="rId21"/>
          <a:stretch>
            <a:fillRect/>
          </a:stretch>
        </p:blipFill>
        <p:spPr>
          <a:xfrm>
            <a:off x="5256485" y="1859665"/>
            <a:ext cx="737685" cy="663917"/>
          </a:xfrm>
          <a:prstGeom prst="rect">
            <a:avLst/>
          </a:prstGeom>
        </p:spPr>
      </p:pic>
      <p:pic>
        <p:nvPicPr>
          <p:cNvPr id="9" name="Picture 8"/>
          <p:cNvPicPr>
            <a:picLocks noChangeAspect="1"/>
          </p:cNvPicPr>
          <p:nvPr/>
        </p:nvPicPr>
        <p:blipFill>
          <a:blip r:embed="rId22"/>
          <a:stretch>
            <a:fillRect/>
          </a:stretch>
        </p:blipFill>
        <p:spPr>
          <a:xfrm>
            <a:off x="6025605" y="2670381"/>
            <a:ext cx="1041303" cy="446273"/>
          </a:xfrm>
          <a:prstGeom prst="rect">
            <a:avLst/>
          </a:prstGeom>
        </p:spPr>
      </p:pic>
      <p:sp>
        <p:nvSpPr>
          <p:cNvPr id="52" name="Rounded Rectangle 13"/>
          <p:cNvSpPr/>
          <p:nvPr/>
        </p:nvSpPr>
        <p:spPr>
          <a:xfrm>
            <a:off x="7270748" y="907412"/>
            <a:ext cx="1763058" cy="328705"/>
          </a:xfrm>
          <a:prstGeom prst="round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FFFF"/>
                </a:solidFill>
              </a:rPr>
              <a:t>TLP Green</a:t>
            </a:r>
          </a:p>
        </p:txBody>
      </p:sp>
      <p:pic>
        <p:nvPicPr>
          <p:cNvPr id="45" name="Picture 44" descr="spf_logo.png"/>
          <p:cNvPicPr>
            <a:picLocks noChangeAspect="1"/>
          </p:cNvPicPr>
          <p:nvPr/>
        </p:nvPicPr>
        <p:blipFill>
          <a:blip r:embed="rId23" cstate="print"/>
          <a:stretch>
            <a:fillRect/>
          </a:stretch>
        </p:blipFill>
        <p:spPr>
          <a:xfrm>
            <a:off x="7085137" y="4224682"/>
            <a:ext cx="1865895" cy="563404"/>
          </a:xfrm>
          <a:prstGeom prst="rect">
            <a:avLst/>
          </a:prstGeom>
        </p:spPr>
      </p:pic>
      <p:pic>
        <p:nvPicPr>
          <p:cNvPr id="53" name="Picture 52" descr="logo_abs.png"/>
          <p:cNvPicPr>
            <a:picLocks noChangeAspect="1"/>
          </p:cNvPicPr>
          <p:nvPr/>
        </p:nvPicPr>
        <p:blipFill>
          <a:blip r:embed="rId24" cstate="print"/>
          <a:stretch>
            <a:fillRect/>
          </a:stretch>
        </p:blipFill>
        <p:spPr>
          <a:xfrm>
            <a:off x="7066908" y="3085941"/>
            <a:ext cx="1224136" cy="482418"/>
          </a:xfrm>
          <a:prstGeom prst="rect">
            <a:avLst/>
          </a:prstGeom>
        </p:spPr>
      </p:pic>
      <p:pic>
        <p:nvPicPr>
          <p:cNvPr id="54" name="Picture 4" descr="http://www.finanscert.no/images/fcert_logo.png"/>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4169914" y="5316125"/>
            <a:ext cx="1139065" cy="23469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descr="nccic.jpeg"/>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5241529" y="4126459"/>
            <a:ext cx="646615" cy="646615"/>
          </a:xfrm>
          <a:prstGeom prst="rect">
            <a:avLst/>
          </a:prstGeom>
        </p:spPr>
      </p:pic>
      <p:pic>
        <p:nvPicPr>
          <p:cNvPr id="56" name="Picture 55"/>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595740" y="5330004"/>
            <a:ext cx="703083" cy="441635"/>
          </a:xfrm>
          <a:prstGeom prst="rect">
            <a:avLst/>
          </a:prstGeom>
        </p:spPr>
      </p:pic>
      <p:sp>
        <p:nvSpPr>
          <p:cNvPr id="58" name="Rectangle: Diagonal Corners Snipped 44">
            <a:extLst>
              <a:ext uri="{FF2B5EF4-FFF2-40B4-BE49-F238E27FC236}">
                <a16:creationId xmlns:a16="http://schemas.microsoft.com/office/drawing/2014/main" id="{FA2CD93D-E431-49ED-8863-27B45CCDD17E}"/>
              </a:ext>
            </a:extLst>
          </p:cNvPr>
          <p:cNvSpPr/>
          <p:nvPr/>
        </p:nvSpPr>
        <p:spPr>
          <a:xfrm>
            <a:off x="4111347" y="4035644"/>
            <a:ext cx="876846" cy="716250"/>
          </a:xfrm>
          <a:prstGeom prst="snip2DiagRect">
            <a:avLst/>
          </a:prstGeom>
          <a:solidFill>
            <a:schemeClr val="tx1">
              <a:lumMod val="65000"/>
              <a:lumOff val="35000"/>
              <a:alpha val="90000"/>
            </a:schemeClr>
          </a:solidFill>
          <a:ln>
            <a:noFill/>
          </a:ln>
        </p:spPr>
        <p:txBody>
          <a:bodyPr wrap="square" rtlCol="0" anchor="ctr">
            <a:spAutoFit/>
          </a:bodyPr>
          <a:lstStyle/>
          <a:p>
            <a:pPr algn="ctr">
              <a:spcAft>
                <a:spcPts val="1000"/>
              </a:spcAft>
            </a:pPr>
            <a:r>
              <a:rPr lang="en-GB" sz="1100" b="1" kern="0" dirty="0">
                <a:solidFill>
                  <a:schemeClr val="bg1"/>
                </a:solidFill>
                <a:latin typeface="Arial" panose="020B0604020202020204" pitchFamily="34" charset="0"/>
                <a:cs typeface="Arial" panose="020B0604020202020204" pitchFamily="34" charset="0"/>
              </a:rPr>
              <a:t>Liaison Placed Onsite</a:t>
            </a:r>
          </a:p>
        </p:txBody>
      </p:sp>
      <p:cxnSp>
        <p:nvCxnSpPr>
          <p:cNvPr id="59" name="Straight Arrow Connector 58">
            <a:extLst>
              <a:ext uri="{FF2B5EF4-FFF2-40B4-BE49-F238E27FC236}">
                <a16:creationId xmlns:a16="http://schemas.microsoft.com/office/drawing/2014/main" id="{5007DF7A-0AFD-4515-BCF8-FEC1B45FD8D9}"/>
              </a:ext>
            </a:extLst>
          </p:cNvPr>
          <p:cNvCxnSpPr>
            <a:cxnSpLocks/>
            <a:stCxn id="58" idx="1"/>
            <a:endCxn id="35" idx="0"/>
          </p:cNvCxnSpPr>
          <p:nvPr/>
        </p:nvCxnSpPr>
        <p:spPr>
          <a:xfrm flipH="1">
            <a:off x="4325405" y="4751894"/>
            <a:ext cx="224365" cy="11059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id="{D0FECE6D-E202-4A8F-A03E-402BD73B6724}"/>
              </a:ext>
            </a:extLst>
          </p:cNvPr>
          <p:cNvCxnSpPr>
            <a:cxnSpLocks/>
          </p:cNvCxnSpPr>
          <p:nvPr/>
        </p:nvCxnSpPr>
        <p:spPr>
          <a:xfrm flipV="1">
            <a:off x="4900246" y="3837353"/>
            <a:ext cx="282160" cy="2077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4CE4A0F9-D502-4C9B-AFFE-2B9407A8A315}"/>
              </a:ext>
            </a:extLst>
          </p:cNvPr>
          <p:cNvCxnSpPr>
            <a:cxnSpLocks/>
            <a:endCxn id="29" idx="1"/>
          </p:cNvCxnSpPr>
          <p:nvPr/>
        </p:nvCxnSpPr>
        <p:spPr>
          <a:xfrm>
            <a:off x="4988193" y="4722520"/>
            <a:ext cx="2294455" cy="3037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4CE4A0F9-D502-4C9B-AFFE-2B9407A8A315}"/>
              </a:ext>
            </a:extLst>
          </p:cNvPr>
          <p:cNvCxnSpPr>
            <a:cxnSpLocks/>
            <a:endCxn id="26" idx="1"/>
          </p:cNvCxnSpPr>
          <p:nvPr/>
        </p:nvCxnSpPr>
        <p:spPr>
          <a:xfrm flipV="1">
            <a:off x="4988193" y="3837353"/>
            <a:ext cx="3086220" cy="3786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66" name="Picture 65">
            <a:extLst>
              <a:ext uri="{FF2B5EF4-FFF2-40B4-BE49-F238E27FC236}">
                <a16:creationId xmlns:a16="http://schemas.microsoft.com/office/drawing/2014/main" id="{AC4DD438-D86A-453A-974A-A0693599C048}"/>
              </a:ext>
            </a:extLst>
          </p:cNvPr>
          <p:cNvPicPr>
            <a:picLocks noChangeAspect="1"/>
          </p:cNvPicPr>
          <p:nvPr/>
        </p:nvPicPr>
        <p:blipFill>
          <a:blip r:embed="rId28"/>
          <a:stretch>
            <a:fillRect/>
          </a:stretch>
        </p:blipFill>
        <p:spPr>
          <a:xfrm>
            <a:off x="5940545" y="1738609"/>
            <a:ext cx="815841" cy="403413"/>
          </a:xfrm>
          <a:prstGeom prst="rect">
            <a:avLst/>
          </a:prstGeom>
        </p:spPr>
      </p:pic>
      <p:pic>
        <p:nvPicPr>
          <p:cNvPr id="67" name="Picture 66">
            <a:extLst>
              <a:ext uri="{FF2B5EF4-FFF2-40B4-BE49-F238E27FC236}">
                <a16:creationId xmlns:a16="http://schemas.microsoft.com/office/drawing/2014/main" id="{C26678E5-86EB-46B0-A85A-45D7D4FC0735}"/>
              </a:ext>
            </a:extLst>
          </p:cNvPr>
          <p:cNvPicPr>
            <a:picLocks noChangeAspect="1"/>
          </p:cNvPicPr>
          <p:nvPr/>
        </p:nvPicPr>
        <p:blipFill>
          <a:blip r:embed="rId29"/>
          <a:stretch>
            <a:fillRect/>
          </a:stretch>
        </p:blipFill>
        <p:spPr>
          <a:xfrm>
            <a:off x="5949415" y="2173992"/>
            <a:ext cx="1083914" cy="446725"/>
          </a:xfrm>
          <a:prstGeom prst="rect">
            <a:avLst/>
          </a:prstGeom>
        </p:spPr>
      </p:pic>
      <p:pic>
        <p:nvPicPr>
          <p:cNvPr id="68" name="Picture 67">
            <a:extLst>
              <a:ext uri="{FF2B5EF4-FFF2-40B4-BE49-F238E27FC236}">
                <a16:creationId xmlns:a16="http://schemas.microsoft.com/office/drawing/2014/main" id="{401C9534-A793-4E3B-9A6A-9DF750CEBA85}"/>
              </a:ext>
            </a:extLst>
          </p:cNvPr>
          <p:cNvPicPr>
            <a:picLocks noChangeAspect="1"/>
          </p:cNvPicPr>
          <p:nvPr/>
        </p:nvPicPr>
        <p:blipFill>
          <a:blip r:embed="rId30"/>
          <a:stretch>
            <a:fillRect/>
          </a:stretch>
        </p:blipFill>
        <p:spPr>
          <a:xfrm>
            <a:off x="4966794" y="2473737"/>
            <a:ext cx="932384" cy="592543"/>
          </a:xfrm>
          <a:prstGeom prst="rect">
            <a:avLst/>
          </a:prstGeom>
        </p:spPr>
      </p:pic>
      <p:pic>
        <p:nvPicPr>
          <p:cNvPr id="69" name="Picture 68">
            <a:extLst>
              <a:ext uri="{FF2B5EF4-FFF2-40B4-BE49-F238E27FC236}">
                <a16:creationId xmlns:a16="http://schemas.microsoft.com/office/drawing/2014/main" id="{6BE057D2-D8AB-49BD-92E6-B2FD4932312A}"/>
              </a:ext>
            </a:extLst>
          </p:cNvPr>
          <p:cNvPicPr>
            <a:picLocks noChangeAspect="1"/>
          </p:cNvPicPr>
          <p:nvPr/>
        </p:nvPicPr>
        <p:blipFill>
          <a:blip r:embed="rId31"/>
          <a:stretch>
            <a:fillRect/>
          </a:stretch>
        </p:blipFill>
        <p:spPr>
          <a:xfrm>
            <a:off x="5039938" y="2971144"/>
            <a:ext cx="883937" cy="291326"/>
          </a:xfrm>
          <a:prstGeom prst="rect">
            <a:avLst/>
          </a:prstGeom>
        </p:spPr>
      </p:pic>
    </p:spTree>
    <p:extLst>
      <p:ext uri="{BB962C8B-B14F-4D97-AF65-F5344CB8AC3E}">
        <p14:creationId xmlns:p14="http://schemas.microsoft.com/office/powerpoint/2010/main" val="824347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8252" y="1416701"/>
            <a:ext cx="8882925" cy="4871030"/>
            <a:chOff x="134391" y="1267608"/>
            <a:chExt cx="8897048" cy="5884709"/>
          </a:xfrm>
        </p:grpSpPr>
        <p:pic>
          <p:nvPicPr>
            <p:cNvPr id="12" name="Picture 11" descr="BalticServers_data_center-wikimedia.jpg"/>
            <p:cNvPicPr>
              <a:picLocks noChangeAspect="1"/>
            </p:cNvPicPr>
            <p:nvPr/>
          </p:nvPicPr>
          <p:blipFill rotWithShape="1">
            <a:blip r:embed="rId3" cstate="screen">
              <a:lum bright="70000" contrast="-70000"/>
              <a:extLst>
                <a:ext uri="{28A0092B-C50C-407E-A947-70E740481C1C}">
                  <a14:useLocalDpi xmlns:a14="http://schemas.microsoft.com/office/drawing/2010/main"/>
                </a:ext>
              </a:extLst>
            </a:blip>
            <a:srcRect/>
            <a:stretch/>
          </p:blipFill>
          <p:spPr>
            <a:xfrm>
              <a:off x="3220484" y="1905000"/>
              <a:ext cx="2438400" cy="2209800"/>
            </a:xfrm>
            <a:prstGeom prst="rect">
              <a:avLst/>
            </a:prstGeom>
          </p:spPr>
        </p:pic>
        <p:pic>
          <p:nvPicPr>
            <p:cNvPr id="62" name="Picture 61" descr="File-photo-shows-cyber-security-analysts-working.-Photo-via-Press-TV.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96684" y="2133600"/>
              <a:ext cx="2289263" cy="1524000"/>
            </a:xfrm>
            <a:prstGeom prst="rect">
              <a:avLst/>
            </a:prstGeom>
          </p:spPr>
        </p:pic>
        <p:sp>
          <p:nvSpPr>
            <p:cNvPr id="5" name="Rectangle 4"/>
            <p:cNvSpPr/>
            <p:nvPr/>
          </p:nvSpPr>
          <p:spPr>
            <a:xfrm>
              <a:off x="3220484" y="1271061"/>
              <a:ext cx="2438400" cy="2843738"/>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p:cNvSpPr/>
            <p:nvPr/>
          </p:nvSpPr>
          <p:spPr>
            <a:xfrm>
              <a:off x="134391" y="1370933"/>
              <a:ext cx="2057400" cy="2625065"/>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7" name="Rounded Rectangle 6"/>
            <p:cNvSpPr/>
            <p:nvPr/>
          </p:nvSpPr>
          <p:spPr>
            <a:xfrm>
              <a:off x="381000" y="1710681"/>
              <a:ext cx="1295400" cy="468006"/>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8" name="Rounded Rectangle 7"/>
            <p:cNvSpPr/>
            <p:nvPr/>
          </p:nvSpPr>
          <p:spPr>
            <a:xfrm>
              <a:off x="381000" y="2278382"/>
              <a:ext cx="1295400" cy="495941"/>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9" name="Rounded Rectangle 8"/>
            <p:cNvSpPr/>
            <p:nvPr/>
          </p:nvSpPr>
          <p:spPr>
            <a:xfrm>
              <a:off x="381000" y="2896015"/>
              <a:ext cx="1295400" cy="542174"/>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11" name="Rectangle 10"/>
            <p:cNvSpPr/>
            <p:nvPr/>
          </p:nvSpPr>
          <p:spPr>
            <a:xfrm>
              <a:off x="7010400" y="1405650"/>
              <a:ext cx="1981200" cy="4965811"/>
            </a:xfrm>
            <a:prstGeom prst="rect">
              <a:avLst/>
            </a:prstGeom>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13" name="Rectangle 12"/>
            <p:cNvSpPr/>
            <p:nvPr/>
          </p:nvSpPr>
          <p:spPr>
            <a:xfrm>
              <a:off x="3296684" y="4658732"/>
              <a:ext cx="2362200" cy="156604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14" name="Rounded Rectangle 13"/>
            <p:cNvSpPr/>
            <p:nvPr/>
          </p:nvSpPr>
          <p:spPr>
            <a:xfrm>
              <a:off x="7349835" y="1953339"/>
              <a:ext cx="1295400" cy="719052"/>
            </a:xfrm>
            <a:prstGeom prst="roundRect">
              <a:avLst/>
            </a:prstGeom>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sp>
          <p:nvSpPr>
            <p:cNvPr id="15" name="TextBox 14"/>
            <p:cNvSpPr txBox="1"/>
            <p:nvPr/>
          </p:nvSpPr>
          <p:spPr>
            <a:xfrm>
              <a:off x="7354220" y="2004591"/>
              <a:ext cx="129540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Arial"/>
                  <a:ea typeface="+mn-ea"/>
                  <a:cs typeface="Arial"/>
                </a:rPr>
                <a:t>Information Security</a:t>
              </a:r>
            </a:p>
          </p:txBody>
        </p:sp>
        <p:sp>
          <p:nvSpPr>
            <p:cNvPr id="16" name="Rounded Rectangle 15"/>
            <p:cNvSpPr/>
            <p:nvPr/>
          </p:nvSpPr>
          <p:spPr>
            <a:xfrm>
              <a:off x="7340357" y="2853824"/>
              <a:ext cx="1295400" cy="719052"/>
            </a:xfrm>
            <a:prstGeom prst="roundRect">
              <a:avLst/>
            </a:prstGeom>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sp>
          <p:nvSpPr>
            <p:cNvPr id="17" name="TextBox 16"/>
            <p:cNvSpPr txBox="1"/>
            <p:nvPr/>
          </p:nvSpPr>
          <p:spPr>
            <a:xfrm>
              <a:off x="7344742" y="2895600"/>
              <a:ext cx="129540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Arial"/>
                  <a:ea typeface="+mn-ea"/>
                  <a:cs typeface="Arial"/>
                </a:rPr>
                <a:t>Physical Security</a:t>
              </a:r>
            </a:p>
          </p:txBody>
        </p:sp>
        <p:sp>
          <p:nvSpPr>
            <p:cNvPr id="18" name="Rounded Rectangle 17"/>
            <p:cNvSpPr/>
            <p:nvPr/>
          </p:nvSpPr>
          <p:spPr>
            <a:xfrm>
              <a:off x="7344523" y="3725868"/>
              <a:ext cx="1295400" cy="1062743"/>
            </a:xfrm>
            <a:prstGeom prst="roundRect">
              <a:avLst/>
            </a:prstGeom>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Arial"/>
                  <a:ea typeface="+mn-ea"/>
                  <a:cs typeface="Arial"/>
                </a:rPr>
                <a:t>Business Continuity/ Disaster Response</a:t>
              </a:r>
            </a:p>
          </p:txBody>
        </p:sp>
        <p:sp>
          <p:nvSpPr>
            <p:cNvPr id="19" name="Rounded Rectangle 18"/>
            <p:cNvSpPr/>
            <p:nvPr/>
          </p:nvSpPr>
          <p:spPr>
            <a:xfrm>
              <a:off x="7349835" y="4922238"/>
              <a:ext cx="1295400" cy="719052"/>
            </a:xfrm>
            <a:prstGeom prst="roundRect">
              <a:avLst/>
            </a:prstGeom>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sp>
          <p:nvSpPr>
            <p:cNvPr id="20" name="TextBox 19"/>
            <p:cNvSpPr txBox="1"/>
            <p:nvPr/>
          </p:nvSpPr>
          <p:spPr>
            <a:xfrm>
              <a:off x="7354220" y="4948696"/>
              <a:ext cx="129540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Arial"/>
                  <a:ea typeface="+mn-ea"/>
                  <a:cs typeface="Arial"/>
                </a:rPr>
                <a:t>Fraud Investigations</a:t>
              </a:r>
            </a:p>
          </p:txBody>
        </p:sp>
        <p:sp>
          <p:nvSpPr>
            <p:cNvPr id="21" name="Rounded Rectangle 20"/>
            <p:cNvSpPr/>
            <p:nvPr/>
          </p:nvSpPr>
          <p:spPr>
            <a:xfrm>
              <a:off x="7349835" y="5764695"/>
              <a:ext cx="1295400" cy="530877"/>
            </a:xfrm>
            <a:prstGeom prst="roundRect">
              <a:avLst/>
            </a:prstGeom>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sp>
          <p:nvSpPr>
            <p:cNvPr id="22" name="TextBox 21"/>
            <p:cNvSpPr txBox="1"/>
            <p:nvPr/>
          </p:nvSpPr>
          <p:spPr>
            <a:xfrm>
              <a:off x="7354220" y="5710773"/>
              <a:ext cx="129540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Arial"/>
                  <a:ea typeface="+mn-ea"/>
                  <a:cs typeface="Arial"/>
                </a:rPr>
                <a:t>Payments/ Risk</a:t>
              </a:r>
            </a:p>
          </p:txBody>
        </p:sp>
        <p:sp>
          <p:nvSpPr>
            <p:cNvPr id="23" name="TextBox 22"/>
            <p:cNvSpPr txBox="1"/>
            <p:nvPr/>
          </p:nvSpPr>
          <p:spPr>
            <a:xfrm>
              <a:off x="6963631" y="1369409"/>
              <a:ext cx="2067808"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Arial"/>
                </a:rPr>
                <a:t>Member Communications</a:t>
              </a:r>
            </a:p>
          </p:txBody>
        </p:sp>
        <p:sp>
          <p:nvSpPr>
            <p:cNvPr id="24" name="TextBox 23"/>
            <p:cNvSpPr txBox="1"/>
            <p:nvPr/>
          </p:nvSpPr>
          <p:spPr>
            <a:xfrm>
              <a:off x="251430" y="1755443"/>
              <a:ext cx="1500755" cy="57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a:ea typeface="+mn-ea"/>
                  <a:cs typeface="Arial"/>
                </a:rPr>
                <a:t>CERTs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chemeClr val="bg1"/>
                </a:solidFill>
                <a:effectLst/>
                <a:uLnTx/>
                <a:uFillTx/>
                <a:latin typeface="Arial"/>
                <a:ea typeface="+mn-ea"/>
                <a:cs typeface="Arial"/>
              </a:endParaRPr>
            </a:p>
          </p:txBody>
        </p:sp>
        <p:sp>
          <p:nvSpPr>
            <p:cNvPr id="25" name="TextBox 24"/>
            <p:cNvSpPr txBox="1"/>
            <p:nvPr/>
          </p:nvSpPr>
          <p:spPr>
            <a:xfrm>
              <a:off x="251430" y="2351359"/>
              <a:ext cx="1526357" cy="3718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a:ea typeface="+mn-ea"/>
                  <a:cs typeface="Arial"/>
                </a:rPr>
                <a:t>FS Regulators</a:t>
              </a:r>
            </a:p>
          </p:txBody>
        </p:sp>
        <p:sp>
          <p:nvSpPr>
            <p:cNvPr id="26" name="TextBox 25"/>
            <p:cNvSpPr txBox="1"/>
            <p:nvPr/>
          </p:nvSpPr>
          <p:spPr>
            <a:xfrm>
              <a:off x="251430" y="2849011"/>
              <a:ext cx="1545319" cy="63210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a:ea typeface="+mn-ea"/>
                  <a:cs typeface="Arial"/>
                </a:rPr>
                <a:t>Law Enforcement</a:t>
              </a:r>
            </a:p>
          </p:txBody>
        </p:sp>
        <p:sp>
          <p:nvSpPr>
            <p:cNvPr id="28" name="TextBox 27"/>
            <p:cNvSpPr txBox="1"/>
            <p:nvPr/>
          </p:nvSpPr>
          <p:spPr>
            <a:xfrm>
              <a:off x="134391" y="1335003"/>
              <a:ext cx="2057400" cy="30777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Arial"/>
                </a:rPr>
                <a:t>Information Sources</a:t>
              </a:r>
            </a:p>
          </p:txBody>
        </p:sp>
        <p:sp>
          <p:nvSpPr>
            <p:cNvPr id="29" name="TextBox 28"/>
            <p:cNvSpPr txBox="1"/>
            <p:nvPr/>
          </p:nvSpPr>
          <p:spPr>
            <a:xfrm>
              <a:off x="3712744" y="4767942"/>
              <a:ext cx="1531614" cy="632104"/>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Cross Sector (other ISACS)</a:t>
              </a:r>
            </a:p>
          </p:txBody>
        </p:sp>
        <p:sp>
          <p:nvSpPr>
            <p:cNvPr id="30" name="TextBox 29"/>
            <p:cNvSpPr txBox="1"/>
            <p:nvPr/>
          </p:nvSpPr>
          <p:spPr>
            <a:xfrm>
              <a:off x="3855226" y="5477527"/>
              <a:ext cx="1379913" cy="632104"/>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Open Sources (Hundreds) </a:t>
              </a:r>
            </a:p>
          </p:txBody>
        </p:sp>
        <p:sp>
          <p:nvSpPr>
            <p:cNvPr id="31" name="TextBox 30"/>
            <p:cNvSpPr txBox="1"/>
            <p:nvPr/>
          </p:nvSpPr>
          <p:spPr>
            <a:xfrm rot="16200000">
              <a:off x="513999" y="2830663"/>
              <a:ext cx="268522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Arial"/>
                </a:rPr>
                <a:t>GOVERNMENT SOURCES</a:t>
              </a:r>
            </a:p>
          </p:txBody>
        </p:sp>
        <p:sp>
          <p:nvSpPr>
            <p:cNvPr id="32" name="TextBox 31"/>
            <p:cNvSpPr txBox="1"/>
            <p:nvPr/>
          </p:nvSpPr>
          <p:spPr>
            <a:xfrm rot="16200000">
              <a:off x="4886689" y="5215916"/>
              <a:ext cx="200025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Arial"/>
                </a:rPr>
                <a:t>CROSS SECTOR SOURCES</a:t>
              </a:r>
            </a:p>
          </p:txBody>
        </p:sp>
        <p:sp>
          <p:nvSpPr>
            <p:cNvPr id="34" name="TextBox 33"/>
            <p:cNvSpPr txBox="1"/>
            <p:nvPr/>
          </p:nvSpPr>
          <p:spPr>
            <a:xfrm>
              <a:off x="2982406" y="1267608"/>
              <a:ext cx="2895600" cy="632104"/>
            </a:xfrm>
            <a:prstGeom prst="rect">
              <a:avLst/>
            </a:prstGeom>
            <a:noFill/>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Arial"/>
                </a:rPr>
                <a:t>FS-ISAC  24x7</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Arial"/>
                </a:rPr>
                <a:t>ISAC Analysis Team (IAT)</a:t>
              </a:r>
            </a:p>
          </p:txBody>
        </p:sp>
        <p:sp>
          <p:nvSpPr>
            <p:cNvPr id="35" name="Left-Right Arrow 34"/>
            <p:cNvSpPr/>
            <p:nvPr/>
          </p:nvSpPr>
          <p:spPr>
            <a:xfrm>
              <a:off x="2221975" y="2514601"/>
              <a:ext cx="990600" cy="381000"/>
            </a:xfrm>
            <a:prstGeom prst="leftRigh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6" name="Left-Right Arrow 35"/>
            <p:cNvSpPr/>
            <p:nvPr/>
          </p:nvSpPr>
          <p:spPr>
            <a:xfrm rot="19080620">
              <a:off x="2076130" y="4452611"/>
              <a:ext cx="1283439" cy="381000"/>
            </a:xfrm>
            <a:prstGeom prst="leftRigh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7" name="Left-Right Arrow 36"/>
            <p:cNvSpPr/>
            <p:nvPr/>
          </p:nvSpPr>
          <p:spPr>
            <a:xfrm rot="16200000">
              <a:off x="4092933" y="4180121"/>
              <a:ext cx="749243" cy="381000"/>
            </a:xfrm>
            <a:prstGeom prst="leftRigh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8" name="Group 37"/>
            <p:cNvGrpSpPr/>
            <p:nvPr/>
          </p:nvGrpSpPr>
          <p:grpSpPr>
            <a:xfrm>
              <a:off x="6264549" y="5183779"/>
              <a:ext cx="846816" cy="47579"/>
              <a:chOff x="6415038" y="3021566"/>
              <a:chExt cx="846816" cy="47579"/>
            </a:xfrm>
          </p:grpSpPr>
          <p:cxnSp>
            <p:nvCxnSpPr>
              <p:cNvPr id="39" name="Straight Connector 38"/>
              <p:cNvCxnSpPr>
                <a:cxnSpLocks/>
              </p:cNvCxnSpPr>
              <p:nvPr/>
            </p:nvCxnSpPr>
            <p:spPr>
              <a:xfrm>
                <a:off x="6452061" y="3069145"/>
                <a:ext cx="809793"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p:cNvCxnSpPr>
              <p:nvPr/>
            </p:nvCxnSpPr>
            <p:spPr>
              <a:xfrm>
                <a:off x="6415038" y="3021566"/>
                <a:ext cx="846816"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6269310" y="4070766"/>
              <a:ext cx="842056" cy="52333"/>
              <a:chOff x="6419799" y="3056308"/>
              <a:chExt cx="842056" cy="52333"/>
            </a:xfrm>
          </p:grpSpPr>
          <p:cxnSp>
            <p:nvCxnSpPr>
              <p:cNvPr id="42" name="Straight Connector 41"/>
              <p:cNvCxnSpPr>
                <a:cxnSpLocks/>
              </p:cNvCxnSpPr>
              <p:nvPr/>
            </p:nvCxnSpPr>
            <p:spPr>
              <a:xfrm>
                <a:off x="6442569" y="3108641"/>
                <a:ext cx="819286"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cxnSpLocks/>
              </p:cNvCxnSpPr>
              <p:nvPr/>
            </p:nvCxnSpPr>
            <p:spPr>
              <a:xfrm>
                <a:off x="6419799" y="3056308"/>
                <a:ext cx="842055" cy="5736"/>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6269310" y="3044946"/>
              <a:ext cx="842056" cy="56546"/>
              <a:chOff x="6419799" y="2932276"/>
              <a:chExt cx="842056" cy="56546"/>
            </a:xfrm>
          </p:grpSpPr>
          <p:cxnSp>
            <p:nvCxnSpPr>
              <p:cNvPr id="45" name="Straight Connector 44"/>
              <p:cNvCxnSpPr>
                <a:cxnSpLocks/>
              </p:cNvCxnSpPr>
              <p:nvPr/>
            </p:nvCxnSpPr>
            <p:spPr>
              <a:xfrm flipV="1">
                <a:off x="6419799" y="2985773"/>
                <a:ext cx="842056" cy="3049"/>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p:nvCxnSpPr>
            <p:spPr>
              <a:xfrm>
                <a:off x="6457948" y="2932276"/>
                <a:ext cx="803907"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a:cxnSpLocks/>
            </p:cNvCxnSpPr>
            <p:nvPr/>
          </p:nvCxnSpPr>
          <p:spPr>
            <a:xfrm flipH="1">
              <a:off x="6265071" y="2157912"/>
              <a:ext cx="4240" cy="3938927"/>
            </a:xfrm>
            <a:prstGeom prst="line">
              <a:avLst/>
            </a:prstGeom>
            <a:ln w="57150"/>
            <a:effectLst/>
          </p:spPr>
          <p:style>
            <a:lnRef idx="3">
              <a:schemeClr val="accent2"/>
            </a:lnRef>
            <a:fillRef idx="0">
              <a:schemeClr val="accent2"/>
            </a:fillRef>
            <a:effectRef idx="2">
              <a:schemeClr val="accent2"/>
            </a:effectRef>
            <a:fontRef idx="minor">
              <a:schemeClr val="tx1"/>
            </a:fontRef>
          </p:style>
        </p:cxnSp>
        <p:cxnSp>
          <p:nvCxnSpPr>
            <p:cNvPr id="48" name="Straight Connector 47"/>
            <p:cNvCxnSpPr>
              <a:cxnSpLocks/>
            </p:cNvCxnSpPr>
            <p:nvPr/>
          </p:nvCxnSpPr>
          <p:spPr>
            <a:xfrm flipH="1">
              <a:off x="6301572" y="2157912"/>
              <a:ext cx="4764" cy="3913259"/>
            </a:xfrm>
            <a:prstGeom prst="line">
              <a:avLst/>
            </a:prstGeom>
            <a:ln w="5080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306335" y="2205499"/>
              <a:ext cx="838200"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p:cNvCxnSpPr>
            <p:nvPr/>
          </p:nvCxnSpPr>
          <p:spPr>
            <a:xfrm>
              <a:off x="6236838" y="2157912"/>
              <a:ext cx="894224"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07459" y="6047853"/>
              <a:ext cx="838200"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cxnSpLocks/>
            </p:cNvCxnSpPr>
            <p:nvPr/>
          </p:nvCxnSpPr>
          <p:spPr>
            <a:xfrm>
              <a:off x="6236814" y="6089890"/>
              <a:ext cx="881111" cy="79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3" name="Isosceles Triangle 52"/>
            <p:cNvSpPr/>
            <p:nvPr/>
          </p:nvSpPr>
          <p:spPr>
            <a:xfrm rot="5400000">
              <a:off x="7063315" y="2068655"/>
              <a:ext cx="233363" cy="236214"/>
            </a:xfrm>
            <a:prstGeom prst="triangl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4" name="Isosceles Triangle 53"/>
            <p:cNvSpPr/>
            <p:nvPr/>
          </p:nvSpPr>
          <p:spPr>
            <a:xfrm rot="5400000">
              <a:off x="7063315" y="2941494"/>
              <a:ext cx="233363" cy="236214"/>
            </a:xfrm>
            <a:prstGeom prst="triangl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5" name="Isosceles Triangle 54"/>
            <p:cNvSpPr/>
            <p:nvPr/>
          </p:nvSpPr>
          <p:spPr>
            <a:xfrm rot="5400000">
              <a:off x="7063315" y="3982094"/>
              <a:ext cx="233363" cy="236214"/>
            </a:xfrm>
            <a:prstGeom prst="triangl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6" name="Isosceles Triangle 55"/>
            <p:cNvSpPr/>
            <p:nvPr/>
          </p:nvSpPr>
          <p:spPr>
            <a:xfrm rot="5400000">
              <a:off x="7063315" y="5085412"/>
              <a:ext cx="233363" cy="236214"/>
            </a:xfrm>
            <a:prstGeom prst="triangl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7" name="Isosceles Triangle 56"/>
            <p:cNvSpPr/>
            <p:nvPr/>
          </p:nvSpPr>
          <p:spPr>
            <a:xfrm rot="5400000">
              <a:off x="7063315" y="5959937"/>
              <a:ext cx="233363" cy="236214"/>
            </a:xfrm>
            <a:prstGeom prst="triangl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8" name="TextBox 57"/>
            <p:cNvSpPr txBox="1"/>
            <p:nvPr/>
          </p:nvSpPr>
          <p:spPr>
            <a:xfrm>
              <a:off x="6137471" y="6253381"/>
              <a:ext cx="755767" cy="28547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Alerts</a:t>
              </a:r>
            </a:p>
          </p:txBody>
        </p:sp>
        <p:sp>
          <p:nvSpPr>
            <p:cNvPr id="59" name="Left Arrow 58"/>
            <p:cNvSpPr/>
            <p:nvPr/>
          </p:nvSpPr>
          <p:spPr>
            <a:xfrm>
              <a:off x="5915027" y="6561561"/>
              <a:ext cx="228600" cy="172033"/>
            </a:xfrm>
            <a:prstGeom prst="lef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0" name="Left Arrow 59"/>
            <p:cNvSpPr/>
            <p:nvPr/>
          </p:nvSpPr>
          <p:spPr>
            <a:xfrm rot="10800000">
              <a:off x="5951045" y="6302716"/>
              <a:ext cx="228600" cy="172033"/>
            </a:xfrm>
            <a:prstGeom prst="lef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1" name="TextBox 60"/>
            <p:cNvSpPr txBox="1"/>
            <p:nvPr/>
          </p:nvSpPr>
          <p:spPr>
            <a:xfrm>
              <a:off x="6143627" y="6542391"/>
              <a:ext cx="2244435" cy="28547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Member</a:t>
              </a:r>
              <a:r>
                <a:rPr kumimoji="0" lang="en-US" sz="1200" b="0" i="0" u="none" strike="noStrike" kern="1200" cap="none" spc="0" normalizeH="0" baseline="0" noProof="0" dirty="0">
                  <a:ln>
                    <a:noFill/>
                  </a:ln>
                  <a:solidFill>
                    <a:prstClr val="black"/>
                  </a:solidFill>
                  <a:effectLst/>
                  <a:uLnTx/>
                  <a:uFillTx/>
                  <a:latin typeface="Calibri"/>
                  <a:ea typeface="+mn-ea"/>
                  <a:cs typeface="+mn-cs"/>
                </a:rPr>
                <a:t> Submissions</a:t>
              </a:r>
            </a:p>
          </p:txBody>
        </p:sp>
        <p:cxnSp>
          <p:nvCxnSpPr>
            <p:cNvPr id="64" name="Straight Connector 63"/>
            <p:cNvCxnSpPr>
              <a:cxnSpLocks/>
            </p:cNvCxnSpPr>
            <p:nvPr/>
          </p:nvCxnSpPr>
          <p:spPr>
            <a:xfrm>
              <a:off x="5712938" y="2895600"/>
              <a:ext cx="579900" cy="1156"/>
            </a:xfrm>
            <a:prstGeom prst="line">
              <a:avLst/>
            </a:prstGeom>
            <a:ln w="38100"/>
            <a:effectLst/>
          </p:spPr>
          <p:style>
            <a:lnRef idx="3">
              <a:schemeClr val="accent1"/>
            </a:lnRef>
            <a:fillRef idx="0">
              <a:schemeClr val="accent1"/>
            </a:fillRef>
            <a:effectRef idx="2">
              <a:schemeClr val="accent1"/>
            </a:effectRef>
            <a:fontRef idx="minor">
              <a:schemeClr val="tx1"/>
            </a:fontRef>
          </p:style>
        </p:cxnSp>
        <p:sp>
          <p:nvSpPr>
            <p:cNvPr id="66" name="Rectangle 65"/>
            <p:cNvSpPr/>
            <p:nvPr/>
          </p:nvSpPr>
          <p:spPr>
            <a:xfrm>
              <a:off x="139373" y="4130264"/>
              <a:ext cx="2057400" cy="3022053"/>
            </a:xfrm>
            <a:prstGeom prst="rect">
              <a:avLst/>
            </a:prstGeom>
            <a:ln>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67" name="Rounded Rectangle 66"/>
            <p:cNvSpPr/>
            <p:nvPr/>
          </p:nvSpPr>
          <p:spPr>
            <a:xfrm>
              <a:off x="412036" y="4355424"/>
              <a:ext cx="1237209" cy="47006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bg1"/>
                  </a:solidFill>
                  <a:effectLst/>
                  <a:uLnTx/>
                  <a:uFillTx/>
                  <a:latin typeface="Arial"/>
                  <a:cs typeface="Arial"/>
                </a:rPr>
                <a:t>Threat Intelligenc</a:t>
              </a:r>
              <a:r>
                <a:rPr kumimoji="0" lang="en-US" sz="900" b="1" i="0" u="none" strike="noStrike" kern="0" cap="none" spc="0" normalizeH="0" baseline="0" noProof="0" dirty="0">
                  <a:ln>
                    <a:noFill/>
                  </a:ln>
                  <a:solidFill>
                    <a:schemeClr val="bg1"/>
                  </a:solidFill>
                  <a:effectLst/>
                  <a:uLnTx/>
                  <a:uFillTx/>
                  <a:latin typeface="Arial"/>
                  <a:cs typeface="Arial"/>
                </a:rPr>
                <a:t>e Providers</a:t>
              </a:r>
              <a:endParaRPr kumimoji="0" lang="en-US" sz="1000" b="1" i="0" u="none" strike="noStrike" kern="1200" cap="none" spc="0" normalizeH="0" baseline="0" noProof="0" dirty="0">
                <a:ln>
                  <a:noFill/>
                </a:ln>
                <a:solidFill>
                  <a:schemeClr val="bg1"/>
                </a:solidFill>
                <a:effectLst/>
                <a:uLnTx/>
                <a:uFillTx/>
                <a:latin typeface="Arial"/>
                <a:cs typeface="Arial"/>
              </a:endParaRPr>
            </a:p>
          </p:txBody>
        </p:sp>
        <p:sp>
          <p:nvSpPr>
            <p:cNvPr id="72" name="TextBox 71"/>
            <p:cNvSpPr txBox="1"/>
            <p:nvPr/>
          </p:nvSpPr>
          <p:spPr>
            <a:xfrm rot="16200000">
              <a:off x="657880" y="5647379"/>
              <a:ext cx="268521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Arial"/>
                </a:rPr>
                <a:t>PRIVATE SOURCES</a:t>
              </a:r>
            </a:p>
          </p:txBody>
        </p:sp>
        <p:sp>
          <p:nvSpPr>
            <p:cNvPr id="73" name="Rounded Rectangle 67"/>
            <p:cNvSpPr/>
            <p:nvPr/>
          </p:nvSpPr>
          <p:spPr>
            <a:xfrm>
              <a:off x="400255" y="4940700"/>
              <a:ext cx="1237209" cy="47006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Arial"/>
                  <a:ea typeface="+mn-ea"/>
                  <a:cs typeface="Arial"/>
                </a:rPr>
                <a:t>Vulnerability Alerting</a:t>
              </a:r>
            </a:p>
          </p:txBody>
        </p:sp>
        <p:sp>
          <p:nvSpPr>
            <p:cNvPr id="74" name="Rounded Rectangle 68"/>
            <p:cNvSpPr/>
            <p:nvPr/>
          </p:nvSpPr>
          <p:spPr>
            <a:xfrm>
              <a:off x="412036" y="5504125"/>
              <a:ext cx="1237209" cy="47006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Arial"/>
                  <a:ea typeface="+mn-ea"/>
                  <a:cs typeface="Arial"/>
                </a:rPr>
                <a:t>Malware Forensics</a:t>
              </a:r>
            </a:p>
          </p:txBody>
        </p:sp>
        <p:sp>
          <p:nvSpPr>
            <p:cNvPr id="75" name="Rounded Rectangle 69"/>
            <p:cNvSpPr/>
            <p:nvPr/>
          </p:nvSpPr>
          <p:spPr>
            <a:xfrm>
              <a:off x="412036" y="6067321"/>
              <a:ext cx="1237209" cy="47006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Arial"/>
                  <a:ea typeface="+mn-ea"/>
                  <a:cs typeface="Arial"/>
                </a:rPr>
                <a:t>PS Incidents &amp; Analysis</a:t>
              </a:r>
            </a:p>
          </p:txBody>
        </p:sp>
        <p:sp>
          <p:nvSpPr>
            <p:cNvPr id="76" name="Rounded Rectangle 70"/>
            <p:cNvSpPr/>
            <p:nvPr/>
          </p:nvSpPr>
          <p:spPr>
            <a:xfrm>
              <a:off x="412036" y="6592020"/>
              <a:ext cx="1237209" cy="47006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Arial"/>
                  <a:ea typeface="+mn-ea"/>
                  <a:cs typeface="Arial"/>
                </a:rPr>
                <a:t>After hours IAT support</a:t>
              </a:r>
            </a:p>
          </p:txBody>
        </p:sp>
        <p:cxnSp>
          <p:nvCxnSpPr>
            <p:cNvPr id="63" name="Straight Connector 62"/>
            <p:cNvCxnSpPr>
              <a:cxnSpLocks/>
            </p:cNvCxnSpPr>
            <p:nvPr/>
          </p:nvCxnSpPr>
          <p:spPr>
            <a:xfrm>
              <a:off x="5723715" y="2864735"/>
              <a:ext cx="554882" cy="3398"/>
            </a:xfrm>
            <a:prstGeom prst="line">
              <a:avLst/>
            </a:prstGeom>
            <a:ln w="381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rot="16200000">
              <a:off x="5510056" y="2749762"/>
              <a:ext cx="233363" cy="236214"/>
            </a:xfrm>
            <a:prstGeom prst="triangl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 name="Text Placeholder 1"/>
          <p:cNvSpPr>
            <a:spLocks noGrp="1"/>
          </p:cNvSpPr>
          <p:nvPr>
            <p:ph type="body" sz="quarter" idx="13"/>
          </p:nvPr>
        </p:nvSpPr>
        <p:spPr>
          <a:xfrm>
            <a:off x="356729" y="193245"/>
            <a:ext cx="8445525" cy="898574"/>
          </a:xfrm>
        </p:spPr>
        <p:txBody>
          <a:bodyPr/>
          <a:lstStyle/>
          <a:p>
            <a:pPr algn="ctr"/>
            <a:r>
              <a:rPr lang="en-US" b="1" dirty="0">
                <a:solidFill>
                  <a:schemeClr val="bg1"/>
                </a:solidFill>
              </a:rPr>
              <a:t>FS-ISAC Information Flow</a:t>
            </a:r>
          </a:p>
        </p:txBody>
      </p:sp>
      <p:sp>
        <p:nvSpPr>
          <p:cNvPr id="69" name="Rounded Rectangle 13"/>
          <p:cNvSpPr/>
          <p:nvPr/>
        </p:nvSpPr>
        <p:spPr>
          <a:xfrm>
            <a:off x="4383754" y="6287338"/>
            <a:ext cx="1763058" cy="328705"/>
          </a:xfrm>
          <a:prstGeom prst="round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FFFF"/>
                </a:solidFill>
              </a:rPr>
              <a:t>TLP Green</a:t>
            </a:r>
          </a:p>
        </p:txBody>
      </p:sp>
    </p:spTree>
    <p:extLst>
      <p:ext uri="{BB962C8B-B14F-4D97-AF65-F5344CB8AC3E}">
        <p14:creationId xmlns:p14="http://schemas.microsoft.com/office/powerpoint/2010/main" val="585763976"/>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5439" y="0"/>
            <a:ext cx="8229600" cy="1468967"/>
          </a:xfrm>
        </p:spPr>
        <p:txBody>
          <a:bodyPr/>
          <a:lstStyle/>
          <a:p>
            <a:r>
              <a:rPr lang="en-US" dirty="0">
                <a:latin typeface="Helvetica" charset="0"/>
                <a:ea typeface="Helvetica" charset="0"/>
                <a:cs typeface="Helvetica" charset="0"/>
              </a:rPr>
              <a:t>FS-ISAC</a:t>
            </a:r>
            <a:br>
              <a:rPr lang="en-US" dirty="0">
                <a:latin typeface="Helvetica" charset="0"/>
                <a:ea typeface="Helvetica" charset="0"/>
                <a:cs typeface="Helvetica" charset="0"/>
              </a:rPr>
            </a:br>
            <a:r>
              <a:rPr lang="en-US" dirty="0"/>
              <a:t>Sharing in Action</a:t>
            </a:r>
            <a:endParaRPr lang="en-US" dirty="0">
              <a:latin typeface="Helvetica" charset="0"/>
              <a:ea typeface="Helvetica" charset="0"/>
              <a:cs typeface="Helvetica" charset="0"/>
            </a:endParaRPr>
          </a:p>
        </p:txBody>
      </p:sp>
      <p:pic>
        <p:nvPicPr>
          <p:cNvPr id="3" name="Picture 2" descr="Image result for gear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9175" y="1686470"/>
            <a:ext cx="4569883" cy="44413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13">
            <a:extLst>
              <a:ext uri="{FF2B5EF4-FFF2-40B4-BE49-F238E27FC236}">
                <a16:creationId xmlns:a16="http://schemas.microsoft.com/office/drawing/2014/main" id="{48AF60E1-9E9E-4B74-A52D-E01BD176C4BA}"/>
              </a:ext>
            </a:extLst>
          </p:cNvPr>
          <p:cNvSpPr/>
          <p:nvPr/>
        </p:nvSpPr>
        <p:spPr>
          <a:xfrm>
            <a:off x="3510278" y="6287337"/>
            <a:ext cx="1763058" cy="328705"/>
          </a:xfrm>
          <a:prstGeom prst="round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FFFF"/>
                </a:solidFill>
              </a:rPr>
              <a:t>TLP Green</a:t>
            </a:r>
          </a:p>
        </p:txBody>
      </p:sp>
    </p:spTree>
    <p:extLst>
      <p:ext uri="{BB962C8B-B14F-4D97-AF65-F5344CB8AC3E}">
        <p14:creationId xmlns:p14="http://schemas.microsoft.com/office/powerpoint/2010/main" val="1459996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323628"/>
            <a:ext cx="9144001" cy="4474331"/>
          </a:xfrm>
          <a:prstGeom prst="rect">
            <a:avLst/>
          </a:prstGeom>
        </p:spPr>
      </p:pic>
      <p:sp>
        <p:nvSpPr>
          <p:cNvPr id="2" name="Title 1"/>
          <p:cNvSpPr>
            <a:spLocks noGrp="1"/>
          </p:cNvSpPr>
          <p:nvPr>
            <p:ph type="title"/>
          </p:nvPr>
        </p:nvSpPr>
        <p:spPr>
          <a:xfrm>
            <a:off x="-11575" y="0"/>
            <a:ext cx="9136670" cy="1263187"/>
          </a:xfrm>
        </p:spPr>
        <p:txBody>
          <a:bodyPr>
            <a:noAutofit/>
          </a:bodyPr>
          <a:lstStyle/>
          <a:p>
            <a:pPr algn="ctr"/>
            <a:r>
              <a:rPr lang="en-US" sz="3600" b="1" dirty="0">
                <a:solidFill>
                  <a:schemeClr val="bg1"/>
                </a:solidFill>
              </a:rPr>
              <a:t>Responded to SWIFT-Related Attacks</a:t>
            </a:r>
          </a:p>
        </p:txBody>
      </p:sp>
      <p:sp>
        <p:nvSpPr>
          <p:cNvPr id="5" name="Rectangle 4"/>
          <p:cNvSpPr/>
          <p:nvPr/>
        </p:nvSpPr>
        <p:spPr>
          <a:xfrm>
            <a:off x="4153546" y="1323628"/>
            <a:ext cx="4990454" cy="4474331"/>
          </a:xfrm>
          <a:prstGeom prst="rect">
            <a:avLst/>
          </a:prstGeom>
          <a:solidFill>
            <a:schemeClr val="tx1">
              <a:lumMod val="65000"/>
              <a:lumOff val="35000"/>
              <a:alpha val="90000"/>
            </a:schemeClr>
          </a:solidFill>
        </p:spPr>
        <p:txBody>
          <a:bodyPr wrap="square">
            <a:noAutofit/>
          </a:bodyPr>
          <a:lstStyle/>
          <a:p>
            <a:pPr marL="342900" indent="-342900">
              <a:spcAft>
                <a:spcPts val="1000"/>
              </a:spcAft>
              <a:buFont typeface="Wingdings" charset="2"/>
              <a:buChar char="§"/>
            </a:pPr>
            <a:r>
              <a:rPr lang="en-US" sz="1850" kern="0" dirty="0">
                <a:solidFill>
                  <a:schemeClr val="bg1"/>
                </a:solidFill>
                <a:latin typeface="Helvetica" charset="0"/>
                <a:ea typeface="Helvetica" charset="0"/>
                <a:cs typeface="Helvetica" charset="0"/>
              </a:rPr>
              <a:t>Tracked incident updates; sent/received updates w/ members regularly via FS-ISAC Intelligence Analysis Team (IAT) </a:t>
            </a:r>
          </a:p>
          <a:p>
            <a:pPr marL="342900" indent="-342900">
              <a:spcAft>
                <a:spcPts val="1000"/>
              </a:spcAft>
              <a:buFont typeface="Wingdings" charset="2"/>
              <a:buChar char="§"/>
            </a:pPr>
            <a:r>
              <a:rPr lang="en-US" sz="1850" kern="0" dirty="0">
                <a:solidFill>
                  <a:schemeClr val="bg1"/>
                </a:solidFill>
                <a:latin typeface="Helvetica" charset="0"/>
                <a:ea typeface="Helvetica" charset="0"/>
                <a:cs typeface="Helvetica" charset="0"/>
              </a:rPr>
              <a:t>Shared indicators of compromise (IOCs) and SWIFT software updates with members</a:t>
            </a:r>
          </a:p>
          <a:p>
            <a:pPr marL="342900" indent="-342900">
              <a:spcAft>
                <a:spcPts val="1000"/>
              </a:spcAft>
              <a:buFont typeface="Wingdings" charset="2"/>
              <a:buChar char="§"/>
            </a:pPr>
            <a:r>
              <a:rPr lang="en-US" sz="1850" kern="0" dirty="0">
                <a:solidFill>
                  <a:schemeClr val="bg1"/>
                </a:solidFill>
                <a:latin typeface="Helvetica" charset="0"/>
                <a:ea typeface="Helvetica" charset="0"/>
                <a:cs typeface="Helvetica" charset="0"/>
              </a:rPr>
              <a:t>Hosted technical SWIFT briefing conference call for over 2,900 members</a:t>
            </a:r>
            <a:endParaRPr lang="en-US" sz="1850" b="1" kern="0" dirty="0">
              <a:solidFill>
                <a:schemeClr val="bg1"/>
              </a:solidFill>
              <a:latin typeface="Helvetica" charset="0"/>
              <a:ea typeface="Helvetica" charset="0"/>
              <a:cs typeface="Helvetica" charset="0"/>
            </a:endParaRPr>
          </a:p>
          <a:p>
            <a:pPr marL="342900" indent="-342900">
              <a:spcAft>
                <a:spcPts val="1000"/>
              </a:spcAft>
              <a:buFont typeface="Wingdings" charset="2"/>
              <a:buChar char="§"/>
            </a:pPr>
            <a:r>
              <a:rPr lang="en-US" sz="1850" kern="0" dirty="0">
                <a:solidFill>
                  <a:schemeClr val="bg1"/>
                </a:solidFill>
                <a:latin typeface="Helvetica" charset="0"/>
                <a:ea typeface="Helvetica" charset="0"/>
                <a:cs typeface="Helvetica" charset="0"/>
              </a:rPr>
              <a:t>Published paper: “</a:t>
            </a:r>
            <a:r>
              <a:rPr lang="en-US" sz="1850" i="1" kern="0" dirty="0">
                <a:solidFill>
                  <a:schemeClr val="bg1"/>
                </a:solidFill>
                <a:latin typeface="Helvetica" charset="0"/>
                <a:ea typeface="Helvetica" charset="0"/>
                <a:cs typeface="Helvetica" charset="0"/>
              </a:rPr>
              <a:t>Security of Payment Network Access Points: Risk Mitigation Recommendations Related to Recent Payment Account Takeover Attacks Against Banks Leveraging the SWIFT Network</a:t>
            </a:r>
            <a:r>
              <a:rPr lang="en-US" sz="1850" kern="0" dirty="0">
                <a:solidFill>
                  <a:schemeClr val="bg1"/>
                </a:solidFill>
                <a:latin typeface="Helvetica" charset="0"/>
                <a:ea typeface="Helvetica" charset="0"/>
                <a:cs typeface="Helvetica" charset="0"/>
              </a:rPr>
              <a:t>”</a:t>
            </a:r>
          </a:p>
        </p:txBody>
      </p:sp>
      <p:sp>
        <p:nvSpPr>
          <p:cNvPr id="8" name="Rounded Rectangle 13">
            <a:extLst>
              <a:ext uri="{FF2B5EF4-FFF2-40B4-BE49-F238E27FC236}">
                <a16:creationId xmlns:a16="http://schemas.microsoft.com/office/drawing/2014/main" id="{48AF60E1-9E9E-4B74-A52D-E01BD176C4BA}"/>
              </a:ext>
            </a:extLst>
          </p:cNvPr>
          <p:cNvSpPr/>
          <p:nvPr/>
        </p:nvSpPr>
        <p:spPr>
          <a:xfrm>
            <a:off x="5066150" y="6287337"/>
            <a:ext cx="1763058" cy="328705"/>
          </a:xfrm>
          <a:prstGeom prst="round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FFFF"/>
                </a:solidFill>
              </a:rPr>
              <a:t>TLP Green</a:t>
            </a:r>
          </a:p>
        </p:txBody>
      </p:sp>
    </p:spTree>
    <p:extLst>
      <p:ext uri="{BB962C8B-B14F-4D97-AF65-F5344CB8AC3E}">
        <p14:creationId xmlns:p14="http://schemas.microsoft.com/office/powerpoint/2010/main" val="745112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5B140-7078-4CAA-BA4F-1ECD9182E79B}"/>
              </a:ext>
            </a:extLst>
          </p:cNvPr>
          <p:cNvSpPr>
            <a:spLocks noGrp="1"/>
          </p:cNvSpPr>
          <p:nvPr>
            <p:ph type="title"/>
          </p:nvPr>
        </p:nvSpPr>
        <p:spPr>
          <a:xfrm>
            <a:off x="0" y="1"/>
            <a:ext cx="9144000" cy="1338942"/>
          </a:xfrm>
        </p:spPr>
        <p:txBody>
          <a:bodyPr anchor="ctr">
            <a:normAutofit/>
          </a:bodyPr>
          <a:lstStyle/>
          <a:p>
            <a:r>
              <a:rPr lang="en-US" sz="4000" dirty="0">
                <a:latin typeface="Helvetica" charset="0"/>
                <a:ea typeface="Helvetica" charset="0"/>
                <a:cs typeface="Helvetica" charset="0"/>
              </a:rPr>
              <a:t>Physical Security Briefs</a:t>
            </a:r>
          </a:p>
        </p:txBody>
      </p:sp>
      <p:pic>
        <p:nvPicPr>
          <p:cNvPr id="7" name="Picture 6">
            <a:extLst>
              <a:ext uri="{FF2B5EF4-FFF2-40B4-BE49-F238E27FC236}">
                <a16:creationId xmlns:a16="http://schemas.microsoft.com/office/drawing/2014/main" id="{0FC7DABB-DF36-4A15-9C9E-4191DFBF148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1016" y="1416767"/>
            <a:ext cx="3763108" cy="4869905"/>
          </a:xfrm>
          <a:prstGeom prst="rect">
            <a:avLst/>
          </a:prstGeom>
        </p:spPr>
      </p:pic>
      <p:sp>
        <p:nvSpPr>
          <p:cNvPr id="8" name="TextBox 7">
            <a:extLst>
              <a:ext uri="{FF2B5EF4-FFF2-40B4-BE49-F238E27FC236}">
                <a16:creationId xmlns:a16="http://schemas.microsoft.com/office/drawing/2014/main" id="{E89234A9-AFFA-4512-A034-D3597098B766}"/>
              </a:ext>
            </a:extLst>
          </p:cNvPr>
          <p:cNvSpPr txBox="1"/>
          <p:nvPr/>
        </p:nvSpPr>
        <p:spPr>
          <a:xfrm>
            <a:off x="4185138" y="1980364"/>
            <a:ext cx="4677508" cy="3785652"/>
          </a:xfrm>
          <a:prstGeom prst="rect">
            <a:avLst/>
          </a:prstGeom>
          <a:noFill/>
        </p:spPr>
        <p:txBody>
          <a:bodyPr wrap="square" rtlCol="0">
            <a:spAutoFit/>
          </a:bodyPr>
          <a:lstStyle/>
          <a:p>
            <a:pPr marL="342900" indent="-342900">
              <a:buFont typeface="Wingdings" charset="2"/>
              <a:buChar char="§"/>
            </a:pPr>
            <a:r>
              <a:rPr lang="en-US" sz="2400" dirty="0">
                <a:solidFill>
                  <a:schemeClr val="tx1">
                    <a:lumMod val="75000"/>
                    <a:lumOff val="25000"/>
                  </a:schemeClr>
                </a:solidFill>
                <a:latin typeface="Helvetica" charset="0"/>
                <a:ea typeface="Helvetica" charset="0"/>
                <a:cs typeface="Helvetica" charset="0"/>
              </a:rPr>
              <a:t>FS-ISAC produces a number of physical </a:t>
            </a:r>
            <a:r>
              <a:rPr lang="en-US" sz="2400">
                <a:solidFill>
                  <a:schemeClr val="tx1">
                    <a:lumMod val="75000"/>
                    <a:lumOff val="25000"/>
                  </a:schemeClr>
                </a:solidFill>
                <a:latin typeface="Helvetica" charset="0"/>
                <a:ea typeface="Helvetica" charset="0"/>
                <a:cs typeface="Helvetica" charset="0"/>
              </a:rPr>
              <a:t>security products</a:t>
            </a:r>
            <a:endParaRPr lang="en-US" sz="2400" dirty="0">
              <a:solidFill>
                <a:schemeClr val="tx1">
                  <a:lumMod val="75000"/>
                  <a:lumOff val="25000"/>
                </a:schemeClr>
              </a:solidFill>
              <a:latin typeface="Helvetica" charset="0"/>
              <a:ea typeface="Helvetica" charset="0"/>
              <a:cs typeface="Helvetica" charset="0"/>
            </a:endParaRPr>
          </a:p>
          <a:p>
            <a:pPr marL="342900" indent="-342900">
              <a:buFont typeface="Wingdings" charset="2"/>
              <a:buChar char="§"/>
            </a:pPr>
            <a:endParaRPr lang="en-US" sz="2400" dirty="0">
              <a:solidFill>
                <a:schemeClr val="tx1">
                  <a:lumMod val="75000"/>
                  <a:lumOff val="25000"/>
                </a:schemeClr>
              </a:solidFill>
              <a:latin typeface="Helvetica" charset="0"/>
              <a:ea typeface="Helvetica" charset="0"/>
              <a:cs typeface="Helvetica" charset="0"/>
            </a:endParaRPr>
          </a:p>
          <a:p>
            <a:pPr marL="342900" indent="-342900">
              <a:buFont typeface="Wingdings" charset="2"/>
              <a:buChar char="§"/>
            </a:pPr>
            <a:r>
              <a:rPr lang="en-US" sz="2400" dirty="0">
                <a:solidFill>
                  <a:schemeClr val="tx1">
                    <a:lumMod val="75000"/>
                    <a:lumOff val="25000"/>
                  </a:schemeClr>
                </a:solidFill>
                <a:latin typeface="Helvetica" charset="0"/>
                <a:ea typeface="Helvetica" charset="0"/>
                <a:cs typeface="Helvetica" charset="0"/>
              </a:rPr>
              <a:t>Continued investments in physical security and business resiliency </a:t>
            </a:r>
          </a:p>
          <a:p>
            <a:pPr marL="342900" indent="-342900">
              <a:buFont typeface="Wingdings" charset="2"/>
              <a:buChar char="§"/>
            </a:pPr>
            <a:endParaRPr lang="en-US" sz="2400" dirty="0">
              <a:solidFill>
                <a:schemeClr val="tx1">
                  <a:lumMod val="75000"/>
                  <a:lumOff val="25000"/>
                </a:schemeClr>
              </a:solidFill>
              <a:latin typeface="Helvetica" charset="0"/>
              <a:ea typeface="Helvetica" charset="0"/>
              <a:cs typeface="Helvetica" charset="0"/>
            </a:endParaRPr>
          </a:p>
          <a:p>
            <a:pPr marL="342900" indent="-342900">
              <a:buFont typeface="Wingdings" charset="2"/>
              <a:buChar char="§"/>
            </a:pPr>
            <a:r>
              <a:rPr lang="en-US" sz="2400" dirty="0">
                <a:solidFill>
                  <a:schemeClr val="tx1">
                    <a:lumMod val="75000"/>
                    <a:lumOff val="25000"/>
                  </a:schemeClr>
                </a:solidFill>
                <a:latin typeface="Helvetica" charset="0"/>
                <a:ea typeface="Helvetica" charset="0"/>
                <a:cs typeface="Helvetica" charset="0"/>
              </a:rPr>
              <a:t>FS-ISAC now employs full-time physical and geopolitical analysts</a:t>
            </a:r>
          </a:p>
        </p:txBody>
      </p:sp>
      <p:sp>
        <p:nvSpPr>
          <p:cNvPr id="5" name="Rounded Rectangle 13"/>
          <p:cNvSpPr/>
          <p:nvPr/>
        </p:nvSpPr>
        <p:spPr>
          <a:xfrm>
            <a:off x="4861434" y="6287338"/>
            <a:ext cx="1763058" cy="328705"/>
          </a:xfrm>
          <a:prstGeom prst="round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FFFF"/>
                </a:solidFill>
              </a:rPr>
              <a:t>TLP Green</a:t>
            </a:r>
          </a:p>
        </p:txBody>
      </p:sp>
    </p:spTree>
    <p:extLst>
      <p:ext uri="{BB962C8B-B14F-4D97-AF65-F5344CB8AC3E}">
        <p14:creationId xmlns:p14="http://schemas.microsoft.com/office/powerpoint/2010/main" val="3220957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322201"/>
            <a:ext cx="9144000" cy="4676045"/>
          </a:xfrm>
          <a:prstGeom prst="rect">
            <a:avLst/>
          </a:prstGeom>
        </p:spPr>
      </p:pic>
      <p:sp>
        <p:nvSpPr>
          <p:cNvPr id="2" name="Title 1"/>
          <p:cNvSpPr>
            <a:spLocks noGrp="1"/>
          </p:cNvSpPr>
          <p:nvPr>
            <p:ph type="title"/>
          </p:nvPr>
        </p:nvSpPr>
        <p:spPr>
          <a:xfrm>
            <a:off x="0" y="-1"/>
            <a:ext cx="9144000" cy="1340562"/>
          </a:xfrm>
        </p:spPr>
        <p:txBody>
          <a:bodyPr anchor="ctr">
            <a:normAutofit/>
          </a:bodyPr>
          <a:lstStyle/>
          <a:p>
            <a:pPr algn="ctr"/>
            <a:r>
              <a:rPr lang="en-US" sz="3600" b="1" dirty="0">
                <a:solidFill>
                  <a:schemeClr val="bg1"/>
                </a:solidFill>
              </a:rPr>
              <a:t>Helped Secure </a:t>
            </a:r>
            <a:r>
              <a:rPr lang="en-US" sz="3600" b="1" dirty="0"/>
              <a:t>t</a:t>
            </a:r>
            <a:r>
              <a:rPr lang="en-US" sz="3600" b="1" dirty="0">
                <a:solidFill>
                  <a:schemeClr val="bg1"/>
                </a:solidFill>
              </a:rPr>
              <a:t>he 2016 Rio Olympics </a:t>
            </a:r>
          </a:p>
        </p:txBody>
      </p:sp>
      <p:sp>
        <p:nvSpPr>
          <p:cNvPr id="5" name="Rectangle 4"/>
          <p:cNvSpPr/>
          <p:nvPr/>
        </p:nvSpPr>
        <p:spPr>
          <a:xfrm>
            <a:off x="4138047" y="1340561"/>
            <a:ext cx="5005954" cy="4657685"/>
          </a:xfrm>
          <a:prstGeom prst="rect">
            <a:avLst/>
          </a:prstGeom>
          <a:solidFill>
            <a:schemeClr val="tx2">
              <a:alpha val="90000"/>
            </a:schemeClr>
          </a:solidFill>
        </p:spPr>
        <p:txBody>
          <a:bodyPr wrap="square">
            <a:noAutofit/>
          </a:bodyPr>
          <a:lstStyle/>
          <a:p>
            <a:pPr marL="342900" indent="-342900">
              <a:spcBef>
                <a:spcPts val="200"/>
              </a:spcBef>
              <a:spcAft>
                <a:spcPts val="200"/>
              </a:spcAft>
              <a:buFont typeface="Wingdings" charset="2"/>
              <a:buChar char="§"/>
            </a:pPr>
            <a:r>
              <a:rPr lang="en-US" sz="2100" dirty="0">
                <a:solidFill>
                  <a:schemeClr val="bg1"/>
                </a:solidFill>
                <a:latin typeface="Helvetica" charset="0"/>
                <a:ea typeface="Helvetica" charset="0"/>
                <a:cs typeface="Helvetica" charset="0"/>
              </a:rPr>
              <a:t>2016 Olympics in Rio de Janeiro, Brazil required months of cyber planning and preparations </a:t>
            </a:r>
          </a:p>
          <a:p>
            <a:pPr marL="342900" indent="-342900">
              <a:spcBef>
                <a:spcPts val="200"/>
              </a:spcBef>
              <a:spcAft>
                <a:spcPts val="200"/>
              </a:spcAft>
              <a:buFont typeface="Wingdings" charset="2"/>
              <a:buChar char="§"/>
            </a:pPr>
            <a:r>
              <a:rPr lang="en-US" sz="2100" dirty="0">
                <a:solidFill>
                  <a:schemeClr val="bg1"/>
                </a:solidFill>
                <a:latin typeface="Helvetica" charset="0"/>
                <a:ea typeface="Helvetica" charset="0"/>
                <a:cs typeface="Helvetica" charset="0"/>
              </a:rPr>
              <a:t>Dozens of organizations participated in an information sharing email list</a:t>
            </a:r>
          </a:p>
          <a:p>
            <a:pPr marL="342900" indent="-342900">
              <a:spcBef>
                <a:spcPts val="200"/>
              </a:spcBef>
              <a:spcAft>
                <a:spcPts val="200"/>
              </a:spcAft>
              <a:buFont typeface="Wingdings" charset="2"/>
              <a:buChar char="§"/>
            </a:pPr>
            <a:r>
              <a:rPr lang="en-US" sz="2100" dirty="0">
                <a:solidFill>
                  <a:schemeClr val="bg1"/>
                </a:solidFill>
                <a:latin typeface="Helvetica" charset="0"/>
                <a:ea typeface="Helvetica" charset="0"/>
                <a:cs typeface="Helvetica" charset="0"/>
              </a:rPr>
              <a:t>Used Traffic Light Protocol to properly share information amongst many</a:t>
            </a:r>
          </a:p>
          <a:p>
            <a:pPr marL="342900" indent="-342900">
              <a:spcBef>
                <a:spcPts val="200"/>
              </a:spcBef>
              <a:spcAft>
                <a:spcPts val="200"/>
              </a:spcAft>
              <a:buFont typeface="Wingdings" charset="2"/>
              <a:buChar char="§"/>
            </a:pPr>
            <a:r>
              <a:rPr lang="en-US" sz="2100" dirty="0">
                <a:solidFill>
                  <a:schemeClr val="bg1"/>
                </a:solidFill>
                <a:latin typeface="Helvetica" charset="0"/>
                <a:ea typeface="Helvetica" charset="0"/>
                <a:cs typeface="Helvetica" charset="0"/>
              </a:rPr>
              <a:t>Focused on both physical and cyber risks that could impact the games</a:t>
            </a:r>
          </a:p>
          <a:p>
            <a:pPr marL="342900" indent="-342900">
              <a:spcBef>
                <a:spcPts val="200"/>
              </a:spcBef>
              <a:spcAft>
                <a:spcPts val="200"/>
              </a:spcAft>
              <a:buFont typeface="Wingdings" charset="2"/>
              <a:buChar char="§"/>
            </a:pPr>
            <a:r>
              <a:rPr lang="en-US" sz="2100" dirty="0">
                <a:solidFill>
                  <a:schemeClr val="bg1"/>
                </a:solidFill>
                <a:latin typeface="Helvetica" charset="0"/>
                <a:ea typeface="Helvetica" charset="0"/>
                <a:cs typeface="Helvetica" charset="0"/>
              </a:rPr>
              <a:t>Provided real-time threat intelligence to prevent financial and physical crimes or attempts to disrupt games</a:t>
            </a:r>
          </a:p>
        </p:txBody>
      </p:sp>
      <p:sp>
        <p:nvSpPr>
          <p:cNvPr id="7" name="Rounded Rectangle 13">
            <a:extLst>
              <a:ext uri="{FF2B5EF4-FFF2-40B4-BE49-F238E27FC236}">
                <a16:creationId xmlns:a16="http://schemas.microsoft.com/office/drawing/2014/main" id="{48AF60E1-9E9E-4B74-A52D-E01BD176C4BA}"/>
              </a:ext>
            </a:extLst>
          </p:cNvPr>
          <p:cNvSpPr/>
          <p:nvPr/>
        </p:nvSpPr>
        <p:spPr>
          <a:xfrm>
            <a:off x="5066150" y="6287337"/>
            <a:ext cx="1763058" cy="328705"/>
          </a:xfrm>
          <a:prstGeom prst="round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FFFF"/>
                </a:solidFill>
              </a:rPr>
              <a:t>TLP Green</a:t>
            </a:r>
          </a:p>
        </p:txBody>
      </p:sp>
    </p:spTree>
    <p:extLst>
      <p:ext uri="{BB962C8B-B14F-4D97-AF65-F5344CB8AC3E}">
        <p14:creationId xmlns:p14="http://schemas.microsoft.com/office/powerpoint/2010/main" val="2897704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FA8FAA1-B7BE-472D-8110-5DB2F03E67ED}"/>
              </a:ext>
            </a:extLst>
          </p:cNvPr>
          <p:cNvSpPr txBox="1">
            <a:spLocks/>
          </p:cNvSpPr>
          <p:nvPr/>
        </p:nvSpPr>
        <p:spPr>
          <a:xfrm>
            <a:off x="576072" y="1827212"/>
            <a:ext cx="7776962" cy="430079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a:buAutoNum type="arabicPeriod"/>
            </a:pPr>
            <a:r>
              <a:rPr lang="en-US" b="1">
                <a:latin typeface="Arial" charset="0"/>
              </a:rPr>
              <a:t>Individuals / Small Groups</a:t>
            </a:r>
          </a:p>
          <a:p>
            <a:pPr marL="457200" indent="-457200">
              <a:buFont typeface="Arial"/>
              <a:buAutoNum type="arabicPeriod"/>
            </a:pPr>
            <a:r>
              <a:rPr lang="en-US" b="1">
                <a:latin typeface="Arial" charset="0"/>
              </a:rPr>
              <a:t>Sponsored or Nation States</a:t>
            </a:r>
          </a:p>
          <a:p>
            <a:pPr marL="0" indent="0">
              <a:buFont typeface="Arial"/>
              <a:buNone/>
            </a:pPr>
            <a:r>
              <a:rPr lang="en-US" sz="2200"/>
              <a:t>“There are two kinds of big companies in the United States. There are those who've been hacked by the Chinese and those who don't know they've been hacked by the Chinese.”  --</a:t>
            </a:r>
            <a:r>
              <a:rPr lang="en-US" sz="1600"/>
              <a:t>FBI Director, James Comey, on CBS’ 60 Minutes</a:t>
            </a:r>
            <a:endParaRPr lang="en-US">
              <a:latin typeface="Arial" charset="0"/>
            </a:endParaRPr>
          </a:p>
          <a:p>
            <a:pPr marL="457200" indent="-457200">
              <a:buFont typeface="Arial"/>
              <a:buAutoNum type="arabicPeriod" startAt="3"/>
            </a:pPr>
            <a:r>
              <a:rPr lang="en-US" b="1">
                <a:latin typeface="Arial" charset="0"/>
              </a:rPr>
              <a:t>Organized Crime</a:t>
            </a:r>
          </a:p>
          <a:p>
            <a:pPr marL="0" indent="0">
              <a:buFont typeface="Arial"/>
              <a:buNone/>
            </a:pPr>
            <a:r>
              <a:rPr lang="en-US" sz="2200">
                <a:latin typeface="Arial" charset="0"/>
              </a:rPr>
              <a:t>“By the end of 2010, organized crime world-wide was making more money from Internet crimes, than from narcotics.”  </a:t>
            </a:r>
            <a:r>
              <a:rPr lang="en-US" sz="1600">
                <a:latin typeface="Arial" charset="0"/>
              </a:rPr>
              <a:t>--FBI</a:t>
            </a:r>
          </a:p>
          <a:p>
            <a:pPr marL="0" indent="0">
              <a:buFont typeface="Arial"/>
              <a:buNone/>
            </a:pPr>
            <a:endParaRPr lang="en-US" b="1">
              <a:latin typeface="Arial" charset="0"/>
            </a:endParaRPr>
          </a:p>
          <a:p>
            <a:pPr marL="0" indent="0">
              <a:buFont typeface="Arial"/>
              <a:buNone/>
            </a:pPr>
            <a:endParaRPr lang="en-US" sz="1800">
              <a:latin typeface="Arial" charset="0"/>
            </a:endParaRPr>
          </a:p>
          <a:p>
            <a:pPr marL="225425" lvl="1" indent="-225425">
              <a:buSzPct val="95000"/>
              <a:buFont typeface="Arial" pitchFamily="34" charset="0"/>
              <a:buChar char="•"/>
            </a:pPr>
            <a:endParaRPr lang="en-US" sz="1800" dirty="0">
              <a:latin typeface="Arial" charset="0"/>
            </a:endParaRPr>
          </a:p>
        </p:txBody>
      </p:sp>
      <p:sp>
        <p:nvSpPr>
          <p:cNvPr id="3" name="Title 27">
            <a:extLst>
              <a:ext uri="{FF2B5EF4-FFF2-40B4-BE49-F238E27FC236}">
                <a16:creationId xmlns:a16="http://schemas.microsoft.com/office/drawing/2014/main" id="{72AE042A-0145-4382-9A76-B40F6199A8CE}"/>
              </a:ext>
            </a:extLst>
          </p:cNvPr>
          <p:cNvSpPr txBox="1">
            <a:spLocks/>
          </p:cNvSpPr>
          <p:nvPr/>
        </p:nvSpPr>
        <p:spPr bwMode="gray">
          <a:xfrm>
            <a:off x="151530" y="270892"/>
            <a:ext cx="6526856" cy="4591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Who Are The Bad Actors?</a:t>
            </a:r>
          </a:p>
        </p:txBody>
      </p:sp>
    </p:spTree>
    <p:extLst>
      <p:ext uri="{BB962C8B-B14F-4D97-AF65-F5344CB8AC3E}">
        <p14:creationId xmlns:p14="http://schemas.microsoft.com/office/powerpoint/2010/main" val="102549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981950" cy="1061156"/>
          </a:xfrm>
        </p:spPr>
        <p:txBody>
          <a:bodyPr>
            <a:normAutofit/>
          </a:bodyPr>
          <a:lstStyle/>
          <a:p>
            <a:r>
              <a:rPr lang="en-US" sz="3600" b="1" dirty="0">
                <a:solidFill>
                  <a:schemeClr val="bg1"/>
                </a:solidFill>
                <a:latin typeface="Arial" panose="020B0604020202020204" pitchFamily="34" charset="0"/>
                <a:cs typeface="Arial" panose="020B0604020202020204" pitchFamily="34" charset="0"/>
              </a:rPr>
              <a:t>Conclusion</a:t>
            </a:r>
            <a:endParaRPr lang="en-US" sz="3600" b="1" dirty="0">
              <a:latin typeface="Arial Black" panose="020B0A04020102020204" pitchFamily="34" charset="0"/>
            </a:endParaRPr>
          </a:p>
        </p:txBody>
      </p:sp>
      <p:sp>
        <p:nvSpPr>
          <p:cNvPr id="3" name="Content Placeholder 2"/>
          <p:cNvSpPr>
            <a:spLocks noGrp="1"/>
          </p:cNvSpPr>
          <p:nvPr>
            <p:ph idx="1"/>
          </p:nvPr>
        </p:nvSpPr>
        <p:spPr>
          <a:xfrm>
            <a:off x="628650" y="2206754"/>
            <a:ext cx="7981950" cy="3578352"/>
          </a:xfrm>
        </p:spPr>
        <p:txBody>
          <a:bodyPr>
            <a:normAutofit/>
          </a:bodyPr>
          <a:lstStyle/>
          <a:p>
            <a:r>
              <a:rPr lang="en-US" sz="2400" dirty="0">
                <a:solidFill>
                  <a:schemeClr val="tx1"/>
                </a:solidFill>
                <a:latin typeface="Arial" panose="020B0604020202020204" pitchFamily="34" charset="0"/>
                <a:cs typeface="Arial" panose="020B0604020202020204" pitchFamily="34" charset="0"/>
              </a:rPr>
              <a:t>Threats are becoming more frequent</a:t>
            </a:r>
          </a:p>
          <a:p>
            <a:r>
              <a:rPr lang="en-US" sz="2400" dirty="0">
                <a:solidFill>
                  <a:schemeClr val="tx1"/>
                </a:solidFill>
                <a:latin typeface="Arial" panose="020B0604020202020204" pitchFamily="34" charset="0"/>
                <a:cs typeface="Arial" panose="020B0604020202020204" pitchFamily="34" charset="0"/>
              </a:rPr>
              <a:t>Technologies used by adversaries are more complicated, intended to prevent detection</a:t>
            </a:r>
          </a:p>
          <a:p>
            <a:r>
              <a:rPr lang="en-US" sz="2400" dirty="0">
                <a:solidFill>
                  <a:schemeClr val="tx1"/>
                </a:solidFill>
                <a:latin typeface="Arial" panose="020B0604020202020204" pitchFamily="34" charset="0"/>
                <a:cs typeface="Arial" panose="020B0604020202020204" pitchFamily="34" charset="0"/>
              </a:rPr>
              <a:t>FIs must have a plan to respond</a:t>
            </a:r>
          </a:p>
          <a:p>
            <a:r>
              <a:rPr lang="en-US" sz="2400" dirty="0">
                <a:solidFill>
                  <a:schemeClr val="tx1"/>
                </a:solidFill>
                <a:latin typeface="Arial" panose="020B0604020202020204" pitchFamily="34" charset="0"/>
                <a:cs typeface="Arial" panose="020B0604020202020204" pitchFamily="34" charset="0"/>
              </a:rPr>
              <a:t>Become active in the sharing community</a:t>
            </a:r>
          </a:p>
          <a:p>
            <a:r>
              <a:rPr lang="en-US" sz="2400" dirty="0">
                <a:solidFill>
                  <a:schemeClr val="tx1"/>
                </a:solidFill>
                <a:latin typeface="Arial" panose="020B0604020202020204" pitchFamily="34" charset="0"/>
                <a:cs typeface="Arial" panose="020B0604020202020204" pitchFamily="34" charset="0"/>
              </a:rPr>
              <a:t>Increase awareness of emerging threats and vulnerabilities</a:t>
            </a:r>
          </a:p>
        </p:txBody>
      </p:sp>
      <p:sp>
        <p:nvSpPr>
          <p:cNvPr id="4" name="Rounded Rectangle 13">
            <a:extLst>
              <a:ext uri="{FF2B5EF4-FFF2-40B4-BE49-F238E27FC236}">
                <a16:creationId xmlns:a16="http://schemas.microsoft.com/office/drawing/2014/main" id="{B18C82B7-E539-42D5-A1B4-A962EA251D5A}"/>
              </a:ext>
            </a:extLst>
          </p:cNvPr>
          <p:cNvSpPr/>
          <p:nvPr/>
        </p:nvSpPr>
        <p:spPr>
          <a:xfrm>
            <a:off x="5168508" y="6282449"/>
            <a:ext cx="1322294" cy="246529"/>
          </a:xfrm>
          <a:prstGeom prst="round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TLP Green</a:t>
            </a:r>
          </a:p>
        </p:txBody>
      </p:sp>
    </p:spTree>
    <p:extLst>
      <p:ext uri="{BB962C8B-B14F-4D97-AF65-F5344CB8AC3E}">
        <p14:creationId xmlns:p14="http://schemas.microsoft.com/office/powerpoint/2010/main" val="1232303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72" y="146957"/>
            <a:ext cx="6880225" cy="1019856"/>
          </a:xfrm>
        </p:spPr>
        <p:txBody>
          <a:bodyPr>
            <a:normAutofit/>
          </a:bodyPr>
          <a:lstStyle/>
          <a:p>
            <a:pPr algn="l"/>
            <a:r>
              <a:rPr lang="en-US" dirty="0"/>
              <a:t>Creating a “WIN-WIN” scenario</a:t>
            </a:r>
          </a:p>
        </p:txBody>
      </p:sp>
      <p:sp>
        <p:nvSpPr>
          <p:cNvPr id="3" name="Text Placeholder 2"/>
          <p:cNvSpPr>
            <a:spLocks noGrp="1"/>
          </p:cNvSpPr>
          <p:nvPr>
            <p:ph type="body" sz="quarter" idx="13"/>
          </p:nvPr>
        </p:nvSpPr>
        <p:spPr>
          <a:xfrm>
            <a:off x="576072" y="1485900"/>
            <a:ext cx="7894637" cy="4383087"/>
          </a:xfrm>
        </p:spPr>
        <p:txBody>
          <a:bodyPr/>
          <a:lstStyle/>
          <a:p>
            <a:r>
              <a:rPr lang="en-US" sz="2800" dirty="0"/>
              <a:t>Balance customer ease of use with strong security</a:t>
            </a:r>
          </a:p>
          <a:p>
            <a:r>
              <a:rPr lang="en-US" sz="2800" dirty="0"/>
              <a:t>Using people, processes and technology is key</a:t>
            </a:r>
          </a:p>
          <a:p>
            <a:r>
              <a:rPr lang="en-US" sz="2800" dirty="0"/>
              <a:t>Collaboration across the globe means you’re not alone</a:t>
            </a:r>
          </a:p>
          <a:p>
            <a:r>
              <a:rPr lang="en-US" sz="2800" dirty="0"/>
              <a:t>Don</a:t>
            </a:r>
            <a:r>
              <a:rPr lang="fr-FR" sz="2800" dirty="0"/>
              <a:t>’</a:t>
            </a:r>
            <a:r>
              <a:rPr lang="en-US" sz="2800" dirty="0"/>
              <a:t>t just rely on your own data and threat intelligence</a:t>
            </a:r>
          </a:p>
          <a:p>
            <a:r>
              <a:rPr lang="en-US" sz="2800" dirty="0"/>
              <a:t>Work with vendors, partners, public sector law enforcement for broader visibility</a:t>
            </a:r>
          </a:p>
        </p:txBody>
      </p:sp>
    </p:spTree>
    <p:extLst>
      <p:ext uri="{BB962C8B-B14F-4D97-AF65-F5344CB8AC3E}">
        <p14:creationId xmlns:p14="http://schemas.microsoft.com/office/powerpoint/2010/main" val="827797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ohend8\Work\KD\Presentations\____Imagery\FAI\CCStore2.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7632" y="1411324"/>
            <a:ext cx="8368739" cy="4790208"/>
          </a:xfrm>
          <a:prstGeom prst="rect">
            <a:avLst/>
          </a:prstGeom>
          <a:noFill/>
          <a:ln>
            <a:solidFill>
              <a:schemeClr val="bg1"/>
            </a:solidFill>
          </a:ln>
          <a:effectLst>
            <a:outerShdw blurRad="228600" dist="177800" dir="3000000" algn="t" rotWithShape="0">
              <a:schemeClr val="bg1">
                <a:lumMod val="50000"/>
              </a:schemeClr>
            </a:outerShdw>
          </a:effectLst>
          <a:extLst>
            <a:ext uri="{909E8E84-426E-40dd-AFC4-6F175D3DCCD1}">
              <a14:hiddenFill xmlns:a14="http://schemas.microsoft.com/office/drawing/2010/main" xmlns="">
                <a:solidFill>
                  <a:srgbClr val="FFFFFF"/>
                </a:solidFill>
              </a14:hiddenFill>
            </a:ext>
          </a:extLst>
        </p:spPr>
      </p:pic>
      <p:pic>
        <p:nvPicPr>
          <p:cNvPr id="3" name="Picture 2"/>
          <p:cNvPicPr/>
          <p:nvPr/>
        </p:nvPicPr>
        <p:blipFill>
          <a:blip r:embed="rId3" cstate="email">
            <a:extLst>
              <a:ext uri="{28A0092B-C50C-407E-A947-70E740481C1C}">
                <a14:useLocalDpi xmlns:a14="http://schemas.microsoft.com/office/drawing/2010/main" val="0"/>
              </a:ext>
            </a:extLst>
          </a:blip>
          <a:stretch>
            <a:fillRect/>
          </a:stretch>
        </p:blipFill>
        <p:spPr>
          <a:xfrm rot="542407">
            <a:off x="1716516" y="1577094"/>
            <a:ext cx="3732235" cy="4745706"/>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4" name="Title 3"/>
          <p:cNvSpPr txBox="1">
            <a:spLocks/>
          </p:cNvSpPr>
          <p:nvPr/>
        </p:nvSpPr>
        <p:spPr>
          <a:xfrm>
            <a:off x="595162" y="464183"/>
            <a:ext cx="6880225" cy="452432"/>
          </a:xfrm>
          <a:prstGeom prst="rect">
            <a:avLst/>
          </a:prstGeom>
        </p:spPr>
        <p:txBody>
          <a:bodyPr/>
          <a:lstStyle>
            <a:lvl1pPr algn="l" rtl="0" eaLnBrk="1" fontAlgn="base" hangingPunct="1">
              <a:lnSpc>
                <a:spcPct val="90000"/>
              </a:lnSpc>
              <a:spcBef>
                <a:spcPct val="0"/>
              </a:spcBef>
              <a:spcAft>
                <a:spcPct val="0"/>
              </a:spcAft>
              <a:defRPr sz="2600" b="1">
                <a:solidFill>
                  <a:schemeClr val="bg1"/>
                </a:solidFill>
                <a:latin typeface="Arial" pitchFamily="34" charset="0"/>
                <a:ea typeface="ＭＳ Ｐゴシック" charset="0"/>
                <a:cs typeface="ＭＳ Ｐゴシック" charset="0"/>
              </a:defRPr>
            </a:lvl1pPr>
            <a:lvl2pPr algn="l" rtl="0" eaLnBrk="1" fontAlgn="base" hangingPunct="1">
              <a:lnSpc>
                <a:spcPct val="90000"/>
              </a:lnSpc>
              <a:spcBef>
                <a:spcPct val="0"/>
              </a:spcBef>
              <a:spcAft>
                <a:spcPct val="0"/>
              </a:spcAft>
              <a:defRPr sz="2600" b="1">
                <a:solidFill>
                  <a:srgbClr val="000000"/>
                </a:solidFill>
                <a:latin typeface="Arial" pitchFamily="2" charset="0"/>
                <a:ea typeface="ＭＳ Ｐゴシック" charset="0"/>
                <a:cs typeface="ＭＳ Ｐゴシック" charset="0"/>
              </a:defRPr>
            </a:lvl2pPr>
            <a:lvl3pPr algn="l" rtl="0" eaLnBrk="1" fontAlgn="base" hangingPunct="1">
              <a:lnSpc>
                <a:spcPct val="90000"/>
              </a:lnSpc>
              <a:spcBef>
                <a:spcPct val="0"/>
              </a:spcBef>
              <a:spcAft>
                <a:spcPct val="0"/>
              </a:spcAft>
              <a:defRPr sz="2600" b="1">
                <a:solidFill>
                  <a:srgbClr val="000000"/>
                </a:solidFill>
                <a:latin typeface="Arial" pitchFamily="2" charset="0"/>
                <a:ea typeface="ＭＳ Ｐゴシック" charset="0"/>
                <a:cs typeface="ＭＳ Ｐゴシック" charset="0"/>
              </a:defRPr>
            </a:lvl3pPr>
            <a:lvl4pPr algn="l" rtl="0" eaLnBrk="1" fontAlgn="base" hangingPunct="1">
              <a:lnSpc>
                <a:spcPct val="90000"/>
              </a:lnSpc>
              <a:spcBef>
                <a:spcPct val="0"/>
              </a:spcBef>
              <a:spcAft>
                <a:spcPct val="0"/>
              </a:spcAft>
              <a:defRPr sz="2600" b="1">
                <a:solidFill>
                  <a:srgbClr val="000000"/>
                </a:solidFill>
                <a:latin typeface="Arial" pitchFamily="2" charset="0"/>
                <a:ea typeface="ＭＳ Ｐゴシック" charset="0"/>
                <a:cs typeface="ＭＳ Ｐゴシック" charset="0"/>
              </a:defRPr>
            </a:lvl4pPr>
            <a:lvl5pPr algn="l" rtl="0" eaLnBrk="1" fontAlgn="base" hangingPunct="1">
              <a:lnSpc>
                <a:spcPct val="90000"/>
              </a:lnSpc>
              <a:spcBef>
                <a:spcPct val="0"/>
              </a:spcBef>
              <a:spcAft>
                <a:spcPct val="0"/>
              </a:spcAft>
              <a:defRPr sz="2600" b="1">
                <a:solidFill>
                  <a:srgbClr val="000000"/>
                </a:solidFill>
                <a:latin typeface="Arial" pitchFamily="2"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2600" b="1">
                <a:solidFill>
                  <a:schemeClr val="tx2"/>
                </a:solidFill>
                <a:latin typeface="Arial" pitchFamily="2" charset="0"/>
              </a:defRPr>
            </a:lvl6pPr>
            <a:lvl7pPr marL="914400" algn="l" rtl="0" eaLnBrk="1" fontAlgn="base" hangingPunct="1">
              <a:lnSpc>
                <a:spcPct val="90000"/>
              </a:lnSpc>
              <a:spcBef>
                <a:spcPct val="0"/>
              </a:spcBef>
              <a:spcAft>
                <a:spcPct val="0"/>
              </a:spcAft>
              <a:defRPr sz="2600" b="1">
                <a:solidFill>
                  <a:schemeClr val="tx2"/>
                </a:solidFill>
                <a:latin typeface="Arial" pitchFamily="2" charset="0"/>
              </a:defRPr>
            </a:lvl7pPr>
            <a:lvl8pPr marL="1371600" algn="l" rtl="0" eaLnBrk="1" fontAlgn="base" hangingPunct="1">
              <a:lnSpc>
                <a:spcPct val="90000"/>
              </a:lnSpc>
              <a:spcBef>
                <a:spcPct val="0"/>
              </a:spcBef>
              <a:spcAft>
                <a:spcPct val="0"/>
              </a:spcAft>
              <a:defRPr sz="2600" b="1">
                <a:solidFill>
                  <a:schemeClr val="tx2"/>
                </a:solidFill>
                <a:latin typeface="Arial" pitchFamily="2" charset="0"/>
              </a:defRPr>
            </a:lvl8pPr>
            <a:lvl9pPr marL="1828800" algn="l" rtl="0" eaLnBrk="1" fontAlgn="base" hangingPunct="1">
              <a:lnSpc>
                <a:spcPct val="90000"/>
              </a:lnSpc>
              <a:spcBef>
                <a:spcPct val="0"/>
              </a:spcBef>
              <a:spcAft>
                <a:spcPct val="0"/>
              </a:spcAft>
              <a:defRPr sz="2600" b="1">
                <a:solidFill>
                  <a:schemeClr val="tx2"/>
                </a:solidFill>
                <a:latin typeface="Arial" pitchFamily="2" charset="0"/>
              </a:defRPr>
            </a:lvl9pPr>
          </a:lstStyle>
          <a:p>
            <a:r>
              <a:rPr lang="en-US" dirty="0"/>
              <a:t>So how much are your cards worth?</a:t>
            </a:r>
            <a:endParaRPr lang="en-GB" dirty="0"/>
          </a:p>
        </p:txBody>
      </p:sp>
      <p:sp>
        <p:nvSpPr>
          <p:cNvPr id="5" name="Rectangle 4"/>
          <p:cNvSpPr/>
          <p:nvPr/>
        </p:nvSpPr>
        <p:spPr bwMode="gray">
          <a:xfrm>
            <a:off x="595162" y="3771900"/>
            <a:ext cx="564167" cy="21717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Arial" pitchFamily="2" charset="0"/>
            </a:endParaRPr>
          </a:p>
        </p:txBody>
      </p:sp>
    </p:spTree>
    <p:extLst>
      <p:ext uri="{BB962C8B-B14F-4D97-AF65-F5344CB8AC3E}">
        <p14:creationId xmlns:p14="http://schemas.microsoft.com/office/powerpoint/2010/main" val="422950327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l"/>
            <a:r>
              <a:rPr lang="en-US" dirty="0">
                <a:solidFill>
                  <a:schemeClr val="bg1"/>
                </a:solidFill>
              </a:rPr>
              <a:t>Contact</a:t>
            </a:r>
          </a:p>
        </p:txBody>
      </p:sp>
      <p:sp>
        <p:nvSpPr>
          <p:cNvPr id="6" name="Content Placeholder 2">
            <a:extLst>
              <a:ext uri="{FF2B5EF4-FFF2-40B4-BE49-F238E27FC236}">
                <a16:creationId xmlns:a16="http://schemas.microsoft.com/office/drawing/2014/main" id="{275CF41C-5413-46E1-A91B-1EFB231CF7C2}"/>
              </a:ext>
            </a:extLst>
          </p:cNvPr>
          <p:cNvSpPr txBox="1">
            <a:spLocks/>
          </p:cNvSpPr>
          <p:nvPr/>
        </p:nvSpPr>
        <p:spPr>
          <a:xfrm>
            <a:off x="265472" y="1437652"/>
            <a:ext cx="8878528" cy="50284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Arial" panose="020B0604020202020204" pitchFamily="34" charset="0"/>
              <a:buNone/>
            </a:pPr>
            <a:r>
              <a:rPr lang="en-US" sz="2400" dirty="0">
                <a:latin typeface="Arial" panose="020B0604020202020204" pitchFamily="34" charset="0"/>
                <a:cs typeface="Arial" panose="020B0604020202020204" pitchFamily="34" charset="0"/>
              </a:rPr>
              <a:t>Thank you for your partnership!</a:t>
            </a:r>
          </a:p>
          <a:p>
            <a:pPr marL="236538" indent="0">
              <a:spcBef>
                <a:spcPts val="638"/>
              </a:spcBef>
              <a:buNone/>
            </a:pPr>
            <a:endParaRPr lang="en-US" sz="2400" kern="0" dirty="0">
              <a:latin typeface="Arial" panose="020B0604020202020204" pitchFamily="34" charset="0"/>
              <a:cs typeface="Arial" panose="020B0604020202020204" pitchFamily="34" charset="0"/>
            </a:endParaRPr>
          </a:p>
          <a:p>
            <a:pPr marL="236538" indent="0">
              <a:spcBef>
                <a:spcPts val="638"/>
              </a:spcBef>
              <a:buNone/>
            </a:pPr>
            <a:endParaRPr lang="en-GB" sz="2400" dirty="0">
              <a:latin typeface="Arial" panose="020B0604020202020204" pitchFamily="34" charset="0"/>
              <a:cs typeface="Arial" panose="020B0604020202020204" pitchFamily="34" charset="0"/>
              <a:sym typeface="Wingdings" panose="05000000000000000000" pitchFamily="2" charset="2"/>
            </a:endParaRPr>
          </a:p>
          <a:p>
            <a:pPr marL="741363" indent="-504825">
              <a:spcBef>
                <a:spcPts val="638"/>
              </a:spcBef>
              <a:buFont typeface="Wingdings" panose="05000000000000000000" pitchFamily="2" charset="2"/>
              <a:buChar char="*"/>
            </a:pPr>
            <a:r>
              <a:rPr lang="en-GB" sz="2400" dirty="0">
                <a:latin typeface="Arial" panose="020B0604020202020204" pitchFamily="34" charset="0"/>
                <a:cs typeface="Arial" panose="020B0604020202020204" pitchFamily="34" charset="0"/>
              </a:rPr>
              <a:t>Magdiel Rodríguez, mrodriguez</a:t>
            </a:r>
            <a:r>
              <a:rPr lang="en-GB" sz="2400" dirty="0">
                <a:latin typeface="Arial" panose="020B0604020202020204" pitchFamily="34" charset="0"/>
                <a:cs typeface="Arial" panose="020B0604020202020204" pitchFamily="34" charset="0"/>
                <a:hlinkClick r:id="rId3"/>
              </a:rPr>
              <a:t>@fsisac.com</a:t>
            </a:r>
            <a:endParaRPr lang="en-GB" sz="2400" dirty="0">
              <a:latin typeface="Arial" panose="020B0604020202020204" pitchFamily="34" charset="0"/>
              <a:cs typeface="Arial" panose="020B0604020202020204" pitchFamily="34" charset="0"/>
            </a:endParaRPr>
          </a:p>
          <a:p>
            <a:pPr marL="693738" indent="-457200">
              <a:spcBef>
                <a:spcPts val="638"/>
              </a:spcBef>
              <a:buNone/>
            </a:pPr>
            <a:r>
              <a:rPr lang="en-GB" sz="2400" dirty="0">
                <a:sym typeface="Wingdings" panose="05000000000000000000" pitchFamily="2" charset="2"/>
              </a:rPr>
              <a:t>	</a:t>
            </a:r>
            <a:r>
              <a:rPr lang="en-GB" sz="24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sym typeface="Wingdings" panose="05000000000000000000" pitchFamily="2" charset="2"/>
              </a:rPr>
              <a:t>+1-786-441-8502</a:t>
            </a:r>
            <a:endParaRPr lang="en-US" sz="2400" dirty="0">
              <a:latin typeface="Arial" panose="020B0604020202020204" pitchFamily="34" charset="0"/>
              <a:cs typeface="Arial" panose="020B0604020202020204" pitchFamily="34" charset="0"/>
            </a:endParaRPr>
          </a:p>
          <a:p>
            <a:pPr marL="236538" indent="0">
              <a:spcBef>
                <a:spcPts val="638"/>
              </a:spcBef>
              <a:buNone/>
            </a:pPr>
            <a:endParaRPr lang="en-GB" sz="2400" dirty="0">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996625225"/>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76072" y="1435316"/>
            <a:ext cx="7776962" cy="4041775"/>
          </a:xfrm>
        </p:spPr>
        <p:txBody>
          <a:bodyPr/>
          <a:lstStyle/>
          <a:p>
            <a:pPr marL="0" indent="0">
              <a:buNone/>
            </a:pPr>
            <a:r>
              <a:rPr lang="en-US" b="1" dirty="0">
                <a:latin typeface="Arial" charset="0"/>
              </a:rPr>
              <a:t>Budgets Shrinking, Breaches Growing</a:t>
            </a:r>
          </a:p>
          <a:p>
            <a:pPr marL="0" indent="0">
              <a:buNone/>
            </a:pPr>
            <a:r>
              <a:rPr lang="en-US" dirty="0">
                <a:latin typeface="Arial" charset="0"/>
              </a:rPr>
              <a:t>Despite greater awareness of cyber security incidents, globally, information security budgets actually decreased 4%.  It costs much more to remediate cyber incidents than prevent them, so it seems counterintuitive that </a:t>
            </a:r>
            <a:r>
              <a:rPr lang="en-US" dirty="0" err="1">
                <a:latin typeface="Arial" charset="0"/>
              </a:rPr>
              <a:t>organisations</a:t>
            </a:r>
            <a:r>
              <a:rPr lang="en-US" dirty="0">
                <a:latin typeface="Arial" charset="0"/>
              </a:rPr>
              <a:t> would choose to invest less overall.	 </a:t>
            </a:r>
            <a:r>
              <a:rPr lang="en-US" sz="1800" dirty="0">
                <a:latin typeface="Arial" charset="0"/>
              </a:rPr>
              <a:t>–PwC </a:t>
            </a:r>
          </a:p>
          <a:p>
            <a:pPr marL="0" indent="0">
              <a:buNone/>
            </a:pPr>
            <a:endParaRPr lang="en-US" dirty="0">
              <a:latin typeface="Arial" charset="0"/>
            </a:endParaRPr>
          </a:p>
          <a:p>
            <a:pPr marL="0" indent="0">
              <a:buNone/>
            </a:pPr>
            <a:endParaRPr lang="en-US" sz="1800" dirty="0">
              <a:latin typeface="Arial" charset="0"/>
            </a:endParaRPr>
          </a:p>
          <a:p>
            <a:pPr marL="0" indent="0">
              <a:buNone/>
            </a:pPr>
            <a:endParaRPr lang="en-US" sz="1800" dirty="0">
              <a:latin typeface="Arial" charset="0"/>
            </a:endParaRPr>
          </a:p>
          <a:p>
            <a:pPr marL="225425" lvl="1" indent="-225425">
              <a:buSzPct val="95000"/>
              <a:buFont typeface="Arial" pitchFamily="34" charset="0"/>
              <a:buChar char="•"/>
            </a:pPr>
            <a:endParaRPr lang="en-US" sz="1800" dirty="0">
              <a:latin typeface="Arial" charset="0"/>
            </a:endParaRPr>
          </a:p>
        </p:txBody>
      </p:sp>
      <p:sp>
        <p:nvSpPr>
          <p:cNvPr id="6" name="Title 27"/>
          <p:cNvSpPr>
            <a:spLocks noGrp="1"/>
          </p:cNvSpPr>
          <p:nvPr>
            <p:ph type="title"/>
          </p:nvPr>
        </p:nvSpPr>
        <p:spPr bwMode="gray">
          <a:xfrm>
            <a:off x="576073" y="347615"/>
            <a:ext cx="6355683" cy="819199"/>
          </a:xfrm>
        </p:spPr>
        <p:txBody>
          <a:bodyPr>
            <a:normAutofit fontScale="90000"/>
          </a:bodyPr>
          <a:lstStyle/>
          <a:p>
            <a:r>
              <a:rPr lang="en-US" dirty="0">
                <a:latin typeface="Arial" charset="0"/>
              </a:rPr>
              <a:t>How are Global Corporations</a:t>
            </a:r>
            <a:br>
              <a:rPr lang="en-US" dirty="0">
                <a:latin typeface="Arial" charset="0"/>
              </a:rPr>
            </a:br>
            <a:r>
              <a:rPr lang="en-US" dirty="0">
                <a:latin typeface="Arial" charset="0"/>
              </a:rPr>
              <a:t>Responding to the Threats?</a:t>
            </a:r>
          </a:p>
        </p:txBody>
      </p:sp>
      <p:cxnSp>
        <p:nvCxnSpPr>
          <p:cNvPr id="9" name="Straight Connector 8"/>
          <p:cNvCxnSpPr/>
          <p:nvPr/>
        </p:nvCxnSpPr>
        <p:spPr bwMode="gray">
          <a:xfrm>
            <a:off x="0" y="1352847"/>
            <a:ext cx="9144000" cy="0"/>
          </a:xfrm>
          <a:prstGeom prst="line">
            <a:avLst/>
          </a:prstGeom>
          <a:solidFill>
            <a:schemeClr val="accent1"/>
          </a:solidFill>
          <a:ln w="38100" cap="flat" cmpd="sng" algn="ctr">
            <a:solidFill>
              <a:schemeClr val="tx1"/>
            </a:solidFill>
            <a:prstDash val="solid"/>
            <a:miter lim="800000"/>
            <a:headEnd type="none" w="med" len="med"/>
            <a:tailEnd type="none" w="med" len="med"/>
          </a:ln>
          <a:effectLst/>
        </p:spPr>
      </p:cxnSp>
      <p:sp>
        <p:nvSpPr>
          <p:cNvPr id="5" name="TextBox 4"/>
          <p:cNvSpPr txBox="1"/>
          <p:nvPr/>
        </p:nvSpPr>
        <p:spPr bwMode="gray">
          <a:xfrm>
            <a:off x="4171043" y="4751741"/>
            <a:ext cx="184666" cy="374461"/>
          </a:xfrm>
          <a:prstGeom prst="rect">
            <a:avLst/>
          </a:prstGeom>
          <a:noFill/>
        </p:spPr>
        <p:txBody>
          <a:bodyPr wrap="none" rtlCol="0">
            <a:spAutoFit/>
          </a:bodyPr>
          <a:lstStyle/>
          <a:p>
            <a:pPr>
              <a:lnSpc>
                <a:spcPct val="90000"/>
              </a:lnSpc>
              <a:spcBef>
                <a:spcPts val="600"/>
              </a:spcBef>
            </a:pPr>
            <a:endParaRPr lang="en-US" dirty="0" err="1">
              <a:latin typeface="+mn-lt"/>
            </a:endParaRPr>
          </a:p>
        </p:txBody>
      </p:sp>
      <p:sp>
        <p:nvSpPr>
          <p:cNvPr id="7" name="TextBox 6"/>
          <p:cNvSpPr txBox="1"/>
          <p:nvPr/>
        </p:nvSpPr>
        <p:spPr bwMode="gray">
          <a:xfrm>
            <a:off x="6142814" y="1827212"/>
            <a:ext cx="1628528" cy="3618892"/>
          </a:xfrm>
          <a:prstGeom prst="rect">
            <a:avLst/>
          </a:prstGeom>
          <a:noFill/>
        </p:spPr>
        <p:txBody>
          <a:bodyPr wrap="square" rtlCol="0">
            <a:spAutoFit/>
          </a:bodyPr>
          <a:lstStyle/>
          <a:p>
            <a:pPr>
              <a:lnSpc>
                <a:spcPct val="90000"/>
              </a:lnSpc>
              <a:spcBef>
                <a:spcPts val="600"/>
              </a:spcBef>
            </a:pPr>
            <a:endParaRPr lang="en-US" dirty="0" err="1">
              <a:latin typeface="+mn-lt"/>
            </a:endParaRPr>
          </a:p>
        </p:txBody>
      </p:sp>
    </p:spTree>
    <p:extLst>
      <p:ext uri="{BB962C8B-B14F-4D97-AF65-F5344CB8AC3E}">
        <p14:creationId xmlns:p14="http://schemas.microsoft.com/office/powerpoint/2010/main" val="365124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76071" y="1343604"/>
            <a:ext cx="8337741" cy="1224666"/>
          </a:xfrm>
          <a:solidFill>
            <a:schemeClr val="accent1">
              <a:lumMod val="20000"/>
              <a:lumOff val="80000"/>
            </a:schemeClr>
          </a:solidFill>
          <a:ln>
            <a:noFill/>
          </a:ln>
        </p:spPr>
        <p:txBody>
          <a:bodyPr>
            <a:normAutofit fontScale="92500"/>
          </a:bodyPr>
          <a:lstStyle/>
          <a:p>
            <a:pPr marL="0" indent="0" algn="ctr">
              <a:buNone/>
            </a:pPr>
            <a:r>
              <a:rPr lang="en-US" b="1" dirty="0"/>
              <a:t>Protect and enable through exceptional execution of essential information security practices</a:t>
            </a:r>
          </a:p>
          <a:p>
            <a:pPr marL="0" indent="0">
              <a:buNone/>
            </a:pPr>
            <a:endParaRPr lang="en-US" b="1" dirty="0"/>
          </a:p>
        </p:txBody>
      </p:sp>
      <p:sp>
        <p:nvSpPr>
          <p:cNvPr id="4" name="Title 3"/>
          <p:cNvSpPr>
            <a:spLocks noGrp="1"/>
          </p:cNvSpPr>
          <p:nvPr>
            <p:ph type="title"/>
          </p:nvPr>
        </p:nvSpPr>
        <p:spPr>
          <a:xfrm>
            <a:off x="576072" y="163286"/>
            <a:ext cx="6880225" cy="1003527"/>
          </a:xfrm>
        </p:spPr>
        <p:txBody>
          <a:bodyPr>
            <a:normAutofit/>
          </a:bodyPr>
          <a:lstStyle/>
          <a:p>
            <a:pPr algn="l"/>
            <a:r>
              <a:rPr lang="en-US" dirty="0">
                <a:solidFill>
                  <a:schemeClr val="bg1"/>
                </a:solidFill>
              </a:rPr>
              <a:t>Purpose</a:t>
            </a:r>
          </a:p>
        </p:txBody>
      </p:sp>
      <p:sp>
        <p:nvSpPr>
          <p:cNvPr id="5" name="Slide Number Placeholder 4"/>
          <p:cNvSpPr>
            <a:spLocks noGrp="1"/>
          </p:cNvSpPr>
          <p:nvPr>
            <p:ph type="sldNum" sz="quarter" idx="4"/>
          </p:nvPr>
        </p:nvSpPr>
        <p:spPr/>
        <p:txBody>
          <a:bodyPr/>
          <a:lstStyle/>
          <a:p>
            <a:r>
              <a:rPr lang="en-US" dirty="0">
                <a:latin typeface="Arial" pitchFamily="34" charset="0"/>
              </a:rPr>
              <a:t>Page </a:t>
            </a:r>
            <a:fld id="{5698A34F-157D-4FC3-B6AE-341A8B909DED}" type="slidenum">
              <a:rPr lang="en-US" smtClean="0">
                <a:latin typeface="Arial" pitchFamily="34" charset="0"/>
              </a:rPr>
              <a:pPr/>
              <a:t>4</a:t>
            </a:fld>
            <a:endParaRPr lang="en-US" dirty="0">
              <a:latin typeface="Arial" pitchFamily="34" charset="0"/>
            </a:endParaRPr>
          </a:p>
        </p:txBody>
      </p:sp>
      <p:sp>
        <p:nvSpPr>
          <p:cNvPr id="2" name="TextBox 1"/>
          <p:cNvSpPr txBox="1"/>
          <p:nvPr/>
        </p:nvSpPr>
        <p:spPr>
          <a:xfrm>
            <a:off x="576070" y="2568270"/>
            <a:ext cx="8337741" cy="3693319"/>
          </a:xfrm>
          <a:prstGeom prst="rect">
            <a:avLst/>
          </a:prstGeom>
          <a:noFill/>
        </p:spPr>
        <p:txBody>
          <a:bodyPr wrap="square" rtlCol="0">
            <a:spAutoFit/>
          </a:bodyPr>
          <a:lstStyle/>
          <a:p>
            <a:r>
              <a:rPr lang="en-US" sz="2600" dirty="0">
                <a:latin typeface="+mn-lt"/>
              </a:rPr>
              <a:t>Accomplished by delivering on four primary objectives:</a:t>
            </a:r>
          </a:p>
          <a:p>
            <a:endParaRPr lang="en-US" sz="2600" dirty="0">
              <a:latin typeface="+mn-lt"/>
            </a:endParaRPr>
          </a:p>
          <a:p>
            <a:pPr marL="457200" indent="-457200">
              <a:buFont typeface="+mj-lt"/>
              <a:buAutoNum type="arabicPeriod"/>
            </a:pPr>
            <a:r>
              <a:rPr lang="en-US" sz="2600" dirty="0">
                <a:latin typeface="+mn-lt"/>
              </a:rPr>
              <a:t>Proactively mitigating information security threats</a:t>
            </a:r>
          </a:p>
          <a:p>
            <a:pPr marL="457200" indent="-457200">
              <a:buFont typeface="+mj-lt"/>
              <a:buAutoNum type="arabicPeriod"/>
            </a:pPr>
            <a:r>
              <a:rPr lang="en-US" sz="2600" dirty="0">
                <a:latin typeface="+mn-lt"/>
              </a:rPr>
              <a:t>Identifying and managing information security risk across the enterprise</a:t>
            </a:r>
          </a:p>
          <a:p>
            <a:pPr marL="457200" indent="-457200">
              <a:buFont typeface="+mj-lt"/>
              <a:buAutoNum type="arabicPeriod"/>
            </a:pPr>
            <a:r>
              <a:rPr lang="en-US" sz="2600" dirty="0">
                <a:latin typeface="+mn-lt"/>
              </a:rPr>
              <a:t>Supporting the business by securing and enabling emerging products and markets</a:t>
            </a:r>
          </a:p>
          <a:p>
            <a:pPr marL="457200" indent="-457200">
              <a:buFont typeface="+mj-lt"/>
              <a:buAutoNum type="arabicPeriod"/>
            </a:pPr>
            <a:r>
              <a:rPr lang="en-US" sz="2600" dirty="0">
                <a:latin typeface="+mn-lt"/>
              </a:rPr>
              <a:t>Maintaining industry and regulatory compliance within the information security program</a:t>
            </a:r>
          </a:p>
        </p:txBody>
      </p:sp>
    </p:spTree>
    <p:extLst>
      <p:ext uri="{BB962C8B-B14F-4D97-AF65-F5344CB8AC3E}">
        <p14:creationId xmlns:p14="http://schemas.microsoft.com/office/powerpoint/2010/main" val="1405182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title"/>
          </p:nvPr>
        </p:nvSpPr>
        <p:spPr bwMode="gray">
          <a:xfrm>
            <a:off x="576072" y="201942"/>
            <a:ext cx="7868488" cy="964871"/>
          </a:xfrm>
        </p:spPr>
        <p:txBody>
          <a:bodyPr>
            <a:normAutofit/>
          </a:bodyPr>
          <a:lstStyle/>
          <a:p>
            <a:pPr algn="l"/>
            <a:r>
              <a:rPr lang="en-GB" dirty="0">
                <a:solidFill>
                  <a:schemeClr val="bg1"/>
                </a:solidFill>
              </a:rPr>
              <a:t>Cyber Security – What is ‘Cyber’?</a:t>
            </a:r>
            <a:endParaRPr lang="en-US" dirty="0">
              <a:solidFill>
                <a:schemeClr val="bg1"/>
              </a:solidFill>
            </a:endParaRPr>
          </a:p>
        </p:txBody>
      </p:sp>
      <p:sp>
        <p:nvSpPr>
          <p:cNvPr id="8" name="TextBox 7"/>
          <p:cNvSpPr txBox="1"/>
          <p:nvPr/>
        </p:nvSpPr>
        <p:spPr bwMode="gray">
          <a:xfrm>
            <a:off x="753035" y="1943100"/>
            <a:ext cx="3688790" cy="2462213"/>
          </a:xfrm>
          <a:prstGeom prst="rect">
            <a:avLst/>
          </a:prstGeom>
          <a:solidFill>
            <a:schemeClr val="bg2">
              <a:lumMod val="40000"/>
              <a:lumOff val="60000"/>
            </a:schemeClr>
          </a:solidFill>
        </p:spPr>
        <p:txBody>
          <a:bodyPr wrap="square" rtlCol="0">
            <a:spAutoFit/>
          </a:bodyPr>
          <a:lstStyle/>
          <a:p>
            <a:pPr marL="285750" indent="-285750">
              <a:lnSpc>
                <a:spcPct val="90000"/>
              </a:lnSpc>
              <a:spcBef>
                <a:spcPts val="600"/>
              </a:spcBef>
              <a:buFont typeface="Wingdings" panose="05000000000000000000" pitchFamily="2" charset="2"/>
              <a:buChar char="q"/>
            </a:pPr>
            <a:r>
              <a:rPr lang="en-GB" sz="1600" b="1" dirty="0">
                <a:latin typeface="+mn-lt"/>
              </a:rPr>
              <a:t>Cyberspace</a:t>
            </a:r>
            <a:r>
              <a:rPr lang="en-GB" sz="1600" dirty="0">
                <a:latin typeface="+mn-lt"/>
              </a:rPr>
              <a:t> includes </a:t>
            </a:r>
            <a:r>
              <a:rPr lang="en-GB" sz="1600" dirty="0"/>
              <a:t>digital devices which may be networked together.</a:t>
            </a:r>
          </a:p>
          <a:p>
            <a:pPr marL="285750" indent="-285750">
              <a:lnSpc>
                <a:spcPct val="90000"/>
              </a:lnSpc>
              <a:spcBef>
                <a:spcPts val="600"/>
              </a:spcBef>
              <a:buFont typeface="Wingdings" panose="05000000000000000000" pitchFamily="2" charset="2"/>
              <a:buChar char="q"/>
            </a:pPr>
            <a:r>
              <a:rPr lang="en-GB" sz="1600" b="1" dirty="0"/>
              <a:t>Cyber security </a:t>
            </a:r>
            <a:r>
              <a:rPr lang="en-GB" sz="1600" dirty="0"/>
              <a:t>covers the interaction between people and cyberspace</a:t>
            </a:r>
            <a:r>
              <a:rPr lang="en-GB" sz="1600" dirty="0">
                <a:latin typeface="+mn-lt"/>
              </a:rPr>
              <a:t>. </a:t>
            </a:r>
          </a:p>
          <a:p>
            <a:pPr marL="285750" indent="-285750">
              <a:lnSpc>
                <a:spcPct val="90000"/>
              </a:lnSpc>
              <a:spcBef>
                <a:spcPts val="600"/>
              </a:spcBef>
              <a:buFont typeface="Wingdings" panose="05000000000000000000" pitchFamily="2" charset="2"/>
              <a:buChar char="q"/>
            </a:pPr>
            <a:r>
              <a:rPr lang="en-GB" sz="1600" b="1" dirty="0">
                <a:latin typeface="+mn-lt"/>
              </a:rPr>
              <a:t>Cyber security </a:t>
            </a:r>
            <a:r>
              <a:rPr lang="en-GB" sz="1600" dirty="0">
                <a:latin typeface="+mn-lt"/>
              </a:rPr>
              <a:t>is primarily associated with defence against </a:t>
            </a:r>
            <a:r>
              <a:rPr lang="en-GB" sz="1600" b="1" dirty="0">
                <a:latin typeface="+mn-lt"/>
              </a:rPr>
              <a:t>large scale or targeted cyber attacks</a:t>
            </a:r>
            <a:r>
              <a:rPr lang="en-GB" sz="1600" dirty="0">
                <a:latin typeface="+mn-lt"/>
              </a:rPr>
              <a:t>.</a:t>
            </a:r>
          </a:p>
        </p:txBody>
      </p:sp>
      <p:sp>
        <p:nvSpPr>
          <p:cNvPr id="9" name="Rectangle 8"/>
          <p:cNvSpPr/>
          <p:nvPr/>
        </p:nvSpPr>
        <p:spPr>
          <a:xfrm>
            <a:off x="584943" y="1452281"/>
            <a:ext cx="8431306"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nSpc>
                <a:spcPct val="90000"/>
              </a:lnSpc>
              <a:spcBef>
                <a:spcPts val="600"/>
              </a:spcBef>
            </a:pPr>
            <a:r>
              <a:rPr lang="en-GB" sz="2000" b="1" dirty="0">
                <a:solidFill>
                  <a:schemeClr val="accent1"/>
                </a:solidFill>
              </a:rPr>
              <a:t>Cyber security is the protection of information and systems in cyberspace</a:t>
            </a:r>
          </a:p>
        </p:txBody>
      </p:sp>
      <p:cxnSp>
        <p:nvCxnSpPr>
          <p:cNvPr id="26" name="Straight Arrow Connector 25"/>
          <p:cNvCxnSpPr/>
          <p:nvPr/>
        </p:nvCxnSpPr>
        <p:spPr bwMode="gray">
          <a:xfrm flipV="1">
            <a:off x="4982540" y="3919039"/>
            <a:ext cx="0" cy="1808553"/>
          </a:xfrm>
          <a:prstGeom prst="straightConnector1">
            <a:avLst/>
          </a:prstGeom>
          <a:solidFill>
            <a:schemeClr val="accent1"/>
          </a:solidFill>
          <a:ln w="19050" cap="flat" cmpd="sng" algn="ctr">
            <a:solidFill>
              <a:srgbClr val="333333"/>
            </a:solidFill>
            <a:prstDash val="solid"/>
            <a:miter lim="800000"/>
            <a:headEnd type="none" w="med" len="med"/>
            <a:tailEnd type="arrow"/>
          </a:ln>
          <a:effectLst/>
        </p:spPr>
      </p:cxnSp>
      <p:sp>
        <p:nvSpPr>
          <p:cNvPr id="31" name="TextBox 30"/>
          <p:cNvSpPr txBox="1"/>
          <p:nvPr/>
        </p:nvSpPr>
        <p:spPr bwMode="gray">
          <a:xfrm>
            <a:off x="5850370" y="5808848"/>
            <a:ext cx="1718740" cy="244682"/>
          </a:xfrm>
          <a:prstGeom prst="rect">
            <a:avLst/>
          </a:prstGeom>
          <a:noFill/>
        </p:spPr>
        <p:txBody>
          <a:bodyPr wrap="none" rtlCol="0">
            <a:spAutoFit/>
          </a:bodyPr>
          <a:lstStyle/>
          <a:p>
            <a:pPr>
              <a:lnSpc>
                <a:spcPct val="90000"/>
              </a:lnSpc>
              <a:spcBef>
                <a:spcPts val="600"/>
              </a:spcBef>
            </a:pPr>
            <a:r>
              <a:rPr lang="en-GB" sz="1100" b="1" dirty="0">
                <a:latin typeface="+mn-lt"/>
              </a:rPr>
              <a:t>Attacker determination</a:t>
            </a:r>
            <a:endParaRPr lang="en-US" sz="1100" b="1" dirty="0">
              <a:latin typeface="+mn-lt"/>
            </a:endParaRPr>
          </a:p>
        </p:txBody>
      </p:sp>
      <p:sp>
        <p:nvSpPr>
          <p:cNvPr id="32" name="TextBox 31"/>
          <p:cNvSpPr txBox="1"/>
          <p:nvPr/>
        </p:nvSpPr>
        <p:spPr bwMode="gray">
          <a:xfrm rot="16200000">
            <a:off x="3709879" y="4403241"/>
            <a:ext cx="2272482" cy="244682"/>
          </a:xfrm>
          <a:prstGeom prst="rect">
            <a:avLst/>
          </a:prstGeom>
          <a:noFill/>
        </p:spPr>
        <p:txBody>
          <a:bodyPr wrap="square" rtlCol="0">
            <a:spAutoFit/>
          </a:bodyPr>
          <a:lstStyle/>
          <a:p>
            <a:pPr algn="ctr">
              <a:lnSpc>
                <a:spcPct val="90000"/>
              </a:lnSpc>
              <a:spcBef>
                <a:spcPts val="600"/>
              </a:spcBef>
            </a:pPr>
            <a:r>
              <a:rPr lang="en-GB" sz="1100" b="1" dirty="0">
                <a:latin typeface="+mn-lt"/>
              </a:rPr>
              <a:t>Attacker sophistication</a:t>
            </a:r>
            <a:endParaRPr lang="en-US" sz="1100" b="1" dirty="0">
              <a:latin typeface="+mn-lt"/>
            </a:endParaRPr>
          </a:p>
        </p:txBody>
      </p:sp>
      <p:cxnSp>
        <p:nvCxnSpPr>
          <p:cNvPr id="48" name="Straight Connector 47"/>
          <p:cNvCxnSpPr/>
          <p:nvPr/>
        </p:nvCxnSpPr>
        <p:spPr bwMode="gray">
          <a:xfrm>
            <a:off x="5712630" y="5168792"/>
            <a:ext cx="0" cy="553720"/>
          </a:xfrm>
          <a:prstGeom prst="line">
            <a:avLst/>
          </a:prstGeom>
          <a:solidFill>
            <a:schemeClr val="accent1"/>
          </a:solidFill>
          <a:ln w="9525" cap="flat" cmpd="sng" algn="ctr">
            <a:solidFill>
              <a:schemeClr val="accent1">
                <a:lumMod val="75000"/>
              </a:schemeClr>
            </a:solidFill>
            <a:prstDash val="dash"/>
            <a:miter lim="800000"/>
            <a:headEnd type="none" w="med" len="med"/>
            <a:tailEnd type="none" w="med" len="med"/>
          </a:ln>
          <a:effectLst/>
        </p:spPr>
      </p:cxnSp>
      <p:cxnSp>
        <p:nvCxnSpPr>
          <p:cNvPr id="49" name="Straight Connector 48"/>
          <p:cNvCxnSpPr/>
          <p:nvPr/>
        </p:nvCxnSpPr>
        <p:spPr bwMode="gray">
          <a:xfrm>
            <a:off x="6392225" y="4857642"/>
            <a:ext cx="0" cy="869950"/>
          </a:xfrm>
          <a:prstGeom prst="line">
            <a:avLst/>
          </a:prstGeom>
          <a:solidFill>
            <a:schemeClr val="accent1"/>
          </a:solidFill>
          <a:ln w="9525" cap="flat" cmpd="sng" algn="ctr">
            <a:solidFill>
              <a:schemeClr val="accent1">
                <a:lumMod val="75000"/>
              </a:schemeClr>
            </a:solidFill>
            <a:prstDash val="dash"/>
            <a:miter lim="800000"/>
            <a:headEnd type="none" w="med" len="med"/>
            <a:tailEnd type="none" w="med" len="med"/>
          </a:ln>
          <a:effectLst/>
        </p:spPr>
      </p:cxnSp>
      <p:cxnSp>
        <p:nvCxnSpPr>
          <p:cNvPr id="50" name="Straight Connector 49"/>
          <p:cNvCxnSpPr/>
          <p:nvPr/>
        </p:nvCxnSpPr>
        <p:spPr bwMode="gray">
          <a:xfrm>
            <a:off x="7765767" y="4140092"/>
            <a:ext cx="0" cy="1587500"/>
          </a:xfrm>
          <a:prstGeom prst="line">
            <a:avLst/>
          </a:prstGeom>
          <a:solidFill>
            <a:schemeClr val="accent1"/>
          </a:solidFill>
          <a:ln w="9525" cap="flat" cmpd="sng" algn="ctr">
            <a:solidFill>
              <a:schemeClr val="accent1">
                <a:lumMod val="75000"/>
              </a:schemeClr>
            </a:solidFill>
            <a:prstDash val="dash"/>
            <a:miter lim="800000"/>
            <a:headEnd type="none" w="med" len="med"/>
            <a:tailEnd type="none" w="med" len="med"/>
          </a:ln>
          <a:effectLst/>
        </p:spPr>
      </p:cxnSp>
      <p:cxnSp>
        <p:nvCxnSpPr>
          <p:cNvPr id="52" name="Straight Connector 51"/>
          <p:cNvCxnSpPr/>
          <p:nvPr/>
        </p:nvCxnSpPr>
        <p:spPr bwMode="gray">
          <a:xfrm>
            <a:off x="7077735" y="4463942"/>
            <a:ext cx="0" cy="1261110"/>
          </a:xfrm>
          <a:prstGeom prst="line">
            <a:avLst/>
          </a:prstGeom>
          <a:solidFill>
            <a:schemeClr val="accent1"/>
          </a:solidFill>
          <a:ln w="9525" cap="flat" cmpd="sng" algn="ctr">
            <a:solidFill>
              <a:schemeClr val="accent1">
                <a:lumMod val="75000"/>
              </a:schemeClr>
            </a:solidFill>
            <a:prstDash val="dash"/>
            <a:miter lim="800000"/>
            <a:headEnd type="none" w="med" len="med"/>
            <a:tailEnd type="none" w="med" len="med"/>
          </a:ln>
          <a:effectLst/>
        </p:spPr>
      </p:cxnSp>
      <p:cxnSp>
        <p:nvCxnSpPr>
          <p:cNvPr id="66" name="Straight Connector 65"/>
          <p:cNvCxnSpPr/>
          <p:nvPr/>
        </p:nvCxnSpPr>
        <p:spPr bwMode="gray">
          <a:xfrm>
            <a:off x="6392225" y="5266942"/>
            <a:ext cx="2043128" cy="0"/>
          </a:xfrm>
          <a:prstGeom prst="line">
            <a:avLst/>
          </a:prstGeom>
          <a:solidFill>
            <a:schemeClr val="accent1"/>
          </a:solidFill>
          <a:ln w="9525" cap="flat" cmpd="sng" algn="ctr">
            <a:solidFill>
              <a:schemeClr val="accent1">
                <a:lumMod val="75000"/>
              </a:schemeClr>
            </a:solidFill>
            <a:prstDash val="dash"/>
            <a:miter lim="800000"/>
            <a:headEnd type="none" w="med" len="med"/>
            <a:tailEnd type="none" w="med" len="med"/>
          </a:ln>
          <a:effectLst/>
        </p:spPr>
      </p:cxnSp>
      <p:cxnSp>
        <p:nvCxnSpPr>
          <p:cNvPr id="68" name="Straight Connector 67"/>
          <p:cNvCxnSpPr>
            <a:stCxn id="44" idx="3"/>
          </p:cNvCxnSpPr>
          <p:nvPr/>
        </p:nvCxnSpPr>
        <p:spPr bwMode="gray">
          <a:xfrm>
            <a:off x="8436940" y="3987692"/>
            <a:ext cx="7620" cy="1739900"/>
          </a:xfrm>
          <a:prstGeom prst="line">
            <a:avLst/>
          </a:prstGeom>
          <a:solidFill>
            <a:schemeClr val="accent1"/>
          </a:solidFill>
          <a:ln w="9525" cap="flat" cmpd="sng" algn="ctr">
            <a:solidFill>
              <a:schemeClr val="accent1">
                <a:lumMod val="75000"/>
              </a:schemeClr>
            </a:solidFill>
            <a:prstDash val="dash"/>
            <a:miter lim="800000"/>
            <a:headEnd type="none" w="med" len="med"/>
            <a:tailEnd type="none" w="med" len="med"/>
          </a:ln>
          <a:effectLst/>
        </p:spPr>
      </p:cxnSp>
      <p:cxnSp>
        <p:nvCxnSpPr>
          <p:cNvPr id="73" name="Straight Connector 72"/>
          <p:cNvCxnSpPr/>
          <p:nvPr/>
        </p:nvCxnSpPr>
        <p:spPr bwMode="gray">
          <a:xfrm>
            <a:off x="7077735" y="4834815"/>
            <a:ext cx="1366825" cy="0"/>
          </a:xfrm>
          <a:prstGeom prst="line">
            <a:avLst/>
          </a:prstGeom>
          <a:solidFill>
            <a:schemeClr val="accent1"/>
          </a:solidFill>
          <a:ln w="9525" cap="flat" cmpd="sng" algn="ctr">
            <a:solidFill>
              <a:schemeClr val="accent1">
                <a:lumMod val="75000"/>
              </a:schemeClr>
            </a:solidFill>
            <a:prstDash val="dash"/>
            <a:miter lim="800000"/>
            <a:headEnd type="none" w="med" len="med"/>
            <a:tailEnd type="none" w="med" len="med"/>
          </a:ln>
          <a:effectLst/>
        </p:spPr>
      </p:cxnSp>
      <p:cxnSp>
        <p:nvCxnSpPr>
          <p:cNvPr id="75" name="Straight Connector 74"/>
          <p:cNvCxnSpPr/>
          <p:nvPr/>
        </p:nvCxnSpPr>
        <p:spPr bwMode="gray">
          <a:xfrm>
            <a:off x="7765767" y="4346865"/>
            <a:ext cx="674983" cy="0"/>
          </a:xfrm>
          <a:prstGeom prst="line">
            <a:avLst/>
          </a:prstGeom>
          <a:solidFill>
            <a:schemeClr val="accent1"/>
          </a:solidFill>
          <a:ln w="9525" cap="flat" cmpd="sng" algn="ctr">
            <a:solidFill>
              <a:schemeClr val="accent1">
                <a:lumMod val="75000"/>
              </a:schemeClr>
            </a:solidFill>
            <a:prstDash val="dash"/>
            <a:miter lim="800000"/>
            <a:headEnd type="none" w="med" len="med"/>
            <a:tailEnd type="none" w="med" len="med"/>
          </a:ln>
          <a:effectLst/>
        </p:spPr>
      </p:cxnSp>
      <p:sp>
        <p:nvSpPr>
          <p:cNvPr id="84" name="TextBox 83"/>
          <p:cNvSpPr txBox="1"/>
          <p:nvPr/>
        </p:nvSpPr>
        <p:spPr bwMode="gray">
          <a:xfrm>
            <a:off x="5013281" y="5379043"/>
            <a:ext cx="660758" cy="203133"/>
          </a:xfrm>
          <a:prstGeom prst="rect">
            <a:avLst/>
          </a:prstGeom>
          <a:noFill/>
        </p:spPr>
        <p:txBody>
          <a:bodyPr wrap="none" rtlCol="0">
            <a:spAutoFit/>
          </a:bodyPr>
          <a:lstStyle/>
          <a:p>
            <a:pPr>
              <a:lnSpc>
                <a:spcPct val="90000"/>
              </a:lnSpc>
              <a:spcBef>
                <a:spcPts val="600"/>
              </a:spcBef>
            </a:pPr>
            <a:r>
              <a:rPr lang="en-GB" sz="800" dirty="0">
                <a:latin typeface="+mn-lt"/>
              </a:rPr>
              <a:t>Accidental</a:t>
            </a:r>
            <a:endParaRPr lang="en-US" sz="800" dirty="0">
              <a:latin typeface="+mn-lt"/>
            </a:endParaRPr>
          </a:p>
        </p:txBody>
      </p:sp>
      <p:sp>
        <p:nvSpPr>
          <p:cNvPr id="85" name="TextBox 84"/>
          <p:cNvSpPr txBox="1"/>
          <p:nvPr/>
        </p:nvSpPr>
        <p:spPr bwMode="gray">
          <a:xfrm>
            <a:off x="5753004" y="5299061"/>
            <a:ext cx="662081" cy="313932"/>
          </a:xfrm>
          <a:prstGeom prst="rect">
            <a:avLst/>
          </a:prstGeom>
          <a:noFill/>
        </p:spPr>
        <p:txBody>
          <a:bodyPr wrap="square" rtlCol="0">
            <a:spAutoFit/>
          </a:bodyPr>
          <a:lstStyle/>
          <a:p>
            <a:pPr>
              <a:lnSpc>
                <a:spcPct val="90000"/>
              </a:lnSpc>
              <a:spcBef>
                <a:spcPts val="600"/>
              </a:spcBef>
            </a:pPr>
            <a:r>
              <a:rPr lang="en-GB" sz="800" dirty="0">
                <a:latin typeface="+mn-lt"/>
              </a:rPr>
              <a:t>Malware/ </a:t>
            </a:r>
            <a:r>
              <a:rPr lang="en-US" sz="800" dirty="0">
                <a:latin typeface="+mn-lt"/>
              </a:rPr>
              <a:t>Insider</a:t>
            </a:r>
            <a:endParaRPr lang="en-GB" sz="800" dirty="0">
              <a:latin typeface="+mn-lt"/>
            </a:endParaRPr>
          </a:p>
        </p:txBody>
      </p:sp>
      <p:sp>
        <p:nvSpPr>
          <p:cNvPr id="86" name="TextBox 85"/>
          <p:cNvSpPr txBox="1"/>
          <p:nvPr/>
        </p:nvSpPr>
        <p:spPr bwMode="gray">
          <a:xfrm>
            <a:off x="6432039" y="4804335"/>
            <a:ext cx="662081" cy="424732"/>
          </a:xfrm>
          <a:prstGeom prst="rect">
            <a:avLst/>
          </a:prstGeom>
          <a:noFill/>
        </p:spPr>
        <p:txBody>
          <a:bodyPr wrap="square" rtlCol="0">
            <a:spAutoFit/>
          </a:bodyPr>
          <a:lstStyle/>
          <a:p>
            <a:pPr>
              <a:lnSpc>
                <a:spcPct val="90000"/>
              </a:lnSpc>
              <a:spcBef>
                <a:spcPts val="600"/>
              </a:spcBef>
            </a:pPr>
            <a:r>
              <a:rPr lang="en-GB" sz="800" dirty="0">
                <a:latin typeface="+mn-lt"/>
              </a:rPr>
              <a:t>Lone Hacker/ hobbyist</a:t>
            </a:r>
          </a:p>
        </p:txBody>
      </p:sp>
      <p:sp>
        <p:nvSpPr>
          <p:cNvPr id="87" name="TextBox 86"/>
          <p:cNvSpPr txBox="1"/>
          <p:nvPr/>
        </p:nvSpPr>
        <p:spPr bwMode="gray">
          <a:xfrm>
            <a:off x="6368539" y="5372627"/>
            <a:ext cx="887301" cy="203133"/>
          </a:xfrm>
          <a:prstGeom prst="rect">
            <a:avLst/>
          </a:prstGeom>
          <a:noFill/>
        </p:spPr>
        <p:txBody>
          <a:bodyPr wrap="square" rtlCol="0">
            <a:spAutoFit/>
          </a:bodyPr>
          <a:lstStyle/>
          <a:p>
            <a:pPr>
              <a:lnSpc>
                <a:spcPct val="90000"/>
              </a:lnSpc>
              <a:spcBef>
                <a:spcPts val="600"/>
              </a:spcBef>
            </a:pPr>
            <a:r>
              <a:rPr lang="en-GB" sz="800" dirty="0">
                <a:latin typeface="+mn-lt"/>
              </a:rPr>
              <a:t>‘Script kiddy’</a:t>
            </a:r>
          </a:p>
        </p:txBody>
      </p:sp>
      <p:sp>
        <p:nvSpPr>
          <p:cNvPr id="88" name="TextBox 87"/>
          <p:cNvSpPr txBox="1"/>
          <p:nvPr/>
        </p:nvSpPr>
        <p:spPr bwMode="gray">
          <a:xfrm>
            <a:off x="7055181" y="5337338"/>
            <a:ext cx="822960" cy="313932"/>
          </a:xfrm>
          <a:prstGeom prst="rect">
            <a:avLst/>
          </a:prstGeom>
          <a:noFill/>
        </p:spPr>
        <p:txBody>
          <a:bodyPr wrap="square" rtlCol="0">
            <a:spAutoFit/>
          </a:bodyPr>
          <a:lstStyle/>
          <a:p>
            <a:pPr>
              <a:lnSpc>
                <a:spcPct val="90000"/>
              </a:lnSpc>
              <a:spcBef>
                <a:spcPts val="600"/>
              </a:spcBef>
            </a:pPr>
            <a:r>
              <a:rPr lang="en-GB" sz="800" dirty="0">
                <a:latin typeface="+mn-lt"/>
              </a:rPr>
              <a:t>Disgruntled Ex-employee</a:t>
            </a:r>
          </a:p>
        </p:txBody>
      </p:sp>
      <p:sp>
        <p:nvSpPr>
          <p:cNvPr id="89" name="TextBox 88"/>
          <p:cNvSpPr txBox="1"/>
          <p:nvPr/>
        </p:nvSpPr>
        <p:spPr bwMode="gray">
          <a:xfrm>
            <a:off x="7077620" y="4895749"/>
            <a:ext cx="822960" cy="313932"/>
          </a:xfrm>
          <a:prstGeom prst="rect">
            <a:avLst/>
          </a:prstGeom>
          <a:noFill/>
        </p:spPr>
        <p:txBody>
          <a:bodyPr wrap="square" rtlCol="0">
            <a:spAutoFit/>
          </a:bodyPr>
          <a:lstStyle/>
          <a:p>
            <a:pPr>
              <a:lnSpc>
                <a:spcPct val="90000"/>
              </a:lnSpc>
              <a:spcBef>
                <a:spcPts val="600"/>
              </a:spcBef>
            </a:pPr>
            <a:r>
              <a:rPr lang="en-GB" sz="800" dirty="0">
                <a:latin typeface="+mn-lt"/>
              </a:rPr>
              <a:t>Disgruntled customer</a:t>
            </a:r>
          </a:p>
        </p:txBody>
      </p:sp>
      <p:sp>
        <p:nvSpPr>
          <p:cNvPr id="90" name="TextBox 89"/>
          <p:cNvSpPr txBox="1"/>
          <p:nvPr/>
        </p:nvSpPr>
        <p:spPr bwMode="gray">
          <a:xfrm>
            <a:off x="7071270" y="4458625"/>
            <a:ext cx="781471" cy="313932"/>
          </a:xfrm>
          <a:prstGeom prst="rect">
            <a:avLst/>
          </a:prstGeom>
          <a:noFill/>
        </p:spPr>
        <p:txBody>
          <a:bodyPr wrap="square" rtlCol="0">
            <a:spAutoFit/>
          </a:bodyPr>
          <a:lstStyle/>
          <a:p>
            <a:pPr>
              <a:lnSpc>
                <a:spcPct val="90000"/>
              </a:lnSpc>
              <a:spcBef>
                <a:spcPts val="600"/>
              </a:spcBef>
            </a:pPr>
            <a:r>
              <a:rPr lang="en-GB" sz="800" dirty="0">
                <a:latin typeface="+mn-lt"/>
              </a:rPr>
              <a:t>Disgruntled Ex-IT Admin</a:t>
            </a:r>
          </a:p>
        </p:txBody>
      </p:sp>
      <p:sp>
        <p:nvSpPr>
          <p:cNvPr id="91" name="TextBox 90"/>
          <p:cNvSpPr txBox="1"/>
          <p:nvPr/>
        </p:nvSpPr>
        <p:spPr bwMode="gray">
          <a:xfrm>
            <a:off x="7769578" y="5397028"/>
            <a:ext cx="739448" cy="203133"/>
          </a:xfrm>
          <a:prstGeom prst="rect">
            <a:avLst/>
          </a:prstGeom>
          <a:noFill/>
        </p:spPr>
        <p:txBody>
          <a:bodyPr wrap="square" rtlCol="0">
            <a:spAutoFit/>
          </a:bodyPr>
          <a:lstStyle/>
          <a:p>
            <a:pPr>
              <a:lnSpc>
                <a:spcPct val="90000"/>
              </a:lnSpc>
              <a:spcBef>
                <a:spcPts val="600"/>
              </a:spcBef>
            </a:pPr>
            <a:r>
              <a:rPr lang="en-GB" sz="800" dirty="0">
                <a:latin typeface="+mn-lt"/>
              </a:rPr>
              <a:t>Hacktivism</a:t>
            </a:r>
          </a:p>
        </p:txBody>
      </p:sp>
      <p:sp>
        <p:nvSpPr>
          <p:cNvPr id="92" name="TextBox 91"/>
          <p:cNvSpPr txBox="1"/>
          <p:nvPr/>
        </p:nvSpPr>
        <p:spPr bwMode="gray">
          <a:xfrm>
            <a:off x="7782265" y="4895742"/>
            <a:ext cx="739448" cy="313932"/>
          </a:xfrm>
          <a:prstGeom prst="rect">
            <a:avLst/>
          </a:prstGeom>
          <a:noFill/>
        </p:spPr>
        <p:txBody>
          <a:bodyPr wrap="square" rtlCol="0">
            <a:spAutoFit/>
          </a:bodyPr>
          <a:lstStyle/>
          <a:p>
            <a:pPr>
              <a:lnSpc>
                <a:spcPct val="90000"/>
              </a:lnSpc>
              <a:spcBef>
                <a:spcPts val="600"/>
              </a:spcBef>
            </a:pPr>
            <a:r>
              <a:rPr lang="en-GB" sz="800" dirty="0">
                <a:latin typeface="+mn-lt"/>
              </a:rPr>
              <a:t>Hacker collectives</a:t>
            </a:r>
          </a:p>
        </p:txBody>
      </p:sp>
      <p:sp>
        <p:nvSpPr>
          <p:cNvPr id="93" name="TextBox 92"/>
          <p:cNvSpPr txBox="1"/>
          <p:nvPr/>
        </p:nvSpPr>
        <p:spPr bwMode="gray">
          <a:xfrm>
            <a:off x="7785758" y="4432075"/>
            <a:ext cx="739448" cy="313932"/>
          </a:xfrm>
          <a:prstGeom prst="rect">
            <a:avLst/>
          </a:prstGeom>
          <a:noFill/>
        </p:spPr>
        <p:txBody>
          <a:bodyPr wrap="square" rtlCol="0">
            <a:spAutoFit/>
          </a:bodyPr>
          <a:lstStyle/>
          <a:p>
            <a:pPr>
              <a:lnSpc>
                <a:spcPct val="90000"/>
              </a:lnSpc>
              <a:spcBef>
                <a:spcPts val="600"/>
              </a:spcBef>
            </a:pPr>
            <a:r>
              <a:rPr lang="en-GB" sz="800" dirty="0">
                <a:latin typeface="+mn-lt"/>
              </a:rPr>
              <a:t>Organised crime</a:t>
            </a:r>
          </a:p>
        </p:txBody>
      </p:sp>
      <p:sp>
        <p:nvSpPr>
          <p:cNvPr id="94" name="TextBox 93"/>
          <p:cNvSpPr txBox="1"/>
          <p:nvPr/>
        </p:nvSpPr>
        <p:spPr bwMode="gray">
          <a:xfrm>
            <a:off x="7785758" y="4058005"/>
            <a:ext cx="739448" cy="313932"/>
          </a:xfrm>
          <a:prstGeom prst="rect">
            <a:avLst/>
          </a:prstGeom>
          <a:noFill/>
        </p:spPr>
        <p:txBody>
          <a:bodyPr wrap="square" rtlCol="0">
            <a:spAutoFit/>
          </a:bodyPr>
          <a:lstStyle/>
          <a:p>
            <a:pPr>
              <a:lnSpc>
                <a:spcPct val="90000"/>
              </a:lnSpc>
              <a:spcBef>
                <a:spcPts val="600"/>
              </a:spcBef>
            </a:pPr>
            <a:r>
              <a:rPr lang="en-GB" sz="800" dirty="0">
                <a:latin typeface="+mn-lt"/>
              </a:rPr>
              <a:t>State sponsored</a:t>
            </a:r>
          </a:p>
        </p:txBody>
      </p:sp>
      <p:sp>
        <p:nvSpPr>
          <p:cNvPr id="44" name="Freeform 43"/>
          <p:cNvSpPr/>
          <p:nvPr/>
        </p:nvSpPr>
        <p:spPr bwMode="gray">
          <a:xfrm>
            <a:off x="4982540" y="3987451"/>
            <a:ext cx="3454400" cy="1258050"/>
          </a:xfrm>
          <a:custGeom>
            <a:avLst/>
            <a:gdLst>
              <a:gd name="connsiteX0" fmla="*/ 0 w 3454400"/>
              <a:gd name="connsiteY0" fmla="*/ 1257541 h 1258050"/>
              <a:gd name="connsiteX1" fmla="*/ 939800 w 3454400"/>
              <a:gd name="connsiteY1" fmla="*/ 1117841 h 1258050"/>
              <a:gd name="connsiteX2" fmla="*/ 2247900 w 3454400"/>
              <a:gd name="connsiteY2" fmla="*/ 393941 h 1258050"/>
              <a:gd name="connsiteX3" fmla="*/ 3454400 w 3454400"/>
              <a:gd name="connsiteY3" fmla="*/ 241 h 1258050"/>
            </a:gdLst>
            <a:ahLst/>
            <a:cxnLst>
              <a:cxn ang="0">
                <a:pos x="connsiteX0" y="connsiteY0"/>
              </a:cxn>
              <a:cxn ang="0">
                <a:pos x="connsiteX1" y="connsiteY1"/>
              </a:cxn>
              <a:cxn ang="0">
                <a:pos x="connsiteX2" y="connsiteY2"/>
              </a:cxn>
              <a:cxn ang="0">
                <a:pos x="connsiteX3" y="connsiteY3"/>
              </a:cxn>
            </a:cxnLst>
            <a:rect l="l" t="t" r="r" b="b"/>
            <a:pathLst>
              <a:path w="3454400" h="1258050">
                <a:moveTo>
                  <a:pt x="0" y="1257541"/>
                </a:moveTo>
                <a:cubicBezTo>
                  <a:pt x="282575" y="1259657"/>
                  <a:pt x="565150" y="1261774"/>
                  <a:pt x="939800" y="1117841"/>
                </a:cubicBezTo>
                <a:cubicBezTo>
                  <a:pt x="1314450" y="973908"/>
                  <a:pt x="1828800" y="580208"/>
                  <a:pt x="2247900" y="393941"/>
                </a:cubicBezTo>
                <a:cubicBezTo>
                  <a:pt x="2667000" y="207674"/>
                  <a:pt x="2978150" y="-8226"/>
                  <a:pt x="3454400" y="241"/>
                </a:cubicBezTo>
              </a:path>
            </a:pathLst>
          </a:custGeom>
          <a:noFill/>
          <a:ln w="28575" cap="flat" cmpd="sng" algn="ctr">
            <a:solidFill>
              <a:schemeClr val="accent1">
                <a:lumMod val="75000"/>
              </a:schemeClr>
            </a:solidFill>
            <a:prstDash val="solid"/>
            <a:round/>
            <a:headEnd type="none" w="med" len="med"/>
            <a:tailEnd type="none" w="med" len="med"/>
          </a:ln>
          <a:effectLst/>
        </p:spPr>
        <p:txBody>
          <a:bodyPr rtlCol="0" anchor="ctr"/>
          <a:lstStyle/>
          <a:p>
            <a:pPr algn="ctr"/>
            <a:endParaRPr lang="en-US" sz="800" dirty="0"/>
          </a:p>
        </p:txBody>
      </p:sp>
      <p:cxnSp>
        <p:nvCxnSpPr>
          <p:cNvPr id="29" name="Straight Arrow Connector 28"/>
          <p:cNvCxnSpPr/>
          <p:nvPr/>
        </p:nvCxnSpPr>
        <p:spPr bwMode="gray">
          <a:xfrm>
            <a:off x="4982540" y="5727592"/>
            <a:ext cx="3530600" cy="0"/>
          </a:xfrm>
          <a:prstGeom prst="straightConnector1">
            <a:avLst/>
          </a:prstGeom>
          <a:solidFill>
            <a:schemeClr val="accent1"/>
          </a:solidFill>
          <a:ln w="19050" cap="flat" cmpd="sng" algn="ctr">
            <a:solidFill>
              <a:srgbClr val="333333"/>
            </a:solidFill>
            <a:prstDash val="solid"/>
            <a:miter lim="800000"/>
            <a:headEnd type="none" w="med" len="med"/>
            <a:tailEnd type="arrow"/>
          </a:ln>
          <a:effectLst/>
        </p:spPr>
      </p:cxnSp>
      <p:sp>
        <p:nvSpPr>
          <p:cNvPr id="95" name="Rectangle 94"/>
          <p:cNvSpPr/>
          <p:nvPr/>
        </p:nvSpPr>
        <p:spPr>
          <a:xfrm>
            <a:off x="4726641" y="1862411"/>
            <a:ext cx="4040841" cy="1972848"/>
          </a:xfrm>
          <a:prstGeom prst="rect">
            <a:avLst/>
          </a:prstGeom>
        </p:spPr>
        <p:txBody>
          <a:bodyPr wrap="square">
            <a:spAutoFit/>
          </a:bodyPr>
          <a:lstStyle/>
          <a:p>
            <a:pPr marL="342900" indent="-342900">
              <a:lnSpc>
                <a:spcPct val="90000"/>
              </a:lnSpc>
              <a:spcBef>
                <a:spcPts val="600"/>
              </a:spcBef>
              <a:buFont typeface="Arial" panose="020B0604020202020204" pitchFamily="34" charset="0"/>
              <a:buChar char="•"/>
            </a:pPr>
            <a:r>
              <a:rPr lang="en-GB" sz="1800" dirty="0"/>
              <a:t>Cyber attacks can be designed to:</a:t>
            </a:r>
          </a:p>
          <a:p>
            <a:pPr marL="800100" lvl="1" indent="-342900">
              <a:lnSpc>
                <a:spcPct val="90000"/>
              </a:lnSpc>
              <a:spcBef>
                <a:spcPts val="600"/>
              </a:spcBef>
              <a:buFont typeface="Courier New" panose="02070309020205020404" pitchFamily="49" charset="0"/>
              <a:buChar char="o"/>
            </a:pPr>
            <a:r>
              <a:rPr lang="en-GB" sz="1800" dirty="0"/>
              <a:t>Collect corporate information</a:t>
            </a:r>
          </a:p>
          <a:p>
            <a:pPr marL="800100" lvl="1" indent="-342900">
              <a:lnSpc>
                <a:spcPct val="90000"/>
              </a:lnSpc>
              <a:spcBef>
                <a:spcPts val="600"/>
              </a:spcBef>
              <a:buFont typeface="Courier New" panose="02070309020205020404" pitchFamily="49" charset="0"/>
              <a:buChar char="o"/>
            </a:pPr>
            <a:r>
              <a:rPr lang="en-GB" sz="1800" dirty="0"/>
              <a:t>Disrupt IT systems </a:t>
            </a:r>
          </a:p>
          <a:p>
            <a:pPr marL="800100" lvl="1" indent="-342900">
              <a:lnSpc>
                <a:spcPct val="90000"/>
              </a:lnSpc>
              <a:spcBef>
                <a:spcPts val="600"/>
              </a:spcBef>
              <a:buFont typeface="Courier New" panose="02070309020205020404" pitchFamily="49" charset="0"/>
              <a:buChar char="o"/>
            </a:pPr>
            <a:r>
              <a:rPr lang="en-GB" sz="1800" dirty="0"/>
              <a:t>Steal funds</a:t>
            </a:r>
          </a:p>
          <a:p>
            <a:pPr marL="800100" lvl="1" indent="-342900">
              <a:lnSpc>
                <a:spcPct val="90000"/>
              </a:lnSpc>
              <a:spcBef>
                <a:spcPts val="600"/>
              </a:spcBef>
              <a:buFont typeface="Courier New" panose="02070309020205020404" pitchFamily="49" charset="0"/>
              <a:buChar char="o"/>
            </a:pPr>
            <a:r>
              <a:rPr lang="en-GB" sz="1800" dirty="0"/>
              <a:t>Cause adverse publicity</a:t>
            </a:r>
          </a:p>
          <a:p>
            <a:pPr marL="800100" lvl="1" indent="-342900">
              <a:lnSpc>
                <a:spcPct val="90000"/>
              </a:lnSpc>
              <a:spcBef>
                <a:spcPts val="600"/>
              </a:spcBef>
              <a:buFont typeface="Courier New" panose="02070309020205020404" pitchFamily="49" charset="0"/>
              <a:buChar char="o"/>
            </a:pPr>
            <a:r>
              <a:rPr lang="en-GB" sz="1800" dirty="0"/>
              <a:t>Manipulate personnel</a:t>
            </a:r>
          </a:p>
        </p:txBody>
      </p:sp>
      <p:sp>
        <p:nvSpPr>
          <p:cNvPr id="99" name="Rectangle 98"/>
          <p:cNvSpPr/>
          <p:nvPr/>
        </p:nvSpPr>
        <p:spPr>
          <a:xfrm>
            <a:off x="647591" y="4384535"/>
            <a:ext cx="3780028" cy="1991314"/>
          </a:xfrm>
          <a:prstGeom prst="rect">
            <a:avLst/>
          </a:prstGeom>
        </p:spPr>
        <p:txBody>
          <a:bodyPr wrap="square">
            <a:spAutoFit/>
          </a:bodyPr>
          <a:lstStyle/>
          <a:p>
            <a:pPr marL="342900" indent="-342900">
              <a:lnSpc>
                <a:spcPct val="90000"/>
              </a:lnSpc>
              <a:spcBef>
                <a:spcPts val="600"/>
              </a:spcBef>
              <a:buFont typeface="Arial" panose="020B0604020202020204" pitchFamily="34" charset="0"/>
              <a:buChar char="•"/>
            </a:pPr>
            <a:r>
              <a:rPr lang="en-GB" dirty="0"/>
              <a:t>A successful cyber attack depends on:</a:t>
            </a:r>
          </a:p>
          <a:p>
            <a:pPr marL="800100" lvl="1" indent="-342900">
              <a:lnSpc>
                <a:spcPct val="90000"/>
              </a:lnSpc>
              <a:spcBef>
                <a:spcPts val="600"/>
              </a:spcBef>
              <a:buFont typeface="Courier New" panose="02070309020205020404" pitchFamily="49" charset="0"/>
              <a:buChar char="o"/>
            </a:pPr>
            <a:r>
              <a:rPr lang="en-GB" dirty="0"/>
              <a:t>Exploitation of human, technology or process vulnerabilities</a:t>
            </a:r>
          </a:p>
          <a:p>
            <a:pPr marL="800100" lvl="1" indent="-342900">
              <a:lnSpc>
                <a:spcPct val="90000"/>
              </a:lnSpc>
              <a:spcBef>
                <a:spcPts val="600"/>
              </a:spcBef>
              <a:buFont typeface="Courier New" panose="02070309020205020404" pitchFamily="49" charset="0"/>
              <a:buChar char="o"/>
            </a:pPr>
            <a:r>
              <a:rPr lang="en-GB" dirty="0"/>
              <a:t>A determined and skilled attacker</a:t>
            </a:r>
          </a:p>
        </p:txBody>
      </p:sp>
      <p:sp>
        <p:nvSpPr>
          <p:cNvPr id="100" name="Rectangle 99"/>
          <p:cNvSpPr/>
          <p:nvPr/>
        </p:nvSpPr>
        <p:spPr>
          <a:xfrm>
            <a:off x="658905" y="5708276"/>
            <a:ext cx="4211261" cy="92333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nSpc>
                <a:spcPct val="90000"/>
              </a:lnSpc>
              <a:spcBef>
                <a:spcPts val="600"/>
              </a:spcBef>
            </a:pPr>
            <a:r>
              <a:rPr lang="en-GB" sz="2000" b="1" dirty="0">
                <a:solidFill>
                  <a:schemeClr val="accent1"/>
                </a:solidFill>
              </a:rPr>
              <a:t>Cyber security is focussed on defending against sophisticated targeted attacks</a:t>
            </a:r>
          </a:p>
        </p:txBody>
      </p:sp>
    </p:spTree>
    <p:extLst>
      <p:ext uri="{BB962C8B-B14F-4D97-AF65-F5344CB8AC3E}">
        <p14:creationId xmlns:p14="http://schemas.microsoft.com/office/powerpoint/2010/main" val="2818937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ard_Berlin-2015_Slide-04.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89960"/>
            <a:ext cx="9144000" cy="6003618"/>
          </a:xfrm>
          <a:prstGeom prst="rect">
            <a:avLst/>
          </a:prstGeom>
        </p:spPr>
      </p:pic>
      <p:sp>
        <p:nvSpPr>
          <p:cNvPr id="6" name="Title 1"/>
          <p:cNvSpPr>
            <a:spLocks noGrp="1"/>
          </p:cNvSpPr>
          <p:nvPr>
            <p:ph type="title"/>
          </p:nvPr>
        </p:nvSpPr>
        <p:spPr>
          <a:xfrm>
            <a:off x="246332" y="65313"/>
            <a:ext cx="8229600" cy="976416"/>
          </a:xfrm>
        </p:spPr>
        <p:txBody>
          <a:bodyPr>
            <a:noAutofit/>
          </a:bodyPr>
          <a:lstStyle/>
          <a:p>
            <a:pPr algn="l"/>
            <a:r>
              <a:rPr lang="en-US" b="1" dirty="0">
                <a:solidFill>
                  <a:schemeClr val="bg1"/>
                </a:solidFill>
              </a:rPr>
              <a:t>The Threat Evolution</a:t>
            </a:r>
          </a:p>
        </p:txBody>
      </p:sp>
      <p:sp>
        <p:nvSpPr>
          <p:cNvPr id="8" name="Title 1"/>
          <p:cNvSpPr txBox="1">
            <a:spLocks/>
          </p:cNvSpPr>
          <p:nvPr/>
        </p:nvSpPr>
        <p:spPr>
          <a:xfrm>
            <a:off x="928914" y="6605011"/>
            <a:ext cx="6320970" cy="18767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kern="1200">
                <a:solidFill>
                  <a:schemeClr val="bg1"/>
                </a:solidFill>
                <a:latin typeface="Arial"/>
                <a:ea typeface="+mj-ea"/>
                <a:cs typeface="Arial"/>
              </a:defRPr>
            </a:lvl1pPr>
          </a:lstStyle>
          <a:p>
            <a:r>
              <a:rPr lang="en-US" sz="800" dirty="0"/>
              <a:t>* Numbers are illustrative to depict the relative differences between attack vectors</a:t>
            </a:r>
          </a:p>
        </p:txBody>
      </p:sp>
      <p:sp>
        <p:nvSpPr>
          <p:cNvPr id="9" name="Title 1"/>
          <p:cNvSpPr txBox="1">
            <a:spLocks/>
          </p:cNvSpPr>
          <p:nvPr/>
        </p:nvSpPr>
        <p:spPr>
          <a:xfrm>
            <a:off x="713097" y="6248803"/>
            <a:ext cx="6308188" cy="153051"/>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kern="1200">
                <a:solidFill>
                  <a:schemeClr val="bg1"/>
                </a:solidFill>
                <a:latin typeface="Arial"/>
                <a:ea typeface="+mj-ea"/>
                <a:cs typeface="Arial"/>
              </a:defRPr>
            </a:lvl1pPr>
          </a:lstStyle>
          <a:p>
            <a:r>
              <a:rPr lang="en-US" sz="800" dirty="0">
                <a:solidFill>
                  <a:schemeClr val="tx1"/>
                </a:solidFill>
              </a:rPr>
              <a:t>* Numbers are illustrative to depict the relative differences between attack vectors</a:t>
            </a:r>
          </a:p>
        </p:txBody>
      </p:sp>
    </p:spTree>
    <p:extLst>
      <p:ext uri="{BB962C8B-B14F-4D97-AF65-F5344CB8AC3E}">
        <p14:creationId xmlns:p14="http://schemas.microsoft.com/office/powerpoint/2010/main" val="13558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title"/>
          </p:nvPr>
        </p:nvSpPr>
        <p:spPr bwMode="gray">
          <a:xfrm>
            <a:off x="576072" y="171014"/>
            <a:ext cx="6880225" cy="995800"/>
          </a:xfrm>
        </p:spPr>
        <p:txBody>
          <a:bodyPr>
            <a:normAutofit fontScale="90000"/>
          </a:bodyPr>
          <a:lstStyle/>
          <a:p>
            <a:pPr algn="l"/>
            <a:r>
              <a:rPr lang="en-GB" dirty="0">
                <a:solidFill>
                  <a:schemeClr val="bg1"/>
                </a:solidFill>
              </a:rPr>
              <a:t>Cyber Security – Why it is critical</a:t>
            </a:r>
            <a:endParaRPr lang="en-US" dirty="0">
              <a:solidFill>
                <a:schemeClr val="bg1"/>
              </a:solidFill>
            </a:endParaRPr>
          </a:p>
        </p:txBody>
      </p:sp>
      <p:sp>
        <p:nvSpPr>
          <p:cNvPr id="8" name="Rectangle 7"/>
          <p:cNvSpPr/>
          <p:nvPr/>
        </p:nvSpPr>
        <p:spPr>
          <a:xfrm>
            <a:off x="746317" y="1425385"/>
            <a:ext cx="7771310" cy="34163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nSpc>
                <a:spcPct val="90000"/>
              </a:lnSpc>
              <a:spcBef>
                <a:spcPts val="600"/>
              </a:spcBef>
            </a:pPr>
            <a:r>
              <a:rPr lang="en-GB" sz="1800" b="1" dirty="0">
                <a:solidFill>
                  <a:schemeClr val="accent1"/>
                </a:solidFill>
              </a:rPr>
              <a:t>Cyber security protect nations, companies and individuals</a:t>
            </a:r>
          </a:p>
        </p:txBody>
      </p:sp>
      <p:cxnSp>
        <p:nvCxnSpPr>
          <p:cNvPr id="7" name="Straight Connector 6"/>
          <p:cNvCxnSpPr/>
          <p:nvPr/>
        </p:nvCxnSpPr>
        <p:spPr bwMode="gray">
          <a:xfrm>
            <a:off x="775504" y="3739119"/>
            <a:ext cx="7002703" cy="0"/>
          </a:xfrm>
          <a:prstGeom prst="line">
            <a:avLst/>
          </a:prstGeom>
          <a:solidFill>
            <a:schemeClr val="accent1"/>
          </a:solidFill>
          <a:ln w="76200" cap="flat" cmpd="sng" algn="ctr">
            <a:solidFill>
              <a:schemeClr val="tx2">
                <a:lumMod val="75000"/>
              </a:schemeClr>
            </a:solidFill>
            <a:prstDash val="solid"/>
            <a:miter lim="800000"/>
            <a:headEnd type="none" w="med" len="med"/>
            <a:tailEnd type="none" w="med" len="med"/>
          </a:ln>
          <a:effectLst/>
        </p:spPr>
      </p:cxnSp>
      <p:cxnSp>
        <p:nvCxnSpPr>
          <p:cNvPr id="18" name="Straight Connector 17"/>
          <p:cNvCxnSpPr/>
          <p:nvPr/>
        </p:nvCxnSpPr>
        <p:spPr bwMode="gray">
          <a:xfrm>
            <a:off x="7842124" y="3740699"/>
            <a:ext cx="85845" cy="0"/>
          </a:xfrm>
          <a:prstGeom prst="line">
            <a:avLst/>
          </a:prstGeom>
          <a:solidFill>
            <a:schemeClr val="accent1"/>
          </a:solidFill>
          <a:ln w="76200" cap="flat" cmpd="sng" algn="ctr">
            <a:solidFill>
              <a:schemeClr val="tx2">
                <a:lumMod val="75000"/>
              </a:schemeClr>
            </a:solidFill>
            <a:prstDash val="solid"/>
            <a:miter lim="800000"/>
            <a:headEnd type="none" w="med" len="med"/>
            <a:tailEnd type="none" w="med" len="med"/>
          </a:ln>
          <a:effectLst/>
        </p:spPr>
      </p:cxnSp>
      <p:cxnSp>
        <p:nvCxnSpPr>
          <p:cNvPr id="21" name="Straight Connector 20"/>
          <p:cNvCxnSpPr/>
          <p:nvPr/>
        </p:nvCxnSpPr>
        <p:spPr bwMode="gray">
          <a:xfrm>
            <a:off x="7994524" y="3740715"/>
            <a:ext cx="85845" cy="0"/>
          </a:xfrm>
          <a:prstGeom prst="line">
            <a:avLst/>
          </a:prstGeom>
          <a:solidFill>
            <a:schemeClr val="accent1"/>
          </a:solidFill>
          <a:ln w="76200" cap="flat" cmpd="sng" algn="ctr">
            <a:solidFill>
              <a:schemeClr val="tx2">
                <a:lumMod val="75000"/>
              </a:schemeClr>
            </a:solidFill>
            <a:prstDash val="solid"/>
            <a:miter lim="800000"/>
            <a:headEnd type="none" w="med" len="med"/>
            <a:tailEnd type="none" w="med" len="med"/>
          </a:ln>
          <a:effectLst/>
        </p:spPr>
      </p:cxnSp>
      <p:cxnSp>
        <p:nvCxnSpPr>
          <p:cNvPr id="22" name="Straight Connector 21"/>
          <p:cNvCxnSpPr/>
          <p:nvPr/>
        </p:nvCxnSpPr>
        <p:spPr bwMode="gray">
          <a:xfrm>
            <a:off x="8146924" y="3740731"/>
            <a:ext cx="85845" cy="0"/>
          </a:xfrm>
          <a:prstGeom prst="line">
            <a:avLst/>
          </a:prstGeom>
          <a:solidFill>
            <a:schemeClr val="accent1"/>
          </a:solidFill>
          <a:ln w="76200" cap="flat" cmpd="sng" algn="ctr">
            <a:solidFill>
              <a:schemeClr val="tx2">
                <a:lumMod val="75000"/>
              </a:schemeClr>
            </a:solidFill>
            <a:prstDash val="solid"/>
            <a:miter lim="800000"/>
            <a:headEnd type="none" w="med" len="med"/>
            <a:tailEnd type="none" w="med" len="med"/>
          </a:ln>
          <a:effectLst/>
        </p:spPr>
      </p:cxnSp>
      <p:sp>
        <p:nvSpPr>
          <p:cNvPr id="24" name="TextBox 23"/>
          <p:cNvSpPr txBox="1"/>
          <p:nvPr/>
        </p:nvSpPr>
        <p:spPr bwMode="gray">
          <a:xfrm>
            <a:off x="743627" y="4144855"/>
            <a:ext cx="3705241" cy="1563505"/>
          </a:xfrm>
          <a:prstGeom prst="rect">
            <a:avLst/>
          </a:prstGeom>
          <a:solidFill>
            <a:schemeClr val="bg2">
              <a:lumMod val="40000"/>
              <a:lumOff val="60000"/>
            </a:schemeClr>
          </a:solidFill>
        </p:spPr>
        <p:txBody>
          <a:bodyPr wrap="square" rtlCol="0">
            <a:spAutoFit/>
          </a:bodyPr>
          <a:lstStyle/>
          <a:p>
            <a:pPr marL="285750" indent="-285750">
              <a:lnSpc>
                <a:spcPct val="90000"/>
              </a:lnSpc>
              <a:spcBef>
                <a:spcPts val="600"/>
              </a:spcBef>
              <a:buFont typeface="Wingdings" panose="05000000000000000000" pitchFamily="2" charset="2"/>
              <a:buChar char="q"/>
            </a:pPr>
            <a:r>
              <a:rPr lang="en-GB" sz="1400" dirty="0">
                <a:latin typeface="+mn-lt"/>
              </a:rPr>
              <a:t>Intellectual Property or Personal data loss</a:t>
            </a:r>
          </a:p>
          <a:p>
            <a:pPr marL="285750" indent="-285750">
              <a:lnSpc>
                <a:spcPct val="90000"/>
              </a:lnSpc>
              <a:spcBef>
                <a:spcPts val="600"/>
              </a:spcBef>
              <a:buFont typeface="Wingdings" panose="05000000000000000000" pitchFamily="2" charset="2"/>
              <a:buChar char="q"/>
            </a:pPr>
            <a:r>
              <a:rPr lang="en-GB" sz="1400" dirty="0">
                <a:latin typeface="+mn-lt"/>
              </a:rPr>
              <a:t>Financial loss</a:t>
            </a:r>
          </a:p>
          <a:p>
            <a:pPr marL="285750" indent="-285750">
              <a:lnSpc>
                <a:spcPct val="90000"/>
              </a:lnSpc>
              <a:spcBef>
                <a:spcPts val="600"/>
              </a:spcBef>
              <a:buFont typeface="Wingdings" panose="05000000000000000000" pitchFamily="2" charset="2"/>
              <a:buChar char="q"/>
            </a:pPr>
            <a:r>
              <a:rPr lang="en-GB" sz="1400" dirty="0">
                <a:latin typeface="+mn-lt"/>
              </a:rPr>
              <a:t>Reputational damage </a:t>
            </a:r>
          </a:p>
          <a:p>
            <a:pPr marL="285750" indent="-285750">
              <a:lnSpc>
                <a:spcPct val="90000"/>
              </a:lnSpc>
              <a:spcBef>
                <a:spcPts val="600"/>
              </a:spcBef>
              <a:buFont typeface="Wingdings" panose="05000000000000000000" pitchFamily="2" charset="2"/>
              <a:buChar char="q"/>
            </a:pPr>
            <a:r>
              <a:rPr lang="en-GB" sz="1400" dirty="0">
                <a:latin typeface="+mn-lt"/>
              </a:rPr>
              <a:t>Disruption or catastrophic failure</a:t>
            </a:r>
          </a:p>
          <a:p>
            <a:pPr marL="285750" indent="-285750">
              <a:lnSpc>
                <a:spcPct val="90000"/>
              </a:lnSpc>
              <a:spcBef>
                <a:spcPts val="600"/>
              </a:spcBef>
              <a:buFont typeface="Wingdings" panose="05000000000000000000" pitchFamily="2" charset="2"/>
              <a:buChar char="q"/>
            </a:pPr>
            <a:r>
              <a:rPr lang="en-GB" sz="1400" dirty="0">
                <a:latin typeface="+mn-lt"/>
              </a:rPr>
              <a:t>Further cyber attacks</a:t>
            </a:r>
          </a:p>
        </p:txBody>
      </p:sp>
      <p:sp>
        <p:nvSpPr>
          <p:cNvPr id="25" name="Rectangle 24"/>
          <p:cNvSpPr/>
          <p:nvPr/>
        </p:nvSpPr>
        <p:spPr>
          <a:xfrm>
            <a:off x="410135" y="1784250"/>
            <a:ext cx="8417859" cy="341632"/>
          </a:xfrm>
          <a:prstGeom prst="rect">
            <a:avLst/>
          </a:prstGeom>
        </p:spPr>
        <p:txBody>
          <a:bodyPr wrap="square">
            <a:spAutoFit/>
          </a:bodyPr>
          <a:lstStyle/>
          <a:p>
            <a:pPr marL="342900" indent="-342900">
              <a:lnSpc>
                <a:spcPct val="90000"/>
              </a:lnSpc>
              <a:spcBef>
                <a:spcPts val="600"/>
              </a:spcBef>
              <a:buFont typeface="Arial" panose="020B0604020202020204" pitchFamily="34" charset="0"/>
              <a:buChar char="•"/>
            </a:pPr>
            <a:r>
              <a:rPr lang="en-GB" sz="1800" dirty="0"/>
              <a:t>High profile cyber attacks in recent years continue to have significant impact</a:t>
            </a:r>
          </a:p>
        </p:txBody>
      </p:sp>
      <p:cxnSp>
        <p:nvCxnSpPr>
          <p:cNvPr id="23" name="Straight Connector 22"/>
          <p:cNvCxnSpPr/>
          <p:nvPr/>
        </p:nvCxnSpPr>
        <p:spPr bwMode="gray">
          <a:xfrm>
            <a:off x="775504" y="3539610"/>
            <a:ext cx="0" cy="403122"/>
          </a:xfrm>
          <a:prstGeom prst="line">
            <a:avLst/>
          </a:prstGeom>
          <a:solidFill>
            <a:schemeClr val="accent1"/>
          </a:solidFill>
          <a:ln w="57150" cap="flat" cmpd="sng" algn="ctr">
            <a:solidFill>
              <a:schemeClr val="accent1"/>
            </a:solidFill>
            <a:prstDash val="solid"/>
            <a:miter lim="800000"/>
            <a:headEnd type="none" w="med" len="med"/>
            <a:tailEnd type="none" w="med" len="med"/>
          </a:ln>
          <a:effectLst/>
        </p:spPr>
      </p:cxnSp>
      <p:cxnSp>
        <p:nvCxnSpPr>
          <p:cNvPr id="32" name="Straight Connector 31"/>
          <p:cNvCxnSpPr/>
          <p:nvPr/>
        </p:nvCxnSpPr>
        <p:spPr bwMode="gray">
          <a:xfrm>
            <a:off x="4032434" y="3556127"/>
            <a:ext cx="0" cy="403122"/>
          </a:xfrm>
          <a:prstGeom prst="line">
            <a:avLst/>
          </a:prstGeom>
          <a:solidFill>
            <a:schemeClr val="accent1"/>
          </a:solidFill>
          <a:ln w="57150" cap="flat" cmpd="sng" algn="ctr">
            <a:solidFill>
              <a:schemeClr val="accent1"/>
            </a:solidFill>
            <a:prstDash val="solid"/>
            <a:miter lim="800000"/>
            <a:headEnd type="none" w="med" len="med"/>
            <a:tailEnd type="none" w="med" len="med"/>
          </a:ln>
          <a:effectLst/>
        </p:spPr>
      </p:cxnSp>
      <p:cxnSp>
        <p:nvCxnSpPr>
          <p:cNvPr id="33" name="Straight Connector 32"/>
          <p:cNvCxnSpPr/>
          <p:nvPr/>
        </p:nvCxnSpPr>
        <p:spPr bwMode="gray">
          <a:xfrm>
            <a:off x="6920973" y="3537558"/>
            <a:ext cx="0" cy="403122"/>
          </a:xfrm>
          <a:prstGeom prst="line">
            <a:avLst/>
          </a:prstGeom>
          <a:solidFill>
            <a:schemeClr val="accent1"/>
          </a:solidFill>
          <a:ln w="57150" cap="flat" cmpd="sng" algn="ctr">
            <a:solidFill>
              <a:schemeClr val="accent1"/>
            </a:solidFill>
            <a:prstDash val="solid"/>
            <a:miter lim="800000"/>
            <a:headEnd type="none" w="med" len="med"/>
            <a:tailEnd type="none" w="med" len="med"/>
          </a:ln>
          <a:effectLst/>
        </p:spPr>
      </p:cxnSp>
      <p:sp>
        <p:nvSpPr>
          <p:cNvPr id="26" name="TextBox 25"/>
          <p:cNvSpPr txBox="1"/>
          <p:nvPr/>
        </p:nvSpPr>
        <p:spPr bwMode="gray">
          <a:xfrm>
            <a:off x="5294804" y="3443055"/>
            <a:ext cx="582211" cy="286232"/>
          </a:xfrm>
          <a:prstGeom prst="rect">
            <a:avLst/>
          </a:prstGeom>
          <a:noFill/>
        </p:spPr>
        <p:txBody>
          <a:bodyPr wrap="none" rtlCol="0">
            <a:spAutoFit/>
          </a:bodyPr>
          <a:lstStyle/>
          <a:p>
            <a:pPr>
              <a:lnSpc>
                <a:spcPct val="90000"/>
              </a:lnSpc>
              <a:spcBef>
                <a:spcPts val="600"/>
              </a:spcBef>
            </a:pPr>
            <a:r>
              <a:rPr lang="en-GB" sz="1400" dirty="0">
                <a:latin typeface="+mn-lt"/>
              </a:rPr>
              <a:t>2014</a:t>
            </a:r>
            <a:endParaRPr lang="en-US" sz="1400" dirty="0">
              <a:latin typeface="+mn-lt"/>
            </a:endParaRPr>
          </a:p>
        </p:txBody>
      </p:sp>
      <p:sp>
        <p:nvSpPr>
          <p:cNvPr id="34" name="TextBox 33"/>
          <p:cNvSpPr txBox="1"/>
          <p:nvPr/>
        </p:nvSpPr>
        <p:spPr bwMode="gray">
          <a:xfrm>
            <a:off x="7330046" y="3453434"/>
            <a:ext cx="582211" cy="286232"/>
          </a:xfrm>
          <a:prstGeom prst="rect">
            <a:avLst/>
          </a:prstGeom>
          <a:noFill/>
        </p:spPr>
        <p:txBody>
          <a:bodyPr wrap="none" rtlCol="0">
            <a:spAutoFit/>
          </a:bodyPr>
          <a:lstStyle/>
          <a:p>
            <a:pPr>
              <a:lnSpc>
                <a:spcPct val="90000"/>
              </a:lnSpc>
              <a:spcBef>
                <a:spcPts val="600"/>
              </a:spcBef>
            </a:pPr>
            <a:r>
              <a:rPr lang="en-GB" sz="1400" dirty="0">
                <a:latin typeface="+mn-lt"/>
              </a:rPr>
              <a:t>2015</a:t>
            </a:r>
            <a:endParaRPr lang="en-US" sz="1400" dirty="0">
              <a:latin typeface="+mn-lt"/>
            </a:endParaRPr>
          </a:p>
        </p:txBody>
      </p:sp>
      <p:sp>
        <p:nvSpPr>
          <p:cNvPr id="35" name="TextBox 34"/>
          <p:cNvSpPr txBox="1"/>
          <p:nvPr/>
        </p:nvSpPr>
        <p:spPr bwMode="gray">
          <a:xfrm>
            <a:off x="2206288" y="3440454"/>
            <a:ext cx="582211" cy="286232"/>
          </a:xfrm>
          <a:prstGeom prst="rect">
            <a:avLst/>
          </a:prstGeom>
          <a:noFill/>
        </p:spPr>
        <p:txBody>
          <a:bodyPr wrap="none" rtlCol="0">
            <a:spAutoFit/>
          </a:bodyPr>
          <a:lstStyle/>
          <a:p>
            <a:pPr>
              <a:lnSpc>
                <a:spcPct val="90000"/>
              </a:lnSpc>
              <a:spcBef>
                <a:spcPts val="600"/>
              </a:spcBef>
            </a:pPr>
            <a:r>
              <a:rPr lang="en-GB" sz="1400" dirty="0">
                <a:latin typeface="+mn-lt"/>
              </a:rPr>
              <a:t>2013</a:t>
            </a:r>
            <a:endParaRPr lang="en-US" sz="1400" dirty="0">
              <a:latin typeface="+mn-lt"/>
            </a:endParaRPr>
          </a:p>
        </p:txBody>
      </p:sp>
      <p:sp>
        <p:nvSpPr>
          <p:cNvPr id="37" name="Rectangle 36"/>
          <p:cNvSpPr/>
          <p:nvPr/>
        </p:nvSpPr>
        <p:spPr bwMode="gray">
          <a:xfrm>
            <a:off x="775504" y="2143117"/>
            <a:ext cx="1955352" cy="1077208"/>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200" b="1" i="0" u="none" strike="noStrike" cap="none" normalizeH="0" baseline="0" dirty="0">
                <a:ln>
                  <a:noFill/>
                </a:ln>
                <a:solidFill>
                  <a:schemeClr val="tx1">
                    <a:lumMod val="75000"/>
                    <a:lumOff val="25000"/>
                  </a:schemeClr>
                </a:solidFill>
                <a:effectLst/>
                <a:latin typeface="Arial" pitchFamily="2" charset="0"/>
              </a:rPr>
              <a:t>Carbanak</a:t>
            </a:r>
            <a:r>
              <a:rPr kumimoji="0" lang="en-GB" sz="1200" b="0" i="0" u="none" strike="noStrike" cap="none" normalizeH="0" baseline="0" dirty="0">
                <a:ln>
                  <a:noFill/>
                </a:ln>
                <a:solidFill>
                  <a:schemeClr val="tx1">
                    <a:lumMod val="75000"/>
                    <a:lumOff val="25000"/>
                  </a:schemeClr>
                </a:solidFill>
                <a:effectLst/>
                <a:latin typeface="Arial" pitchFamily="2" charset="0"/>
              </a:rPr>
              <a:t> – global banks and financial services </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200" b="0" i="0" u="none" strike="noStrike" cap="none" normalizeH="0" baseline="0" dirty="0">
                <a:ln>
                  <a:noFill/>
                </a:ln>
                <a:solidFill>
                  <a:schemeClr val="tx1">
                    <a:lumMod val="75000"/>
                    <a:lumOff val="25000"/>
                  </a:schemeClr>
                </a:solidFill>
                <a:effectLst/>
                <a:latin typeface="Arial" pitchFamily="2" charset="0"/>
              </a:rPr>
              <a:t>targeted</a:t>
            </a:r>
            <a:r>
              <a:rPr kumimoji="0" lang="en-GB" sz="1200" b="0" i="0" u="none" strike="noStrike" cap="none" normalizeH="0" dirty="0">
                <a:ln>
                  <a:noFill/>
                </a:ln>
                <a:solidFill>
                  <a:schemeClr val="tx1">
                    <a:lumMod val="75000"/>
                    <a:lumOff val="25000"/>
                  </a:schemeClr>
                </a:solidFill>
                <a:effectLst/>
                <a:latin typeface="Arial" pitchFamily="2" charset="0"/>
              </a:rPr>
              <a:t> accounts and ATMs with individual losses ranging $7-10m </a:t>
            </a:r>
            <a:endParaRPr kumimoji="0" lang="en-US" sz="1200" b="0" i="0" u="none" strike="noStrike" cap="none" normalizeH="0" baseline="0" dirty="0">
              <a:ln>
                <a:noFill/>
              </a:ln>
              <a:solidFill>
                <a:schemeClr val="tx1">
                  <a:lumMod val="75000"/>
                  <a:lumOff val="25000"/>
                </a:schemeClr>
              </a:solidFill>
              <a:effectLst/>
              <a:latin typeface="Arial" pitchFamily="2" charset="0"/>
            </a:endParaRPr>
          </a:p>
        </p:txBody>
      </p:sp>
      <p:sp>
        <p:nvSpPr>
          <p:cNvPr id="38" name="Rectangle 37"/>
          <p:cNvSpPr/>
          <p:nvPr/>
        </p:nvSpPr>
        <p:spPr>
          <a:xfrm>
            <a:off x="620732" y="5749156"/>
            <a:ext cx="8207262" cy="341632"/>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nSpc>
                <a:spcPct val="90000"/>
              </a:lnSpc>
              <a:spcBef>
                <a:spcPts val="600"/>
              </a:spcBef>
            </a:pPr>
            <a:r>
              <a:rPr lang="en-GB" sz="1800" b="1" dirty="0">
                <a:solidFill>
                  <a:schemeClr val="accent1"/>
                </a:solidFill>
              </a:rPr>
              <a:t>Cyber security is critical as attacks will occur amongst respected targets</a:t>
            </a:r>
          </a:p>
        </p:txBody>
      </p:sp>
      <p:cxnSp>
        <p:nvCxnSpPr>
          <p:cNvPr id="40" name="Straight Connector 39"/>
          <p:cNvCxnSpPr>
            <a:stCxn id="37" idx="2"/>
            <a:endCxn id="41" idx="1"/>
          </p:cNvCxnSpPr>
          <p:nvPr/>
        </p:nvCxnSpPr>
        <p:spPr bwMode="gray">
          <a:xfrm>
            <a:off x="1753180" y="3220325"/>
            <a:ext cx="1720579" cy="465778"/>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41" name="Oval 40"/>
          <p:cNvSpPr/>
          <p:nvPr/>
        </p:nvSpPr>
        <p:spPr bwMode="gray">
          <a:xfrm>
            <a:off x="3450721" y="3662086"/>
            <a:ext cx="157316" cy="163999"/>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Arial" pitchFamily="2" charset="0"/>
            </a:endParaRPr>
          </a:p>
        </p:txBody>
      </p:sp>
      <p:sp>
        <p:nvSpPr>
          <p:cNvPr id="48" name="Rectangle 47"/>
          <p:cNvSpPr/>
          <p:nvPr/>
        </p:nvSpPr>
        <p:spPr bwMode="gray">
          <a:xfrm>
            <a:off x="6520283" y="2193782"/>
            <a:ext cx="1978271" cy="968477"/>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200" b="1" i="0" u="none" strike="noStrike" cap="none" normalizeH="0" baseline="0" dirty="0">
                <a:ln>
                  <a:noFill/>
                </a:ln>
                <a:solidFill>
                  <a:schemeClr val="tx1">
                    <a:lumMod val="75000"/>
                    <a:lumOff val="25000"/>
                  </a:schemeClr>
                </a:solidFill>
                <a:effectLst/>
                <a:latin typeface="Arial" pitchFamily="2" charset="0"/>
              </a:rPr>
              <a:t>eBay </a:t>
            </a:r>
            <a:r>
              <a:rPr kumimoji="0" lang="en-GB" sz="1200" b="0" i="0" u="none" strike="noStrike" cap="none" normalizeH="0" baseline="0" dirty="0">
                <a:ln>
                  <a:noFill/>
                </a:ln>
                <a:solidFill>
                  <a:schemeClr val="tx1">
                    <a:lumMod val="75000"/>
                    <a:lumOff val="25000"/>
                  </a:schemeClr>
                </a:solidFill>
                <a:effectLst/>
                <a:latin typeface="Arial" pitchFamily="2" charset="0"/>
              </a:rPr>
              <a:t>– 145</a:t>
            </a:r>
            <a:r>
              <a:rPr kumimoji="0" lang="en-GB" sz="1200" b="0" i="0" u="none" strike="noStrike" cap="none" normalizeH="0" dirty="0">
                <a:ln>
                  <a:noFill/>
                </a:ln>
                <a:solidFill>
                  <a:schemeClr val="tx1">
                    <a:lumMod val="75000"/>
                    <a:lumOff val="25000"/>
                  </a:schemeClr>
                </a:solidFill>
                <a:effectLst/>
                <a:latin typeface="Arial" pitchFamily="2" charset="0"/>
              </a:rPr>
              <a:t> million user accounts were affected in a cyber attack that required users to reset their passwords</a:t>
            </a:r>
            <a:endParaRPr kumimoji="0" lang="en-US" sz="1200" b="0" i="0" u="none" strike="noStrike" cap="none" normalizeH="0" baseline="0" dirty="0">
              <a:ln>
                <a:noFill/>
              </a:ln>
              <a:solidFill>
                <a:schemeClr val="tx1">
                  <a:lumMod val="75000"/>
                  <a:lumOff val="25000"/>
                </a:schemeClr>
              </a:solidFill>
              <a:effectLst/>
              <a:latin typeface="Arial" pitchFamily="2" charset="0"/>
            </a:endParaRPr>
          </a:p>
        </p:txBody>
      </p:sp>
      <p:sp>
        <p:nvSpPr>
          <p:cNvPr id="49" name="Rectangle 48"/>
          <p:cNvSpPr/>
          <p:nvPr/>
        </p:nvSpPr>
        <p:spPr bwMode="gray">
          <a:xfrm>
            <a:off x="3686249" y="2193780"/>
            <a:ext cx="1955352" cy="968477"/>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200" b="1" i="0" u="none" strike="noStrike" cap="none" normalizeH="0" baseline="0" dirty="0">
                <a:ln>
                  <a:noFill/>
                </a:ln>
                <a:solidFill>
                  <a:schemeClr val="tx1">
                    <a:lumMod val="75000"/>
                    <a:lumOff val="25000"/>
                  </a:schemeClr>
                </a:solidFill>
                <a:effectLst/>
              </a:rPr>
              <a:t>Target </a:t>
            </a:r>
            <a:r>
              <a:rPr kumimoji="0" lang="en-GB" sz="1200" b="0" i="0" u="none" strike="noStrike" cap="none" normalizeH="0" baseline="0" dirty="0">
                <a:ln>
                  <a:noFill/>
                </a:ln>
                <a:solidFill>
                  <a:schemeClr val="tx1">
                    <a:lumMod val="75000"/>
                    <a:lumOff val="25000"/>
                  </a:schemeClr>
                </a:solidFill>
                <a:effectLst/>
              </a:rPr>
              <a:t>– retailer suffers</a:t>
            </a:r>
            <a:r>
              <a:rPr kumimoji="0" lang="en-GB" sz="1200" b="0" i="0" u="none" strike="noStrike" cap="none" normalizeH="0" dirty="0">
                <a:ln>
                  <a:noFill/>
                </a:ln>
                <a:solidFill>
                  <a:schemeClr val="tx1">
                    <a:lumMod val="75000"/>
                    <a:lumOff val="25000"/>
                  </a:schemeClr>
                </a:solidFill>
                <a:effectLst/>
              </a:rPr>
              <a:t> cyber attack </a:t>
            </a:r>
            <a:endParaRPr lang="en-GB" sz="1200" dirty="0">
              <a:solidFill>
                <a:schemeClr val="tx1">
                  <a:lumMod val="75000"/>
                  <a:lumOff val="25000"/>
                </a:schemeClr>
              </a:solidFill>
            </a:endParaRP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GB" sz="1200" dirty="0">
                <a:solidFill>
                  <a:schemeClr val="tx1">
                    <a:lumMod val="75000"/>
                    <a:lumOff val="25000"/>
                  </a:schemeClr>
                </a:solidFill>
              </a:rPr>
              <a:t>loss of 70 million customer records,  POS malware attack</a:t>
            </a:r>
            <a:endParaRPr kumimoji="0" lang="en-US" sz="1200" b="0" i="0" u="none" strike="noStrike" cap="none" normalizeH="0" baseline="0" dirty="0">
              <a:ln>
                <a:noFill/>
              </a:ln>
              <a:solidFill>
                <a:schemeClr val="tx1">
                  <a:lumMod val="75000"/>
                  <a:lumOff val="25000"/>
                </a:schemeClr>
              </a:solidFill>
              <a:effectLst/>
            </a:endParaRPr>
          </a:p>
        </p:txBody>
      </p:sp>
      <p:sp>
        <p:nvSpPr>
          <p:cNvPr id="55" name="Oval 54"/>
          <p:cNvSpPr/>
          <p:nvPr/>
        </p:nvSpPr>
        <p:spPr bwMode="gray">
          <a:xfrm>
            <a:off x="3760437" y="3660561"/>
            <a:ext cx="157316" cy="163999"/>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Arial" pitchFamily="2" charset="0"/>
            </a:endParaRPr>
          </a:p>
        </p:txBody>
      </p:sp>
      <p:cxnSp>
        <p:nvCxnSpPr>
          <p:cNvPr id="56" name="Straight Connector 55"/>
          <p:cNvCxnSpPr>
            <a:stCxn id="49" idx="2"/>
            <a:endCxn id="55" idx="0"/>
          </p:cNvCxnSpPr>
          <p:nvPr/>
        </p:nvCxnSpPr>
        <p:spPr bwMode="gray">
          <a:xfrm flipH="1">
            <a:off x="3839095" y="3162257"/>
            <a:ext cx="824830" cy="498304"/>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59" name="Oval 58"/>
          <p:cNvSpPr/>
          <p:nvPr/>
        </p:nvSpPr>
        <p:spPr bwMode="gray">
          <a:xfrm>
            <a:off x="4917472" y="3644686"/>
            <a:ext cx="157316" cy="163999"/>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Arial" pitchFamily="2" charset="0"/>
            </a:endParaRPr>
          </a:p>
        </p:txBody>
      </p:sp>
      <p:cxnSp>
        <p:nvCxnSpPr>
          <p:cNvPr id="60" name="Straight Connector 59"/>
          <p:cNvCxnSpPr>
            <a:stCxn id="48" idx="1"/>
          </p:cNvCxnSpPr>
          <p:nvPr/>
        </p:nvCxnSpPr>
        <p:spPr bwMode="gray">
          <a:xfrm flipH="1">
            <a:off x="5051751" y="2678021"/>
            <a:ext cx="1468532" cy="990682"/>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64" name="Rectangle 63"/>
          <p:cNvSpPr/>
          <p:nvPr/>
        </p:nvSpPr>
        <p:spPr>
          <a:xfrm>
            <a:off x="4642734" y="4301076"/>
            <a:ext cx="2618024" cy="461665"/>
          </a:xfrm>
          <a:prstGeom prst="rect">
            <a:avLst/>
          </a:prstGeom>
        </p:spPr>
        <p:txBody>
          <a:bodyPr wrap="none">
            <a:spAutoFit/>
          </a:bodyPr>
          <a:lstStyle/>
          <a:p>
            <a:r>
              <a:rPr lang="en-GB" sz="2400" dirty="0">
                <a:solidFill>
                  <a:schemeClr val="accent1"/>
                </a:solidFill>
              </a:rPr>
              <a:t>Reduced revenue</a:t>
            </a:r>
            <a:endParaRPr lang="en-US" sz="2400" dirty="0">
              <a:solidFill>
                <a:schemeClr val="accent1"/>
              </a:solidFill>
            </a:endParaRPr>
          </a:p>
        </p:txBody>
      </p:sp>
      <p:sp>
        <p:nvSpPr>
          <p:cNvPr id="65" name="Rectangle 64"/>
          <p:cNvSpPr/>
          <p:nvPr/>
        </p:nvSpPr>
        <p:spPr>
          <a:xfrm>
            <a:off x="5815782" y="4664289"/>
            <a:ext cx="2646878" cy="461665"/>
          </a:xfrm>
          <a:prstGeom prst="rect">
            <a:avLst/>
          </a:prstGeom>
        </p:spPr>
        <p:txBody>
          <a:bodyPr wrap="none">
            <a:spAutoFit/>
          </a:bodyPr>
          <a:lstStyle/>
          <a:p>
            <a:r>
              <a:rPr lang="en-GB" sz="2400" b="1" dirty="0">
                <a:solidFill>
                  <a:schemeClr val="accent1"/>
                </a:solidFill>
              </a:rPr>
              <a:t>Share Price drop</a:t>
            </a:r>
            <a:endParaRPr lang="en-US" sz="2400" b="1" dirty="0">
              <a:solidFill>
                <a:schemeClr val="accent1"/>
              </a:solidFill>
            </a:endParaRPr>
          </a:p>
        </p:txBody>
      </p:sp>
      <p:sp>
        <p:nvSpPr>
          <p:cNvPr id="66" name="Rectangle 65"/>
          <p:cNvSpPr/>
          <p:nvPr/>
        </p:nvSpPr>
        <p:spPr>
          <a:xfrm>
            <a:off x="4752988" y="4940843"/>
            <a:ext cx="1851789" cy="369332"/>
          </a:xfrm>
          <a:prstGeom prst="rect">
            <a:avLst/>
          </a:prstGeom>
        </p:spPr>
        <p:txBody>
          <a:bodyPr wrap="none">
            <a:spAutoFit/>
          </a:bodyPr>
          <a:lstStyle/>
          <a:p>
            <a:r>
              <a:rPr lang="en-GB" sz="1800" dirty="0">
                <a:solidFill>
                  <a:schemeClr val="accent1"/>
                </a:solidFill>
              </a:rPr>
              <a:t>Regulatory fines</a:t>
            </a:r>
            <a:endParaRPr lang="en-US" sz="1800" dirty="0">
              <a:solidFill>
                <a:schemeClr val="accent1"/>
              </a:solidFill>
            </a:endParaRPr>
          </a:p>
        </p:txBody>
      </p:sp>
      <p:sp>
        <p:nvSpPr>
          <p:cNvPr id="67" name="Rectangle 66"/>
          <p:cNvSpPr/>
          <p:nvPr/>
        </p:nvSpPr>
        <p:spPr>
          <a:xfrm>
            <a:off x="7061439" y="4496684"/>
            <a:ext cx="1107996" cy="369332"/>
          </a:xfrm>
          <a:prstGeom prst="rect">
            <a:avLst/>
          </a:prstGeom>
        </p:spPr>
        <p:txBody>
          <a:bodyPr wrap="none">
            <a:spAutoFit/>
          </a:bodyPr>
          <a:lstStyle/>
          <a:p>
            <a:r>
              <a:rPr lang="en-GB" sz="1800" dirty="0">
                <a:solidFill>
                  <a:schemeClr val="accent1"/>
                </a:solidFill>
              </a:rPr>
              <a:t>Litigation</a:t>
            </a:r>
            <a:endParaRPr lang="en-US" sz="1800" dirty="0">
              <a:solidFill>
                <a:schemeClr val="accent1"/>
              </a:solidFill>
            </a:endParaRPr>
          </a:p>
        </p:txBody>
      </p:sp>
      <p:sp>
        <p:nvSpPr>
          <p:cNvPr id="68" name="Rectangle 67"/>
          <p:cNvSpPr/>
          <p:nvPr/>
        </p:nvSpPr>
        <p:spPr>
          <a:xfrm>
            <a:off x="6505932" y="5053091"/>
            <a:ext cx="1499128" cy="307777"/>
          </a:xfrm>
          <a:prstGeom prst="rect">
            <a:avLst/>
          </a:prstGeom>
        </p:spPr>
        <p:txBody>
          <a:bodyPr wrap="none">
            <a:spAutoFit/>
          </a:bodyPr>
          <a:lstStyle/>
          <a:p>
            <a:r>
              <a:rPr lang="en-GB" sz="1400" dirty="0">
                <a:solidFill>
                  <a:schemeClr val="accent1"/>
                </a:solidFill>
              </a:rPr>
              <a:t>CEO resignation</a:t>
            </a:r>
            <a:endParaRPr lang="en-US" sz="1400" dirty="0">
              <a:solidFill>
                <a:schemeClr val="accent1"/>
              </a:solidFill>
            </a:endParaRPr>
          </a:p>
        </p:txBody>
      </p:sp>
      <p:sp>
        <p:nvSpPr>
          <p:cNvPr id="69" name="Rectangle 68"/>
          <p:cNvSpPr/>
          <p:nvPr/>
        </p:nvSpPr>
        <p:spPr>
          <a:xfrm>
            <a:off x="5747364" y="5280483"/>
            <a:ext cx="3185487" cy="307777"/>
          </a:xfrm>
          <a:prstGeom prst="rect">
            <a:avLst/>
          </a:prstGeom>
        </p:spPr>
        <p:txBody>
          <a:bodyPr wrap="none">
            <a:spAutoFit/>
          </a:bodyPr>
          <a:lstStyle/>
          <a:p>
            <a:r>
              <a:rPr lang="en-GB" sz="1400" b="1" dirty="0">
                <a:solidFill>
                  <a:schemeClr val="accent1"/>
                </a:solidFill>
              </a:rPr>
              <a:t>Loss of key customer relationships</a:t>
            </a:r>
            <a:endParaRPr lang="en-US" sz="1400" b="1" dirty="0">
              <a:solidFill>
                <a:schemeClr val="accent1"/>
              </a:solidFill>
            </a:endParaRPr>
          </a:p>
        </p:txBody>
      </p:sp>
      <p:sp>
        <p:nvSpPr>
          <p:cNvPr id="70" name="Rectangle 69"/>
          <p:cNvSpPr/>
          <p:nvPr/>
        </p:nvSpPr>
        <p:spPr>
          <a:xfrm>
            <a:off x="6319860" y="4239565"/>
            <a:ext cx="1625766" cy="276999"/>
          </a:xfrm>
          <a:prstGeom prst="rect">
            <a:avLst/>
          </a:prstGeom>
        </p:spPr>
        <p:txBody>
          <a:bodyPr wrap="none">
            <a:spAutoFit/>
          </a:bodyPr>
          <a:lstStyle/>
          <a:p>
            <a:r>
              <a:rPr lang="en-GB" sz="1200" dirty="0">
                <a:solidFill>
                  <a:schemeClr val="accent1"/>
                </a:solidFill>
              </a:rPr>
              <a:t>Customer complaints</a:t>
            </a:r>
            <a:endParaRPr lang="en-US" sz="1200" dirty="0">
              <a:solidFill>
                <a:schemeClr val="accent1"/>
              </a:solidFill>
            </a:endParaRPr>
          </a:p>
        </p:txBody>
      </p:sp>
      <p:sp>
        <p:nvSpPr>
          <p:cNvPr id="71" name="Rectangle 70"/>
          <p:cNvSpPr/>
          <p:nvPr/>
        </p:nvSpPr>
        <p:spPr>
          <a:xfrm>
            <a:off x="5321601" y="5466010"/>
            <a:ext cx="1965603" cy="276999"/>
          </a:xfrm>
          <a:prstGeom prst="rect">
            <a:avLst/>
          </a:prstGeom>
        </p:spPr>
        <p:txBody>
          <a:bodyPr wrap="none">
            <a:spAutoFit/>
          </a:bodyPr>
          <a:lstStyle/>
          <a:p>
            <a:r>
              <a:rPr lang="en-GB" sz="1200" dirty="0">
                <a:solidFill>
                  <a:schemeClr val="accent1"/>
                </a:solidFill>
              </a:rPr>
              <a:t>Contractual compensation</a:t>
            </a:r>
            <a:endParaRPr lang="en-US" sz="1200" dirty="0">
              <a:solidFill>
                <a:schemeClr val="accent1"/>
              </a:solidFill>
            </a:endParaRPr>
          </a:p>
        </p:txBody>
      </p:sp>
      <p:sp>
        <p:nvSpPr>
          <p:cNvPr id="72" name="Rectangle 71"/>
          <p:cNvSpPr/>
          <p:nvPr/>
        </p:nvSpPr>
        <p:spPr>
          <a:xfrm>
            <a:off x="4947618" y="4167222"/>
            <a:ext cx="1309974" cy="253916"/>
          </a:xfrm>
          <a:prstGeom prst="rect">
            <a:avLst/>
          </a:prstGeom>
        </p:spPr>
        <p:txBody>
          <a:bodyPr wrap="none">
            <a:spAutoFit/>
          </a:bodyPr>
          <a:lstStyle/>
          <a:p>
            <a:r>
              <a:rPr lang="en-GB" sz="1050" dirty="0">
                <a:solidFill>
                  <a:schemeClr val="accent1"/>
                </a:solidFill>
              </a:rPr>
              <a:t>Staff redundancies</a:t>
            </a:r>
            <a:endParaRPr lang="en-US" sz="1050" dirty="0">
              <a:solidFill>
                <a:schemeClr val="accent1"/>
              </a:solidFill>
            </a:endParaRPr>
          </a:p>
        </p:txBody>
      </p:sp>
      <p:sp>
        <p:nvSpPr>
          <p:cNvPr id="73" name="Right Arrow 72"/>
          <p:cNvSpPr/>
          <p:nvPr/>
        </p:nvSpPr>
        <p:spPr bwMode="gray">
          <a:xfrm>
            <a:off x="4032434" y="4681350"/>
            <a:ext cx="720554" cy="444604"/>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Arial" pitchFamily="2" charset="0"/>
            </a:endParaRPr>
          </a:p>
        </p:txBody>
      </p:sp>
    </p:spTree>
    <p:extLst>
      <p:ext uri="{BB962C8B-B14F-4D97-AF65-F5344CB8AC3E}">
        <p14:creationId xmlns:p14="http://schemas.microsoft.com/office/powerpoint/2010/main" val="2723488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4C2456-69CF-4137-9B2A-29419F657611}"/>
              </a:ext>
            </a:extLst>
          </p:cNvPr>
          <p:cNvPicPr>
            <a:picLocks noChangeAspect="1"/>
          </p:cNvPicPr>
          <p:nvPr/>
        </p:nvPicPr>
        <p:blipFill rotWithShape="1">
          <a:blip r:embed="rId3"/>
          <a:srcRect l="19600" t="18875" r="20600" b="6067"/>
          <a:stretch/>
        </p:blipFill>
        <p:spPr>
          <a:xfrm>
            <a:off x="83730" y="1612031"/>
            <a:ext cx="4621292" cy="3771178"/>
          </a:xfrm>
          <a:prstGeom prst="rect">
            <a:avLst/>
          </a:prstGeom>
          <a:ln w="15875">
            <a:solidFill>
              <a:schemeClr val="tx1">
                <a:lumMod val="65000"/>
                <a:lumOff val="35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326EF55B-87FE-4F2F-B75F-01372E5BAE44}"/>
              </a:ext>
            </a:extLst>
          </p:cNvPr>
          <p:cNvPicPr>
            <a:picLocks noChangeAspect="1"/>
          </p:cNvPicPr>
          <p:nvPr/>
        </p:nvPicPr>
        <p:blipFill rotWithShape="1">
          <a:blip r:embed="rId4"/>
          <a:srcRect l="3400" t="11048" r="35000" b="14605"/>
          <a:stretch/>
        </p:blipFill>
        <p:spPr>
          <a:xfrm>
            <a:off x="4194179" y="2731168"/>
            <a:ext cx="4812168" cy="2967161"/>
          </a:xfrm>
          <a:prstGeom prst="rect">
            <a:avLst/>
          </a:prstGeom>
          <a:ln w="15875">
            <a:solidFill>
              <a:schemeClr val="tx1">
                <a:lumMod val="65000"/>
                <a:lumOff val="35000"/>
              </a:schemeClr>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9A220F42-C778-42A9-8162-826BD422E502}"/>
              </a:ext>
            </a:extLst>
          </p:cNvPr>
          <p:cNvSpPr/>
          <p:nvPr/>
        </p:nvSpPr>
        <p:spPr>
          <a:xfrm>
            <a:off x="109728" y="219693"/>
            <a:ext cx="9063533" cy="1077218"/>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prstClr val="white"/>
                </a:solidFill>
                <a:effectLst/>
                <a:uLnTx/>
                <a:uFillTx/>
                <a:latin typeface="Arial" panose="020B0604020202020204" pitchFamily="34" charset="0"/>
                <a:ea typeface="Helvetica" charset="0"/>
                <a:cs typeface="Arial" panose="020B0604020202020204" pitchFamily="34" charset="0"/>
              </a:rPr>
              <a:t>Cyberattacks </a:t>
            </a:r>
            <a:r>
              <a:rPr lang="en-US" sz="3200" dirty="0">
                <a:solidFill>
                  <a:prstClr val="white"/>
                </a:solidFill>
                <a:latin typeface="Arial" panose="020B0604020202020204" pitchFamily="34" charset="0"/>
                <a:ea typeface="Helvetica" charset="0"/>
                <a:cs typeface="Arial" panose="020B0604020202020204" pitchFamily="34" charset="0"/>
              </a:rPr>
              <a:t>A</a:t>
            </a:r>
            <a:r>
              <a:rPr kumimoji="0" lang="en-US" sz="3200" i="0" u="none" strike="noStrike" kern="1200" cap="none" spc="0" normalizeH="0" baseline="0" noProof="0" dirty="0" err="1">
                <a:ln>
                  <a:noFill/>
                </a:ln>
                <a:solidFill>
                  <a:prstClr val="white"/>
                </a:solidFill>
                <a:effectLst/>
                <a:uLnTx/>
                <a:uFillTx/>
                <a:latin typeface="Arial" panose="020B0604020202020204" pitchFamily="34" charset="0"/>
                <a:ea typeface="Helvetica" charset="0"/>
                <a:cs typeface="Arial" panose="020B0604020202020204" pitchFamily="34" charset="0"/>
              </a:rPr>
              <a:t>gainst</a:t>
            </a:r>
            <a:r>
              <a:rPr kumimoji="0" lang="en-US" sz="3200" i="0" u="none" strike="noStrike" kern="1200" cap="none" spc="0" normalizeH="0" baseline="0" noProof="0" dirty="0">
                <a:ln>
                  <a:noFill/>
                </a:ln>
                <a:solidFill>
                  <a:prstClr val="white"/>
                </a:solidFill>
                <a:effectLst/>
                <a:uLnTx/>
                <a:uFillTx/>
                <a:latin typeface="Arial" panose="020B0604020202020204" pitchFamily="34" charset="0"/>
                <a:ea typeface="Helvetica" charset="0"/>
                <a:cs typeface="Arial" panose="020B0604020202020204" pitchFamily="34" charset="0"/>
              </a:rPr>
              <a:t> </a:t>
            </a:r>
            <a:r>
              <a:rPr lang="en-US" sz="3200" dirty="0">
                <a:solidFill>
                  <a:prstClr val="white"/>
                </a:solidFill>
                <a:latin typeface="Arial" panose="020B0604020202020204" pitchFamily="34" charset="0"/>
                <a:ea typeface="Helvetica" charset="0"/>
                <a:cs typeface="Arial" panose="020B0604020202020204" pitchFamily="34" charset="0"/>
              </a:rPr>
              <a:t>F</a:t>
            </a:r>
            <a:r>
              <a:rPr kumimoji="0" lang="en-US" sz="3200" i="0" u="none" strike="noStrike" kern="1200" cap="none" spc="0" normalizeH="0" baseline="0" noProof="0" dirty="0" err="1">
                <a:ln>
                  <a:noFill/>
                </a:ln>
                <a:solidFill>
                  <a:prstClr val="white"/>
                </a:solidFill>
                <a:effectLst/>
                <a:uLnTx/>
                <a:uFillTx/>
                <a:latin typeface="Arial" panose="020B0604020202020204" pitchFamily="34" charset="0"/>
                <a:ea typeface="Helvetica" charset="0"/>
                <a:cs typeface="Arial" panose="020B0604020202020204" pitchFamily="34" charset="0"/>
              </a:rPr>
              <a:t>inancial</a:t>
            </a:r>
            <a:r>
              <a:rPr kumimoji="0" lang="en-US" sz="3200" i="0" u="none" strike="noStrike" kern="1200" cap="none" spc="0" normalizeH="0" baseline="0" noProof="0" dirty="0">
                <a:ln>
                  <a:noFill/>
                </a:ln>
                <a:solidFill>
                  <a:prstClr val="white"/>
                </a:solidFill>
                <a:effectLst/>
                <a:uLnTx/>
                <a:uFillTx/>
                <a:latin typeface="Arial" panose="020B0604020202020204" pitchFamily="34" charset="0"/>
                <a:ea typeface="Helvetica" charset="0"/>
                <a:cs typeface="Arial" panose="020B0604020202020204" pitchFamily="34" charset="0"/>
              </a:rPr>
              <a:t> </a:t>
            </a:r>
            <a:r>
              <a:rPr lang="en-US" sz="3200" dirty="0">
                <a:solidFill>
                  <a:prstClr val="white"/>
                </a:solidFill>
                <a:latin typeface="Arial" panose="020B0604020202020204" pitchFamily="34" charset="0"/>
                <a:ea typeface="Helvetica" charset="0"/>
                <a:cs typeface="Arial" panose="020B0604020202020204" pitchFamily="34" charset="0"/>
              </a:rPr>
              <a:t>S</a:t>
            </a:r>
            <a:r>
              <a:rPr kumimoji="0" lang="en-US" sz="3200" i="0" u="none" strike="noStrike" kern="1200" cap="none" spc="0" normalizeH="0" baseline="0" noProof="0" dirty="0" err="1">
                <a:ln>
                  <a:noFill/>
                </a:ln>
                <a:solidFill>
                  <a:prstClr val="white"/>
                </a:solidFill>
                <a:effectLst/>
                <a:uLnTx/>
                <a:uFillTx/>
                <a:latin typeface="Arial" panose="020B0604020202020204" pitchFamily="34" charset="0"/>
                <a:ea typeface="Helvetica" charset="0"/>
                <a:cs typeface="Arial" panose="020B0604020202020204" pitchFamily="34" charset="0"/>
              </a:rPr>
              <a:t>ervices</a:t>
            </a:r>
            <a:r>
              <a:rPr kumimoji="0" lang="en-US" sz="3200" i="0" u="none" strike="noStrike" kern="1200" cap="none" spc="0" normalizeH="0" baseline="0" noProof="0" dirty="0">
                <a:ln>
                  <a:noFill/>
                </a:ln>
                <a:solidFill>
                  <a:prstClr val="white"/>
                </a:solidFill>
                <a:effectLst/>
                <a:uLnTx/>
                <a:uFillTx/>
                <a:latin typeface="Arial" panose="020B0604020202020204" pitchFamily="34" charset="0"/>
                <a:ea typeface="Helvetica" charset="0"/>
                <a:cs typeface="Arial" panose="020B0604020202020204" pitchFamily="34" charset="0"/>
              </a:rPr>
              <a:t> </a:t>
            </a:r>
            <a:r>
              <a:rPr lang="en-US" sz="3200" dirty="0">
                <a:solidFill>
                  <a:prstClr val="white"/>
                </a:solidFill>
                <a:latin typeface="Arial" panose="020B0604020202020204" pitchFamily="34" charset="0"/>
                <a:ea typeface="Helvetica" charset="0"/>
                <a:cs typeface="Arial" panose="020B0604020202020204" pitchFamily="34" charset="0"/>
              </a:rPr>
              <a:t>C</a:t>
            </a:r>
            <a:r>
              <a:rPr kumimoji="0" lang="en-US" sz="3200" i="0" u="none" strike="noStrike" kern="1200" cap="none" spc="0" normalizeH="0" baseline="0" noProof="0" dirty="0" err="1">
                <a:ln>
                  <a:noFill/>
                </a:ln>
                <a:solidFill>
                  <a:prstClr val="white"/>
                </a:solidFill>
                <a:effectLst/>
                <a:uLnTx/>
                <a:uFillTx/>
                <a:latin typeface="Arial" panose="020B0604020202020204" pitchFamily="34" charset="0"/>
                <a:ea typeface="Helvetica" charset="0"/>
                <a:cs typeface="Arial" panose="020B0604020202020204" pitchFamily="34" charset="0"/>
              </a:rPr>
              <a:t>ompanies</a:t>
            </a:r>
            <a:r>
              <a:rPr kumimoji="0" lang="en-US" sz="3200" i="0" u="none" strike="noStrike" kern="1200" cap="none" spc="0" normalizeH="0" baseline="0" noProof="0" dirty="0">
                <a:ln>
                  <a:noFill/>
                </a:ln>
                <a:solidFill>
                  <a:prstClr val="white"/>
                </a:solidFill>
                <a:effectLst/>
                <a:uLnTx/>
                <a:uFillTx/>
                <a:latin typeface="Arial" panose="020B0604020202020204" pitchFamily="34" charset="0"/>
                <a:ea typeface="Helvetica" charset="0"/>
                <a:cs typeface="Arial" panose="020B0604020202020204" pitchFamily="34" charset="0"/>
              </a:rPr>
              <a:t> </a:t>
            </a:r>
            <a:r>
              <a:rPr lang="en-US" sz="3200" dirty="0">
                <a:solidFill>
                  <a:prstClr val="white"/>
                </a:solidFill>
                <a:latin typeface="Arial" panose="020B0604020202020204" pitchFamily="34" charset="0"/>
                <a:ea typeface="Helvetica" charset="0"/>
                <a:cs typeface="Arial" panose="020B0604020202020204" pitchFamily="34" charset="0"/>
              </a:rPr>
              <a:t>A</a:t>
            </a:r>
            <a:r>
              <a:rPr kumimoji="0" lang="en-US" sz="3200" i="0" u="none" strike="noStrike" kern="1200" cap="none" spc="0" normalizeH="0" baseline="0" noProof="0" dirty="0">
                <a:ln>
                  <a:noFill/>
                </a:ln>
                <a:solidFill>
                  <a:prstClr val="white"/>
                </a:solidFill>
                <a:effectLst/>
                <a:uLnTx/>
                <a:uFillTx/>
                <a:latin typeface="Arial" panose="020B0604020202020204" pitchFamily="34" charset="0"/>
                <a:ea typeface="Helvetica" charset="0"/>
                <a:cs typeface="Arial" panose="020B0604020202020204" pitchFamily="34" charset="0"/>
              </a:rPr>
              <a:t>re in the News</a:t>
            </a:r>
            <a:endParaRPr kumimoji="0" lang="en-US" sz="320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ounded Rectangle 13">
            <a:extLst>
              <a:ext uri="{FF2B5EF4-FFF2-40B4-BE49-F238E27FC236}">
                <a16:creationId xmlns:a16="http://schemas.microsoft.com/office/drawing/2014/main" id="{94EB04F0-4F43-41D3-9059-A3C58C4D5005}"/>
              </a:ext>
            </a:extLst>
          </p:cNvPr>
          <p:cNvSpPr/>
          <p:nvPr/>
        </p:nvSpPr>
        <p:spPr>
          <a:xfrm>
            <a:off x="4861434" y="6287338"/>
            <a:ext cx="1763058" cy="328705"/>
          </a:xfrm>
          <a:prstGeom prst="round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FFFF"/>
                </a:solidFill>
              </a:rPr>
              <a:t>TLP Green</a:t>
            </a:r>
          </a:p>
        </p:txBody>
      </p:sp>
    </p:spTree>
    <p:extLst>
      <p:ext uri="{BB962C8B-B14F-4D97-AF65-F5344CB8AC3E}">
        <p14:creationId xmlns:p14="http://schemas.microsoft.com/office/powerpoint/2010/main" val="2884845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bwMode="gray">
          <a:xfrm>
            <a:off x="4636682" y="2279536"/>
            <a:ext cx="3668903" cy="1466850"/>
          </a:xfrm>
          <a:prstGeom prst="roundRect">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0" lvl="3" indent="-342900">
              <a:buFont typeface="Arial" panose="020B0604020202020204" pitchFamily="34" charset="0"/>
              <a:buChar char="•"/>
            </a:pPr>
            <a:r>
              <a:rPr lang="en-GB" sz="1400" dirty="0">
                <a:solidFill>
                  <a:schemeClr val="tx1">
                    <a:lumMod val="85000"/>
                    <a:lumOff val="15000"/>
                  </a:schemeClr>
                </a:solidFill>
              </a:rPr>
              <a:t>Encryption</a:t>
            </a:r>
          </a:p>
          <a:p>
            <a:pPr marL="1714500" lvl="3" indent="-342900">
              <a:buFont typeface="Arial" panose="020B0604020202020204" pitchFamily="34" charset="0"/>
              <a:buChar char="•"/>
            </a:pPr>
            <a:r>
              <a:rPr lang="en-GB" sz="1400" dirty="0">
                <a:solidFill>
                  <a:schemeClr val="tx1">
                    <a:lumMod val="85000"/>
                    <a:lumOff val="15000"/>
                  </a:schemeClr>
                </a:solidFill>
              </a:rPr>
              <a:t>Patch management</a:t>
            </a:r>
          </a:p>
          <a:p>
            <a:pPr marL="1714500" lvl="3" indent="-342900">
              <a:buFont typeface="Arial" panose="020B0604020202020204" pitchFamily="34" charset="0"/>
              <a:buChar char="•"/>
            </a:pPr>
            <a:r>
              <a:rPr lang="en-GB" sz="1400" dirty="0">
                <a:solidFill>
                  <a:schemeClr val="tx1">
                    <a:lumMod val="85000"/>
                    <a:lumOff val="15000"/>
                  </a:schemeClr>
                </a:solidFill>
              </a:rPr>
              <a:t>Secure builds</a:t>
            </a:r>
          </a:p>
          <a:p>
            <a:pPr marL="1714500" lvl="3" indent="-342900">
              <a:buFont typeface="Arial" panose="020B0604020202020204" pitchFamily="34" charset="0"/>
              <a:buChar char="•"/>
            </a:pPr>
            <a:r>
              <a:rPr lang="en-GB" sz="1400" dirty="0">
                <a:solidFill>
                  <a:schemeClr val="tx1">
                    <a:lumMod val="85000"/>
                    <a:lumOff val="15000"/>
                  </a:schemeClr>
                </a:solidFill>
              </a:rPr>
              <a:t>Security architecture</a:t>
            </a:r>
          </a:p>
          <a:p>
            <a:pPr marL="1714500" lvl="3" indent="-342900">
              <a:buFont typeface="Arial" panose="020B0604020202020204" pitchFamily="34" charset="0"/>
              <a:buChar char="•"/>
            </a:pPr>
            <a:r>
              <a:rPr lang="en-GB" sz="1400" dirty="0">
                <a:solidFill>
                  <a:schemeClr val="tx1">
                    <a:lumMod val="85000"/>
                    <a:lumOff val="15000"/>
                  </a:schemeClr>
                </a:solidFill>
              </a:rPr>
              <a:t>Remove legacy systems </a:t>
            </a:r>
            <a:endParaRPr kumimoji="0" lang="en-US" sz="1400" b="0" i="0" u="none" strike="noStrike" cap="none" normalizeH="0" baseline="0" dirty="0">
              <a:ln>
                <a:noFill/>
              </a:ln>
              <a:solidFill>
                <a:schemeClr val="bg1"/>
              </a:solidFill>
              <a:effectLst/>
            </a:endParaRPr>
          </a:p>
        </p:txBody>
      </p:sp>
      <p:sp>
        <p:nvSpPr>
          <p:cNvPr id="18" name="Rounded Rectangle 17"/>
          <p:cNvSpPr/>
          <p:nvPr/>
        </p:nvSpPr>
        <p:spPr bwMode="gray">
          <a:xfrm>
            <a:off x="4636681" y="3984511"/>
            <a:ext cx="3668903" cy="1466850"/>
          </a:xfrm>
          <a:prstGeom prst="roundRect">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0" lvl="3" indent="-342900">
              <a:buFont typeface="Arial" panose="020B0604020202020204" pitchFamily="34" charset="0"/>
              <a:buChar char="•"/>
            </a:pPr>
            <a:r>
              <a:rPr lang="en-GB" sz="1400" dirty="0">
                <a:solidFill>
                  <a:schemeClr val="tx1">
                    <a:lumMod val="85000"/>
                    <a:lumOff val="15000"/>
                  </a:schemeClr>
                </a:solidFill>
              </a:rPr>
              <a:t>Data Loss Prevention</a:t>
            </a:r>
          </a:p>
          <a:p>
            <a:pPr marL="1714500" lvl="3" indent="-342900">
              <a:buFont typeface="Arial" panose="020B0604020202020204" pitchFamily="34" charset="0"/>
              <a:buChar char="•"/>
            </a:pPr>
            <a:r>
              <a:rPr lang="en-GB" sz="1400" dirty="0">
                <a:solidFill>
                  <a:schemeClr val="tx1">
                    <a:lumMod val="85000"/>
                    <a:lumOff val="15000"/>
                  </a:schemeClr>
                </a:solidFill>
              </a:rPr>
              <a:t>Intrusion Detection</a:t>
            </a:r>
          </a:p>
          <a:p>
            <a:pPr marL="1714500" lvl="3" indent="-342900">
              <a:buFont typeface="Arial" panose="020B0604020202020204" pitchFamily="34" charset="0"/>
              <a:buChar char="•"/>
            </a:pPr>
            <a:r>
              <a:rPr lang="en-GB" sz="1400" dirty="0">
                <a:solidFill>
                  <a:schemeClr val="tx1">
                    <a:lumMod val="85000"/>
                    <a:lumOff val="15000"/>
                  </a:schemeClr>
                </a:solidFill>
              </a:rPr>
              <a:t>Log collection and monitoring</a:t>
            </a:r>
          </a:p>
          <a:p>
            <a:pPr marL="1714500" lvl="3" indent="-342900">
              <a:buFont typeface="Arial" panose="020B0604020202020204" pitchFamily="34" charset="0"/>
              <a:buChar char="•"/>
            </a:pPr>
            <a:r>
              <a:rPr lang="en-GB" sz="1400" dirty="0">
                <a:solidFill>
                  <a:schemeClr val="tx1">
                    <a:lumMod val="85000"/>
                    <a:lumOff val="15000"/>
                  </a:schemeClr>
                </a:solidFill>
              </a:rPr>
              <a:t>Penetration testing</a:t>
            </a:r>
            <a:endParaRPr lang="en-US" sz="1400" dirty="0">
              <a:solidFill>
                <a:schemeClr val="bg1"/>
              </a:solidFill>
            </a:endParaRPr>
          </a:p>
        </p:txBody>
      </p:sp>
      <p:sp>
        <p:nvSpPr>
          <p:cNvPr id="6" name="Rounded Rectangle 5"/>
          <p:cNvSpPr/>
          <p:nvPr/>
        </p:nvSpPr>
        <p:spPr bwMode="gray">
          <a:xfrm>
            <a:off x="779272" y="2279536"/>
            <a:ext cx="3668903" cy="1466850"/>
          </a:xfrm>
          <a:prstGeom prst="roundRect">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GB" sz="1400" dirty="0">
                <a:solidFill>
                  <a:schemeClr val="tx1">
                    <a:lumMod val="85000"/>
                    <a:lumOff val="15000"/>
                  </a:schemeClr>
                </a:solidFill>
              </a:rPr>
              <a:t>Security policy &amp; standards</a:t>
            </a:r>
          </a:p>
          <a:p>
            <a:pPr marL="342900" marR="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400" b="0" i="0" u="none" strike="noStrike" cap="none" normalizeH="0" baseline="0" dirty="0">
                <a:ln>
                  <a:noFill/>
                </a:ln>
                <a:solidFill>
                  <a:schemeClr val="tx1">
                    <a:lumMod val="85000"/>
                    <a:lumOff val="15000"/>
                  </a:schemeClr>
                </a:solidFill>
                <a:effectLst/>
              </a:rPr>
              <a:t>Secure</a:t>
            </a:r>
            <a:r>
              <a:rPr kumimoji="0" lang="en-GB" sz="1400" b="0" i="0" u="none" strike="noStrike" cap="none" normalizeH="0" dirty="0">
                <a:ln>
                  <a:noFill/>
                </a:ln>
                <a:solidFill>
                  <a:schemeClr val="tx1">
                    <a:lumMod val="85000"/>
                    <a:lumOff val="15000"/>
                  </a:schemeClr>
                </a:solidFill>
                <a:effectLst/>
              </a:rPr>
              <a:t> access control</a:t>
            </a:r>
          </a:p>
          <a:p>
            <a:pPr marL="342900" marR="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GB" sz="1400" baseline="0" dirty="0">
                <a:solidFill>
                  <a:schemeClr val="tx1">
                    <a:lumMod val="85000"/>
                    <a:lumOff val="15000"/>
                  </a:schemeClr>
                </a:solidFill>
              </a:rPr>
              <a:t>Employee</a:t>
            </a:r>
            <a:r>
              <a:rPr lang="en-GB" sz="1400" dirty="0">
                <a:solidFill>
                  <a:schemeClr val="tx1">
                    <a:lumMod val="85000"/>
                    <a:lumOff val="15000"/>
                  </a:schemeClr>
                </a:solidFill>
              </a:rPr>
              <a:t> screening</a:t>
            </a:r>
          </a:p>
          <a:p>
            <a:pPr marL="342900" marR="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GB" sz="1400" dirty="0">
                <a:solidFill>
                  <a:schemeClr val="tx1">
                    <a:lumMod val="85000"/>
                    <a:lumOff val="15000"/>
                  </a:schemeClr>
                </a:solidFill>
              </a:rPr>
              <a:t>Third party compliance</a:t>
            </a:r>
          </a:p>
          <a:p>
            <a:pPr marL="342900" marR="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400" b="0" i="0" u="none" strike="noStrike" cap="none" normalizeH="0" baseline="0" dirty="0">
                <a:ln>
                  <a:noFill/>
                </a:ln>
                <a:solidFill>
                  <a:schemeClr val="tx1">
                    <a:lumMod val="85000"/>
                    <a:lumOff val="15000"/>
                  </a:schemeClr>
                </a:solidFill>
                <a:effectLst/>
              </a:rPr>
              <a:t>Training</a:t>
            </a:r>
            <a:r>
              <a:rPr kumimoji="0" lang="en-GB" sz="1400" b="0" i="0" u="none" strike="noStrike" cap="none" normalizeH="0" dirty="0">
                <a:ln>
                  <a:noFill/>
                </a:ln>
                <a:solidFill>
                  <a:schemeClr val="tx1">
                    <a:lumMod val="85000"/>
                    <a:lumOff val="15000"/>
                  </a:schemeClr>
                </a:solidFill>
                <a:effectLst/>
              </a:rPr>
              <a:t> &amp; Awareness</a:t>
            </a:r>
            <a:endParaRPr kumimoji="0" lang="en-US" sz="1400" b="0" i="0" u="none" strike="noStrike" cap="none" normalizeH="0" baseline="0" dirty="0">
              <a:ln>
                <a:noFill/>
              </a:ln>
              <a:solidFill>
                <a:schemeClr val="tx1">
                  <a:lumMod val="85000"/>
                  <a:lumOff val="15000"/>
                </a:schemeClr>
              </a:solidFill>
              <a:effectLst/>
            </a:endParaRPr>
          </a:p>
        </p:txBody>
      </p:sp>
      <p:sp>
        <p:nvSpPr>
          <p:cNvPr id="15" name="Rounded Rectangle 14"/>
          <p:cNvSpPr/>
          <p:nvPr/>
        </p:nvSpPr>
        <p:spPr bwMode="gray">
          <a:xfrm>
            <a:off x="779271" y="3984511"/>
            <a:ext cx="3668903" cy="1466850"/>
          </a:xfrm>
          <a:prstGeom prst="roundRect">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Arial" panose="020B0604020202020204" pitchFamily="34" charset="0"/>
              <a:buChar char="•"/>
            </a:pPr>
            <a:r>
              <a:rPr lang="en-GB" sz="1400" dirty="0">
                <a:solidFill>
                  <a:schemeClr val="tx1">
                    <a:lumMod val="85000"/>
                    <a:lumOff val="15000"/>
                  </a:schemeClr>
                </a:solidFill>
              </a:rPr>
              <a:t>Incident Response</a:t>
            </a:r>
          </a:p>
          <a:p>
            <a:pPr marL="342900" indent="-342900">
              <a:buFont typeface="Arial" panose="020B0604020202020204" pitchFamily="34" charset="0"/>
              <a:buChar char="•"/>
            </a:pPr>
            <a:r>
              <a:rPr lang="en-GB" sz="1400" dirty="0">
                <a:solidFill>
                  <a:schemeClr val="tx1">
                    <a:lumMod val="85000"/>
                    <a:lumOff val="15000"/>
                  </a:schemeClr>
                </a:solidFill>
              </a:rPr>
              <a:t>Forensic investigation</a:t>
            </a:r>
          </a:p>
          <a:p>
            <a:pPr marL="342900" indent="-342900">
              <a:buFont typeface="Arial" panose="020B0604020202020204" pitchFamily="34" charset="0"/>
              <a:buChar char="•"/>
            </a:pPr>
            <a:r>
              <a:rPr lang="en-GB" sz="1400" dirty="0">
                <a:solidFill>
                  <a:schemeClr val="tx1">
                    <a:lumMod val="85000"/>
                    <a:lumOff val="15000"/>
                  </a:schemeClr>
                </a:solidFill>
              </a:rPr>
              <a:t>Communication</a:t>
            </a:r>
          </a:p>
          <a:p>
            <a:pPr marL="342900" indent="-342900">
              <a:buFont typeface="Arial" panose="020B0604020202020204" pitchFamily="34" charset="0"/>
              <a:buChar char="•"/>
            </a:pPr>
            <a:r>
              <a:rPr lang="en-GB" sz="1400" dirty="0">
                <a:solidFill>
                  <a:schemeClr val="tx1">
                    <a:lumMod val="85000"/>
                    <a:lumOff val="15000"/>
                  </a:schemeClr>
                </a:solidFill>
              </a:rPr>
              <a:t>Recovery </a:t>
            </a:r>
          </a:p>
          <a:p>
            <a:pPr marL="342900" indent="-342900">
              <a:buFont typeface="Arial" panose="020B0604020202020204" pitchFamily="34" charset="0"/>
              <a:buChar char="•"/>
            </a:pPr>
            <a:r>
              <a:rPr lang="en-GB" sz="1400" dirty="0">
                <a:solidFill>
                  <a:schemeClr val="tx1">
                    <a:lumMod val="85000"/>
                    <a:lumOff val="15000"/>
                  </a:schemeClr>
                </a:solidFill>
              </a:rPr>
              <a:t>Problem management</a:t>
            </a:r>
          </a:p>
          <a:p>
            <a:pPr marL="342900" indent="-342900">
              <a:buFont typeface="Arial" panose="020B0604020202020204" pitchFamily="34" charset="0"/>
              <a:buChar char="•"/>
            </a:pPr>
            <a:endParaRPr kumimoji="0" lang="en-US" sz="1400" b="0" i="0" u="none" strike="noStrike" cap="none" normalizeH="0" baseline="0" dirty="0">
              <a:ln>
                <a:noFill/>
              </a:ln>
              <a:solidFill>
                <a:schemeClr val="bg1"/>
              </a:solidFill>
              <a:effectLst/>
            </a:endParaRPr>
          </a:p>
        </p:txBody>
      </p:sp>
      <p:sp>
        <p:nvSpPr>
          <p:cNvPr id="7" name="Oval 6"/>
          <p:cNvSpPr/>
          <p:nvPr/>
        </p:nvSpPr>
        <p:spPr bwMode="gray">
          <a:xfrm>
            <a:off x="3038475" y="2365261"/>
            <a:ext cx="3017431" cy="30099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Arial" pitchFamily="2" charset="0"/>
            </a:endParaRPr>
          </a:p>
        </p:txBody>
      </p:sp>
      <p:sp>
        <p:nvSpPr>
          <p:cNvPr id="28" name="Title 27"/>
          <p:cNvSpPr>
            <a:spLocks noGrp="1"/>
          </p:cNvSpPr>
          <p:nvPr>
            <p:ph type="title"/>
          </p:nvPr>
        </p:nvSpPr>
        <p:spPr bwMode="gray">
          <a:xfrm>
            <a:off x="576072" y="173442"/>
            <a:ext cx="6880225" cy="993372"/>
          </a:xfrm>
        </p:spPr>
        <p:txBody>
          <a:bodyPr>
            <a:normAutofit/>
          </a:bodyPr>
          <a:lstStyle/>
          <a:p>
            <a:pPr algn="l"/>
            <a:r>
              <a:rPr lang="en-GB" dirty="0">
                <a:solidFill>
                  <a:schemeClr val="bg1"/>
                </a:solidFill>
              </a:rPr>
              <a:t>Cyber Security – Protection</a:t>
            </a:r>
            <a:endParaRPr lang="en-US" dirty="0">
              <a:solidFill>
                <a:schemeClr val="bg1"/>
              </a:solidFill>
            </a:endParaRPr>
          </a:p>
        </p:txBody>
      </p:sp>
      <p:graphicFrame>
        <p:nvGraphicFramePr>
          <p:cNvPr id="9" name="Diagram 8"/>
          <p:cNvGraphicFramePr/>
          <p:nvPr>
            <p:extLst>
              <p:ext uri="{D42A27DB-BD31-4B8C-83A1-F6EECF244321}">
                <p14:modId xmlns:p14="http://schemas.microsoft.com/office/powerpoint/2010/main" val="114929915"/>
              </p:ext>
            </p:extLst>
          </p:nvPr>
        </p:nvGraphicFramePr>
        <p:xfrm>
          <a:off x="2144306" y="2165236"/>
          <a:ext cx="4813300" cy="340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3147540452"/>
              </p:ext>
            </p:extLst>
          </p:nvPr>
        </p:nvGraphicFramePr>
        <p:xfrm>
          <a:off x="3122206" y="1802216"/>
          <a:ext cx="2933700" cy="3683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p:cNvGraphicFramePr/>
          <p:nvPr>
            <p:extLst>
              <p:ext uri="{D42A27DB-BD31-4B8C-83A1-F6EECF244321}">
                <p14:modId xmlns:p14="http://schemas.microsoft.com/office/powerpoint/2010/main" val="3731262585"/>
              </p:ext>
            </p:extLst>
          </p:nvPr>
        </p:nvGraphicFramePr>
        <p:xfrm>
          <a:off x="3122206" y="5518036"/>
          <a:ext cx="2933700" cy="3683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3" name="Rectangle 12"/>
          <p:cNvSpPr/>
          <p:nvPr/>
        </p:nvSpPr>
        <p:spPr>
          <a:xfrm>
            <a:off x="638735" y="1438835"/>
            <a:ext cx="8068236" cy="341632"/>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nSpc>
                <a:spcPct val="90000"/>
              </a:lnSpc>
              <a:spcBef>
                <a:spcPts val="600"/>
              </a:spcBef>
            </a:pPr>
            <a:r>
              <a:rPr lang="en-GB" sz="1800" b="1" dirty="0">
                <a:solidFill>
                  <a:schemeClr val="accent1"/>
                </a:solidFill>
              </a:rPr>
              <a:t>A multi-layered approach is required to reduce the risk of major impact</a:t>
            </a:r>
          </a:p>
        </p:txBody>
      </p:sp>
      <p:sp>
        <p:nvSpPr>
          <p:cNvPr id="19" name="Rectangle 18"/>
          <p:cNvSpPr/>
          <p:nvPr/>
        </p:nvSpPr>
        <p:spPr>
          <a:xfrm>
            <a:off x="658906" y="5931856"/>
            <a:ext cx="6068465" cy="341632"/>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nSpc>
                <a:spcPct val="90000"/>
              </a:lnSpc>
              <a:spcBef>
                <a:spcPts val="600"/>
              </a:spcBef>
            </a:pPr>
            <a:r>
              <a:rPr lang="en-GB" sz="1800" b="1" dirty="0">
                <a:solidFill>
                  <a:schemeClr val="accent1"/>
                </a:solidFill>
              </a:rPr>
              <a:t>A cyber security framework can maintain effective protection</a:t>
            </a:r>
          </a:p>
        </p:txBody>
      </p:sp>
    </p:spTree>
    <p:extLst>
      <p:ext uri="{BB962C8B-B14F-4D97-AF65-F5344CB8AC3E}">
        <p14:creationId xmlns:p14="http://schemas.microsoft.com/office/powerpoint/2010/main" val="13843380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xml><?xml version="1.0" encoding="utf-8"?>
<p:tagLst xmlns:a="http://schemas.openxmlformats.org/drawingml/2006/main" xmlns:r="http://schemas.openxmlformats.org/officeDocument/2006/relationships" xmlns:p="http://schemas.openxmlformats.org/presentationml/2006/main">
  <p:tag name="NAME" val="Logo"/>
</p:tagLst>
</file>

<file path=ppt/tags/tag3.xml><?xml version="1.0" encoding="utf-8"?>
<p:tagLst xmlns:a="http://schemas.openxmlformats.org/drawingml/2006/main" xmlns:r="http://schemas.openxmlformats.org/officeDocument/2006/relationships" xmlns:p="http://schemas.openxmlformats.org/presentationml/2006/main">
  <p:tag name="NAME" val="Logo"/>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heme/theme1.xml><?xml version="1.0" encoding="utf-8"?>
<a:theme xmlns:a="http://schemas.openxmlformats.org/drawingml/2006/main" name="FS-ISAC Title Page">
  <a:themeElements>
    <a:clrScheme name="FSISAC">
      <a:dk1>
        <a:sysClr val="windowText" lastClr="000000"/>
      </a:dk1>
      <a:lt1>
        <a:sysClr val="window" lastClr="FFFFFF"/>
      </a:lt1>
      <a:dk2>
        <a:srgbClr val="2B142D"/>
      </a:dk2>
      <a:lt2>
        <a:srgbClr val="C3AFCC"/>
      </a:lt2>
      <a:accent1>
        <a:srgbClr val="663366"/>
      </a:accent1>
      <a:accent2>
        <a:srgbClr val="142339"/>
      </a:accent2>
      <a:accent3>
        <a:srgbClr val="3A67A2"/>
      </a:accent3>
      <a:accent4>
        <a:srgbClr val="155F2E"/>
      </a:accent4>
      <a:accent5>
        <a:srgbClr val="F7901E"/>
      </a:accent5>
      <a:accent6>
        <a:srgbClr val="A3A101"/>
      </a:accent6>
      <a:hlink>
        <a:srgbClr val="BC5FBC"/>
      </a:hlink>
      <a:folHlink>
        <a:srgbClr val="9775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S-ISAC Sub-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S-ISAC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alpha val="90000"/>
          </a:schemeClr>
        </a:solidFill>
        <a:ln>
          <a:noFill/>
        </a:ln>
      </a:spPr>
      <a:bodyPr wrap="square">
        <a:spAutoFit/>
      </a:bodyPr>
      <a:lstStyle>
        <a:defPPr marL="285750" indent="-285750">
          <a:spcAft>
            <a:spcPts val="1000"/>
          </a:spcAft>
          <a:buFont typeface="Arial" panose="020B0604020202020204" pitchFamily="34" charset="0"/>
          <a:buChar char="•"/>
          <a:defRPr sz="1950" kern="0" dirty="0">
            <a:solidFill>
              <a:schemeClr val="bg1"/>
            </a:solidFill>
            <a:latin typeface="Arial" panose="020B0604020202020204" pitchFamily="34" charset="0"/>
            <a:cs typeface="Arial" panose="020B0604020202020204" pitchFamily="34" charset="0"/>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heltered Harbor">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SARC">
  <a:themeElements>
    <a:clrScheme name="FSARC">
      <a:dk1>
        <a:sysClr val="windowText" lastClr="000000"/>
      </a:dk1>
      <a:lt1>
        <a:sysClr val="window" lastClr="FFFFFF"/>
      </a:lt1>
      <a:dk2>
        <a:srgbClr val="00395E"/>
      </a:dk2>
      <a:lt2>
        <a:srgbClr val="666666"/>
      </a:lt2>
      <a:accent1>
        <a:srgbClr val="00A9B7"/>
      </a:accent1>
      <a:accent2>
        <a:srgbClr val="35B454"/>
      </a:accent2>
      <a:accent3>
        <a:srgbClr val="00AA73"/>
      </a:accent3>
      <a:accent4>
        <a:srgbClr val="00395E"/>
      </a:accent4>
      <a:accent5>
        <a:srgbClr val="666666"/>
      </a:accent5>
      <a:accent6>
        <a:srgbClr val="6B0B0B"/>
      </a:accent6>
      <a:hlink>
        <a:srgbClr val="0000FF"/>
      </a:hlink>
      <a:folHlink>
        <a:srgbClr val="800080"/>
      </a:folHlink>
    </a:clrScheme>
    <a:fontScheme name="Custom 7">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7150">
          <a:solidFill>
            <a:srgbClr val="4F81BD"/>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FSARC Template Jan 2017 v02.pptx" id="{BBEFABFE-F7E3-47DC-A127-5265177BC9EF}" vid="{3DF2712B-8F67-4524-8BDB-71EB9211A6E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10463</TotalTime>
  <Words>1913</Words>
  <Application>Microsoft Office PowerPoint</Application>
  <PresentationFormat>On-screen Show (4:3)</PresentationFormat>
  <Paragraphs>353</Paragraphs>
  <Slides>23</Slides>
  <Notes>13</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23</vt:i4>
      </vt:variant>
    </vt:vector>
  </HeadingPairs>
  <TitlesOfParts>
    <vt:vector size="37" baseType="lpstr">
      <vt:lpstr>ＭＳ Ｐゴシック</vt:lpstr>
      <vt:lpstr>游ゴシック</vt:lpstr>
      <vt:lpstr>Arial</vt:lpstr>
      <vt:lpstr>Arial Black</vt:lpstr>
      <vt:lpstr>Calibri</vt:lpstr>
      <vt:lpstr>Courier New</vt:lpstr>
      <vt:lpstr>Helvetica</vt:lpstr>
      <vt:lpstr>Wingdings</vt:lpstr>
      <vt:lpstr>FS-ISAC Title Page</vt:lpstr>
      <vt:lpstr>FS-ISAC Sub-Title Page</vt:lpstr>
      <vt:lpstr>FS-ISAC Content</vt:lpstr>
      <vt:lpstr>Sheltered Harbor</vt:lpstr>
      <vt:lpstr>FSARC</vt:lpstr>
      <vt:lpstr>think-cell Slide</vt:lpstr>
      <vt:lpstr> Magdiel Rodríguez mrodriguez@fsisac.com</vt:lpstr>
      <vt:lpstr>PowerPoint Presentation</vt:lpstr>
      <vt:lpstr>How are Global Corporations Responding to the Threats?</vt:lpstr>
      <vt:lpstr>Purpose</vt:lpstr>
      <vt:lpstr>Cyber Security – What is ‘Cyber’?</vt:lpstr>
      <vt:lpstr>The Threat Evolution</vt:lpstr>
      <vt:lpstr>Cyber Security – Why it is critical</vt:lpstr>
      <vt:lpstr>PowerPoint Presentation</vt:lpstr>
      <vt:lpstr>Cyber Security – Protection</vt:lpstr>
      <vt:lpstr>PowerPoint Presentation</vt:lpstr>
      <vt:lpstr>PowerPoint Presentation</vt:lpstr>
      <vt:lpstr>Relevant</vt:lpstr>
      <vt:lpstr>PowerPoint Presentation</vt:lpstr>
      <vt:lpstr>PowerPoint Presentation</vt:lpstr>
      <vt:lpstr>PowerPoint Presentation</vt:lpstr>
      <vt:lpstr>FS-ISAC Sharing in Action</vt:lpstr>
      <vt:lpstr>Responded to SWIFT-Related Attacks</vt:lpstr>
      <vt:lpstr>Physical Security Briefs</vt:lpstr>
      <vt:lpstr>Helped Secure the 2016 Rio Olympics </vt:lpstr>
      <vt:lpstr>Conclusion</vt:lpstr>
      <vt:lpstr>Creating a “WIN-WIN” scenario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Estep</dc:creator>
  <cp:lastModifiedBy>Magdiel Rodriguez</cp:lastModifiedBy>
  <cp:revision>153</cp:revision>
  <cp:lastPrinted>2018-03-07T06:42:19Z</cp:lastPrinted>
  <dcterms:created xsi:type="dcterms:W3CDTF">2017-01-31T18:53:55Z</dcterms:created>
  <dcterms:modified xsi:type="dcterms:W3CDTF">2018-09-11T19:43:13Z</dcterms:modified>
</cp:coreProperties>
</file>