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4" r:id="rId4"/>
  </p:sldMasterIdLst>
  <p:notesMasterIdLst>
    <p:notesMasterId r:id="rId24"/>
  </p:notesMasterIdLst>
  <p:handoutMasterIdLst>
    <p:handoutMasterId r:id="rId25"/>
  </p:handoutMasterIdLst>
  <p:sldIdLst>
    <p:sldId id="383" r:id="rId5"/>
    <p:sldId id="371" r:id="rId6"/>
    <p:sldId id="407" r:id="rId7"/>
    <p:sldId id="258" r:id="rId8"/>
    <p:sldId id="259" r:id="rId9"/>
    <p:sldId id="260" r:id="rId10"/>
    <p:sldId id="406" r:id="rId11"/>
    <p:sldId id="261" r:id="rId12"/>
    <p:sldId id="265" r:id="rId13"/>
    <p:sldId id="266" r:id="rId14"/>
    <p:sldId id="267" r:id="rId15"/>
    <p:sldId id="401" r:id="rId16"/>
    <p:sldId id="269" r:id="rId17"/>
    <p:sldId id="270" r:id="rId18"/>
    <p:sldId id="271" r:id="rId19"/>
    <p:sldId id="272" r:id="rId20"/>
    <p:sldId id="273" r:id="rId21"/>
    <p:sldId id="404" r:id="rId22"/>
    <p:sldId id="400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8"/>
    <a:srgbClr val="990000"/>
    <a:srgbClr val="758B00"/>
    <a:srgbClr val="EE2121"/>
    <a:srgbClr val="F59700"/>
    <a:srgbClr val="C36518"/>
    <a:srgbClr val="0070C0"/>
    <a:srgbClr val="7030A0"/>
    <a:srgbClr val="0B9DB8"/>
    <a:srgbClr val="49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3" autoAdjust="0"/>
    <p:restoredTop sz="96395" autoAdjust="0"/>
  </p:normalViewPr>
  <p:slideViewPr>
    <p:cSldViewPr snapToGrid="0" snapToObjects="1">
      <p:cViewPr varScale="1">
        <p:scale>
          <a:sx n="115" d="100"/>
          <a:sy n="115" d="100"/>
        </p:scale>
        <p:origin x="492" y="96"/>
      </p:cViewPr>
      <p:guideLst>
        <p:guide orient="horz" pos="162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0A1D8"/>
            </a:solidFill>
            <a:ln>
              <a:solidFill>
                <a:srgbClr val="00A1D8"/>
              </a:solidFill>
            </a:ln>
          </c:spPr>
          <c:dPt>
            <c:idx val="0"/>
            <c:bubble3D val="0"/>
            <c:spPr>
              <a:solidFill>
                <a:srgbClr val="00A1D8"/>
              </a:solidFill>
              <a:ln w="76200">
                <a:solidFill>
                  <a:srgbClr val="00A1D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D-4E5E-99E3-7F2166DBB33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D-4E5E-99E3-7F2166DBB333}"/>
              </c:ext>
            </c:extLst>
          </c:dPt>
          <c:dLbls>
            <c:dLbl>
              <c:idx val="0"/>
              <c:layout>
                <c:manualLayout>
                  <c:x val="-3.2299471691093519E-2"/>
                  <c:y val="-0.299345484138286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A1D8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DD-4E5E-99E3-7F2166DBB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 formatCode="0%">
                  <c:v>0.95</c:v>
                </c:pt>
                <c:pt idx="1">
                  <c:v>5.0000000000000044E-2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D-4E5E-99E3-7F2166DBB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A3-4E74-85F4-BAE74308629D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A3-4E74-85F4-BAE74308629D}"/>
              </c:ext>
            </c:extLst>
          </c:dPt>
          <c:dLbls>
            <c:dLbl>
              <c:idx val="0"/>
              <c:layout>
                <c:manualLayout>
                  <c:x val="-0.10151262531486535"/>
                  <c:y val="-0.259957920435880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A3-4E74-85F4-BAE743086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 formatCode="0%">
                  <c:v>0.81</c:v>
                </c:pt>
                <c:pt idx="1">
                  <c:v>0.18999999999999995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3-4E74-85F4-BAE743086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40" y="3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631FB5B-18D0-47DE-82F6-C8F47F6649BB}" type="datetimeFigureOut">
              <a:rPr lang="es-CO" smtClean="0"/>
              <a:t>25/10/2018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40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CCF51B21-BBB6-4BF0-8864-96AC38FFC8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76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0C8F1BE-3877-4B4F-8EA8-AC063F27DF3A}" type="datetimeFigureOut">
              <a:rPr lang="es-CO" smtClean="0"/>
              <a:t>25/10/2018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50DFF60-2DDB-41FA-A09F-CBBA40CB5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6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6E474BFA-25C5-4178-915C-60316D8F8293}" type="slidenum">
              <a:rPr lang="es-CO">
                <a:solidFill>
                  <a:prstClr val="black"/>
                </a:solidFill>
                <a:latin typeface="Calibri"/>
              </a:rPr>
              <a:pPr defTabSz="914266">
                <a:defRPr/>
              </a:pPr>
              <a:t>1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11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65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FF60-2DDB-41FA-A09F-CBBA40CB54E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90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41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4.emf"/><Relationship Id="rId12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58716CD-C091-47CA-8C61-0D5F5E8D336C}"/>
              </a:ext>
            </a:extLst>
          </p:cNvPr>
          <p:cNvSpPr/>
          <p:nvPr userDrawn="1"/>
        </p:nvSpPr>
        <p:spPr>
          <a:xfrm flipH="1">
            <a:off x="0" y="0"/>
            <a:ext cx="9144000" cy="2398713"/>
          </a:xfrm>
          <a:prstGeom prst="rect">
            <a:avLst/>
          </a:prstGeom>
          <a:solidFill>
            <a:srgbClr val="0F4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754" y="4364749"/>
            <a:ext cx="743699" cy="593643"/>
          </a:xfrm>
          <a:prstGeom prst="rect">
            <a:avLst/>
          </a:prstGeom>
        </p:spPr>
      </p:pic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0F6629C8-B573-479C-B202-C89AB2536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389" y="599783"/>
            <a:ext cx="7953213" cy="114212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9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15" name="テキスト プレースホルダー 12">
            <a:extLst>
              <a:ext uri="{FF2B5EF4-FFF2-40B4-BE49-F238E27FC236}">
                <a16:creationId xmlns:a16="http://schemas.microsoft.com/office/drawing/2014/main" id="{FEF611B0-1CFC-4EA5-92F6-2110F7144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89" y="2852802"/>
            <a:ext cx="5777359" cy="505283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41DFB9E5-F162-4721-882F-C4A493DFA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8389" y="3378906"/>
            <a:ext cx="5777359" cy="396012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Cargo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E74B2F-AA8B-4D3F-A992-190E08B82C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389" y="1995964"/>
            <a:ext cx="7445860" cy="28882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evento</a:t>
            </a:r>
            <a:endParaRPr kumimoji="1" lang="ja-JP" altLang="en-US" dirty="0"/>
          </a:p>
        </p:txBody>
      </p:sp>
      <p:sp>
        <p:nvSpPr>
          <p:cNvPr id="20" name="テキスト プレースホルダー 12">
            <a:extLst>
              <a:ext uri="{FF2B5EF4-FFF2-40B4-BE49-F238E27FC236}">
                <a16:creationId xmlns:a16="http://schemas.microsoft.com/office/drawing/2014/main" id="{F327398D-150B-43FF-9497-77BD447CE4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388" y="4658913"/>
            <a:ext cx="5777359" cy="28882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Ciudad, Agosto 00 de 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69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58716CD-C091-47CA-8C61-0D5F5E8D336C}"/>
              </a:ext>
            </a:extLst>
          </p:cNvPr>
          <p:cNvSpPr/>
          <p:nvPr userDrawn="1"/>
        </p:nvSpPr>
        <p:spPr>
          <a:xfrm flipH="1">
            <a:off x="0" y="0"/>
            <a:ext cx="9144000" cy="2398713"/>
          </a:xfrm>
          <a:prstGeom prst="rect">
            <a:avLst/>
          </a:prstGeom>
          <a:solidFill>
            <a:srgbClr val="0F4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754" y="4364749"/>
            <a:ext cx="743699" cy="593643"/>
          </a:xfrm>
          <a:prstGeom prst="rect">
            <a:avLst/>
          </a:prstGeom>
        </p:spPr>
      </p:pic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0F6629C8-B573-479C-B202-C89AB2536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389" y="599783"/>
            <a:ext cx="7953213" cy="114245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82000"/>
                </a:schemeClr>
              </a:gs>
              <a:gs pos="100000">
                <a:schemeClr val="tx1">
                  <a:lumMod val="65000"/>
                  <a:lumOff val="35000"/>
                  <a:alpha val="63000"/>
                </a:schemeClr>
              </a:gs>
            </a:gsLst>
            <a:lin ang="135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9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11" name="テキスト プレースホルダー 12">
            <a:extLst>
              <a:ext uri="{FF2B5EF4-FFF2-40B4-BE49-F238E27FC236}">
                <a16:creationId xmlns:a16="http://schemas.microsoft.com/office/drawing/2014/main" id="{C30973F7-4F3E-4A2D-B425-A0FB31944C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89" y="2852802"/>
            <a:ext cx="5777359" cy="505283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8F8D32E4-6CC4-4BFD-A813-6D9D0F6DAA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8389" y="3378906"/>
            <a:ext cx="5777359" cy="396012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Cargo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CB82FC70-8216-4EC0-814D-FBCBC672AC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389" y="1995964"/>
            <a:ext cx="7445860" cy="28882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evento</a:t>
            </a:r>
            <a:endParaRPr kumimoji="1" lang="ja-JP" altLang="en-US" dirty="0"/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CF40D5CB-BB99-435D-A78C-70262F7A51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388" y="4658913"/>
            <a:ext cx="5777359" cy="28882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Ciudad, Agosto 00 de 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849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 flipH="1">
            <a:off x="0" y="-20538"/>
            <a:ext cx="4572000" cy="5164038"/>
          </a:xfrm>
          <a:prstGeom prst="rect">
            <a:avLst/>
          </a:prstGeom>
          <a:solidFill>
            <a:srgbClr val="0F4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B4C920EC-6A8C-41BE-930D-A4A8B50726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6874" y="672423"/>
            <a:ext cx="4167264" cy="382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600" b="1">
                <a:solidFill>
                  <a:srgbClr val="990000"/>
                </a:solidFill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66EE820B-A362-4855-B6A0-BBEC87BDBF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158" y="621024"/>
            <a:ext cx="3433684" cy="392742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8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79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8">
            <a:extLst>
              <a:ext uri="{FF2B5EF4-FFF2-40B4-BE49-F238E27FC236}">
                <a16:creationId xmlns:a16="http://schemas.microsoft.com/office/drawing/2014/main" id="{B76DAB3C-314F-4F5A-9D09-B572870A10E3}"/>
              </a:ext>
            </a:extLst>
          </p:cNvPr>
          <p:cNvSpPr/>
          <p:nvPr userDrawn="1"/>
        </p:nvSpPr>
        <p:spPr>
          <a:xfrm>
            <a:off x="-4516" y="0"/>
            <a:ext cx="1986202" cy="5143500"/>
          </a:xfrm>
          <a:prstGeom prst="rect">
            <a:avLst/>
          </a:prstGeom>
          <a:solidFill>
            <a:srgbClr val="0F4FA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7AAA5-2156-455E-86F8-DCFC82C78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599" y="-487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9D9BBCD-49FA-4ADE-B6D1-E6CAE916D6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95774" y="1003461"/>
            <a:ext cx="6019576" cy="326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A2926BC1-9BB5-4A4E-BF85-9E106FF0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" y="-16614"/>
            <a:ext cx="1986202" cy="514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10A3525-FF3A-47DB-A765-3292EEFB2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12" y="4613067"/>
            <a:ext cx="576000" cy="4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A07FA-A0C7-4C87-8D11-ED58BB1F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42" y="486086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EF4738-48CF-4D7E-8BBB-A67C0C94E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12" y="4613067"/>
            <a:ext cx="576000" cy="459781"/>
          </a:xfrm>
          <a:prstGeom prst="rect">
            <a:avLst/>
          </a:prstGeom>
        </p:spPr>
      </p:pic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EE5DD7B6-AE01-46DD-8F8B-A6AE31151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" y="0"/>
            <a:ext cx="9137758" cy="93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00" b="1">
                <a:solidFill>
                  <a:srgbClr val="0F4FA6"/>
                </a:solidFill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</a:t>
            </a:r>
            <a:endParaRPr lang="es-CO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3338E54-532C-4ABE-A34C-E6020A49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31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704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" y="0"/>
            <a:ext cx="9145190" cy="516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35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Imagen 3" descr="Imagen que contiene señal&#10;&#10;Descripción generada con confianza alta">
            <a:extLst>
              <a:ext uri="{FF2B5EF4-FFF2-40B4-BE49-F238E27FC236}">
                <a16:creationId xmlns:a16="http://schemas.microsoft.com/office/drawing/2014/main" id="{641BC7D1-435D-4B47-94DC-48143A745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5" y="2928354"/>
            <a:ext cx="463424" cy="464197"/>
          </a:xfrm>
          <a:prstGeom prst="rect">
            <a:avLst/>
          </a:prstGeom>
        </p:spPr>
      </p:pic>
      <p:sp>
        <p:nvSpPr>
          <p:cNvPr id="12" name="Rectángulo 2"/>
          <p:cNvSpPr/>
          <p:nvPr userDrawn="1"/>
        </p:nvSpPr>
        <p:spPr>
          <a:xfrm flipH="1">
            <a:off x="5166739" y="0"/>
            <a:ext cx="3978452" cy="5143500"/>
          </a:xfrm>
          <a:prstGeom prst="rect">
            <a:avLst/>
          </a:prstGeom>
          <a:solidFill>
            <a:srgbClr val="0F4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graphicFrame>
        <p:nvGraphicFramePr>
          <p:cNvPr id="13" name="Objeto 3"/>
          <p:cNvGraphicFramePr>
            <a:graphicFrameLocks noChangeAspect="1"/>
          </p:cNvGraphicFramePr>
          <p:nvPr userDrawn="1">
            <p:extLst/>
          </p:nvPr>
        </p:nvGraphicFramePr>
        <p:xfrm>
          <a:off x="384553" y="942844"/>
          <a:ext cx="488712" cy="48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" name="CorelDRAW" r:id="rId4" imgW="620640" imgH="620640" progId="">
                  <p:embed/>
                </p:oleObj>
              </mc:Choice>
              <mc:Fallback>
                <p:oleObj name="CorelDRAW" r:id="rId4" imgW="620640" imgH="620640" progId="">
                  <p:embed/>
                  <p:pic>
                    <p:nvPicPr>
                      <p:cNvPr id="13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53" y="942844"/>
                        <a:ext cx="488712" cy="488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4"/>
          <p:cNvGraphicFramePr>
            <a:graphicFrameLocks noChangeAspect="1"/>
          </p:cNvGraphicFramePr>
          <p:nvPr userDrawn="1">
            <p:extLst/>
          </p:nvPr>
        </p:nvGraphicFramePr>
        <p:xfrm>
          <a:off x="384553" y="1929534"/>
          <a:ext cx="488712" cy="48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CorelDRAW" r:id="rId6" imgW="620640" imgH="620640" progId="">
                  <p:embed/>
                </p:oleObj>
              </mc:Choice>
              <mc:Fallback>
                <p:oleObj name="CorelDRAW" r:id="rId6" imgW="620640" imgH="620640" progId="">
                  <p:embed/>
                  <p:pic>
                    <p:nvPicPr>
                      <p:cNvPr id="14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53" y="1929534"/>
                        <a:ext cx="488712" cy="488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6"/>
          <p:cNvGraphicFramePr>
            <a:graphicFrameLocks noChangeAspect="1"/>
          </p:cNvGraphicFramePr>
          <p:nvPr userDrawn="1">
            <p:extLst/>
          </p:nvPr>
        </p:nvGraphicFramePr>
        <p:xfrm>
          <a:off x="359579" y="3993598"/>
          <a:ext cx="538659" cy="53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CorelDRAW" r:id="rId8" imgW="620640" imgH="620640" progId="">
                  <p:embed/>
                </p:oleObj>
              </mc:Choice>
              <mc:Fallback>
                <p:oleObj name="CorelDRAW" r:id="rId8" imgW="620640" imgH="620640" progId="">
                  <p:embed/>
                  <p:pic>
                    <p:nvPicPr>
                      <p:cNvPr id="16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9" y="3993598"/>
                        <a:ext cx="538659" cy="538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7"/>
          <p:cNvSpPr/>
          <p:nvPr userDrawn="1"/>
        </p:nvSpPr>
        <p:spPr>
          <a:xfrm>
            <a:off x="1035124" y="1029285"/>
            <a:ext cx="3429446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superintendencia.financiera</a:t>
            </a:r>
          </a:p>
          <a:p>
            <a:endParaRPr lang="es-CO" sz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ctángulo 8"/>
          <p:cNvSpPr/>
          <p:nvPr userDrawn="1"/>
        </p:nvSpPr>
        <p:spPr>
          <a:xfrm>
            <a:off x="1035123" y="2974747"/>
            <a:ext cx="3402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Superfinanciera     </a:t>
            </a:r>
          </a:p>
        </p:txBody>
      </p:sp>
      <p:sp>
        <p:nvSpPr>
          <p:cNvPr id="19" name="CuadroTexto 9"/>
          <p:cNvSpPr txBox="1"/>
          <p:nvPr userDrawn="1"/>
        </p:nvSpPr>
        <p:spPr>
          <a:xfrm>
            <a:off x="1035123" y="4077671"/>
            <a:ext cx="28378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/superfinancieracol</a:t>
            </a:r>
          </a:p>
          <a:p>
            <a:endParaRPr lang="es-CO" sz="1350" dirty="0"/>
          </a:p>
        </p:txBody>
      </p:sp>
      <p:sp>
        <p:nvSpPr>
          <p:cNvPr id="20" name="CuadroTexto 10"/>
          <p:cNvSpPr txBox="1"/>
          <p:nvPr userDrawn="1"/>
        </p:nvSpPr>
        <p:spPr>
          <a:xfrm>
            <a:off x="1035123" y="1961059"/>
            <a:ext cx="30651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@SFCsupervisor</a:t>
            </a:r>
          </a:p>
          <a:p>
            <a:endParaRPr lang="es-CO" sz="1350" dirty="0"/>
          </a:p>
        </p:txBody>
      </p:sp>
      <p:sp>
        <p:nvSpPr>
          <p:cNvPr id="21" name="Rectangle 3"/>
          <p:cNvSpPr txBox="1">
            <a:spLocks noChangeArrowheads="1"/>
          </p:cNvSpPr>
          <p:nvPr userDrawn="1"/>
        </p:nvSpPr>
        <p:spPr bwMode="auto">
          <a:xfrm>
            <a:off x="5305008" y="1915185"/>
            <a:ext cx="3750669" cy="91796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6600" strike="noStrik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2" name="CuadroTexto 13"/>
          <p:cNvSpPr txBox="1"/>
          <p:nvPr userDrawn="1"/>
        </p:nvSpPr>
        <p:spPr>
          <a:xfrm>
            <a:off x="5809894" y="4094277"/>
            <a:ext cx="28866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super@superfinanciera.gov.co</a:t>
            </a:r>
          </a:p>
        </p:txBody>
      </p:sp>
      <p:sp>
        <p:nvSpPr>
          <p:cNvPr id="23" name="CuadroTexto 14"/>
          <p:cNvSpPr txBox="1"/>
          <p:nvPr userDrawn="1"/>
        </p:nvSpPr>
        <p:spPr>
          <a:xfrm>
            <a:off x="5841329" y="4408234"/>
            <a:ext cx="2678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</a:t>
            </a:r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www.superfinanciera.gov.co</a:t>
            </a:r>
          </a:p>
        </p:txBody>
      </p:sp>
      <p:pic>
        <p:nvPicPr>
          <p:cNvPr id="24" name="Imagen 19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2" t="5527" r="9623" b="9945"/>
          <a:stretch/>
        </p:blipFill>
        <p:spPr>
          <a:xfrm>
            <a:off x="4049973" y="774323"/>
            <a:ext cx="931183" cy="931062"/>
          </a:xfrm>
          <a:prstGeom prst="rect">
            <a:avLst/>
          </a:prstGeom>
        </p:spPr>
      </p:pic>
      <p:pic>
        <p:nvPicPr>
          <p:cNvPr id="25" name="Imagen 20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5" t="10357" r="10104" b="6907"/>
          <a:stretch/>
        </p:blipFill>
        <p:spPr>
          <a:xfrm>
            <a:off x="4054507" y="3901826"/>
            <a:ext cx="864209" cy="806490"/>
          </a:xfrm>
          <a:prstGeom prst="rect">
            <a:avLst/>
          </a:prstGeom>
        </p:spPr>
      </p:pic>
      <p:pic>
        <p:nvPicPr>
          <p:cNvPr id="26" name="Imagen 2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44" y="2828671"/>
            <a:ext cx="870243" cy="870243"/>
          </a:xfrm>
          <a:prstGeom prst="rect">
            <a:avLst/>
          </a:prstGeom>
        </p:spPr>
      </p:pic>
      <p:pic>
        <p:nvPicPr>
          <p:cNvPr id="27" name="Imagen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038" y="1760313"/>
            <a:ext cx="951118" cy="9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241" y="4882211"/>
            <a:ext cx="220004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242" y="1"/>
            <a:ext cx="9137759" cy="937058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F4FA6"/>
                </a:solidFill>
              </a:defRPr>
            </a:lvl1pPr>
          </a:lstStyle>
          <a:p>
            <a:r>
              <a:t>Texto del título</a:t>
            </a:r>
          </a:p>
        </p:txBody>
      </p:sp>
    </p:spTree>
    <p:extLst>
      <p:ext uri="{BB962C8B-B14F-4D97-AF65-F5344CB8AC3E}">
        <p14:creationId xmlns:p14="http://schemas.microsoft.com/office/powerpoint/2010/main" val="38259113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42" y="-16613"/>
            <a:ext cx="913775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de la diapositiva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14331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DB486274-13DB-4D37-B7A9-DB6E47310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42" y="486086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40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507" r:id="rId2"/>
    <p:sldLayoutId id="2147493489" r:id="rId3"/>
    <p:sldLayoutId id="2147493506" r:id="rId4"/>
    <p:sldLayoutId id="2147493487" r:id="rId5"/>
    <p:sldLayoutId id="2147493493" r:id="rId6"/>
    <p:sldLayoutId id="2147493508" r:id="rId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99000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.xm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5BDB02-F906-423C-B127-8B5781FA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gestión de riesgos como creador de valor en la industria financiera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14D1D1E-5332-4051-8E1F-F6E392C3D0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/>
              <a:t>17º Congreso de Riesgo Financiero - Asobancaria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EE0A852-1C17-419F-B79A-CE54113195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CO" dirty="0"/>
              <a:t>Superintendente Financiero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E1201EB-668F-47CA-A0DE-E4986052B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Jorge Castaño Gutiérrez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99354FC-3460-4DD2-87CF-6A2FB8B9F1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CO" dirty="0"/>
              <a:t>Cartagena de Indias, 25 de octubre de 2018</a:t>
            </a:r>
          </a:p>
        </p:txBody>
      </p:sp>
    </p:spTree>
    <p:extLst>
      <p:ext uri="{BB962C8B-B14F-4D97-AF65-F5344CB8AC3E}">
        <p14:creationId xmlns:p14="http://schemas.microsoft.com/office/powerpoint/2010/main" val="33896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280"/>
          <p:cNvGrpSpPr/>
          <p:nvPr/>
        </p:nvGrpSpPr>
        <p:grpSpPr>
          <a:xfrm>
            <a:off x="162014" y="1247873"/>
            <a:ext cx="3543092" cy="3050439"/>
            <a:chOff x="-2" y="-1"/>
            <a:chExt cx="4161857" cy="3583168"/>
          </a:xfrm>
        </p:grpSpPr>
        <p:sp>
          <p:nvSpPr>
            <p:cNvPr id="256" name="Shape 256"/>
            <p:cNvSpPr/>
            <p:nvPr/>
          </p:nvSpPr>
          <p:spPr>
            <a:xfrm>
              <a:off x="1329913" y="1047962"/>
              <a:ext cx="840908" cy="766427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162921" y="1047962"/>
              <a:ext cx="840909" cy="7664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329913" y="1824560"/>
              <a:ext cx="840908" cy="766426"/>
            </a:xfrm>
            <a:prstGeom prst="rect">
              <a:avLst/>
            </a:prstGeom>
            <a:solidFill>
              <a:schemeClr val="accent4"/>
            </a:soli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162921" y="1824560"/>
              <a:ext cx="840909" cy="766426"/>
            </a:xfrm>
            <a:prstGeom prst="rect">
              <a:avLst/>
            </a:prstGeom>
            <a:solidFill>
              <a:schemeClr val="accent5"/>
            </a:solidFill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-2" y="-1"/>
              <a:ext cx="1438053" cy="1262771"/>
              <a:chOff x="-1" y="-1"/>
              <a:chExt cx="1438051" cy="1262770"/>
            </a:xfrm>
          </p:grpSpPr>
          <p:sp>
            <p:nvSpPr>
              <p:cNvPr id="260" name="Shape 260"/>
              <p:cNvSpPr/>
              <p:nvPr/>
            </p:nvSpPr>
            <p:spPr>
              <a:xfrm>
                <a:off x="-1" y="-1"/>
                <a:ext cx="1438050" cy="1262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064" y="21600"/>
                    </a:lnTo>
                    <a:lnTo>
                      <a:pt x="0" y="21600"/>
                    </a:lnTo>
                    <a:lnTo>
                      <a:pt x="1427" y="2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189"/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-1" y="223736"/>
                <a:ext cx="1438051" cy="81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noAutofit/>
              </a:bodyPr>
              <a:lstStyle>
                <a:lvl1pPr algn="ctr" defTabSz="457189">
                  <a:defRPr sz="4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</p:grpSp>
        <p:sp>
          <p:nvSpPr>
            <p:cNvPr id="263" name="Shape 263"/>
            <p:cNvSpPr/>
            <p:nvPr/>
          </p:nvSpPr>
          <p:spPr>
            <a:xfrm>
              <a:off x="1402334" y="-1"/>
              <a:ext cx="475083" cy="157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" y="0"/>
                  </a:moveTo>
                  <a:lnTo>
                    <a:pt x="21600" y="17676"/>
                  </a:lnTo>
                  <a:lnTo>
                    <a:pt x="21600" y="21600"/>
                  </a:lnTo>
                  <a:lnTo>
                    <a:pt x="0" y="1731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F57A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-1" y="1262768"/>
              <a:ext cx="1877418" cy="31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134" y="0"/>
                  </a:lnTo>
                  <a:lnTo>
                    <a:pt x="21600" y="21600"/>
                  </a:lnTo>
                  <a:lnTo>
                    <a:pt x="188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E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grpSp>
          <p:nvGrpSpPr>
            <p:cNvPr id="267" name="Group 267"/>
            <p:cNvGrpSpPr/>
            <p:nvPr/>
          </p:nvGrpSpPr>
          <p:grpSpPr>
            <a:xfrm>
              <a:off x="2979202" y="345787"/>
              <a:ext cx="933992" cy="824240"/>
              <a:chOff x="0" y="0"/>
              <a:chExt cx="933990" cy="824239"/>
            </a:xfrm>
          </p:grpSpPr>
          <p:sp>
            <p:nvSpPr>
              <p:cNvPr id="265" name="Shape 265"/>
              <p:cNvSpPr/>
              <p:nvPr/>
            </p:nvSpPr>
            <p:spPr>
              <a:xfrm>
                <a:off x="0" y="-1"/>
                <a:ext cx="933991" cy="82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431" y="175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189"/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-1" y="105750"/>
                <a:ext cx="933992" cy="6127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noAutofit/>
              </a:bodyPr>
              <a:lstStyle>
                <a:lvl1pPr algn="ctr" defTabSz="457189"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268" name="Shape 268"/>
            <p:cNvSpPr/>
            <p:nvPr/>
          </p:nvSpPr>
          <p:spPr>
            <a:xfrm>
              <a:off x="2438754" y="345787"/>
              <a:ext cx="540449" cy="122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4479"/>
                  </a:lnTo>
                  <a:lnTo>
                    <a:pt x="0" y="21600"/>
                  </a:lnTo>
                  <a:lnTo>
                    <a:pt x="0" y="176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FD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438754" y="1170026"/>
              <a:ext cx="1474440" cy="40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17" y="0"/>
                  </a:moveTo>
                  <a:lnTo>
                    <a:pt x="21600" y="0"/>
                  </a:lnTo>
                  <a:lnTo>
                    <a:pt x="3534" y="21600"/>
                  </a:lnTo>
                  <a:lnTo>
                    <a:pt x="0" y="2160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rgbClr val="0079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grpSp>
          <p:nvGrpSpPr>
            <p:cNvPr id="272" name="Group 272"/>
            <p:cNvGrpSpPr/>
            <p:nvPr/>
          </p:nvGrpSpPr>
          <p:grpSpPr>
            <a:xfrm>
              <a:off x="789108" y="2253452"/>
              <a:ext cx="758784" cy="657181"/>
              <a:chOff x="0" y="0"/>
              <a:chExt cx="758783" cy="657180"/>
            </a:xfrm>
          </p:grpSpPr>
          <p:sp>
            <p:nvSpPr>
              <p:cNvPr id="270" name="Shape 270"/>
              <p:cNvSpPr/>
              <p:nvPr/>
            </p:nvSpPr>
            <p:spPr>
              <a:xfrm>
                <a:off x="-1" y="0"/>
                <a:ext cx="758785" cy="657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0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189"/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-1" y="22221"/>
                <a:ext cx="758784" cy="6127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noAutofit/>
              </a:bodyPr>
              <a:lstStyle>
                <a:lvl1pPr algn="ctr" defTabSz="457189"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  <p:sp>
          <p:nvSpPr>
            <p:cNvPr id="273" name="Shape 273"/>
            <p:cNvSpPr/>
            <p:nvPr/>
          </p:nvSpPr>
          <p:spPr>
            <a:xfrm>
              <a:off x="1547891" y="2080251"/>
              <a:ext cx="329526" cy="83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071"/>
                  </a:lnTo>
                  <a:lnTo>
                    <a:pt x="0" y="21600"/>
                  </a:lnTo>
                  <a:lnTo>
                    <a:pt x="0" y="45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B4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789108" y="2080251"/>
              <a:ext cx="1088309" cy="17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37" y="0"/>
                  </a:moveTo>
                  <a:lnTo>
                    <a:pt x="21600" y="0"/>
                  </a:lnTo>
                  <a:lnTo>
                    <a:pt x="15060" y="21600"/>
                  </a:lnTo>
                  <a:lnTo>
                    <a:pt x="0" y="21600"/>
                  </a:lnTo>
                  <a:lnTo>
                    <a:pt x="16237" y="0"/>
                  </a:lnTo>
                  <a:close/>
                </a:path>
              </a:pathLst>
            </a:custGeom>
            <a:solidFill>
              <a:srgbClr val="B8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grpSp>
          <p:nvGrpSpPr>
            <p:cNvPr id="277" name="Group 277"/>
            <p:cNvGrpSpPr/>
            <p:nvPr/>
          </p:nvGrpSpPr>
          <p:grpSpPr>
            <a:xfrm>
              <a:off x="2708977" y="2299514"/>
              <a:ext cx="1452878" cy="1283653"/>
              <a:chOff x="-1" y="-1"/>
              <a:chExt cx="1452876" cy="1283652"/>
            </a:xfrm>
          </p:grpSpPr>
          <p:sp>
            <p:nvSpPr>
              <p:cNvPr id="275" name="Shape 275"/>
              <p:cNvSpPr/>
              <p:nvPr/>
            </p:nvSpPr>
            <p:spPr>
              <a:xfrm>
                <a:off x="-1" y="-1"/>
                <a:ext cx="1452876" cy="128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67" y="19130"/>
                    </a:lnTo>
                    <a:lnTo>
                      <a:pt x="0" y="21600"/>
                    </a:lnTo>
                    <a:lnTo>
                      <a:pt x="0" y="55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189"/>
                <a:endParaRPr/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-1" y="234177"/>
                <a:ext cx="1452876" cy="815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noAutofit/>
              </a:bodyPr>
              <a:lstStyle>
                <a:lvl1pPr algn="ctr" defTabSz="457189">
                  <a:defRPr sz="4900">
                    <a:solidFill>
                      <a:srgbClr val="FFFF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  <p:sp>
          <p:nvSpPr>
            <p:cNvPr id="278" name="Shape 278"/>
            <p:cNvSpPr/>
            <p:nvPr/>
          </p:nvSpPr>
          <p:spPr>
            <a:xfrm>
              <a:off x="2394952" y="2080251"/>
              <a:ext cx="1766902" cy="25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46" y="0"/>
                  </a:lnTo>
                  <a:lnTo>
                    <a:pt x="21600" y="18762"/>
                  </a:lnTo>
                  <a:lnTo>
                    <a:pt x="383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74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394952" y="2080251"/>
              <a:ext cx="314026" cy="1502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628"/>
                  </a:lnTo>
                  <a:lnTo>
                    <a:pt x="21600" y="21600"/>
                  </a:lnTo>
                  <a:lnTo>
                    <a:pt x="0" y="3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24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189">
                <a:defRPr sz="1300"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4691553" y="1230845"/>
            <a:ext cx="4361053" cy="661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just" defTabSz="457189">
              <a:defRPr sz="1200">
                <a:solidFill>
                  <a:srgbClr val="262626"/>
                </a:solidFill>
              </a:defRPr>
            </a:lvl1pPr>
          </a:lstStyle>
          <a:p>
            <a:r>
              <a:rPr lang="es-CO" sz="1300" b="1" dirty="0">
                <a:solidFill>
                  <a:srgbClr val="EE2121"/>
                </a:solidFill>
                <a:latin typeface="+mj-lt"/>
              </a:rPr>
              <a:t>Tecnologías para gestionar riesgos</a:t>
            </a:r>
          </a:p>
          <a:p>
            <a:r>
              <a:rPr dirty="0" err="1">
                <a:latin typeface="+mj-lt"/>
              </a:rPr>
              <a:t>Nuevas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tecnologías</a:t>
            </a:r>
            <a:r>
              <a:rPr dirty="0">
                <a:latin typeface="+mj-lt"/>
              </a:rPr>
              <a:t> que </a:t>
            </a:r>
            <a:r>
              <a:rPr dirty="0" err="1">
                <a:latin typeface="+mj-lt"/>
              </a:rPr>
              <a:t>aprovechan</a:t>
            </a:r>
            <a:r>
              <a:rPr dirty="0">
                <a:latin typeface="+mj-lt"/>
              </a:rPr>
              <a:t> los </a:t>
            </a:r>
            <a:r>
              <a:rPr dirty="0" err="1">
                <a:latin typeface="+mj-lt"/>
              </a:rPr>
              <a:t>algoritmos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aprendizaje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automático</a:t>
            </a:r>
            <a:r>
              <a:rPr dirty="0">
                <a:latin typeface="+mj-lt"/>
              </a:rPr>
              <a:t> y blockchain </a:t>
            </a:r>
            <a:r>
              <a:rPr dirty="0" err="1">
                <a:latin typeface="+mj-lt"/>
              </a:rPr>
              <a:t>permiten</a:t>
            </a:r>
            <a:r>
              <a:rPr dirty="0">
                <a:latin typeface="+mj-lt"/>
              </a:rPr>
              <a:t> la </a:t>
            </a:r>
            <a:r>
              <a:rPr dirty="0" err="1">
                <a:latin typeface="+mj-lt"/>
              </a:rPr>
              <a:t>gestión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eficiente</a:t>
            </a:r>
            <a:r>
              <a:rPr dirty="0">
                <a:latin typeface="+mj-lt"/>
              </a:rPr>
              <a:t> de los </a:t>
            </a:r>
            <a:r>
              <a:rPr dirty="0" err="1">
                <a:latin typeface="+mj-lt"/>
              </a:rPr>
              <a:t>riesgos</a:t>
            </a:r>
            <a:r>
              <a:rPr lang="es-CO" dirty="0">
                <a:latin typeface="+mj-lt"/>
              </a:rPr>
              <a:t>.</a:t>
            </a:r>
            <a:endParaRPr dirty="0">
              <a:latin typeface="+mj-lt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719816" y="2179993"/>
            <a:ext cx="4131221" cy="661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just" defTabSz="457189">
              <a:defRPr sz="1200">
                <a:solidFill>
                  <a:srgbClr val="262626"/>
                </a:solidFill>
              </a:defRPr>
            </a:lvl1pPr>
          </a:lstStyle>
          <a:p>
            <a:r>
              <a:rPr lang="es-CO" sz="1300" b="1" dirty="0">
                <a:solidFill>
                  <a:srgbClr val="0B9DB8"/>
                </a:solidFill>
                <a:latin typeface="+mj-lt"/>
              </a:rPr>
              <a:t>Agregación de </a:t>
            </a:r>
            <a:r>
              <a:rPr lang="es-CO" sz="1300" b="1" dirty="0" err="1">
                <a:solidFill>
                  <a:srgbClr val="0B9DB8"/>
                </a:solidFill>
                <a:latin typeface="+mj-lt"/>
              </a:rPr>
              <a:t>Risk</a:t>
            </a:r>
            <a:r>
              <a:rPr lang="es-CO" sz="1300" b="1" dirty="0">
                <a:solidFill>
                  <a:srgbClr val="0B9DB8"/>
                </a:solidFill>
                <a:latin typeface="+mj-lt"/>
              </a:rPr>
              <a:t> data y reportes de riesgos</a:t>
            </a:r>
          </a:p>
          <a:p>
            <a:r>
              <a:rPr dirty="0" err="1">
                <a:latin typeface="+mj-lt"/>
              </a:rPr>
              <a:t>Automatización</a:t>
            </a:r>
            <a:r>
              <a:rPr dirty="0">
                <a:latin typeface="+mj-lt"/>
              </a:rPr>
              <a:t> de </a:t>
            </a:r>
            <a:r>
              <a:rPr dirty="0" err="1">
                <a:latin typeface="+mj-lt"/>
              </a:rPr>
              <a:t>alertas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tempranas</a:t>
            </a:r>
            <a:r>
              <a:rPr dirty="0">
                <a:latin typeface="+mj-lt"/>
              </a:rPr>
              <a:t> y </a:t>
            </a:r>
            <a:r>
              <a:rPr dirty="0" err="1">
                <a:latin typeface="+mj-lt"/>
              </a:rPr>
              <a:t>pruebas</a:t>
            </a:r>
            <a:r>
              <a:rPr dirty="0">
                <a:latin typeface="+mj-lt"/>
              </a:rPr>
              <a:t> de </a:t>
            </a:r>
            <a:r>
              <a:rPr dirty="0" err="1">
                <a:latin typeface="+mj-lt"/>
              </a:rPr>
              <a:t>estrés</a:t>
            </a:r>
            <a:r>
              <a:rPr dirty="0">
                <a:latin typeface="+mj-lt"/>
              </a:rPr>
              <a:t>, </a:t>
            </a:r>
            <a:r>
              <a:rPr dirty="0" err="1">
                <a:latin typeface="+mj-lt"/>
              </a:rPr>
              <a:t>procesos</a:t>
            </a:r>
            <a:r>
              <a:rPr dirty="0">
                <a:latin typeface="+mj-lt"/>
              </a:rPr>
              <a:t> de </a:t>
            </a:r>
            <a:r>
              <a:rPr dirty="0" err="1">
                <a:latin typeface="+mj-lt"/>
              </a:rPr>
              <a:t>autoevaluación</a:t>
            </a:r>
            <a:r>
              <a:rPr dirty="0">
                <a:latin typeface="+mj-lt"/>
              </a:rPr>
              <a:t> de capital/</a:t>
            </a:r>
            <a:r>
              <a:rPr dirty="0" err="1">
                <a:latin typeface="+mj-lt"/>
              </a:rPr>
              <a:t>liquidez</a:t>
            </a:r>
            <a:r>
              <a:rPr dirty="0">
                <a:latin typeface="+mj-lt"/>
              </a:rPr>
              <a:t>.</a:t>
            </a:r>
          </a:p>
        </p:txBody>
      </p:sp>
      <p:sp>
        <p:nvSpPr>
          <p:cNvPr id="290" name="Shape 290"/>
          <p:cNvSpPr/>
          <p:nvPr/>
        </p:nvSpPr>
        <p:spPr>
          <a:xfrm>
            <a:off x="4721449" y="3115662"/>
            <a:ext cx="4131220" cy="661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just" defTabSz="457189">
              <a:defRPr sz="1200">
                <a:solidFill>
                  <a:srgbClr val="262626"/>
                </a:solidFill>
              </a:defRPr>
            </a:lvl1pPr>
          </a:lstStyle>
          <a:p>
            <a:r>
              <a:rPr lang="es-CO" sz="1300" b="1" dirty="0">
                <a:solidFill>
                  <a:srgbClr val="7030A0"/>
                </a:solidFill>
                <a:latin typeface="+mj-lt"/>
              </a:rPr>
              <a:t>Modelación de grandes cantidades de datos</a:t>
            </a:r>
          </a:p>
          <a:p>
            <a:r>
              <a:rPr dirty="0">
                <a:latin typeface="+mj-lt"/>
              </a:rPr>
              <a:t>La </a:t>
            </a:r>
            <a:r>
              <a:rPr dirty="0" err="1">
                <a:latin typeface="+mj-lt"/>
              </a:rPr>
              <a:t>adopción</a:t>
            </a:r>
            <a:r>
              <a:rPr dirty="0">
                <a:latin typeface="+mj-lt"/>
              </a:rPr>
              <a:t> de NIIF 9 genera un </a:t>
            </a:r>
            <a:r>
              <a:rPr dirty="0" err="1">
                <a:latin typeface="+mj-lt"/>
              </a:rPr>
              <a:t>impacto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en</a:t>
            </a:r>
            <a:r>
              <a:rPr dirty="0">
                <a:latin typeface="+mj-lt"/>
              </a:rPr>
              <a:t> c</a:t>
            </a:r>
            <a:r>
              <a:rPr lang="es-CO" dirty="0">
                <a:latin typeface="+mj-lt"/>
              </a:rPr>
              <a:t>ó</a:t>
            </a:r>
            <a:r>
              <a:rPr dirty="0" err="1">
                <a:latin typeface="+mj-lt"/>
              </a:rPr>
              <a:t>mo</a:t>
            </a:r>
            <a:r>
              <a:rPr dirty="0">
                <a:latin typeface="+mj-lt"/>
              </a:rPr>
              <a:t> se </a:t>
            </a:r>
            <a:r>
              <a:rPr dirty="0" err="1">
                <a:latin typeface="+mj-lt"/>
              </a:rPr>
              <a:t>diseñan</a:t>
            </a:r>
            <a:r>
              <a:rPr dirty="0">
                <a:latin typeface="+mj-lt"/>
              </a:rPr>
              <a:t> los </a:t>
            </a:r>
            <a:r>
              <a:rPr dirty="0" err="1">
                <a:latin typeface="+mj-lt"/>
              </a:rPr>
              <a:t>modelos</a:t>
            </a:r>
            <a:r>
              <a:rPr dirty="0">
                <a:latin typeface="+mj-lt"/>
              </a:rPr>
              <a:t> y se </a:t>
            </a:r>
            <a:r>
              <a:rPr dirty="0" err="1">
                <a:latin typeface="+mj-lt"/>
              </a:rPr>
              <a:t>recopilan</a:t>
            </a:r>
            <a:r>
              <a:rPr dirty="0">
                <a:latin typeface="+mj-lt"/>
              </a:rPr>
              <a:t> los </a:t>
            </a:r>
            <a:r>
              <a:rPr dirty="0" err="1">
                <a:latin typeface="+mj-lt"/>
              </a:rPr>
              <a:t>datos</a:t>
            </a:r>
            <a:r>
              <a:rPr dirty="0">
                <a:latin typeface="+mj-lt"/>
              </a:rPr>
              <a:t>.</a:t>
            </a:r>
          </a:p>
        </p:txBody>
      </p:sp>
      <p:sp>
        <p:nvSpPr>
          <p:cNvPr id="294" name="Shape 294"/>
          <p:cNvSpPr/>
          <p:nvPr/>
        </p:nvSpPr>
        <p:spPr>
          <a:xfrm>
            <a:off x="4742465" y="4099902"/>
            <a:ext cx="4131221" cy="661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just" defTabSz="457189">
              <a:defRPr sz="1200">
                <a:solidFill>
                  <a:srgbClr val="262626"/>
                </a:solidFill>
              </a:defRPr>
            </a:lvl1pPr>
          </a:lstStyle>
          <a:p>
            <a:r>
              <a:rPr lang="es-CO" sz="1300" b="1" dirty="0">
                <a:solidFill>
                  <a:srgbClr val="C36518"/>
                </a:solidFill>
                <a:latin typeface="+mj-lt"/>
              </a:rPr>
              <a:t>Prevención de fraude</a:t>
            </a:r>
          </a:p>
          <a:p>
            <a:r>
              <a:rPr dirty="0">
                <a:latin typeface="+mj-lt"/>
              </a:rPr>
              <a:t>Las </a:t>
            </a:r>
            <a:r>
              <a:rPr dirty="0" err="1">
                <a:latin typeface="+mj-lt"/>
              </a:rPr>
              <a:t>unidades</a:t>
            </a:r>
            <a:r>
              <a:rPr dirty="0">
                <a:latin typeface="+mj-lt"/>
              </a:rPr>
              <a:t> de </a:t>
            </a:r>
            <a:r>
              <a:rPr dirty="0" err="1">
                <a:latin typeface="+mj-lt"/>
              </a:rPr>
              <a:t>inteligencia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necesitan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procesar</a:t>
            </a:r>
            <a:r>
              <a:rPr dirty="0">
                <a:latin typeface="+mj-lt"/>
              </a:rPr>
              <a:t> mayor </a:t>
            </a:r>
            <a:r>
              <a:rPr dirty="0" err="1">
                <a:latin typeface="+mj-lt"/>
              </a:rPr>
              <a:t>cantidad</a:t>
            </a:r>
            <a:r>
              <a:rPr dirty="0">
                <a:latin typeface="+mj-lt"/>
              </a:rPr>
              <a:t> de </a:t>
            </a:r>
            <a:r>
              <a:rPr dirty="0" err="1">
                <a:latin typeface="+mj-lt"/>
              </a:rPr>
              <a:t>datos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en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información</a:t>
            </a:r>
            <a:r>
              <a:rPr dirty="0">
                <a:latin typeface="+mj-lt"/>
              </a:rPr>
              <a:t> para </a:t>
            </a:r>
            <a:r>
              <a:rPr dirty="0" err="1">
                <a:latin typeface="+mj-lt"/>
              </a:rPr>
              <a:t>evitar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delitos</a:t>
            </a:r>
            <a:r>
              <a:rPr lang="es-CO" dirty="0">
                <a:latin typeface="+mj-lt"/>
              </a:rPr>
              <a:t>.</a:t>
            </a:r>
            <a:endParaRPr dirty="0">
              <a:latin typeface="+mj-lt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58F4626-C236-45C6-9D23-BBD2F137B214}"/>
              </a:ext>
            </a:extLst>
          </p:cNvPr>
          <p:cNvGrpSpPr/>
          <p:nvPr/>
        </p:nvGrpSpPr>
        <p:grpSpPr>
          <a:xfrm>
            <a:off x="3961654" y="1241490"/>
            <a:ext cx="648000" cy="646331"/>
            <a:chOff x="3961654" y="966277"/>
            <a:chExt cx="648000" cy="646331"/>
          </a:xfrm>
        </p:grpSpPr>
        <p:sp>
          <p:nvSpPr>
            <p:cNvPr id="281" name="Shape 281"/>
            <p:cNvSpPr/>
            <p:nvPr/>
          </p:nvSpPr>
          <p:spPr>
            <a:xfrm>
              <a:off x="3961654" y="966277"/>
              <a:ext cx="648000" cy="646331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rgbClr val="FFFFFF"/>
              </a:solidFill>
              <a:miter/>
            </a:ln>
            <a:effectLst>
              <a:outerShdw blurRad="190500" dist="8455" dir="5400000" rotWithShape="0">
                <a:srgbClr val="000000"/>
              </a:outerShdw>
            </a:effectLst>
          </p:spPr>
          <p:txBody>
            <a:bodyPr lIns="45719" rIns="45719" anchor="ctr"/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4101464" y="1151194"/>
              <a:ext cx="396714" cy="29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9" y="2828"/>
                  </a:moveTo>
                  <a:lnTo>
                    <a:pt x="18994" y="2907"/>
                  </a:lnTo>
                  <a:lnTo>
                    <a:pt x="19313" y="2907"/>
                  </a:lnTo>
                  <a:lnTo>
                    <a:pt x="19371" y="2946"/>
                  </a:lnTo>
                  <a:lnTo>
                    <a:pt x="19400" y="2986"/>
                  </a:lnTo>
                  <a:lnTo>
                    <a:pt x="19428" y="3104"/>
                  </a:lnTo>
                  <a:lnTo>
                    <a:pt x="19400" y="3181"/>
                  </a:lnTo>
                  <a:lnTo>
                    <a:pt x="19371" y="3417"/>
                  </a:lnTo>
                  <a:lnTo>
                    <a:pt x="19313" y="3535"/>
                  </a:lnTo>
                  <a:lnTo>
                    <a:pt x="19226" y="3693"/>
                  </a:lnTo>
                  <a:lnTo>
                    <a:pt x="19139" y="3770"/>
                  </a:lnTo>
                  <a:lnTo>
                    <a:pt x="19052" y="3811"/>
                  </a:lnTo>
                  <a:lnTo>
                    <a:pt x="18965" y="3770"/>
                  </a:lnTo>
                  <a:lnTo>
                    <a:pt x="18792" y="3457"/>
                  </a:lnTo>
                  <a:lnTo>
                    <a:pt x="18763" y="3260"/>
                  </a:lnTo>
                  <a:lnTo>
                    <a:pt x="18763" y="3104"/>
                  </a:lnTo>
                  <a:lnTo>
                    <a:pt x="18850" y="2907"/>
                  </a:lnTo>
                  <a:lnTo>
                    <a:pt x="18879" y="2828"/>
                  </a:lnTo>
                  <a:close/>
                  <a:moveTo>
                    <a:pt x="13000" y="6480"/>
                  </a:moveTo>
                  <a:lnTo>
                    <a:pt x="13117" y="6519"/>
                  </a:lnTo>
                  <a:lnTo>
                    <a:pt x="13174" y="6559"/>
                  </a:lnTo>
                  <a:lnTo>
                    <a:pt x="13204" y="6559"/>
                  </a:lnTo>
                  <a:lnTo>
                    <a:pt x="13204" y="6598"/>
                  </a:lnTo>
                  <a:lnTo>
                    <a:pt x="13232" y="6637"/>
                  </a:lnTo>
                  <a:lnTo>
                    <a:pt x="13232" y="6795"/>
                  </a:lnTo>
                  <a:lnTo>
                    <a:pt x="13204" y="6913"/>
                  </a:lnTo>
                  <a:lnTo>
                    <a:pt x="13117" y="7069"/>
                  </a:lnTo>
                  <a:lnTo>
                    <a:pt x="13087" y="7148"/>
                  </a:lnTo>
                  <a:lnTo>
                    <a:pt x="13030" y="7226"/>
                  </a:lnTo>
                  <a:lnTo>
                    <a:pt x="12972" y="7226"/>
                  </a:lnTo>
                  <a:lnTo>
                    <a:pt x="12972" y="7187"/>
                  </a:lnTo>
                  <a:lnTo>
                    <a:pt x="12943" y="7187"/>
                  </a:lnTo>
                  <a:lnTo>
                    <a:pt x="12826" y="6951"/>
                  </a:lnTo>
                  <a:lnTo>
                    <a:pt x="12826" y="6677"/>
                  </a:lnTo>
                  <a:lnTo>
                    <a:pt x="12885" y="6559"/>
                  </a:lnTo>
                  <a:lnTo>
                    <a:pt x="12972" y="6480"/>
                  </a:lnTo>
                  <a:close/>
                  <a:moveTo>
                    <a:pt x="14883" y="8327"/>
                  </a:moveTo>
                  <a:lnTo>
                    <a:pt x="14970" y="8365"/>
                  </a:lnTo>
                  <a:lnTo>
                    <a:pt x="15028" y="8483"/>
                  </a:lnTo>
                  <a:lnTo>
                    <a:pt x="15085" y="8601"/>
                  </a:lnTo>
                  <a:lnTo>
                    <a:pt x="15085" y="8798"/>
                  </a:lnTo>
                  <a:lnTo>
                    <a:pt x="15056" y="8954"/>
                  </a:lnTo>
                  <a:lnTo>
                    <a:pt x="14998" y="9111"/>
                  </a:lnTo>
                  <a:lnTo>
                    <a:pt x="14941" y="9269"/>
                  </a:lnTo>
                  <a:lnTo>
                    <a:pt x="14824" y="9347"/>
                  </a:lnTo>
                  <a:lnTo>
                    <a:pt x="14680" y="9308"/>
                  </a:lnTo>
                  <a:lnTo>
                    <a:pt x="14564" y="9229"/>
                  </a:lnTo>
                  <a:lnTo>
                    <a:pt x="14477" y="9111"/>
                  </a:lnTo>
                  <a:lnTo>
                    <a:pt x="14448" y="8993"/>
                  </a:lnTo>
                  <a:lnTo>
                    <a:pt x="14448" y="8875"/>
                  </a:lnTo>
                  <a:lnTo>
                    <a:pt x="14477" y="8757"/>
                  </a:lnTo>
                  <a:lnTo>
                    <a:pt x="14507" y="8640"/>
                  </a:lnTo>
                  <a:lnTo>
                    <a:pt x="14594" y="8601"/>
                  </a:lnTo>
                  <a:lnTo>
                    <a:pt x="14651" y="8562"/>
                  </a:lnTo>
                  <a:lnTo>
                    <a:pt x="14680" y="8483"/>
                  </a:lnTo>
                  <a:lnTo>
                    <a:pt x="14709" y="8365"/>
                  </a:lnTo>
                  <a:lnTo>
                    <a:pt x="14767" y="8327"/>
                  </a:lnTo>
                  <a:close/>
                  <a:moveTo>
                    <a:pt x="6544" y="10054"/>
                  </a:moveTo>
                  <a:lnTo>
                    <a:pt x="6660" y="10171"/>
                  </a:lnTo>
                  <a:lnTo>
                    <a:pt x="6776" y="10250"/>
                  </a:lnTo>
                  <a:lnTo>
                    <a:pt x="6834" y="10368"/>
                  </a:lnTo>
                  <a:lnTo>
                    <a:pt x="6862" y="10565"/>
                  </a:lnTo>
                  <a:lnTo>
                    <a:pt x="6834" y="10722"/>
                  </a:lnTo>
                  <a:lnTo>
                    <a:pt x="6747" y="10878"/>
                  </a:lnTo>
                  <a:lnTo>
                    <a:pt x="6689" y="10996"/>
                  </a:lnTo>
                  <a:lnTo>
                    <a:pt x="6573" y="11036"/>
                  </a:lnTo>
                  <a:lnTo>
                    <a:pt x="6515" y="11075"/>
                  </a:lnTo>
                  <a:lnTo>
                    <a:pt x="6457" y="11075"/>
                  </a:lnTo>
                  <a:lnTo>
                    <a:pt x="6341" y="10957"/>
                  </a:lnTo>
                  <a:lnTo>
                    <a:pt x="6283" y="10840"/>
                  </a:lnTo>
                  <a:lnTo>
                    <a:pt x="6283" y="10643"/>
                  </a:lnTo>
                  <a:lnTo>
                    <a:pt x="6313" y="10486"/>
                  </a:lnTo>
                  <a:lnTo>
                    <a:pt x="6370" y="10330"/>
                  </a:lnTo>
                  <a:lnTo>
                    <a:pt x="6515" y="10094"/>
                  </a:lnTo>
                  <a:lnTo>
                    <a:pt x="6544" y="10054"/>
                  </a:lnTo>
                  <a:close/>
                  <a:moveTo>
                    <a:pt x="9006" y="12056"/>
                  </a:moveTo>
                  <a:lnTo>
                    <a:pt x="9063" y="12136"/>
                  </a:lnTo>
                  <a:lnTo>
                    <a:pt x="9150" y="12136"/>
                  </a:lnTo>
                  <a:lnTo>
                    <a:pt x="9323" y="12174"/>
                  </a:lnTo>
                  <a:lnTo>
                    <a:pt x="9410" y="12215"/>
                  </a:lnTo>
                  <a:lnTo>
                    <a:pt x="9468" y="12253"/>
                  </a:lnTo>
                  <a:lnTo>
                    <a:pt x="9468" y="12371"/>
                  </a:lnTo>
                  <a:lnTo>
                    <a:pt x="9410" y="12450"/>
                  </a:lnTo>
                  <a:lnTo>
                    <a:pt x="9410" y="12489"/>
                  </a:lnTo>
                  <a:lnTo>
                    <a:pt x="9295" y="12607"/>
                  </a:lnTo>
                  <a:lnTo>
                    <a:pt x="9266" y="12646"/>
                  </a:lnTo>
                  <a:lnTo>
                    <a:pt x="9179" y="12725"/>
                  </a:lnTo>
                  <a:lnTo>
                    <a:pt x="9092" y="12725"/>
                  </a:lnTo>
                  <a:lnTo>
                    <a:pt x="9092" y="12763"/>
                  </a:lnTo>
                  <a:lnTo>
                    <a:pt x="9034" y="12763"/>
                  </a:lnTo>
                  <a:lnTo>
                    <a:pt x="8976" y="12725"/>
                  </a:lnTo>
                  <a:lnTo>
                    <a:pt x="8947" y="12725"/>
                  </a:lnTo>
                  <a:lnTo>
                    <a:pt x="8919" y="12686"/>
                  </a:lnTo>
                  <a:lnTo>
                    <a:pt x="8919" y="12646"/>
                  </a:lnTo>
                  <a:lnTo>
                    <a:pt x="8889" y="12607"/>
                  </a:lnTo>
                  <a:lnTo>
                    <a:pt x="8832" y="12410"/>
                  </a:lnTo>
                  <a:lnTo>
                    <a:pt x="8802" y="12292"/>
                  </a:lnTo>
                  <a:lnTo>
                    <a:pt x="8832" y="12174"/>
                  </a:lnTo>
                  <a:lnTo>
                    <a:pt x="8919" y="12136"/>
                  </a:lnTo>
                  <a:lnTo>
                    <a:pt x="9006" y="12056"/>
                  </a:lnTo>
                  <a:close/>
                  <a:moveTo>
                    <a:pt x="19052" y="2200"/>
                  </a:moveTo>
                  <a:lnTo>
                    <a:pt x="18907" y="2239"/>
                  </a:lnTo>
                  <a:lnTo>
                    <a:pt x="18763" y="2318"/>
                  </a:lnTo>
                  <a:lnTo>
                    <a:pt x="18618" y="2436"/>
                  </a:lnTo>
                  <a:lnTo>
                    <a:pt x="18444" y="2671"/>
                  </a:lnTo>
                  <a:lnTo>
                    <a:pt x="18416" y="2828"/>
                  </a:lnTo>
                  <a:lnTo>
                    <a:pt x="18357" y="2946"/>
                  </a:lnTo>
                  <a:lnTo>
                    <a:pt x="18329" y="3260"/>
                  </a:lnTo>
                  <a:lnTo>
                    <a:pt x="18386" y="3575"/>
                  </a:lnTo>
                  <a:lnTo>
                    <a:pt x="18444" y="3811"/>
                  </a:lnTo>
                  <a:lnTo>
                    <a:pt x="18242" y="3967"/>
                  </a:lnTo>
                  <a:lnTo>
                    <a:pt x="18038" y="4162"/>
                  </a:lnTo>
                  <a:lnTo>
                    <a:pt x="17836" y="4398"/>
                  </a:lnTo>
                  <a:lnTo>
                    <a:pt x="17662" y="4674"/>
                  </a:lnTo>
                  <a:lnTo>
                    <a:pt x="16996" y="5694"/>
                  </a:lnTo>
                  <a:lnTo>
                    <a:pt x="16562" y="6283"/>
                  </a:lnTo>
                  <a:lnTo>
                    <a:pt x="16099" y="6834"/>
                  </a:lnTo>
                  <a:lnTo>
                    <a:pt x="15636" y="7423"/>
                  </a:lnTo>
                  <a:lnTo>
                    <a:pt x="15202" y="8012"/>
                  </a:lnTo>
                  <a:lnTo>
                    <a:pt x="15085" y="7894"/>
                  </a:lnTo>
                  <a:lnTo>
                    <a:pt x="14941" y="7815"/>
                  </a:lnTo>
                  <a:lnTo>
                    <a:pt x="14883" y="7815"/>
                  </a:lnTo>
                  <a:lnTo>
                    <a:pt x="14796" y="7776"/>
                  </a:lnTo>
                  <a:lnTo>
                    <a:pt x="14594" y="7776"/>
                  </a:lnTo>
                  <a:lnTo>
                    <a:pt x="14507" y="7855"/>
                  </a:lnTo>
                  <a:lnTo>
                    <a:pt x="13869" y="6990"/>
                  </a:lnTo>
                  <a:lnTo>
                    <a:pt x="13782" y="6951"/>
                  </a:lnTo>
                  <a:lnTo>
                    <a:pt x="13782" y="6519"/>
                  </a:lnTo>
                  <a:lnTo>
                    <a:pt x="13725" y="6324"/>
                  </a:lnTo>
                  <a:lnTo>
                    <a:pt x="13667" y="6165"/>
                  </a:lnTo>
                  <a:lnTo>
                    <a:pt x="13551" y="6009"/>
                  </a:lnTo>
                  <a:lnTo>
                    <a:pt x="13377" y="5852"/>
                  </a:lnTo>
                  <a:lnTo>
                    <a:pt x="13291" y="5773"/>
                  </a:lnTo>
                  <a:lnTo>
                    <a:pt x="13232" y="5694"/>
                  </a:lnTo>
                  <a:lnTo>
                    <a:pt x="13145" y="5655"/>
                  </a:lnTo>
                  <a:lnTo>
                    <a:pt x="13059" y="5655"/>
                  </a:lnTo>
                  <a:lnTo>
                    <a:pt x="12885" y="5694"/>
                  </a:lnTo>
                  <a:lnTo>
                    <a:pt x="12711" y="5812"/>
                  </a:lnTo>
                  <a:lnTo>
                    <a:pt x="12537" y="6009"/>
                  </a:lnTo>
                  <a:lnTo>
                    <a:pt x="12422" y="6245"/>
                  </a:lnTo>
                  <a:lnTo>
                    <a:pt x="12305" y="6519"/>
                  </a:lnTo>
                  <a:lnTo>
                    <a:pt x="12277" y="6834"/>
                  </a:lnTo>
                  <a:lnTo>
                    <a:pt x="12277" y="7069"/>
                  </a:lnTo>
                  <a:lnTo>
                    <a:pt x="12103" y="7226"/>
                  </a:lnTo>
                  <a:lnTo>
                    <a:pt x="11929" y="7384"/>
                  </a:lnTo>
                  <a:lnTo>
                    <a:pt x="11582" y="7855"/>
                  </a:lnTo>
                  <a:lnTo>
                    <a:pt x="11293" y="8327"/>
                  </a:lnTo>
                  <a:lnTo>
                    <a:pt x="11089" y="8719"/>
                  </a:lnTo>
                  <a:lnTo>
                    <a:pt x="10655" y="9464"/>
                  </a:lnTo>
                  <a:lnTo>
                    <a:pt x="10250" y="10289"/>
                  </a:lnTo>
                  <a:lnTo>
                    <a:pt x="9874" y="10957"/>
                  </a:lnTo>
                  <a:lnTo>
                    <a:pt x="9700" y="11311"/>
                  </a:lnTo>
                  <a:lnTo>
                    <a:pt x="9555" y="11664"/>
                  </a:lnTo>
                  <a:lnTo>
                    <a:pt x="9410" y="11626"/>
                  </a:lnTo>
                  <a:lnTo>
                    <a:pt x="9266" y="11585"/>
                  </a:lnTo>
                  <a:lnTo>
                    <a:pt x="9208" y="11546"/>
                  </a:lnTo>
                  <a:lnTo>
                    <a:pt x="9063" y="11508"/>
                  </a:lnTo>
                  <a:lnTo>
                    <a:pt x="8889" y="11508"/>
                  </a:lnTo>
                  <a:lnTo>
                    <a:pt x="8745" y="11585"/>
                  </a:lnTo>
                  <a:lnTo>
                    <a:pt x="8600" y="11703"/>
                  </a:lnTo>
                  <a:lnTo>
                    <a:pt x="8541" y="11626"/>
                  </a:lnTo>
                  <a:lnTo>
                    <a:pt x="8252" y="11429"/>
                  </a:lnTo>
                  <a:lnTo>
                    <a:pt x="7963" y="11193"/>
                  </a:lnTo>
                  <a:lnTo>
                    <a:pt x="7673" y="10919"/>
                  </a:lnTo>
                  <a:lnTo>
                    <a:pt x="7529" y="10840"/>
                  </a:lnTo>
                  <a:lnTo>
                    <a:pt x="7384" y="10760"/>
                  </a:lnTo>
                  <a:lnTo>
                    <a:pt x="7412" y="10565"/>
                  </a:lnTo>
                  <a:lnTo>
                    <a:pt x="7384" y="10368"/>
                  </a:lnTo>
                  <a:lnTo>
                    <a:pt x="7355" y="10133"/>
                  </a:lnTo>
                  <a:lnTo>
                    <a:pt x="7297" y="9976"/>
                  </a:lnTo>
                  <a:lnTo>
                    <a:pt x="7210" y="9779"/>
                  </a:lnTo>
                  <a:lnTo>
                    <a:pt x="7123" y="9623"/>
                  </a:lnTo>
                  <a:lnTo>
                    <a:pt x="7008" y="9505"/>
                  </a:lnTo>
                  <a:lnTo>
                    <a:pt x="6862" y="9426"/>
                  </a:lnTo>
                  <a:lnTo>
                    <a:pt x="6776" y="9387"/>
                  </a:lnTo>
                  <a:lnTo>
                    <a:pt x="6689" y="9347"/>
                  </a:lnTo>
                  <a:lnTo>
                    <a:pt x="6515" y="9347"/>
                  </a:lnTo>
                  <a:lnTo>
                    <a:pt x="6341" y="9426"/>
                  </a:lnTo>
                  <a:lnTo>
                    <a:pt x="6196" y="9544"/>
                  </a:lnTo>
                  <a:lnTo>
                    <a:pt x="6052" y="9700"/>
                  </a:lnTo>
                  <a:lnTo>
                    <a:pt x="5907" y="9936"/>
                  </a:lnTo>
                  <a:lnTo>
                    <a:pt x="5820" y="10171"/>
                  </a:lnTo>
                  <a:lnTo>
                    <a:pt x="5733" y="10447"/>
                  </a:lnTo>
                  <a:lnTo>
                    <a:pt x="5733" y="10801"/>
                  </a:lnTo>
                  <a:lnTo>
                    <a:pt x="5675" y="10840"/>
                  </a:lnTo>
                  <a:lnTo>
                    <a:pt x="4662" y="12450"/>
                  </a:lnTo>
                  <a:lnTo>
                    <a:pt x="4170" y="13275"/>
                  </a:lnTo>
                  <a:lnTo>
                    <a:pt x="3677" y="14139"/>
                  </a:lnTo>
                  <a:lnTo>
                    <a:pt x="3186" y="14963"/>
                  </a:lnTo>
                  <a:lnTo>
                    <a:pt x="2635" y="15788"/>
                  </a:lnTo>
                  <a:lnTo>
                    <a:pt x="2432" y="16062"/>
                  </a:lnTo>
                  <a:lnTo>
                    <a:pt x="2230" y="16377"/>
                  </a:lnTo>
                  <a:lnTo>
                    <a:pt x="2143" y="16534"/>
                  </a:lnTo>
                  <a:lnTo>
                    <a:pt x="2026" y="16928"/>
                  </a:lnTo>
                  <a:lnTo>
                    <a:pt x="2026" y="17123"/>
                  </a:lnTo>
                  <a:lnTo>
                    <a:pt x="2056" y="17241"/>
                  </a:lnTo>
                  <a:lnTo>
                    <a:pt x="2113" y="17320"/>
                  </a:lnTo>
                  <a:lnTo>
                    <a:pt x="2200" y="17358"/>
                  </a:lnTo>
                  <a:lnTo>
                    <a:pt x="2287" y="17320"/>
                  </a:lnTo>
                  <a:lnTo>
                    <a:pt x="2404" y="17241"/>
                  </a:lnTo>
                  <a:lnTo>
                    <a:pt x="2519" y="17162"/>
                  </a:lnTo>
                  <a:lnTo>
                    <a:pt x="2693" y="16887"/>
                  </a:lnTo>
                  <a:lnTo>
                    <a:pt x="3069" y="16338"/>
                  </a:lnTo>
                  <a:lnTo>
                    <a:pt x="3533" y="15709"/>
                  </a:lnTo>
                  <a:lnTo>
                    <a:pt x="3764" y="15355"/>
                  </a:lnTo>
                  <a:lnTo>
                    <a:pt x="3967" y="15002"/>
                  </a:lnTo>
                  <a:lnTo>
                    <a:pt x="4459" y="14139"/>
                  </a:lnTo>
                  <a:lnTo>
                    <a:pt x="4980" y="13275"/>
                  </a:lnTo>
                  <a:lnTo>
                    <a:pt x="5531" y="12450"/>
                  </a:lnTo>
                  <a:lnTo>
                    <a:pt x="6052" y="11626"/>
                  </a:lnTo>
                  <a:lnTo>
                    <a:pt x="6139" y="11703"/>
                  </a:lnTo>
                  <a:lnTo>
                    <a:pt x="6283" y="11782"/>
                  </a:lnTo>
                  <a:lnTo>
                    <a:pt x="6400" y="11821"/>
                  </a:lnTo>
                  <a:lnTo>
                    <a:pt x="6544" y="11821"/>
                  </a:lnTo>
                  <a:lnTo>
                    <a:pt x="6717" y="11782"/>
                  </a:lnTo>
                  <a:lnTo>
                    <a:pt x="6891" y="11703"/>
                  </a:lnTo>
                  <a:lnTo>
                    <a:pt x="7036" y="11546"/>
                  </a:lnTo>
                  <a:lnTo>
                    <a:pt x="7152" y="11390"/>
                  </a:lnTo>
                  <a:lnTo>
                    <a:pt x="7384" y="11585"/>
                  </a:lnTo>
                  <a:lnTo>
                    <a:pt x="7616" y="11782"/>
                  </a:lnTo>
                  <a:lnTo>
                    <a:pt x="7992" y="12136"/>
                  </a:lnTo>
                  <a:lnTo>
                    <a:pt x="8165" y="12292"/>
                  </a:lnTo>
                  <a:lnTo>
                    <a:pt x="8368" y="12410"/>
                  </a:lnTo>
                  <a:lnTo>
                    <a:pt x="8397" y="12607"/>
                  </a:lnTo>
                  <a:lnTo>
                    <a:pt x="8455" y="12804"/>
                  </a:lnTo>
                  <a:lnTo>
                    <a:pt x="8513" y="12960"/>
                  </a:lnTo>
                  <a:lnTo>
                    <a:pt x="8600" y="13117"/>
                  </a:lnTo>
                  <a:lnTo>
                    <a:pt x="8715" y="13196"/>
                  </a:lnTo>
                  <a:lnTo>
                    <a:pt x="8802" y="13275"/>
                  </a:lnTo>
                  <a:lnTo>
                    <a:pt x="8919" y="13353"/>
                  </a:lnTo>
                  <a:lnTo>
                    <a:pt x="9179" y="13353"/>
                  </a:lnTo>
                  <a:lnTo>
                    <a:pt x="9323" y="13275"/>
                  </a:lnTo>
                  <a:lnTo>
                    <a:pt x="9527" y="13117"/>
                  </a:lnTo>
                  <a:lnTo>
                    <a:pt x="9700" y="12922"/>
                  </a:lnTo>
                  <a:lnTo>
                    <a:pt x="9787" y="12763"/>
                  </a:lnTo>
                  <a:lnTo>
                    <a:pt x="9844" y="12646"/>
                  </a:lnTo>
                  <a:lnTo>
                    <a:pt x="9874" y="12489"/>
                  </a:lnTo>
                  <a:lnTo>
                    <a:pt x="9903" y="12332"/>
                  </a:lnTo>
                  <a:lnTo>
                    <a:pt x="9903" y="12174"/>
                  </a:lnTo>
                  <a:lnTo>
                    <a:pt x="9874" y="12056"/>
                  </a:lnTo>
                  <a:lnTo>
                    <a:pt x="10077" y="11782"/>
                  </a:lnTo>
                  <a:lnTo>
                    <a:pt x="10250" y="11508"/>
                  </a:lnTo>
                  <a:lnTo>
                    <a:pt x="10598" y="10878"/>
                  </a:lnTo>
                  <a:lnTo>
                    <a:pt x="10915" y="10212"/>
                  </a:lnTo>
                  <a:lnTo>
                    <a:pt x="11206" y="9623"/>
                  </a:lnTo>
                  <a:lnTo>
                    <a:pt x="11640" y="8875"/>
                  </a:lnTo>
                  <a:lnTo>
                    <a:pt x="12218" y="8091"/>
                  </a:lnTo>
                  <a:lnTo>
                    <a:pt x="12335" y="7973"/>
                  </a:lnTo>
                  <a:lnTo>
                    <a:pt x="12596" y="7776"/>
                  </a:lnTo>
                  <a:lnTo>
                    <a:pt x="12740" y="7894"/>
                  </a:lnTo>
                  <a:lnTo>
                    <a:pt x="12885" y="7933"/>
                  </a:lnTo>
                  <a:lnTo>
                    <a:pt x="13030" y="7973"/>
                  </a:lnTo>
                  <a:lnTo>
                    <a:pt x="13204" y="7933"/>
                  </a:lnTo>
                  <a:lnTo>
                    <a:pt x="13319" y="7855"/>
                  </a:lnTo>
                  <a:lnTo>
                    <a:pt x="13406" y="7737"/>
                  </a:lnTo>
                  <a:lnTo>
                    <a:pt x="13521" y="7620"/>
                  </a:lnTo>
                  <a:lnTo>
                    <a:pt x="13608" y="7502"/>
                  </a:lnTo>
                  <a:lnTo>
                    <a:pt x="13927" y="8012"/>
                  </a:lnTo>
                  <a:lnTo>
                    <a:pt x="14129" y="8365"/>
                  </a:lnTo>
                  <a:lnTo>
                    <a:pt x="14043" y="8562"/>
                  </a:lnTo>
                  <a:lnTo>
                    <a:pt x="14014" y="8757"/>
                  </a:lnTo>
                  <a:lnTo>
                    <a:pt x="13985" y="8954"/>
                  </a:lnTo>
                  <a:lnTo>
                    <a:pt x="14014" y="9190"/>
                  </a:lnTo>
                  <a:lnTo>
                    <a:pt x="14072" y="9387"/>
                  </a:lnTo>
                  <a:lnTo>
                    <a:pt x="14159" y="9544"/>
                  </a:lnTo>
                  <a:lnTo>
                    <a:pt x="14303" y="9700"/>
                  </a:lnTo>
                  <a:lnTo>
                    <a:pt x="14594" y="9858"/>
                  </a:lnTo>
                  <a:lnTo>
                    <a:pt x="14767" y="9858"/>
                  </a:lnTo>
                  <a:lnTo>
                    <a:pt x="14911" y="9818"/>
                  </a:lnTo>
                  <a:lnTo>
                    <a:pt x="15056" y="9740"/>
                  </a:lnTo>
                  <a:lnTo>
                    <a:pt x="15143" y="9661"/>
                  </a:lnTo>
                  <a:lnTo>
                    <a:pt x="15317" y="9426"/>
                  </a:lnTo>
                  <a:lnTo>
                    <a:pt x="15375" y="9269"/>
                  </a:lnTo>
                  <a:lnTo>
                    <a:pt x="15432" y="8954"/>
                  </a:lnTo>
                  <a:lnTo>
                    <a:pt x="15432" y="8522"/>
                  </a:lnTo>
                  <a:lnTo>
                    <a:pt x="15519" y="8483"/>
                  </a:lnTo>
                  <a:lnTo>
                    <a:pt x="15925" y="7933"/>
                  </a:lnTo>
                  <a:lnTo>
                    <a:pt x="16359" y="7384"/>
                  </a:lnTo>
                  <a:lnTo>
                    <a:pt x="17200" y="6362"/>
                  </a:lnTo>
                  <a:lnTo>
                    <a:pt x="17981" y="5341"/>
                  </a:lnTo>
                  <a:lnTo>
                    <a:pt x="18763" y="4321"/>
                  </a:lnTo>
                  <a:lnTo>
                    <a:pt x="18792" y="4280"/>
                  </a:lnTo>
                  <a:lnTo>
                    <a:pt x="18937" y="4359"/>
                  </a:lnTo>
                  <a:lnTo>
                    <a:pt x="19226" y="4359"/>
                  </a:lnTo>
                  <a:lnTo>
                    <a:pt x="19371" y="4280"/>
                  </a:lnTo>
                  <a:lnTo>
                    <a:pt x="19487" y="4162"/>
                  </a:lnTo>
                  <a:lnTo>
                    <a:pt x="19574" y="4045"/>
                  </a:lnTo>
                  <a:lnTo>
                    <a:pt x="19747" y="3732"/>
                  </a:lnTo>
                  <a:lnTo>
                    <a:pt x="19804" y="3575"/>
                  </a:lnTo>
                  <a:lnTo>
                    <a:pt x="19834" y="3378"/>
                  </a:lnTo>
                  <a:lnTo>
                    <a:pt x="19863" y="3222"/>
                  </a:lnTo>
                  <a:lnTo>
                    <a:pt x="19863" y="3025"/>
                  </a:lnTo>
                  <a:lnTo>
                    <a:pt x="19834" y="2868"/>
                  </a:lnTo>
                  <a:lnTo>
                    <a:pt x="19804" y="2710"/>
                  </a:lnTo>
                  <a:lnTo>
                    <a:pt x="19717" y="2592"/>
                  </a:lnTo>
                  <a:lnTo>
                    <a:pt x="19660" y="2474"/>
                  </a:lnTo>
                  <a:lnTo>
                    <a:pt x="19544" y="2356"/>
                  </a:lnTo>
                  <a:lnTo>
                    <a:pt x="19458" y="2318"/>
                  </a:lnTo>
                  <a:lnTo>
                    <a:pt x="19341" y="2279"/>
                  </a:lnTo>
                  <a:lnTo>
                    <a:pt x="19226" y="2239"/>
                  </a:lnTo>
                  <a:lnTo>
                    <a:pt x="19052" y="2200"/>
                  </a:lnTo>
                  <a:close/>
                  <a:moveTo>
                    <a:pt x="232" y="0"/>
                  </a:moveTo>
                  <a:lnTo>
                    <a:pt x="174" y="79"/>
                  </a:lnTo>
                  <a:lnTo>
                    <a:pt x="117" y="118"/>
                  </a:lnTo>
                  <a:lnTo>
                    <a:pt x="0" y="512"/>
                  </a:lnTo>
                  <a:lnTo>
                    <a:pt x="0" y="943"/>
                  </a:lnTo>
                  <a:lnTo>
                    <a:pt x="30" y="1414"/>
                  </a:lnTo>
                  <a:lnTo>
                    <a:pt x="58" y="1808"/>
                  </a:lnTo>
                  <a:lnTo>
                    <a:pt x="58" y="3142"/>
                  </a:lnTo>
                  <a:lnTo>
                    <a:pt x="30" y="4477"/>
                  </a:lnTo>
                  <a:lnTo>
                    <a:pt x="58" y="5812"/>
                  </a:lnTo>
                  <a:lnTo>
                    <a:pt x="30" y="7148"/>
                  </a:lnTo>
                  <a:lnTo>
                    <a:pt x="0" y="9858"/>
                  </a:lnTo>
                  <a:lnTo>
                    <a:pt x="0" y="12686"/>
                  </a:lnTo>
                  <a:lnTo>
                    <a:pt x="87" y="15473"/>
                  </a:lnTo>
                  <a:lnTo>
                    <a:pt x="174" y="18262"/>
                  </a:lnTo>
                  <a:lnTo>
                    <a:pt x="203" y="19676"/>
                  </a:lnTo>
                  <a:lnTo>
                    <a:pt x="203" y="21090"/>
                  </a:lnTo>
                  <a:lnTo>
                    <a:pt x="232" y="21285"/>
                  </a:lnTo>
                  <a:lnTo>
                    <a:pt x="377" y="21482"/>
                  </a:lnTo>
                  <a:lnTo>
                    <a:pt x="464" y="21482"/>
                  </a:lnTo>
                  <a:lnTo>
                    <a:pt x="1071" y="21600"/>
                  </a:lnTo>
                  <a:lnTo>
                    <a:pt x="2259" y="21600"/>
                  </a:lnTo>
                  <a:lnTo>
                    <a:pt x="2867" y="21521"/>
                  </a:lnTo>
                  <a:lnTo>
                    <a:pt x="4083" y="21403"/>
                  </a:lnTo>
                  <a:lnTo>
                    <a:pt x="4691" y="21326"/>
                  </a:lnTo>
                  <a:lnTo>
                    <a:pt x="5299" y="21285"/>
                  </a:lnTo>
                  <a:lnTo>
                    <a:pt x="11929" y="21285"/>
                  </a:lnTo>
                  <a:lnTo>
                    <a:pt x="13291" y="21247"/>
                  </a:lnTo>
                  <a:lnTo>
                    <a:pt x="15983" y="21129"/>
                  </a:lnTo>
                  <a:lnTo>
                    <a:pt x="17344" y="21090"/>
                  </a:lnTo>
                  <a:lnTo>
                    <a:pt x="19921" y="21090"/>
                  </a:lnTo>
                  <a:lnTo>
                    <a:pt x="20558" y="21129"/>
                  </a:lnTo>
                  <a:lnTo>
                    <a:pt x="20877" y="21208"/>
                  </a:lnTo>
                  <a:lnTo>
                    <a:pt x="21194" y="21247"/>
                  </a:lnTo>
                  <a:lnTo>
                    <a:pt x="21339" y="21247"/>
                  </a:lnTo>
                  <a:lnTo>
                    <a:pt x="21455" y="21167"/>
                  </a:lnTo>
                  <a:lnTo>
                    <a:pt x="21542" y="21050"/>
                  </a:lnTo>
                  <a:lnTo>
                    <a:pt x="21600" y="20893"/>
                  </a:lnTo>
                  <a:lnTo>
                    <a:pt x="21600" y="20737"/>
                  </a:lnTo>
                  <a:lnTo>
                    <a:pt x="21571" y="20578"/>
                  </a:lnTo>
                  <a:lnTo>
                    <a:pt x="21485" y="20461"/>
                  </a:lnTo>
                  <a:lnTo>
                    <a:pt x="21368" y="20383"/>
                  </a:lnTo>
                  <a:lnTo>
                    <a:pt x="20818" y="20265"/>
                  </a:lnTo>
                  <a:lnTo>
                    <a:pt x="20239" y="20225"/>
                  </a:lnTo>
                  <a:lnTo>
                    <a:pt x="19139" y="20186"/>
                  </a:lnTo>
                  <a:lnTo>
                    <a:pt x="17778" y="20147"/>
                  </a:lnTo>
                  <a:lnTo>
                    <a:pt x="16446" y="20186"/>
                  </a:lnTo>
                  <a:lnTo>
                    <a:pt x="13725" y="20304"/>
                  </a:lnTo>
                  <a:lnTo>
                    <a:pt x="12392" y="20343"/>
                  </a:lnTo>
                  <a:lnTo>
                    <a:pt x="11032" y="20383"/>
                  </a:lnTo>
                  <a:lnTo>
                    <a:pt x="8368" y="20343"/>
                  </a:lnTo>
                  <a:lnTo>
                    <a:pt x="7036" y="20343"/>
                  </a:lnTo>
                  <a:lnTo>
                    <a:pt x="5733" y="20383"/>
                  </a:lnTo>
                  <a:lnTo>
                    <a:pt x="4517" y="20461"/>
                  </a:lnTo>
                  <a:lnTo>
                    <a:pt x="3301" y="20540"/>
                  </a:lnTo>
                  <a:lnTo>
                    <a:pt x="2085" y="20657"/>
                  </a:lnTo>
                  <a:lnTo>
                    <a:pt x="869" y="20737"/>
                  </a:lnTo>
                  <a:lnTo>
                    <a:pt x="810" y="18027"/>
                  </a:lnTo>
                  <a:lnTo>
                    <a:pt x="723" y="15317"/>
                  </a:lnTo>
                  <a:lnTo>
                    <a:pt x="637" y="12568"/>
                  </a:lnTo>
                  <a:lnTo>
                    <a:pt x="637" y="9858"/>
                  </a:lnTo>
                  <a:lnTo>
                    <a:pt x="666" y="7031"/>
                  </a:lnTo>
                  <a:lnTo>
                    <a:pt x="666" y="2828"/>
                  </a:lnTo>
                  <a:lnTo>
                    <a:pt x="695" y="2200"/>
                  </a:lnTo>
                  <a:lnTo>
                    <a:pt x="695" y="1532"/>
                  </a:lnTo>
                  <a:lnTo>
                    <a:pt x="666" y="1139"/>
                  </a:lnTo>
                  <a:lnTo>
                    <a:pt x="637" y="707"/>
                  </a:lnTo>
                  <a:lnTo>
                    <a:pt x="608" y="512"/>
                  </a:lnTo>
                  <a:lnTo>
                    <a:pt x="551" y="353"/>
                  </a:lnTo>
                  <a:lnTo>
                    <a:pt x="464" y="158"/>
                  </a:lnTo>
                  <a:lnTo>
                    <a:pt x="377" y="4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457189"/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4B257FE-D343-498E-A30D-FD9F473DF89C}"/>
              </a:ext>
            </a:extLst>
          </p:cNvPr>
          <p:cNvGrpSpPr/>
          <p:nvPr/>
        </p:nvGrpSpPr>
        <p:grpSpPr>
          <a:xfrm>
            <a:off x="3961654" y="3147517"/>
            <a:ext cx="648000" cy="646330"/>
            <a:chOff x="3993046" y="3112005"/>
            <a:chExt cx="648000" cy="646330"/>
          </a:xfrm>
        </p:grpSpPr>
        <p:sp>
          <p:nvSpPr>
            <p:cNvPr id="289" name="Shape 289"/>
            <p:cNvSpPr/>
            <p:nvPr/>
          </p:nvSpPr>
          <p:spPr>
            <a:xfrm>
              <a:off x="3993046" y="3112005"/>
              <a:ext cx="648000" cy="646330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rgbClr val="FFFFFF"/>
              </a:solidFill>
              <a:miter/>
            </a:ln>
            <a:effectLst>
              <a:outerShdw blurRad="190500" dist="8455" dir="5400000" rotWithShape="0">
                <a:srgbClr val="000000"/>
              </a:outerShdw>
            </a:effectLst>
          </p:spPr>
          <p:txBody>
            <a:bodyPr lIns="45719" rIns="45719" anchor="ctr"/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4062952" y="3206986"/>
              <a:ext cx="484986" cy="46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37" y="520"/>
                  </a:moveTo>
                  <a:lnTo>
                    <a:pt x="17431" y="594"/>
                  </a:lnTo>
                  <a:lnTo>
                    <a:pt x="17479" y="618"/>
                  </a:lnTo>
                  <a:lnTo>
                    <a:pt x="17550" y="644"/>
                  </a:lnTo>
                  <a:lnTo>
                    <a:pt x="17715" y="644"/>
                  </a:lnTo>
                  <a:lnTo>
                    <a:pt x="17905" y="668"/>
                  </a:lnTo>
                  <a:lnTo>
                    <a:pt x="18071" y="692"/>
                  </a:lnTo>
                  <a:lnTo>
                    <a:pt x="18355" y="841"/>
                  </a:lnTo>
                  <a:lnTo>
                    <a:pt x="18497" y="941"/>
                  </a:lnTo>
                  <a:lnTo>
                    <a:pt x="18616" y="1039"/>
                  </a:lnTo>
                  <a:lnTo>
                    <a:pt x="18734" y="1163"/>
                  </a:lnTo>
                  <a:lnTo>
                    <a:pt x="18829" y="1286"/>
                  </a:lnTo>
                  <a:lnTo>
                    <a:pt x="18923" y="1410"/>
                  </a:lnTo>
                  <a:lnTo>
                    <a:pt x="18971" y="1583"/>
                  </a:lnTo>
                  <a:lnTo>
                    <a:pt x="19019" y="1732"/>
                  </a:lnTo>
                  <a:lnTo>
                    <a:pt x="19042" y="1905"/>
                  </a:lnTo>
                  <a:lnTo>
                    <a:pt x="19042" y="2276"/>
                  </a:lnTo>
                  <a:lnTo>
                    <a:pt x="18994" y="2450"/>
                  </a:lnTo>
                  <a:lnTo>
                    <a:pt x="18948" y="2622"/>
                  </a:lnTo>
                  <a:lnTo>
                    <a:pt x="18877" y="2795"/>
                  </a:lnTo>
                  <a:lnTo>
                    <a:pt x="18781" y="2944"/>
                  </a:lnTo>
                  <a:lnTo>
                    <a:pt x="18687" y="3068"/>
                  </a:lnTo>
                  <a:lnTo>
                    <a:pt x="18568" y="3192"/>
                  </a:lnTo>
                  <a:lnTo>
                    <a:pt x="18450" y="3291"/>
                  </a:lnTo>
                  <a:lnTo>
                    <a:pt x="18308" y="3389"/>
                  </a:lnTo>
                  <a:lnTo>
                    <a:pt x="18166" y="3463"/>
                  </a:lnTo>
                  <a:lnTo>
                    <a:pt x="17857" y="3587"/>
                  </a:lnTo>
                  <a:lnTo>
                    <a:pt x="17550" y="3662"/>
                  </a:lnTo>
                  <a:lnTo>
                    <a:pt x="17218" y="3712"/>
                  </a:lnTo>
                  <a:lnTo>
                    <a:pt x="16887" y="3712"/>
                  </a:lnTo>
                  <a:lnTo>
                    <a:pt x="16958" y="3612"/>
                  </a:lnTo>
                  <a:lnTo>
                    <a:pt x="17195" y="3266"/>
                  </a:lnTo>
                  <a:lnTo>
                    <a:pt x="17408" y="2870"/>
                  </a:lnTo>
                  <a:lnTo>
                    <a:pt x="17502" y="2672"/>
                  </a:lnTo>
                  <a:lnTo>
                    <a:pt x="17573" y="2450"/>
                  </a:lnTo>
                  <a:lnTo>
                    <a:pt x="17644" y="2251"/>
                  </a:lnTo>
                  <a:lnTo>
                    <a:pt x="17669" y="2053"/>
                  </a:lnTo>
                  <a:lnTo>
                    <a:pt x="17669" y="1979"/>
                  </a:lnTo>
                  <a:lnTo>
                    <a:pt x="17621" y="1930"/>
                  </a:lnTo>
                  <a:lnTo>
                    <a:pt x="17598" y="1880"/>
                  </a:lnTo>
                  <a:lnTo>
                    <a:pt x="17526" y="1856"/>
                  </a:lnTo>
                  <a:lnTo>
                    <a:pt x="17479" y="1830"/>
                  </a:lnTo>
                  <a:lnTo>
                    <a:pt x="17408" y="1830"/>
                  </a:lnTo>
                  <a:lnTo>
                    <a:pt x="17360" y="1856"/>
                  </a:lnTo>
                  <a:lnTo>
                    <a:pt x="17313" y="1905"/>
                  </a:lnTo>
                  <a:lnTo>
                    <a:pt x="17195" y="2053"/>
                  </a:lnTo>
                  <a:lnTo>
                    <a:pt x="17100" y="2227"/>
                  </a:lnTo>
                  <a:lnTo>
                    <a:pt x="16910" y="2598"/>
                  </a:lnTo>
                  <a:lnTo>
                    <a:pt x="16721" y="2944"/>
                  </a:lnTo>
                  <a:lnTo>
                    <a:pt x="16532" y="3315"/>
                  </a:lnTo>
                  <a:lnTo>
                    <a:pt x="16461" y="3118"/>
                  </a:lnTo>
                  <a:lnTo>
                    <a:pt x="16390" y="2895"/>
                  </a:lnTo>
                  <a:lnTo>
                    <a:pt x="16319" y="2697"/>
                  </a:lnTo>
                  <a:lnTo>
                    <a:pt x="16294" y="2498"/>
                  </a:lnTo>
                  <a:lnTo>
                    <a:pt x="16271" y="2276"/>
                  </a:lnTo>
                  <a:lnTo>
                    <a:pt x="16271" y="2053"/>
                  </a:lnTo>
                  <a:lnTo>
                    <a:pt x="16294" y="1830"/>
                  </a:lnTo>
                  <a:lnTo>
                    <a:pt x="16319" y="1608"/>
                  </a:lnTo>
                  <a:lnTo>
                    <a:pt x="16365" y="1459"/>
                  </a:lnTo>
                  <a:lnTo>
                    <a:pt x="16436" y="1336"/>
                  </a:lnTo>
                  <a:lnTo>
                    <a:pt x="16507" y="1188"/>
                  </a:lnTo>
                  <a:lnTo>
                    <a:pt x="16578" y="1064"/>
                  </a:lnTo>
                  <a:lnTo>
                    <a:pt x="16792" y="841"/>
                  </a:lnTo>
                  <a:lnTo>
                    <a:pt x="17029" y="668"/>
                  </a:lnTo>
                  <a:lnTo>
                    <a:pt x="17171" y="594"/>
                  </a:lnTo>
                  <a:lnTo>
                    <a:pt x="17337" y="520"/>
                  </a:lnTo>
                  <a:close/>
                  <a:moveTo>
                    <a:pt x="4974" y="1608"/>
                  </a:moveTo>
                  <a:lnTo>
                    <a:pt x="5021" y="1682"/>
                  </a:lnTo>
                  <a:lnTo>
                    <a:pt x="5092" y="1732"/>
                  </a:lnTo>
                  <a:lnTo>
                    <a:pt x="5163" y="1756"/>
                  </a:lnTo>
                  <a:lnTo>
                    <a:pt x="5258" y="1732"/>
                  </a:lnTo>
                  <a:lnTo>
                    <a:pt x="5424" y="1682"/>
                  </a:lnTo>
                  <a:lnTo>
                    <a:pt x="5566" y="1657"/>
                  </a:lnTo>
                  <a:lnTo>
                    <a:pt x="5827" y="1657"/>
                  </a:lnTo>
                  <a:lnTo>
                    <a:pt x="5969" y="1707"/>
                  </a:lnTo>
                  <a:lnTo>
                    <a:pt x="6063" y="1782"/>
                  </a:lnTo>
                  <a:lnTo>
                    <a:pt x="6182" y="1880"/>
                  </a:lnTo>
                  <a:lnTo>
                    <a:pt x="6300" y="2029"/>
                  </a:lnTo>
                  <a:lnTo>
                    <a:pt x="6418" y="2301"/>
                  </a:lnTo>
                  <a:lnTo>
                    <a:pt x="6537" y="2573"/>
                  </a:lnTo>
                  <a:lnTo>
                    <a:pt x="6608" y="2845"/>
                  </a:lnTo>
                  <a:lnTo>
                    <a:pt x="6655" y="3142"/>
                  </a:lnTo>
                  <a:lnTo>
                    <a:pt x="6703" y="3340"/>
                  </a:lnTo>
                  <a:lnTo>
                    <a:pt x="6703" y="3513"/>
                  </a:lnTo>
                  <a:lnTo>
                    <a:pt x="6679" y="3686"/>
                  </a:lnTo>
                  <a:lnTo>
                    <a:pt x="6632" y="3860"/>
                  </a:lnTo>
                  <a:lnTo>
                    <a:pt x="6584" y="4008"/>
                  </a:lnTo>
                  <a:lnTo>
                    <a:pt x="6513" y="4131"/>
                  </a:lnTo>
                  <a:lnTo>
                    <a:pt x="6418" y="4256"/>
                  </a:lnTo>
                  <a:lnTo>
                    <a:pt x="6300" y="4380"/>
                  </a:lnTo>
                  <a:lnTo>
                    <a:pt x="6134" y="4107"/>
                  </a:lnTo>
                  <a:lnTo>
                    <a:pt x="5969" y="3860"/>
                  </a:lnTo>
                  <a:lnTo>
                    <a:pt x="5827" y="3587"/>
                  </a:lnTo>
                  <a:lnTo>
                    <a:pt x="5708" y="3315"/>
                  </a:lnTo>
                  <a:lnTo>
                    <a:pt x="5660" y="3216"/>
                  </a:lnTo>
                  <a:lnTo>
                    <a:pt x="5566" y="3043"/>
                  </a:lnTo>
                  <a:lnTo>
                    <a:pt x="5518" y="2969"/>
                  </a:lnTo>
                  <a:lnTo>
                    <a:pt x="5447" y="2919"/>
                  </a:lnTo>
                  <a:lnTo>
                    <a:pt x="5376" y="2895"/>
                  </a:lnTo>
                  <a:lnTo>
                    <a:pt x="5258" y="3018"/>
                  </a:lnTo>
                  <a:lnTo>
                    <a:pt x="5234" y="3118"/>
                  </a:lnTo>
                  <a:lnTo>
                    <a:pt x="5234" y="3315"/>
                  </a:lnTo>
                  <a:lnTo>
                    <a:pt x="5305" y="3513"/>
                  </a:lnTo>
                  <a:lnTo>
                    <a:pt x="5376" y="3686"/>
                  </a:lnTo>
                  <a:lnTo>
                    <a:pt x="5613" y="4157"/>
                  </a:lnTo>
                  <a:lnTo>
                    <a:pt x="5873" y="4627"/>
                  </a:lnTo>
                  <a:lnTo>
                    <a:pt x="5613" y="4701"/>
                  </a:lnTo>
                  <a:lnTo>
                    <a:pt x="5305" y="4725"/>
                  </a:lnTo>
                  <a:lnTo>
                    <a:pt x="5116" y="4725"/>
                  </a:lnTo>
                  <a:lnTo>
                    <a:pt x="4950" y="4701"/>
                  </a:lnTo>
                  <a:lnTo>
                    <a:pt x="4807" y="4677"/>
                  </a:lnTo>
                  <a:lnTo>
                    <a:pt x="4665" y="4627"/>
                  </a:lnTo>
                  <a:lnTo>
                    <a:pt x="4548" y="4552"/>
                  </a:lnTo>
                  <a:lnTo>
                    <a:pt x="4429" y="4454"/>
                  </a:lnTo>
                  <a:lnTo>
                    <a:pt x="4310" y="4380"/>
                  </a:lnTo>
                  <a:lnTo>
                    <a:pt x="4239" y="4256"/>
                  </a:lnTo>
                  <a:lnTo>
                    <a:pt x="4145" y="4131"/>
                  </a:lnTo>
                  <a:lnTo>
                    <a:pt x="4074" y="4008"/>
                  </a:lnTo>
                  <a:lnTo>
                    <a:pt x="4026" y="3884"/>
                  </a:lnTo>
                  <a:lnTo>
                    <a:pt x="3979" y="3736"/>
                  </a:lnTo>
                  <a:lnTo>
                    <a:pt x="3955" y="3563"/>
                  </a:lnTo>
                  <a:lnTo>
                    <a:pt x="3955" y="3241"/>
                  </a:lnTo>
                  <a:lnTo>
                    <a:pt x="3979" y="3068"/>
                  </a:lnTo>
                  <a:lnTo>
                    <a:pt x="4026" y="2821"/>
                  </a:lnTo>
                  <a:lnTo>
                    <a:pt x="4097" y="2598"/>
                  </a:lnTo>
                  <a:lnTo>
                    <a:pt x="4192" y="2375"/>
                  </a:lnTo>
                  <a:lnTo>
                    <a:pt x="4310" y="2177"/>
                  </a:lnTo>
                  <a:lnTo>
                    <a:pt x="4429" y="2004"/>
                  </a:lnTo>
                  <a:lnTo>
                    <a:pt x="4594" y="1830"/>
                  </a:lnTo>
                  <a:lnTo>
                    <a:pt x="4784" y="1707"/>
                  </a:lnTo>
                  <a:lnTo>
                    <a:pt x="4974" y="1608"/>
                  </a:lnTo>
                  <a:close/>
                  <a:moveTo>
                    <a:pt x="12197" y="7670"/>
                  </a:moveTo>
                  <a:lnTo>
                    <a:pt x="11936" y="7695"/>
                  </a:lnTo>
                  <a:lnTo>
                    <a:pt x="11677" y="7720"/>
                  </a:lnTo>
                  <a:lnTo>
                    <a:pt x="11439" y="7769"/>
                  </a:lnTo>
                  <a:lnTo>
                    <a:pt x="11179" y="7819"/>
                  </a:lnTo>
                  <a:lnTo>
                    <a:pt x="10918" y="7893"/>
                  </a:lnTo>
                  <a:lnTo>
                    <a:pt x="10682" y="8017"/>
                  </a:lnTo>
                  <a:lnTo>
                    <a:pt x="10634" y="8066"/>
                  </a:lnTo>
                  <a:lnTo>
                    <a:pt x="10634" y="8140"/>
                  </a:lnTo>
                  <a:lnTo>
                    <a:pt x="10682" y="8190"/>
                  </a:lnTo>
                  <a:lnTo>
                    <a:pt x="10753" y="8214"/>
                  </a:lnTo>
                  <a:lnTo>
                    <a:pt x="11013" y="8190"/>
                  </a:lnTo>
                  <a:lnTo>
                    <a:pt x="11274" y="8165"/>
                  </a:lnTo>
                  <a:lnTo>
                    <a:pt x="11558" y="8116"/>
                  </a:lnTo>
                  <a:lnTo>
                    <a:pt x="11819" y="8066"/>
                  </a:lnTo>
                  <a:lnTo>
                    <a:pt x="12055" y="8041"/>
                  </a:lnTo>
                  <a:lnTo>
                    <a:pt x="12268" y="8041"/>
                  </a:lnTo>
                  <a:lnTo>
                    <a:pt x="12481" y="8017"/>
                  </a:lnTo>
                  <a:lnTo>
                    <a:pt x="12600" y="7991"/>
                  </a:lnTo>
                  <a:lnTo>
                    <a:pt x="12695" y="7917"/>
                  </a:lnTo>
                  <a:lnTo>
                    <a:pt x="12718" y="7893"/>
                  </a:lnTo>
                  <a:lnTo>
                    <a:pt x="12742" y="7843"/>
                  </a:lnTo>
                  <a:lnTo>
                    <a:pt x="12718" y="7819"/>
                  </a:lnTo>
                  <a:lnTo>
                    <a:pt x="12695" y="7769"/>
                  </a:lnTo>
                  <a:lnTo>
                    <a:pt x="12576" y="7720"/>
                  </a:lnTo>
                  <a:lnTo>
                    <a:pt x="12458" y="7670"/>
                  </a:lnTo>
                  <a:close/>
                  <a:moveTo>
                    <a:pt x="19468" y="10194"/>
                  </a:moveTo>
                  <a:lnTo>
                    <a:pt x="19634" y="10218"/>
                  </a:lnTo>
                  <a:lnTo>
                    <a:pt x="19824" y="10243"/>
                  </a:lnTo>
                  <a:lnTo>
                    <a:pt x="19989" y="10268"/>
                  </a:lnTo>
                  <a:lnTo>
                    <a:pt x="20156" y="10342"/>
                  </a:lnTo>
                  <a:lnTo>
                    <a:pt x="20298" y="10417"/>
                  </a:lnTo>
                  <a:lnTo>
                    <a:pt x="20629" y="10614"/>
                  </a:lnTo>
                  <a:lnTo>
                    <a:pt x="20747" y="10762"/>
                  </a:lnTo>
                  <a:lnTo>
                    <a:pt x="20866" y="10886"/>
                  </a:lnTo>
                  <a:lnTo>
                    <a:pt x="20937" y="11059"/>
                  </a:lnTo>
                  <a:lnTo>
                    <a:pt x="21008" y="11208"/>
                  </a:lnTo>
                  <a:lnTo>
                    <a:pt x="21032" y="11382"/>
                  </a:lnTo>
                  <a:lnTo>
                    <a:pt x="21055" y="11555"/>
                  </a:lnTo>
                  <a:lnTo>
                    <a:pt x="21055" y="11727"/>
                  </a:lnTo>
                  <a:lnTo>
                    <a:pt x="21032" y="11901"/>
                  </a:lnTo>
                  <a:lnTo>
                    <a:pt x="20984" y="12074"/>
                  </a:lnTo>
                  <a:lnTo>
                    <a:pt x="20937" y="12223"/>
                  </a:lnTo>
                  <a:lnTo>
                    <a:pt x="20866" y="12395"/>
                  </a:lnTo>
                  <a:lnTo>
                    <a:pt x="20771" y="12544"/>
                  </a:lnTo>
                  <a:lnTo>
                    <a:pt x="20653" y="12692"/>
                  </a:lnTo>
                  <a:lnTo>
                    <a:pt x="20534" y="12816"/>
                  </a:lnTo>
                  <a:lnTo>
                    <a:pt x="20392" y="12915"/>
                  </a:lnTo>
                  <a:lnTo>
                    <a:pt x="20250" y="13015"/>
                  </a:lnTo>
                  <a:lnTo>
                    <a:pt x="20084" y="13089"/>
                  </a:lnTo>
                  <a:lnTo>
                    <a:pt x="19942" y="13138"/>
                  </a:lnTo>
                  <a:lnTo>
                    <a:pt x="19800" y="13188"/>
                  </a:lnTo>
                  <a:lnTo>
                    <a:pt x="19634" y="13212"/>
                  </a:lnTo>
                  <a:lnTo>
                    <a:pt x="19492" y="13212"/>
                  </a:lnTo>
                  <a:lnTo>
                    <a:pt x="19326" y="13188"/>
                  </a:lnTo>
                  <a:lnTo>
                    <a:pt x="19184" y="13163"/>
                  </a:lnTo>
                  <a:lnTo>
                    <a:pt x="19019" y="13113"/>
                  </a:lnTo>
                  <a:lnTo>
                    <a:pt x="18877" y="13064"/>
                  </a:lnTo>
                  <a:lnTo>
                    <a:pt x="18734" y="12989"/>
                  </a:lnTo>
                  <a:lnTo>
                    <a:pt x="18616" y="12891"/>
                  </a:lnTo>
                  <a:lnTo>
                    <a:pt x="18474" y="12792"/>
                  </a:lnTo>
                  <a:lnTo>
                    <a:pt x="18355" y="12668"/>
                  </a:lnTo>
                  <a:lnTo>
                    <a:pt x="18260" y="12544"/>
                  </a:lnTo>
                  <a:lnTo>
                    <a:pt x="18166" y="12421"/>
                  </a:lnTo>
                  <a:lnTo>
                    <a:pt x="18071" y="12272"/>
                  </a:lnTo>
                  <a:lnTo>
                    <a:pt x="18000" y="12099"/>
                  </a:lnTo>
                  <a:lnTo>
                    <a:pt x="17953" y="11926"/>
                  </a:lnTo>
                  <a:lnTo>
                    <a:pt x="17928" y="11777"/>
                  </a:lnTo>
                  <a:lnTo>
                    <a:pt x="19255" y="11950"/>
                  </a:lnTo>
                  <a:lnTo>
                    <a:pt x="19350" y="11950"/>
                  </a:lnTo>
                  <a:lnTo>
                    <a:pt x="19421" y="11901"/>
                  </a:lnTo>
                  <a:lnTo>
                    <a:pt x="19468" y="11827"/>
                  </a:lnTo>
                  <a:lnTo>
                    <a:pt x="19492" y="11727"/>
                  </a:lnTo>
                  <a:lnTo>
                    <a:pt x="19468" y="11629"/>
                  </a:lnTo>
                  <a:lnTo>
                    <a:pt x="19421" y="11555"/>
                  </a:lnTo>
                  <a:lnTo>
                    <a:pt x="19350" y="11480"/>
                  </a:lnTo>
                  <a:lnTo>
                    <a:pt x="19255" y="11456"/>
                  </a:lnTo>
                  <a:lnTo>
                    <a:pt x="17928" y="11282"/>
                  </a:lnTo>
                  <a:lnTo>
                    <a:pt x="18000" y="10985"/>
                  </a:lnTo>
                  <a:lnTo>
                    <a:pt x="18118" y="10688"/>
                  </a:lnTo>
                  <a:lnTo>
                    <a:pt x="18379" y="10590"/>
                  </a:lnTo>
                  <a:lnTo>
                    <a:pt x="18616" y="10465"/>
                  </a:lnTo>
                  <a:lnTo>
                    <a:pt x="18852" y="10342"/>
                  </a:lnTo>
                  <a:lnTo>
                    <a:pt x="19113" y="10243"/>
                  </a:lnTo>
                  <a:lnTo>
                    <a:pt x="19303" y="10218"/>
                  </a:lnTo>
                  <a:lnTo>
                    <a:pt x="19468" y="10194"/>
                  </a:lnTo>
                  <a:close/>
                  <a:moveTo>
                    <a:pt x="10753" y="6952"/>
                  </a:moveTo>
                  <a:lnTo>
                    <a:pt x="10966" y="6978"/>
                  </a:lnTo>
                  <a:lnTo>
                    <a:pt x="11202" y="7002"/>
                  </a:lnTo>
                  <a:lnTo>
                    <a:pt x="11416" y="7052"/>
                  </a:lnTo>
                  <a:lnTo>
                    <a:pt x="11250" y="7076"/>
                  </a:lnTo>
                  <a:lnTo>
                    <a:pt x="11060" y="7126"/>
                  </a:lnTo>
                  <a:lnTo>
                    <a:pt x="10871" y="7175"/>
                  </a:lnTo>
                  <a:lnTo>
                    <a:pt x="10682" y="7275"/>
                  </a:lnTo>
                  <a:lnTo>
                    <a:pt x="10611" y="7349"/>
                  </a:lnTo>
                  <a:lnTo>
                    <a:pt x="10563" y="7423"/>
                  </a:lnTo>
                  <a:lnTo>
                    <a:pt x="10563" y="7447"/>
                  </a:lnTo>
                  <a:lnTo>
                    <a:pt x="10657" y="7472"/>
                  </a:lnTo>
                  <a:lnTo>
                    <a:pt x="10753" y="7497"/>
                  </a:lnTo>
                  <a:lnTo>
                    <a:pt x="10942" y="7472"/>
                  </a:lnTo>
                  <a:lnTo>
                    <a:pt x="11321" y="7373"/>
                  </a:lnTo>
                  <a:lnTo>
                    <a:pt x="11652" y="7323"/>
                  </a:lnTo>
                  <a:lnTo>
                    <a:pt x="11842" y="7299"/>
                  </a:lnTo>
                  <a:lnTo>
                    <a:pt x="11984" y="7225"/>
                  </a:lnTo>
                  <a:lnTo>
                    <a:pt x="12197" y="7323"/>
                  </a:lnTo>
                  <a:lnTo>
                    <a:pt x="12387" y="7447"/>
                  </a:lnTo>
                  <a:lnTo>
                    <a:pt x="12576" y="7571"/>
                  </a:lnTo>
                  <a:lnTo>
                    <a:pt x="12766" y="7695"/>
                  </a:lnTo>
                  <a:lnTo>
                    <a:pt x="12931" y="7843"/>
                  </a:lnTo>
                  <a:lnTo>
                    <a:pt x="13263" y="8190"/>
                  </a:lnTo>
                  <a:lnTo>
                    <a:pt x="13405" y="8388"/>
                  </a:lnTo>
                  <a:lnTo>
                    <a:pt x="13169" y="8363"/>
                  </a:lnTo>
                  <a:lnTo>
                    <a:pt x="12956" y="8363"/>
                  </a:lnTo>
                  <a:lnTo>
                    <a:pt x="12505" y="8412"/>
                  </a:lnTo>
                  <a:lnTo>
                    <a:pt x="11748" y="8561"/>
                  </a:lnTo>
                  <a:lnTo>
                    <a:pt x="11392" y="8709"/>
                  </a:lnTo>
                  <a:lnTo>
                    <a:pt x="11226" y="8808"/>
                  </a:lnTo>
                  <a:lnTo>
                    <a:pt x="11060" y="8908"/>
                  </a:lnTo>
                  <a:lnTo>
                    <a:pt x="11037" y="8932"/>
                  </a:lnTo>
                  <a:lnTo>
                    <a:pt x="11037" y="8982"/>
                  </a:lnTo>
                  <a:lnTo>
                    <a:pt x="11084" y="9031"/>
                  </a:lnTo>
                  <a:lnTo>
                    <a:pt x="11439" y="8982"/>
                  </a:lnTo>
                  <a:lnTo>
                    <a:pt x="12150" y="8833"/>
                  </a:lnTo>
                  <a:lnTo>
                    <a:pt x="12505" y="8808"/>
                  </a:lnTo>
                  <a:lnTo>
                    <a:pt x="13073" y="8808"/>
                  </a:lnTo>
                  <a:lnTo>
                    <a:pt x="13382" y="8833"/>
                  </a:lnTo>
                  <a:lnTo>
                    <a:pt x="13524" y="8808"/>
                  </a:lnTo>
                  <a:lnTo>
                    <a:pt x="13642" y="8808"/>
                  </a:lnTo>
                  <a:lnTo>
                    <a:pt x="13808" y="9179"/>
                  </a:lnTo>
                  <a:lnTo>
                    <a:pt x="13405" y="9205"/>
                  </a:lnTo>
                  <a:lnTo>
                    <a:pt x="13002" y="9253"/>
                  </a:lnTo>
                  <a:lnTo>
                    <a:pt x="12647" y="9303"/>
                  </a:lnTo>
                  <a:lnTo>
                    <a:pt x="12268" y="9353"/>
                  </a:lnTo>
                  <a:lnTo>
                    <a:pt x="11913" y="9452"/>
                  </a:lnTo>
                  <a:lnTo>
                    <a:pt x="11748" y="9526"/>
                  </a:lnTo>
                  <a:lnTo>
                    <a:pt x="11581" y="9625"/>
                  </a:lnTo>
                  <a:lnTo>
                    <a:pt x="11558" y="9649"/>
                  </a:lnTo>
                  <a:lnTo>
                    <a:pt x="11558" y="9699"/>
                  </a:lnTo>
                  <a:lnTo>
                    <a:pt x="11581" y="9723"/>
                  </a:lnTo>
                  <a:lnTo>
                    <a:pt x="11629" y="9749"/>
                  </a:lnTo>
                  <a:lnTo>
                    <a:pt x="12007" y="9749"/>
                  </a:lnTo>
                  <a:lnTo>
                    <a:pt x="12410" y="9699"/>
                  </a:lnTo>
                  <a:lnTo>
                    <a:pt x="12789" y="9625"/>
                  </a:lnTo>
                  <a:lnTo>
                    <a:pt x="13169" y="9575"/>
                  </a:lnTo>
                  <a:lnTo>
                    <a:pt x="13547" y="9575"/>
                  </a:lnTo>
                  <a:lnTo>
                    <a:pt x="13950" y="9550"/>
                  </a:lnTo>
                  <a:lnTo>
                    <a:pt x="13997" y="9823"/>
                  </a:lnTo>
                  <a:lnTo>
                    <a:pt x="14021" y="10070"/>
                  </a:lnTo>
                  <a:lnTo>
                    <a:pt x="13760" y="9996"/>
                  </a:lnTo>
                  <a:lnTo>
                    <a:pt x="13500" y="9946"/>
                  </a:lnTo>
                  <a:lnTo>
                    <a:pt x="13215" y="9946"/>
                  </a:lnTo>
                  <a:lnTo>
                    <a:pt x="12931" y="9971"/>
                  </a:lnTo>
                  <a:lnTo>
                    <a:pt x="12647" y="10020"/>
                  </a:lnTo>
                  <a:lnTo>
                    <a:pt x="12387" y="10070"/>
                  </a:lnTo>
                  <a:lnTo>
                    <a:pt x="12126" y="10169"/>
                  </a:lnTo>
                  <a:lnTo>
                    <a:pt x="11890" y="10268"/>
                  </a:lnTo>
                  <a:lnTo>
                    <a:pt x="11865" y="10293"/>
                  </a:lnTo>
                  <a:lnTo>
                    <a:pt x="11865" y="10342"/>
                  </a:lnTo>
                  <a:lnTo>
                    <a:pt x="11890" y="10367"/>
                  </a:lnTo>
                  <a:lnTo>
                    <a:pt x="11913" y="10391"/>
                  </a:lnTo>
                  <a:lnTo>
                    <a:pt x="12505" y="10367"/>
                  </a:lnTo>
                  <a:lnTo>
                    <a:pt x="13098" y="10367"/>
                  </a:lnTo>
                  <a:lnTo>
                    <a:pt x="13571" y="10391"/>
                  </a:lnTo>
                  <a:lnTo>
                    <a:pt x="14045" y="10391"/>
                  </a:lnTo>
                  <a:lnTo>
                    <a:pt x="14045" y="10639"/>
                  </a:lnTo>
                  <a:lnTo>
                    <a:pt x="14021" y="10886"/>
                  </a:lnTo>
                  <a:lnTo>
                    <a:pt x="13808" y="10812"/>
                  </a:lnTo>
                  <a:lnTo>
                    <a:pt x="13595" y="10788"/>
                  </a:lnTo>
                  <a:lnTo>
                    <a:pt x="13144" y="10738"/>
                  </a:lnTo>
                  <a:lnTo>
                    <a:pt x="12837" y="10688"/>
                  </a:lnTo>
                  <a:lnTo>
                    <a:pt x="12481" y="10639"/>
                  </a:lnTo>
                  <a:lnTo>
                    <a:pt x="12316" y="10639"/>
                  </a:lnTo>
                  <a:lnTo>
                    <a:pt x="12150" y="10664"/>
                  </a:lnTo>
                  <a:lnTo>
                    <a:pt x="12007" y="10714"/>
                  </a:lnTo>
                  <a:lnTo>
                    <a:pt x="11865" y="10788"/>
                  </a:lnTo>
                  <a:lnTo>
                    <a:pt x="11865" y="10812"/>
                  </a:lnTo>
                  <a:lnTo>
                    <a:pt x="11984" y="10911"/>
                  </a:lnTo>
                  <a:lnTo>
                    <a:pt x="12126" y="10985"/>
                  </a:lnTo>
                  <a:lnTo>
                    <a:pt x="12292" y="11035"/>
                  </a:lnTo>
                  <a:lnTo>
                    <a:pt x="12434" y="11059"/>
                  </a:lnTo>
                  <a:lnTo>
                    <a:pt x="12789" y="11109"/>
                  </a:lnTo>
                  <a:lnTo>
                    <a:pt x="13098" y="11134"/>
                  </a:lnTo>
                  <a:lnTo>
                    <a:pt x="13500" y="11233"/>
                  </a:lnTo>
                  <a:lnTo>
                    <a:pt x="13737" y="11258"/>
                  </a:lnTo>
                  <a:lnTo>
                    <a:pt x="13950" y="11258"/>
                  </a:lnTo>
                  <a:lnTo>
                    <a:pt x="13855" y="11530"/>
                  </a:lnTo>
                  <a:lnTo>
                    <a:pt x="13760" y="11802"/>
                  </a:lnTo>
                  <a:lnTo>
                    <a:pt x="13642" y="12050"/>
                  </a:lnTo>
                  <a:lnTo>
                    <a:pt x="13500" y="12297"/>
                  </a:lnTo>
                  <a:lnTo>
                    <a:pt x="13476" y="12198"/>
                  </a:lnTo>
                  <a:lnTo>
                    <a:pt x="13429" y="12099"/>
                  </a:lnTo>
                  <a:lnTo>
                    <a:pt x="13358" y="12024"/>
                  </a:lnTo>
                  <a:lnTo>
                    <a:pt x="13263" y="11975"/>
                  </a:lnTo>
                  <a:lnTo>
                    <a:pt x="13073" y="11876"/>
                  </a:lnTo>
                  <a:lnTo>
                    <a:pt x="12884" y="11802"/>
                  </a:lnTo>
                  <a:lnTo>
                    <a:pt x="12600" y="11727"/>
                  </a:lnTo>
                  <a:lnTo>
                    <a:pt x="12316" y="11679"/>
                  </a:lnTo>
                  <a:lnTo>
                    <a:pt x="12032" y="11679"/>
                  </a:lnTo>
                  <a:lnTo>
                    <a:pt x="11748" y="11703"/>
                  </a:lnTo>
                  <a:lnTo>
                    <a:pt x="11723" y="11727"/>
                  </a:lnTo>
                  <a:lnTo>
                    <a:pt x="11723" y="11802"/>
                  </a:lnTo>
                  <a:lnTo>
                    <a:pt x="11748" y="11827"/>
                  </a:lnTo>
                  <a:lnTo>
                    <a:pt x="12339" y="12024"/>
                  </a:lnTo>
                  <a:lnTo>
                    <a:pt x="12908" y="12272"/>
                  </a:lnTo>
                  <a:lnTo>
                    <a:pt x="13121" y="12395"/>
                  </a:lnTo>
                  <a:lnTo>
                    <a:pt x="13263" y="12445"/>
                  </a:lnTo>
                  <a:lnTo>
                    <a:pt x="13382" y="12445"/>
                  </a:lnTo>
                  <a:lnTo>
                    <a:pt x="13144" y="12767"/>
                  </a:lnTo>
                  <a:lnTo>
                    <a:pt x="12837" y="12569"/>
                  </a:lnTo>
                  <a:lnTo>
                    <a:pt x="12268" y="12223"/>
                  </a:lnTo>
                  <a:lnTo>
                    <a:pt x="11961" y="12099"/>
                  </a:lnTo>
                  <a:lnTo>
                    <a:pt x="11819" y="12050"/>
                  </a:lnTo>
                  <a:lnTo>
                    <a:pt x="11652" y="12000"/>
                  </a:lnTo>
                  <a:lnTo>
                    <a:pt x="11605" y="12000"/>
                  </a:lnTo>
                  <a:lnTo>
                    <a:pt x="11581" y="12024"/>
                  </a:lnTo>
                  <a:lnTo>
                    <a:pt x="11558" y="12074"/>
                  </a:lnTo>
                  <a:lnTo>
                    <a:pt x="11581" y="12124"/>
                  </a:lnTo>
                  <a:lnTo>
                    <a:pt x="11748" y="12321"/>
                  </a:lnTo>
                  <a:lnTo>
                    <a:pt x="11936" y="12495"/>
                  </a:lnTo>
                  <a:lnTo>
                    <a:pt x="12150" y="12644"/>
                  </a:lnTo>
                  <a:lnTo>
                    <a:pt x="12387" y="12792"/>
                  </a:lnTo>
                  <a:lnTo>
                    <a:pt x="12789" y="13089"/>
                  </a:lnTo>
                  <a:lnTo>
                    <a:pt x="12458" y="13336"/>
                  </a:lnTo>
                  <a:lnTo>
                    <a:pt x="12292" y="13163"/>
                  </a:lnTo>
                  <a:lnTo>
                    <a:pt x="12103" y="13015"/>
                  </a:lnTo>
                  <a:lnTo>
                    <a:pt x="11961" y="12915"/>
                  </a:lnTo>
                  <a:lnTo>
                    <a:pt x="11819" y="12816"/>
                  </a:lnTo>
                  <a:lnTo>
                    <a:pt x="11723" y="12792"/>
                  </a:lnTo>
                  <a:lnTo>
                    <a:pt x="11652" y="12767"/>
                  </a:lnTo>
                  <a:lnTo>
                    <a:pt x="11558" y="12767"/>
                  </a:lnTo>
                  <a:lnTo>
                    <a:pt x="11487" y="12792"/>
                  </a:lnTo>
                  <a:lnTo>
                    <a:pt x="11439" y="12841"/>
                  </a:lnTo>
                  <a:lnTo>
                    <a:pt x="11439" y="12891"/>
                  </a:lnTo>
                  <a:lnTo>
                    <a:pt x="11487" y="13039"/>
                  </a:lnTo>
                  <a:lnTo>
                    <a:pt x="11558" y="13138"/>
                  </a:lnTo>
                  <a:lnTo>
                    <a:pt x="11794" y="13336"/>
                  </a:lnTo>
                  <a:lnTo>
                    <a:pt x="11913" y="13460"/>
                  </a:lnTo>
                  <a:lnTo>
                    <a:pt x="12032" y="13583"/>
                  </a:lnTo>
                  <a:lnTo>
                    <a:pt x="11677" y="13732"/>
                  </a:lnTo>
                  <a:lnTo>
                    <a:pt x="11510" y="13781"/>
                  </a:lnTo>
                  <a:lnTo>
                    <a:pt x="11368" y="13609"/>
                  </a:lnTo>
                  <a:lnTo>
                    <a:pt x="11202" y="13435"/>
                  </a:lnTo>
                  <a:lnTo>
                    <a:pt x="11013" y="13286"/>
                  </a:lnTo>
                  <a:lnTo>
                    <a:pt x="10824" y="13163"/>
                  </a:lnTo>
                  <a:lnTo>
                    <a:pt x="10776" y="13163"/>
                  </a:lnTo>
                  <a:lnTo>
                    <a:pt x="10728" y="13188"/>
                  </a:lnTo>
                  <a:lnTo>
                    <a:pt x="10705" y="13212"/>
                  </a:lnTo>
                  <a:lnTo>
                    <a:pt x="10705" y="13262"/>
                  </a:lnTo>
                  <a:lnTo>
                    <a:pt x="10776" y="13435"/>
                  </a:lnTo>
                  <a:lnTo>
                    <a:pt x="10847" y="13583"/>
                  </a:lnTo>
                  <a:lnTo>
                    <a:pt x="11060" y="13880"/>
                  </a:lnTo>
                  <a:lnTo>
                    <a:pt x="10871" y="13880"/>
                  </a:lnTo>
                  <a:lnTo>
                    <a:pt x="10776" y="13707"/>
                  </a:lnTo>
                  <a:lnTo>
                    <a:pt x="10705" y="13509"/>
                  </a:lnTo>
                  <a:lnTo>
                    <a:pt x="10657" y="13435"/>
                  </a:lnTo>
                  <a:lnTo>
                    <a:pt x="10586" y="13386"/>
                  </a:lnTo>
                  <a:lnTo>
                    <a:pt x="10492" y="13336"/>
                  </a:lnTo>
                  <a:lnTo>
                    <a:pt x="10444" y="13336"/>
                  </a:lnTo>
                  <a:lnTo>
                    <a:pt x="10421" y="13360"/>
                  </a:lnTo>
                  <a:lnTo>
                    <a:pt x="10373" y="13435"/>
                  </a:lnTo>
                  <a:lnTo>
                    <a:pt x="10350" y="13534"/>
                  </a:lnTo>
                  <a:lnTo>
                    <a:pt x="10350" y="13633"/>
                  </a:lnTo>
                  <a:lnTo>
                    <a:pt x="10373" y="13707"/>
                  </a:lnTo>
                  <a:lnTo>
                    <a:pt x="10398" y="13856"/>
                  </a:lnTo>
                  <a:lnTo>
                    <a:pt x="10137" y="13831"/>
                  </a:lnTo>
                  <a:lnTo>
                    <a:pt x="9900" y="13757"/>
                  </a:lnTo>
                  <a:lnTo>
                    <a:pt x="9639" y="13683"/>
                  </a:lnTo>
                  <a:lnTo>
                    <a:pt x="9403" y="13583"/>
                  </a:lnTo>
                  <a:lnTo>
                    <a:pt x="9190" y="13460"/>
                  </a:lnTo>
                  <a:lnTo>
                    <a:pt x="8952" y="13312"/>
                  </a:lnTo>
                  <a:lnTo>
                    <a:pt x="8739" y="13163"/>
                  </a:lnTo>
                  <a:lnTo>
                    <a:pt x="8550" y="12989"/>
                  </a:lnTo>
                  <a:lnTo>
                    <a:pt x="8360" y="12792"/>
                  </a:lnTo>
                  <a:lnTo>
                    <a:pt x="8195" y="12594"/>
                  </a:lnTo>
                  <a:lnTo>
                    <a:pt x="8028" y="12371"/>
                  </a:lnTo>
                  <a:lnTo>
                    <a:pt x="7886" y="12148"/>
                  </a:lnTo>
                  <a:lnTo>
                    <a:pt x="7744" y="11901"/>
                  </a:lnTo>
                  <a:lnTo>
                    <a:pt x="7626" y="11653"/>
                  </a:lnTo>
                  <a:lnTo>
                    <a:pt x="7531" y="11406"/>
                  </a:lnTo>
                  <a:lnTo>
                    <a:pt x="7460" y="11134"/>
                  </a:lnTo>
                  <a:lnTo>
                    <a:pt x="7389" y="10788"/>
                  </a:lnTo>
                  <a:lnTo>
                    <a:pt x="7365" y="10417"/>
                  </a:lnTo>
                  <a:lnTo>
                    <a:pt x="7365" y="10045"/>
                  </a:lnTo>
                  <a:lnTo>
                    <a:pt x="7413" y="9699"/>
                  </a:lnTo>
                  <a:lnTo>
                    <a:pt x="7508" y="9328"/>
                  </a:lnTo>
                  <a:lnTo>
                    <a:pt x="7602" y="8982"/>
                  </a:lnTo>
                  <a:lnTo>
                    <a:pt x="7744" y="8660"/>
                  </a:lnTo>
                  <a:lnTo>
                    <a:pt x="7934" y="8338"/>
                  </a:lnTo>
                  <a:lnTo>
                    <a:pt x="8053" y="8140"/>
                  </a:lnTo>
                  <a:lnTo>
                    <a:pt x="8218" y="7943"/>
                  </a:lnTo>
                  <a:lnTo>
                    <a:pt x="8360" y="7769"/>
                  </a:lnTo>
                  <a:lnTo>
                    <a:pt x="8550" y="7596"/>
                  </a:lnTo>
                  <a:lnTo>
                    <a:pt x="8905" y="7299"/>
                  </a:lnTo>
                  <a:lnTo>
                    <a:pt x="9284" y="7052"/>
                  </a:lnTo>
                  <a:lnTo>
                    <a:pt x="9332" y="7101"/>
                  </a:lnTo>
                  <a:lnTo>
                    <a:pt x="9403" y="7151"/>
                  </a:lnTo>
                  <a:lnTo>
                    <a:pt x="9497" y="7175"/>
                  </a:lnTo>
                  <a:lnTo>
                    <a:pt x="9592" y="7151"/>
                  </a:lnTo>
                  <a:lnTo>
                    <a:pt x="9805" y="7076"/>
                  </a:lnTo>
                  <a:lnTo>
                    <a:pt x="10042" y="7026"/>
                  </a:lnTo>
                  <a:lnTo>
                    <a:pt x="10279" y="6978"/>
                  </a:lnTo>
                  <a:lnTo>
                    <a:pt x="10515" y="6978"/>
                  </a:lnTo>
                  <a:lnTo>
                    <a:pt x="10753" y="6952"/>
                  </a:lnTo>
                  <a:close/>
                  <a:moveTo>
                    <a:pt x="2107" y="12618"/>
                  </a:moveTo>
                  <a:lnTo>
                    <a:pt x="2321" y="12644"/>
                  </a:lnTo>
                  <a:lnTo>
                    <a:pt x="2487" y="12692"/>
                  </a:lnTo>
                  <a:lnTo>
                    <a:pt x="2652" y="12816"/>
                  </a:lnTo>
                  <a:lnTo>
                    <a:pt x="2795" y="12940"/>
                  </a:lnTo>
                  <a:lnTo>
                    <a:pt x="2937" y="13113"/>
                  </a:lnTo>
                  <a:lnTo>
                    <a:pt x="3055" y="13312"/>
                  </a:lnTo>
                  <a:lnTo>
                    <a:pt x="2249" y="13757"/>
                  </a:lnTo>
                  <a:lnTo>
                    <a:pt x="2107" y="13831"/>
                  </a:lnTo>
                  <a:lnTo>
                    <a:pt x="1894" y="14004"/>
                  </a:lnTo>
                  <a:lnTo>
                    <a:pt x="1776" y="14078"/>
                  </a:lnTo>
                  <a:lnTo>
                    <a:pt x="1705" y="14177"/>
                  </a:lnTo>
                  <a:lnTo>
                    <a:pt x="1681" y="14277"/>
                  </a:lnTo>
                  <a:lnTo>
                    <a:pt x="1705" y="14301"/>
                  </a:lnTo>
                  <a:lnTo>
                    <a:pt x="1729" y="14325"/>
                  </a:lnTo>
                  <a:lnTo>
                    <a:pt x="1847" y="14400"/>
                  </a:lnTo>
                  <a:lnTo>
                    <a:pt x="1990" y="14400"/>
                  </a:lnTo>
                  <a:lnTo>
                    <a:pt x="2132" y="14351"/>
                  </a:lnTo>
                  <a:lnTo>
                    <a:pt x="2274" y="14301"/>
                  </a:lnTo>
                  <a:lnTo>
                    <a:pt x="2558" y="14153"/>
                  </a:lnTo>
                  <a:lnTo>
                    <a:pt x="2795" y="14004"/>
                  </a:lnTo>
                  <a:lnTo>
                    <a:pt x="3244" y="13757"/>
                  </a:lnTo>
                  <a:lnTo>
                    <a:pt x="3315" y="14128"/>
                  </a:lnTo>
                  <a:lnTo>
                    <a:pt x="3340" y="14474"/>
                  </a:lnTo>
                  <a:lnTo>
                    <a:pt x="3315" y="14622"/>
                  </a:lnTo>
                  <a:lnTo>
                    <a:pt x="3292" y="14796"/>
                  </a:lnTo>
                  <a:lnTo>
                    <a:pt x="3244" y="14945"/>
                  </a:lnTo>
                  <a:lnTo>
                    <a:pt x="3173" y="15068"/>
                  </a:lnTo>
                  <a:lnTo>
                    <a:pt x="3102" y="15192"/>
                  </a:lnTo>
                  <a:lnTo>
                    <a:pt x="2984" y="15316"/>
                  </a:lnTo>
                  <a:lnTo>
                    <a:pt x="2889" y="15414"/>
                  </a:lnTo>
                  <a:lnTo>
                    <a:pt x="2771" y="15489"/>
                  </a:lnTo>
                  <a:lnTo>
                    <a:pt x="2629" y="15587"/>
                  </a:lnTo>
                  <a:lnTo>
                    <a:pt x="2510" y="15637"/>
                  </a:lnTo>
                  <a:lnTo>
                    <a:pt x="2226" y="15736"/>
                  </a:lnTo>
                  <a:lnTo>
                    <a:pt x="2061" y="15736"/>
                  </a:lnTo>
                  <a:lnTo>
                    <a:pt x="1919" y="15761"/>
                  </a:lnTo>
                  <a:lnTo>
                    <a:pt x="1776" y="15736"/>
                  </a:lnTo>
                  <a:lnTo>
                    <a:pt x="1610" y="15711"/>
                  </a:lnTo>
                  <a:lnTo>
                    <a:pt x="1468" y="15662"/>
                  </a:lnTo>
                  <a:lnTo>
                    <a:pt x="1326" y="15613"/>
                  </a:lnTo>
                  <a:lnTo>
                    <a:pt x="1208" y="15539"/>
                  </a:lnTo>
                  <a:lnTo>
                    <a:pt x="1089" y="15439"/>
                  </a:lnTo>
                  <a:lnTo>
                    <a:pt x="995" y="15340"/>
                  </a:lnTo>
                  <a:lnTo>
                    <a:pt x="899" y="15216"/>
                  </a:lnTo>
                  <a:lnTo>
                    <a:pt x="757" y="14969"/>
                  </a:lnTo>
                  <a:lnTo>
                    <a:pt x="640" y="14672"/>
                  </a:lnTo>
                  <a:lnTo>
                    <a:pt x="592" y="14375"/>
                  </a:lnTo>
                  <a:lnTo>
                    <a:pt x="592" y="14054"/>
                  </a:lnTo>
                  <a:lnTo>
                    <a:pt x="640" y="13757"/>
                  </a:lnTo>
                  <a:lnTo>
                    <a:pt x="686" y="13609"/>
                  </a:lnTo>
                  <a:lnTo>
                    <a:pt x="828" y="13312"/>
                  </a:lnTo>
                  <a:lnTo>
                    <a:pt x="924" y="13188"/>
                  </a:lnTo>
                  <a:lnTo>
                    <a:pt x="1160" y="12940"/>
                  </a:lnTo>
                  <a:lnTo>
                    <a:pt x="1397" y="12742"/>
                  </a:lnTo>
                  <a:lnTo>
                    <a:pt x="1468" y="12792"/>
                  </a:lnTo>
                  <a:lnTo>
                    <a:pt x="1539" y="12816"/>
                  </a:lnTo>
                  <a:lnTo>
                    <a:pt x="1610" y="12816"/>
                  </a:lnTo>
                  <a:lnTo>
                    <a:pt x="1681" y="12792"/>
                  </a:lnTo>
                  <a:lnTo>
                    <a:pt x="1919" y="12668"/>
                  </a:lnTo>
                  <a:lnTo>
                    <a:pt x="2107" y="12618"/>
                  </a:lnTo>
                  <a:close/>
                  <a:moveTo>
                    <a:pt x="10657" y="17790"/>
                  </a:moveTo>
                  <a:lnTo>
                    <a:pt x="10895" y="17864"/>
                  </a:lnTo>
                  <a:lnTo>
                    <a:pt x="11108" y="17963"/>
                  </a:lnTo>
                  <a:lnTo>
                    <a:pt x="11321" y="18111"/>
                  </a:lnTo>
                  <a:lnTo>
                    <a:pt x="11487" y="18260"/>
                  </a:lnTo>
                  <a:lnTo>
                    <a:pt x="11629" y="18458"/>
                  </a:lnTo>
                  <a:lnTo>
                    <a:pt x="11771" y="18681"/>
                  </a:lnTo>
                  <a:lnTo>
                    <a:pt x="11842" y="18928"/>
                  </a:lnTo>
                  <a:lnTo>
                    <a:pt x="11913" y="19200"/>
                  </a:lnTo>
                  <a:lnTo>
                    <a:pt x="11913" y="19571"/>
                  </a:lnTo>
                  <a:lnTo>
                    <a:pt x="11890" y="19744"/>
                  </a:lnTo>
                  <a:lnTo>
                    <a:pt x="11842" y="19917"/>
                  </a:lnTo>
                  <a:lnTo>
                    <a:pt x="11700" y="20214"/>
                  </a:lnTo>
                  <a:lnTo>
                    <a:pt x="11605" y="20338"/>
                  </a:lnTo>
                  <a:lnTo>
                    <a:pt x="11510" y="20462"/>
                  </a:lnTo>
                  <a:lnTo>
                    <a:pt x="11392" y="20585"/>
                  </a:lnTo>
                  <a:lnTo>
                    <a:pt x="11250" y="20685"/>
                  </a:lnTo>
                  <a:lnTo>
                    <a:pt x="10824" y="20908"/>
                  </a:lnTo>
                  <a:lnTo>
                    <a:pt x="10657" y="20956"/>
                  </a:lnTo>
                  <a:lnTo>
                    <a:pt x="10492" y="20982"/>
                  </a:lnTo>
                  <a:lnTo>
                    <a:pt x="10326" y="21006"/>
                  </a:lnTo>
                  <a:lnTo>
                    <a:pt x="10160" y="20982"/>
                  </a:lnTo>
                  <a:lnTo>
                    <a:pt x="10018" y="20956"/>
                  </a:lnTo>
                  <a:lnTo>
                    <a:pt x="9876" y="20932"/>
                  </a:lnTo>
                  <a:lnTo>
                    <a:pt x="9734" y="20858"/>
                  </a:lnTo>
                  <a:lnTo>
                    <a:pt x="9592" y="20808"/>
                  </a:lnTo>
                  <a:lnTo>
                    <a:pt x="9474" y="20709"/>
                  </a:lnTo>
                  <a:lnTo>
                    <a:pt x="9355" y="20611"/>
                  </a:lnTo>
                  <a:lnTo>
                    <a:pt x="9261" y="20487"/>
                  </a:lnTo>
                  <a:lnTo>
                    <a:pt x="9071" y="20239"/>
                  </a:lnTo>
                  <a:lnTo>
                    <a:pt x="8952" y="19967"/>
                  </a:lnTo>
                  <a:lnTo>
                    <a:pt x="8858" y="19670"/>
                  </a:lnTo>
                  <a:lnTo>
                    <a:pt x="8858" y="19497"/>
                  </a:lnTo>
                  <a:lnTo>
                    <a:pt x="8834" y="19349"/>
                  </a:lnTo>
                  <a:lnTo>
                    <a:pt x="8858" y="19200"/>
                  </a:lnTo>
                  <a:lnTo>
                    <a:pt x="8881" y="19026"/>
                  </a:lnTo>
                  <a:lnTo>
                    <a:pt x="8929" y="18878"/>
                  </a:lnTo>
                  <a:lnTo>
                    <a:pt x="9000" y="18729"/>
                  </a:lnTo>
                  <a:lnTo>
                    <a:pt x="9165" y="18482"/>
                  </a:lnTo>
                  <a:lnTo>
                    <a:pt x="9355" y="18235"/>
                  </a:lnTo>
                  <a:lnTo>
                    <a:pt x="9521" y="18111"/>
                  </a:lnTo>
                  <a:lnTo>
                    <a:pt x="9687" y="17987"/>
                  </a:lnTo>
                  <a:lnTo>
                    <a:pt x="9876" y="17913"/>
                  </a:lnTo>
                  <a:lnTo>
                    <a:pt x="10066" y="17839"/>
                  </a:lnTo>
                  <a:lnTo>
                    <a:pt x="10042" y="18631"/>
                  </a:lnTo>
                  <a:lnTo>
                    <a:pt x="10066" y="19002"/>
                  </a:lnTo>
                  <a:lnTo>
                    <a:pt x="10066" y="19200"/>
                  </a:lnTo>
                  <a:lnTo>
                    <a:pt x="10113" y="19373"/>
                  </a:lnTo>
                  <a:lnTo>
                    <a:pt x="10160" y="19472"/>
                  </a:lnTo>
                  <a:lnTo>
                    <a:pt x="10208" y="19522"/>
                  </a:lnTo>
                  <a:lnTo>
                    <a:pt x="10279" y="19546"/>
                  </a:lnTo>
                  <a:lnTo>
                    <a:pt x="10421" y="19546"/>
                  </a:lnTo>
                  <a:lnTo>
                    <a:pt x="10469" y="19522"/>
                  </a:lnTo>
                  <a:lnTo>
                    <a:pt x="10540" y="19472"/>
                  </a:lnTo>
                  <a:lnTo>
                    <a:pt x="10563" y="19373"/>
                  </a:lnTo>
                  <a:lnTo>
                    <a:pt x="10634" y="19002"/>
                  </a:lnTo>
                  <a:lnTo>
                    <a:pt x="10657" y="18606"/>
                  </a:lnTo>
                  <a:lnTo>
                    <a:pt x="10657" y="17790"/>
                  </a:lnTo>
                  <a:close/>
                  <a:moveTo>
                    <a:pt x="17384" y="0"/>
                  </a:moveTo>
                  <a:lnTo>
                    <a:pt x="17242" y="24"/>
                  </a:lnTo>
                  <a:lnTo>
                    <a:pt x="16981" y="99"/>
                  </a:lnTo>
                  <a:lnTo>
                    <a:pt x="16745" y="173"/>
                  </a:lnTo>
                  <a:lnTo>
                    <a:pt x="16555" y="297"/>
                  </a:lnTo>
                  <a:lnTo>
                    <a:pt x="16390" y="421"/>
                  </a:lnTo>
                  <a:lnTo>
                    <a:pt x="16223" y="594"/>
                  </a:lnTo>
                  <a:lnTo>
                    <a:pt x="16081" y="767"/>
                  </a:lnTo>
                  <a:lnTo>
                    <a:pt x="15963" y="965"/>
                  </a:lnTo>
                  <a:lnTo>
                    <a:pt x="15868" y="1163"/>
                  </a:lnTo>
                  <a:lnTo>
                    <a:pt x="15797" y="1385"/>
                  </a:lnTo>
                  <a:lnTo>
                    <a:pt x="15726" y="1583"/>
                  </a:lnTo>
                  <a:lnTo>
                    <a:pt x="15679" y="1830"/>
                  </a:lnTo>
                  <a:lnTo>
                    <a:pt x="15655" y="2053"/>
                  </a:lnTo>
                  <a:lnTo>
                    <a:pt x="15655" y="2276"/>
                  </a:lnTo>
                  <a:lnTo>
                    <a:pt x="15679" y="2524"/>
                  </a:lnTo>
                  <a:lnTo>
                    <a:pt x="15726" y="2747"/>
                  </a:lnTo>
                  <a:lnTo>
                    <a:pt x="15773" y="2969"/>
                  </a:lnTo>
                  <a:lnTo>
                    <a:pt x="15916" y="3389"/>
                  </a:lnTo>
                  <a:lnTo>
                    <a:pt x="16010" y="3637"/>
                  </a:lnTo>
                  <a:lnTo>
                    <a:pt x="16129" y="3884"/>
                  </a:lnTo>
                  <a:lnTo>
                    <a:pt x="15773" y="4330"/>
                  </a:lnTo>
                  <a:lnTo>
                    <a:pt x="15370" y="4775"/>
                  </a:lnTo>
                  <a:lnTo>
                    <a:pt x="14660" y="5468"/>
                  </a:lnTo>
                  <a:lnTo>
                    <a:pt x="13926" y="6161"/>
                  </a:lnTo>
                  <a:lnTo>
                    <a:pt x="13405" y="6631"/>
                  </a:lnTo>
                  <a:lnTo>
                    <a:pt x="13169" y="6878"/>
                  </a:lnTo>
                  <a:lnTo>
                    <a:pt x="13073" y="7026"/>
                  </a:lnTo>
                  <a:lnTo>
                    <a:pt x="13027" y="7175"/>
                  </a:lnTo>
                  <a:lnTo>
                    <a:pt x="12695" y="6952"/>
                  </a:lnTo>
                  <a:lnTo>
                    <a:pt x="12339" y="6755"/>
                  </a:lnTo>
                  <a:lnTo>
                    <a:pt x="11961" y="6606"/>
                  </a:lnTo>
                  <a:lnTo>
                    <a:pt x="11581" y="6507"/>
                  </a:lnTo>
                  <a:lnTo>
                    <a:pt x="11202" y="6408"/>
                  </a:lnTo>
                  <a:lnTo>
                    <a:pt x="10800" y="6384"/>
                  </a:lnTo>
                  <a:lnTo>
                    <a:pt x="10398" y="6384"/>
                  </a:lnTo>
                  <a:lnTo>
                    <a:pt x="9995" y="6433"/>
                  </a:lnTo>
                  <a:lnTo>
                    <a:pt x="9971" y="6408"/>
                  </a:lnTo>
                  <a:lnTo>
                    <a:pt x="9710" y="6408"/>
                  </a:lnTo>
                  <a:lnTo>
                    <a:pt x="9497" y="6458"/>
                  </a:lnTo>
                  <a:lnTo>
                    <a:pt x="9307" y="6507"/>
                  </a:lnTo>
                  <a:lnTo>
                    <a:pt x="9119" y="6581"/>
                  </a:lnTo>
                  <a:lnTo>
                    <a:pt x="8929" y="6655"/>
                  </a:lnTo>
                  <a:lnTo>
                    <a:pt x="8739" y="6779"/>
                  </a:lnTo>
                  <a:lnTo>
                    <a:pt x="8408" y="7026"/>
                  </a:lnTo>
                  <a:lnTo>
                    <a:pt x="8242" y="6779"/>
                  </a:lnTo>
                  <a:lnTo>
                    <a:pt x="8053" y="6532"/>
                  </a:lnTo>
                  <a:lnTo>
                    <a:pt x="7673" y="6087"/>
                  </a:lnTo>
                  <a:lnTo>
                    <a:pt x="6655" y="4849"/>
                  </a:lnTo>
                  <a:lnTo>
                    <a:pt x="6797" y="4725"/>
                  </a:lnTo>
                  <a:lnTo>
                    <a:pt x="6916" y="4577"/>
                  </a:lnTo>
                  <a:lnTo>
                    <a:pt x="7058" y="4380"/>
                  </a:lnTo>
                  <a:lnTo>
                    <a:pt x="7152" y="4181"/>
                  </a:lnTo>
                  <a:lnTo>
                    <a:pt x="7200" y="3959"/>
                  </a:lnTo>
                  <a:lnTo>
                    <a:pt x="7247" y="3736"/>
                  </a:lnTo>
                  <a:lnTo>
                    <a:pt x="7247" y="3266"/>
                  </a:lnTo>
                  <a:lnTo>
                    <a:pt x="7223" y="3043"/>
                  </a:lnTo>
                  <a:lnTo>
                    <a:pt x="7176" y="2821"/>
                  </a:lnTo>
                  <a:lnTo>
                    <a:pt x="7058" y="2350"/>
                  </a:lnTo>
                  <a:lnTo>
                    <a:pt x="6962" y="2127"/>
                  </a:lnTo>
                  <a:lnTo>
                    <a:pt x="6868" y="1930"/>
                  </a:lnTo>
                  <a:lnTo>
                    <a:pt x="6750" y="1732"/>
                  </a:lnTo>
                  <a:lnTo>
                    <a:pt x="6632" y="1533"/>
                  </a:lnTo>
                  <a:lnTo>
                    <a:pt x="6466" y="1361"/>
                  </a:lnTo>
                  <a:lnTo>
                    <a:pt x="6300" y="1212"/>
                  </a:lnTo>
                  <a:lnTo>
                    <a:pt x="6086" y="1089"/>
                  </a:lnTo>
                  <a:lnTo>
                    <a:pt x="5873" y="1039"/>
                  </a:lnTo>
                  <a:lnTo>
                    <a:pt x="5637" y="1015"/>
                  </a:lnTo>
                  <a:lnTo>
                    <a:pt x="5424" y="1064"/>
                  </a:lnTo>
                  <a:lnTo>
                    <a:pt x="5210" y="1015"/>
                  </a:lnTo>
                  <a:lnTo>
                    <a:pt x="4997" y="1015"/>
                  </a:lnTo>
                  <a:lnTo>
                    <a:pt x="4807" y="1064"/>
                  </a:lnTo>
                  <a:lnTo>
                    <a:pt x="4642" y="1113"/>
                  </a:lnTo>
                  <a:lnTo>
                    <a:pt x="4452" y="1212"/>
                  </a:lnTo>
                  <a:lnTo>
                    <a:pt x="4310" y="1311"/>
                  </a:lnTo>
                  <a:lnTo>
                    <a:pt x="4145" y="1459"/>
                  </a:lnTo>
                  <a:lnTo>
                    <a:pt x="4002" y="1608"/>
                  </a:lnTo>
                  <a:lnTo>
                    <a:pt x="3884" y="1782"/>
                  </a:lnTo>
                  <a:lnTo>
                    <a:pt x="3766" y="1954"/>
                  </a:lnTo>
                  <a:lnTo>
                    <a:pt x="3671" y="2153"/>
                  </a:lnTo>
                  <a:lnTo>
                    <a:pt x="3576" y="2326"/>
                  </a:lnTo>
                  <a:lnTo>
                    <a:pt x="3505" y="2548"/>
                  </a:lnTo>
                  <a:lnTo>
                    <a:pt x="3434" y="2747"/>
                  </a:lnTo>
                  <a:lnTo>
                    <a:pt x="3411" y="2944"/>
                  </a:lnTo>
                  <a:lnTo>
                    <a:pt x="3386" y="3142"/>
                  </a:lnTo>
                  <a:lnTo>
                    <a:pt x="3363" y="3389"/>
                  </a:lnTo>
                  <a:lnTo>
                    <a:pt x="3386" y="3637"/>
                  </a:lnTo>
                  <a:lnTo>
                    <a:pt x="3434" y="3884"/>
                  </a:lnTo>
                  <a:lnTo>
                    <a:pt x="3482" y="4083"/>
                  </a:lnTo>
                  <a:lnTo>
                    <a:pt x="3576" y="4305"/>
                  </a:lnTo>
                  <a:lnTo>
                    <a:pt x="3671" y="4478"/>
                  </a:lnTo>
                  <a:lnTo>
                    <a:pt x="3789" y="4651"/>
                  </a:lnTo>
                  <a:lnTo>
                    <a:pt x="3931" y="4800"/>
                  </a:lnTo>
                  <a:lnTo>
                    <a:pt x="4097" y="4948"/>
                  </a:lnTo>
                  <a:lnTo>
                    <a:pt x="4263" y="5048"/>
                  </a:lnTo>
                  <a:lnTo>
                    <a:pt x="4452" y="5146"/>
                  </a:lnTo>
                  <a:lnTo>
                    <a:pt x="4642" y="5221"/>
                  </a:lnTo>
                  <a:lnTo>
                    <a:pt x="4855" y="5295"/>
                  </a:lnTo>
                  <a:lnTo>
                    <a:pt x="5092" y="5319"/>
                  </a:lnTo>
                  <a:lnTo>
                    <a:pt x="5566" y="5319"/>
                  </a:lnTo>
                  <a:lnTo>
                    <a:pt x="5731" y="5270"/>
                  </a:lnTo>
                  <a:lnTo>
                    <a:pt x="5921" y="5245"/>
                  </a:lnTo>
                  <a:lnTo>
                    <a:pt x="6229" y="5122"/>
                  </a:lnTo>
                  <a:lnTo>
                    <a:pt x="6655" y="5666"/>
                  </a:lnTo>
                  <a:lnTo>
                    <a:pt x="7081" y="6186"/>
                  </a:lnTo>
                  <a:lnTo>
                    <a:pt x="7531" y="6804"/>
                  </a:lnTo>
                  <a:lnTo>
                    <a:pt x="7768" y="7101"/>
                  </a:lnTo>
                  <a:lnTo>
                    <a:pt x="7886" y="7225"/>
                  </a:lnTo>
                  <a:lnTo>
                    <a:pt x="8028" y="7349"/>
                  </a:lnTo>
                  <a:lnTo>
                    <a:pt x="7768" y="7646"/>
                  </a:lnTo>
                  <a:lnTo>
                    <a:pt x="7531" y="7943"/>
                  </a:lnTo>
                  <a:lnTo>
                    <a:pt x="7318" y="8288"/>
                  </a:lnTo>
                  <a:lnTo>
                    <a:pt x="7129" y="8660"/>
                  </a:lnTo>
                  <a:lnTo>
                    <a:pt x="6987" y="9056"/>
                  </a:lnTo>
                  <a:lnTo>
                    <a:pt x="6891" y="9476"/>
                  </a:lnTo>
                  <a:lnTo>
                    <a:pt x="6821" y="9897"/>
                  </a:lnTo>
                  <a:lnTo>
                    <a:pt x="6821" y="10738"/>
                  </a:lnTo>
                  <a:lnTo>
                    <a:pt x="6891" y="11159"/>
                  </a:lnTo>
                  <a:lnTo>
                    <a:pt x="6962" y="11530"/>
                  </a:lnTo>
                  <a:lnTo>
                    <a:pt x="6797" y="11555"/>
                  </a:lnTo>
                  <a:lnTo>
                    <a:pt x="6632" y="11604"/>
                  </a:lnTo>
                  <a:lnTo>
                    <a:pt x="6276" y="11753"/>
                  </a:lnTo>
                  <a:lnTo>
                    <a:pt x="5637" y="12050"/>
                  </a:lnTo>
                  <a:lnTo>
                    <a:pt x="4784" y="12421"/>
                  </a:lnTo>
                  <a:lnTo>
                    <a:pt x="3955" y="12816"/>
                  </a:lnTo>
                  <a:lnTo>
                    <a:pt x="3505" y="13064"/>
                  </a:lnTo>
                  <a:lnTo>
                    <a:pt x="3340" y="12841"/>
                  </a:lnTo>
                  <a:lnTo>
                    <a:pt x="3173" y="12644"/>
                  </a:lnTo>
                  <a:lnTo>
                    <a:pt x="3008" y="12470"/>
                  </a:lnTo>
                  <a:lnTo>
                    <a:pt x="2795" y="12321"/>
                  </a:lnTo>
                  <a:lnTo>
                    <a:pt x="2581" y="12223"/>
                  </a:lnTo>
                  <a:lnTo>
                    <a:pt x="2368" y="12148"/>
                  </a:lnTo>
                  <a:lnTo>
                    <a:pt x="2132" y="12124"/>
                  </a:lnTo>
                  <a:lnTo>
                    <a:pt x="1871" y="12148"/>
                  </a:lnTo>
                  <a:lnTo>
                    <a:pt x="1729" y="12124"/>
                  </a:lnTo>
                  <a:lnTo>
                    <a:pt x="1587" y="12148"/>
                  </a:lnTo>
                  <a:lnTo>
                    <a:pt x="1421" y="12173"/>
                  </a:lnTo>
                  <a:lnTo>
                    <a:pt x="995" y="12395"/>
                  </a:lnTo>
                  <a:lnTo>
                    <a:pt x="782" y="12594"/>
                  </a:lnTo>
                  <a:lnTo>
                    <a:pt x="615" y="12742"/>
                  </a:lnTo>
                  <a:lnTo>
                    <a:pt x="473" y="12891"/>
                  </a:lnTo>
                  <a:lnTo>
                    <a:pt x="355" y="13064"/>
                  </a:lnTo>
                  <a:lnTo>
                    <a:pt x="260" y="13262"/>
                  </a:lnTo>
                  <a:lnTo>
                    <a:pt x="165" y="13460"/>
                  </a:lnTo>
                  <a:lnTo>
                    <a:pt x="94" y="13657"/>
                  </a:lnTo>
                  <a:lnTo>
                    <a:pt x="47" y="13880"/>
                  </a:lnTo>
                  <a:lnTo>
                    <a:pt x="23" y="14078"/>
                  </a:lnTo>
                  <a:lnTo>
                    <a:pt x="0" y="14325"/>
                  </a:lnTo>
                  <a:lnTo>
                    <a:pt x="23" y="14548"/>
                  </a:lnTo>
                  <a:lnTo>
                    <a:pt x="71" y="14746"/>
                  </a:lnTo>
                  <a:lnTo>
                    <a:pt x="118" y="14969"/>
                  </a:lnTo>
                  <a:lnTo>
                    <a:pt x="189" y="15167"/>
                  </a:lnTo>
                  <a:lnTo>
                    <a:pt x="426" y="15513"/>
                  </a:lnTo>
                  <a:lnTo>
                    <a:pt x="544" y="15687"/>
                  </a:lnTo>
                  <a:lnTo>
                    <a:pt x="686" y="15835"/>
                  </a:lnTo>
                  <a:lnTo>
                    <a:pt x="853" y="15958"/>
                  </a:lnTo>
                  <a:lnTo>
                    <a:pt x="1042" y="16083"/>
                  </a:lnTo>
                  <a:lnTo>
                    <a:pt x="1208" y="16181"/>
                  </a:lnTo>
                  <a:lnTo>
                    <a:pt x="1397" y="16255"/>
                  </a:lnTo>
                  <a:lnTo>
                    <a:pt x="1610" y="16305"/>
                  </a:lnTo>
                  <a:lnTo>
                    <a:pt x="1800" y="16355"/>
                  </a:lnTo>
                  <a:lnTo>
                    <a:pt x="2249" y="16355"/>
                  </a:lnTo>
                  <a:lnTo>
                    <a:pt x="2463" y="16305"/>
                  </a:lnTo>
                  <a:lnTo>
                    <a:pt x="2842" y="16157"/>
                  </a:lnTo>
                  <a:lnTo>
                    <a:pt x="3008" y="16058"/>
                  </a:lnTo>
                  <a:lnTo>
                    <a:pt x="3150" y="15934"/>
                  </a:lnTo>
                  <a:lnTo>
                    <a:pt x="3292" y="15786"/>
                  </a:lnTo>
                  <a:lnTo>
                    <a:pt x="3434" y="15613"/>
                  </a:lnTo>
                  <a:lnTo>
                    <a:pt x="3528" y="15439"/>
                  </a:lnTo>
                  <a:lnTo>
                    <a:pt x="3624" y="15266"/>
                  </a:lnTo>
                  <a:lnTo>
                    <a:pt x="3695" y="15068"/>
                  </a:lnTo>
                  <a:lnTo>
                    <a:pt x="3766" y="14870"/>
                  </a:lnTo>
                  <a:lnTo>
                    <a:pt x="3813" y="14648"/>
                  </a:lnTo>
                  <a:lnTo>
                    <a:pt x="3813" y="14449"/>
                  </a:lnTo>
                  <a:lnTo>
                    <a:pt x="3837" y="14227"/>
                  </a:lnTo>
                  <a:lnTo>
                    <a:pt x="3813" y="14004"/>
                  </a:lnTo>
                  <a:lnTo>
                    <a:pt x="3766" y="13757"/>
                  </a:lnTo>
                  <a:lnTo>
                    <a:pt x="3695" y="13534"/>
                  </a:lnTo>
                  <a:lnTo>
                    <a:pt x="4381" y="13188"/>
                  </a:lnTo>
                  <a:lnTo>
                    <a:pt x="5234" y="12792"/>
                  </a:lnTo>
                  <a:lnTo>
                    <a:pt x="6086" y="12421"/>
                  </a:lnTo>
                  <a:lnTo>
                    <a:pt x="6347" y="12321"/>
                  </a:lnTo>
                  <a:lnTo>
                    <a:pt x="6608" y="12223"/>
                  </a:lnTo>
                  <a:lnTo>
                    <a:pt x="6891" y="12124"/>
                  </a:lnTo>
                  <a:lnTo>
                    <a:pt x="7129" y="11975"/>
                  </a:lnTo>
                  <a:lnTo>
                    <a:pt x="7223" y="12223"/>
                  </a:lnTo>
                  <a:lnTo>
                    <a:pt x="7342" y="12445"/>
                  </a:lnTo>
                  <a:lnTo>
                    <a:pt x="7626" y="12891"/>
                  </a:lnTo>
                  <a:lnTo>
                    <a:pt x="7792" y="13089"/>
                  </a:lnTo>
                  <a:lnTo>
                    <a:pt x="7957" y="13262"/>
                  </a:lnTo>
                  <a:lnTo>
                    <a:pt x="8147" y="13435"/>
                  </a:lnTo>
                  <a:lnTo>
                    <a:pt x="8337" y="13609"/>
                  </a:lnTo>
                  <a:lnTo>
                    <a:pt x="8550" y="13757"/>
                  </a:lnTo>
                  <a:lnTo>
                    <a:pt x="8763" y="13880"/>
                  </a:lnTo>
                  <a:lnTo>
                    <a:pt x="8976" y="14004"/>
                  </a:lnTo>
                  <a:lnTo>
                    <a:pt x="9213" y="14103"/>
                  </a:lnTo>
                  <a:lnTo>
                    <a:pt x="9426" y="14202"/>
                  </a:lnTo>
                  <a:lnTo>
                    <a:pt x="9663" y="14277"/>
                  </a:lnTo>
                  <a:lnTo>
                    <a:pt x="9923" y="14351"/>
                  </a:lnTo>
                  <a:lnTo>
                    <a:pt x="10160" y="14400"/>
                  </a:lnTo>
                  <a:lnTo>
                    <a:pt x="10113" y="14548"/>
                  </a:lnTo>
                  <a:lnTo>
                    <a:pt x="10089" y="14697"/>
                  </a:lnTo>
                  <a:lnTo>
                    <a:pt x="10066" y="15093"/>
                  </a:lnTo>
                  <a:lnTo>
                    <a:pt x="10066" y="17220"/>
                  </a:lnTo>
                  <a:lnTo>
                    <a:pt x="9947" y="17246"/>
                  </a:lnTo>
                  <a:lnTo>
                    <a:pt x="9876" y="17270"/>
                  </a:lnTo>
                  <a:lnTo>
                    <a:pt x="9829" y="17320"/>
                  </a:lnTo>
                  <a:lnTo>
                    <a:pt x="9805" y="17369"/>
                  </a:lnTo>
                  <a:lnTo>
                    <a:pt x="9781" y="17443"/>
                  </a:lnTo>
                  <a:lnTo>
                    <a:pt x="9497" y="17543"/>
                  </a:lnTo>
                  <a:lnTo>
                    <a:pt x="9236" y="17691"/>
                  </a:lnTo>
                  <a:lnTo>
                    <a:pt x="9000" y="17864"/>
                  </a:lnTo>
                  <a:lnTo>
                    <a:pt x="8787" y="18061"/>
                  </a:lnTo>
                  <a:lnTo>
                    <a:pt x="8597" y="18309"/>
                  </a:lnTo>
                  <a:lnTo>
                    <a:pt x="8455" y="18606"/>
                  </a:lnTo>
                  <a:lnTo>
                    <a:pt x="8360" y="18903"/>
                  </a:lnTo>
                  <a:lnTo>
                    <a:pt x="8289" y="19225"/>
                  </a:lnTo>
                  <a:lnTo>
                    <a:pt x="8289" y="19670"/>
                  </a:lnTo>
                  <a:lnTo>
                    <a:pt x="8337" y="19893"/>
                  </a:lnTo>
                  <a:lnTo>
                    <a:pt x="8384" y="20115"/>
                  </a:lnTo>
                  <a:lnTo>
                    <a:pt x="8479" y="20314"/>
                  </a:lnTo>
                  <a:lnTo>
                    <a:pt x="8573" y="20511"/>
                  </a:lnTo>
                  <a:lnTo>
                    <a:pt x="8692" y="20685"/>
                  </a:lnTo>
                  <a:lnTo>
                    <a:pt x="8810" y="20858"/>
                  </a:lnTo>
                  <a:lnTo>
                    <a:pt x="8952" y="21006"/>
                  </a:lnTo>
                  <a:lnTo>
                    <a:pt x="9119" y="21155"/>
                  </a:lnTo>
                  <a:lnTo>
                    <a:pt x="9307" y="21279"/>
                  </a:lnTo>
                  <a:lnTo>
                    <a:pt x="9687" y="21476"/>
                  </a:lnTo>
                  <a:lnTo>
                    <a:pt x="9876" y="21526"/>
                  </a:lnTo>
                  <a:lnTo>
                    <a:pt x="10089" y="21576"/>
                  </a:lnTo>
                  <a:lnTo>
                    <a:pt x="10326" y="21600"/>
                  </a:lnTo>
                  <a:lnTo>
                    <a:pt x="10563" y="21600"/>
                  </a:lnTo>
                  <a:lnTo>
                    <a:pt x="10776" y="21550"/>
                  </a:lnTo>
                  <a:lnTo>
                    <a:pt x="10989" y="21501"/>
                  </a:lnTo>
                  <a:lnTo>
                    <a:pt x="11179" y="21427"/>
                  </a:lnTo>
                  <a:lnTo>
                    <a:pt x="11368" y="21327"/>
                  </a:lnTo>
                  <a:lnTo>
                    <a:pt x="11558" y="21204"/>
                  </a:lnTo>
                  <a:lnTo>
                    <a:pt x="11723" y="21056"/>
                  </a:lnTo>
                  <a:lnTo>
                    <a:pt x="11865" y="20882"/>
                  </a:lnTo>
                  <a:lnTo>
                    <a:pt x="11984" y="20709"/>
                  </a:lnTo>
                  <a:lnTo>
                    <a:pt x="12103" y="20511"/>
                  </a:lnTo>
                  <a:lnTo>
                    <a:pt x="12197" y="20314"/>
                  </a:lnTo>
                  <a:lnTo>
                    <a:pt x="12292" y="20115"/>
                  </a:lnTo>
                  <a:lnTo>
                    <a:pt x="12387" y="19670"/>
                  </a:lnTo>
                  <a:lnTo>
                    <a:pt x="12410" y="19447"/>
                  </a:lnTo>
                  <a:lnTo>
                    <a:pt x="12410" y="19200"/>
                  </a:lnTo>
                  <a:lnTo>
                    <a:pt x="12387" y="19026"/>
                  </a:lnTo>
                  <a:lnTo>
                    <a:pt x="12339" y="18829"/>
                  </a:lnTo>
                  <a:lnTo>
                    <a:pt x="12292" y="18655"/>
                  </a:lnTo>
                  <a:lnTo>
                    <a:pt x="12245" y="18482"/>
                  </a:lnTo>
                  <a:lnTo>
                    <a:pt x="12150" y="18334"/>
                  </a:lnTo>
                  <a:lnTo>
                    <a:pt x="11961" y="18037"/>
                  </a:lnTo>
                  <a:lnTo>
                    <a:pt x="11842" y="17913"/>
                  </a:lnTo>
                  <a:lnTo>
                    <a:pt x="11581" y="17666"/>
                  </a:lnTo>
                  <a:lnTo>
                    <a:pt x="11297" y="17469"/>
                  </a:lnTo>
                  <a:lnTo>
                    <a:pt x="10966" y="17344"/>
                  </a:lnTo>
                  <a:lnTo>
                    <a:pt x="10634" y="17246"/>
                  </a:lnTo>
                  <a:lnTo>
                    <a:pt x="10634" y="15266"/>
                  </a:lnTo>
                  <a:lnTo>
                    <a:pt x="10611" y="14895"/>
                  </a:lnTo>
                  <a:lnTo>
                    <a:pt x="10634" y="14697"/>
                  </a:lnTo>
                  <a:lnTo>
                    <a:pt x="10634" y="14622"/>
                  </a:lnTo>
                  <a:lnTo>
                    <a:pt x="10682" y="14548"/>
                  </a:lnTo>
                  <a:lnTo>
                    <a:pt x="10705" y="14449"/>
                  </a:lnTo>
                  <a:lnTo>
                    <a:pt x="11108" y="14425"/>
                  </a:lnTo>
                  <a:lnTo>
                    <a:pt x="11510" y="14351"/>
                  </a:lnTo>
                  <a:lnTo>
                    <a:pt x="11605" y="14351"/>
                  </a:lnTo>
                  <a:lnTo>
                    <a:pt x="11677" y="14325"/>
                  </a:lnTo>
                  <a:lnTo>
                    <a:pt x="11700" y="14301"/>
                  </a:lnTo>
                  <a:lnTo>
                    <a:pt x="11936" y="14227"/>
                  </a:lnTo>
                  <a:lnTo>
                    <a:pt x="12150" y="14153"/>
                  </a:lnTo>
                  <a:lnTo>
                    <a:pt x="12387" y="14054"/>
                  </a:lnTo>
                  <a:lnTo>
                    <a:pt x="12600" y="13930"/>
                  </a:lnTo>
                  <a:lnTo>
                    <a:pt x="12789" y="13806"/>
                  </a:lnTo>
                  <a:lnTo>
                    <a:pt x="13169" y="13509"/>
                  </a:lnTo>
                  <a:lnTo>
                    <a:pt x="13334" y="13336"/>
                  </a:lnTo>
                  <a:lnTo>
                    <a:pt x="13453" y="13360"/>
                  </a:lnTo>
                  <a:lnTo>
                    <a:pt x="13500" y="13336"/>
                  </a:lnTo>
                  <a:lnTo>
                    <a:pt x="13571" y="13262"/>
                  </a:lnTo>
                  <a:lnTo>
                    <a:pt x="13571" y="13188"/>
                  </a:lnTo>
                  <a:lnTo>
                    <a:pt x="13547" y="13138"/>
                  </a:lnTo>
                  <a:lnTo>
                    <a:pt x="13713" y="12940"/>
                  </a:lnTo>
                  <a:lnTo>
                    <a:pt x="13997" y="12495"/>
                  </a:lnTo>
                  <a:lnTo>
                    <a:pt x="14116" y="12247"/>
                  </a:lnTo>
                  <a:lnTo>
                    <a:pt x="14235" y="12000"/>
                  </a:lnTo>
                  <a:lnTo>
                    <a:pt x="14329" y="11753"/>
                  </a:lnTo>
                  <a:lnTo>
                    <a:pt x="14400" y="11505"/>
                  </a:lnTo>
                  <a:lnTo>
                    <a:pt x="14471" y="11233"/>
                  </a:lnTo>
                  <a:lnTo>
                    <a:pt x="14589" y="11282"/>
                  </a:lnTo>
                  <a:lnTo>
                    <a:pt x="14731" y="11332"/>
                  </a:lnTo>
                  <a:lnTo>
                    <a:pt x="14992" y="11356"/>
                  </a:lnTo>
                  <a:lnTo>
                    <a:pt x="16461" y="11555"/>
                  </a:lnTo>
                  <a:lnTo>
                    <a:pt x="17408" y="11703"/>
                  </a:lnTo>
                  <a:lnTo>
                    <a:pt x="17431" y="11950"/>
                  </a:lnTo>
                  <a:lnTo>
                    <a:pt x="17502" y="12198"/>
                  </a:lnTo>
                  <a:lnTo>
                    <a:pt x="17573" y="12470"/>
                  </a:lnTo>
                  <a:lnTo>
                    <a:pt x="17692" y="12692"/>
                  </a:lnTo>
                  <a:lnTo>
                    <a:pt x="17811" y="12891"/>
                  </a:lnTo>
                  <a:lnTo>
                    <a:pt x="17953" y="13064"/>
                  </a:lnTo>
                  <a:lnTo>
                    <a:pt x="18118" y="13237"/>
                  </a:lnTo>
                  <a:lnTo>
                    <a:pt x="18284" y="13360"/>
                  </a:lnTo>
                  <a:lnTo>
                    <a:pt x="18450" y="13484"/>
                  </a:lnTo>
                  <a:lnTo>
                    <a:pt x="18639" y="13583"/>
                  </a:lnTo>
                  <a:lnTo>
                    <a:pt x="18829" y="13657"/>
                  </a:lnTo>
                  <a:lnTo>
                    <a:pt x="19042" y="13707"/>
                  </a:lnTo>
                  <a:lnTo>
                    <a:pt x="19232" y="13732"/>
                  </a:lnTo>
                  <a:lnTo>
                    <a:pt x="19445" y="13757"/>
                  </a:lnTo>
                  <a:lnTo>
                    <a:pt x="19658" y="13757"/>
                  </a:lnTo>
                  <a:lnTo>
                    <a:pt x="19871" y="13732"/>
                  </a:lnTo>
                  <a:lnTo>
                    <a:pt x="20060" y="13683"/>
                  </a:lnTo>
                  <a:lnTo>
                    <a:pt x="20273" y="13609"/>
                  </a:lnTo>
                  <a:lnTo>
                    <a:pt x="20463" y="13534"/>
                  </a:lnTo>
                  <a:lnTo>
                    <a:pt x="20653" y="13410"/>
                  </a:lnTo>
                  <a:lnTo>
                    <a:pt x="20842" y="13286"/>
                  </a:lnTo>
                  <a:lnTo>
                    <a:pt x="21032" y="13138"/>
                  </a:lnTo>
                  <a:lnTo>
                    <a:pt x="21174" y="12965"/>
                  </a:lnTo>
                  <a:lnTo>
                    <a:pt x="21292" y="12792"/>
                  </a:lnTo>
                  <a:lnTo>
                    <a:pt x="21481" y="12395"/>
                  </a:lnTo>
                  <a:lnTo>
                    <a:pt x="21529" y="12198"/>
                  </a:lnTo>
                  <a:lnTo>
                    <a:pt x="21577" y="11975"/>
                  </a:lnTo>
                  <a:lnTo>
                    <a:pt x="21600" y="11777"/>
                  </a:lnTo>
                  <a:lnTo>
                    <a:pt x="21600" y="11555"/>
                  </a:lnTo>
                  <a:lnTo>
                    <a:pt x="21552" y="11332"/>
                  </a:lnTo>
                  <a:lnTo>
                    <a:pt x="21506" y="11109"/>
                  </a:lnTo>
                  <a:lnTo>
                    <a:pt x="21435" y="10911"/>
                  </a:lnTo>
                  <a:lnTo>
                    <a:pt x="21363" y="10714"/>
                  </a:lnTo>
                  <a:lnTo>
                    <a:pt x="21245" y="10515"/>
                  </a:lnTo>
                  <a:lnTo>
                    <a:pt x="21103" y="10342"/>
                  </a:lnTo>
                  <a:lnTo>
                    <a:pt x="20984" y="10218"/>
                  </a:lnTo>
                  <a:lnTo>
                    <a:pt x="20842" y="10094"/>
                  </a:lnTo>
                  <a:lnTo>
                    <a:pt x="20558" y="9897"/>
                  </a:lnTo>
                  <a:lnTo>
                    <a:pt x="20392" y="9823"/>
                  </a:lnTo>
                  <a:lnTo>
                    <a:pt x="20227" y="9773"/>
                  </a:lnTo>
                  <a:lnTo>
                    <a:pt x="19871" y="9674"/>
                  </a:lnTo>
                  <a:lnTo>
                    <a:pt x="19492" y="9625"/>
                  </a:lnTo>
                  <a:lnTo>
                    <a:pt x="19136" y="9649"/>
                  </a:lnTo>
                  <a:lnTo>
                    <a:pt x="18948" y="9674"/>
                  </a:lnTo>
                  <a:lnTo>
                    <a:pt x="18781" y="9723"/>
                  </a:lnTo>
                  <a:lnTo>
                    <a:pt x="18450" y="9872"/>
                  </a:lnTo>
                  <a:lnTo>
                    <a:pt x="18426" y="9872"/>
                  </a:lnTo>
                  <a:lnTo>
                    <a:pt x="18237" y="9971"/>
                  </a:lnTo>
                  <a:lnTo>
                    <a:pt x="18047" y="10094"/>
                  </a:lnTo>
                  <a:lnTo>
                    <a:pt x="17882" y="10243"/>
                  </a:lnTo>
                  <a:lnTo>
                    <a:pt x="17763" y="10417"/>
                  </a:lnTo>
                  <a:lnTo>
                    <a:pt x="17644" y="10590"/>
                  </a:lnTo>
                  <a:lnTo>
                    <a:pt x="17550" y="10788"/>
                  </a:lnTo>
                  <a:lnTo>
                    <a:pt x="17479" y="10985"/>
                  </a:lnTo>
                  <a:lnTo>
                    <a:pt x="17431" y="11208"/>
                  </a:lnTo>
                  <a:lnTo>
                    <a:pt x="16152" y="11035"/>
                  </a:lnTo>
                  <a:lnTo>
                    <a:pt x="15466" y="10936"/>
                  </a:lnTo>
                  <a:lnTo>
                    <a:pt x="14944" y="10886"/>
                  </a:lnTo>
                  <a:lnTo>
                    <a:pt x="14708" y="10862"/>
                  </a:lnTo>
                  <a:lnTo>
                    <a:pt x="14519" y="10886"/>
                  </a:lnTo>
                  <a:lnTo>
                    <a:pt x="14542" y="10540"/>
                  </a:lnTo>
                  <a:lnTo>
                    <a:pt x="14542" y="10169"/>
                  </a:lnTo>
                  <a:lnTo>
                    <a:pt x="14519" y="9797"/>
                  </a:lnTo>
                  <a:lnTo>
                    <a:pt x="14448" y="9452"/>
                  </a:lnTo>
                  <a:lnTo>
                    <a:pt x="14494" y="9402"/>
                  </a:lnTo>
                  <a:lnTo>
                    <a:pt x="14494" y="9377"/>
                  </a:lnTo>
                  <a:lnTo>
                    <a:pt x="14471" y="9328"/>
                  </a:lnTo>
                  <a:lnTo>
                    <a:pt x="14448" y="9303"/>
                  </a:lnTo>
                  <a:lnTo>
                    <a:pt x="14423" y="9279"/>
                  </a:lnTo>
                  <a:lnTo>
                    <a:pt x="14235" y="8734"/>
                  </a:lnTo>
                  <a:lnTo>
                    <a:pt x="14116" y="8462"/>
                  </a:lnTo>
                  <a:lnTo>
                    <a:pt x="13974" y="8214"/>
                  </a:lnTo>
                  <a:lnTo>
                    <a:pt x="13808" y="7991"/>
                  </a:lnTo>
                  <a:lnTo>
                    <a:pt x="13642" y="7769"/>
                  </a:lnTo>
                  <a:lnTo>
                    <a:pt x="13263" y="7373"/>
                  </a:lnTo>
                  <a:lnTo>
                    <a:pt x="13547" y="7225"/>
                  </a:lnTo>
                  <a:lnTo>
                    <a:pt x="13808" y="7002"/>
                  </a:lnTo>
                  <a:lnTo>
                    <a:pt x="14281" y="6532"/>
                  </a:lnTo>
                  <a:lnTo>
                    <a:pt x="15086" y="5790"/>
                  </a:lnTo>
                  <a:lnTo>
                    <a:pt x="15466" y="5419"/>
                  </a:lnTo>
                  <a:lnTo>
                    <a:pt x="15844" y="5022"/>
                  </a:lnTo>
                  <a:lnTo>
                    <a:pt x="16176" y="4677"/>
                  </a:lnTo>
                  <a:lnTo>
                    <a:pt x="16461" y="4305"/>
                  </a:lnTo>
                  <a:lnTo>
                    <a:pt x="16649" y="4354"/>
                  </a:lnTo>
                  <a:lnTo>
                    <a:pt x="17195" y="4354"/>
                  </a:lnTo>
                  <a:lnTo>
                    <a:pt x="17431" y="4330"/>
                  </a:lnTo>
                  <a:lnTo>
                    <a:pt x="17644" y="4305"/>
                  </a:lnTo>
                  <a:lnTo>
                    <a:pt x="18071" y="4157"/>
                  </a:lnTo>
                  <a:lnTo>
                    <a:pt x="18284" y="4057"/>
                  </a:lnTo>
                  <a:lnTo>
                    <a:pt x="18474" y="3959"/>
                  </a:lnTo>
                  <a:lnTo>
                    <a:pt x="18639" y="3835"/>
                  </a:lnTo>
                  <a:lnTo>
                    <a:pt x="18829" y="3686"/>
                  </a:lnTo>
                  <a:lnTo>
                    <a:pt x="18971" y="3538"/>
                  </a:lnTo>
                  <a:lnTo>
                    <a:pt x="19255" y="3192"/>
                  </a:lnTo>
                  <a:lnTo>
                    <a:pt x="19350" y="2994"/>
                  </a:lnTo>
                  <a:lnTo>
                    <a:pt x="19445" y="2771"/>
                  </a:lnTo>
                  <a:lnTo>
                    <a:pt x="19516" y="2573"/>
                  </a:lnTo>
                  <a:lnTo>
                    <a:pt x="19587" y="2326"/>
                  </a:lnTo>
                  <a:lnTo>
                    <a:pt x="19610" y="2103"/>
                  </a:lnTo>
                  <a:lnTo>
                    <a:pt x="19634" y="1905"/>
                  </a:lnTo>
                  <a:lnTo>
                    <a:pt x="19610" y="1707"/>
                  </a:lnTo>
                  <a:lnTo>
                    <a:pt x="19563" y="1509"/>
                  </a:lnTo>
                  <a:lnTo>
                    <a:pt x="19516" y="1311"/>
                  </a:lnTo>
                  <a:lnTo>
                    <a:pt x="19421" y="1138"/>
                  </a:lnTo>
                  <a:lnTo>
                    <a:pt x="19326" y="989"/>
                  </a:lnTo>
                  <a:lnTo>
                    <a:pt x="19232" y="817"/>
                  </a:lnTo>
                  <a:lnTo>
                    <a:pt x="19090" y="692"/>
                  </a:lnTo>
                  <a:lnTo>
                    <a:pt x="18948" y="544"/>
                  </a:lnTo>
                  <a:lnTo>
                    <a:pt x="18805" y="421"/>
                  </a:lnTo>
                  <a:lnTo>
                    <a:pt x="18639" y="321"/>
                  </a:lnTo>
                  <a:lnTo>
                    <a:pt x="18308" y="173"/>
                  </a:lnTo>
                  <a:lnTo>
                    <a:pt x="18118" y="124"/>
                  </a:lnTo>
                  <a:lnTo>
                    <a:pt x="17928" y="74"/>
                  </a:lnTo>
                  <a:lnTo>
                    <a:pt x="17740" y="74"/>
                  </a:lnTo>
                  <a:lnTo>
                    <a:pt x="17621" y="24"/>
                  </a:lnTo>
                  <a:lnTo>
                    <a:pt x="175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457189"/>
              <a:endParaRPr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4F8D4A3-BFED-4A1C-AD30-64A0C1D1E97F}"/>
              </a:ext>
            </a:extLst>
          </p:cNvPr>
          <p:cNvGrpSpPr/>
          <p:nvPr/>
        </p:nvGrpSpPr>
        <p:grpSpPr>
          <a:xfrm>
            <a:off x="3958065" y="4076851"/>
            <a:ext cx="648000" cy="646331"/>
            <a:chOff x="4034674" y="4131809"/>
            <a:chExt cx="648000" cy="646331"/>
          </a:xfrm>
        </p:grpSpPr>
        <p:sp>
          <p:nvSpPr>
            <p:cNvPr id="293" name="Shape 293"/>
            <p:cNvSpPr/>
            <p:nvPr/>
          </p:nvSpPr>
          <p:spPr>
            <a:xfrm>
              <a:off x="4034674" y="4131809"/>
              <a:ext cx="648000" cy="646331"/>
            </a:xfrm>
            <a:prstGeom prst="ellipse">
              <a:avLst/>
            </a:prstGeom>
            <a:solidFill>
              <a:schemeClr val="accent4"/>
            </a:solidFill>
            <a:ln w="50800">
              <a:solidFill>
                <a:srgbClr val="FFFFFF"/>
              </a:solidFill>
              <a:miter/>
            </a:ln>
            <a:effectLst>
              <a:outerShdw blurRad="190500" dist="8455" dir="5400000" rotWithShape="0">
                <a:srgbClr val="000000"/>
              </a:outerShdw>
            </a:effectLst>
          </p:spPr>
          <p:txBody>
            <a:bodyPr lIns="45719" rIns="45719" anchor="ctr"/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4146747" y="4333721"/>
              <a:ext cx="434456" cy="24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9" y="2180"/>
                  </a:moveTo>
                  <a:lnTo>
                    <a:pt x="10972" y="2227"/>
                  </a:lnTo>
                  <a:lnTo>
                    <a:pt x="11474" y="2274"/>
                  </a:lnTo>
                  <a:lnTo>
                    <a:pt x="11448" y="2749"/>
                  </a:lnTo>
                  <a:lnTo>
                    <a:pt x="11421" y="3175"/>
                  </a:lnTo>
                  <a:lnTo>
                    <a:pt x="10522" y="3175"/>
                  </a:lnTo>
                  <a:lnTo>
                    <a:pt x="10496" y="2700"/>
                  </a:lnTo>
                  <a:lnTo>
                    <a:pt x="10469" y="2180"/>
                  </a:lnTo>
                  <a:close/>
                  <a:moveTo>
                    <a:pt x="9993" y="2180"/>
                  </a:moveTo>
                  <a:lnTo>
                    <a:pt x="10020" y="2369"/>
                  </a:lnTo>
                  <a:lnTo>
                    <a:pt x="10020" y="3268"/>
                  </a:lnTo>
                  <a:lnTo>
                    <a:pt x="9069" y="3553"/>
                  </a:lnTo>
                  <a:lnTo>
                    <a:pt x="9015" y="3553"/>
                  </a:lnTo>
                  <a:lnTo>
                    <a:pt x="8936" y="3506"/>
                  </a:lnTo>
                  <a:lnTo>
                    <a:pt x="8831" y="2937"/>
                  </a:lnTo>
                  <a:lnTo>
                    <a:pt x="8751" y="2416"/>
                  </a:lnTo>
                  <a:lnTo>
                    <a:pt x="9200" y="2322"/>
                  </a:lnTo>
                  <a:lnTo>
                    <a:pt x="9650" y="2227"/>
                  </a:lnTo>
                  <a:lnTo>
                    <a:pt x="9993" y="2180"/>
                  </a:lnTo>
                  <a:close/>
                  <a:moveTo>
                    <a:pt x="11976" y="2369"/>
                  </a:moveTo>
                  <a:lnTo>
                    <a:pt x="12585" y="2511"/>
                  </a:lnTo>
                  <a:lnTo>
                    <a:pt x="13166" y="2749"/>
                  </a:lnTo>
                  <a:lnTo>
                    <a:pt x="13087" y="3222"/>
                  </a:lnTo>
                  <a:lnTo>
                    <a:pt x="13035" y="3601"/>
                  </a:lnTo>
                  <a:lnTo>
                    <a:pt x="12479" y="3411"/>
                  </a:lnTo>
                  <a:lnTo>
                    <a:pt x="11924" y="3268"/>
                  </a:lnTo>
                  <a:lnTo>
                    <a:pt x="11950" y="2795"/>
                  </a:lnTo>
                  <a:lnTo>
                    <a:pt x="11976" y="2369"/>
                  </a:lnTo>
                  <a:close/>
                  <a:moveTo>
                    <a:pt x="8328" y="2607"/>
                  </a:moveTo>
                  <a:lnTo>
                    <a:pt x="8381" y="3222"/>
                  </a:lnTo>
                  <a:lnTo>
                    <a:pt x="8486" y="3886"/>
                  </a:lnTo>
                  <a:lnTo>
                    <a:pt x="8090" y="4121"/>
                  </a:lnTo>
                  <a:lnTo>
                    <a:pt x="7694" y="4405"/>
                  </a:lnTo>
                  <a:lnTo>
                    <a:pt x="7588" y="4121"/>
                  </a:lnTo>
                  <a:lnTo>
                    <a:pt x="7482" y="3837"/>
                  </a:lnTo>
                  <a:lnTo>
                    <a:pt x="7350" y="3553"/>
                  </a:lnTo>
                  <a:lnTo>
                    <a:pt x="7244" y="3268"/>
                  </a:lnTo>
                  <a:lnTo>
                    <a:pt x="7218" y="3175"/>
                  </a:lnTo>
                  <a:lnTo>
                    <a:pt x="7773" y="2842"/>
                  </a:lnTo>
                  <a:lnTo>
                    <a:pt x="8328" y="2607"/>
                  </a:lnTo>
                  <a:close/>
                  <a:moveTo>
                    <a:pt x="13616" y="2937"/>
                  </a:moveTo>
                  <a:lnTo>
                    <a:pt x="14197" y="3222"/>
                  </a:lnTo>
                  <a:lnTo>
                    <a:pt x="14806" y="3553"/>
                  </a:lnTo>
                  <a:lnTo>
                    <a:pt x="15440" y="3979"/>
                  </a:lnTo>
                  <a:lnTo>
                    <a:pt x="15282" y="4405"/>
                  </a:lnTo>
                  <a:lnTo>
                    <a:pt x="15070" y="4974"/>
                  </a:lnTo>
                  <a:lnTo>
                    <a:pt x="14409" y="4405"/>
                  </a:lnTo>
                  <a:lnTo>
                    <a:pt x="14304" y="4312"/>
                  </a:lnTo>
                  <a:lnTo>
                    <a:pt x="13933" y="4074"/>
                  </a:lnTo>
                  <a:lnTo>
                    <a:pt x="13537" y="3886"/>
                  </a:lnTo>
                  <a:lnTo>
                    <a:pt x="13563" y="3222"/>
                  </a:lnTo>
                  <a:lnTo>
                    <a:pt x="13616" y="2937"/>
                  </a:lnTo>
                  <a:close/>
                  <a:moveTo>
                    <a:pt x="6794" y="3459"/>
                  </a:moveTo>
                  <a:lnTo>
                    <a:pt x="6980" y="4121"/>
                  </a:lnTo>
                  <a:lnTo>
                    <a:pt x="7086" y="4454"/>
                  </a:lnTo>
                  <a:lnTo>
                    <a:pt x="7244" y="4785"/>
                  </a:lnTo>
                  <a:lnTo>
                    <a:pt x="6556" y="5400"/>
                  </a:lnTo>
                  <a:lnTo>
                    <a:pt x="5896" y="6064"/>
                  </a:lnTo>
                  <a:lnTo>
                    <a:pt x="5763" y="5875"/>
                  </a:lnTo>
                  <a:lnTo>
                    <a:pt x="5632" y="5637"/>
                  </a:lnTo>
                  <a:lnTo>
                    <a:pt x="5525" y="5400"/>
                  </a:lnTo>
                  <a:lnTo>
                    <a:pt x="5420" y="5164"/>
                  </a:lnTo>
                  <a:lnTo>
                    <a:pt x="5261" y="4643"/>
                  </a:lnTo>
                  <a:lnTo>
                    <a:pt x="5949" y="4074"/>
                  </a:lnTo>
                  <a:lnTo>
                    <a:pt x="6794" y="3459"/>
                  </a:lnTo>
                  <a:close/>
                  <a:moveTo>
                    <a:pt x="15757" y="4216"/>
                  </a:moveTo>
                  <a:lnTo>
                    <a:pt x="16392" y="4738"/>
                  </a:lnTo>
                  <a:lnTo>
                    <a:pt x="17027" y="5307"/>
                  </a:lnTo>
                  <a:lnTo>
                    <a:pt x="16973" y="5400"/>
                  </a:lnTo>
                  <a:lnTo>
                    <a:pt x="16761" y="5875"/>
                  </a:lnTo>
                  <a:lnTo>
                    <a:pt x="16630" y="6159"/>
                  </a:lnTo>
                  <a:lnTo>
                    <a:pt x="16525" y="6443"/>
                  </a:lnTo>
                  <a:lnTo>
                    <a:pt x="15969" y="5826"/>
                  </a:lnTo>
                  <a:lnTo>
                    <a:pt x="15414" y="5258"/>
                  </a:lnTo>
                  <a:lnTo>
                    <a:pt x="15652" y="4547"/>
                  </a:lnTo>
                  <a:lnTo>
                    <a:pt x="15757" y="4216"/>
                  </a:lnTo>
                  <a:close/>
                  <a:moveTo>
                    <a:pt x="4891" y="4974"/>
                  </a:moveTo>
                  <a:lnTo>
                    <a:pt x="5023" y="5542"/>
                  </a:lnTo>
                  <a:lnTo>
                    <a:pt x="5208" y="6064"/>
                  </a:lnTo>
                  <a:lnTo>
                    <a:pt x="5341" y="6301"/>
                  </a:lnTo>
                  <a:lnTo>
                    <a:pt x="5473" y="6537"/>
                  </a:lnTo>
                  <a:lnTo>
                    <a:pt x="4759" y="7438"/>
                  </a:lnTo>
                  <a:lnTo>
                    <a:pt x="4706" y="7532"/>
                  </a:lnTo>
                  <a:lnTo>
                    <a:pt x="4627" y="7438"/>
                  </a:lnTo>
                  <a:lnTo>
                    <a:pt x="4283" y="7059"/>
                  </a:lnTo>
                  <a:lnTo>
                    <a:pt x="3992" y="6632"/>
                  </a:lnTo>
                  <a:lnTo>
                    <a:pt x="3833" y="6301"/>
                  </a:lnTo>
                  <a:lnTo>
                    <a:pt x="4151" y="5826"/>
                  </a:lnTo>
                  <a:lnTo>
                    <a:pt x="4521" y="5400"/>
                  </a:lnTo>
                  <a:lnTo>
                    <a:pt x="4891" y="4974"/>
                  </a:lnTo>
                  <a:close/>
                  <a:moveTo>
                    <a:pt x="17423" y="5733"/>
                  </a:moveTo>
                  <a:lnTo>
                    <a:pt x="17978" y="6301"/>
                  </a:lnTo>
                  <a:lnTo>
                    <a:pt x="18507" y="6963"/>
                  </a:lnTo>
                  <a:lnTo>
                    <a:pt x="18216" y="7389"/>
                  </a:lnTo>
                  <a:lnTo>
                    <a:pt x="18005" y="7722"/>
                  </a:lnTo>
                  <a:lnTo>
                    <a:pt x="17767" y="8149"/>
                  </a:lnTo>
                  <a:lnTo>
                    <a:pt x="17344" y="7532"/>
                  </a:lnTo>
                  <a:lnTo>
                    <a:pt x="16920" y="6963"/>
                  </a:lnTo>
                  <a:lnTo>
                    <a:pt x="17106" y="6443"/>
                  </a:lnTo>
                  <a:lnTo>
                    <a:pt x="17317" y="5968"/>
                  </a:lnTo>
                  <a:lnTo>
                    <a:pt x="17423" y="5733"/>
                  </a:lnTo>
                  <a:close/>
                  <a:moveTo>
                    <a:pt x="9491" y="10989"/>
                  </a:moveTo>
                  <a:lnTo>
                    <a:pt x="9597" y="11180"/>
                  </a:lnTo>
                  <a:lnTo>
                    <a:pt x="9571" y="11273"/>
                  </a:lnTo>
                  <a:lnTo>
                    <a:pt x="9491" y="10989"/>
                  </a:lnTo>
                  <a:close/>
                  <a:moveTo>
                    <a:pt x="10681" y="6632"/>
                  </a:moveTo>
                  <a:lnTo>
                    <a:pt x="10417" y="6679"/>
                  </a:lnTo>
                  <a:lnTo>
                    <a:pt x="10179" y="6728"/>
                  </a:lnTo>
                  <a:lnTo>
                    <a:pt x="9703" y="7012"/>
                  </a:lnTo>
                  <a:lnTo>
                    <a:pt x="9491" y="7247"/>
                  </a:lnTo>
                  <a:lnTo>
                    <a:pt x="9253" y="7580"/>
                  </a:lnTo>
                  <a:lnTo>
                    <a:pt x="9015" y="8007"/>
                  </a:lnTo>
                  <a:lnTo>
                    <a:pt x="8831" y="8480"/>
                  </a:lnTo>
                  <a:lnTo>
                    <a:pt x="8672" y="9048"/>
                  </a:lnTo>
                  <a:lnTo>
                    <a:pt x="8565" y="9616"/>
                  </a:lnTo>
                  <a:lnTo>
                    <a:pt x="8486" y="10185"/>
                  </a:lnTo>
                  <a:lnTo>
                    <a:pt x="8460" y="10753"/>
                  </a:lnTo>
                  <a:lnTo>
                    <a:pt x="8486" y="11273"/>
                  </a:lnTo>
                  <a:lnTo>
                    <a:pt x="8593" y="11748"/>
                  </a:lnTo>
                  <a:lnTo>
                    <a:pt x="8698" y="12174"/>
                  </a:lnTo>
                  <a:lnTo>
                    <a:pt x="8857" y="12505"/>
                  </a:lnTo>
                  <a:lnTo>
                    <a:pt x="9041" y="12836"/>
                  </a:lnTo>
                  <a:lnTo>
                    <a:pt x="9148" y="13120"/>
                  </a:lnTo>
                  <a:lnTo>
                    <a:pt x="9279" y="13358"/>
                  </a:lnTo>
                  <a:lnTo>
                    <a:pt x="9412" y="13547"/>
                  </a:lnTo>
                  <a:lnTo>
                    <a:pt x="9571" y="13737"/>
                  </a:lnTo>
                  <a:lnTo>
                    <a:pt x="9729" y="13880"/>
                  </a:lnTo>
                  <a:lnTo>
                    <a:pt x="9914" y="14022"/>
                  </a:lnTo>
                  <a:lnTo>
                    <a:pt x="10100" y="14115"/>
                  </a:lnTo>
                  <a:lnTo>
                    <a:pt x="10284" y="14164"/>
                  </a:lnTo>
                  <a:lnTo>
                    <a:pt x="10469" y="14164"/>
                  </a:lnTo>
                  <a:lnTo>
                    <a:pt x="10655" y="14115"/>
                  </a:lnTo>
                  <a:lnTo>
                    <a:pt x="10814" y="14068"/>
                  </a:lnTo>
                  <a:lnTo>
                    <a:pt x="10972" y="13973"/>
                  </a:lnTo>
                  <a:lnTo>
                    <a:pt x="11290" y="13689"/>
                  </a:lnTo>
                  <a:lnTo>
                    <a:pt x="11421" y="13547"/>
                  </a:lnTo>
                  <a:lnTo>
                    <a:pt x="11554" y="13311"/>
                  </a:lnTo>
                  <a:lnTo>
                    <a:pt x="11607" y="13311"/>
                  </a:lnTo>
                  <a:lnTo>
                    <a:pt x="11845" y="12978"/>
                  </a:lnTo>
                  <a:lnTo>
                    <a:pt x="12083" y="12601"/>
                  </a:lnTo>
                  <a:lnTo>
                    <a:pt x="12267" y="12174"/>
                  </a:lnTo>
                  <a:lnTo>
                    <a:pt x="12400" y="11653"/>
                  </a:lnTo>
                  <a:lnTo>
                    <a:pt x="12505" y="11131"/>
                  </a:lnTo>
                  <a:lnTo>
                    <a:pt x="12585" y="10564"/>
                  </a:lnTo>
                  <a:lnTo>
                    <a:pt x="12611" y="10043"/>
                  </a:lnTo>
                  <a:lnTo>
                    <a:pt x="12585" y="9521"/>
                  </a:lnTo>
                  <a:lnTo>
                    <a:pt x="12559" y="9143"/>
                  </a:lnTo>
                  <a:lnTo>
                    <a:pt x="12531" y="9237"/>
                  </a:lnTo>
                  <a:lnTo>
                    <a:pt x="12479" y="9379"/>
                  </a:lnTo>
                  <a:lnTo>
                    <a:pt x="12321" y="9663"/>
                  </a:lnTo>
                  <a:lnTo>
                    <a:pt x="12214" y="9759"/>
                  </a:lnTo>
                  <a:lnTo>
                    <a:pt x="12109" y="9854"/>
                  </a:lnTo>
                  <a:lnTo>
                    <a:pt x="12003" y="9901"/>
                  </a:lnTo>
                  <a:lnTo>
                    <a:pt x="11897" y="9901"/>
                  </a:lnTo>
                  <a:lnTo>
                    <a:pt x="11712" y="9854"/>
                  </a:lnTo>
                  <a:lnTo>
                    <a:pt x="11527" y="9759"/>
                  </a:lnTo>
                  <a:lnTo>
                    <a:pt x="11448" y="9663"/>
                  </a:lnTo>
                  <a:lnTo>
                    <a:pt x="11395" y="9570"/>
                  </a:lnTo>
                  <a:lnTo>
                    <a:pt x="11290" y="9286"/>
                  </a:lnTo>
                  <a:lnTo>
                    <a:pt x="11210" y="9001"/>
                  </a:lnTo>
                  <a:lnTo>
                    <a:pt x="11183" y="8668"/>
                  </a:lnTo>
                  <a:lnTo>
                    <a:pt x="11183" y="8480"/>
                  </a:lnTo>
                  <a:lnTo>
                    <a:pt x="11210" y="8291"/>
                  </a:lnTo>
                  <a:lnTo>
                    <a:pt x="11262" y="8100"/>
                  </a:lnTo>
                  <a:lnTo>
                    <a:pt x="11316" y="7958"/>
                  </a:lnTo>
                  <a:lnTo>
                    <a:pt x="11474" y="7674"/>
                  </a:lnTo>
                  <a:lnTo>
                    <a:pt x="11659" y="7485"/>
                  </a:lnTo>
                  <a:lnTo>
                    <a:pt x="11686" y="7438"/>
                  </a:lnTo>
                  <a:lnTo>
                    <a:pt x="11765" y="7343"/>
                  </a:lnTo>
                  <a:lnTo>
                    <a:pt x="11818" y="7296"/>
                  </a:lnTo>
                  <a:lnTo>
                    <a:pt x="11633" y="7105"/>
                  </a:lnTo>
                  <a:lnTo>
                    <a:pt x="11421" y="6916"/>
                  </a:lnTo>
                  <a:lnTo>
                    <a:pt x="11157" y="6774"/>
                  </a:lnTo>
                  <a:lnTo>
                    <a:pt x="10919" y="6679"/>
                  </a:lnTo>
                  <a:lnTo>
                    <a:pt x="10681" y="6632"/>
                  </a:lnTo>
                  <a:close/>
                  <a:moveTo>
                    <a:pt x="10919" y="4312"/>
                  </a:moveTo>
                  <a:lnTo>
                    <a:pt x="11290" y="4359"/>
                  </a:lnTo>
                  <a:lnTo>
                    <a:pt x="11342" y="4643"/>
                  </a:lnTo>
                  <a:lnTo>
                    <a:pt x="11395" y="5022"/>
                  </a:lnTo>
                  <a:lnTo>
                    <a:pt x="11421" y="5211"/>
                  </a:lnTo>
                  <a:lnTo>
                    <a:pt x="11500" y="5400"/>
                  </a:lnTo>
                  <a:lnTo>
                    <a:pt x="11527" y="5449"/>
                  </a:lnTo>
                  <a:lnTo>
                    <a:pt x="11607" y="5449"/>
                  </a:lnTo>
                  <a:lnTo>
                    <a:pt x="11633" y="5400"/>
                  </a:lnTo>
                  <a:lnTo>
                    <a:pt x="11712" y="5164"/>
                  </a:lnTo>
                  <a:lnTo>
                    <a:pt x="11765" y="4927"/>
                  </a:lnTo>
                  <a:lnTo>
                    <a:pt x="11765" y="4405"/>
                  </a:lnTo>
                  <a:lnTo>
                    <a:pt x="12267" y="4547"/>
                  </a:lnTo>
                  <a:lnTo>
                    <a:pt x="12293" y="4832"/>
                  </a:lnTo>
                  <a:lnTo>
                    <a:pt x="12373" y="5069"/>
                  </a:lnTo>
                  <a:lnTo>
                    <a:pt x="12452" y="5164"/>
                  </a:lnTo>
                  <a:lnTo>
                    <a:pt x="12559" y="5211"/>
                  </a:lnTo>
                  <a:lnTo>
                    <a:pt x="12611" y="5211"/>
                  </a:lnTo>
                  <a:lnTo>
                    <a:pt x="12664" y="5164"/>
                  </a:lnTo>
                  <a:lnTo>
                    <a:pt x="12690" y="5069"/>
                  </a:lnTo>
                  <a:lnTo>
                    <a:pt x="12717" y="4974"/>
                  </a:lnTo>
                  <a:lnTo>
                    <a:pt x="12743" y="4738"/>
                  </a:lnTo>
                  <a:lnTo>
                    <a:pt x="13325" y="5022"/>
                  </a:lnTo>
                  <a:lnTo>
                    <a:pt x="13245" y="5211"/>
                  </a:lnTo>
                  <a:lnTo>
                    <a:pt x="13193" y="5400"/>
                  </a:lnTo>
                  <a:lnTo>
                    <a:pt x="13166" y="5637"/>
                  </a:lnTo>
                  <a:lnTo>
                    <a:pt x="13166" y="5875"/>
                  </a:lnTo>
                  <a:lnTo>
                    <a:pt x="13193" y="5968"/>
                  </a:lnTo>
                  <a:lnTo>
                    <a:pt x="13272" y="6017"/>
                  </a:lnTo>
                  <a:lnTo>
                    <a:pt x="13325" y="6017"/>
                  </a:lnTo>
                  <a:lnTo>
                    <a:pt x="13431" y="5826"/>
                  </a:lnTo>
                  <a:lnTo>
                    <a:pt x="13563" y="5542"/>
                  </a:lnTo>
                  <a:lnTo>
                    <a:pt x="13669" y="5307"/>
                  </a:lnTo>
                  <a:lnTo>
                    <a:pt x="13748" y="5353"/>
                  </a:lnTo>
                  <a:lnTo>
                    <a:pt x="13907" y="5353"/>
                  </a:lnTo>
                  <a:lnTo>
                    <a:pt x="14224" y="5591"/>
                  </a:lnTo>
                  <a:lnTo>
                    <a:pt x="14304" y="5733"/>
                  </a:lnTo>
                  <a:lnTo>
                    <a:pt x="14066" y="5968"/>
                  </a:lnTo>
                  <a:lnTo>
                    <a:pt x="13854" y="6253"/>
                  </a:lnTo>
                  <a:lnTo>
                    <a:pt x="13669" y="6586"/>
                  </a:lnTo>
                  <a:lnTo>
                    <a:pt x="13590" y="6774"/>
                  </a:lnTo>
                  <a:lnTo>
                    <a:pt x="13563" y="6963"/>
                  </a:lnTo>
                  <a:lnTo>
                    <a:pt x="13563" y="7105"/>
                  </a:lnTo>
                  <a:lnTo>
                    <a:pt x="13590" y="7201"/>
                  </a:lnTo>
                  <a:lnTo>
                    <a:pt x="13642" y="7296"/>
                  </a:lnTo>
                  <a:lnTo>
                    <a:pt x="13721" y="7296"/>
                  </a:lnTo>
                  <a:lnTo>
                    <a:pt x="13828" y="7201"/>
                  </a:lnTo>
                  <a:lnTo>
                    <a:pt x="13933" y="7105"/>
                  </a:lnTo>
                  <a:lnTo>
                    <a:pt x="14118" y="6870"/>
                  </a:lnTo>
                  <a:lnTo>
                    <a:pt x="14488" y="6443"/>
                  </a:lnTo>
                  <a:lnTo>
                    <a:pt x="14568" y="7012"/>
                  </a:lnTo>
                  <a:lnTo>
                    <a:pt x="14621" y="7485"/>
                  </a:lnTo>
                  <a:lnTo>
                    <a:pt x="14647" y="7769"/>
                  </a:lnTo>
                  <a:lnTo>
                    <a:pt x="14356" y="7816"/>
                  </a:lnTo>
                  <a:lnTo>
                    <a:pt x="14092" y="7911"/>
                  </a:lnTo>
                  <a:lnTo>
                    <a:pt x="13986" y="8053"/>
                  </a:lnTo>
                  <a:lnTo>
                    <a:pt x="13880" y="8149"/>
                  </a:lnTo>
                  <a:lnTo>
                    <a:pt x="13801" y="8337"/>
                  </a:lnTo>
                  <a:lnTo>
                    <a:pt x="13774" y="8526"/>
                  </a:lnTo>
                  <a:lnTo>
                    <a:pt x="13774" y="8622"/>
                  </a:lnTo>
                  <a:lnTo>
                    <a:pt x="13801" y="8668"/>
                  </a:lnTo>
                  <a:lnTo>
                    <a:pt x="13907" y="8764"/>
                  </a:lnTo>
                  <a:lnTo>
                    <a:pt x="14012" y="8764"/>
                  </a:lnTo>
                  <a:lnTo>
                    <a:pt x="14250" y="8717"/>
                  </a:lnTo>
                  <a:lnTo>
                    <a:pt x="14700" y="8622"/>
                  </a:lnTo>
                  <a:lnTo>
                    <a:pt x="14726" y="9521"/>
                  </a:lnTo>
                  <a:lnTo>
                    <a:pt x="14726" y="10422"/>
                  </a:lnTo>
                  <a:lnTo>
                    <a:pt x="14594" y="10422"/>
                  </a:lnTo>
                  <a:lnTo>
                    <a:pt x="14224" y="10374"/>
                  </a:lnTo>
                  <a:lnTo>
                    <a:pt x="14012" y="10327"/>
                  </a:lnTo>
                  <a:lnTo>
                    <a:pt x="13828" y="10374"/>
                  </a:lnTo>
                  <a:lnTo>
                    <a:pt x="13748" y="10422"/>
                  </a:lnTo>
                  <a:lnTo>
                    <a:pt x="13721" y="10516"/>
                  </a:lnTo>
                  <a:lnTo>
                    <a:pt x="13695" y="10611"/>
                  </a:lnTo>
                  <a:lnTo>
                    <a:pt x="13748" y="10753"/>
                  </a:lnTo>
                  <a:lnTo>
                    <a:pt x="13907" y="10942"/>
                  </a:lnTo>
                  <a:lnTo>
                    <a:pt x="14066" y="11037"/>
                  </a:lnTo>
                  <a:lnTo>
                    <a:pt x="14250" y="11131"/>
                  </a:lnTo>
                  <a:lnTo>
                    <a:pt x="14435" y="11180"/>
                  </a:lnTo>
                  <a:lnTo>
                    <a:pt x="14700" y="11226"/>
                  </a:lnTo>
                  <a:lnTo>
                    <a:pt x="14673" y="11795"/>
                  </a:lnTo>
                  <a:lnTo>
                    <a:pt x="14621" y="12505"/>
                  </a:lnTo>
                  <a:lnTo>
                    <a:pt x="14330" y="12268"/>
                  </a:lnTo>
                  <a:lnTo>
                    <a:pt x="14012" y="12079"/>
                  </a:lnTo>
                  <a:lnTo>
                    <a:pt x="13828" y="12032"/>
                  </a:lnTo>
                  <a:lnTo>
                    <a:pt x="13537" y="12032"/>
                  </a:lnTo>
                  <a:lnTo>
                    <a:pt x="13378" y="12079"/>
                  </a:lnTo>
                  <a:lnTo>
                    <a:pt x="13325" y="12174"/>
                  </a:lnTo>
                  <a:lnTo>
                    <a:pt x="13325" y="12268"/>
                  </a:lnTo>
                  <a:lnTo>
                    <a:pt x="13352" y="12316"/>
                  </a:lnTo>
                  <a:lnTo>
                    <a:pt x="13510" y="12505"/>
                  </a:lnTo>
                  <a:lnTo>
                    <a:pt x="13669" y="12647"/>
                  </a:lnTo>
                  <a:lnTo>
                    <a:pt x="13986" y="12978"/>
                  </a:lnTo>
                  <a:lnTo>
                    <a:pt x="14250" y="13169"/>
                  </a:lnTo>
                  <a:lnTo>
                    <a:pt x="14514" y="13358"/>
                  </a:lnTo>
                  <a:lnTo>
                    <a:pt x="14356" y="14022"/>
                  </a:lnTo>
                  <a:lnTo>
                    <a:pt x="14197" y="14637"/>
                  </a:lnTo>
                  <a:lnTo>
                    <a:pt x="13933" y="14399"/>
                  </a:lnTo>
                  <a:lnTo>
                    <a:pt x="13669" y="14211"/>
                  </a:lnTo>
                  <a:lnTo>
                    <a:pt x="13325" y="13880"/>
                  </a:lnTo>
                  <a:lnTo>
                    <a:pt x="13007" y="13595"/>
                  </a:lnTo>
                  <a:lnTo>
                    <a:pt x="12955" y="13595"/>
                  </a:lnTo>
                  <a:lnTo>
                    <a:pt x="12928" y="13642"/>
                  </a:lnTo>
                  <a:lnTo>
                    <a:pt x="12902" y="13737"/>
                  </a:lnTo>
                  <a:lnTo>
                    <a:pt x="12928" y="13784"/>
                  </a:lnTo>
                  <a:lnTo>
                    <a:pt x="13007" y="14115"/>
                  </a:lnTo>
                  <a:lnTo>
                    <a:pt x="13114" y="14353"/>
                  </a:lnTo>
                  <a:lnTo>
                    <a:pt x="13245" y="14541"/>
                  </a:lnTo>
                  <a:lnTo>
                    <a:pt x="13404" y="14779"/>
                  </a:lnTo>
                  <a:lnTo>
                    <a:pt x="13642" y="15063"/>
                  </a:lnTo>
                  <a:lnTo>
                    <a:pt x="13933" y="15347"/>
                  </a:lnTo>
                  <a:lnTo>
                    <a:pt x="13695" y="15820"/>
                  </a:lnTo>
                  <a:lnTo>
                    <a:pt x="13483" y="16200"/>
                  </a:lnTo>
                  <a:lnTo>
                    <a:pt x="13483" y="16011"/>
                  </a:lnTo>
                  <a:lnTo>
                    <a:pt x="13457" y="15916"/>
                  </a:lnTo>
                  <a:lnTo>
                    <a:pt x="13378" y="15774"/>
                  </a:lnTo>
                  <a:lnTo>
                    <a:pt x="13087" y="15443"/>
                  </a:lnTo>
                  <a:lnTo>
                    <a:pt x="12928" y="15252"/>
                  </a:lnTo>
                  <a:lnTo>
                    <a:pt x="12797" y="15063"/>
                  </a:lnTo>
                  <a:lnTo>
                    <a:pt x="12690" y="14826"/>
                  </a:lnTo>
                  <a:lnTo>
                    <a:pt x="12585" y="14637"/>
                  </a:lnTo>
                  <a:lnTo>
                    <a:pt x="12426" y="14495"/>
                  </a:lnTo>
                  <a:lnTo>
                    <a:pt x="12373" y="14448"/>
                  </a:lnTo>
                  <a:lnTo>
                    <a:pt x="12267" y="14448"/>
                  </a:lnTo>
                  <a:lnTo>
                    <a:pt x="12241" y="14495"/>
                  </a:lnTo>
                  <a:lnTo>
                    <a:pt x="12241" y="14779"/>
                  </a:lnTo>
                  <a:lnTo>
                    <a:pt x="12321" y="15063"/>
                  </a:lnTo>
                  <a:lnTo>
                    <a:pt x="12426" y="15301"/>
                  </a:lnTo>
                  <a:lnTo>
                    <a:pt x="12531" y="15536"/>
                  </a:lnTo>
                  <a:lnTo>
                    <a:pt x="12664" y="15820"/>
                  </a:lnTo>
                  <a:lnTo>
                    <a:pt x="12849" y="16105"/>
                  </a:lnTo>
                  <a:lnTo>
                    <a:pt x="13007" y="16295"/>
                  </a:lnTo>
                  <a:lnTo>
                    <a:pt x="13219" y="16437"/>
                  </a:lnTo>
                  <a:lnTo>
                    <a:pt x="13299" y="16484"/>
                  </a:lnTo>
                  <a:lnTo>
                    <a:pt x="13352" y="16437"/>
                  </a:lnTo>
                  <a:lnTo>
                    <a:pt x="13061" y="16864"/>
                  </a:lnTo>
                  <a:lnTo>
                    <a:pt x="12717" y="17195"/>
                  </a:lnTo>
                  <a:lnTo>
                    <a:pt x="12373" y="17526"/>
                  </a:lnTo>
                  <a:lnTo>
                    <a:pt x="12003" y="17763"/>
                  </a:lnTo>
                  <a:lnTo>
                    <a:pt x="12029" y="17574"/>
                  </a:lnTo>
                  <a:lnTo>
                    <a:pt x="12029" y="17479"/>
                  </a:lnTo>
                  <a:lnTo>
                    <a:pt x="12003" y="17337"/>
                  </a:lnTo>
                  <a:lnTo>
                    <a:pt x="11950" y="17006"/>
                  </a:lnTo>
                  <a:lnTo>
                    <a:pt x="11871" y="16673"/>
                  </a:lnTo>
                  <a:lnTo>
                    <a:pt x="11791" y="16011"/>
                  </a:lnTo>
                  <a:lnTo>
                    <a:pt x="11712" y="15489"/>
                  </a:lnTo>
                  <a:lnTo>
                    <a:pt x="11659" y="15252"/>
                  </a:lnTo>
                  <a:lnTo>
                    <a:pt x="11607" y="15205"/>
                  </a:lnTo>
                  <a:lnTo>
                    <a:pt x="11554" y="15110"/>
                  </a:lnTo>
                  <a:lnTo>
                    <a:pt x="11500" y="15110"/>
                  </a:lnTo>
                  <a:lnTo>
                    <a:pt x="11448" y="15159"/>
                  </a:lnTo>
                  <a:lnTo>
                    <a:pt x="11395" y="15252"/>
                  </a:lnTo>
                  <a:lnTo>
                    <a:pt x="11369" y="15394"/>
                  </a:lnTo>
                  <a:lnTo>
                    <a:pt x="11342" y="15632"/>
                  </a:lnTo>
                  <a:lnTo>
                    <a:pt x="11369" y="15916"/>
                  </a:lnTo>
                  <a:lnTo>
                    <a:pt x="11369" y="16200"/>
                  </a:lnTo>
                  <a:lnTo>
                    <a:pt x="11474" y="17006"/>
                  </a:lnTo>
                  <a:lnTo>
                    <a:pt x="11527" y="17384"/>
                  </a:lnTo>
                  <a:lnTo>
                    <a:pt x="11633" y="17763"/>
                  </a:lnTo>
                  <a:lnTo>
                    <a:pt x="11659" y="17859"/>
                  </a:lnTo>
                  <a:lnTo>
                    <a:pt x="11712" y="17905"/>
                  </a:lnTo>
                  <a:lnTo>
                    <a:pt x="11290" y="18001"/>
                  </a:lnTo>
                  <a:lnTo>
                    <a:pt x="11024" y="18047"/>
                  </a:lnTo>
                  <a:lnTo>
                    <a:pt x="10469" y="18047"/>
                  </a:lnTo>
                  <a:lnTo>
                    <a:pt x="10205" y="18001"/>
                  </a:lnTo>
                  <a:lnTo>
                    <a:pt x="10258" y="17905"/>
                  </a:lnTo>
                  <a:lnTo>
                    <a:pt x="10310" y="17810"/>
                  </a:lnTo>
                  <a:lnTo>
                    <a:pt x="10417" y="17195"/>
                  </a:lnTo>
                  <a:lnTo>
                    <a:pt x="10496" y="16580"/>
                  </a:lnTo>
                  <a:lnTo>
                    <a:pt x="10522" y="16295"/>
                  </a:lnTo>
                  <a:lnTo>
                    <a:pt x="10496" y="16011"/>
                  </a:lnTo>
                  <a:lnTo>
                    <a:pt x="10443" y="15489"/>
                  </a:lnTo>
                  <a:lnTo>
                    <a:pt x="10417" y="15394"/>
                  </a:lnTo>
                  <a:lnTo>
                    <a:pt x="10338" y="15394"/>
                  </a:lnTo>
                  <a:lnTo>
                    <a:pt x="10310" y="15489"/>
                  </a:lnTo>
                  <a:lnTo>
                    <a:pt x="10258" y="15678"/>
                  </a:lnTo>
                  <a:lnTo>
                    <a:pt x="10205" y="15916"/>
                  </a:lnTo>
                  <a:lnTo>
                    <a:pt x="10100" y="16389"/>
                  </a:lnTo>
                  <a:lnTo>
                    <a:pt x="9993" y="16957"/>
                  </a:lnTo>
                  <a:lnTo>
                    <a:pt x="9914" y="17526"/>
                  </a:lnTo>
                  <a:lnTo>
                    <a:pt x="9914" y="17621"/>
                  </a:lnTo>
                  <a:lnTo>
                    <a:pt x="9941" y="17763"/>
                  </a:lnTo>
                  <a:lnTo>
                    <a:pt x="9967" y="17859"/>
                  </a:lnTo>
                  <a:lnTo>
                    <a:pt x="10020" y="17952"/>
                  </a:lnTo>
                  <a:lnTo>
                    <a:pt x="9703" y="17810"/>
                  </a:lnTo>
                  <a:lnTo>
                    <a:pt x="9359" y="17621"/>
                  </a:lnTo>
                  <a:lnTo>
                    <a:pt x="9041" y="17384"/>
                  </a:lnTo>
                  <a:lnTo>
                    <a:pt x="8751" y="17148"/>
                  </a:lnTo>
                  <a:lnTo>
                    <a:pt x="8803" y="16864"/>
                  </a:lnTo>
                  <a:lnTo>
                    <a:pt x="8857" y="16531"/>
                  </a:lnTo>
                  <a:lnTo>
                    <a:pt x="8962" y="16247"/>
                  </a:lnTo>
                  <a:lnTo>
                    <a:pt x="9069" y="15963"/>
                  </a:lnTo>
                  <a:lnTo>
                    <a:pt x="9279" y="15347"/>
                  </a:lnTo>
                  <a:lnTo>
                    <a:pt x="9279" y="15252"/>
                  </a:lnTo>
                  <a:lnTo>
                    <a:pt x="9253" y="15110"/>
                  </a:lnTo>
                  <a:lnTo>
                    <a:pt x="9200" y="15063"/>
                  </a:lnTo>
                  <a:lnTo>
                    <a:pt x="9148" y="15063"/>
                  </a:lnTo>
                  <a:lnTo>
                    <a:pt x="8962" y="15205"/>
                  </a:lnTo>
                  <a:lnTo>
                    <a:pt x="8831" y="15443"/>
                  </a:lnTo>
                  <a:lnTo>
                    <a:pt x="8698" y="15678"/>
                  </a:lnTo>
                  <a:lnTo>
                    <a:pt x="8593" y="15963"/>
                  </a:lnTo>
                  <a:lnTo>
                    <a:pt x="8460" y="16295"/>
                  </a:lnTo>
                  <a:lnTo>
                    <a:pt x="8355" y="16722"/>
                  </a:lnTo>
                  <a:lnTo>
                    <a:pt x="8090" y="16389"/>
                  </a:lnTo>
                  <a:lnTo>
                    <a:pt x="7826" y="15963"/>
                  </a:lnTo>
                  <a:lnTo>
                    <a:pt x="7905" y="15632"/>
                  </a:lnTo>
                  <a:lnTo>
                    <a:pt x="8037" y="15347"/>
                  </a:lnTo>
                  <a:lnTo>
                    <a:pt x="8248" y="14779"/>
                  </a:lnTo>
                  <a:lnTo>
                    <a:pt x="8486" y="14211"/>
                  </a:lnTo>
                  <a:lnTo>
                    <a:pt x="8486" y="14022"/>
                  </a:lnTo>
                  <a:lnTo>
                    <a:pt x="8434" y="13926"/>
                  </a:lnTo>
                  <a:lnTo>
                    <a:pt x="8381" y="13926"/>
                  </a:lnTo>
                  <a:lnTo>
                    <a:pt x="8169" y="14115"/>
                  </a:lnTo>
                  <a:lnTo>
                    <a:pt x="7984" y="14306"/>
                  </a:lnTo>
                  <a:lnTo>
                    <a:pt x="7826" y="14541"/>
                  </a:lnTo>
                  <a:lnTo>
                    <a:pt x="7667" y="14826"/>
                  </a:lnTo>
                  <a:lnTo>
                    <a:pt x="7588" y="15063"/>
                  </a:lnTo>
                  <a:lnTo>
                    <a:pt x="7482" y="15301"/>
                  </a:lnTo>
                  <a:lnTo>
                    <a:pt x="7297" y="14826"/>
                  </a:lnTo>
                  <a:lnTo>
                    <a:pt x="7139" y="14306"/>
                  </a:lnTo>
                  <a:lnTo>
                    <a:pt x="7377" y="13926"/>
                  </a:lnTo>
                  <a:lnTo>
                    <a:pt x="7667" y="13500"/>
                  </a:lnTo>
                  <a:lnTo>
                    <a:pt x="7826" y="13263"/>
                  </a:lnTo>
                  <a:lnTo>
                    <a:pt x="7932" y="13027"/>
                  </a:lnTo>
                  <a:lnTo>
                    <a:pt x="7932" y="12932"/>
                  </a:lnTo>
                  <a:lnTo>
                    <a:pt x="7694" y="12932"/>
                  </a:lnTo>
                  <a:lnTo>
                    <a:pt x="7456" y="13074"/>
                  </a:lnTo>
                  <a:lnTo>
                    <a:pt x="7244" y="13216"/>
                  </a:lnTo>
                  <a:lnTo>
                    <a:pt x="7059" y="13405"/>
                  </a:lnTo>
                  <a:lnTo>
                    <a:pt x="6980" y="13500"/>
                  </a:lnTo>
                  <a:lnTo>
                    <a:pt x="6953" y="13358"/>
                  </a:lnTo>
                  <a:lnTo>
                    <a:pt x="6874" y="12601"/>
                  </a:lnTo>
                  <a:lnTo>
                    <a:pt x="7218" y="12221"/>
                  </a:lnTo>
                  <a:lnTo>
                    <a:pt x="7535" y="11841"/>
                  </a:lnTo>
                  <a:lnTo>
                    <a:pt x="7694" y="11653"/>
                  </a:lnTo>
                  <a:lnTo>
                    <a:pt x="7799" y="11368"/>
                  </a:lnTo>
                  <a:lnTo>
                    <a:pt x="7799" y="11273"/>
                  </a:lnTo>
                  <a:lnTo>
                    <a:pt x="7561" y="11273"/>
                  </a:lnTo>
                  <a:lnTo>
                    <a:pt x="7377" y="11322"/>
                  </a:lnTo>
                  <a:lnTo>
                    <a:pt x="7191" y="11415"/>
                  </a:lnTo>
                  <a:lnTo>
                    <a:pt x="7006" y="11557"/>
                  </a:lnTo>
                  <a:lnTo>
                    <a:pt x="6822" y="11653"/>
                  </a:lnTo>
                  <a:lnTo>
                    <a:pt x="6822" y="11131"/>
                  </a:lnTo>
                  <a:lnTo>
                    <a:pt x="6848" y="10611"/>
                  </a:lnTo>
                  <a:lnTo>
                    <a:pt x="7059" y="10374"/>
                  </a:lnTo>
                  <a:lnTo>
                    <a:pt x="7270" y="10185"/>
                  </a:lnTo>
                  <a:lnTo>
                    <a:pt x="7588" y="9854"/>
                  </a:lnTo>
                  <a:lnTo>
                    <a:pt x="7720" y="9663"/>
                  </a:lnTo>
                  <a:lnTo>
                    <a:pt x="7826" y="9379"/>
                  </a:lnTo>
                  <a:lnTo>
                    <a:pt x="7853" y="9332"/>
                  </a:lnTo>
                  <a:lnTo>
                    <a:pt x="7826" y="9286"/>
                  </a:lnTo>
                  <a:lnTo>
                    <a:pt x="7826" y="9190"/>
                  </a:lnTo>
                  <a:lnTo>
                    <a:pt x="7773" y="9190"/>
                  </a:lnTo>
                  <a:lnTo>
                    <a:pt x="7615" y="9143"/>
                  </a:lnTo>
                  <a:lnTo>
                    <a:pt x="7429" y="9190"/>
                  </a:lnTo>
                  <a:lnTo>
                    <a:pt x="7270" y="9286"/>
                  </a:lnTo>
                  <a:lnTo>
                    <a:pt x="7112" y="9379"/>
                  </a:lnTo>
                  <a:lnTo>
                    <a:pt x="6927" y="9521"/>
                  </a:lnTo>
                  <a:lnTo>
                    <a:pt x="7086" y="8480"/>
                  </a:lnTo>
                  <a:lnTo>
                    <a:pt x="7086" y="8433"/>
                  </a:lnTo>
                  <a:lnTo>
                    <a:pt x="7324" y="8337"/>
                  </a:lnTo>
                  <a:lnTo>
                    <a:pt x="7667" y="8195"/>
                  </a:lnTo>
                  <a:lnTo>
                    <a:pt x="7826" y="8100"/>
                  </a:lnTo>
                  <a:lnTo>
                    <a:pt x="7905" y="8007"/>
                  </a:lnTo>
                  <a:lnTo>
                    <a:pt x="7958" y="7911"/>
                  </a:lnTo>
                  <a:lnTo>
                    <a:pt x="7984" y="7816"/>
                  </a:lnTo>
                  <a:lnTo>
                    <a:pt x="7958" y="7674"/>
                  </a:lnTo>
                  <a:lnTo>
                    <a:pt x="7905" y="7580"/>
                  </a:lnTo>
                  <a:lnTo>
                    <a:pt x="7826" y="7532"/>
                  </a:lnTo>
                  <a:lnTo>
                    <a:pt x="7667" y="7485"/>
                  </a:lnTo>
                  <a:lnTo>
                    <a:pt x="7297" y="7485"/>
                  </a:lnTo>
                  <a:lnTo>
                    <a:pt x="7482" y="6963"/>
                  </a:lnTo>
                  <a:lnTo>
                    <a:pt x="7720" y="6443"/>
                  </a:lnTo>
                  <a:lnTo>
                    <a:pt x="7826" y="6206"/>
                  </a:lnTo>
                  <a:lnTo>
                    <a:pt x="7853" y="6206"/>
                  </a:lnTo>
                  <a:lnTo>
                    <a:pt x="8037" y="6301"/>
                  </a:lnTo>
                  <a:lnTo>
                    <a:pt x="8222" y="6395"/>
                  </a:lnTo>
                  <a:lnTo>
                    <a:pt x="8407" y="6443"/>
                  </a:lnTo>
                  <a:lnTo>
                    <a:pt x="8619" y="6490"/>
                  </a:lnTo>
                  <a:lnTo>
                    <a:pt x="8672" y="6443"/>
                  </a:lnTo>
                  <a:lnTo>
                    <a:pt x="8698" y="6395"/>
                  </a:lnTo>
                  <a:lnTo>
                    <a:pt x="8724" y="6301"/>
                  </a:lnTo>
                  <a:lnTo>
                    <a:pt x="8698" y="6159"/>
                  </a:lnTo>
                  <a:lnTo>
                    <a:pt x="8619" y="6017"/>
                  </a:lnTo>
                  <a:lnTo>
                    <a:pt x="8539" y="5826"/>
                  </a:lnTo>
                  <a:lnTo>
                    <a:pt x="8434" y="5684"/>
                  </a:lnTo>
                  <a:lnTo>
                    <a:pt x="8301" y="5591"/>
                  </a:lnTo>
                  <a:lnTo>
                    <a:pt x="8672" y="5164"/>
                  </a:lnTo>
                  <a:lnTo>
                    <a:pt x="8698" y="5069"/>
                  </a:lnTo>
                  <a:lnTo>
                    <a:pt x="8698" y="4974"/>
                  </a:lnTo>
                  <a:lnTo>
                    <a:pt x="9041" y="4785"/>
                  </a:lnTo>
                  <a:lnTo>
                    <a:pt x="9095" y="4927"/>
                  </a:lnTo>
                  <a:lnTo>
                    <a:pt x="9200" y="5116"/>
                  </a:lnTo>
                  <a:lnTo>
                    <a:pt x="9333" y="5258"/>
                  </a:lnTo>
                  <a:lnTo>
                    <a:pt x="9438" y="5353"/>
                  </a:lnTo>
                  <a:lnTo>
                    <a:pt x="9571" y="5495"/>
                  </a:lnTo>
                  <a:lnTo>
                    <a:pt x="9597" y="5495"/>
                  </a:lnTo>
                  <a:lnTo>
                    <a:pt x="9624" y="5449"/>
                  </a:lnTo>
                  <a:lnTo>
                    <a:pt x="9650" y="5400"/>
                  </a:lnTo>
                  <a:lnTo>
                    <a:pt x="9650" y="5353"/>
                  </a:lnTo>
                  <a:lnTo>
                    <a:pt x="9597" y="5164"/>
                  </a:lnTo>
                  <a:lnTo>
                    <a:pt x="9571" y="4927"/>
                  </a:lnTo>
                  <a:lnTo>
                    <a:pt x="9465" y="4596"/>
                  </a:lnTo>
                  <a:lnTo>
                    <a:pt x="10100" y="4405"/>
                  </a:lnTo>
                  <a:lnTo>
                    <a:pt x="10100" y="4454"/>
                  </a:lnTo>
                  <a:lnTo>
                    <a:pt x="10179" y="4832"/>
                  </a:lnTo>
                  <a:lnTo>
                    <a:pt x="10205" y="4974"/>
                  </a:lnTo>
                  <a:lnTo>
                    <a:pt x="10284" y="5116"/>
                  </a:lnTo>
                  <a:lnTo>
                    <a:pt x="10390" y="5211"/>
                  </a:lnTo>
                  <a:lnTo>
                    <a:pt x="10469" y="5164"/>
                  </a:lnTo>
                  <a:lnTo>
                    <a:pt x="10548" y="5069"/>
                  </a:lnTo>
                  <a:lnTo>
                    <a:pt x="10576" y="4927"/>
                  </a:lnTo>
                  <a:lnTo>
                    <a:pt x="10576" y="4643"/>
                  </a:lnTo>
                  <a:lnTo>
                    <a:pt x="10548" y="4359"/>
                  </a:lnTo>
                  <a:lnTo>
                    <a:pt x="10919" y="4312"/>
                  </a:lnTo>
                  <a:close/>
                  <a:moveTo>
                    <a:pt x="7165" y="6111"/>
                  </a:moveTo>
                  <a:lnTo>
                    <a:pt x="7006" y="6490"/>
                  </a:lnTo>
                  <a:lnTo>
                    <a:pt x="6874" y="6870"/>
                  </a:lnTo>
                  <a:lnTo>
                    <a:pt x="6742" y="7343"/>
                  </a:lnTo>
                  <a:lnTo>
                    <a:pt x="6610" y="7816"/>
                  </a:lnTo>
                  <a:lnTo>
                    <a:pt x="6556" y="7911"/>
                  </a:lnTo>
                  <a:lnTo>
                    <a:pt x="6530" y="8007"/>
                  </a:lnTo>
                  <a:lnTo>
                    <a:pt x="6504" y="8149"/>
                  </a:lnTo>
                  <a:lnTo>
                    <a:pt x="6530" y="8242"/>
                  </a:lnTo>
                  <a:lnTo>
                    <a:pt x="6398" y="9048"/>
                  </a:lnTo>
                  <a:lnTo>
                    <a:pt x="6318" y="9901"/>
                  </a:lnTo>
                  <a:lnTo>
                    <a:pt x="6266" y="10707"/>
                  </a:lnTo>
                  <a:lnTo>
                    <a:pt x="6239" y="11557"/>
                  </a:lnTo>
                  <a:lnTo>
                    <a:pt x="6266" y="12316"/>
                  </a:lnTo>
                  <a:lnTo>
                    <a:pt x="6318" y="13027"/>
                  </a:lnTo>
                  <a:lnTo>
                    <a:pt x="6398" y="13784"/>
                  </a:lnTo>
                  <a:lnTo>
                    <a:pt x="6530" y="14495"/>
                  </a:lnTo>
                  <a:lnTo>
                    <a:pt x="6530" y="14684"/>
                  </a:lnTo>
                  <a:lnTo>
                    <a:pt x="6610" y="14826"/>
                  </a:lnTo>
                  <a:lnTo>
                    <a:pt x="6742" y="15301"/>
                  </a:lnTo>
                  <a:lnTo>
                    <a:pt x="6901" y="15774"/>
                  </a:lnTo>
                  <a:lnTo>
                    <a:pt x="7139" y="16295"/>
                  </a:lnTo>
                  <a:lnTo>
                    <a:pt x="7377" y="16768"/>
                  </a:lnTo>
                  <a:lnTo>
                    <a:pt x="7667" y="17148"/>
                  </a:lnTo>
                  <a:lnTo>
                    <a:pt x="7958" y="17574"/>
                  </a:lnTo>
                  <a:lnTo>
                    <a:pt x="8275" y="17905"/>
                  </a:lnTo>
                  <a:lnTo>
                    <a:pt x="8910" y="18474"/>
                  </a:lnTo>
                  <a:lnTo>
                    <a:pt x="9253" y="18711"/>
                  </a:lnTo>
                  <a:lnTo>
                    <a:pt x="9597" y="18900"/>
                  </a:lnTo>
                  <a:lnTo>
                    <a:pt x="9941" y="19042"/>
                  </a:lnTo>
                  <a:lnTo>
                    <a:pt x="10284" y="19137"/>
                  </a:lnTo>
                  <a:lnTo>
                    <a:pt x="10998" y="19137"/>
                  </a:lnTo>
                  <a:lnTo>
                    <a:pt x="11342" y="19089"/>
                  </a:lnTo>
                  <a:lnTo>
                    <a:pt x="11686" y="18995"/>
                  </a:lnTo>
                  <a:lnTo>
                    <a:pt x="12373" y="18711"/>
                  </a:lnTo>
                  <a:lnTo>
                    <a:pt x="12690" y="18474"/>
                  </a:lnTo>
                  <a:lnTo>
                    <a:pt x="13007" y="18189"/>
                  </a:lnTo>
                  <a:lnTo>
                    <a:pt x="13325" y="17859"/>
                  </a:lnTo>
                  <a:lnTo>
                    <a:pt x="13616" y="17526"/>
                  </a:lnTo>
                  <a:lnTo>
                    <a:pt x="13880" y="17099"/>
                  </a:lnTo>
                  <a:lnTo>
                    <a:pt x="14145" y="16673"/>
                  </a:lnTo>
                  <a:lnTo>
                    <a:pt x="14356" y="16153"/>
                  </a:lnTo>
                  <a:lnTo>
                    <a:pt x="14594" y="15585"/>
                  </a:lnTo>
                  <a:lnTo>
                    <a:pt x="14806" y="14968"/>
                  </a:lnTo>
                  <a:lnTo>
                    <a:pt x="14964" y="14353"/>
                  </a:lnTo>
                  <a:lnTo>
                    <a:pt x="15097" y="13689"/>
                  </a:lnTo>
                  <a:lnTo>
                    <a:pt x="15176" y="12978"/>
                  </a:lnTo>
                  <a:lnTo>
                    <a:pt x="15255" y="12316"/>
                  </a:lnTo>
                  <a:lnTo>
                    <a:pt x="15308" y="11606"/>
                  </a:lnTo>
                  <a:lnTo>
                    <a:pt x="15335" y="10895"/>
                  </a:lnTo>
                  <a:lnTo>
                    <a:pt x="15335" y="9332"/>
                  </a:lnTo>
                  <a:lnTo>
                    <a:pt x="15255" y="7864"/>
                  </a:lnTo>
                  <a:lnTo>
                    <a:pt x="15202" y="7201"/>
                  </a:lnTo>
                  <a:lnTo>
                    <a:pt x="15097" y="6443"/>
                  </a:lnTo>
                  <a:lnTo>
                    <a:pt x="15176" y="6395"/>
                  </a:lnTo>
                  <a:lnTo>
                    <a:pt x="15916" y="7105"/>
                  </a:lnTo>
                  <a:lnTo>
                    <a:pt x="16497" y="7769"/>
                  </a:lnTo>
                  <a:lnTo>
                    <a:pt x="17027" y="8480"/>
                  </a:lnTo>
                  <a:lnTo>
                    <a:pt x="17555" y="9286"/>
                  </a:lnTo>
                  <a:lnTo>
                    <a:pt x="18058" y="10089"/>
                  </a:lnTo>
                  <a:lnTo>
                    <a:pt x="18534" y="10989"/>
                  </a:lnTo>
                  <a:lnTo>
                    <a:pt x="18982" y="11890"/>
                  </a:lnTo>
                  <a:lnTo>
                    <a:pt x="19406" y="12836"/>
                  </a:lnTo>
                  <a:lnTo>
                    <a:pt x="19803" y="13784"/>
                  </a:lnTo>
                  <a:lnTo>
                    <a:pt x="19327" y="14637"/>
                  </a:lnTo>
                  <a:lnTo>
                    <a:pt x="18851" y="15443"/>
                  </a:lnTo>
                  <a:lnTo>
                    <a:pt x="18348" y="16200"/>
                  </a:lnTo>
                  <a:lnTo>
                    <a:pt x="17846" y="16911"/>
                  </a:lnTo>
                  <a:lnTo>
                    <a:pt x="17317" y="17621"/>
                  </a:lnTo>
                  <a:lnTo>
                    <a:pt x="16761" y="18236"/>
                  </a:lnTo>
                  <a:lnTo>
                    <a:pt x="16180" y="18805"/>
                  </a:lnTo>
                  <a:lnTo>
                    <a:pt x="15573" y="19280"/>
                  </a:lnTo>
                  <a:lnTo>
                    <a:pt x="14964" y="19657"/>
                  </a:lnTo>
                  <a:lnTo>
                    <a:pt x="14356" y="19941"/>
                  </a:lnTo>
                  <a:lnTo>
                    <a:pt x="13748" y="20179"/>
                  </a:lnTo>
                  <a:lnTo>
                    <a:pt x="13114" y="20368"/>
                  </a:lnTo>
                  <a:lnTo>
                    <a:pt x="12505" y="20510"/>
                  </a:lnTo>
                  <a:lnTo>
                    <a:pt x="11871" y="20559"/>
                  </a:lnTo>
                  <a:lnTo>
                    <a:pt x="11236" y="20605"/>
                  </a:lnTo>
                  <a:lnTo>
                    <a:pt x="10602" y="20559"/>
                  </a:lnTo>
                  <a:lnTo>
                    <a:pt x="9967" y="20510"/>
                  </a:lnTo>
                  <a:lnTo>
                    <a:pt x="9359" y="20368"/>
                  </a:lnTo>
                  <a:lnTo>
                    <a:pt x="8724" y="20179"/>
                  </a:lnTo>
                  <a:lnTo>
                    <a:pt x="8117" y="19941"/>
                  </a:lnTo>
                  <a:lnTo>
                    <a:pt x="7508" y="19657"/>
                  </a:lnTo>
                  <a:lnTo>
                    <a:pt x="6901" y="19373"/>
                  </a:lnTo>
                  <a:lnTo>
                    <a:pt x="6292" y="18995"/>
                  </a:lnTo>
                  <a:lnTo>
                    <a:pt x="5711" y="18616"/>
                  </a:lnTo>
                  <a:lnTo>
                    <a:pt x="5049" y="18143"/>
                  </a:lnTo>
                  <a:lnTo>
                    <a:pt x="4389" y="17574"/>
                  </a:lnTo>
                  <a:lnTo>
                    <a:pt x="4071" y="17241"/>
                  </a:lnTo>
                  <a:lnTo>
                    <a:pt x="3754" y="16911"/>
                  </a:lnTo>
                  <a:lnTo>
                    <a:pt x="3463" y="16531"/>
                  </a:lnTo>
                  <a:lnTo>
                    <a:pt x="3173" y="16153"/>
                  </a:lnTo>
                  <a:lnTo>
                    <a:pt x="2987" y="15869"/>
                  </a:lnTo>
                  <a:lnTo>
                    <a:pt x="2828" y="15585"/>
                  </a:lnTo>
                  <a:lnTo>
                    <a:pt x="2538" y="14921"/>
                  </a:lnTo>
                  <a:lnTo>
                    <a:pt x="2247" y="14257"/>
                  </a:lnTo>
                  <a:lnTo>
                    <a:pt x="2062" y="13973"/>
                  </a:lnTo>
                  <a:lnTo>
                    <a:pt x="1904" y="13737"/>
                  </a:lnTo>
                  <a:lnTo>
                    <a:pt x="2035" y="13642"/>
                  </a:lnTo>
                  <a:lnTo>
                    <a:pt x="2142" y="13500"/>
                  </a:lnTo>
                  <a:lnTo>
                    <a:pt x="2168" y="13453"/>
                  </a:lnTo>
                  <a:lnTo>
                    <a:pt x="2168" y="13263"/>
                  </a:lnTo>
                  <a:lnTo>
                    <a:pt x="2142" y="13216"/>
                  </a:lnTo>
                  <a:lnTo>
                    <a:pt x="2114" y="13169"/>
                  </a:lnTo>
                  <a:lnTo>
                    <a:pt x="2432" y="12459"/>
                  </a:lnTo>
                  <a:lnTo>
                    <a:pt x="2749" y="11841"/>
                  </a:lnTo>
                  <a:lnTo>
                    <a:pt x="3120" y="11180"/>
                  </a:lnTo>
                  <a:lnTo>
                    <a:pt x="3490" y="10611"/>
                  </a:lnTo>
                  <a:lnTo>
                    <a:pt x="4283" y="9474"/>
                  </a:lnTo>
                  <a:lnTo>
                    <a:pt x="5076" y="8433"/>
                  </a:lnTo>
                  <a:lnTo>
                    <a:pt x="5578" y="7816"/>
                  </a:lnTo>
                  <a:lnTo>
                    <a:pt x="6108" y="7201"/>
                  </a:lnTo>
                  <a:lnTo>
                    <a:pt x="6636" y="6632"/>
                  </a:lnTo>
                  <a:lnTo>
                    <a:pt x="7165" y="6111"/>
                  </a:lnTo>
                  <a:close/>
                  <a:moveTo>
                    <a:pt x="11791" y="0"/>
                  </a:moveTo>
                  <a:lnTo>
                    <a:pt x="11712" y="95"/>
                  </a:lnTo>
                  <a:lnTo>
                    <a:pt x="11633" y="333"/>
                  </a:lnTo>
                  <a:lnTo>
                    <a:pt x="11580" y="617"/>
                  </a:lnTo>
                  <a:lnTo>
                    <a:pt x="11554" y="948"/>
                  </a:lnTo>
                  <a:lnTo>
                    <a:pt x="11554" y="1279"/>
                  </a:lnTo>
                  <a:lnTo>
                    <a:pt x="10972" y="1232"/>
                  </a:lnTo>
                  <a:lnTo>
                    <a:pt x="10417" y="1232"/>
                  </a:lnTo>
                  <a:lnTo>
                    <a:pt x="10364" y="759"/>
                  </a:lnTo>
                  <a:lnTo>
                    <a:pt x="10258" y="380"/>
                  </a:lnTo>
                  <a:lnTo>
                    <a:pt x="10205" y="284"/>
                  </a:lnTo>
                  <a:lnTo>
                    <a:pt x="10152" y="284"/>
                  </a:lnTo>
                  <a:lnTo>
                    <a:pt x="10073" y="333"/>
                  </a:lnTo>
                  <a:lnTo>
                    <a:pt x="10046" y="426"/>
                  </a:lnTo>
                  <a:lnTo>
                    <a:pt x="9993" y="806"/>
                  </a:lnTo>
                  <a:lnTo>
                    <a:pt x="9993" y="1232"/>
                  </a:lnTo>
                  <a:lnTo>
                    <a:pt x="9438" y="1279"/>
                  </a:lnTo>
                  <a:lnTo>
                    <a:pt x="9015" y="1374"/>
                  </a:lnTo>
                  <a:lnTo>
                    <a:pt x="8619" y="1516"/>
                  </a:lnTo>
                  <a:lnTo>
                    <a:pt x="8434" y="333"/>
                  </a:lnTo>
                  <a:lnTo>
                    <a:pt x="8434" y="284"/>
                  </a:lnTo>
                  <a:lnTo>
                    <a:pt x="8355" y="284"/>
                  </a:lnTo>
                  <a:lnTo>
                    <a:pt x="8275" y="617"/>
                  </a:lnTo>
                  <a:lnTo>
                    <a:pt x="8222" y="948"/>
                  </a:lnTo>
                  <a:lnTo>
                    <a:pt x="8222" y="1279"/>
                  </a:lnTo>
                  <a:lnTo>
                    <a:pt x="8248" y="1659"/>
                  </a:lnTo>
                  <a:lnTo>
                    <a:pt x="7615" y="1943"/>
                  </a:lnTo>
                  <a:lnTo>
                    <a:pt x="7006" y="2274"/>
                  </a:lnTo>
                  <a:lnTo>
                    <a:pt x="6927" y="1801"/>
                  </a:lnTo>
                  <a:lnTo>
                    <a:pt x="6874" y="1328"/>
                  </a:lnTo>
                  <a:lnTo>
                    <a:pt x="6848" y="1232"/>
                  </a:lnTo>
                  <a:lnTo>
                    <a:pt x="6768" y="1186"/>
                  </a:lnTo>
                  <a:lnTo>
                    <a:pt x="6715" y="1232"/>
                  </a:lnTo>
                  <a:lnTo>
                    <a:pt x="6689" y="1328"/>
                  </a:lnTo>
                  <a:lnTo>
                    <a:pt x="6636" y="1612"/>
                  </a:lnTo>
                  <a:lnTo>
                    <a:pt x="6610" y="1943"/>
                  </a:lnTo>
                  <a:lnTo>
                    <a:pt x="6610" y="2227"/>
                  </a:lnTo>
                  <a:lnTo>
                    <a:pt x="6636" y="2511"/>
                  </a:lnTo>
                  <a:lnTo>
                    <a:pt x="6080" y="2937"/>
                  </a:lnTo>
                  <a:lnTo>
                    <a:pt x="5552" y="3364"/>
                  </a:lnTo>
                  <a:lnTo>
                    <a:pt x="5076" y="3790"/>
                  </a:lnTo>
                  <a:lnTo>
                    <a:pt x="4918" y="3175"/>
                  </a:lnTo>
                  <a:lnTo>
                    <a:pt x="4891" y="3175"/>
                  </a:lnTo>
                  <a:lnTo>
                    <a:pt x="4865" y="3126"/>
                  </a:lnTo>
                  <a:lnTo>
                    <a:pt x="4839" y="3175"/>
                  </a:lnTo>
                  <a:lnTo>
                    <a:pt x="4811" y="3222"/>
                  </a:lnTo>
                  <a:lnTo>
                    <a:pt x="4785" y="3648"/>
                  </a:lnTo>
                  <a:lnTo>
                    <a:pt x="4785" y="4074"/>
                  </a:lnTo>
                  <a:lnTo>
                    <a:pt x="4256" y="4643"/>
                  </a:lnTo>
                  <a:lnTo>
                    <a:pt x="3780" y="5258"/>
                  </a:lnTo>
                  <a:lnTo>
                    <a:pt x="3569" y="5591"/>
                  </a:lnTo>
                  <a:lnTo>
                    <a:pt x="3463" y="5116"/>
                  </a:lnTo>
                  <a:lnTo>
                    <a:pt x="3411" y="4927"/>
                  </a:lnTo>
                  <a:lnTo>
                    <a:pt x="3331" y="4738"/>
                  </a:lnTo>
                  <a:lnTo>
                    <a:pt x="3304" y="4738"/>
                  </a:lnTo>
                  <a:lnTo>
                    <a:pt x="3225" y="4832"/>
                  </a:lnTo>
                  <a:lnTo>
                    <a:pt x="3146" y="4974"/>
                  </a:lnTo>
                  <a:lnTo>
                    <a:pt x="3120" y="5164"/>
                  </a:lnTo>
                  <a:lnTo>
                    <a:pt x="3093" y="5307"/>
                  </a:lnTo>
                  <a:lnTo>
                    <a:pt x="3146" y="5684"/>
                  </a:lnTo>
                  <a:lnTo>
                    <a:pt x="3225" y="6111"/>
                  </a:lnTo>
                  <a:lnTo>
                    <a:pt x="3066" y="6395"/>
                  </a:lnTo>
                  <a:lnTo>
                    <a:pt x="2935" y="6728"/>
                  </a:lnTo>
                  <a:lnTo>
                    <a:pt x="2828" y="7105"/>
                  </a:lnTo>
                  <a:lnTo>
                    <a:pt x="2749" y="7485"/>
                  </a:lnTo>
                  <a:lnTo>
                    <a:pt x="2749" y="7580"/>
                  </a:lnTo>
                  <a:lnTo>
                    <a:pt x="2776" y="7674"/>
                  </a:lnTo>
                  <a:lnTo>
                    <a:pt x="2828" y="7769"/>
                  </a:lnTo>
                  <a:lnTo>
                    <a:pt x="2908" y="7816"/>
                  </a:lnTo>
                  <a:lnTo>
                    <a:pt x="3014" y="7722"/>
                  </a:lnTo>
                  <a:lnTo>
                    <a:pt x="3490" y="6870"/>
                  </a:lnTo>
                  <a:lnTo>
                    <a:pt x="3516" y="6963"/>
                  </a:lnTo>
                  <a:lnTo>
                    <a:pt x="3649" y="7247"/>
                  </a:lnTo>
                  <a:lnTo>
                    <a:pt x="3833" y="7532"/>
                  </a:lnTo>
                  <a:lnTo>
                    <a:pt x="4018" y="7864"/>
                  </a:lnTo>
                  <a:lnTo>
                    <a:pt x="4256" y="8100"/>
                  </a:lnTo>
                  <a:lnTo>
                    <a:pt x="3542" y="9095"/>
                  </a:lnTo>
                  <a:lnTo>
                    <a:pt x="3490" y="9048"/>
                  </a:lnTo>
                  <a:lnTo>
                    <a:pt x="3199" y="8906"/>
                  </a:lnTo>
                  <a:lnTo>
                    <a:pt x="2935" y="8717"/>
                  </a:lnTo>
                  <a:lnTo>
                    <a:pt x="2670" y="8480"/>
                  </a:lnTo>
                  <a:lnTo>
                    <a:pt x="2432" y="8149"/>
                  </a:lnTo>
                  <a:lnTo>
                    <a:pt x="2194" y="7769"/>
                  </a:lnTo>
                  <a:lnTo>
                    <a:pt x="2035" y="7343"/>
                  </a:lnTo>
                  <a:lnTo>
                    <a:pt x="1877" y="6870"/>
                  </a:lnTo>
                  <a:lnTo>
                    <a:pt x="1771" y="6395"/>
                  </a:lnTo>
                  <a:lnTo>
                    <a:pt x="1745" y="6301"/>
                  </a:lnTo>
                  <a:lnTo>
                    <a:pt x="1666" y="6301"/>
                  </a:lnTo>
                  <a:lnTo>
                    <a:pt x="1639" y="6395"/>
                  </a:lnTo>
                  <a:lnTo>
                    <a:pt x="1612" y="6632"/>
                  </a:lnTo>
                  <a:lnTo>
                    <a:pt x="1586" y="6916"/>
                  </a:lnTo>
                  <a:lnTo>
                    <a:pt x="1612" y="7201"/>
                  </a:lnTo>
                  <a:lnTo>
                    <a:pt x="1666" y="7485"/>
                  </a:lnTo>
                  <a:lnTo>
                    <a:pt x="1718" y="7722"/>
                  </a:lnTo>
                  <a:lnTo>
                    <a:pt x="1797" y="8007"/>
                  </a:lnTo>
                  <a:lnTo>
                    <a:pt x="1983" y="8526"/>
                  </a:lnTo>
                  <a:lnTo>
                    <a:pt x="2221" y="8953"/>
                  </a:lnTo>
                  <a:lnTo>
                    <a:pt x="2485" y="9332"/>
                  </a:lnTo>
                  <a:lnTo>
                    <a:pt x="2802" y="9616"/>
                  </a:lnTo>
                  <a:lnTo>
                    <a:pt x="2935" y="9712"/>
                  </a:lnTo>
                  <a:lnTo>
                    <a:pt x="3093" y="9805"/>
                  </a:lnTo>
                  <a:lnTo>
                    <a:pt x="2618" y="10564"/>
                  </a:lnTo>
                  <a:lnTo>
                    <a:pt x="2432" y="10942"/>
                  </a:lnTo>
                  <a:lnTo>
                    <a:pt x="2326" y="10849"/>
                  </a:lnTo>
                  <a:lnTo>
                    <a:pt x="2221" y="10753"/>
                  </a:lnTo>
                  <a:lnTo>
                    <a:pt x="2009" y="10658"/>
                  </a:lnTo>
                  <a:lnTo>
                    <a:pt x="1771" y="10611"/>
                  </a:lnTo>
                  <a:lnTo>
                    <a:pt x="1559" y="10516"/>
                  </a:lnTo>
                  <a:lnTo>
                    <a:pt x="1242" y="10327"/>
                  </a:lnTo>
                  <a:lnTo>
                    <a:pt x="952" y="10043"/>
                  </a:lnTo>
                  <a:lnTo>
                    <a:pt x="845" y="9854"/>
                  </a:lnTo>
                  <a:lnTo>
                    <a:pt x="740" y="9663"/>
                  </a:lnTo>
                  <a:lnTo>
                    <a:pt x="635" y="9521"/>
                  </a:lnTo>
                  <a:lnTo>
                    <a:pt x="528" y="9379"/>
                  </a:lnTo>
                  <a:lnTo>
                    <a:pt x="449" y="9379"/>
                  </a:lnTo>
                  <a:lnTo>
                    <a:pt x="423" y="9521"/>
                  </a:lnTo>
                  <a:lnTo>
                    <a:pt x="423" y="9947"/>
                  </a:lnTo>
                  <a:lnTo>
                    <a:pt x="476" y="10185"/>
                  </a:lnTo>
                  <a:lnTo>
                    <a:pt x="581" y="10422"/>
                  </a:lnTo>
                  <a:lnTo>
                    <a:pt x="714" y="10658"/>
                  </a:lnTo>
                  <a:lnTo>
                    <a:pt x="845" y="10849"/>
                  </a:lnTo>
                  <a:lnTo>
                    <a:pt x="1110" y="11131"/>
                  </a:lnTo>
                  <a:lnTo>
                    <a:pt x="1295" y="11273"/>
                  </a:lnTo>
                  <a:lnTo>
                    <a:pt x="1533" y="11415"/>
                  </a:lnTo>
                  <a:lnTo>
                    <a:pt x="1797" y="11557"/>
                  </a:lnTo>
                  <a:lnTo>
                    <a:pt x="2062" y="11606"/>
                  </a:lnTo>
                  <a:lnTo>
                    <a:pt x="1930" y="11890"/>
                  </a:lnTo>
                  <a:lnTo>
                    <a:pt x="1797" y="12221"/>
                  </a:lnTo>
                  <a:lnTo>
                    <a:pt x="1692" y="12601"/>
                  </a:lnTo>
                  <a:lnTo>
                    <a:pt x="1612" y="12932"/>
                  </a:lnTo>
                  <a:lnTo>
                    <a:pt x="1242" y="12932"/>
                  </a:lnTo>
                  <a:lnTo>
                    <a:pt x="952" y="12836"/>
                  </a:lnTo>
                  <a:lnTo>
                    <a:pt x="661" y="12694"/>
                  </a:lnTo>
                  <a:lnTo>
                    <a:pt x="397" y="12459"/>
                  </a:lnTo>
                  <a:lnTo>
                    <a:pt x="131" y="12126"/>
                  </a:lnTo>
                  <a:lnTo>
                    <a:pt x="52" y="12126"/>
                  </a:lnTo>
                  <a:lnTo>
                    <a:pt x="0" y="12174"/>
                  </a:lnTo>
                  <a:lnTo>
                    <a:pt x="0" y="12268"/>
                  </a:lnTo>
                  <a:lnTo>
                    <a:pt x="159" y="12743"/>
                  </a:lnTo>
                  <a:lnTo>
                    <a:pt x="238" y="12932"/>
                  </a:lnTo>
                  <a:lnTo>
                    <a:pt x="343" y="13120"/>
                  </a:lnTo>
                  <a:lnTo>
                    <a:pt x="476" y="13263"/>
                  </a:lnTo>
                  <a:lnTo>
                    <a:pt x="607" y="13358"/>
                  </a:lnTo>
                  <a:lnTo>
                    <a:pt x="873" y="13595"/>
                  </a:lnTo>
                  <a:lnTo>
                    <a:pt x="1163" y="13689"/>
                  </a:lnTo>
                  <a:lnTo>
                    <a:pt x="1480" y="13784"/>
                  </a:lnTo>
                  <a:lnTo>
                    <a:pt x="1824" y="14732"/>
                  </a:lnTo>
                  <a:lnTo>
                    <a:pt x="2194" y="15585"/>
                  </a:lnTo>
                  <a:lnTo>
                    <a:pt x="2618" y="16389"/>
                  </a:lnTo>
                  <a:lnTo>
                    <a:pt x="3093" y="17099"/>
                  </a:lnTo>
                  <a:lnTo>
                    <a:pt x="3569" y="17763"/>
                  </a:lnTo>
                  <a:lnTo>
                    <a:pt x="4097" y="18332"/>
                  </a:lnTo>
                  <a:lnTo>
                    <a:pt x="4653" y="18853"/>
                  </a:lnTo>
                  <a:lnTo>
                    <a:pt x="5235" y="19326"/>
                  </a:lnTo>
                  <a:lnTo>
                    <a:pt x="5870" y="19753"/>
                  </a:lnTo>
                  <a:lnTo>
                    <a:pt x="6504" y="20132"/>
                  </a:lnTo>
                  <a:lnTo>
                    <a:pt x="7139" y="20510"/>
                  </a:lnTo>
                  <a:lnTo>
                    <a:pt x="7773" y="20794"/>
                  </a:lnTo>
                  <a:lnTo>
                    <a:pt x="8434" y="21078"/>
                  </a:lnTo>
                  <a:lnTo>
                    <a:pt x="9095" y="21269"/>
                  </a:lnTo>
                  <a:lnTo>
                    <a:pt x="9755" y="21458"/>
                  </a:lnTo>
                  <a:lnTo>
                    <a:pt x="10443" y="21553"/>
                  </a:lnTo>
                  <a:lnTo>
                    <a:pt x="11104" y="21600"/>
                  </a:lnTo>
                  <a:lnTo>
                    <a:pt x="11765" y="21553"/>
                  </a:lnTo>
                  <a:lnTo>
                    <a:pt x="12452" y="21505"/>
                  </a:lnTo>
                  <a:lnTo>
                    <a:pt x="13114" y="21363"/>
                  </a:lnTo>
                  <a:lnTo>
                    <a:pt x="13774" y="21174"/>
                  </a:lnTo>
                  <a:lnTo>
                    <a:pt x="14435" y="20936"/>
                  </a:lnTo>
                  <a:lnTo>
                    <a:pt x="15070" y="20605"/>
                  </a:lnTo>
                  <a:lnTo>
                    <a:pt x="15704" y="20226"/>
                  </a:lnTo>
                  <a:lnTo>
                    <a:pt x="16366" y="19753"/>
                  </a:lnTo>
                  <a:lnTo>
                    <a:pt x="16973" y="19137"/>
                  </a:lnTo>
                  <a:lnTo>
                    <a:pt x="17582" y="18520"/>
                  </a:lnTo>
                  <a:lnTo>
                    <a:pt x="18137" y="17810"/>
                  </a:lnTo>
                  <a:lnTo>
                    <a:pt x="18692" y="17006"/>
                  </a:lnTo>
                  <a:lnTo>
                    <a:pt x="19220" y="16200"/>
                  </a:lnTo>
                  <a:lnTo>
                    <a:pt x="19723" y="15347"/>
                  </a:lnTo>
                  <a:lnTo>
                    <a:pt x="20225" y="14495"/>
                  </a:lnTo>
                  <a:lnTo>
                    <a:pt x="20252" y="14399"/>
                  </a:lnTo>
                  <a:lnTo>
                    <a:pt x="20384" y="14353"/>
                  </a:lnTo>
                  <a:lnTo>
                    <a:pt x="20490" y="14211"/>
                  </a:lnTo>
                  <a:lnTo>
                    <a:pt x="20675" y="14211"/>
                  </a:lnTo>
                  <a:lnTo>
                    <a:pt x="20834" y="14164"/>
                  </a:lnTo>
                  <a:lnTo>
                    <a:pt x="21151" y="13973"/>
                  </a:lnTo>
                  <a:lnTo>
                    <a:pt x="21310" y="13831"/>
                  </a:lnTo>
                  <a:lnTo>
                    <a:pt x="21441" y="13642"/>
                  </a:lnTo>
                  <a:lnTo>
                    <a:pt x="21521" y="13405"/>
                  </a:lnTo>
                  <a:lnTo>
                    <a:pt x="21600" y="13169"/>
                  </a:lnTo>
                  <a:lnTo>
                    <a:pt x="21600" y="12978"/>
                  </a:lnTo>
                  <a:lnTo>
                    <a:pt x="21548" y="12885"/>
                  </a:lnTo>
                  <a:lnTo>
                    <a:pt x="21521" y="12789"/>
                  </a:lnTo>
                  <a:lnTo>
                    <a:pt x="21415" y="12743"/>
                  </a:lnTo>
                  <a:lnTo>
                    <a:pt x="21362" y="12743"/>
                  </a:lnTo>
                  <a:lnTo>
                    <a:pt x="21151" y="12932"/>
                  </a:lnTo>
                  <a:lnTo>
                    <a:pt x="21045" y="13074"/>
                  </a:lnTo>
                  <a:lnTo>
                    <a:pt x="20913" y="13216"/>
                  </a:lnTo>
                  <a:lnTo>
                    <a:pt x="20755" y="13358"/>
                  </a:lnTo>
                  <a:lnTo>
                    <a:pt x="20490" y="13453"/>
                  </a:lnTo>
                  <a:lnTo>
                    <a:pt x="20172" y="12694"/>
                  </a:lnTo>
                  <a:lnTo>
                    <a:pt x="19829" y="11937"/>
                  </a:lnTo>
                  <a:lnTo>
                    <a:pt x="20014" y="11890"/>
                  </a:lnTo>
                  <a:lnTo>
                    <a:pt x="20279" y="11795"/>
                  </a:lnTo>
                  <a:lnTo>
                    <a:pt x="20596" y="11606"/>
                  </a:lnTo>
                  <a:lnTo>
                    <a:pt x="20727" y="11464"/>
                  </a:lnTo>
                  <a:lnTo>
                    <a:pt x="20860" y="11322"/>
                  </a:lnTo>
                  <a:lnTo>
                    <a:pt x="20939" y="11131"/>
                  </a:lnTo>
                  <a:lnTo>
                    <a:pt x="20993" y="10895"/>
                  </a:lnTo>
                  <a:lnTo>
                    <a:pt x="20993" y="10707"/>
                  </a:lnTo>
                  <a:lnTo>
                    <a:pt x="20965" y="10658"/>
                  </a:lnTo>
                  <a:lnTo>
                    <a:pt x="20913" y="10611"/>
                  </a:lnTo>
                  <a:lnTo>
                    <a:pt x="20807" y="10611"/>
                  </a:lnTo>
                  <a:lnTo>
                    <a:pt x="20701" y="10658"/>
                  </a:lnTo>
                  <a:lnTo>
                    <a:pt x="20490" y="10800"/>
                  </a:lnTo>
                  <a:lnTo>
                    <a:pt x="20305" y="10942"/>
                  </a:lnTo>
                  <a:lnTo>
                    <a:pt x="20093" y="11131"/>
                  </a:lnTo>
                  <a:lnTo>
                    <a:pt x="19803" y="11226"/>
                  </a:lnTo>
                  <a:lnTo>
                    <a:pt x="19512" y="11273"/>
                  </a:lnTo>
                  <a:lnTo>
                    <a:pt x="19010" y="10280"/>
                  </a:lnTo>
                  <a:lnTo>
                    <a:pt x="19220" y="10280"/>
                  </a:lnTo>
                  <a:lnTo>
                    <a:pt x="19432" y="10232"/>
                  </a:lnTo>
                  <a:lnTo>
                    <a:pt x="19644" y="10138"/>
                  </a:lnTo>
                  <a:lnTo>
                    <a:pt x="19855" y="9996"/>
                  </a:lnTo>
                  <a:lnTo>
                    <a:pt x="20199" y="9663"/>
                  </a:lnTo>
                  <a:lnTo>
                    <a:pt x="20384" y="9474"/>
                  </a:lnTo>
                  <a:lnTo>
                    <a:pt x="20569" y="9237"/>
                  </a:lnTo>
                  <a:lnTo>
                    <a:pt x="20727" y="8953"/>
                  </a:lnTo>
                  <a:lnTo>
                    <a:pt x="20860" y="8668"/>
                  </a:lnTo>
                  <a:lnTo>
                    <a:pt x="20939" y="8384"/>
                  </a:lnTo>
                  <a:lnTo>
                    <a:pt x="20965" y="8242"/>
                  </a:lnTo>
                  <a:lnTo>
                    <a:pt x="20965" y="7958"/>
                  </a:lnTo>
                  <a:lnTo>
                    <a:pt x="20939" y="7911"/>
                  </a:lnTo>
                  <a:lnTo>
                    <a:pt x="20860" y="7911"/>
                  </a:lnTo>
                  <a:lnTo>
                    <a:pt x="20727" y="7958"/>
                  </a:lnTo>
                  <a:lnTo>
                    <a:pt x="20596" y="8053"/>
                  </a:lnTo>
                  <a:lnTo>
                    <a:pt x="20358" y="8384"/>
                  </a:lnTo>
                  <a:lnTo>
                    <a:pt x="20120" y="8717"/>
                  </a:lnTo>
                  <a:lnTo>
                    <a:pt x="19908" y="9048"/>
                  </a:lnTo>
                  <a:lnTo>
                    <a:pt x="19591" y="9332"/>
                  </a:lnTo>
                  <a:lnTo>
                    <a:pt x="19300" y="9474"/>
                  </a:lnTo>
                  <a:lnTo>
                    <a:pt x="18956" y="9570"/>
                  </a:lnTo>
                  <a:lnTo>
                    <a:pt x="18639" y="9570"/>
                  </a:lnTo>
                  <a:lnTo>
                    <a:pt x="18058" y="8622"/>
                  </a:lnTo>
                  <a:lnTo>
                    <a:pt x="18296" y="8149"/>
                  </a:lnTo>
                  <a:lnTo>
                    <a:pt x="18772" y="7296"/>
                  </a:lnTo>
                  <a:lnTo>
                    <a:pt x="19458" y="7958"/>
                  </a:lnTo>
                  <a:lnTo>
                    <a:pt x="19591" y="8007"/>
                  </a:lnTo>
                  <a:lnTo>
                    <a:pt x="19696" y="8007"/>
                  </a:lnTo>
                  <a:lnTo>
                    <a:pt x="19855" y="7722"/>
                  </a:lnTo>
                  <a:lnTo>
                    <a:pt x="19882" y="7580"/>
                  </a:lnTo>
                  <a:lnTo>
                    <a:pt x="19882" y="7389"/>
                  </a:lnTo>
                  <a:lnTo>
                    <a:pt x="19829" y="7247"/>
                  </a:lnTo>
                  <a:lnTo>
                    <a:pt x="19750" y="7105"/>
                  </a:lnTo>
                  <a:lnTo>
                    <a:pt x="19115" y="6537"/>
                  </a:lnTo>
                  <a:lnTo>
                    <a:pt x="19220" y="6253"/>
                  </a:lnTo>
                  <a:lnTo>
                    <a:pt x="19300" y="5922"/>
                  </a:lnTo>
                  <a:lnTo>
                    <a:pt x="19300" y="5875"/>
                  </a:lnTo>
                  <a:lnTo>
                    <a:pt x="19274" y="5826"/>
                  </a:lnTo>
                  <a:lnTo>
                    <a:pt x="19220" y="5826"/>
                  </a:lnTo>
                  <a:lnTo>
                    <a:pt x="18930" y="6301"/>
                  </a:lnTo>
                  <a:lnTo>
                    <a:pt x="17793" y="4974"/>
                  </a:lnTo>
                  <a:lnTo>
                    <a:pt x="18137" y="4263"/>
                  </a:lnTo>
                  <a:lnTo>
                    <a:pt x="18163" y="4170"/>
                  </a:lnTo>
                  <a:lnTo>
                    <a:pt x="18137" y="4028"/>
                  </a:lnTo>
                  <a:lnTo>
                    <a:pt x="18110" y="3979"/>
                  </a:lnTo>
                  <a:lnTo>
                    <a:pt x="18031" y="3932"/>
                  </a:lnTo>
                  <a:lnTo>
                    <a:pt x="17713" y="4216"/>
                  </a:lnTo>
                  <a:lnTo>
                    <a:pt x="17423" y="4596"/>
                  </a:lnTo>
                  <a:lnTo>
                    <a:pt x="17291" y="4454"/>
                  </a:lnTo>
                  <a:lnTo>
                    <a:pt x="16682" y="3932"/>
                  </a:lnTo>
                  <a:lnTo>
                    <a:pt x="16075" y="3411"/>
                  </a:lnTo>
                  <a:lnTo>
                    <a:pt x="16392" y="2511"/>
                  </a:lnTo>
                  <a:lnTo>
                    <a:pt x="16392" y="2464"/>
                  </a:lnTo>
                  <a:lnTo>
                    <a:pt x="16366" y="2464"/>
                  </a:lnTo>
                  <a:lnTo>
                    <a:pt x="16075" y="2795"/>
                  </a:lnTo>
                  <a:lnTo>
                    <a:pt x="15811" y="3222"/>
                  </a:lnTo>
                  <a:lnTo>
                    <a:pt x="15308" y="2842"/>
                  </a:lnTo>
                  <a:lnTo>
                    <a:pt x="14780" y="2511"/>
                  </a:lnTo>
                  <a:lnTo>
                    <a:pt x="14276" y="2227"/>
                  </a:lnTo>
                  <a:lnTo>
                    <a:pt x="13801" y="1989"/>
                  </a:lnTo>
                  <a:lnTo>
                    <a:pt x="13880" y="1374"/>
                  </a:lnTo>
                  <a:lnTo>
                    <a:pt x="13907" y="1043"/>
                  </a:lnTo>
                  <a:lnTo>
                    <a:pt x="13907" y="711"/>
                  </a:lnTo>
                  <a:lnTo>
                    <a:pt x="13880" y="617"/>
                  </a:lnTo>
                  <a:lnTo>
                    <a:pt x="13854" y="568"/>
                  </a:lnTo>
                  <a:lnTo>
                    <a:pt x="13801" y="568"/>
                  </a:lnTo>
                  <a:lnTo>
                    <a:pt x="13748" y="664"/>
                  </a:lnTo>
                  <a:lnTo>
                    <a:pt x="13616" y="1090"/>
                  </a:lnTo>
                  <a:lnTo>
                    <a:pt x="13404" y="1801"/>
                  </a:lnTo>
                  <a:lnTo>
                    <a:pt x="12717" y="1563"/>
                  </a:lnTo>
                  <a:lnTo>
                    <a:pt x="12029" y="1374"/>
                  </a:lnTo>
                  <a:lnTo>
                    <a:pt x="12029" y="475"/>
                  </a:lnTo>
                  <a:lnTo>
                    <a:pt x="12003" y="284"/>
                  </a:lnTo>
                  <a:lnTo>
                    <a:pt x="11950" y="142"/>
                  </a:lnTo>
                  <a:lnTo>
                    <a:pt x="11897" y="49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457189"/>
              <a:endParaRPr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9FB7DE2-14D6-451C-BF49-0EA251BC1A45}"/>
              </a:ext>
            </a:extLst>
          </p:cNvPr>
          <p:cNvGrpSpPr/>
          <p:nvPr/>
        </p:nvGrpSpPr>
        <p:grpSpPr>
          <a:xfrm>
            <a:off x="3961654" y="2191552"/>
            <a:ext cx="648000" cy="646331"/>
            <a:chOff x="3991398" y="2111650"/>
            <a:chExt cx="648000" cy="646331"/>
          </a:xfrm>
        </p:grpSpPr>
        <p:sp>
          <p:nvSpPr>
            <p:cNvPr id="285" name="Shape 285"/>
            <p:cNvSpPr/>
            <p:nvPr/>
          </p:nvSpPr>
          <p:spPr>
            <a:xfrm>
              <a:off x="3991398" y="2111650"/>
              <a:ext cx="648000" cy="646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rgbClr val="FFFFFF"/>
              </a:solidFill>
              <a:miter/>
            </a:ln>
            <a:effectLst>
              <a:outerShdw blurRad="190500" dist="8455" dir="5400000" rotWithShape="0">
                <a:srgbClr val="000000"/>
              </a:outerShdw>
            </a:effectLst>
          </p:spPr>
          <p:txBody>
            <a:bodyPr lIns="45719" rIns="45719" anchor="ctr"/>
            <a:lstStyle/>
            <a:p>
              <a:pPr algn="ctr" defTabSz="457189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4147879" y="2234175"/>
              <a:ext cx="345660" cy="41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19" y="0"/>
                  </a:moveTo>
                  <a:lnTo>
                    <a:pt x="15352" y="27"/>
                  </a:lnTo>
                  <a:lnTo>
                    <a:pt x="15252" y="83"/>
                  </a:lnTo>
                  <a:lnTo>
                    <a:pt x="15153" y="193"/>
                  </a:lnTo>
                  <a:lnTo>
                    <a:pt x="14721" y="831"/>
                  </a:lnTo>
                  <a:lnTo>
                    <a:pt x="14522" y="1136"/>
                  </a:lnTo>
                  <a:lnTo>
                    <a:pt x="14389" y="1495"/>
                  </a:lnTo>
                  <a:lnTo>
                    <a:pt x="14355" y="1579"/>
                  </a:lnTo>
                  <a:lnTo>
                    <a:pt x="14389" y="1662"/>
                  </a:lnTo>
                  <a:lnTo>
                    <a:pt x="14455" y="1745"/>
                  </a:lnTo>
                  <a:lnTo>
                    <a:pt x="14522" y="1800"/>
                  </a:lnTo>
                  <a:lnTo>
                    <a:pt x="14621" y="1828"/>
                  </a:lnTo>
                  <a:lnTo>
                    <a:pt x="14754" y="1855"/>
                  </a:lnTo>
                  <a:lnTo>
                    <a:pt x="14853" y="1828"/>
                  </a:lnTo>
                  <a:lnTo>
                    <a:pt x="14953" y="1772"/>
                  </a:lnTo>
                  <a:lnTo>
                    <a:pt x="15219" y="1495"/>
                  </a:lnTo>
                  <a:lnTo>
                    <a:pt x="15419" y="1190"/>
                  </a:lnTo>
                  <a:lnTo>
                    <a:pt x="15718" y="831"/>
                  </a:lnTo>
                  <a:lnTo>
                    <a:pt x="15818" y="775"/>
                  </a:lnTo>
                  <a:lnTo>
                    <a:pt x="15917" y="692"/>
                  </a:lnTo>
                  <a:lnTo>
                    <a:pt x="15984" y="526"/>
                  </a:lnTo>
                  <a:lnTo>
                    <a:pt x="16017" y="388"/>
                  </a:lnTo>
                  <a:lnTo>
                    <a:pt x="15984" y="249"/>
                  </a:lnTo>
                  <a:lnTo>
                    <a:pt x="15917" y="139"/>
                  </a:lnTo>
                  <a:lnTo>
                    <a:pt x="15818" y="56"/>
                  </a:lnTo>
                  <a:lnTo>
                    <a:pt x="15685" y="27"/>
                  </a:lnTo>
                  <a:lnTo>
                    <a:pt x="15651" y="0"/>
                  </a:lnTo>
                  <a:close/>
                  <a:moveTo>
                    <a:pt x="5217" y="193"/>
                  </a:moveTo>
                  <a:lnTo>
                    <a:pt x="5117" y="222"/>
                  </a:lnTo>
                  <a:lnTo>
                    <a:pt x="5050" y="277"/>
                  </a:lnTo>
                  <a:lnTo>
                    <a:pt x="4985" y="360"/>
                  </a:lnTo>
                  <a:lnTo>
                    <a:pt x="4985" y="526"/>
                  </a:lnTo>
                  <a:lnTo>
                    <a:pt x="5050" y="720"/>
                  </a:lnTo>
                  <a:lnTo>
                    <a:pt x="5150" y="914"/>
                  </a:lnTo>
                  <a:lnTo>
                    <a:pt x="5384" y="1274"/>
                  </a:lnTo>
                  <a:lnTo>
                    <a:pt x="5616" y="1662"/>
                  </a:lnTo>
                  <a:lnTo>
                    <a:pt x="5815" y="2050"/>
                  </a:lnTo>
                  <a:lnTo>
                    <a:pt x="5915" y="2187"/>
                  </a:lnTo>
                  <a:lnTo>
                    <a:pt x="6047" y="2271"/>
                  </a:lnTo>
                  <a:lnTo>
                    <a:pt x="6181" y="2299"/>
                  </a:lnTo>
                  <a:lnTo>
                    <a:pt x="6314" y="2271"/>
                  </a:lnTo>
                  <a:lnTo>
                    <a:pt x="6446" y="2243"/>
                  </a:lnTo>
                  <a:lnTo>
                    <a:pt x="6546" y="2160"/>
                  </a:lnTo>
                  <a:lnTo>
                    <a:pt x="6613" y="2021"/>
                  </a:lnTo>
                  <a:lnTo>
                    <a:pt x="6613" y="1884"/>
                  </a:lnTo>
                  <a:lnTo>
                    <a:pt x="6546" y="1662"/>
                  </a:lnTo>
                  <a:lnTo>
                    <a:pt x="6413" y="1440"/>
                  </a:lnTo>
                  <a:lnTo>
                    <a:pt x="6147" y="1024"/>
                  </a:lnTo>
                  <a:lnTo>
                    <a:pt x="5848" y="609"/>
                  </a:lnTo>
                  <a:lnTo>
                    <a:pt x="5683" y="443"/>
                  </a:lnTo>
                  <a:lnTo>
                    <a:pt x="5516" y="277"/>
                  </a:lnTo>
                  <a:lnTo>
                    <a:pt x="5416" y="222"/>
                  </a:lnTo>
                  <a:lnTo>
                    <a:pt x="5317" y="193"/>
                  </a:lnTo>
                  <a:close/>
                  <a:moveTo>
                    <a:pt x="21102" y="5012"/>
                  </a:moveTo>
                  <a:lnTo>
                    <a:pt x="21002" y="5040"/>
                  </a:lnTo>
                  <a:lnTo>
                    <a:pt x="20902" y="5068"/>
                  </a:lnTo>
                  <a:lnTo>
                    <a:pt x="20669" y="5178"/>
                  </a:lnTo>
                  <a:lnTo>
                    <a:pt x="20404" y="5234"/>
                  </a:lnTo>
                  <a:lnTo>
                    <a:pt x="19871" y="5345"/>
                  </a:lnTo>
                  <a:lnTo>
                    <a:pt x="19606" y="5400"/>
                  </a:lnTo>
                  <a:lnTo>
                    <a:pt x="19340" y="5483"/>
                  </a:lnTo>
                  <a:lnTo>
                    <a:pt x="19140" y="5594"/>
                  </a:lnTo>
                  <a:lnTo>
                    <a:pt x="18941" y="5760"/>
                  </a:lnTo>
                  <a:lnTo>
                    <a:pt x="18875" y="5843"/>
                  </a:lnTo>
                  <a:lnTo>
                    <a:pt x="18875" y="5953"/>
                  </a:lnTo>
                  <a:lnTo>
                    <a:pt x="18908" y="6065"/>
                  </a:lnTo>
                  <a:lnTo>
                    <a:pt x="18975" y="6092"/>
                  </a:lnTo>
                  <a:lnTo>
                    <a:pt x="19041" y="6092"/>
                  </a:lnTo>
                  <a:lnTo>
                    <a:pt x="19307" y="6120"/>
                  </a:lnTo>
                  <a:lnTo>
                    <a:pt x="19606" y="6120"/>
                  </a:lnTo>
                  <a:lnTo>
                    <a:pt x="19938" y="6092"/>
                  </a:lnTo>
                  <a:lnTo>
                    <a:pt x="20237" y="6065"/>
                  </a:lnTo>
                  <a:lnTo>
                    <a:pt x="20536" y="5982"/>
                  </a:lnTo>
                  <a:lnTo>
                    <a:pt x="20835" y="5926"/>
                  </a:lnTo>
                  <a:lnTo>
                    <a:pt x="21102" y="5816"/>
                  </a:lnTo>
                  <a:lnTo>
                    <a:pt x="21366" y="5733"/>
                  </a:lnTo>
                  <a:lnTo>
                    <a:pt x="21466" y="5677"/>
                  </a:lnTo>
                  <a:lnTo>
                    <a:pt x="21533" y="5621"/>
                  </a:lnTo>
                  <a:lnTo>
                    <a:pt x="21600" y="5483"/>
                  </a:lnTo>
                  <a:lnTo>
                    <a:pt x="21566" y="5345"/>
                  </a:lnTo>
                  <a:lnTo>
                    <a:pt x="21533" y="5206"/>
                  </a:lnTo>
                  <a:lnTo>
                    <a:pt x="21401" y="5095"/>
                  </a:lnTo>
                  <a:lnTo>
                    <a:pt x="21267" y="5040"/>
                  </a:lnTo>
                  <a:lnTo>
                    <a:pt x="21102" y="5012"/>
                  </a:lnTo>
                  <a:close/>
                  <a:moveTo>
                    <a:pt x="432" y="5345"/>
                  </a:moveTo>
                  <a:lnTo>
                    <a:pt x="299" y="5372"/>
                  </a:lnTo>
                  <a:lnTo>
                    <a:pt x="165" y="5400"/>
                  </a:lnTo>
                  <a:lnTo>
                    <a:pt x="33" y="5455"/>
                  </a:lnTo>
                  <a:lnTo>
                    <a:pt x="0" y="5538"/>
                  </a:lnTo>
                  <a:lnTo>
                    <a:pt x="0" y="5650"/>
                  </a:lnTo>
                  <a:lnTo>
                    <a:pt x="66" y="5733"/>
                  </a:lnTo>
                  <a:lnTo>
                    <a:pt x="265" y="5899"/>
                  </a:lnTo>
                  <a:lnTo>
                    <a:pt x="531" y="6036"/>
                  </a:lnTo>
                  <a:lnTo>
                    <a:pt x="1063" y="6286"/>
                  </a:lnTo>
                  <a:lnTo>
                    <a:pt x="1595" y="6535"/>
                  </a:lnTo>
                  <a:lnTo>
                    <a:pt x="1894" y="6647"/>
                  </a:lnTo>
                  <a:lnTo>
                    <a:pt x="2159" y="6757"/>
                  </a:lnTo>
                  <a:lnTo>
                    <a:pt x="2259" y="6784"/>
                  </a:lnTo>
                  <a:lnTo>
                    <a:pt x="2458" y="6784"/>
                  </a:lnTo>
                  <a:lnTo>
                    <a:pt x="2525" y="6757"/>
                  </a:lnTo>
                  <a:lnTo>
                    <a:pt x="2625" y="6647"/>
                  </a:lnTo>
                  <a:lnTo>
                    <a:pt x="2692" y="6535"/>
                  </a:lnTo>
                  <a:lnTo>
                    <a:pt x="2725" y="6397"/>
                  </a:lnTo>
                  <a:lnTo>
                    <a:pt x="2692" y="6231"/>
                  </a:lnTo>
                  <a:lnTo>
                    <a:pt x="2592" y="6120"/>
                  </a:lnTo>
                  <a:lnTo>
                    <a:pt x="2492" y="6065"/>
                  </a:lnTo>
                  <a:lnTo>
                    <a:pt x="2425" y="6036"/>
                  </a:lnTo>
                  <a:lnTo>
                    <a:pt x="2159" y="5926"/>
                  </a:lnTo>
                  <a:lnTo>
                    <a:pt x="1894" y="5816"/>
                  </a:lnTo>
                  <a:lnTo>
                    <a:pt x="1329" y="5566"/>
                  </a:lnTo>
                  <a:lnTo>
                    <a:pt x="1030" y="5455"/>
                  </a:lnTo>
                  <a:lnTo>
                    <a:pt x="731" y="5372"/>
                  </a:lnTo>
                  <a:lnTo>
                    <a:pt x="432" y="5345"/>
                  </a:lnTo>
                  <a:close/>
                  <a:moveTo>
                    <a:pt x="12029" y="7893"/>
                  </a:moveTo>
                  <a:lnTo>
                    <a:pt x="11929" y="7947"/>
                  </a:lnTo>
                  <a:lnTo>
                    <a:pt x="11830" y="8030"/>
                  </a:lnTo>
                  <a:lnTo>
                    <a:pt x="11697" y="8252"/>
                  </a:lnTo>
                  <a:lnTo>
                    <a:pt x="11563" y="8529"/>
                  </a:lnTo>
                  <a:lnTo>
                    <a:pt x="11498" y="8807"/>
                  </a:lnTo>
                  <a:lnTo>
                    <a:pt x="11464" y="9056"/>
                  </a:lnTo>
                  <a:lnTo>
                    <a:pt x="11464" y="9249"/>
                  </a:lnTo>
                  <a:lnTo>
                    <a:pt x="11364" y="9305"/>
                  </a:lnTo>
                  <a:lnTo>
                    <a:pt x="11199" y="9360"/>
                  </a:lnTo>
                  <a:lnTo>
                    <a:pt x="11032" y="9388"/>
                  </a:lnTo>
                  <a:lnTo>
                    <a:pt x="10900" y="9360"/>
                  </a:lnTo>
                  <a:lnTo>
                    <a:pt x="10800" y="9332"/>
                  </a:lnTo>
                  <a:lnTo>
                    <a:pt x="10900" y="9194"/>
                  </a:lnTo>
                  <a:lnTo>
                    <a:pt x="10999" y="9027"/>
                  </a:lnTo>
                  <a:lnTo>
                    <a:pt x="11065" y="8890"/>
                  </a:lnTo>
                  <a:lnTo>
                    <a:pt x="11065" y="8557"/>
                  </a:lnTo>
                  <a:lnTo>
                    <a:pt x="10999" y="8419"/>
                  </a:lnTo>
                  <a:lnTo>
                    <a:pt x="10866" y="8252"/>
                  </a:lnTo>
                  <a:lnTo>
                    <a:pt x="10700" y="8114"/>
                  </a:lnTo>
                  <a:lnTo>
                    <a:pt x="10601" y="8059"/>
                  </a:lnTo>
                  <a:lnTo>
                    <a:pt x="10401" y="8059"/>
                  </a:lnTo>
                  <a:lnTo>
                    <a:pt x="10302" y="8114"/>
                  </a:lnTo>
                  <a:lnTo>
                    <a:pt x="10168" y="8252"/>
                  </a:lnTo>
                  <a:lnTo>
                    <a:pt x="10068" y="8391"/>
                  </a:lnTo>
                  <a:lnTo>
                    <a:pt x="10002" y="8529"/>
                  </a:lnTo>
                  <a:lnTo>
                    <a:pt x="9968" y="8695"/>
                  </a:lnTo>
                  <a:lnTo>
                    <a:pt x="9968" y="9000"/>
                  </a:lnTo>
                  <a:lnTo>
                    <a:pt x="10002" y="9166"/>
                  </a:lnTo>
                  <a:lnTo>
                    <a:pt x="10068" y="9305"/>
                  </a:lnTo>
                  <a:lnTo>
                    <a:pt x="9803" y="9443"/>
                  </a:lnTo>
                  <a:lnTo>
                    <a:pt x="9669" y="9471"/>
                  </a:lnTo>
                  <a:lnTo>
                    <a:pt x="9537" y="9499"/>
                  </a:lnTo>
                  <a:lnTo>
                    <a:pt x="9437" y="9526"/>
                  </a:lnTo>
                  <a:lnTo>
                    <a:pt x="9305" y="9499"/>
                  </a:lnTo>
                  <a:lnTo>
                    <a:pt x="9138" y="9443"/>
                  </a:lnTo>
                  <a:lnTo>
                    <a:pt x="8971" y="9332"/>
                  </a:lnTo>
                  <a:lnTo>
                    <a:pt x="8872" y="9166"/>
                  </a:lnTo>
                  <a:lnTo>
                    <a:pt x="8806" y="9000"/>
                  </a:lnTo>
                  <a:lnTo>
                    <a:pt x="8806" y="8807"/>
                  </a:lnTo>
                  <a:lnTo>
                    <a:pt x="8872" y="8585"/>
                  </a:lnTo>
                  <a:lnTo>
                    <a:pt x="8872" y="8557"/>
                  </a:lnTo>
                  <a:lnTo>
                    <a:pt x="8839" y="8557"/>
                  </a:lnTo>
                  <a:lnTo>
                    <a:pt x="8806" y="8529"/>
                  </a:lnTo>
                  <a:lnTo>
                    <a:pt x="8639" y="8668"/>
                  </a:lnTo>
                  <a:lnTo>
                    <a:pt x="8540" y="8807"/>
                  </a:lnTo>
                  <a:lnTo>
                    <a:pt x="8507" y="8917"/>
                  </a:lnTo>
                  <a:lnTo>
                    <a:pt x="8474" y="9056"/>
                  </a:lnTo>
                  <a:lnTo>
                    <a:pt x="8474" y="9305"/>
                  </a:lnTo>
                  <a:lnTo>
                    <a:pt x="8540" y="9416"/>
                  </a:lnTo>
                  <a:lnTo>
                    <a:pt x="8607" y="9526"/>
                  </a:lnTo>
                  <a:lnTo>
                    <a:pt x="8706" y="9637"/>
                  </a:lnTo>
                  <a:lnTo>
                    <a:pt x="8806" y="9721"/>
                  </a:lnTo>
                  <a:lnTo>
                    <a:pt x="8939" y="9804"/>
                  </a:lnTo>
                  <a:lnTo>
                    <a:pt x="9071" y="9858"/>
                  </a:lnTo>
                  <a:lnTo>
                    <a:pt x="9238" y="9914"/>
                  </a:lnTo>
                  <a:lnTo>
                    <a:pt x="9370" y="9941"/>
                  </a:lnTo>
                  <a:lnTo>
                    <a:pt x="9569" y="9941"/>
                  </a:lnTo>
                  <a:lnTo>
                    <a:pt x="9736" y="9914"/>
                  </a:lnTo>
                  <a:lnTo>
                    <a:pt x="10035" y="9804"/>
                  </a:lnTo>
                  <a:lnTo>
                    <a:pt x="10367" y="9665"/>
                  </a:lnTo>
                  <a:lnTo>
                    <a:pt x="10501" y="9748"/>
                  </a:lnTo>
                  <a:lnTo>
                    <a:pt x="10700" y="9831"/>
                  </a:lnTo>
                  <a:lnTo>
                    <a:pt x="10900" y="9858"/>
                  </a:lnTo>
                  <a:lnTo>
                    <a:pt x="11099" y="9887"/>
                  </a:lnTo>
                  <a:lnTo>
                    <a:pt x="11232" y="9887"/>
                  </a:lnTo>
                  <a:lnTo>
                    <a:pt x="11398" y="9858"/>
                  </a:lnTo>
                  <a:lnTo>
                    <a:pt x="11697" y="9748"/>
                  </a:lnTo>
                  <a:lnTo>
                    <a:pt x="11797" y="9858"/>
                  </a:lnTo>
                  <a:lnTo>
                    <a:pt x="12062" y="10024"/>
                  </a:lnTo>
                  <a:lnTo>
                    <a:pt x="12196" y="10080"/>
                  </a:lnTo>
                  <a:lnTo>
                    <a:pt x="12528" y="10136"/>
                  </a:lnTo>
                  <a:lnTo>
                    <a:pt x="12859" y="10163"/>
                  </a:lnTo>
                  <a:lnTo>
                    <a:pt x="13193" y="10107"/>
                  </a:lnTo>
                  <a:lnTo>
                    <a:pt x="13492" y="10024"/>
                  </a:lnTo>
                  <a:lnTo>
                    <a:pt x="13757" y="9858"/>
                  </a:lnTo>
                  <a:lnTo>
                    <a:pt x="13891" y="9748"/>
                  </a:lnTo>
                  <a:lnTo>
                    <a:pt x="14023" y="9637"/>
                  </a:lnTo>
                  <a:lnTo>
                    <a:pt x="14056" y="9554"/>
                  </a:lnTo>
                  <a:lnTo>
                    <a:pt x="14056" y="9499"/>
                  </a:lnTo>
                  <a:lnTo>
                    <a:pt x="14023" y="9443"/>
                  </a:lnTo>
                  <a:lnTo>
                    <a:pt x="13990" y="9388"/>
                  </a:lnTo>
                  <a:lnTo>
                    <a:pt x="13891" y="9360"/>
                  </a:lnTo>
                  <a:lnTo>
                    <a:pt x="13824" y="9332"/>
                  </a:lnTo>
                  <a:lnTo>
                    <a:pt x="13657" y="9332"/>
                  </a:lnTo>
                  <a:lnTo>
                    <a:pt x="13358" y="9471"/>
                  </a:lnTo>
                  <a:lnTo>
                    <a:pt x="13059" y="9582"/>
                  </a:lnTo>
                  <a:lnTo>
                    <a:pt x="12894" y="9609"/>
                  </a:lnTo>
                  <a:lnTo>
                    <a:pt x="12760" y="9637"/>
                  </a:lnTo>
                  <a:lnTo>
                    <a:pt x="12595" y="9637"/>
                  </a:lnTo>
                  <a:lnTo>
                    <a:pt x="12428" y="9582"/>
                  </a:lnTo>
                  <a:lnTo>
                    <a:pt x="12295" y="9499"/>
                  </a:lnTo>
                  <a:lnTo>
                    <a:pt x="12196" y="9416"/>
                  </a:lnTo>
                  <a:lnTo>
                    <a:pt x="12361" y="9249"/>
                  </a:lnTo>
                  <a:lnTo>
                    <a:pt x="12495" y="9083"/>
                  </a:lnTo>
                  <a:lnTo>
                    <a:pt x="12627" y="8917"/>
                  </a:lnTo>
                  <a:lnTo>
                    <a:pt x="12694" y="8724"/>
                  </a:lnTo>
                  <a:lnTo>
                    <a:pt x="12727" y="8529"/>
                  </a:lnTo>
                  <a:lnTo>
                    <a:pt x="12694" y="8363"/>
                  </a:lnTo>
                  <a:lnTo>
                    <a:pt x="12627" y="8197"/>
                  </a:lnTo>
                  <a:lnTo>
                    <a:pt x="12495" y="8030"/>
                  </a:lnTo>
                  <a:lnTo>
                    <a:pt x="12361" y="7947"/>
                  </a:lnTo>
                  <a:lnTo>
                    <a:pt x="12229" y="7893"/>
                  </a:lnTo>
                  <a:close/>
                  <a:moveTo>
                    <a:pt x="2658" y="11050"/>
                  </a:moveTo>
                  <a:lnTo>
                    <a:pt x="2458" y="11104"/>
                  </a:lnTo>
                  <a:lnTo>
                    <a:pt x="2159" y="11216"/>
                  </a:lnTo>
                  <a:lnTo>
                    <a:pt x="1262" y="11714"/>
                  </a:lnTo>
                  <a:lnTo>
                    <a:pt x="963" y="11852"/>
                  </a:lnTo>
                  <a:lnTo>
                    <a:pt x="798" y="11964"/>
                  </a:lnTo>
                  <a:lnTo>
                    <a:pt x="631" y="12074"/>
                  </a:lnTo>
                  <a:lnTo>
                    <a:pt x="498" y="12184"/>
                  </a:lnTo>
                  <a:lnTo>
                    <a:pt x="432" y="12323"/>
                  </a:lnTo>
                  <a:lnTo>
                    <a:pt x="432" y="12379"/>
                  </a:lnTo>
                  <a:lnTo>
                    <a:pt x="464" y="12434"/>
                  </a:lnTo>
                  <a:lnTo>
                    <a:pt x="498" y="12517"/>
                  </a:lnTo>
                  <a:lnTo>
                    <a:pt x="598" y="12573"/>
                  </a:lnTo>
                  <a:lnTo>
                    <a:pt x="731" y="12628"/>
                  </a:lnTo>
                  <a:lnTo>
                    <a:pt x="863" y="12628"/>
                  </a:lnTo>
                  <a:lnTo>
                    <a:pt x="1030" y="12600"/>
                  </a:lnTo>
                  <a:lnTo>
                    <a:pt x="1196" y="12573"/>
                  </a:lnTo>
                  <a:lnTo>
                    <a:pt x="1528" y="12434"/>
                  </a:lnTo>
                  <a:lnTo>
                    <a:pt x="1795" y="12323"/>
                  </a:lnTo>
                  <a:lnTo>
                    <a:pt x="2359" y="12074"/>
                  </a:lnTo>
                  <a:lnTo>
                    <a:pt x="2658" y="11935"/>
                  </a:lnTo>
                  <a:lnTo>
                    <a:pt x="2924" y="11769"/>
                  </a:lnTo>
                  <a:lnTo>
                    <a:pt x="3091" y="11659"/>
                  </a:lnTo>
                  <a:lnTo>
                    <a:pt x="3156" y="11520"/>
                  </a:lnTo>
                  <a:lnTo>
                    <a:pt x="3156" y="11382"/>
                  </a:lnTo>
                  <a:lnTo>
                    <a:pt x="3091" y="11243"/>
                  </a:lnTo>
                  <a:lnTo>
                    <a:pt x="2991" y="11133"/>
                  </a:lnTo>
                  <a:lnTo>
                    <a:pt x="2824" y="11077"/>
                  </a:lnTo>
                  <a:lnTo>
                    <a:pt x="2658" y="11050"/>
                  </a:lnTo>
                  <a:close/>
                  <a:moveTo>
                    <a:pt x="19207" y="11409"/>
                  </a:moveTo>
                  <a:lnTo>
                    <a:pt x="18975" y="11437"/>
                  </a:lnTo>
                  <a:lnTo>
                    <a:pt x="18908" y="11465"/>
                  </a:lnTo>
                  <a:lnTo>
                    <a:pt x="18841" y="11520"/>
                  </a:lnTo>
                  <a:lnTo>
                    <a:pt x="18776" y="11631"/>
                  </a:lnTo>
                  <a:lnTo>
                    <a:pt x="18808" y="11742"/>
                  </a:lnTo>
                  <a:lnTo>
                    <a:pt x="18841" y="11798"/>
                  </a:lnTo>
                  <a:lnTo>
                    <a:pt x="18908" y="11852"/>
                  </a:lnTo>
                  <a:lnTo>
                    <a:pt x="19307" y="12047"/>
                  </a:lnTo>
                  <a:lnTo>
                    <a:pt x="19739" y="12240"/>
                  </a:lnTo>
                  <a:lnTo>
                    <a:pt x="19971" y="12379"/>
                  </a:lnTo>
                  <a:lnTo>
                    <a:pt x="20237" y="12490"/>
                  </a:lnTo>
                  <a:lnTo>
                    <a:pt x="20503" y="12573"/>
                  </a:lnTo>
                  <a:lnTo>
                    <a:pt x="20768" y="12628"/>
                  </a:lnTo>
                  <a:lnTo>
                    <a:pt x="21002" y="12628"/>
                  </a:lnTo>
                  <a:lnTo>
                    <a:pt x="21067" y="12600"/>
                  </a:lnTo>
                  <a:lnTo>
                    <a:pt x="21167" y="12545"/>
                  </a:lnTo>
                  <a:lnTo>
                    <a:pt x="21267" y="12462"/>
                  </a:lnTo>
                  <a:lnTo>
                    <a:pt x="21301" y="12323"/>
                  </a:lnTo>
                  <a:lnTo>
                    <a:pt x="21301" y="12184"/>
                  </a:lnTo>
                  <a:lnTo>
                    <a:pt x="21234" y="12047"/>
                  </a:lnTo>
                  <a:lnTo>
                    <a:pt x="21167" y="11991"/>
                  </a:lnTo>
                  <a:lnTo>
                    <a:pt x="21102" y="11964"/>
                  </a:lnTo>
                  <a:lnTo>
                    <a:pt x="21002" y="11908"/>
                  </a:lnTo>
                  <a:lnTo>
                    <a:pt x="20902" y="11908"/>
                  </a:lnTo>
                  <a:lnTo>
                    <a:pt x="20669" y="11852"/>
                  </a:lnTo>
                  <a:lnTo>
                    <a:pt x="20436" y="11798"/>
                  </a:lnTo>
                  <a:lnTo>
                    <a:pt x="19938" y="11603"/>
                  </a:lnTo>
                  <a:lnTo>
                    <a:pt x="19706" y="11493"/>
                  </a:lnTo>
                  <a:lnTo>
                    <a:pt x="19474" y="11437"/>
                  </a:lnTo>
                  <a:lnTo>
                    <a:pt x="19207" y="11409"/>
                  </a:lnTo>
                  <a:close/>
                  <a:moveTo>
                    <a:pt x="11563" y="2964"/>
                  </a:moveTo>
                  <a:lnTo>
                    <a:pt x="11962" y="2991"/>
                  </a:lnTo>
                  <a:lnTo>
                    <a:pt x="12361" y="3047"/>
                  </a:lnTo>
                  <a:lnTo>
                    <a:pt x="12760" y="3101"/>
                  </a:lnTo>
                  <a:lnTo>
                    <a:pt x="12461" y="3184"/>
                  </a:lnTo>
                  <a:lnTo>
                    <a:pt x="12428" y="3213"/>
                  </a:lnTo>
                  <a:lnTo>
                    <a:pt x="12428" y="3267"/>
                  </a:lnTo>
                  <a:lnTo>
                    <a:pt x="12461" y="3296"/>
                  </a:lnTo>
                  <a:lnTo>
                    <a:pt x="12595" y="3351"/>
                  </a:lnTo>
                  <a:lnTo>
                    <a:pt x="12727" y="3379"/>
                  </a:lnTo>
                  <a:lnTo>
                    <a:pt x="12894" y="3351"/>
                  </a:lnTo>
                  <a:lnTo>
                    <a:pt x="13059" y="3323"/>
                  </a:lnTo>
                  <a:lnTo>
                    <a:pt x="13458" y="3267"/>
                  </a:lnTo>
                  <a:lnTo>
                    <a:pt x="14023" y="3462"/>
                  </a:lnTo>
                  <a:lnTo>
                    <a:pt x="13757" y="3489"/>
                  </a:lnTo>
                  <a:lnTo>
                    <a:pt x="13458" y="3545"/>
                  </a:lnTo>
                  <a:lnTo>
                    <a:pt x="12993" y="3711"/>
                  </a:lnTo>
                  <a:lnTo>
                    <a:pt x="12993" y="3739"/>
                  </a:lnTo>
                  <a:lnTo>
                    <a:pt x="12959" y="3766"/>
                  </a:lnTo>
                  <a:lnTo>
                    <a:pt x="13026" y="3822"/>
                  </a:lnTo>
                  <a:lnTo>
                    <a:pt x="13592" y="3794"/>
                  </a:lnTo>
                  <a:lnTo>
                    <a:pt x="14123" y="3766"/>
                  </a:lnTo>
                  <a:lnTo>
                    <a:pt x="14721" y="3766"/>
                  </a:lnTo>
                  <a:lnTo>
                    <a:pt x="15087" y="3988"/>
                  </a:lnTo>
                  <a:lnTo>
                    <a:pt x="14688" y="4071"/>
                  </a:lnTo>
                  <a:lnTo>
                    <a:pt x="14289" y="4181"/>
                  </a:lnTo>
                  <a:lnTo>
                    <a:pt x="13990" y="4320"/>
                  </a:lnTo>
                  <a:lnTo>
                    <a:pt x="13791" y="4458"/>
                  </a:lnTo>
                  <a:lnTo>
                    <a:pt x="13757" y="4486"/>
                  </a:lnTo>
                  <a:lnTo>
                    <a:pt x="13791" y="4486"/>
                  </a:lnTo>
                  <a:lnTo>
                    <a:pt x="14190" y="4458"/>
                  </a:lnTo>
                  <a:lnTo>
                    <a:pt x="14588" y="4403"/>
                  </a:lnTo>
                  <a:lnTo>
                    <a:pt x="14987" y="4348"/>
                  </a:lnTo>
                  <a:lnTo>
                    <a:pt x="15419" y="4293"/>
                  </a:lnTo>
                  <a:lnTo>
                    <a:pt x="15519" y="4293"/>
                  </a:lnTo>
                  <a:lnTo>
                    <a:pt x="15818" y="4514"/>
                  </a:lnTo>
                  <a:lnTo>
                    <a:pt x="16084" y="4763"/>
                  </a:lnTo>
                  <a:lnTo>
                    <a:pt x="15551" y="4790"/>
                  </a:lnTo>
                  <a:lnTo>
                    <a:pt x="14788" y="4846"/>
                  </a:lnTo>
                  <a:lnTo>
                    <a:pt x="14422" y="4873"/>
                  </a:lnTo>
                  <a:lnTo>
                    <a:pt x="14090" y="4985"/>
                  </a:lnTo>
                  <a:lnTo>
                    <a:pt x="14056" y="5012"/>
                  </a:lnTo>
                  <a:lnTo>
                    <a:pt x="14056" y="5040"/>
                  </a:lnTo>
                  <a:lnTo>
                    <a:pt x="14090" y="5068"/>
                  </a:lnTo>
                  <a:lnTo>
                    <a:pt x="14455" y="5151"/>
                  </a:lnTo>
                  <a:lnTo>
                    <a:pt x="15984" y="5151"/>
                  </a:lnTo>
                  <a:lnTo>
                    <a:pt x="16383" y="5123"/>
                  </a:lnTo>
                  <a:lnTo>
                    <a:pt x="16682" y="5538"/>
                  </a:lnTo>
                  <a:lnTo>
                    <a:pt x="16184" y="5538"/>
                  </a:lnTo>
                  <a:lnTo>
                    <a:pt x="15386" y="5566"/>
                  </a:lnTo>
                  <a:lnTo>
                    <a:pt x="14554" y="5621"/>
                  </a:lnTo>
                  <a:lnTo>
                    <a:pt x="14522" y="5621"/>
                  </a:lnTo>
                  <a:lnTo>
                    <a:pt x="14522" y="5677"/>
                  </a:lnTo>
                  <a:lnTo>
                    <a:pt x="14554" y="5704"/>
                  </a:lnTo>
                  <a:lnTo>
                    <a:pt x="14888" y="5787"/>
                  </a:lnTo>
                  <a:lnTo>
                    <a:pt x="15252" y="5816"/>
                  </a:lnTo>
                  <a:lnTo>
                    <a:pt x="16416" y="5816"/>
                  </a:lnTo>
                  <a:lnTo>
                    <a:pt x="16881" y="5843"/>
                  </a:lnTo>
                  <a:lnTo>
                    <a:pt x="17146" y="6397"/>
                  </a:lnTo>
                  <a:lnTo>
                    <a:pt x="15651" y="6397"/>
                  </a:lnTo>
                  <a:lnTo>
                    <a:pt x="15419" y="6425"/>
                  </a:lnTo>
                  <a:lnTo>
                    <a:pt x="15219" y="6480"/>
                  </a:lnTo>
                  <a:lnTo>
                    <a:pt x="15020" y="6563"/>
                  </a:lnTo>
                  <a:lnTo>
                    <a:pt x="14987" y="6591"/>
                  </a:lnTo>
                  <a:lnTo>
                    <a:pt x="15020" y="6647"/>
                  </a:lnTo>
                  <a:lnTo>
                    <a:pt x="15386" y="6701"/>
                  </a:lnTo>
                  <a:lnTo>
                    <a:pt x="15751" y="6701"/>
                  </a:lnTo>
                  <a:lnTo>
                    <a:pt x="16483" y="6730"/>
                  </a:lnTo>
                  <a:lnTo>
                    <a:pt x="17280" y="6757"/>
                  </a:lnTo>
                  <a:lnTo>
                    <a:pt x="17346" y="6896"/>
                  </a:lnTo>
                  <a:lnTo>
                    <a:pt x="17380" y="7033"/>
                  </a:lnTo>
                  <a:lnTo>
                    <a:pt x="16914" y="7033"/>
                  </a:lnTo>
                  <a:lnTo>
                    <a:pt x="16017" y="7117"/>
                  </a:lnTo>
                  <a:lnTo>
                    <a:pt x="15585" y="7145"/>
                  </a:lnTo>
                  <a:lnTo>
                    <a:pt x="15187" y="7228"/>
                  </a:lnTo>
                  <a:lnTo>
                    <a:pt x="15153" y="7228"/>
                  </a:lnTo>
                  <a:lnTo>
                    <a:pt x="15153" y="7283"/>
                  </a:lnTo>
                  <a:lnTo>
                    <a:pt x="15187" y="7311"/>
                  </a:lnTo>
                  <a:lnTo>
                    <a:pt x="15551" y="7366"/>
                  </a:lnTo>
                  <a:lnTo>
                    <a:pt x="15917" y="7394"/>
                  </a:lnTo>
                  <a:lnTo>
                    <a:pt x="17081" y="7394"/>
                  </a:lnTo>
                  <a:lnTo>
                    <a:pt x="17512" y="7422"/>
                  </a:lnTo>
                  <a:lnTo>
                    <a:pt x="17579" y="7781"/>
                  </a:lnTo>
                  <a:lnTo>
                    <a:pt x="17146" y="7781"/>
                  </a:lnTo>
                  <a:lnTo>
                    <a:pt x="16715" y="7810"/>
                  </a:lnTo>
                  <a:lnTo>
                    <a:pt x="16050" y="7837"/>
                  </a:lnTo>
                  <a:lnTo>
                    <a:pt x="15718" y="7864"/>
                  </a:lnTo>
                  <a:lnTo>
                    <a:pt x="15386" y="7893"/>
                  </a:lnTo>
                  <a:lnTo>
                    <a:pt x="15352" y="7893"/>
                  </a:lnTo>
                  <a:lnTo>
                    <a:pt x="15352" y="7976"/>
                  </a:lnTo>
                  <a:lnTo>
                    <a:pt x="15386" y="7976"/>
                  </a:lnTo>
                  <a:lnTo>
                    <a:pt x="15651" y="8059"/>
                  </a:lnTo>
                  <a:lnTo>
                    <a:pt x="15950" y="8114"/>
                  </a:lnTo>
                  <a:lnTo>
                    <a:pt x="17380" y="8114"/>
                  </a:lnTo>
                  <a:lnTo>
                    <a:pt x="17645" y="8086"/>
                  </a:lnTo>
                  <a:lnTo>
                    <a:pt x="17745" y="8640"/>
                  </a:lnTo>
                  <a:lnTo>
                    <a:pt x="17545" y="8612"/>
                  </a:lnTo>
                  <a:lnTo>
                    <a:pt x="17346" y="8612"/>
                  </a:lnTo>
                  <a:lnTo>
                    <a:pt x="16981" y="8640"/>
                  </a:lnTo>
                  <a:lnTo>
                    <a:pt x="16383" y="8640"/>
                  </a:lnTo>
                  <a:lnTo>
                    <a:pt x="16084" y="8668"/>
                  </a:lnTo>
                  <a:lnTo>
                    <a:pt x="15785" y="8751"/>
                  </a:lnTo>
                  <a:lnTo>
                    <a:pt x="15751" y="8751"/>
                  </a:lnTo>
                  <a:lnTo>
                    <a:pt x="15751" y="8834"/>
                  </a:lnTo>
                  <a:lnTo>
                    <a:pt x="15785" y="8861"/>
                  </a:lnTo>
                  <a:lnTo>
                    <a:pt x="16084" y="8917"/>
                  </a:lnTo>
                  <a:lnTo>
                    <a:pt x="16383" y="8944"/>
                  </a:lnTo>
                  <a:lnTo>
                    <a:pt x="16981" y="8944"/>
                  </a:lnTo>
                  <a:lnTo>
                    <a:pt x="17346" y="8973"/>
                  </a:lnTo>
                  <a:lnTo>
                    <a:pt x="17545" y="8973"/>
                  </a:lnTo>
                  <a:lnTo>
                    <a:pt x="17745" y="8944"/>
                  </a:lnTo>
                  <a:lnTo>
                    <a:pt x="17745" y="9388"/>
                  </a:lnTo>
                  <a:lnTo>
                    <a:pt x="17579" y="9332"/>
                  </a:lnTo>
                  <a:lnTo>
                    <a:pt x="17446" y="9332"/>
                  </a:lnTo>
                  <a:lnTo>
                    <a:pt x="17114" y="9305"/>
                  </a:lnTo>
                  <a:lnTo>
                    <a:pt x="16515" y="9305"/>
                  </a:lnTo>
                  <a:lnTo>
                    <a:pt x="16216" y="9332"/>
                  </a:lnTo>
                  <a:lnTo>
                    <a:pt x="15917" y="9388"/>
                  </a:lnTo>
                  <a:lnTo>
                    <a:pt x="15917" y="9416"/>
                  </a:lnTo>
                  <a:lnTo>
                    <a:pt x="15885" y="9443"/>
                  </a:lnTo>
                  <a:lnTo>
                    <a:pt x="15917" y="9443"/>
                  </a:lnTo>
                  <a:lnTo>
                    <a:pt x="15917" y="9471"/>
                  </a:lnTo>
                  <a:lnTo>
                    <a:pt x="16449" y="9554"/>
                  </a:lnTo>
                  <a:lnTo>
                    <a:pt x="16947" y="9609"/>
                  </a:lnTo>
                  <a:lnTo>
                    <a:pt x="17346" y="9637"/>
                  </a:lnTo>
                  <a:lnTo>
                    <a:pt x="17512" y="9665"/>
                  </a:lnTo>
                  <a:lnTo>
                    <a:pt x="17712" y="9637"/>
                  </a:lnTo>
                  <a:lnTo>
                    <a:pt x="17579" y="10080"/>
                  </a:lnTo>
                  <a:lnTo>
                    <a:pt x="17280" y="10024"/>
                  </a:lnTo>
                  <a:lnTo>
                    <a:pt x="17047" y="9997"/>
                  </a:lnTo>
                  <a:lnTo>
                    <a:pt x="16748" y="9941"/>
                  </a:lnTo>
                  <a:lnTo>
                    <a:pt x="16149" y="9941"/>
                  </a:lnTo>
                  <a:lnTo>
                    <a:pt x="15850" y="10024"/>
                  </a:lnTo>
                  <a:lnTo>
                    <a:pt x="15818" y="10053"/>
                  </a:lnTo>
                  <a:lnTo>
                    <a:pt x="15818" y="10107"/>
                  </a:lnTo>
                  <a:lnTo>
                    <a:pt x="16184" y="10107"/>
                  </a:lnTo>
                  <a:lnTo>
                    <a:pt x="16515" y="10163"/>
                  </a:lnTo>
                  <a:lnTo>
                    <a:pt x="17146" y="10302"/>
                  </a:lnTo>
                  <a:lnTo>
                    <a:pt x="17446" y="10385"/>
                  </a:lnTo>
                  <a:lnTo>
                    <a:pt x="17280" y="10634"/>
                  </a:lnTo>
                  <a:lnTo>
                    <a:pt x="17081" y="10579"/>
                  </a:lnTo>
                  <a:lnTo>
                    <a:pt x="16815" y="10551"/>
                  </a:lnTo>
                  <a:lnTo>
                    <a:pt x="16582" y="10496"/>
                  </a:lnTo>
                  <a:lnTo>
                    <a:pt x="16349" y="10468"/>
                  </a:lnTo>
                  <a:lnTo>
                    <a:pt x="15850" y="10468"/>
                  </a:lnTo>
                  <a:lnTo>
                    <a:pt x="15818" y="10496"/>
                  </a:lnTo>
                  <a:lnTo>
                    <a:pt x="15818" y="10551"/>
                  </a:lnTo>
                  <a:lnTo>
                    <a:pt x="16283" y="10717"/>
                  </a:lnTo>
                  <a:lnTo>
                    <a:pt x="16715" y="10884"/>
                  </a:lnTo>
                  <a:lnTo>
                    <a:pt x="17114" y="10967"/>
                  </a:lnTo>
                  <a:lnTo>
                    <a:pt x="16847" y="11299"/>
                  </a:lnTo>
                  <a:lnTo>
                    <a:pt x="16847" y="11354"/>
                  </a:lnTo>
                  <a:lnTo>
                    <a:pt x="16615" y="11271"/>
                  </a:lnTo>
                  <a:lnTo>
                    <a:pt x="16383" y="11243"/>
                  </a:lnTo>
                  <a:lnTo>
                    <a:pt x="16117" y="11188"/>
                  </a:lnTo>
                  <a:lnTo>
                    <a:pt x="15352" y="11188"/>
                  </a:lnTo>
                  <a:lnTo>
                    <a:pt x="15319" y="11216"/>
                  </a:lnTo>
                  <a:lnTo>
                    <a:pt x="15319" y="11243"/>
                  </a:lnTo>
                  <a:lnTo>
                    <a:pt x="15352" y="11243"/>
                  </a:lnTo>
                  <a:lnTo>
                    <a:pt x="15751" y="11382"/>
                  </a:lnTo>
                  <a:lnTo>
                    <a:pt x="16184" y="11520"/>
                  </a:lnTo>
                  <a:lnTo>
                    <a:pt x="16615" y="11659"/>
                  </a:lnTo>
                  <a:lnTo>
                    <a:pt x="16349" y="11964"/>
                  </a:lnTo>
                  <a:lnTo>
                    <a:pt x="16149" y="11935"/>
                  </a:lnTo>
                  <a:lnTo>
                    <a:pt x="15585" y="11825"/>
                  </a:lnTo>
                  <a:lnTo>
                    <a:pt x="15053" y="11769"/>
                  </a:lnTo>
                  <a:lnTo>
                    <a:pt x="14987" y="11769"/>
                  </a:lnTo>
                  <a:lnTo>
                    <a:pt x="14987" y="11825"/>
                  </a:lnTo>
                  <a:lnTo>
                    <a:pt x="15020" y="11881"/>
                  </a:lnTo>
                  <a:lnTo>
                    <a:pt x="15219" y="11991"/>
                  </a:lnTo>
                  <a:lnTo>
                    <a:pt x="15452" y="12074"/>
                  </a:lnTo>
                  <a:lnTo>
                    <a:pt x="15885" y="12213"/>
                  </a:lnTo>
                  <a:lnTo>
                    <a:pt x="16117" y="12268"/>
                  </a:lnTo>
                  <a:lnTo>
                    <a:pt x="15917" y="12517"/>
                  </a:lnTo>
                  <a:lnTo>
                    <a:pt x="15718" y="12462"/>
                  </a:lnTo>
                  <a:lnTo>
                    <a:pt x="15519" y="12434"/>
                  </a:lnTo>
                  <a:lnTo>
                    <a:pt x="15120" y="12351"/>
                  </a:lnTo>
                  <a:lnTo>
                    <a:pt x="14953" y="12351"/>
                  </a:lnTo>
                  <a:lnTo>
                    <a:pt x="14754" y="12406"/>
                  </a:lnTo>
                  <a:lnTo>
                    <a:pt x="14721" y="12434"/>
                  </a:lnTo>
                  <a:lnTo>
                    <a:pt x="14688" y="12462"/>
                  </a:lnTo>
                  <a:lnTo>
                    <a:pt x="14688" y="12517"/>
                  </a:lnTo>
                  <a:lnTo>
                    <a:pt x="14721" y="12573"/>
                  </a:lnTo>
                  <a:lnTo>
                    <a:pt x="14888" y="12656"/>
                  </a:lnTo>
                  <a:lnTo>
                    <a:pt x="15053" y="12711"/>
                  </a:lnTo>
                  <a:lnTo>
                    <a:pt x="15386" y="12795"/>
                  </a:lnTo>
                  <a:lnTo>
                    <a:pt x="15651" y="12849"/>
                  </a:lnTo>
                  <a:lnTo>
                    <a:pt x="15352" y="13181"/>
                  </a:lnTo>
                  <a:lnTo>
                    <a:pt x="15120" y="13127"/>
                  </a:lnTo>
                  <a:lnTo>
                    <a:pt x="14853" y="13127"/>
                  </a:lnTo>
                  <a:lnTo>
                    <a:pt x="14588" y="13181"/>
                  </a:lnTo>
                  <a:lnTo>
                    <a:pt x="14554" y="13210"/>
                  </a:lnTo>
                  <a:lnTo>
                    <a:pt x="14588" y="13237"/>
                  </a:lnTo>
                  <a:lnTo>
                    <a:pt x="14788" y="13293"/>
                  </a:lnTo>
                  <a:lnTo>
                    <a:pt x="14987" y="13348"/>
                  </a:lnTo>
                  <a:lnTo>
                    <a:pt x="15153" y="13403"/>
                  </a:lnTo>
                  <a:lnTo>
                    <a:pt x="14853" y="13819"/>
                  </a:lnTo>
                  <a:lnTo>
                    <a:pt x="14788" y="13790"/>
                  </a:lnTo>
                  <a:lnTo>
                    <a:pt x="14554" y="13707"/>
                  </a:lnTo>
                  <a:lnTo>
                    <a:pt x="14422" y="13653"/>
                  </a:lnTo>
                  <a:lnTo>
                    <a:pt x="14289" y="13624"/>
                  </a:lnTo>
                  <a:lnTo>
                    <a:pt x="14255" y="13653"/>
                  </a:lnTo>
                  <a:lnTo>
                    <a:pt x="14255" y="13707"/>
                  </a:lnTo>
                  <a:lnTo>
                    <a:pt x="14322" y="13790"/>
                  </a:lnTo>
                  <a:lnTo>
                    <a:pt x="14455" y="13873"/>
                  </a:lnTo>
                  <a:lnTo>
                    <a:pt x="14688" y="14012"/>
                  </a:lnTo>
                  <a:lnTo>
                    <a:pt x="14422" y="14400"/>
                  </a:lnTo>
                  <a:lnTo>
                    <a:pt x="14222" y="14372"/>
                  </a:lnTo>
                  <a:lnTo>
                    <a:pt x="13891" y="14372"/>
                  </a:lnTo>
                  <a:lnTo>
                    <a:pt x="13691" y="14400"/>
                  </a:lnTo>
                  <a:lnTo>
                    <a:pt x="13691" y="14455"/>
                  </a:lnTo>
                  <a:lnTo>
                    <a:pt x="13990" y="14567"/>
                  </a:lnTo>
                  <a:lnTo>
                    <a:pt x="14255" y="14677"/>
                  </a:lnTo>
                  <a:lnTo>
                    <a:pt x="13923" y="15231"/>
                  </a:lnTo>
                  <a:lnTo>
                    <a:pt x="13492" y="15231"/>
                  </a:lnTo>
                  <a:lnTo>
                    <a:pt x="13525" y="15286"/>
                  </a:lnTo>
                  <a:lnTo>
                    <a:pt x="13856" y="15369"/>
                  </a:lnTo>
                  <a:lnTo>
                    <a:pt x="13757" y="15591"/>
                  </a:lnTo>
                  <a:lnTo>
                    <a:pt x="13691" y="15813"/>
                  </a:lnTo>
                  <a:lnTo>
                    <a:pt x="13492" y="16698"/>
                  </a:lnTo>
                  <a:lnTo>
                    <a:pt x="13392" y="17169"/>
                  </a:lnTo>
                  <a:lnTo>
                    <a:pt x="12428" y="17197"/>
                  </a:lnTo>
                  <a:lnTo>
                    <a:pt x="12627" y="16698"/>
                  </a:lnTo>
                  <a:lnTo>
                    <a:pt x="12760" y="16200"/>
                  </a:lnTo>
                  <a:lnTo>
                    <a:pt x="13026" y="15203"/>
                  </a:lnTo>
                  <a:lnTo>
                    <a:pt x="13292" y="14178"/>
                  </a:lnTo>
                  <a:lnTo>
                    <a:pt x="13458" y="13680"/>
                  </a:lnTo>
                  <a:lnTo>
                    <a:pt x="13624" y="13181"/>
                  </a:lnTo>
                  <a:lnTo>
                    <a:pt x="14023" y="12130"/>
                  </a:lnTo>
                  <a:lnTo>
                    <a:pt x="14389" y="11077"/>
                  </a:lnTo>
                  <a:lnTo>
                    <a:pt x="14554" y="10606"/>
                  </a:lnTo>
                  <a:lnTo>
                    <a:pt x="14688" y="10080"/>
                  </a:lnTo>
                  <a:lnTo>
                    <a:pt x="14721" y="9831"/>
                  </a:lnTo>
                  <a:lnTo>
                    <a:pt x="14721" y="9554"/>
                  </a:lnTo>
                  <a:lnTo>
                    <a:pt x="14688" y="9305"/>
                  </a:lnTo>
                  <a:lnTo>
                    <a:pt x="14621" y="9056"/>
                  </a:lnTo>
                  <a:lnTo>
                    <a:pt x="14588" y="9027"/>
                  </a:lnTo>
                  <a:lnTo>
                    <a:pt x="14522" y="9027"/>
                  </a:lnTo>
                  <a:lnTo>
                    <a:pt x="14489" y="9056"/>
                  </a:lnTo>
                  <a:lnTo>
                    <a:pt x="14389" y="9305"/>
                  </a:lnTo>
                  <a:lnTo>
                    <a:pt x="14289" y="9582"/>
                  </a:lnTo>
                  <a:lnTo>
                    <a:pt x="14156" y="10107"/>
                  </a:lnTo>
                  <a:lnTo>
                    <a:pt x="14056" y="10662"/>
                  </a:lnTo>
                  <a:lnTo>
                    <a:pt x="13891" y="11188"/>
                  </a:lnTo>
                  <a:lnTo>
                    <a:pt x="13525" y="12240"/>
                  </a:lnTo>
                  <a:lnTo>
                    <a:pt x="13093" y="13265"/>
                  </a:lnTo>
                  <a:lnTo>
                    <a:pt x="12926" y="13763"/>
                  </a:lnTo>
                  <a:lnTo>
                    <a:pt x="12794" y="14262"/>
                  </a:lnTo>
                  <a:lnTo>
                    <a:pt x="12528" y="15231"/>
                  </a:lnTo>
                  <a:lnTo>
                    <a:pt x="12261" y="16228"/>
                  </a:lnTo>
                  <a:lnTo>
                    <a:pt x="12096" y="16727"/>
                  </a:lnTo>
                  <a:lnTo>
                    <a:pt x="11929" y="17197"/>
                  </a:lnTo>
                  <a:lnTo>
                    <a:pt x="11099" y="17225"/>
                  </a:lnTo>
                  <a:lnTo>
                    <a:pt x="10267" y="17169"/>
                  </a:lnTo>
                  <a:lnTo>
                    <a:pt x="9803" y="17142"/>
                  </a:lnTo>
                  <a:lnTo>
                    <a:pt x="9769" y="17114"/>
                  </a:lnTo>
                  <a:lnTo>
                    <a:pt x="9669" y="16727"/>
                  </a:lnTo>
                  <a:lnTo>
                    <a:pt x="9604" y="16339"/>
                  </a:lnTo>
                  <a:lnTo>
                    <a:pt x="9470" y="15535"/>
                  </a:lnTo>
                  <a:lnTo>
                    <a:pt x="9238" y="14345"/>
                  </a:lnTo>
                  <a:lnTo>
                    <a:pt x="8971" y="13181"/>
                  </a:lnTo>
                  <a:lnTo>
                    <a:pt x="8507" y="11243"/>
                  </a:lnTo>
                  <a:lnTo>
                    <a:pt x="8275" y="10274"/>
                  </a:lnTo>
                  <a:lnTo>
                    <a:pt x="7976" y="9305"/>
                  </a:lnTo>
                  <a:lnTo>
                    <a:pt x="7942" y="9277"/>
                  </a:lnTo>
                  <a:lnTo>
                    <a:pt x="7876" y="9249"/>
                  </a:lnTo>
                  <a:lnTo>
                    <a:pt x="7842" y="9249"/>
                  </a:lnTo>
                  <a:lnTo>
                    <a:pt x="7776" y="9277"/>
                  </a:lnTo>
                  <a:lnTo>
                    <a:pt x="7709" y="9443"/>
                  </a:lnTo>
                  <a:lnTo>
                    <a:pt x="7709" y="9858"/>
                  </a:lnTo>
                  <a:lnTo>
                    <a:pt x="7809" y="10163"/>
                  </a:lnTo>
                  <a:lnTo>
                    <a:pt x="7876" y="10468"/>
                  </a:lnTo>
                  <a:lnTo>
                    <a:pt x="8008" y="11077"/>
                  </a:lnTo>
                  <a:lnTo>
                    <a:pt x="8141" y="11659"/>
                  </a:lnTo>
                  <a:lnTo>
                    <a:pt x="8241" y="12268"/>
                  </a:lnTo>
                  <a:lnTo>
                    <a:pt x="8375" y="12878"/>
                  </a:lnTo>
                  <a:lnTo>
                    <a:pt x="8639" y="14040"/>
                  </a:lnTo>
                  <a:lnTo>
                    <a:pt x="8906" y="15231"/>
                  </a:lnTo>
                  <a:lnTo>
                    <a:pt x="8971" y="15674"/>
                  </a:lnTo>
                  <a:lnTo>
                    <a:pt x="9038" y="16172"/>
                  </a:lnTo>
                  <a:lnTo>
                    <a:pt x="9105" y="16644"/>
                  </a:lnTo>
                  <a:lnTo>
                    <a:pt x="9171" y="16864"/>
                  </a:lnTo>
                  <a:lnTo>
                    <a:pt x="9238" y="17086"/>
                  </a:lnTo>
                  <a:lnTo>
                    <a:pt x="8872" y="17114"/>
                  </a:lnTo>
                  <a:lnTo>
                    <a:pt x="8839" y="16644"/>
                  </a:lnTo>
                  <a:lnTo>
                    <a:pt x="8739" y="16200"/>
                  </a:lnTo>
                  <a:lnTo>
                    <a:pt x="8574" y="15757"/>
                  </a:lnTo>
                  <a:lnTo>
                    <a:pt x="8375" y="15342"/>
                  </a:lnTo>
                  <a:lnTo>
                    <a:pt x="8108" y="14926"/>
                  </a:lnTo>
                  <a:lnTo>
                    <a:pt x="7842" y="14538"/>
                  </a:lnTo>
                  <a:lnTo>
                    <a:pt x="7211" y="13736"/>
                  </a:lnTo>
                  <a:lnTo>
                    <a:pt x="6480" y="12822"/>
                  </a:lnTo>
                  <a:lnTo>
                    <a:pt x="5748" y="11852"/>
                  </a:lnTo>
                  <a:lnTo>
                    <a:pt x="5085" y="10855"/>
                  </a:lnTo>
                  <a:lnTo>
                    <a:pt x="4818" y="10329"/>
                  </a:lnTo>
                  <a:lnTo>
                    <a:pt x="4586" y="9804"/>
                  </a:lnTo>
                  <a:lnTo>
                    <a:pt x="4486" y="9554"/>
                  </a:lnTo>
                  <a:lnTo>
                    <a:pt x="4452" y="9277"/>
                  </a:lnTo>
                  <a:lnTo>
                    <a:pt x="4419" y="9000"/>
                  </a:lnTo>
                  <a:lnTo>
                    <a:pt x="4419" y="8724"/>
                  </a:lnTo>
                  <a:lnTo>
                    <a:pt x="4452" y="8142"/>
                  </a:lnTo>
                  <a:lnTo>
                    <a:pt x="4519" y="7588"/>
                  </a:lnTo>
                  <a:lnTo>
                    <a:pt x="4552" y="7255"/>
                  </a:lnTo>
                  <a:lnTo>
                    <a:pt x="4652" y="6950"/>
                  </a:lnTo>
                  <a:lnTo>
                    <a:pt x="4751" y="6647"/>
                  </a:lnTo>
                  <a:lnTo>
                    <a:pt x="4885" y="6369"/>
                  </a:lnTo>
                  <a:lnTo>
                    <a:pt x="5050" y="6092"/>
                  </a:lnTo>
                  <a:lnTo>
                    <a:pt x="5250" y="5816"/>
                  </a:lnTo>
                  <a:lnTo>
                    <a:pt x="5483" y="5566"/>
                  </a:lnTo>
                  <a:lnTo>
                    <a:pt x="5715" y="5317"/>
                  </a:lnTo>
                  <a:lnTo>
                    <a:pt x="6346" y="4736"/>
                  </a:lnTo>
                  <a:lnTo>
                    <a:pt x="6912" y="4264"/>
                  </a:lnTo>
                  <a:lnTo>
                    <a:pt x="7378" y="3905"/>
                  </a:lnTo>
                  <a:lnTo>
                    <a:pt x="7842" y="3628"/>
                  </a:lnTo>
                  <a:lnTo>
                    <a:pt x="8275" y="3434"/>
                  </a:lnTo>
                  <a:lnTo>
                    <a:pt x="8674" y="3267"/>
                  </a:lnTo>
                  <a:lnTo>
                    <a:pt x="9105" y="3157"/>
                  </a:lnTo>
                  <a:lnTo>
                    <a:pt x="9537" y="3074"/>
                  </a:lnTo>
                  <a:lnTo>
                    <a:pt x="9936" y="3018"/>
                  </a:lnTo>
                  <a:lnTo>
                    <a:pt x="10733" y="2964"/>
                  </a:lnTo>
                  <a:close/>
                  <a:moveTo>
                    <a:pt x="9171" y="17668"/>
                  </a:moveTo>
                  <a:lnTo>
                    <a:pt x="9038" y="17890"/>
                  </a:lnTo>
                  <a:lnTo>
                    <a:pt x="8674" y="18388"/>
                  </a:lnTo>
                  <a:lnTo>
                    <a:pt x="8574" y="18333"/>
                  </a:lnTo>
                  <a:lnTo>
                    <a:pt x="8507" y="18277"/>
                  </a:lnTo>
                  <a:lnTo>
                    <a:pt x="8474" y="18166"/>
                  </a:lnTo>
                  <a:lnTo>
                    <a:pt x="8474" y="17944"/>
                  </a:lnTo>
                  <a:lnTo>
                    <a:pt x="8507" y="17861"/>
                  </a:lnTo>
                  <a:lnTo>
                    <a:pt x="8574" y="17751"/>
                  </a:lnTo>
                  <a:lnTo>
                    <a:pt x="8639" y="17695"/>
                  </a:lnTo>
                  <a:lnTo>
                    <a:pt x="9005" y="17668"/>
                  </a:lnTo>
                  <a:close/>
                  <a:moveTo>
                    <a:pt x="9404" y="17668"/>
                  </a:moveTo>
                  <a:lnTo>
                    <a:pt x="9936" y="17695"/>
                  </a:lnTo>
                  <a:lnTo>
                    <a:pt x="10434" y="17751"/>
                  </a:lnTo>
                  <a:lnTo>
                    <a:pt x="11232" y="17807"/>
                  </a:lnTo>
                  <a:lnTo>
                    <a:pt x="12029" y="17834"/>
                  </a:lnTo>
                  <a:lnTo>
                    <a:pt x="11663" y="18166"/>
                  </a:lnTo>
                  <a:lnTo>
                    <a:pt x="11331" y="18499"/>
                  </a:lnTo>
                  <a:lnTo>
                    <a:pt x="10800" y="18471"/>
                  </a:lnTo>
                  <a:lnTo>
                    <a:pt x="11264" y="17917"/>
                  </a:lnTo>
                  <a:lnTo>
                    <a:pt x="11264" y="17890"/>
                  </a:lnTo>
                  <a:lnTo>
                    <a:pt x="11232" y="17861"/>
                  </a:lnTo>
                  <a:lnTo>
                    <a:pt x="11199" y="17834"/>
                  </a:lnTo>
                  <a:lnTo>
                    <a:pt x="11165" y="17861"/>
                  </a:lnTo>
                  <a:lnTo>
                    <a:pt x="10501" y="18471"/>
                  </a:lnTo>
                  <a:lnTo>
                    <a:pt x="9803" y="18416"/>
                  </a:lnTo>
                  <a:lnTo>
                    <a:pt x="10002" y="18139"/>
                  </a:lnTo>
                  <a:lnTo>
                    <a:pt x="10202" y="17834"/>
                  </a:lnTo>
                  <a:lnTo>
                    <a:pt x="10202" y="17807"/>
                  </a:lnTo>
                  <a:lnTo>
                    <a:pt x="10168" y="17778"/>
                  </a:lnTo>
                  <a:lnTo>
                    <a:pt x="10135" y="17807"/>
                  </a:lnTo>
                  <a:lnTo>
                    <a:pt x="9836" y="18083"/>
                  </a:lnTo>
                  <a:lnTo>
                    <a:pt x="9470" y="18416"/>
                  </a:lnTo>
                  <a:lnTo>
                    <a:pt x="9205" y="18443"/>
                  </a:lnTo>
                  <a:lnTo>
                    <a:pt x="8971" y="18499"/>
                  </a:lnTo>
                  <a:lnTo>
                    <a:pt x="9105" y="18277"/>
                  </a:lnTo>
                  <a:lnTo>
                    <a:pt x="9305" y="18000"/>
                  </a:lnTo>
                  <a:lnTo>
                    <a:pt x="9370" y="17834"/>
                  </a:lnTo>
                  <a:lnTo>
                    <a:pt x="9404" y="17668"/>
                  </a:lnTo>
                  <a:close/>
                  <a:moveTo>
                    <a:pt x="13193" y="17778"/>
                  </a:moveTo>
                  <a:lnTo>
                    <a:pt x="13292" y="17834"/>
                  </a:lnTo>
                  <a:lnTo>
                    <a:pt x="13392" y="17861"/>
                  </a:lnTo>
                  <a:lnTo>
                    <a:pt x="13592" y="17861"/>
                  </a:lnTo>
                  <a:lnTo>
                    <a:pt x="13358" y="17973"/>
                  </a:lnTo>
                  <a:lnTo>
                    <a:pt x="13193" y="18139"/>
                  </a:lnTo>
                  <a:lnTo>
                    <a:pt x="13026" y="18305"/>
                  </a:lnTo>
                  <a:lnTo>
                    <a:pt x="12859" y="18526"/>
                  </a:lnTo>
                  <a:lnTo>
                    <a:pt x="12660" y="18526"/>
                  </a:lnTo>
                  <a:lnTo>
                    <a:pt x="13126" y="18000"/>
                  </a:lnTo>
                  <a:lnTo>
                    <a:pt x="13126" y="17944"/>
                  </a:lnTo>
                  <a:lnTo>
                    <a:pt x="13059" y="17944"/>
                  </a:lnTo>
                  <a:lnTo>
                    <a:pt x="12727" y="18222"/>
                  </a:lnTo>
                  <a:lnTo>
                    <a:pt x="12395" y="18499"/>
                  </a:lnTo>
                  <a:lnTo>
                    <a:pt x="11630" y="18499"/>
                  </a:lnTo>
                  <a:lnTo>
                    <a:pt x="12129" y="17890"/>
                  </a:lnTo>
                  <a:lnTo>
                    <a:pt x="12162" y="17861"/>
                  </a:lnTo>
                  <a:lnTo>
                    <a:pt x="12129" y="17834"/>
                  </a:lnTo>
                  <a:lnTo>
                    <a:pt x="12660" y="17834"/>
                  </a:lnTo>
                  <a:lnTo>
                    <a:pt x="13193" y="17778"/>
                  </a:lnTo>
                  <a:close/>
                  <a:moveTo>
                    <a:pt x="13757" y="17944"/>
                  </a:moveTo>
                  <a:lnTo>
                    <a:pt x="13757" y="18028"/>
                  </a:lnTo>
                  <a:lnTo>
                    <a:pt x="13791" y="18139"/>
                  </a:lnTo>
                  <a:lnTo>
                    <a:pt x="13757" y="18277"/>
                  </a:lnTo>
                  <a:lnTo>
                    <a:pt x="13724" y="18416"/>
                  </a:lnTo>
                  <a:lnTo>
                    <a:pt x="13624" y="18554"/>
                  </a:lnTo>
                  <a:lnTo>
                    <a:pt x="13325" y="18526"/>
                  </a:lnTo>
                  <a:lnTo>
                    <a:pt x="13492" y="18222"/>
                  </a:lnTo>
                  <a:lnTo>
                    <a:pt x="13757" y="17944"/>
                  </a:lnTo>
                  <a:close/>
                  <a:moveTo>
                    <a:pt x="8906" y="18858"/>
                  </a:moveTo>
                  <a:lnTo>
                    <a:pt x="9005" y="18914"/>
                  </a:lnTo>
                  <a:lnTo>
                    <a:pt x="8772" y="19219"/>
                  </a:lnTo>
                  <a:lnTo>
                    <a:pt x="8706" y="19385"/>
                  </a:lnTo>
                  <a:lnTo>
                    <a:pt x="8639" y="19551"/>
                  </a:lnTo>
                  <a:lnTo>
                    <a:pt x="8540" y="19440"/>
                  </a:lnTo>
                  <a:lnTo>
                    <a:pt x="8507" y="19329"/>
                  </a:lnTo>
                  <a:lnTo>
                    <a:pt x="8474" y="19246"/>
                  </a:lnTo>
                  <a:lnTo>
                    <a:pt x="8507" y="19136"/>
                  </a:lnTo>
                  <a:lnTo>
                    <a:pt x="8540" y="19163"/>
                  </a:lnTo>
                  <a:lnTo>
                    <a:pt x="8607" y="19163"/>
                  </a:lnTo>
                  <a:lnTo>
                    <a:pt x="8674" y="19136"/>
                  </a:lnTo>
                  <a:lnTo>
                    <a:pt x="8706" y="19080"/>
                  </a:lnTo>
                  <a:lnTo>
                    <a:pt x="8772" y="18887"/>
                  </a:lnTo>
                  <a:lnTo>
                    <a:pt x="8806" y="18887"/>
                  </a:lnTo>
                  <a:lnTo>
                    <a:pt x="8906" y="18858"/>
                  </a:lnTo>
                  <a:close/>
                  <a:moveTo>
                    <a:pt x="10766" y="18997"/>
                  </a:moveTo>
                  <a:lnTo>
                    <a:pt x="10866" y="19024"/>
                  </a:lnTo>
                  <a:lnTo>
                    <a:pt x="10401" y="19635"/>
                  </a:lnTo>
                  <a:lnTo>
                    <a:pt x="10367" y="19718"/>
                  </a:lnTo>
                  <a:lnTo>
                    <a:pt x="9968" y="19718"/>
                  </a:lnTo>
                  <a:lnTo>
                    <a:pt x="10102" y="19468"/>
                  </a:lnTo>
                  <a:lnTo>
                    <a:pt x="10267" y="19219"/>
                  </a:lnTo>
                  <a:lnTo>
                    <a:pt x="10401" y="19024"/>
                  </a:lnTo>
                  <a:lnTo>
                    <a:pt x="10766" y="18997"/>
                  </a:lnTo>
                  <a:close/>
                  <a:moveTo>
                    <a:pt x="11232" y="19024"/>
                  </a:moveTo>
                  <a:lnTo>
                    <a:pt x="11929" y="19053"/>
                  </a:lnTo>
                  <a:lnTo>
                    <a:pt x="11663" y="19385"/>
                  </a:lnTo>
                  <a:lnTo>
                    <a:pt x="11431" y="19718"/>
                  </a:lnTo>
                  <a:lnTo>
                    <a:pt x="10800" y="19718"/>
                  </a:lnTo>
                  <a:lnTo>
                    <a:pt x="10833" y="19662"/>
                  </a:lnTo>
                  <a:lnTo>
                    <a:pt x="11232" y="19024"/>
                  </a:lnTo>
                  <a:close/>
                  <a:moveTo>
                    <a:pt x="12595" y="19053"/>
                  </a:moveTo>
                  <a:lnTo>
                    <a:pt x="12261" y="19745"/>
                  </a:lnTo>
                  <a:lnTo>
                    <a:pt x="11830" y="19745"/>
                  </a:lnTo>
                  <a:lnTo>
                    <a:pt x="12261" y="19053"/>
                  </a:lnTo>
                  <a:close/>
                  <a:moveTo>
                    <a:pt x="13557" y="19053"/>
                  </a:moveTo>
                  <a:lnTo>
                    <a:pt x="13193" y="19635"/>
                  </a:lnTo>
                  <a:lnTo>
                    <a:pt x="13126" y="19745"/>
                  </a:lnTo>
                  <a:lnTo>
                    <a:pt x="12727" y="19745"/>
                  </a:lnTo>
                  <a:lnTo>
                    <a:pt x="13059" y="19053"/>
                  </a:lnTo>
                  <a:close/>
                  <a:moveTo>
                    <a:pt x="13856" y="19163"/>
                  </a:moveTo>
                  <a:lnTo>
                    <a:pt x="13956" y="19302"/>
                  </a:lnTo>
                  <a:lnTo>
                    <a:pt x="13990" y="19468"/>
                  </a:lnTo>
                  <a:lnTo>
                    <a:pt x="13956" y="19606"/>
                  </a:lnTo>
                  <a:lnTo>
                    <a:pt x="13856" y="19745"/>
                  </a:lnTo>
                  <a:lnTo>
                    <a:pt x="13557" y="19745"/>
                  </a:lnTo>
                  <a:lnTo>
                    <a:pt x="13592" y="19662"/>
                  </a:lnTo>
                  <a:lnTo>
                    <a:pt x="13724" y="19440"/>
                  </a:lnTo>
                  <a:lnTo>
                    <a:pt x="13856" y="19163"/>
                  </a:lnTo>
                  <a:close/>
                  <a:moveTo>
                    <a:pt x="9370" y="18997"/>
                  </a:moveTo>
                  <a:lnTo>
                    <a:pt x="9669" y="19024"/>
                  </a:lnTo>
                  <a:lnTo>
                    <a:pt x="9968" y="19024"/>
                  </a:lnTo>
                  <a:lnTo>
                    <a:pt x="9703" y="19357"/>
                  </a:lnTo>
                  <a:lnTo>
                    <a:pt x="9470" y="19718"/>
                  </a:lnTo>
                  <a:lnTo>
                    <a:pt x="9205" y="19745"/>
                  </a:lnTo>
                  <a:lnTo>
                    <a:pt x="8971" y="19801"/>
                  </a:lnTo>
                  <a:lnTo>
                    <a:pt x="9038" y="19579"/>
                  </a:lnTo>
                  <a:lnTo>
                    <a:pt x="9138" y="19385"/>
                  </a:lnTo>
                  <a:lnTo>
                    <a:pt x="9370" y="18997"/>
                  </a:lnTo>
                  <a:close/>
                  <a:moveTo>
                    <a:pt x="8839" y="20050"/>
                  </a:moveTo>
                  <a:lnTo>
                    <a:pt x="9071" y="20133"/>
                  </a:lnTo>
                  <a:lnTo>
                    <a:pt x="9305" y="20160"/>
                  </a:lnTo>
                  <a:lnTo>
                    <a:pt x="9270" y="20382"/>
                  </a:lnTo>
                  <a:lnTo>
                    <a:pt x="9238" y="20576"/>
                  </a:lnTo>
                  <a:lnTo>
                    <a:pt x="9071" y="20465"/>
                  </a:lnTo>
                  <a:lnTo>
                    <a:pt x="8939" y="20326"/>
                  </a:lnTo>
                  <a:lnTo>
                    <a:pt x="8674" y="20077"/>
                  </a:lnTo>
                  <a:lnTo>
                    <a:pt x="8706" y="20050"/>
                  </a:lnTo>
                  <a:lnTo>
                    <a:pt x="8772" y="20077"/>
                  </a:lnTo>
                  <a:lnTo>
                    <a:pt x="8839" y="20050"/>
                  </a:lnTo>
                  <a:close/>
                  <a:moveTo>
                    <a:pt x="10102" y="20188"/>
                  </a:moveTo>
                  <a:lnTo>
                    <a:pt x="9968" y="20520"/>
                  </a:lnTo>
                  <a:lnTo>
                    <a:pt x="9903" y="20686"/>
                  </a:lnTo>
                  <a:lnTo>
                    <a:pt x="9903" y="20825"/>
                  </a:lnTo>
                  <a:lnTo>
                    <a:pt x="9569" y="20715"/>
                  </a:lnTo>
                  <a:lnTo>
                    <a:pt x="9769" y="20188"/>
                  </a:lnTo>
                  <a:close/>
                  <a:moveTo>
                    <a:pt x="12062" y="20160"/>
                  </a:moveTo>
                  <a:lnTo>
                    <a:pt x="11996" y="20299"/>
                  </a:lnTo>
                  <a:lnTo>
                    <a:pt x="11929" y="20465"/>
                  </a:lnTo>
                  <a:lnTo>
                    <a:pt x="11897" y="20603"/>
                  </a:lnTo>
                  <a:lnTo>
                    <a:pt x="11929" y="20659"/>
                  </a:lnTo>
                  <a:lnTo>
                    <a:pt x="11929" y="20715"/>
                  </a:lnTo>
                  <a:lnTo>
                    <a:pt x="12029" y="20769"/>
                  </a:lnTo>
                  <a:lnTo>
                    <a:pt x="12129" y="20769"/>
                  </a:lnTo>
                  <a:lnTo>
                    <a:pt x="12196" y="20742"/>
                  </a:lnTo>
                  <a:lnTo>
                    <a:pt x="12295" y="20659"/>
                  </a:lnTo>
                  <a:lnTo>
                    <a:pt x="12461" y="20437"/>
                  </a:lnTo>
                  <a:lnTo>
                    <a:pt x="12560" y="20188"/>
                  </a:lnTo>
                  <a:lnTo>
                    <a:pt x="12827" y="20188"/>
                  </a:lnTo>
                  <a:lnTo>
                    <a:pt x="12794" y="20326"/>
                  </a:lnTo>
                  <a:lnTo>
                    <a:pt x="12794" y="20493"/>
                  </a:lnTo>
                  <a:lnTo>
                    <a:pt x="12461" y="20659"/>
                  </a:lnTo>
                  <a:lnTo>
                    <a:pt x="12062" y="20798"/>
                  </a:lnTo>
                  <a:lnTo>
                    <a:pt x="11697" y="20908"/>
                  </a:lnTo>
                  <a:lnTo>
                    <a:pt x="11264" y="20964"/>
                  </a:lnTo>
                  <a:lnTo>
                    <a:pt x="11298" y="20798"/>
                  </a:lnTo>
                  <a:lnTo>
                    <a:pt x="11431" y="20465"/>
                  </a:lnTo>
                  <a:lnTo>
                    <a:pt x="11563" y="20160"/>
                  </a:lnTo>
                  <a:close/>
                  <a:moveTo>
                    <a:pt x="11165" y="20160"/>
                  </a:moveTo>
                  <a:lnTo>
                    <a:pt x="10965" y="20548"/>
                  </a:lnTo>
                  <a:lnTo>
                    <a:pt x="10866" y="20769"/>
                  </a:lnTo>
                  <a:lnTo>
                    <a:pt x="10833" y="20991"/>
                  </a:lnTo>
                  <a:lnTo>
                    <a:pt x="10566" y="20964"/>
                  </a:lnTo>
                  <a:lnTo>
                    <a:pt x="10334" y="20935"/>
                  </a:lnTo>
                  <a:lnTo>
                    <a:pt x="10334" y="20742"/>
                  </a:lnTo>
                  <a:lnTo>
                    <a:pt x="10434" y="20465"/>
                  </a:lnTo>
                  <a:lnTo>
                    <a:pt x="10566" y="20160"/>
                  </a:lnTo>
                  <a:close/>
                  <a:moveTo>
                    <a:pt x="11099" y="2382"/>
                  </a:moveTo>
                  <a:lnTo>
                    <a:pt x="10534" y="2437"/>
                  </a:lnTo>
                  <a:lnTo>
                    <a:pt x="10002" y="2492"/>
                  </a:lnTo>
                  <a:lnTo>
                    <a:pt x="9470" y="2576"/>
                  </a:lnTo>
                  <a:lnTo>
                    <a:pt x="8939" y="2714"/>
                  </a:lnTo>
                  <a:lnTo>
                    <a:pt x="8440" y="2852"/>
                  </a:lnTo>
                  <a:lnTo>
                    <a:pt x="7976" y="3018"/>
                  </a:lnTo>
                  <a:lnTo>
                    <a:pt x="7510" y="3213"/>
                  </a:lnTo>
                  <a:lnTo>
                    <a:pt x="7078" y="3434"/>
                  </a:lnTo>
                  <a:lnTo>
                    <a:pt x="6680" y="3683"/>
                  </a:lnTo>
                  <a:lnTo>
                    <a:pt x="6214" y="4044"/>
                  </a:lnTo>
                  <a:lnTo>
                    <a:pt x="5748" y="4458"/>
                  </a:lnTo>
                  <a:lnTo>
                    <a:pt x="4951" y="5400"/>
                  </a:lnTo>
                  <a:lnTo>
                    <a:pt x="4619" y="5870"/>
                  </a:lnTo>
                  <a:lnTo>
                    <a:pt x="4320" y="6314"/>
                  </a:lnTo>
                  <a:lnTo>
                    <a:pt x="4120" y="6701"/>
                  </a:lnTo>
                  <a:lnTo>
                    <a:pt x="3988" y="7006"/>
                  </a:lnTo>
                  <a:lnTo>
                    <a:pt x="3854" y="7505"/>
                  </a:lnTo>
                  <a:lnTo>
                    <a:pt x="3788" y="8030"/>
                  </a:lnTo>
                  <a:lnTo>
                    <a:pt x="3754" y="8529"/>
                  </a:lnTo>
                  <a:lnTo>
                    <a:pt x="3788" y="9056"/>
                  </a:lnTo>
                  <a:lnTo>
                    <a:pt x="3854" y="9554"/>
                  </a:lnTo>
                  <a:lnTo>
                    <a:pt x="3988" y="10053"/>
                  </a:lnTo>
                  <a:lnTo>
                    <a:pt x="4187" y="10551"/>
                  </a:lnTo>
                  <a:lnTo>
                    <a:pt x="4419" y="11021"/>
                  </a:lnTo>
                  <a:lnTo>
                    <a:pt x="4918" y="11798"/>
                  </a:lnTo>
                  <a:lnTo>
                    <a:pt x="5449" y="12545"/>
                  </a:lnTo>
                  <a:lnTo>
                    <a:pt x="6613" y="14040"/>
                  </a:lnTo>
                  <a:lnTo>
                    <a:pt x="7211" y="14816"/>
                  </a:lnTo>
                  <a:lnTo>
                    <a:pt x="7477" y="15231"/>
                  </a:lnTo>
                  <a:lnTo>
                    <a:pt x="7709" y="15618"/>
                  </a:lnTo>
                  <a:lnTo>
                    <a:pt x="7909" y="16034"/>
                  </a:lnTo>
                  <a:lnTo>
                    <a:pt x="8075" y="16449"/>
                  </a:lnTo>
                  <a:lnTo>
                    <a:pt x="8175" y="16893"/>
                  </a:lnTo>
                  <a:lnTo>
                    <a:pt x="8175" y="17391"/>
                  </a:lnTo>
                  <a:lnTo>
                    <a:pt x="8141" y="17502"/>
                  </a:lnTo>
                  <a:lnTo>
                    <a:pt x="8141" y="17557"/>
                  </a:lnTo>
                  <a:lnTo>
                    <a:pt x="8041" y="17668"/>
                  </a:lnTo>
                  <a:lnTo>
                    <a:pt x="7976" y="17807"/>
                  </a:lnTo>
                  <a:lnTo>
                    <a:pt x="7942" y="17944"/>
                  </a:lnTo>
                  <a:lnTo>
                    <a:pt x="7909" y="18111"/>
                  </a:lnTo>
                  <a:lnTo>
                    <a:pt x="7942" y="18249"/>
                  </a:lnTo>
                  <a:lnTo>
                    <a:pt x="7976" y="18388"/>
                  </a:lnTo>
                  <a:lnTo>
                    <a:pt x="8041" y="18526"/>
                  </a:lnTo>
                  <a:lnTo>
                    <a:pt x="8141" y="18638"/>
                  </a:lnTo>
                  <a:lnTo>
                    <a:pt x="8008" y="18748"/>
                  </a:lnTo>
                  <a:lnTo>
                    <a:pt x="7909" y="18914"/>
                  </a:lnTo>
                  <a:lnTo>
                    <a:pt x="7876" y="19080"/>
                  </a:lnTo>
                  <a:lnTo>
                    <a:pt x="7876" y="19413"/>
                  </a:lnTo>
                  <a:lnTo>
                    <a:pt x="7942" y="19579"/>
                  </a:lnTo>
                  <a:lnTo>
                    <a:pt x="8041" y="19745"/>
                  </a:lnTo>
                  <a:lnTo>
                    <a:pt x="8175" y="19884"/>
                  </a:lnTo>
                  <a:lnTo>
                    <a:pt x="8141" y="19911"/>
                  </a:lnTo>
                  <a:lnTo>
                    <a:pt x="8075" y="20050"/>
                  </a:lnTo>
                  <a:lnTo>
                    <a:pt x="8075" y="20160"/>
                  </a:lnTo>
                  <a:lnTo>
                    <a:pt x="8108" y="20299"/>
                  </a:lnTo>
                  <a:lnTo>
                    <a:pt x="8175" y="20410"/>
                  </a:lnTo>
                  <a:lnTo>
                    <a:pt x="8375" y="20631"/>
                  </a:lnTo>
                  <a:lnTo>
                    <a:pt x="8607" y="20825"/>
                  </a:lnTo>
                  <a:lnTo>
                    <a:pt x="8772" y="20964"/>
                  </a:lnTo>
                  <a:lnTo>
                    <a:pt x="8971" y="21074"/>
                  </a:lnTo>
                  <a:lnTo>
                    <a:pt x="9370" y="21268"/>
                  </a:lnTo>
                  <a:lnTo>
                    <a:pt x="9803" y="21407"/>
                  </a:lnTo>
                  <a:lnTo>
                    <a:pt x="10235" y="21462"/>
                  </a:lnTo>
                  <a:lnTo>
                    <a:pt x="10566" y="21490"/>
                  </a:lnTo>
                  <a:lnTo>
                    <a:pt x="10900" y="21490"/>
                  </a:lnTo>
                  <a:lnTo>
                    <a:pt x="10965" y="21573"/>
                  </a:lnTo>
                  <a:lnTo>
                    <a:pt x="11032" y="21600"/>
                  </a:lnTo>
                  <a:lnTo>
                    <a:pt x="11099" y="21600"/>
                  </a:lnTo>
                  <a:lnTo>
                    <a:pt x="11165" y="21573"/>
                  </a:lnTo>
                  <a:lnTo>
                    <a:pt x="11199" y="21517"/>
                  </a:lnTo>
                  <a:lnTo>
                    <a:pt x="11199" y="21490"/>
                  </a:lnTo>
                  <a:lnTo>
                    <a:pt x="11598" y="21434"/>
                  </a:lnTo>
                  <a:lnTo>
                    <a:pt x="11996" y="21351"/>
                  </a:lnTo>
                  <a:lnTo>
                    <a:pt x="12361" y="21240"/>
                  </a:lnTo>
                  <a:lnTo>
                    <a:pt x="12727" y="21102"/>
                  </a:lnTo>
                  <a:lnTo>
                    <a:pt x="13059" y="20935"/>
                  </a:lnTo>
                  <a:lnTo>
                    <a:pt x="13392" y="20742"/>
                  </a:lnTo>
                  <a:lnTo>
                    <a:pt x="13724" y="20548"/>
                  </a:lnTo>
                  <a:lnTo>
                    <a:pt x="14023" y="20299"/>
                  </a:lnTo>
                  <a:lnTo>
                    <a:pt x="14090" y="20216"/>
                  </a:lnTo>
                  <a:lnTo>
                    <a:pt x="14123" y="20133"/>
                  </a:lnTo>
                  <a:lnTo>
                    <a:pt x="14289" y="20021"/>
                  </a:lnTo>
                  <a:lnTo>
                    <a:pt x="14389" y="19855"/>
                  </a:lnTo>
                  <a:lnTo>
                    <a:pt x="14455" y="19689"/>
                  </a:lnTo>
                  <a:lnTo>
                    <a:pt x="14522" y="19468"/>
                  </a:lnTo>
                  <a:lnTo>
                    <a:pt x="14522" y="19274"/>
                  </a:lnTo>
                  <a:lnTo>
                    <a:pt x="14455" y="19053"/>
                  </a:lnTo>
                  <a:lnTo>
                    <a:pt x="14355" y="18887"/>
                  </a:lnTo>
                  <a:lnTo>
                    <a:pt x="14190" y="18748"/>
                  </a:lnTo>
                  <a:lnTo>
                    <a:pt x="14322" y="18499"/>
                  </a:lnTo>
                  <a:lnTo>
                    <a:pt x="14389" y="18249"/>
                  </a:lnTo>
                  <a:lnTo>
                    <a:pt x="14389" y="18000"/>
                  </a:lnTo>
                  <a:lnTo>
                    <a:pt x="14322" y="17724"/>
                  </a:lnTo>
                  <a:lnTo>
                    <a:pt x="14222" y="17612"/>
                  </a:lnTo>
                  <a:lnTo>
                    <a:pt x="14123" y="17502"/>
                  </a:lnTo>
                  <a:lnTo>
                    <a:pt x="14123" y="17419"/>
                  </a:lnTo>
                  <a:lnTo>
                    <a:pt x="14222" y="17031"/>
                  </a:lnTo>
                  <a:lnTo>
                    <a:pt x="14289" y="16644"/>
                  </a:lnTo>
                  <a:lnTo>
                    <a:pt x="14355" y="16255"/>
                  </a:lnTo>
                  <a:lnTo>
                    <a:pt x="14455" y="15867"/>
                  </a:lnTo>
                  <a:lnTo>
                    <a:pt x="14554" y="15591"/>
                  </a:lnTo>
                  <a:lnTo>
                    <a:pt x="14688" y="15314"/>
                  </a:lnTo>
                  <a:lnTo>
                    <a:pt x="15020" y="14787"/>
                  </a:lnTo>
                  <a:lnTo>
                    <a:pt x="15053" y="14760"/>
                  </a:lnTo>
                  <a:lnTo>
                    <a:pt x="15053" y="14733"/>
                  </a:lnTo>
                  <a:lnTo>
                    <a:pt x="15486" y="14178"/>
                  </a:lnTo>
                  <a:lnTo>
                    <a:pt x="15885" y="13624"/>
                  </a:lnTo>
                  <a:lnTo>
                    <a:pt x="16648" y="12739"/>
                  </a:lnTo>
                  <a:lnTo>
                    <a:pt x="17047" y="12268"/>
                  </a:lnTo>
                  <a:lnTo>
                    <a:pt x="17413" y="11798"/>
                  </a:lnTo>
                  <a:lnTo>
                    <a:pt x="17745" y="11326"/>
                  </a:lnTo>
                  <a:lnTo>
                    <a:pt x="18044" y="10828"/>
                  </a:lnTo>
                  <a:lnTo>
                    <a:pt x="18277" y="10302"/>
                  </a:lnTo>
                  <a:lnTo>
                    <a:pt x="18377" y="10024"/>
                  </a:lnTo>
                  <a:lnTo>
                    <a:pt x="18442" y="9775"/>
                  </a:lnTo>
                  <a:lnTo>
                    <a:pt x="18509" y="9277"/>
                  </a:lnTo>
                  <a:lnTo>
                    <a:pt x="18509" y="8778"/>
                  </a:lnTo>
                  <a:lnTo>
                    <a:pt x="18442" y="8280"/>
                  </a:lnTo>
                  <a:lnTo>
                    <a:pt x="18343" y="7781"/>
                  </a:lnTo>
                  <a:lnTo>
                    <a:pt x="18210" y="7283"/>
                  </a:lnTo>
                  <a:lnTo>
                    <a:pt x="18044" y="6784"/>
                  </a:lnTo>
                  <a:lnTo>
                    <a:pt x="17679" y="5843"/>
                  </a:lnTo>
                  <a:lnTo>
                    <a:pt x="17480" y="5428"/>
                  </a:lnTo>
                  <a:lnTo>
                    <a:pt x="17213" y="5040"/>
                  </a:lnTo>
                  <a:lnTo>
                    <a:pt x="16914" y="4680"/>
                  </a:lnTo>
                  <a:lnTo>
                    <a:pt x="16582" y="4320"/>
                  </a:lnTo>
                  <a:lnTo>
                    <a:pt x="16582" y="4293"/>
                  </a:lnTo>
                  <a:lnTo>
                    <a:pt x="16515" y="4181"/>
                  </a:lnTo>
                  <a:lnTo>
                    <a:pt x="16416" y="4098"/>
                  </a:lnTo>
                  <a:lnTo>
                    <a:pt x="16316" y="4044"/>
                  </a:lnTo>
                  <a:lnTo>
                    <a:pt x="16184" y="3988"/>
                  </a:lnTo>
                  <a:lnTo>
                    <a:pt x="15850" y="3739"/>
                  </a:lnTo>
                  <a:lnTo>
                    <a:pt x="15486" y="3517"/>
                  </a:lnTo>
                  <a:lnTo>
                    <a:pt x="15120" y="3296"/>
                  </a:lnTo>
                  <a:lnTo>
                    <a:pt x="14754" y="3101"/>
                  </a:lnTo>
                  <a:lnTo>
                    <a:pt x="14289" y="2908"/>
                  </a:lnTo>
                  <a:lnTo>
                    <a:pt x="13791" y="2714"/>
                  </a:lnTo>
                  <a:lnTo>
                    <a:pt x="13258" y="2576"/>
                  </a:lnTo>
                  <a:lnTo>
                    <a:pt x="12727" y="2492"/>
                  </a:lnTo>
                  <a:lnTo>
                    <a:pt x="12196" y="2437"/>
                  </a:lnTo>
                  <a:lnTo>
                    <a:pt x="11630" y="238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defTabSz="457189"/>
              <a:endParaRPr/>
            </a:p>
          </p:txBody>
        </p:sp>
      </p:grpSp>
      <p:sp>
        <p:nvSpPr>
          <p:cNvPr id="301" name="Shape 30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666730" y="4814282"/>
            <a:ext cx="24247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"/>
            </a:lvl1pPr>
          </a:lstStyle>
          <a:p>
            <a:r>
              <a:rPr sz="1000">
                <a:latin typeface="+mj-lt"/>
              </a:rPr>
              <a:t>Adaptado por la SFC de RiskTech100 2017.EY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EB65C46-656B-412C-934F-F3D2A1B3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" y="79902"/>
            <a:ext cx="9137758" cy="937057"/>
          </a:xfrm>
        </p:spPr>
        <p:txBody>
          <a:bodyPr/>
          <a:lstStyle/>
          <a:p>
            <a:r>
              <a:rPr lang="es-CO" sz="2200" dirty="0" err="1"/>
              <a:t>Risktech</a:t>
            </a:r>
            <a:r>
              <a:rPr lang="es-CO" sz="2200" dirty="0"/>
              <a:t> aparece como una herramienta útil para la gestión de riesgos y va más allá de la simple verificación del cumplimiento normativo (</a:t>
            </a:r>
            <a:r>
              <a:rPr lang="es-CO" sz="2200" dirty="0" err="1"/>
              <a:t>Regtech</a:t>
            </a:r>
            <a:r>
              <a:rPr lang="es-CO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4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6" grpId="0"/>
      <p:bldP spid="290" grpId="0"/>
      <p:bldP spid="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965" y="1322074"/>
            <a:ext cx="2566036" cy="1796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4220" y="1298262"/>
            <a:ext cx="2360129" cy="184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80568" y="1298262"/>
            <a:ext cx="2416535" cy="186290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1234040" y="964003"/>
            <a:ext cx="12436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b="1" dirty="0" err="1">
                <a:latin typeface="+mj-lt"/>
              </a:rPr>
              <a:t>Datos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reales</a:t>
            </a:r>
            <a:endParaRPr b="1" dirty="0">
              <a:latin typeface="+mj-lt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3428463" y="974277"/>
            <a:ext cx="211566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b="1" dirty="0" err="1">
                <a:latin typeface="+mj-lt"/>
              </a:rPr>
              <a:t>Estadística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tradicional</a:t>
            </a:r>
            <a:endParaRPr b="1" dirty="0">
              <a:latin typeface="+mj-lt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6244221" y="970193"/>
            <a:ext cx="176316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b="1" dirty="0">
                <a:latin typeface="+mj-lt"/>
              </a:rPr>
              <a:t>Machine Learning</a:t>
            </a:r>
          </a:p>
        </p:txBody>
      </p:sp>
      <p:sp>
        <p:nvSpPr>
          <p:cNvPr id="313" name="Shape 313"/>
          <p:cNvSpPr/>
          <p:nvPr/>
        </p:nvSpPr>
        <p:spPr>
          <a:xfrm>
            <a:off x="1004119" y="2879313"/>
            <a:ext cx="170064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dirty="0" err="1">
                <a:latin typeface="+mj-lt"/>
              </a:rPr>
              <a:t>Vienen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en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todas</a:t>
            </a:r>
            <a:r>
              <a:rPr dirty="0">
                <a:latin typeface="+mj-lt"/>
              </a:rPr>
              <a:t> las </a:t>
            </a:r>
            <a:r>
              <a:rPr dirty="0" err="1">
                <a:latin typeface="+mj-lt"/>
              </a:rPr>
              <a:t>formas</a:t>
            </a:r>
            <a:endParaRPr dirty="0">
              <a:latin typeface="+mj-lt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3623304" y="2910134"/>
            <a:ext cx="17006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dirty="0">
                <a:latin typeface="+mj-lt"/>
              </a:rPr>
              <a:t>Forma </a:t>
            </a:r>
            <a:r>
              <a:rPr dirty="0" err="1">
                <a:latin typeface="+mj-lt"/>
              </a:rPr>
              <a:t>predeterminada</a:t>
            </a:r>
            <a:endParaRPr dirty="0">
              <a:latin typeface="+mj-lt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306748" y="3047805"/>
            <a:ext cx="170063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dirty="0">
                <a:latin typeface="+mj-lt"/>
              </a:rPr>
              <a:t>Forma </a:t>
            </a:r>
            <a:r>
              <a:rPr lang="es-CO" dirty="0">
                <a:latin typeface="+mj-lt"/>
              </a:rPr>
              <a:t>aprendida</a:t>
            </a:r>
            <a:endParaRPr dirty="0">
              <a:latin typeface="+mj-lt"/>
            </a:endParaRPr>
          </a:p>
        </p:txBody>
      </p:sp>
      <p:grpSp>
        <p:nvGrpSpPr>
          <p:cNvPr id="321" name="Group 321"/>
          <p:cNvGrpSpPr/>
          <p:nvPr/>
        </p:nvGrpSpPr>
        <p:grpSpPr>
          <a:xfrm>
            <a:off x="420447" y="4116378"/>
            <a:ext cx="2134890" cy="830995"/>
            <a:chOff x="0" y="-14386"/>
            <a:chExt cx="2134889" cy="830994"/>
          </a:xfrm>
        </p:grpSpPr>
        <p:pic>
          <p:nvPicPr>
            <p:cNvPr id="316" name="image1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492" y="1386"/>
              <a:ext cx="193626" cy="171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age15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72836"/>
              <a:ext cx="218609" cy="184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image16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229" y="394019"/>
              <a:ext cx="156150" cy="1780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image17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602923"/>
              <a:ext cx="187379" cy="204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Shape 320"/>
            <p:cNvSpPr/>
            <p:nvPr/>
          </p:nvSpPr>
          <p:spPr>
            <a:xfrm>
              <a:off x="175255" y="-14386"/>
              <a:ext cx="1959634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rPr dirty="0">
                  <a:latin typeface="+mj-lt"/>
                </a:rPr>
                <a:t>El </a:t>
              </a:r>
              <a:r>
                <a:rPr dirty="0" err="1">
                  <a:latin typeface="+mj-lt"/>
                </a:rPr>
                <a:t>deudor</a:t>
              </a:r>
              <a:endParaRPr dirty="0">
                <a:latin typeface="+mj-lt"/>
              </a:endParaRPr>
            </a:p>
            <a:p>
              <a:pPr>
                <a:defRPr sz="1200"/>
              </a:pPr>
              <a:r>
                <a:rPr dirty="0">
                  <a:latin typeface="+mj-lt"/>
                </a:rPr>
                <a:t>Alto </a:t>
              </a:r>
              <a:r>
                <a:rPr dirty="0" err="1">
                  <a:latin typeface="+mj-lt"/>
                </a:rPr>
                <a:t>riesgo</a:t>
              </a:r>
              <a:endParaRPr dirty="0">
                <a:latin typeface="+mj-lt"/>
              </a:endParaRPr>
            </a:p>
            <a:p>
              <a:pPr>
                <a:defRPr sz="1200"/>
              </a:pPr>
              <a:r>
                <a:rPr dirty="0" err="1">
                  <a:latin typeface="+mj-lt"/>
                </a:rPr>
                <a:t>Riesgo</a:t>
              </a:r>
              <a:r>
                <a:rPr dirty="0">
                  <a:latin typeface="+mj-lt"/>
                </a:rPr>
                <a:t> medio</a:t>
              </a:r>
            </a:p>
            <a:p>
              <a:pPr>
                <a:defRPr sz="1200"/>
              </a:pPr>
              <a:r>
                <a:rPr dirty="0">
                  <a:latin typeface="+mj-lt"/>
                </a:rPr>
                <a:t>Bajo </a:t>
              </a:r>
              <a:r>
                <a:rPr dirty="0" err="1">
                  <a:latin typeface="+mj-lt"/>
                </a:rPr>
                <a:t>riesgo</a:t>
              </a:r>
              <a:endParaRPr dirty="0">
                <a:latin typeface="+mj-lt"/>
              </a:endParaRPr>
            </a:p>
          </p:txBody>
        </p:sp>
      </p:grpSp>
      <p:sp>
        <p:nvSpPr>
          <p:cNvPr id="322" name="Shape 322"/>
          <p:cNvSpPr/>
          <p:nvPr/>
        </p:nvSpPr>
        <p:spPr>
          <a:xfrm>
            <a:off x="3561660" y="3492137"/>
            <a:ext cx="17006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rPr>
                <a:latin typeface="+mj-lt"/>
              </a:rPr>
              <a:t>Identificación </a:t>
            </a:r>
            <a:r>
              <a:rPr b="1">
                <a:latin typeface="+mj-lt"/>
              </a:rPr>
              <a:t>errónea</a:t>
            </a:r>
            <a:r>
              <a:rPr>
                <a:latin typeface="+mj-lt"/>
              </a:rPr>
              <a:t> en alto riesgo</a:t>
            </a:r>
          </a:p>
        </p:txBody>
      </p:sp>
      <p:sp>
        <p:nvSpPr>
          <p:cNvPr id="323" name="Shape 323"/>
          <p:cNvSpPr/>
          <p:nvPr/>
        </p:nvSpPr>
        <p:spPr>
          <a:xfrm>
            <a:off x="6273498" y="3493323"/>
            <a:ext cx="170063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rPr dirty="0" err="1">
                <a:latin typeface="+mj-lt"/>
              </a:rPr>
              <a:t>Identificación</a:t>
            </a:r>
            <a:r>
              <a:rPr dirty="0">
                <a:latin typeface="+mj-lt"/>
              </a:rPr>
              <a:t> </a:t>
            </a:r>
            <a:r>
              <a:rPr b="1" dirty="0" err="1">
                <a:latin typeface="+mj-lt"/>
              </a:rPr>
              <a:t>correcta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en</a:t>
            </a:r>
            <a:r>
              <a:rPr dirty="0">
                <a:latin typeface="+mj-lt"/>
              </a:rPr>
              <a:t> bajo </a:t>
            </a:r>
            <a:r>
              <a:rPr dirty="0" err="1">
                <a:latin typeface="+mj-lt"/>
              </a:rPr>
              <a:t>riesgo</a:t>
            </a:r>
            <a:endParaRPr dirty="0">
              <a:latin typeface="+mj-lt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3281849" y="4274099"/>
            <a:ext cx="252688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dirty="0" err="1">
                <a:latin typeface="+mj-lt"/>
              </a:rPr>
              <a:t>Crédito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rechazado</a:t>
            </a:r>
            <a:endParaRPr dirty="0">
              <a:latin typeface="+mj-lt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6209340" y="4274099"/>
            <a:ext cx="252688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>
                <a:latin typeface="+mj-lt"/>
              </a:rPr>
              <a:t>Crédito aprobado</a:t>
            </a:r>
          </a:p>
        </p:txBody>
      </p:sp>
      <p:sp>
        <p:nvSpPr>
          <p:cNvPr id="326" name="Shape 326"/>
          <p:cNvSpPr/>
          <p:nvPr/>
        </p:nvSpPr>
        <p:spPr>
          <a:xfrm>
            <a:off x="1000671" y="3370089"/>
            <a:ext cx="170064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rPr dirty="0">
                <a:latin typeface="+mj-lt"/>
              </a:rPr>
              <a:t>25 </a:t>
            </a:r>
            <a:r>
              <a:rPr dirty="0" err="1">
                <a:latin typeface="+mj-lt"/>
              </a:rPr>
              <a:t>años</a:t>
            </a:r>
            <a:r>
              <a:rPr dirty="0">
                <a:latin typeface="+mj-lt"/>
              </a:rPr>
              <a:t> con </a:t>
            </a:r>
            <a:r>
              <a:rPr lang="es-CO" dirty="0">
                <a:latin typeface="+mj-lt"/>
              </a:rPr>
              <a:t>m</a:t>
            </a:r>
            <a:r>
              <a:rPr dirty="0" err="1">
                <a:latin typeface="+mj-lt"/>
              </a:rPr>
              <a:t>áster</a:t>
            </a:r>
            <a:endParaRPr dirty="0">
              <a:latin typeface="+mj-lt"/>
            </a:endParaRPr>
          </a:p>
          <a:p>
            <a:pPr algn="ctr">
              <a:defRPr sz="1200"/>
            </a:pPr>
            <a:r>
              <a:rPr lang="es-CO" dirty="0">
                <a:latin typeface="+mj-lt"/>
              </a:rPr>
              <a:t>r</a:t>
            </a:r>
            <a:r>
              <a:rPr dirty="0" err="1">
                <a:latin typeface="+mj-lt"/>
              </a:rPr>
              <a:t>emuneración</a:t>
            </a:r>
            <a:r>
              <a:rPr dirty="0">
                <a:latin typeface="+mj-lt"/>
              </a:rPr>
              <a:t> variable</a:t>
            </a:r>
          </a:p>
          <a:p>
            <a:pPr algn="ctr">
              <a:defRPr sz="1200"/>
            </a:pPr>
            <a:r>
              <a:rPr dirty="0" err="1">
                <a:latin typeface="+mj-lt"/>
              </a:rPr>
              <a:t>Industria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moda</a:t>
            </a:r>
            <a:endParaRPr dirty="0">
              <a:latin typeface="+mj-lt"/>
            </a:endParaRPr>
          </a:p>
          <a:p>
            <a:pPr algn="ctr">
              <a:defRPr sz="1200"/>
            </a:pPr>
            <a:r>
              <a:rPr dirty="0">
                <a:latin typeface="+mj-lt"/>
              </a:rPr>
              <a:t>Familia </a:t>
            </a:r>
            <a:r>
              <a:rPr dirty="0" err="1">
                <a:latin typeface="+mj-lt"/>
              </a:rPr>
              <a:t>acomodada</a:t>
            </a:r>
            <a:endParaRPr dirty="0">
              <a:latin typeface="+mj-lt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2738408" y="4842449"/>
            <a:ext cx="339534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/>
            </a:lvl1pPr>
          </a:lstStyle>
          <a:p>
            <a:pPr algn="l"/>
            <a:r>
              <a:rPr sz="1000" b="1" dirty="0">
                <a:latin typeface="+mj-lt"/>
              </a:rPr>
              <a:t>Fuente: </a:t>
            </a:r>
            <a:r>
              <a:rPr sz="1000" dirty="0">
                <a:latin typeface="+mj-lt"/>
              </a:rPr>
              <a:t>McKinsey (2017) The future of bank risk management</a:t>
            </a:r>
          </a:p>
        </p:txBody>
      </p:sp>
      <p:pic>
        <p:nvPicPr>
          <p:cNvPr id="328" name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07634" y="4205519"/>
            <a:ext cx="546100" cy="444501"/>
          </a:xfrm>
          <a:prstGeom prst="rect">
            <a:avLst/>
          </a:prstGeom>
          <a:solidFill>
            <a:srgbClr val="EE2121"/>
          </a:solidFill>
          <a:ln w="12700">
            <a:miter lim="400000"/>
          </a:ln>
        </p:spPr>
      </p:pic>
      <p:pic>
        <p:nvPicPr>
          <p:cNvPr id="329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16822" y="4274099"/>
            <a:ext cx="520700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4FB76D1-9E90-42B0-8942-137AF530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" y="82192"/>
            <a:ext cx="9137758" cy="937057"/>
          </a:xfrm>
        </p:spPr>
        <p:txBody>
          <a:bodyPr/>
          <a:lstStyle/>
          <a:p>
            <a:r>
              <a:rPr lang="es-CO" sz="2000" dirty="0"/>
              <a:t>Ejemplo: el </a:t>
            </a:r>
            <a:r>
              <a:rPr lang="es-CO" sz="2000" i="1" dirty="0" err="1"/>
              <a:t>scoring</a:t>
            </a:r>
            <a:r>
              <a:rPr lang="es-CO" sz="2000" dirty="0"/>
              <a:t> tradicional puede omitir variables relevantes para el crecimiento del negocio y el aprendizaje continuo de ML permite obtener modelos más precisos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AA41E2-6FAB-4ACF-A26C-03E68F99E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421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677EDA-C15F-4AFD-A962-9B0CBB37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Prioridades en nuestra agenda de trabajo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939CEB-25C6-4278-9567-B339C59E9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0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1DFF1D4-22EC-4A22-A3C4-B28C8117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1. Continuar el curso de nuestras actividades de supervisión</a:t>
            </a:r>
          </a:p>
        </p:txBody>
      </p:sp>
      <p:sp>
        <p:nvSpPr>
          <p:cNvPr id="28" name="フリーフォーム 88">
            <a:extLst>
              <a:ext uri="{FF2B5EF4-FFF2-40B4-BE49-F238E27FC236}">
                <a16:creationId xmlns:a16="http://schemas.microsoft.com/office/drawing/2014/main" id="{BC323ECD-3741-4BE1-88A8-DBF52CF30075}"/>
              </a:ext>
            </a:extLst>
          </p:cNvPr>
          <p:cNvSpPr/>
          <p:nvPr/>
        </p:nvSpPr>
        <p:spPr>
          <a:xfrm flipH="1">
            <a:off x="3269123" y="2193755"/>
            <a:ext cx="658561" cy="108886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/>
          </a:p>
        </p:txBody>
      </p:sp>
      <p:sp>
        <p:nvSpPr>
          <p:cNvPr id="29" name="角丸四角形 50">
            <a:extLst>
              <a:ext uri="{FF2B5EF4-FFF2-40B4-BE49-F238E27FC236}">
                <a16:creationId xmlns:a16="http://schemas.microsoft.com/office/drawing/2014/main" id="{A5AE6206-BB7D-4166-91F1-952375D81B8B}"/>
              </a:ext>
            </a:extLst>
          </p:cNvPr>
          <p:cNvSpPr/>
          <p:nvPr/>
        </p:nvSpPr>
        <p:spPr>
          <a:xfrm>
            <a:off x="3926998" y="4111022"/>
            <a:ext cx="983642" cy="16024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30" name="グループ化 91">
            <a:extLst>
              <a:ext uri="{FF2B5EF4-FFF2-40B4-BE49-F238E27FC236}">
                <a16:creationId xmlns:a16="http://schemas.microsoft.com/office/drawing/2014/main" id="{A3350AA6-2971-4FC7-8502-CF8B9397704B}"/>
              </a:ext>
            </a:extLst>
          </p:cNvPr>
          <p:cNvGrpSpPr/>
          <p:nvPr/>
        </p:nvGrpSpPr>
        <p:grpSpPr>
          <a:xfrm>
            <a:off x="3926998" y="4309703"/>
            <a:ext cx="983642" cy="332047"/>
            <a:chOff x="8257714" y="7948214"/>
            <a:chExt cx="1772573" cy="598272"/>
          </a:xfrm>
        </p:grpSpPr>
        <p:sp>
          <p:nvSpPr>
            <p:cNvPr id="31" name="角丸四角形 51">
              <a:extLst>
                <a:ext uri="{FF2B5EF4-FFF2-40B4-BE49-F238E27FC236}">
                  <a16:creationId xmlns:a16="http://schemas.microsoft.com/office/drawing/2014/main" id="{613E84DB-CA4A-4564-827B-BDB766BEF33B}"/>
                </a:ext>
              </a:extLst>
            </p:cNvPr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7">
              <a:extLst>
                <a:ext uri="{FF2B5EF4-FFF2-40B4-BE49-F238E27FC236}">
                  <a16:creationId xmlns:a16="http://schemas.microsoft.com/office/drawing/2014/main" id="{177637D5-243D-4C64-90B2-4B6FC772CB49}"/>
                </a:ext>
              </a:extLst>
            </p:cNvPr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3" name="フリーフォーム 84">
            <a:extLst>
              <a:ext uri="{FF2B5EF4-FFF2-40B4-BE49-F238E27FC236}">
                <a16:creationId xmlns:a16="http://schemas.microsoft.com/office/drawing/2014/main" id="{E23D8580-4D33-4F14-A26F-155E8A3C8DD0}"/>
              </a:ext>
            </a:extLst>
          </p:cNvPr>
          <p:cNvSpPr/>
          <p:nvPr/>
        </p:nvSpPr>
        <p:spPr>
          <a:xfrm>
            <a:off x="4942291" y="2201344"/>
            <a:ext cx="658561" cy="108886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フリーフォーム 86">
            <a:extLst>
              <a:ext uri="{FF2B5EF4-FFF2-40B4-BE49-F238E27FC236}">
                <a16:creationId xmlns:a16="http://schemas.microsoft.com/office/drawing/2014/main" id="{B99941DB-7D92-4396-97CD-9AA6F8152D94}"/>
              </a:ext>
            </a:extLst>
          </p:cNvPr>
          <p:cNvSpPr/>
          <p:nvPr/>
        </p:nvSpPr>
        <p:spPr>
          <a:xfrm>
            <a:off x="4460325" y="3050874"/>
            <a:ext cx="963793" cy="1014820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375CCF3A-F924-4DB6-A66C-2F95B22E9431}"/>
              </a:ext>
            </a:extLst>
          </p:cNvPr>
          <p:cNvGrpSpPr/>
          <p:nvPr/>
        </p:nvGrpSpPr>
        <p:grpSpPr>
          <a:xfrm>
            <a:off x="3418447" y="1535606"/>
            <a:ext cx="2027642" cy="887573"/>
            <a:chOff x="4766032" y="816402"/>
            <a:chExt cx="2027642" cy="887573"/>
          </a:xfrm>
          <a:solidFill>
            <a:srgbClr val="EE2121"/>
          </a:solidFill>
        </p:grpSpPr>
        <p:sp>
          <p:nvSpPr>
            <p:cNvPr id="36" name="フリーフォーム 75">
              <a:extLst>
                <a:ext uri="{FF2B5EF4-FFF2-40B4-BE49-F238E27FC236}">
                  <a16:creationId xmlns:a16="http://schemas.microsoft.com/office/drawing/2014/main" id="{D91E11C5-D00A-4818-A257-2D75E7BFB0F7}"/>
                </a:ext>
              </a:extLst>
            </p:cNvPr>
            <p:cNvSpPr/>
            <p:nvPr/>
          </p:nvSpPr>
          <p:spPr>
            <a:xfrm>
              <a:off x="5779312" y="818016"/>
              <a:ext cx="1014362" cy="885959"/>
            </a:xfrm>
            <a:custGeom>
              <a:avLst/>
              <a:gdLst>
                <a:gd name="connsiteX0" fmla="*/ 0 w 1777378"/>
                <a:gd name="connsiteY0" fmla="*/ 0 h 1596296"/>
                <a:gd name="connsiteX1" fmla="*/ 187100 w 1777378"/>
                <a:gd name="connsiteY1" fmla="*/ 9447 h 1596296"/>
                <a:gd name="connsiteX2" fmla="*/ 1720375 w 1777378"/>
                <a:gd name="connsiteY2" fmla="*/ 966454 h 1596296"/>
                <a:gd name="connsiteX3" fmla="*/ 1777378 w 1777378"/>
                <a:gd name="connsiteY3" fmla="*/ 1067720 h 1596296"/>
                <a:gd name="connsiteX4" fmla="*/ 861857 w 1777378"/>
                <a:gd name="connsiteY4" fmla="*/ 1596296 h 1596296"/>
                <a:gd name="connsiteX5" fmla="*/ 822105 w 1777378"/>
                <a:gd name="connsiteY5" fmla="*/ 1525677 h 1596296"/>
                <a:gd name="connsiteX6" fmla="*/ 78909 w 1777378"/>
                <a:gd name="connsiteY6" fmla="*/ 1061805 h 1596296"/>
                <a:gd name="connsiteX7" fmla="*/ 0 w 1777378"/>
                <a:gd name="connsiteY7" fmla="*/ 1057821 h 15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7378" h="1596296">
                  <a:moveTo>
                    <a:pt x="0" y="0"/>
                  </a:moveTo>
                  <a:lnTo>
                    <a:pt x="187100" y="9447"/>
                  </a:lnTo>
                  <a:cubicBezTo>
                    <a:pt x="834286" y="75173"/>
                    <a:pt x="1392628" y="441426"/>
                    <a:pt x="1720375" y="966454"/>
                  </a:cubicBezTo>
                  <a:lnTo>
                    <a:pt x="1777378" y="1067720"/>
                  </a:lnTo>
                  <a:lnTo>
                    <a:pt x="861857" y="1596296"/>
                  </a:lnTo>
                  <a:lnTo>
                    <a:pt x="822105" y="1525677"/>
                  </a:lnTo>
                  <a:cubicBezTo>
                    <a:pt x="663243" y="1271190"/>
                    <a:pt x="392608" y="1093663"/>
                    <a:pt x="78909" y="1061805"/>
                  </a:cubicBezTo>
                  <a:lnTo>
                    <a:pt x="0" y="10578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フリーフォーム 87">
              <a:extLst>
                <a:ext uri="{FF2B5EF4-FFF2-40B4-BE49-F238E27FC236}">
                  <a16:creationId xmlns:a16="http://schemas.microsoft.com/office/drawing/2014/main" id="{9702AEDF-865A-4998-AA7F-5DD83841A3A9}"/>
                </a:ext>
              </a:extLst>
            </p:cNvPr>
            <p:cNvSpPr/>
            <p:nvPr/>
          </p:nvSpPr>
          <p:spPr>
            <a:xfrm flipH="1">
              <a:off x="4766032" y="816402"/>
              <a:ext cx="1014363" cy="885959"/>
            </a:xfrm>
            <a:custGeom>
              <a:avLst/>
              <a:gdLst>
                <a:gd name="connsiteX0" fmla="*/ 0 w 1777378"/>
                <a:gd name="connsiteY0" fmla="*/ 0 h 1596296"/>
                <a:gd name="connsiteX1" fmla="*/ 187100 w 1777378"/>
                <a:gd name="connsiteY1" fmla="*/ 9447 h 1596296"/>
                <a:gd name="connsiteX2" fmla="*/ 1720375 w 1777378"/>
                <a:gd name="connsiteY2" fmla="*/ 966454 h 1596296"/>
                <a:gd name="connsiteX3" fmla="*/ 1777378 w 1777378"/>
                <a:gd name="connsiteY3" fmla="*/ 1067720 h 1596296"/>
                <a:gd name="connsiteX4" fmla="*/ 861857 w 1777378"/>
                <a:gd name="connsiteY4" fmla="*/ 1596296 h 1596296"/>
                <a:gd name="connsiteX5" fmla="*/ 822105 w 1777378"/>
                <a:gd name="connsiteY5" fmla="*/ 1525677 h 1596296"/>
                <a:gd name="connsiteX6" fmla="*/ 78909 w 1777378"/>
                <a:gd name="connsiteY6" fmla="*/ 1061805 h 1596296"/>
                <a:gd name="connsiteX7" fmla="*/ 0 w 1777378"/>
                <a:gd name="connsiteY7" fmla="*/ 1057821 h 15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7378" h="1596296">
                  <a:moveTo>
                    <a:pt x="0" y="0"/>
                  </a:moveTo>
                  <a:lnTo>
                    <a:pt x="187100" y="9447"/>
                  </a:lnTo>
                  <a:cubicBezTo>
                    <a:pt x="834286" y="75173"/>
                    <a:pt x="1392628" y="441426"/>
                    <a:pt x="1720375" y="966454"/>
                  </a:cubicBezTo>
                  <a:lnTo>
                    <a:pt x="1777378" y="1067720"/>
                  </a:lnTo>
                  <a:lnTo>
                    <a:pt x="861857" y="1596296"/>
                  </a:lnTo>
                  <a:lnTo>
                    <a:pt x="822105" y="1525677"/>
                  </a:lnTo>
                  <a:cubicBezTo>
                    <a:pt x="663243" y="1271190"/>
                    <a:pt x="392608" y="1093663"/>
                    <a:pt x="78909" y="1061805"/>
                  </a:cubicBezTo>
                  <a:lnTo>
                    <a:pt x="0" y="10578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フリーフォーム 89">
            <a:extLst>
              <a:ext uri="{FF2B5EF4-FFF2-40B4-BE49-F238E27FC236}">
                <a16:creationId xmlns:a16="http://schemas.microsoft.com/office/drawing/2014/main" id="{C7C5F8C5-8AF3-4D44-AC11-2DF3FEE7ADBC}"/>
              </a:ext>
            </a:extLst>
          </p:cNvPr>
          <p:cNvSpPr/>
          <p:nvPr/>
        </p:nvSpPr>
        <p:spPr>
          <a:xfrm flipH="1">
            <a:off x="3428740" y="3050429"/>
            <a:ext cx="963793" cy="1014820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12">
            <a:extLst>
              <a:ext uri="{FF2B5EF4-FFF2-40B4-BE49-F238E27FC236}">
                <a16:creationId xmlns:a16="http://schemas.microsoft.com/office/drawing/2014/main" id="{D630ACAF-51A2-4E9C-BE25-99A28665CBEA}"/>
              </a:ext>
            </a:extLst>
          </p:cNvPr>
          <p:cNvSpPr txBox="1">
            <a:spLocks/>
          </p:cNvSpPr>
          <p:nvPr/>
        </p:nvSpPr>
        <p:spPr>
          <a:xfrm>
            <a:off x="5807609" y="3871541"/>
            <a:ext cx="2370620" cy="3021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s-CO" altLang="ja-JP" sz="1800" b="1" dirty="0">
                <a:latin typeface="+mj-lt"/>
              </a:rPr>
              <a:t>Riesgo de mercado</a:t>
            </a:r>
          </a:p>
          <a:p>
            <a:pPr algn="ctr"/>
            <a:r>
              <a:rPr kumimoji="1" lang="es-CO" altLang="ja-JP" sz="1400" dirty="0">
                <a:latin typeface="+mj-lt"/>
              </a:rPr>
              <a:t>(Indicadores de alerta temprana, ejercicios de estrés)</a:t>
            </a:r>
            <a:endParaRPr kumimoji="1" lang="ja-JP" altLang="en-US" sz="1400" dirty="0">
              <a:latin typeface="+mj-lt"/>
            </a:endParaRPr>
          </a:p>
        </p:txBody>
      </p:sp>
      <p:sp>
        <p:nvSpPr>
          <p:cNvPr id="40" name="テキスト プレースホルダー 12">
            <a:extLst>
              <a:ext uri="{FF2B5EF4-FFF2-40B4-BE49-F238E27FC236}">
                <a16:creationId xmlns:a16="http://schemas.microsoft.com/office/drawing/2014/main" id="{07803E42-C3EC-4341-9ADD-8D53558F6A9E}"/>
              </a:ext>
            </a:extLst>
          </p:cNvPr>
          <p:cNvSpPr txBox="1">
            <a:spLocks/>
          </p:cNvSpPr>
          <p:nvPr/>
        </p:nvSpPr>
        <p:spPr>
          <a:xfrm>
            <a:off x="6162786" y="2235876"/>
            <a:ext cx="2611344" cy="5856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s-CO" altLang="ja-JP" sz="1800" b="1" dirty="0">
                <a:latin typeface="+mj-lt"/>
              </a:rPr>
              <a:t>Riesgo de liquidez</a:t>
            </a:r>
          </a:p>
          <a:p>
            <a:pPr algn="ctr"/>
            <a:r>
              <a:rPr kumimoji="1" lang="es-CO" altLang="ja-JP" sz="1400" dirty="0">
                <a:latin typeface="+mj-lt"/>
              </a:rPr>
              <a:t>(encarecimiento del fondeo, normalización política monetaria avanzados)</a:t>
            </a:r>
          </a:p>
        </p:txBody>
      </p:sp>
      <p:sp>
        <p:nvSpPr>
          <p:cNvPr id="41" name="テキスト プレースホルダー 12">
            <a:extLst>
              <a:ext uri="{FF2B5EF4-FFF2-40B4-BE49-F238E27FC236}">
                <a16:creationId xmlns:a16="http://schemas.microsoft.com/office/drawing/2014/main" id="{40956201-B02A-400C-9B24-C8219A80C314}"/>
              </a:ext>
            </a:extLst>
          </p:cNvPr>
          <p:cNvSpPr txBox="1">
            <a:spLocks/>
          </p:cNvSpPr>
          <p:nvPr/>
        </p:nvSpPr>
        <p:spPr>
          <a:xfrm>
            <a:off x="4795503" y="1157922"/>
            <a:ext cx="3166969" cy="3021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s-CO" altLang="ja-JP" sz="1800" b="1" dirty="0">
                <a:latin typeface="+mj-lt"/>
              </a:rPr>
              <a:t>Riesgo de crédito</a:t>
            </a:r>
          </a:p>
          <a:p>
            <a:pPr algn="ctr"/>
            <a:r>
              <a:rPr kumimoji="1" lang="es-CO" altLang="ja-JP" sz="1400" dirty="0">
                <a:latin typeface="+mj-lt"/>
              </a:rPr>
              <a:t>(Velocidad de reactivación bruta, revelación de riesgo, grandes exposiciones)</a:t>
            </a:r>
          </a:p>
        </p:txBody>
      </p:sp>
      <p:sp>
        <p:nvSpPr>
          <p:cNvPr id="42" name="テキスト プレースホルダー 12">
            <a:extLst>
              <a:ext uri="{FF2B5EF4-FFF2-40B4-BE49-F238E27FC236}">
                <a16:creationId xmlns:a16="http://schemas.microsoft.com/office/drawing/2014/main" id="{8B103CD1-4E03-4332-9F0F-00E56FA7123E}"/>
              </a:ext>
            </a:extLst>
          </p:cNvPr>
          <p:cNvSpPr txBox="1">
            <a:spLocks/>
          </p:cNvSpPr>
          <p:nvPr/>
        </p:nvSpPr>
        <p:spPr>
          <a:xfrm>
            <a:off x="369870" y="2166822"/>
            <a:ext cx="2234419" cy="692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s-CO" altLang="ja-JP" sz="1800" b="1" dirty="0">
                <a:latin typeface="+mj-lt"/>
              </a:rPr>
              <a:t>RTILB</a:t>
            </a:r>
          </a:p>
          <a:p>
            <a:pPr algn="ctr"/>
            <a:r>
              <a:rPr kumimoji="1" lang="es-CO" altLang="ja-JP" sz="1400" dirty="0">
                <a:latin typeface="+mj-lt"/>
              </a:rPr>
              <a:t>(Guía y ejercicios de estrés)</a:t>
            </a:r>
          </a:p>
        </p:txBody>
      </p:sp>
      <p:sp>
        <p:nvSpPr>
          <p:cNvPr id="43" name="テキスト プレースホルダー 12">
            <a:extLst>
              <a:ext uri="{FF2B5EF4-FFF2-40B4-BE49-F238E27FC236}">
                <a16:creationId xmlns:a16="http://schemas.microsoft.com/office/drawing/2014/main" id="{AB7367BA-E58C-4D2C-8FA3-2EC857F3393A}"/>
              </a:ext>
            </a:extLst>
          </p:cNvPr>
          <p:cNvSpPr txBox="1">
            <a:spLocks/>
          </p:cNvSpPr>
          <p:nvPr/>
        </p:nvSpPr>
        <p:spPr>
          <a:xfrm>
            <a:off x="770562" y="3780554"/>
            <a:ext cx="1950898" cy="10029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s-CO" altLang="ja-JP" sz="1800" b="1" dirty="0">
                <a:latin typeface="+mj-lt"/>
              </a:rPr>
              <a:t>Riesgo operativo</a:t>
            </a:r>
          </a:p>
          <a:p>
            <a:pPr algn="ctr"/>
            <a:r>
              <a:rPr kumimoji="1" lang="es-CO" altLang="ja-JP" sz="1400" dirty="0">
                <a:latin typeface="+mj-lt"/>
              </a:rPr>
              <a:t>(Ciberseguridad, Circular Externa 007/2018 )</a:t>
            </a:r>
          </a:p>
        </p:txBody>
      </p:sp>
      <p:cxnSp>
        <p:nvCxnSpPr>
          <p:cNvPr id="44" name="直線コネクタ 117">
            <a:extLst>
              <a:ext uri="{FF2B5EF4-FFF2-40B4-BE49-F238E27FC236}">
                <a16:creationId xmlns:a16="http://schemas.microsoft.com/office/drawing/2014/main" id="{ADC5451A-523E-4E42-B95F-1A7E54799153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3684799" y="1309014"/>
            <a:ext cx="1110704" cy="558454"/>
          </a:xfrm>
          <a:prstGeom prst="bentConnector3">
            <a:avLst>
              <a:gd name="adj1" fmla="val 4075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122">
            <a:extLst>
              <a:ext uri="{FF2B5EF4-FFF2-40B4-BE49-F238E27FC236}">
                <a16:creationId xmlns:a16="http://schemas.microsoft.com/office/drawing/2014/main" id="{49C3B4C7-48DF-4CCD-BAF0-8FB15EAD16C3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5411555" y="2528689"/>
            <a:ext cx="751231" cy="20949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125">
            <a:extLst>
              <a:ext uri="{FF2B5EF4-FFF2-40B4-BE49-F238E27FC236}">
                <a16:creationId xmlns:a16="http://schemas.microsoft.com/office/drawing/2014/main" id="{FF5752C2-3C2C-4EB0-9C6C-7BE7C8B4FF85}"/>
              </a:ext>
            </a:extLst>
          </p:cNvPr>
          <p:cNvCxnSpPr>
            <a:cxnSpLocks/>
            <a:stCxn id="53" idx="3"/>
            <a:endCxn id="39" idx="1"/>
          </p:cNvCxnSpPr>
          <p:nvPr/>
        </p:nvCxnSpPr>
        <p:spPr>
          <a:xfrm>
            <a:off x="4985092" y="3499332"/>
            <a:ext cx="822517" cy="5233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128">
            <a:extLst>
              <a:ext uri="{FF2B5EF4-FFF2-40B4-BE49-F238E27FC236}">
                <a16:creationId xmlns:a16="http://schemas.microsoft.com/office/drawing/2014/main" id="{171BB9BF-1327-490F-AF36-176B37E077A5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721460" y="3478593"/>
            <a:ext cx="1107114" cy="8034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131">
            <a:extLst>
              <a:ext uri="{FF2B5EF4-FFF2-40B4-BE49-F238E27FC236}">
                <a16:creationId xmlns:a16="http://schemas.microsoft.com/office/drawing/2014/main" id="{31DD3B27-72A5-476B-A146-BA18360CBC71}"/>
              </a:ext>
            </a:extLst>
          </p:cNvPr>
          <p:cNvCxnSpPr>
            <a:cxnSpLocks/>
            <a:stCxn id="42" idx="3"/>
            <a:endCxn id="50" idx="1"/>
          </p:cNvCxnSpPr>
          <p:nvPr/>
        </p:nvCxnSpPr>
        <p:spPr>
          <a:xfrm>
            <a:off x="2604289" y="2513306"/>
            <a:ext cx="779305" cy="22251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áfico 48" descr="Bloquear">
            <a:extLst>
              <a:ext uri="{FF2B5EF4-FFF2-40B4-BE49-F238E27FC236}">
                <a16:creationId xmlns:a16="http://schemas.microsoft.com/office/drawing/2014/main" id="{B873366C-BBA5-4949-A8FA-AF3C9BB5B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8592" y="3344133"/>
            <a:ext cx="325701" cy="325701"/>
          </a:xfrm>
          <a:prstGeom prst="rect">
            <a:avLst/>
          </a:prstGeom>
        </p:spPr>
      </p:pic>
      <p:pic>
        <p:nvPicPr>
          <p:cNvPr id="50" name="Gráfico 49" descr="Lista de comprobación">
            <a:extLst>
              <a:ext uri="{FF2B5EF4-FFF2-40B4-BE49-F238E27FC236}">
                <a16:creationId xmlns:a16="http://schemas.microsoft.com/office/drawing/2014/main" id="{8E145935-BCAB-4482-85F0-8E3D94910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83594" y="2572025"/>
            <a:ext cx="327600" cy="327600"/>
          </a:xfrm>
          <a:prstGeom prst="rect">
            <a:avLst/>
          </a:prstGeom>
        </p:spPr>
      </p:pic>
      <p:pic>
        <p:nvPicPr>
          <p:cNvPr id="51" name="Gráfico 50" descr="Monedas">
            <a:extLst>
              <a:ext uri="{FF2B5EF4-FFF2-40B4-BE49-F238E27FC236}">
                <a16:creationId xmlns:a16="http://schemas.microsoft.com/office/drawing/2014/main" id="{95ADF04B-B976-4048-9833-7B58B8BC90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37707" y="2606765"/>
            <a:ext cx="327600" cy="327600"/>
          </a:xfrm>
          <a:prstGeom prst="rect">
            <a:avLst/>
          </a:prstGeom>
        </p:spPr>
      </p:pic>
      <p:pic>
        <p:nvPicPr>
          <p:cNvPr id="52" name="Gráfico 51" descr="Engranajes">
            <a:extLst>
              <a:ext uri="{FF2B5EF4-FFF2-40B4-BE49-F238E27FC236}">
                <a16:creationId xmlns:a16="http://schemas.microsoft.com/office/drawing/2014/main" id="{223A7A79-8CCE-494F-8127-B58D8FB374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47014" y="1676509"/>
            <a:ext cx="343774" cy="343774"/>
          </a:xfrm>
          <a:prstGeom prst="rect">
            <a:avLst/>
          </a:prstGeom>
        </p:spPr>
      </p:pic>
      <p:pic>
        <p:nvPicPr>
          <p:cNvPr id="53" name="Gráfico 52" descr="Indicador">
            <a:extLst>
              <a:ext uri="{FF2B5EF4-FFF2-40B4-BE49-F238E27FC236}">
                <a16:creationId xmlns:a16="http://schemas.microsoft.com/office/drawing/2014/main" id="{9496CFD9-EB9A-414B-BCB2-465A229D24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57492" y="3335532"/>
            <a:ext cx="32760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"/>
                            </p:stCondLst>
                            <p:childTnLst>
                              <p:par>
                                <p:cTn id="1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"/>
                            </p:stCondLst>
                            <p:childTnLst>
                              <p:par>
                                <p:cTn id="1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50"/>
                            </p:stCondLst>
                            <p:childTnLst>
                              <p:par>
                                <p:cTn id="15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25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250"/>
                            </p:stCondLst>
                            <p:childTnLst>
                              <p:par>
                                <p:cTn id="1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75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25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750"/>
                            </p:stCondLst>
                            <p:childTnLst>
                              <p:par>
                                <p:cTn id="17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80109" y="3079464"/>
            <a:ext cx="8796251" cy="1"/>
          </a:xfrm>
          <a:prstGeom prst="line">
            <a:avLst/>
          </a:prstGeom>
          <a:ln w="28575">
            <a:solidFill>
              <a:srgbClr val="D0CECE"/>
            </a:solidFill>
            <a:prstDash val="sysDot"/>
            <a:miter/>
          </a:ln>
        </p:spPr>
        <p:txBody>
          <a:bodyPr lIns="45719" rIns="45719"/>
          <a:lstStyle/>
          <a:p>
            <a:endParaRPr>
              <a:latin typeface="+mj-lt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890706" y="797866"/>
            <a:ext cx="3323566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rPr sz="1100" b="1" dirty="0" err="1">
                <a:latin typeface="+mj-lt"/>
              </a:rPr>
              <a:t>Estructura</a:t>
            </a:r>
            <a:endParaRPr sz="1100" b="1" dirty="0">
              <a:latin typeface="+mj-lt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169774" y="1396463"/>
            <a:ext cx="183755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C36518"/>
                </a:solidFill>
              </a:defRPr>
            </a:lvl1pPr>
          </a:lstStyle>
          <a:p>
            <a:r>
              <a:rPr sz="1100">
                <a:latin typeface="+mj-lt"/>
              </a:rPr>
              <a:t>Nuevo enfoque de medición de sensibilidades</a:t>
            </a:r>
          </a:p>
        </p:txBody>
      </p:sp>
      <p:sp>
        <p:nvSpPr>
          <p:cNvPr id="363" name="Shape 363"/>
          <p:cNvSpPr/>
          <p:nvPr/>
        </p:nvSpPr>
        <p:spPr>
          <a:xfrm>
            <a:off x="1683934" y="1470287"/>
            <a:ext cx="355362" cy="299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703067" y="1487512"/>
            <a:ext cx="101143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C36518"/>
                </a:solidFill>
              </a:defRPr>
            </a:lvl1pPr>
          </a:lstStyle>
          <a:p>
            <a:r>
              <a:rPr sz="1100">
                <a:latin typeface="+mj-lt"/>
              </a:rPr>
              <a:t>Sensibilidades</a:t>
            </a:r>
          </a:p>
        </p:txBody>
      </p:sp>
      <p:sp>
        <p:nvSpPr>
          <p:cNvPr id="365" name="Shape 365"/>
          <p:cNvSpPr/>
          <p:nvPr/>
        </p:nvSpPr>
        <p:spPr>
          <a:xfrm>
            <a:off x="6296895" y="2813069"/>
            <a:ext cx="267946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"/>
              </a:spcBef>
              <a:defRPr sz="800"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sz="1000" b="1" dirty="0">
                <a:latin typeface="+mj-lt"/>
              </a:rPr>
              <a:t>Fuente: </a:t>
            </a:r>
            <a:r>
              <a:rPr sz="1000" dirty="0">
                <a:latin typeface="+mj-lt"/>
              </a:rPr>
              <a:t>SFC</a:t>
            </a:r>
            <a:r>
              <a:rPr lang="es-CO" sz="1000" dirty="0">
                <a:latin typeface="+mj-lt"/>
              </a:rPr>
              <a:t>,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cálculos</a:t>
            </a:r>
            <a:r>
              <a:rPr sz="1000" dirty="0">
                <a:latin typeface="+mj-lt"/>
              </a:rPr>
              <a:t> SFC.</a:t>
            </a:r>
          </a:p>
        </p:txBody>
      </p:sp>
      <p:sp>
        <p:nvSpPr>
          <p:cNvPr id="366" name="Shape 366"/>
          <p:cNvSpPr/>
          <p:nvPr/>
        </p:nvSpPr>
        <p:spPr>
          <a:xfrm>
            <a:off x="272911" y="1182532"/>
            <a:ext cx="16786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200">
                <a:latin typeface="+mj-lt"/>
              </a:rPr>
              <a:t>Vigente</a:t>
            </a:r>
          </a:p>
        </p:txBody>
      </p:sp>
      <p:sp>
        <p:nvSpPr>
          <p:cNvPr id="367" name="Shape 367"/>
          <p:cNvSpPr/>
          <p:nvPr/>
        </p:nvSpPr>
        <p:spPr>
          <a:xfrm>
            <a:off x="4031672" y="3532766"/>
            <a:ext cx="3110246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100">
                <a:latin typeface="+mj-lt"/>
              </a:rPr>
              <a:t>Basilea y Experiencia Internacional</a:t>
            </a:r>
          </a:p>
        </p:txBody>
      </p:sp>
      <p:grpSp>
        <p:nvGrpSpPr>
          <p:cNvPr id="370" name="Group 370"/>
          <p:cNvGrpSpPr/>
          <p:nvPr/>
        </p:nvGrpSpPr>
        <p:grpSpPr>
          <a:xfrm>
            <a:off x="325862" y="825231"/>
            <a:ext cx="415236" cy="1671307"/>
            <a:chOff x="-1" y="-1"/>
            <a:chExt cx="415234" cy="1671305"/>
          </a:xfrm>
        </p:grpSpPr>
        <p:sp>
          <p:nvSpPr>
            <p:cNvPr id="368" name="Shape 368"/>
            <p:cNvSpPr/>
            <p:nvPr/>
          </p:nvSpPr>
          <p:spPr>
            <a:xfrm>
              <a:off x="-1" y="0"/>
              <a:ext cx="415234" cy="167130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 rot="16200000">
              <a:off x="-628036" y="689459"/>
              <a:ext cx="1671305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rPr b="1" dirty="0" err="1">
                  <a:latin typeface="+mj-lt"/>
                </a:rPr>
                <a:t>Medición</a:t>
              </a:r>
              <a:r>
                <a:rPr b="1" dirty="0">
                  <a:latin typeface="+mj-lt"/>
                </a:rPr>
                <a:t> </a:t>
              </a:r>
              <a:r>
                <a:rPr lang="es-CO" b="1" dirty="0">
                  <a:latin typeface="+mj-lt"/>
                </a:rPr>
                <a:t>e</a:t>
              </a:r>
              <a:r>
                <a:rPr b="1" dirty="0" err="1">
                  <a:latin typeface="+mj-lt"/>
                </a:rPr>
                <a:t>stándar</a:t>
              </a:r>
              <a:endParaRPr b="1" dirty="0">
                <a:latin typeface="+mj-lt"/>
              </a:endParaRPr>
            </a:p>
          </p:txBody>
        </p:sp>
      </p:grpSp>
      <p:sp>
        <p:nvSpPr>
          <p:cNvPr id="371" name="Shape 371"/>
          <p:cNvSpPr/>
          <p:nvPr/>
        </p:nvSpPr>
        <p:spPr>
          <a:xfrm>
            <a:off x="2126769" y="1424430"/>
            <a:ext cx="1811284" cy="344985"/>
          </a:xfrm>
          <a:prstGeom prst="rect">
            <a:avLst/>
          </a:prstGeom>
          <a:ln w="6350">
            <a:solidFill>
              <a:schemeClr val="accent1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4013999" y="1447359"/>
            <a:ext cx="355362" cy="299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4370735" y="940820"/>
            <a:ext cx="1740325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92075" indent="-92075">
              <a:buSzPct val="100000"/>
              <a:buFont typeface="Arial" panose="020B0604020202020204" pitchFamily="34" charset="0"/>
              <a:buChar char="•"/>
              <a:defRPr sz="900"/>
            </a:pPr>
            <a:r>
              <a:rPr sz="1200" dirty="0" err="1">
                <a:latin typeface="+mj-lt"/>
              </a:rPr>
              <a:t>Efecto</a:t>
            </a:r>
            <a:r>
              <a:rPr sz="1200" dirty="0">
                <a:latin typeface="+mj-lt"/>
              </a:rPr>
              <a:t> de </a:t>
            </a:r>
            <a:r>
              <a:rPr sz="1200" dirty="0" err="1">
                <a:latin typeface="+mj-lt"/>
              </a:rPr>
              <a:t>curvatura</a:t>
            </a:r>
            <a:r>
              <a:rPr sz="1200" dirty="0">
                <a:latin typeface="+mj-lt"/>
              </a:rPr>
              <a:t> para </a:t>
            </a:r>
            <a:r>
              <a:rPr sz="1200" dirty="0" err="1">
                <a:latin typeface="+mj-lt"/>
              </a:rPr>
              <a:t>instrumentos</a:t>
            </a:r>
            <a:r>
              <a:rPr sz="1200" dirty="0">
                <a:latin typeface="+mj-lt"/>
              </a:rPr>
              <a:t> que </a:t>
            </a:r>
            <a:r>
              <a:rPr sz="1200" dirty="0" err="1">
                <a:latin typeface="+mj-lt"/>
              </a:rPr>
              <a:t>tengan</a:t>
            </a:r>
            <a:r>
              <a:rPr sz="1200" dirty="0">
                <a:latin typeface="+mj-lt"/>
              </a:rPr>
              <a:t> </a:t>
            </a:r>
            <a:r>
              <a:rPr sz="1200" dirty="0" err="1">
                <a:latin typeface="+mj-lt"/>
              </a:rPr>
              <a:t>opcionalidad</a:t>
            </a:r>
            <a:r>
              <a:rPr sz="1200" dirty="0">
                <a:latin typeface="+mj-lt"/>
              </a:rPr>
              <a:t>.</a:t>
            </a:r>
          </a:p>
          <a:p>
            <a:pPr marL="92075" indent="-92075">
              <a:buSzPct val="100000"/>
              <a:buFont typeface="Arial" panose="020B0604020202020204" pitchFamily="34" charset="0"/>
              <a:buChar char="•"/>
              <a:defRPr sz="900"/>
            </a:pPr>
            <a:endParaRPr sz="1200" dirty="0">
              <a:latin typeface="+mj-lt"/>
            </a:endParaRPr>
          </a:p>
          <a:p>
            <a:pPr marL="92075" indent="-92075">
              <a:buSzPct val="100000"/>
              <a:buFont typeface="Arial" panose="020B0604020202020204" pitchFamily="34" charset="0"/>
              <a:buChar char="•"/>
              <a:defRPr sz="900" b="1"/>
            </a:pPr>
            <a:r>
              <a:rPr sz="1200" dirty="0" err="1">
                <a:latin typeface="+mj-lt"/>
              </a:rPr>
              <a:t>Escenarios</a:t>
            </a:r>
            <a:r>
              <a:rPr sz="1200" dirty="0">
                <a:latin typeface="+mj-lt"/>
              </a:rPr>
              <a:t> de </a:t>
            </a:r>
            <a:r>
              <a:rPr sz="1200" dirty="0" err="1">
                <a:latin typeface="+mj-lt"/>
              </a:rPr>
              <a:t>alta</a:t>
            </a:r>
            <a:r>
              <a:rPr sz="1200" dirty="0">
                <a:latin typeface="+mj-lt"/>
              </a:rPr>
              <a:t>, media y </a:t>
            </a:r>
            <a:r>
              <a:rPr sz="1200" dirty="0" err="1">
                <a:latin typeface="+mj-lt"/>
              </a:rPr>
              <a:t>baja</a:t>
            </a:r>
            <a:r>
              <a:rPr sz="1200" dirty="0">
                <a:latin typeface="+mj-lt"/>
              </a:rPr>
              <a:t> </a:t>
            </a:r>
            <a:r>
              <a:rPr sz="1200" dirty="0" err="1">
                <a:latin typeface="+mj-lt"/>
              </a:rPr>
              <a:t>correlación</a:t>
            </a:r>
            <a:r>
              <a:rPr sz="1200" dirty="0">
                <a:latin typeface="+mj-lt"/>
              </a:rPr>
              <a:t>.</a:t>
            </a:r>
          </a:p>
          <a:p>
            <a:pPr marL="92075" indent="-92075">
              <a:buSzPct val="100000"/>
              <a:buFont typeface="Arial" panose="020B0604020202020204" pitchFamily="34" charset="0"/>
              <a:buChar char="•"/>
              <a:defRPr sz="900" b="1"/>
            </a:pPr>
            <a:endParaRPr sz="1200" dirty="0">
              <a:latin typeface="+mj-lt"/>
            </a:endParaRPr>
          </a:p>
          <a:p>
            <a:pPr marL="92075" indent="-92075">
              <a:buSzPct val="100000"/>
              <a:buFont typeface="Arial" panose="020B0604020202020204" pitchFamily="34" charset="0"/>
              <a:buChar char="•"/>
              <a:defRPr sz="900" b="1"/>
            </a:pPr>
            <a:r>
              <a:rPr sz="1200" dirty="0" err="1">
                <a:latin typeface="+mj-lt"/>
              </a:rPr>
              <a:t>Clasificación</a:t>
            </a:r>
            <a:r>
              <a:rPr sz="1200" dirty="0">
                <a:latin typeface="+mj-lt"/>
              </a:rPr>
              <a:t> de los </a:t>
            </a:r>
            <a:r>
              <a:rPr sz="1200" dirty="0" err="1">
                <a:latin typeface="+mj-lt"/>
              </a:rPr>
              <a:t>instrumentos</a:t>
            </a:r>
            <a:r>
              <a:rPr sz="1200" dirty="0">
                <a:latin typeface="+mj-lt"/>
              </a:rPr>
              <a:t> de </a:t>
            </a:r>
            <a:r>
              <a:rPr sz="1200" dirty="0" err="1">
                <a:latin typeface="+mj-lt"/>
              </a:rPr>
              <a:t>acuerdo</a:t>
            </a:r>
            <a:r>
              <a:rPr sz="1200" dirty="0">
                <a:latin typeface="+mj-lt"/>
              </a:rPr>
              <a:t> al </a:t>
            </a:r>
            <a:r>
              <a:rPr sz="1200" dirty="0" err="1">
                <a:latin typeface="+mj-lt"/>
              </a:rPr>
              <a:t>riesgo</a:t>
            </a:r>
            <a:r>
              <a:rPr sz="1200" dirty="0">
                <a:latin typeface="+mj-lt"/>
              </a:rPr>
              <a:t> de </a:t>
            </a:r>
            <a:r>
              <a:rPr sz="1200" dirty="0" err="1">
                <a:latin typeface="+mj-lt"/>
              </a:rPr>
              <a:t>crédito</a:t>
            </a:r>
            <a:r>
              <a:rPr sz="1200" dirty="0">
                <a:latin typeface="+mj-lt"/>
              </a:rPr>
              <a:t>, </a:t>
            </a:r>
            <a:r>
              <a:rPr sz="1200" dirty="0" err="1">
                <a:latin typeface="+mj-lt"/>
              </a:rPr>
              <a:t>capitalización</a:t>
            </a:r>
            <a:r>
              <a:rPr sz="1200" dirty="0">
                <a:latin typeface="+mj-lt"/>
              </a:rPr>
              <a:t> y sector.</a:t>
            </a:r>
          </a:p>
        </p:txBody>
      </p:sp>
      <p:sp>
        <p:nvSpPr>
          <p:cNvPr id="374" name="Shape 374"/>
          <p:cNvSpPr/>
          <p:nvPr/>
        </p:nvSpPr>
        <p:spPr>
          <a:xfrm>
            <a:off x="2876680" y="1860076"/>
            <a:ext cx="112204" cy="100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713" y="7344"/>
                </a:lnTo>
                <a:lnTo>
                  <a:pt x="7713" y="0"/>
                </a:lnTo>
                <a:lnTo>
                  <a:pt x="13887" y="0"/>
                </a:lnTo>
                <a:lnTo>
                  <a:pt x="13887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887" y="14256"/>
                </a:lnTo>
                <a:lnTo>
                  <a:pt x="13887" y="21600"/>
                </a:lnTo>
                <a:lnTo>
                  <a:pt x="7713" y="21600"/>
                </a:lnTo>
                <a:lnTo>
                  <a:pt x="7713" y="14256"/>
                </a:lnTo>
                <a:lnTo>
                  <a:pt x="0" y="1425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2126770" y="1964481"/>
            <a:ext cx="188722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>
                <a:solidFill>
                  <a:srgbClr val="C36518"/>
                </a:solidFill>
              </a:defRPr>
            </a:pPr>
            <a:r>
              <a:rPr sz="1100" dirty="0" err="1">
                <a:latin typeface="+mj-lt"/>
              </a:rPr>
              <a:t>Riesgo</a:t>
            </a:r>
            <a:r>
              <a:rPr sz="1100" dirty="0">
                <a:latin typeface="+mj-lt"/>
              </a:rPr>
              <a:t> de </a:t>
            </a:r>
            <a:r>
              <a:rPr sz="1100" i="1" dirty="0">
                <a:latin typeface="+mj-lt"/>
              </a:rPr>
              <a:t>default</a:t>
            </a:r>
            <a:r>
              <a:rPr sz="1100" dirty="0">
                <a:latin typeface="+mj-lt"/>
              </a:rPr>
              <a:t> del </a:t>
            </a:r>
            <a:r>
              <a:rPr sz="1100" dirty="0" err="1">
                <a:latin typeface="+mj-lt"/>
              </a:rPr>
              <a:t>libro</a:t>
            </a:r>
            <a:r>
              <a:rPr sz="1100" dirty="0">
                <a:latin typeface="+mj-lt"/>
              </a:rPr>
              <a:t> de </a:t>
            </a:r>
            <a:r>
              <a:rPr sz="1100" dirty="0" err="1">
                <a:latin typeface="+mj-lt"/>
              </a:rPr>
              <a:t>tesorería</a:t>
            </a:r>
            <a:endParaRPr sz="1100" dirty="0">
              <a:latin typeface="+mj-lt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2531809" y="2587656"/>
            <a:ext cx="183755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C36518"/>
                </a:solidFill>
              </a:defRPr>
            </a:lvl1pPr>
          </a:lstStyle>
          <a:p>
            <a:r>
              <a:rPr sz="1100">
                <a:latin typeface="+mj-lt"/>
              </a:rPr>
              <a:t>Riesgo residual</a:t>
            </a:r>
          </a:p>
        </p:txBody>
      </p:sp>
      <p:sp>
        <p:nvSpPr>
          <p:cNvPr id="377" name="Shape 377"/>
          <p:cNvSpPr/>
          <p:nvPr/>
        </p:nvSpPr>
        <p:spPr>
          <a:xfrm>
            <a:off x="2861653" y="2357685"/>
            <a:ext cx="142260" cy="121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  <a:miter/>
          </a:ln>
        </p:spPr>
        <p:txBody>
          <a:bodyPr lIns="45719" rIns="45719" anchor="ctr"/>
          <a:lstStyle/>
          <a:p>
            <a:pPr algn="ctr">
              <a:defRPr sz="1300"/>
            </a:pPr>
            <a:endParaRPr>
              <a:latin typeface="+mj-lt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6011945" y="771568"/>
            <a:ext cx="3119336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900">
                <a:solidFill>
                  <a:srgbClr val="990000"/>
                </a:solidFill>
              </a:defRPr>
            </a:lvl1pPr>
          </a:lstStyle>
          <a:p>
            <a:r>
              <a:rPr b="1" dirty="0" err="1">
                <a:latin typeface="+mj-lt"/>
              </a:rPr>
              <a:t>Volatilidad</a:t>
            </a:r>
            <a:r>
              <a:rPr b="1" dirty="0">
                <a:latin typeface="+mj-lt"/>
              </a:rPr>
              <a:t> TRM </a:t>
            </a:r>
            <a:r>
              <a:rPr b="1" dirty="0" err="1">
                <a:latin typeface="+mj-lt"/>
              </a:rPr>
              <a:t>frente</a:t>
            </a:r>
            <a:r>
              <a:rPr b="1" dirty="0">
                <a:latin typeface="+mj-lt"/>
              </a:rPr>
              <a:t> a </a:t>
            </a:r>
            <a:r>
              <a:rPr b="1" dirty="0" err="1">
                <a:latin typeface="+mj-lt"/>
              </a:rPr>
              <a:t>volatilidad</a:t>
            </a:r>
            <a:r>
              <a:rPr b="1" dirty="0">
                <a:latin typeface="+mj-lt"/>
              </a:rPr>
              <a:t> del Anexo I Cap XXI</a:t>
            </a:r>
          </a:p>
        </p:txBody>
      </p:sp>
      <p:grpSp>
        <p:nvGrpSpPr>
          <p:cNvPr id="381" name="Group 381"/>
          <p:cNvGrpSpPr/>
          <p:nvPr/>
        </p:nvGrpSpPr>
        <p:grpSpPr>
          <a:xfrm>
            <a:off x="287259" y="3189556"/>
            <a:ext cx="492440" cy="1671307"/>
            <a:chOff x="-10000" y="-1"/>
            <a:chExt cx="492439" cy="1671305"/>
          </a:xfrm>
          <a:solidFill>
            <a:srgbClr val="C36518"/>
          </a:solidFill>
        </p:grpSpPr>
        <p:sp>
          <p:nvSpPr>
            <p:cNvPr id="379" name="Shape 379"/>
            <p:cNvSpPr/>
            <p:nvPr/>
          </p:nvSpPr>
          <p:spPr>
            <a:xfrm>
              <a:off x="28603" y="0"/>
              <a:ext cx="415234" cy="167130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 rot="16200000">
              <a:off x="-599433" y="589432"/>
              <a:ext cx="1671305" cy="4924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/>
              </a:lvl1pPr>
            </a:lstStyle>
            <a:p>
              <a:r>
                <a:rPr b="1" dirty="0" err="1">
                  <a:solidFill>
                    <a:schemeClr val="bg1"/>
                  </a:solidFill>
                  <a:latin typeface="+mj-lt"/>
                </a:rPr>
                <a:t>Riesgo</a:t>
              </a:r>
              <a:r>
                <a:rPr b="1" dirty="0">
                  <a:solidFill>
                    <a:schemeClr val="bg1"/>
                  </a:solidFill>
                  <a:latin typeface="+mj-lt"/>
                </a:rPr>
                <a:t> de </a:t>
              </a:r>
              <a:r>
                <a:rPr lang="es-CO" b="1" dirty="0">
                  <a:solidFill>
                    <a:schemeClr val="bg1"/>
                  </a:solidFill>
                  <a:latin typeface="+mj-lt"/>
                </a:rPr>
                <a:t>t</a:t>
              </a:r>
              <a:r>
                <a:rPr b="1" dirty="0" err="1">
                  <a:solidFill>
                    <a:schemeClr val="bg1"/>
                  </a:solidFill>
                  <a:latin typeface="+mj-lt"/>
                </a:rPr>
                <a:t>asa</a:t>
              </a:r>
              <a:r>
                <a:rPr b="1" dirty="0">
                  <a:solidFill>
                    <a:schemeClr val="bg1"/>
                  </a:solidFill>
                  <a:latin typeface="+mj-lt"/>
                </a:rPr>
                <a:t> de </a:t>
              </a:r>
              <a:r>
                <a:rPr lang="es-CO" b="1" dirty="0">
                  <a:solidFill>
                    <a:schemeClr val="bg1"/>
                  </a:solidFill>
                  <a:latin typeface="+mj-lt"/>
                </a:rPr>
                <a:t>i</a:t>
              </a:r>
              <a:r>
                <a:rPr b="1" dirty="0" err="1">
                  <a:solidFill>
                    <a:schemeClr val="bg1"/>
                  </a:solidFill>
                  <a:latin typeface="+mj-lt"/>
                </a:rPr>
                <a:t>nterés</a:t>
              </a:r>
              <a:r>
                <a:rPr b="1" dirty="0">
                  <a:solidFill>
                    <a:schemeClr val="bg1"/>
                  </a:solidFill>
                  <a:latin typeface="+mj-lt"/>
                </a:rPr>
                <a:t> del </a:t>
              </a:r>
              <a:r>
                <a:rPr lang="es-CO" b="1" dirty="0">
                  <a:solidFill>
                    <a:schemeClr val="bg1"/>
                  </a:solidFill>
                  <a:latin typeface="+mj-lt"/>
                </a:rPr>
                <a:t>b</a:t>
              </a:r>
              <a:r>
                <a:rPr b="1" dirty="0" err="1">
                  <a:solidFill>
                    <a:schemeClr val="bg1"/>
                  </a:solidFill>
                  <a:latin typeface="+mj-lt"/>
                </a:rPr>
                <a:t>alance</a:t>
              </a:r>
              <a:endParaRPr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82" name="Shape 382"/>
          <p:cNvSpPr/>
          <p:nvPr/>
        </p:nvSpPr>
        <p:spPr>
          <a:xfrm>
            <a:off x="2968349" y="3282403"/>
            <a:ext cx="5274212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rPr sz="1100" b="1">
                <a:latin typeface="+mj-lt"/>
              </a:rPr>
              <a:t>Estructura</a:t>
            </a:r>
          </a:p>
        </p:txBody>
      </p:sp>
      <p:sp>
        <p:nvSpPr>
          <p:cNvPr id="383" name="Shape 383"/>
          <p:cNvSpPr/>
          <p:nvPr/>
        </p:nvSpPr>
        <p:spPr>
          <a:xfrm>
            <a:off x="327835" y="3571518"/>
            <a:ext cx="16786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200" dirty="0" err="1">
                <a:latin typeface="+mj-lt"/>
              </a:rPr>
              <a:t>Vigente</a:t>
            </a:r>
            <a:endParaRPr sz="1200" dirty="0">
              <a:latin typeface="+mj-lt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2151119" y="4077148"/>
            <a:ext cx="355362" cy="299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1978151" y="1166905"/>
            <a:ext cx="167868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100">
                <a:latin typeface="+mj-lt"/>
              </a:rPr>
              <a:t>Basilea II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839996" y="3870327"/>
            <a:ext cx="1071377" cy="830995"/>
            <a:chOff x="0" y="-18482"/>
            <a:chExt cx="831405" cy="830994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831405" cy="794030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2400">
                <a:latin typeface="+mj-lt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8761" y="-18482"/>
              <a:ext cx="753882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/>
              </a:lvl1pPr>
            </a:lstStyle>
            <a:p>
              <a:r>
                <a:rPr sz="1200" dirty="0" err="1">
                  <a:latin typeface="+mj-lt"/>
                </a:rPr>
                <a:t>Permite</a:t>
              </a:r>
              <a:r>
                <a:rPr sz="1200" dirty="0">
                  <a:latin typeface="+mj-lt"/>
                </a:rPr>
                <a:t> </a:t>
              </a:r>
              <a:r>
                <a:rPr sz="1200" dirty="0" err="1">
                  <a:latin typeface="+mj-lt"/>
                </a:rPr>
                <a:t>identificar</a:t>
              </a:r>
              <a:r>
                <a:rPr sz="1200" dirty="0">
                  <a:latin typeface="+mj-lt"/>
                </a:rPr>
                <a:t> </a:t>
              </a:r>
              <a:r>
                <a:rPr sz="1200" dirty="0" err="1">
                  <a:latin typeface="+mj-lt"/>
                </a:rPr>
                <a:t>descalces</a:t>
              </a:r>
              <a:r>
                <a:rPr sz="1200" dirty="0">
                  <a:latin typeface="+mj-lt"/>
                </a:rPr>
                <a:t> de </a:t>
              </a:r>
              <a:r>
                <a:rPr sz="1200" dirty="0" err="1">
                  <a:latin typeface="+mj-lt"/>
                </a:rPr>
                <a:t>plazos</a:t>
              </a:r>
              <a:r>
                <a:rPr sz="1200" dirty="0">
                  <a:latin typeface="+mj-lt"/>
                </a:rPr>
                <a:t> </a:t>
              </a:r>
            </a:p>
          </p:txBody>
        </p:sp>
      </p:grpSp>
      <p:grpSp>
        <p:nvGrpSpPr>
          <p:cNvPr id="391" name="Group 391"/>
          <p:cNvGrpSpPr/>
          <p:nvPr/>
        </p:nvGrpSpPr>
        <p:grpSpPr>
          <a:xfrm>
            <a:off x="2968349" y="3759111"/>
            <a:ext cx="969705" cy="794031"/>
            <a:chOff x="0" y="0"/>
            <a:chExt cx="969704" cy="794030"/>
          </a:xfrm>
          <a:solidFill>
            <a:srgbClr val="758B00"/>
          </a:solidFill>
        </p:grpSpPr>
        <p:sp>
          <p:nvSpPr>
            <p:cNvPr id="389" name="Shape 389"/>
            <p:cNvSpPr/>
            <p:nvPr/>
          </p:nvSpPr>
          <p:spPr>
            <a:xfrm>
              <a:off x="0" y="0"/>
              <a:ext cx="969704" cy="794030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38760" y="96935"/>
              <a:ext cx="892183" cy="60016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/>
              </a:lvl1pPr>
            </a:lstStyle>
            <a:p>
              <a:r>
                <a:rPr sz="1100">
                  <a:solidFill>
                    <a:schemeClr val="bg1"/>
                  </a:solidFill>
                  <a:latin typeface="+mj-lt"/>
                </a:rPr>
                <a:t>Varios escenarios de curvas</a:t>
              </a:r>
            </a:p>
          </p:txBody>
        </p:sp>
      </p:grpSp>
      <p:grpSp>
        <p:nvGrpSpPr>
          <p:cNvPr id="394" name="Group 394"/>
          <p:cNvGrpSpPr/>
          <p:nvPr/>
        </p:nvGrpSpPr>
        <p:grpSpPr>
          <a:xfrm>
            <a:off x="6326771" y="3762824"/>
            <a:ext cx="889369" cy="794031"/>
            <a:chOff x="0" y="0"/>
            <a:chExt cx="889368" cy="794030"/>
          </a:xfrm>
          <a:solidFill>
            <a:srgbClr val="758B00"/>
          </a:solidFill>
        </p:grpSpPr>
        <p:sp>
          <p:nvSpPr>
            <p:cNvPr id="392" name="Shape 392"/>
            <p:cNvSpPr/>
            <p:nvPr/>
          </p:nvSpPr>
          <p:spPr>
            <a:xfrm>
              <a:off x="0" y="0"/>
              <a:ext cx="889368" cy="794030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38761" y="181573"/>
              <a:ext cx="811845" cy="43088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/>
              </a:lvl1pPr>
            </a:lstStyle>
            <a:p>
              <a:r>
                <a:rPr sz="1100">
                  <a:solidFill>
                    <a:schemeClr val="bg1"/>
                  </a:solidFill>
                  <a:latin typeface="+mj-lt"/>
                </a:rPr>
                <a:t>Impacto sobre el MIN</a:t>
              </a:r>
            </a:p>
          </p:txBody>
        </p:sp>
      </p:grpSp>
      <p:sp>
        <p:nvSpPr>
          <p:cNvPr id="395" name="Shape 395"/>
          <p:cNvSpPr/>
          <p:nvPr/>
        </p:nvSpPr>
        <p:spPr>
          <a:xfrm rot="5400000">
            <a:off x="3308069" y="4624314"/>
            <a:ext cx="258673" cy="3021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1772671" y="4867347"/>
            <a:ext cx="33315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C36518"/>
                </a:solidFill>
              </a:defRPr>
            </a:lvl1pPr>
          </a:lstStyle>
          <a:p>
            <a:pPr algn="ctr"/>
            <a:r>
              <a:rPr sz="1100" dirty="0" err="1">
                <a:latin typeface="+mj-lt"/>
              </a:rPr>
              <a:t>Movimientos</a:t>
            </a:r>
            <a:r>
              <a:rPr sz="1100" dirty="0">
                <a:latin typeface="+mj-lt"/>
              </a:rPr>
              <a:t> </a:t>
            </a:r>
            <a:r>
              <a:rPr sz="1100" dirty="0" err="1">
                <a:latin typeface="+mj-lt"/>
              </a:rPr>
              <a:t>paralelos</a:t>
            </a:r>
            <a:r>
              <a:rPr sz="1100" dirty="0">
                <a:latin typeface="+mj-lt"/>
              </a:rPr>
              <a:t> y </a:t>
            </a:r>
            <a:r>
              <a:rPr sz="1100" dirty="0" err="1">
                <a:latin typeface="+mj-lt"/>
              </a:rPr>
              <a:t>cambios</a:t>
            </a:r>
            <a:r>
              <a:rPr sz="1100" dirty="0">
                <a:latin typeface="+mj-lt"/>
              </a:rPr>
              <a:t> de </a:t>
            </a:r>
            <a:r>
              <a:rPr sz="1100" dirty="0" err="1">
                <a:latin typeface="+mj-lt"/>
              </a:rPr>
              <a:t>pendiente</a:t>
            </a:r>
            <a:endParaRPr sz="1100" dirty="0">
              <a:latin typeface="+mj-lt"/>
            </a:endParaRPr>
          </a:p>
        </p:txBody>
      </p:sp>
      <p:grpSp>
        <p:nvGrpSpPr>
          <p:cNvPr id="399" name="Group 399"/>
          <p:cNvGrpSpPr/>
          <p:nvPr/>
        </p:nvGrpSpPr>
        <p:grpSpPr>
          <a:xfrm>
            <a:off x="4068991" y="3774821"/>
            <a:ext cx="999668" cy="794031"/>
            <a:chOff x="0" y="0"/>
            <a:chExt cx="999667" cy="794030"/>
          </a:xfrm>
          <a:solidFill>
            <a:srgbClr val="758B00"/>
          </a:solidFill>
        </p:grpSpPr>
        <p:sp>
          <p:nvSpPr>
            <p:cNvPr id="397" name="Shape 397"/>
            <p:cNvSpPr/>
            <p:nvPr/>
          </p:nvSpPr>
          <p:spPr>
            <a:xfrm>
              <a:off x="0" y="0"/>
              <a:ext cx="999667" cy="794030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38760" y="181573"/>
              <a:ext cx="922146" cy="43088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/>
              </a:lvl1pPr>
            </a:lstStyle>
            <a:p>
              <a:r>
                <a:rPr sz="1100">
                  <a:solidFill>
                    <a:schemeClr val="bg1"/>
                  </a:solidFill>
                  <a:latin typeface="+mj-lt"/>
                </a:rPr>
                <a:t>Análisis por moneda</a:t>
              </a:r>
            </a:p>
          </p:txBody>
        </p:sp>
      </p:grpSp>
      <p:grpSp>
        <p:nvGrpSpPr>
          <p:cNvPr id="402" name="Group 402"/>
          <p:cNvGrpSpPr/>
          <p:nvPr/>
        </p:nvGrpSpPr>
        <p:grpSpPr>
          <a:xfrm>
            <a:off x="7309508" y="3745584"/>
            <a:ext cx="933054" cy="794031"/>
            <a:chOff x="0" y="0"/>
            <a:chExt cx="933052" cy="794030"/>
          </a:xfrm>
          <a:solidFill>
            <a:srgbClr val="758B00"/>
          </a:solidFill>
        </p:grpSpPr>
        <p:sp>
          <p:nvSpPr>
            <p:cNvPr id="400" name="Shape 400"/>
            <p:cNvSpPr/>
            <p:nvPr/>
          </p:nvSpPr>
          <p:spPr>
            <a:xfrm>
              <a:off x="0" y="0"/>
              <a:ext cx="933052" cy="794030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38761" y="181573"/>
              <a:ext cx="855529" cy="43088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/>
              </a:lvl1pPr>
            </a:lstStyle>
            <a:p>
              <a:r>
                <a:rPr sz="1100">
                  <a:solidFill>
                    <a:schemeClr val="bg1"/>
                  </a:solidFill>
                  <a:latin typeface="+mj-lt"/>
                </a:rPr>
                <a:t>Impacto sobre el VE</a:t>
              </a:r>
            </a:p>
          </p:txBody>
        </p:sp>
      </p:grpSp>
      <p:grpSp>
        <p:nvGrpSpPr>
          <p:cNvPr id="405" name="Group 405"/>
          <p:cNvGrpSpPr/>
          <p:nvPr/>
        </p:nvGrpSpPr>
        <p:grpSpPr>
          <a:xfrm>
            <a:off x="5162027" y="3780042"/>
            <a:ext cx="1071378" cy="794031"/>
            <a:chOff x="0" y="0"/>
            <a:chExt cx="1071376" cy="794030"/>
          </a:xfrm>
          <a:solidFill>
            <a:srgbClr val="758B00"/>
          </a:solidFill>
        </p:grpSpPr>
        <p:sp>
          <p:nvSpPr>
            <p:cNvPr id="403" name="Shape 403"/>
            <p:cNvSpPr/>
            <p:nvPr/>
          </p:nvSpPr>
          <p:spPr>
            <a:xfrm>
              <a:off x="0" y="0"/>
              <a:ext cx="1071376" cy="794030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8761" y="96935"/>
              <a:ext cx="993854" cy="60016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/>
              </a:lvl1pPr>
            </a:lstStyle>
            <a:p>
              <a:r>
                <a:rPr sz="1100" dirty="0" err="1">
                  <a:solidFill>
                    <a:schemeClr val="bg1"/>
                  </a:solidFill>
                  <a:latin typeface="+mj-lt"/>
                </a:rPr>
                <a:t>Incorporación</a:t>
              </a:r>
              <a:r>
                <a:rPr sz="11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sz="1100" dirty="0" err="1">
                  <a:solidFill>
                    <a:schemeClr val="bg1"/>
                  </a:solidFill>
                  <a:latin typeface="+mj-lt"/>
                </a:rPr>
                <a:t>en</a:t>
              </a:r>
              <a:r>
                <a:rPr sz="1100" dirty="0">
                  <a:solidFill>
                    <a:schemeClr val="bg1"/>
                  </a:solidFill>
                  <a:latin typeface="+mj-lt"/>
                </a:rPr>
                <a:t> las </a:t>
              </a:r>
              <a:r>
                <a:rPr sz="1100" dirty="0" err="1">
                  <a:solidFill>
                    <a:schemeClr val="bg1"/>
                  </a:solidFill>
                  <a:latin typeface="+mj-lt"/>
                </a:rPr>
                <a:t>pruebas</a:t>
              </a:r>
              <a:r>
                <a:rPr sz="1100" dirty="0">
                  <a:solidFill>
                    <a:schemeClr val="bg1"/>
                  </a:solidFill>
                  <a:latin typeface="+mj-lt"/>
                </a:rPr>
                <a:t> de </a:t>
              </a:r>
              <a:r>
                <a:rPr sz="1100" dirty="0" err="1">
                  <a:solidFill>
                    <a:schemeClr val="bg1"/>
                  </a:solidFill>
                  <a:latin typeface="+mj-lt"/>
                </a:rPr>
                <a:t>estrés</a:t>
              </a:r>
              <a:endParaRPr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6" name="image3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555" y="999311"/>
            <a:ext cx="3009726" cy="18330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E36DC60-FCC5-47B2-B1D3-2F51C4E7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Actualización de estándares en riesgo de mercado </a:t>
            </a:r>
            <a:br>
              <a:rPr lang="es-CO" dirty="0"/>
            </a:br>
            <a:r>
              <a:rPr lang="es-CO" sz="2000" dirty="0"/>
              <a:t>(capítulo XXI y medición del RTILB)</a:t>
            </a:r>
          </a:p>
        </p:txBody>
      </p:sp>
    </p:spTree>
    <p:extLst>
      <p:ext uri="{BB962C8B-B14F-4D97-AF65-F5344CB8AC3E}">
        <p14:creationId xmlns:p14="http://schemas.microsoft.com/office/powerpoint/2010/main" val="8629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184523" y="1122103"/>
            <a:ext cx="1702698" cy="430887"/>
          </a:xfrm>
          <a:prstGeom prst="rect">
            <a:avLst/>
          </a:prstGeom>
          <a:solidFill>
            <a:srgbClr val="758B00"/>
          </a:solidFill>
          <a:ln w="12700"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/>
            </a:pPr>
            <a:r>
              <a: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 09/2018</a:t>
            </a:r>
          </a:p>
          <a:p>
            <a:pPr algn="ctr">
              <a:defRPr sz="1000"/>
            </a:pPr>
            <a:r>
              <a: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FRN segmentados en el IRL</a:t>
            </a:r>
          </a:p>
        </p:txBody>
      </p:sp>
      <p:grpSp>
        <p:nvGrpSpPr>
          <p:cNvPr id="414" name="Group 414"/>
          <p:cNvGrpSpPr/>
          <p:nvPr/>
        </p:nvGrpSpPr>
        <p:grpSpPr>
          <a:xfrm>
            <a:off x="3867493" y="665086"/>
            <a:ext cx="1441684" cy="523218"/>
            <a:chOff x="0" y="13"/>
            <a:chExt cx="1441683" cy="523216"/>
          </a:xfrm>
          <a:solidFill>
            <a:srgbClr val="00A1D8"/>
          </a:solidFill>
        </p:grpSpPr>
        <p:sp>
          <p:nvSpPr>
            <p:cNvPr id="412" name="Shape 412"/>
            <p:cNvSpPr/>
            <p:nvPr/>
          </p:nvSpPr>
          <p:spPr>
            <a:xfrm>
              <a:off x="0" y="19437"/>
              <a:ext cx="1441683" cy="48436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0" y="13"/>
              <a:ext cx="1441683" cy="5232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sz="1400" b="1" dirty="0">
                  <a:latin typeface="+mj-lt"/>
                </a:rPr>
                <a:t>LÍQUIDEZ</a:t>
              </a:r>
            </a:p>
            <a:p>
              <a:pPr algn="ctr">
                <a:defRPr sz="14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sz="1400" b="1" dirty="0" err="1">
                  <a:latin typeface="+mj-lt"/>
                </a:rPr>
                <a:t>Basilea</a:t>
              </a:r>
              <a:r>
                <a:rPr sz="1400" b="1" dirty="0">
                  <a:latin typeface="+mj-lt"/>
                </a:rPr>
                <a:t> III</a:t>
              </a:r>
            </a:p>
          </p:txBody>
        </p:sp>
      </p:grpSp>
      <p:sp>
        <p:nvSpPr>
          <p:cNvPr id="415" name="Shape 415"/>
          <p:cNvSpPr/>
          <p:nvPr/>
        </p:nvSpPr>
        <p:spPr>
          <a:xfrm>
            <a:off x="7666" y="1775338"/>
            <a:ext cx="16786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">
                <a:solidFill>
                  <a:srgbClr val="C36518"/>
                </a:solidFill>
              </a:defRPr>
            </a:lvl1pPr>
          </a:lstStyle>
          <a:p>
            <a:r>
              <a:rPr sz="1000"/>
              <a:t>Factor de Retiro Neto único de mínimo 10%</a:t>
            </a:r>
          </a:p>
        </p:txBody>
      </p:sp>
      <p:sp>
        <p:nvSpPr>
          <p:cNvPr id="416" name="Shape 416"/>
          <p:cNvSpPr/>
          <p:nvPr/>
        </p:nvSpPr>
        <p:spPr>
          <a:xfrm>
            <a:off x="23060" y="1525278"/>
            <a:ext cx="1678690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050" dirty="0" err="1">
                <a:latin typeface="+mj-lt"/>
              </a:rPr>
              <a:t>Vigente</a:t>
            </a:r>
            <a:endParaRPr sz="1050" dirty="0">
              <a:latin typeface="+mj-lt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1780924" y="1737875"/>
            <a:ext cx="355362" cy="299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400">
              <a:latin typeface="+mj-lt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2102309" y="1782672"/>
            <a:ext cx="149118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">
                <a:solidFill>
                  <a:srgbClr val="C36518"/>
                </a:solidFill>
              </a:defRPr>
            </a:lvl1pPr>
          </a:lstStyle>
          <a:p>
            <a:r>
              <a:rPr sz="1000">
                <a:latin typeface="+mj-lt"/>
              </a:rPr>
              <a:t>FRN para 8 segmentos sobre los depósitos a la vista</a:t>
            </a:r>
          </a:p>
        </p:txBody>
      </p:sp>
      <p:sp>
        <p:nvSpPr>
          <p:cNvPr id="419" name="Shape 419"/>
          <p:cNvSpPr/>
          <p:nvPr/>
        </p:nvSpPr>
        <p:spPr>
          <a:xfrm>
            <a:off x="1928592" y="1534868"/>
            <a:ext cx="1678689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050">
                <a:latin typeface="+mj-lt"/>
              </a:rPr>
              <a:t>29 de marzo de 2019</a:t>
            </a:r>
          </a:p>
        </p:txBody>
      </p:sp>
      <p:sp>
        <p:nvSpPr>
          <p:cNvPr id="420" name="Shape 420"/>
          <p:cNvSpPr/>
          <p:nvPr/>
        </p:nvSpPr>
        <p:spPr>
          <a:xfrm>
            <a:off x="3666274" y="1429395"/>
            <a:ext cx="856398" cy="1077218"/>
          </a:xfrm>
          <a:prstGeom prst="rect">
            <a:avLst/>
          </a:prstGeom>
          <a:ln w="28575">
            <a:solidFill>
              <a:srgbClr val="990000"/>
            </a:solidFill>
            <a:prstDash val="dash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800">
                <a:solidFill>
                  <a:srgbClr val="292934"/>
                </a:solidFill>
              </a:defRPr>
            </a:pPr>
            <a:r>
              <a:rPr dirty="0" err="1">
                <a:latin typeface="+mj-lt"/>
              </a:rPr>
              <a:t>Minoristas</a:t>
            </a:r>
            <a:r>
              <a:rPr dirty="0">
                <a:latin typeface="+mj-lt"/>
              </a:rPr>
              <a:t> </a:t>
            </a: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 err="1">
                <a:latin typeface="+mj-lt"/>
              </a:rPr>
              <a:t>Pymes</a:t>
            </a:r>
            <a:r>
              <a:rPr dirty="0">
                <a:latin typeface="+mj-lt"/>
              </a:rPr>
              <a:t> y </a:t>
            </a:r>
            <a:r>
              <a:rPr dirty="0" err="1">
                <a:latin typeface="+mj-lt"/>
              </a:rPr>
              <a:t>Pers</a:t>
            </a:r>
            <a:r>
              <a:rPr dirty="0">
                <a:latin typeface="+mj-lt"/>
              </a:rPr>
              <a:t> Nat</a:t>
            </a: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>
                <a:latin typeface="+mj-lt"/>
              </a:rPr>
              <a:t>Ent </a:t>
            </a:r>
            <a:r>
              <a:rPr dirty="0" err="1">
                <a:latin typeface="+mj-lt"/>
              </a:rPr>
              <a:t>Vigiladas</a:t>
            </a:r>
            <a:endParaRPr dirty="0">
              <a:latin typeface="+mj-lt"/>
            </a:endParaRP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>
                <a:latin typeface="+mj-lt"/>
              </a:rPr>
              <a:t>FIC </a:t>
            </a: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 err="1">
                <a:latin typeface="+mj-lt"/>
              </a:rPr>
              <a:t>Gobierno</a:t>
            </a:r>
            <a:endParaRPr dirty="0">
              <a:latin typeface="+mj-lt"/>
            </a:endParaRP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>
                <a:latin typeface="+mj-lt"/>
              </a:rPr>
              <a:t>May </a:t>
            </a:r>
            <a:r>
              <a:rPr lang="es-CO" dirty="0">
                <a:latin typeface="+mj-lt"/>
              </a:rPr>
              <a:t>e</a:t>
            </a:r>
            <a:r>
              <a:rPr dirty="0" err="1">
                <a:latin typeface="+mj-lt"/>
              </a:rPr>
              <a:t>xtranjeros</a:t>
            </a:r>
            <a:endParaRPr dirty="0">
              <a:latin typeface="+mj-lt"/>
            </a:endParaRP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>
                <a:latin typeface="+mj-lt"/>
              </a:rPr>
              <a:t>May locales</a:t>
            </a:r>
          </a:p>
          <a:p>
            <a:pPr>
              <a:defRPr sz="800">
                <a:solidFill>
                  <a:srgbClr val="292934"/>
                </a:solidFill>
              </a:defRPr>
            </a:pPr>
            <a:r>
              <a:rPr dirty="0">
                <a:latin typeface="+mj-lt"/>
              </a:rPr>
              <a:t>Dep </a:t>
            </a:r>
            <a:r>
              <a:rPr dirty="0" err="1">
                <a:latin typeface="+mj-lt"/>
              </a:rPr>
              <a:t>judiciales</a:t>
            </a:r>
            <a:endParaRPr dirty="0">
              <a:latin typeface="+mj-lt"/>
            </a:endParaRPr>
          </a:p>
        </p:txBody>
      </p:sp>
      <p:sp>
        <p:nvSpPr>
          <p:cNvPr id="421" name="Shape 421"/>
          <p:cNvSpPr/>
          <p:nvPr/>
        </p:nvSpPr>
        <p:spPr>
          <a:xfrm rot="10800000" flipV="1">
            <a:off x="1980095" y="900593"/>
            <a:ext cx="1862822" cy="208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0A1D8"/>
            </a:solidFill>
            <a:miter/>
            <a:tailEnd type="triangle"/>
          </a:ln>
        </p:spPr>
        <p:txBody>
          <a:bodyPr lIns="45719" rIns="45719" anchor="ctr"/>
          <a:lstStyle/>
          <a:p>
            <a:endParaRPr>
              <a:latin typeface="+mj-lt"/>
            </a:endParaRPr>
          </a:p>
        </p:txBody>
      </p:sp>
      <p:pic>
        <p:nvPicPr>
          <p:cNvPr id="422" name="image3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39" y="2689578"/>
            <a:ext cx="3253501" cy="2146642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502300" y="2357944"/>
            <a:ext cx="311933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900">
                <a:solidFill>
                  <a:srgbClr val="990000"/>
                </a:solidFill>
              </a:defRPr>
            </a:lvl1pPr>
          </a:lstStyle>
          <a:p>
            <a:r>
              <a:rPr sz="1000" dirty="0">
                <a:latin typeface="+mj-lt"/>
              </a:rPr>
              <a:t>IRL </a:t>
            </a:r>
            <a:r>
              <a:rPr sz="1000" dirty="0" err="1">
                <a:latin typeface="+mj-lt"/>
              </a:rPr>
              <a:t>Regulatorio</a:t>
            </a:r>
            <a:r>
              <a:rPr sz="1000" dirty="0">
                <a:latin typeface="+mj-lt"/>
              </a:rPr>
              <a:t> 30 </a:t>
            </a:r>
            <a:r>
              <a:rPr sz="1000" dirty="0" err="1">
                <a:latin typeface="+mj-lt"/>
              </a:rPr>
              <a:t>días</a:t>
            </a:r>
            <a:r>
              <a:rPr sz="1000" dirty="0">
                <a:latin typeface="+mj-lt"/>
              </a:rPr>
              <a:t> vs IRL </a:t>
            </a:r>
            <a:r>
              <a:rPr sz="1000" dirty="0" err="1">
                <a:latin typeface="+mj-lt"/>
              </a:rPr>
              <a:t>estimado</a:t>
            </a:r>
            <a:r>
              <a:rPr sz="1000" dirty="0">
                <a:latin typeface="+mj-lt"/>
              </a:rPr>
              <a:t> CE 09/2018 </a:t>
            </a:r>
            <a:r>
              <a:rPr sz="1000" dirty="0" err="1">
                <a:latin typeface="+mj-lt"/>
              </a:rPr>
              <a:t>Establecimientos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Créditos</a:t>
            </a:r>
            <a:r>
              <a:rPr sz="1000" dirty="0">
                <a:latin typeface="+mj-lt"/>
              </a:rPr>
              <a:t> </a:t>
            </a:r>
          </a:p>
        </p:txBody>
      </p:sp>
      <p:sp>
        <p:nvSpPr>
          <p:cNvPr id="424" name="Shape 424"/>
          <p:cNvSpPr/>
          <p:nvPr/>
        </p:nvSpPr>
        <p:spPr>
          <a:xfrm>
            <a:off x="5691579" y="1130462"/>
            <a:ext cx="2977298" cy="43088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/>
            </a:pPr>
            <a:r>
              <a:rPr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Carta Circular 54/2018</a:t>
            </a:r>
          </a:p>
          <a:p>
            <a:pPr algn="ctr">
              <a:defRPr sz="1000"/>
            </a:pPr>
            <a:r>
              <a:rPr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Coeficiente</a:t>
            </a:r>
            <a:r>
              <a:rPr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C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F</a:t>
            </a:r>
            <a:r>
              <a:rPr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inanciamiento</a:t>
            </a:r>
            <a:r>
              <a:rPr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Estable</a:t>
            </a:r>
            <a:r>
              <a:rPr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Neto</a:t>
            </a:r>
            <a:r>
              <a:rPr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-CFEN</a:t>
            </a:r>
          </a:p>
        </p:txBody>
      </p:sp>
      <p:sp>
        <p:nvSpPr>
          <p:cNvPr id="425" name="Shape 425"/>
          <p:cNvSpPr/>
          <p:nvPr/>
        </p:nvSpPr>
        <p:spPr>
          <a:xfrm>
            <a:off x="5302941" y="920631"/>
            <a:ext cx="1864018" cy="20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0A1D8"/>
            </a:solidFill>
            <a:miter/>
            <a:tailEnd type="triangle"/>
          </a:ln>
        </p:spPr>
        <p:txBody>
          <a:bodyPr lIns="45719" rIns="45719" anchor="ctr"/>
          <a:lstStyle/>
          <a:p>
            <a:endParaRPr>
              <a:latin typeface="+mj-lt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3572953" y="2770570"/>
            <a:ext cx="88794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">
                <a:solidFill>
                  <a:srgbClr val="495800"/>
                </a:solidFill>
              </a:defRPr>
            </a:lvl1pPr>
          </a:lstStyle>
          <a:p>
            <a:r>
              <a:rPr sz="1000" dirty="0">
                <a:latin typeface="+mj-lt"/>
              </a:rPr>
              <a:t>La mayor </a:t>
            </a:r>
            <a:r>
              <a:rPr sz="1000" dirty="0" err="1">
                <a:latin typeface="+mj-lt"/>
              </a:rPr>
              <a:t>diferenciación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los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tipos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depositantes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permite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gestionar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una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manera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más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adecuada</a:t>
            </a:r>
            <a:r>
              <a:rPr sz="1000" dirty="0">
                <a:latin typeface="+mj-lt"/>
              </a:rPr>
              <a:t> el </a:t>
            </a:r>
            <a:r>
              <a:rPr sz="1000" dirty="0" err="1">
                <a:latin typeface="+mj-lt"/>
              </a:rPr>
              <a:t>riesgo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salidas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depósitos</a:t>
            </a:r>
            <a:r>
              <a:rPr sz="1000" dirty="0">
                <a:latin typeface="+mj-lt"/>
              </a:rPr>
              <a:t> no </a:t>
            </a:r>
            <a:r>
              <a:rPr sz="1000" dirty="0" err="1">
                <a:latin typeface="+mj-lt"/>
              </a:rPr>
              <a:t>contractuales</a:t>
            </a:r>
            <a:endParaRPr sz="1000" dirty="0">
              <a:latin typeface="+mj-lt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511189" y="4856439"/>
            <a:ext cx="237972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"/>
              </a:spcBef>
              <a:defRPr sz="800"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sz="1000" b="1" dirty="0">
                <a:latin typeface="+mj-lt"/>
              </a:rPr>
              <a:t>Fuente: </a:t>
            </a:r>
            <a:r>
              <a:rPr sz="1000" dirty="0" err="1">
                <a:latin typeface="+mj-lt"/>
              </a:rPr>
              <a:t>Formatos</a:t>
            </a:r>
            <a:r>
              <a:rPr sz="1000" dirty="0">
                <a:latin typeface="+mj-lt"/>
              </a:rPr>
              <a:t> 458 y 459; </a:t>
            </a:r>
            <a:r>
              <a:rPr sz="1000" dirty="0" err="1">
                <a:latin typeface="+mj-lt"/>
              </a:rPr>
              <a:t>cálculos</a:t>
            </a:r>
            <a:r>
              <a:rPr sz="1000" dirty="0">
                <a:latin typeface="+mj-lt"/>
              </a:rPr>
              <a:t> SFC</a:t>
            </a:r>
          </a:p>
        </p:txBody>
      </p:sp>
      <p:sp>
        <p:nvSpPr>
          <p:cNvPr id="428" name="Shape 428"/>
          <p:cNvSpPr/>
          <p:nvPr/>
        </p:nvSpPr>
        <p:spPr>
          <a:xfrm>
            <a:off x="4948551" y="1913008"/>
            <a:ext cx="1678689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C36518"/>
                </a:solidFill>
              </a:defRPr>
            </a:lvl1pPr>
          </a:lstStyle>
          <a:p>
            <a:r>
              <a:rPr sz="1050">
                <a:latin typeface="+mj-lt"/>
              </a:rPr>
              <a:t>12 cortes mensuales </a:t>
            </a:r>
          </a:p>
        </p:txBody>
      </p:sp>
      <p:sp>
        <p:nvSpPr>
          <p:cNvPr id="429" name="Shape 429"/>
          <p:cNvSpPr/>
          <p:nvPr/>
        </p:nvSpPr>
        <p:spPr>
          <a:xfrm>
            <a:off x="6089951" y="1621290"/>
            <a:ext cx="209259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95800"/>
                </a:solidFill>
              </a:defRPr>
            </a:lvl1pPr>
          </a:lstStyle>
          <a:p>
            <a:r>
              <a:rPr sz="1050" dirty="0" err="1">
                <a:latin typeface="+mj-lt"/>
              </a:rPr>
              <a:t>Requerimiento</a:t>
            </a:r>
            <a:r>
              <a:rPr sz="1050" dirty="0">
                <a:latin typeface="+mj-lt"/>
              </a:rPr>
              <a:t> de </a:t>
            </a:r>
            <a:r>
              <a:rPr lang="es-CO" sz="1050" dirty="0">
                <a:latin typeface="+mj-lt"/>
              </a:rPr>
              <a:t>i</a:t>
            </a:r>
            <a:r>
              <a:rPr sz="1050" dirty="0" err="1">
                <a:latin typeface="+mj-lt"/>
              </a:rPr>
              <a:t>nformación</a:t>
            </a:r>
            <a:endParaRPr sz="1050" dirty="0">
              <a:latin typeface="+mj-lt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6627241" y="1890401"/>
            <a:ext cx="355362" cy="299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7065663" y="1890402"/>
            <a:ext cx="209259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rPr sz="1050">
                <a:latin typeface="+mj-lt"/>
              </a:rPr>
              <a:t>Antes del 31 de diciembre de 2018</a:t>
            </a:r>
          </a:p>
        </p:txBody>
      </p:sp>
      <p:sp>
        <p:nvSpPr>
          <p:cNvPr id="432" name="Shape 432"/>
          <p:cNvSpPr/>
          <p:nvPr/>
        </p:nvSpPr>
        <p:spPr>
          <a:xfrm>
            <a:off x="4945907" y="2341221"/>
            <a:ext cx="311933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900">
                <a:solidFill>
                  <a:srgbClr val="990000"/>
                </a:solidFill>
              </a:defRPr>
            </a:lvl1pPr>
          </a:lstStyle>
          <a:p>
            <a:r>
              <a:rPr sz="1000" dirty="0" err="1">
                <a:latin typeface="+mj-lt"/>
              </a:rPr>
              <a:t>Relación</a:t>
            </a:r>
            <a:r>
              <a:rPr sz="1000" dirty="0">
                <a:latin typeface="+mj-lt"/>
              </a:rPr>
              <a:t> </a:t>
            </a:r>
            <a:r>
              <a:rPr lang="es-CO" sz="1000" dirty="0">
                <a:latin typeface="+mj-lt"/>
              </a:rPr>
              <a:t>c</a:t>
            </a:r>
            <a:r>
              <a:rPr sz="1000" dirty="0" err="1">
                <a:latin typeface="+mj-lt"/>
              </a:rPr>
              <a:t>artera</a:t>
            </a:r>
            <a:r>
              <a:rPr sz="1000" dirty="0">
                <a:latin typeface="+mj-lt"/>
              </a:rPr>
              <a:t> </a:t>
            </a:r>
            <a:r>
              <a:rPr lang="es-CO" sz="1000" dirty="0">
                <a:latin typeface="+mj-lt"/>
              </a:rPr>
              <a:t>n</a:t>
            </a:r>
            <a:r>
              <a:rPr sz="1000" dirty="0">
                <a:latin typeface="+mj-lt"/>
              </a:rPr>
              <a:t>eta </a:t>
            </a:r>
            <a:r>
              <a:rPr sz="1000" dirty="0" err="1">
                <a:latin typeface="+mj-lt"/>
              </a:rPr>
              <a:t>frente</a:t>
            </a:r>
            <a:r>
              <a:rPr sz="1000" dirty="0">
                <a:latin typeface="+mj-lt"/>
              </a:rPr>
              <a:t> a </a:t>
            </a:r>
            <a:r>
              <a:rPr sz="1000" dirty="0" err="1">
                <a:latin typeface="+mj-lt"/>
              </a:rPr>
              <a:t>fuentes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estables</a:t>
            </a:r>
            <a:endParaRPr sz="1000" dirty="0">
              <a:latin typeface="+mj-lt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8224904" y="2743043"/>
            <a:ext cx="887946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">
                <a:solidFill>
                  <a:srgbClr val="495800"/>
                </a:solidFill>
              </a:defRPr>
            </a:lvl1pPr>
          </a:lstStyle>
          <a:p>
            <a:r>
              <a:rPr sz="1000" dirty="0">
                <a:latin typeface="+mj-lt"/>
              </a:rPr>
              <a:t>Para </a:t>
            </a:r>
            <a:r>
              <a:rPr sz="1000" dirty="0" err="1">
                <a:latin typeface="+mj-lt"/>
              </a:rPr>
              <a:t>mejorar</a:t>
            </a:r>
            <a:r>
              <a:rPr sz="1000" dirty="0">
                <a:latin typeface="+mj-lt"/>
              </a:rPr>
              <a:t> la </a:t>
            </a:r>
            <a:r>
              <a:rPr sz="1000" dirty="0" err="1">
                <a:latin typeface="+mj-lt"/>
              </a:rPr>
              <a:t>resiliencia</a:t>
            </a:r>
            <a:r>
              <a:rPr sz="1000" dirty="0">
                <a:latin typeface="+mj-lt"/>
              </a:rPr>
              <a:t> de los EC se </a:t>
            </a:r>
            <a:r>
              <a:rPr sz="1000" dirty="0" err="1">
                <a:latin typeface="+mj-lt"/>
              </a:rPr>
              <a:t>promueve</a:t>
            </a:r>
            <a:r>
              <a:rPr sz="1000" dirty="0">
                <a:latin typeface="+mj-lt"/>
              </a:rPr>
              <a:t> que el sector </a:t>
            </a:r>
            <a:r>
              <a:rPr sz="1000" dirty="0" err="1">
                <a:latin typeface="+mj-lt"/>
              </a:rPr>
              <a:t>tenga</a:t>
            </a:r>
            <a:r>
              <a:rPr sz="1000" dirty="0">
                <a:latin typeface="+mj-lt"/>
              </a:rPr>
              <a:t> un </a:t>
            </a:r>
            <a:r>
              <a:rPr sz="1000" dirty="0" err="1">
                <a:latin typeface="+mj-lt"/>
              </a:rPr>
              <a:t>fondeo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estable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frente</a:t>
            </a:r>
            <a:r>
              <a:rPr sz="1000" dirty="0">
                <a:latin typeface="+mj-lt"/>
              </a:rPr>
              <a:t> a la </a:t>
            </a:r>
            <a:r>
              <a:rPr sz="1000" dirty="0" err="1">
                <a:latin typeface="+mj-lt"/>
              </a:rPr>
              <a:t>composición</a:t>
            </a:r>
            <a:r>
              <a:rPr sz="1000" dirty="0">
                <a:latin typeface="+mj-lt"/>
              </a:rPr>
              <a:t> de </a:t>
            </a:r>
            <a:r>
              <a:rPr sz="1000" dirty="0" err="1">
                <a:latin typeface="+mj-lt"/>
              </a:rPr>
              <a:t>sus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activos</a:t>
            </a:r>
            <a:endParaRPr sz="1000" dirty="0">
              <a:latin typeface="+mj-lt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781325" y="4864417"/>
            <a:ext cx="246930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"/>
              </a:spcBef>
              <a:defRPr sz="800"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sz="1000" b="1" dirty="0">
                <a:latin typeface="+mj-lt"/>
              </a:rPr>
              <a:t>Fuente: </a:t>
            </a:r>
            <a:r>
              <a:rPr sz="1000" dirty="0">
                <a:latin typeface="+mj-lt"/>
              </a:rPr>
              <a:t>SFC y Banco de la </a:t>
            </a:r>
            <a:r>
              <a:rPr sz="1000" dirty="0" err="1">
                <a:latin typeface="+mj-lt"/>
              </a:rPr>
              <a:t>República</a:t>
            </a:r>
            <a:endParaRPr sz="1000" dirty="0">
              <a:latin typeface="+mj-lt"/>
            </a:endParaRPr>
          </a:p>
        </p:txBody>
      </p:sp>
      <p:pic>
        <p:nvPicPr>
          <p:cNvPr id="435" name="image3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474" y="2602637"/>
            <a:ext cx="3625001" cy="21658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097B90A-7D57-4E9E-A978-F6491815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Finalización de la convergencia a estándares en liquidez</a:t>
            </a:r>
          </a:p>
        </p:txBody>
      </p:sp>
      <p:sp>
        <p:nvSpPr>
          <p:cNvPr id="410" name="Shape 410"/>
          <p:cNvSpPr/>
          <p:nvPr/>
        </p:nvSpPr>
        <p:spPr>
          <a:xfrm flipH="1">
            <a:off x="4612922" y="1429395"/>
            <a:ext cx="0" cy="358893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miter/>
          </a:ln>
        </p:spPr>
        <p:txBody>
          <a:bodyPr lIns="45719" rIns="45719"/>
          <a:lstStyle/>
          <a:p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88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4. </a:t>
            </a:r>
            <a:r>
              <a:rPr dirty="0" err="1"/>
              <a:t>Promoción</a:t>
            </a:r>
            <a:r>
              <a:rPr dirty="0"/>
              <a:t> de </a:t>
            </a:r>
            <a:r>
              <a:rPr dirty="0" err="1"/>
              <a:t>iniciativas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varios</a:t>
            </a:r>
            <a:r>
              <a:rPr dirty="0"/>
              <a:t> </a:t>
            </a:r>
            <a:r>
              <a:rPr dirty="0" err="1"/>
              <a:t>frentes</a:t>
            </a:r>
            <a:r>
              <a:rPr dirty="0"/>
              <a:t> para la </a:t>
            </a:r>
            <a:r>
              <a:rPr dirty="0" err="1"/>
              <a:t>gestión</a:t>
            </a:r>
            <a:r>
              <a:rPr dirty="0"/>
              <a:t> </a:t>
            </a:r>
            <a:r>
              <a:rPr lang="es-CO" dirty="0"/>
              <a:t/>
            </a:r>
            <a:br>
              <a:rPr lang="es-CO" dirty="0"/>
            </a:br>
            <a:r>
              <a:rPr dirty="0"/>
              <a:t>del RO</a:t>
            </a:r>
            <a:r>
              <a:rPr lang="es-CO" dirty="0"/>
              <a:t>…</a:t>
            </a:r>
            <a:endParaRPr dirty="0"/>
          </a:p>
        </p:txBody>
      </p:sp>
      <p:sp>
        <p:nvSpPr>
          <p:cNvPr id="487" name="Shape 487"/>
          <p:cNvSpPr/>
          <p:nvPr/>
        </p:nvSpPr>
        <p:spPr>
          <a:xfrm>
            <a:off x="264160" y="4295618"/>
            <a:ext cx="8082332" cy="861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899" tIns="121899" rIns="121899" bIns="121899">
            <a:spAutoFit/>
          </a:bodyPr>
          <a:lstStyle>
            <a:lvl1pPr algn="ctr">
              <a:spcBef>
                <a:spcPts val="800"/>
              </a:spcBef>
              <a:defRPr sz="1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CO" sz="2000" b="1" dirty="0">
                <a:solidFill>
                  <a:srgbClr val="990000"/>
                </a:solidFill>
                <a:latin typeface="+mj-lt"/>
              </a:rPr>
              <a:t>En la 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SFC</a:t>
            </a:r>
            <a:r>
              <a:rPr lang="es-CO" sz="2000" b="1" dirty="0">
                <a:solidFill>
                  <a:srgbClr val="990000"/>
                </a:solidFill>
                <a:latin typeface="+mj-lt"/>
              </a:rPr>
              <a:t> estamos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comprometid</a:t>
            </a:r>
            <a:r>
              <a:rPr lang="es-CO" sz="2000" b="1" dirty="0">
                <a:solidFill>
                  <a:srgbClr val="990000"/>
                </a:solidFill>
                <a:latin typeface="+mj-lt"/>
              </a:rPr>
              <a:t>os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 con la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innovación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 y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mejora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 continua de los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productos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 y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servicios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 del sector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financiero</a:t>
            </a:r>
            <a:endParaRPr sz="2000" b="1" dirty="0">
              <a:solidFill>
                <a:srgbClr val="990000"/>
              </a:solidFill>
              <a:latin typeface="+mj-lt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5CEA2E9-DD06-4447-BBA4-D87313EE6059}"/>
              </a:ext>
            </a:extLst>
          </p:cNvPr>
          <p:cNvGrpSpPr/>
          <p:nvPr/>
        </p:nvGrpSpPr>
        <p:grpSpPr>
          <a:xfrm>
            <a:off x="7093688" y="807036"/>
            <a:ext cx="1882441" cy="3280238"/>
            <a:chOff x="7148280" y="868452"/>
            <a:chExt cx="1882441" cy="3280238"/>
          </a:xfrm>
        </p:grpSpPr>
        <p:grpSp>
          <p:nvGrpSpPr>
            <p:cNvPr id="470" name="Group 470"/>
            <p:cNvGrpSpPr/>
            <p:nvPr/>
          </p:nvGrpSpPr>
          <p:grpSpPr>
            <a:xfrm>
              <a:off x="7148280" y="868452"/>
              <a:ext cx="1882441" cy="3280238"/>
              <a:chOff x="0" y="-1"/>
              <a:chExt cx="1882439" cy="3280237"/>
            </a:xfrm>
          </p:grpSpPr>
          <p:sp>
            <p:nvSpPr>
              <p:cNvPr id="455" name="Shape 455"/>
              <p:cNvSpPr/>
              <p:nvPr/>
            </p:nvSpPr>
            <p:spPr>
              <a:xfrm rot="2700000">
                <a:off x="306592" y="944842"/>
                <a:ext cx="834254" cy="783896"/>
              </a:xfrm>
              <a:prstGeom prst="roundRect">
                <a:avLst>
                  <a:gd name="adj" fmla="val 16667"/>
                </a:avLst>
              </a:prstGeom>
              <a:solidFill>
                <a:srgbClr val="F59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456" name="Shape 456"/>
              <p:cNvSpPr/>
              <p:nvPr/>
            </p:nvSpPr>
            <p:spPr>
              <a:xfrm rot="3314700">
                <a:off x="275860" y="1173771"/>
                <a:ext cx="834254" cy="783898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blurRad="342900" rotWithShape="0">
                  <a:srgbClr val="000000">
                    <a:alpha val="29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grpSp>
            <p:nvGrpSpPr>
              <p:cNvPr id="467" name="Group 467"/>
              <p:cNvGrpSpPr/>
              <p:nvPr/>
            </p:nvGrpSpPr>
            <p:grpSpPr>
              <a:xfrm>
                <a:off x="499365" y="602035"/>
                <a:ext cx="179658" cy="152480"/>
                <a:chOff x="0" y="0"/>
                <a:chExt cx="179657" cy="152479"/>
              </a:xfrm>
            </p:grpSpPr>
            <p:sp>
              <p:nvSpPr>
                <p:cNvPr id="457" name="Shape 457"/>
                <p:cNvSpPr/>
                <p:nvPr/>
              </p:nvSpPr>
              <p:spPr>
                <a:xfrm>
                  <a:off x="68216" y="-1"/>
                  <a:ext cx="43227" cy="46521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460" name="Group 460"/>
                <p:cNvGrpSpPr/>
                <p:nvPr/>
              </p:nvGrpSpPr>
              <p:grpSpPr>
                <a:xfrm>
                  <a:off x="35796" y="58579"/>
                  <a:ext cx="108067" cy="31013"/>
                  <a:chOff x="0" y="0"/>
                  <a:chExt cx="108065" cy="31011"/>
                </a:xfrm>
              </p:grpSpPr>
              <p:sp>
                <p:nvSpPr>
                  <p:cNvPr id="458" name="Shape 458"/>
                  <p:cNvSpPr/>
                  <p:nvPr/>
                </p:nvSpPr>
                <p:spPr>
                  <a:xfrm>
                    <a:off x="-1" y="-1"/>
                    <a:ext cx="28819" cy="3101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459" name="Shape 459"/>
                  <p:cNvSpPr/>
                  <p:nvPr/>
                </p:nvSpPr>
                <p:spPr>
                  <a:xfrm>
                    <a:off x="79247" y="-1"/>
                    <a:ext cx="28819" cy="3101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</p:grpSp>
            <p:grpSp>
              <p:nvGrpSpPr>
                <p:cNvPr id="463" name="Group 463"/>
                <p:cNvGrpSpPr/>
                <p:nvPr/>
              </p:nvGrpSpPr>
              <p:grpSpPr>
                <a:xfrm>
                  <a:off x="14408" y="101653"/>
                  <a:ext cx="150841" cy="23261"/>
                  <a:chOff x="0" y="0"/>
                  <a:chExt cx="150839" cy="23260"/>
                </a:xfrm>
              </p:grpSpPr>
              <p:sp>
                <p:nvSpPr>
                  <p:cNvPr id="461" name="Shape 461"/>
                  <p:cNvSpPr/>
                  <p:nvPr/>
                </p:nvSpPr>
                <p:spPr>
                  <a:xfrm>
                    <a:off x="0" y="-1"/>
                    <a:ext cx="21613" cy="23261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462" name="Shape 462"/>
                  <p:cNvSpPr/>
                  <p:nvPr/>
                </p:nvSpPr>
                <p:spPr>
                  <a:xfrm>
                    <a:off x="129227" y="-1"/>
                    <a:ext cx="21613" cy="23261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</p:grpSp>
            <p:grpSp>
              <p:nvGrpSpPr>
                <p:cNvPr id="466" name="Group 466"/>
                <p:cNvGrpSpPr/>
                <p:nvPr/>
              </p:nvGrpSpPr>
              <p:grpSpPr>
                <a:xfrm>
                  <a:off x="0" y="136973"/>
                  <a:ext cx="179658" cy="15507"/>
                  <a:chOff x="0" y="0"/>
                  <a:chExt cx="179657" cy="15505"/>
                </a:xfrm>
              </p:grpSpPr>
              <p:sp>
                <p:nvSpPr>
                  <p:cNvPr id="464" name="Shape 464"/>
                  <p:cNvSpPr/>
                  <p:nvPr/>
                </p:nvSpPr>
                <p:spPr>
                  <a:xfrm>
                    <a:off x="165249" y="-1"/>
                    <a:ext cx="14409" cy="15507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465" name="Shape 465"/>
                  <p:cNvSpPr/>
                  <p:nvPr/>
                </p:nvSpPr>
                <p:spPr>
                  <a:xfrm>
                    <a:off x="0" y="-1"/>
                    <a:ext cx="14409" cy="15507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  <p:sp>
            <p:nvSpPr>
              <p:cNvPr id="468" name="Shape 468"/>
              <p:cNvSpPr/>
              <p:nvPr/>
            </p:nvSpPr>
            <p:spPr>
              <a:xfrm>
                <a:off x="0" y="2110727"/>
                <a:ext cx="1882439" cy="11695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/>
              <a:p>
                <a:pPr marL="171450" indent="-171450" defTabSz="571478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262626"/>
                    </a:solidFill>
                  </a:defRPr>
                </a:pPr>
                <a:r>
                  <a:rPr dirty="0" err="1">
                    <a:latin typeface="+mj-lt"/>
                  </a:rPr>
                  <a:t>Domicialización</a:t>
                </a:r>
                <a:endParaRPr dirty="0">
                  <a:latin typeface="+mj-lt"/>
                </a:endParaRPr>
              </a:p>
              <a:p>
                <a:pPr marL="171450" indent="-171450" defTabSz="571478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262626"/>
                    </a:solidFill>
                  </a:defRPr>
                </a:pPr>
                <a:r>
                  <a:rPr dirty="0" err="1">
                    <a:latin typeface="+mj-lt"/>
                  </a:rPr>
                  <a:t>Fortalecer</a:t>
                </a:r>
                <a:r>
                  <a:rPr dirty="0">
                    <a:latin typeface="+mj-lt"/>
                  </a:rPr>
                  <a:t> los </a:t>
                </a:r>
                <a:r>
                  <a:rPr dirty="0" err="1">
                    <a:latin typeface="+mj-lt"/>
                  </a:rPr>
                  <a:t>requisitos</a:t>
                </a:r>
                <a:r>
                  <a:rPr dirty="0">
                    <a:latin typeface="+mj-lt"/>
                  </a:rPr>
                  <a:t> para </a:t>
                </a:r>
                <a:r>
                  <a:rPr dirty="0" err="1">
                    <a:latin typeface="+mj-lt"/>
                  </a:rPr>
                  <a:t>operaciones</a:t>
                </a:r>
                <a:r>
                  <a:rPr dirty="0">
                    <a:latin typeface="+mj-lt"/>
                  </a:rPr>
                  <a:t> con TC </a:t>
                </a:r>
                <a:r>
                  <a:rPr dirty="0" err="1">
                    <a:latin typeface="+mj-lt"/>
                  </a:rPr>
                  <a:t>en</a:t>
                </a:r>
                <a:r>
                  <a:rPr dirty="0">
                    <a:latin typeface="+mj-lt"/>
                  </a:rPr>
                  <a:t> internet</a:t>
                </a:r>
                <a:endParaRPr dirty="0">
                  <a:solidFill>
                    <a:srgbClr val="404040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  <a:p>
                <a:pPr marL="171450" indent="-171450" defTabSz="571478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262626"/>
                    </a:solidFill>
                  </a:defRPr>
                </a:pPr>
                <a:r>
                  <a:rPr dirty="0" err="1">
                    <a:latin typeface="+mj-lt"/>
                  </a:rPr>
                  <a:t>Capacitación</a:t>
                </a:r>
                <a:r>
                  <a:rPr dirty="0">
                    <a:latin typeface="+mj-lt"/>
                  </a:rPr>
                  <a:t> al </a:t>
                </a:r>
                <a:r>
                  <a:rPr dirty="0" err="1">
                    <a:latin typeface="+mj-lt"/>
                  </a:rPr>
                  <a:t>consumidor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financiero</a:t>
                </a:r>
                <a:endParaRPr dirty="0">
                  <a:solidFill>
                    <a:srgbClr val="404040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9" name="Shape 469"/>
              <p:cNvSpPr/>
              <p:nvPr/>
            </p:nvSpPr>
            <p:spPr>
              <a:xfrm>
                <a:off x="133172" y="-1"/>
                <a:ext cx="1429325" cy="431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>
                <a:lvl1pPr algn="ctr" defTabSz="914400">
                  <a:defRPr sz="1400" b="1">
                    <a:solidFill>
                      <a:srgbClr val="FFC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rPr dirty="0" err="1">
                    <a:solidFill>
                      <a:srgbClr val="C36518"/>
                    </a:solidFill>
                    <a:effectLst/>
                    <a:latin typeface="+mj-lt"/>
                  </a:rPr>
                  <a:t>Prevención</a:t>
                </a:r>
                <a:r>
                  <a:rPr dirty="0">
                    <a:solidFill>
                      <a:srgbClr val="C36518"/>
                    </a:solidFill>
                    <a:effectLst/>
                    <a:latin typeface="+mj-lt"/>
                  </a:rPr>
                  <a:t> del </a:t>
                </a:r>
                <a:r>
                  <a:rPr dirty="0" err="1">
                    <a:solidFill>
                      <a:srgbClr val="C36518"/>
                    </a:solidFill>
                    <a:effectLst/>
                    <a:latin typeface="+mj-lt"/>
                  </a:rPr>
                  <a:t>fraude</a:t>
                </a:r>
                <a:endParaRPr dirty="0">
                  <a:solidFill>
                    <a:srgbClr val="C36518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18" name="Shape 518"/>
            <p:cNvSpPr/>
            <p:nvPr/>
          </p:nvSpPr>
          <p:spPr>
            <a:xfrm>
              <a:off x="7582883" y="2372900"/>
              <a:ext cx="306257" cy="31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extrusionOk="0">
                  <a:moveTo>
                    <a:pt x="10800" y="14130"/>
                  </a:moveTo>
                  <a:cubicBezTo>
                    <a:pt x="9996" y="14130"/>
                    <a:pt x="9343" y="14580"/>
                    <a:pt x="9343" y="15136"/>
                  </a:cubicBezTo>
                  <a:cubicBezTo>
                    <a:pt x="9343" y="15516"/>
                    <a:pt x="9647" y="15846"/>
                    <a:pt x="10106" y="16004"/>
                  </a:cubicBezTo>
                  <a:lnTo>
                    <a:pt x="9607" y="18091"/>
                  </a:lnTo>
                  <a:lnTo>
                    <a:pt x="11993" y="18091"/>
                  </a:lnTo>
                  <a:lnTo>
                    <a:pt x="11495" y="16004"/>
                  </a:lnTo>
                  <a:cubicBezTo>
                    <a:pt x="11953" y="15846"/>
                    <a:pt x="12257" y="15516"/>
                    <a:pt x="12257" y="15136"/>
                  </a:cubicBezTo>
                  <a:cubicBezTo>
                    <a:pt x="12257" y="14580"/>
                    <a:pt x="11604" y="14130"/>
                    <a:pt x="10800" y="14130"/>
                  </a:cubicBezTo>
                  <a:close/>
                  <a:moveTo>
                    <a:pt x="10748" y="1798"/>
                  </a:moveTo>
                  <a:cubicBezTo>
                    <a:pt x="8529" y="1818"/>
                    <a:pt x="6745" y="3067"/>
                    <a:pt x="6745" y="4601"/>
                  </a:cubicBezTo>
                  <a:lnTo>
                    <a:pt x="6731" y="4601"/>
                  </a:lnTo>
                  <a:lnTo>
                    <a:pt x="6731" y="10652"/>
                  </a:lnTo>
                  <a:lnTo>
                    <a:pt x="14869" y="10652"/>
                  </a:lnTo>
                  <a:lnTo>
                    <a:pt x="14869" y="4529"/>
                  </a:lnTo>
                  <a:lnTo>
                    <a:pt x="14854" y="4529"/>
                  </a:lnTo>
                  <a:cubicBezTo>
                    <a:pt x="14797" y="2995"/>
                    <a:pt x="12967" y="1778"/>
                    <a:pt x="10748" y="1798"/>
                  </a:cubicBezTo>
                  <a:close/>
                  <a:moveTo>
                    <a:pt x="10715" y="0"/>
                  </a:moveTo>
                  <a:cubicBezTo>
                    <a:pt x="14358" y="-32"/>
                    <a:pt x="17361" y="1966"/>
                    <a:pt x="17454" y="4483"/>
                  </a:cubicBezTo>
                  <a:lnTo>
                    <a:pt x="16991" y="4491"/>
                  </a:lnTo>
                  <a:lnTo>
                    <a:pt x="17456" y="4491"/>
                  </a:lnTo>
                  <a:lnTo>
                    <a:pt x="17456" y="10652"/>
                  </a:lnTo>
                  <a:lnTo>
                    <a:pt x="19901" y="10652"/>
                  </a:lnTo>
                  <a:cubicBezTo>
                    <a:pt x="20839" y="10652"/>
                    <a:pt x="21600" y="11178"/>
                    <a:pt x="21600" y="11827"/>
                  </a:cubicBezTo>
                  <a:lnTo>
                    <a:pt x="21600" y="20393"/>
                  </a:lnTo>
                  <a:cubicBezTo>
                    <a:pt x="21600" y="21042"/>
                    <a:pt x="20839" y="21568"/>
                    <a:pt x="19901" y="21568"/>
                  </a:cubicBezTo>
                  <a:lnTo>
                    <a:pt x="1699" y="21568"/>
                  </a:lnTo>
                  <a:cubicBezTo>
                    <a:pt x="761" y="21568"/>
                    <a:pt x="0" y="21042"/>
                    <a:pt x="0" y="20393"/>
                  </a:cubicBezTo>
                  <a:lnTo>
                    <a:pt x="0" y="11827"/>
                  </a:lnTo>
                  <a:cubicBezTo>
                    <a:pt x="0" y="11178"/>
                    <a:pt x="761" y="10652"/>
                    <a:pt x="1699" y="10652"/>
                  </a:cubicBezTo>
                  <a:lnTo>
                    <a:pt x="4144" y="10652"/>
                  </a:lnTo>
                  <a:lnTo>
                    <a:pt x="4144" y="4560"/>
                  </a:lnTo>
                  <a:lnTo>
                    <a:pt x="4149" y="4560"/>
                  </a:lnTo>
                  <a:cubicBezTo>
                    <a:pt x="4175" y="2060"/>
                    <a:pt x="7092" y="32"/>
                    <a:pt x="10715" y="0"/>
                  </a:cubicBezTo>
                  <a:close/>
                </a:path>
              </a:pathLst>
            </a:custGeom>
            <a:solidFill>
              <a:srgbClr val="F597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defTabSz="914400"/>
              <a:endParaRPr/>
            </a:p>
          </p:txBody>
        </p:sp>
        <p:grpSp>
          <p:nvGrpSpPr>
            <p:cNvPr id="525" name="Group 525"/>
            <p:cNvGrpSpPr/>
            <p:nvPr/>
          </p:nvGrpSpPr>
          <p:grpSpPr>
            <a:xfrm>
              <a:off x="7718838" y="2274415"/>
              <a:ext cx="292091" cy="202110"/>
              <a:chOff x="0" y="0"/>
              <a:chExt cx="292090" cy="202109"/>
            </a:xfrm>
          </p:grpSpPr>
          <p:sp>
            <p:nvSpPr>
              <p:cNvPr id="519" name="Shape 519"/>
              <p:cNvSpPr/>
              <p:nvPr/>
            </p:nvSpPr>
            <p:spPr>
              <a:xfrm>
                <a:off x="0" y="-1"/>
                <a:ext cx="292091" cy="202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30" y="0"/>
                    </a:moveTo>
                    <a:lnTo>
                      <a:pt x="1170" y="0"/>
                    </a:lnTo>
                    <a:lnTo>
                      <a:pt x="937" y="45"/>
                    </a:lnTo>
                    <a:lnTo>
                      <a:pt x="703" y="131"/>
                    </a:lnTo>
                    <a:lnTo>
                      <a:pt x="498" y="306"/>
                    </a:lnTo>
                    <a:lnTo>
                      <a:pt x="351" y="522"/>
                    </a:lnTo>
                    <a:lnTo>
                      <a:pt x="205" y="785"/>
                    </a:lnTo>
                    <a:lnTo>
                      <a:pt x="88" y="1089"/>
                    </a:lnTo>
                    <a:lnTo>
                      <a:pt x="30" y="1395"/>
                    </a:lnTo>
                    <a:lnTo>
                      <a:pt x="0" y="1742"/>
                    </a:lnTo>
                    <a:lnTo>
                      <a:pt x="0" y="19858"/>
                    </a:lnTo>
                    <a:lnTo>
                      <a:pt x="30" y="20207"/>
                    </a:lnTo>
                    <a:lnTo>
                      <a:pt x="88" y="20511"/>
                    </a:lnTo>
                    <a:lnTo>
                      <a:pt x="205" y="20817"/>
                    </a:lnTo>
                    <a:lnTo>
                      <a:pt x="351" y="21078"/>
                    </a:lnTo>
                    <a:lnTo>
                      <a:pt x="498" y="21296"/>
                    </a:lnTo>
                    <a:lnTo>
                      <a:pt x="703" y="21469"/>
                    </a:lnTo>
                    <a:lnTo>
                      <a:pt x="937" y="21557"/>
                    </a:lnTo>
                    <a:lnTo>
                      <a:pt x="1170" y="21600"/>
                    </a:lnTo>
                    <a:lnTo>
                      <a:pt x="20430" y="21600"/>
                    </a:lnTo>
                    <a:lnTo>
                      <a:pt x="20664" y="21557"/>
                    </a:lnTo>
                    <a:lnTo>
                      <a:pt x="20898" y="21469"/>
                    </a:lnTo>
                    <a:lnTo>
                      <a:pt x="21102" y="21296"/>
                    </a:lnTo>
                    <a:lnTo>
                      <a:pt x="21249" y="21078"/>
                    </a:lnTo>
                    <a:lnTo>
                      <a:pt x="21396" y="20817"/>
                    </a:lnTo>
                    <a:lnTo>
                      <a:pt x="21512" y="20511"/>
                    </a:lnTo>
                    <a:lnTo>
                      <a:pt x="21571" y="20207"/>
                    </a:lnTo>
                    <a:lnTo>
                      <a:pt x="21600" y="19858"/>
                    </a:lnTo>
                    <a:lnTo>
                      <a:pt x="21600" y="1742"/>
                    </a:lnTo>
                    <a:lnTo>
                      <a:pt x="21571" y="1395"/>
                    </a:lnTo>
                    <a:lnTo>
                      <a:pt x="21512" y="1089"/>
                    </a:lnTo>
                    <a:lnTo>
                      <a:pt x="21396" y="785"/>
                    </a:lnTo>
                    <a:lnTo>
                      <a:pt x="21249" y="522"/>
                    </a:lnTo>
                    <a:lnTo>
                      <a:pt x="21102" y="306"/>
                    </a:lnTo>
                    <a:lnTo>
                      <a:pt x="20898" y="131"/>
                    </a:lnTo>
                    <a:lnTo>
                      <a:pt x="20664" y="45"/>
                    </a:lnTo>
                    <a:lnTo>
                      <a:pt x="20430" y="0"/>
                    </a:lnTo>
                  </a:path>
                </a:pathLst>
              </a:custGeom>
              <a:noFill/>
              <a:ln w="28575" cap="rnd">
                <a:solidFill>
                  <a:srgbClr val="F597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600">
                    <a:solidFill>
                      <a:srgbClr val="990000"/>
                    </a:solidFill>
                  </a:defRPr>
                </a:pPr>
                <a:endParaRPr/>
              </a:p>
            </p:txBody>
          </p:sp>
          <p:sp>
            <p:nvSpPr>
              <p:cNvPr id="520" name="Shape 520"/>
              <p:cNvSpPr/>
              <p:nvPr/>
            </p:nvSpPr>
            <p:spPr>
              <a:xfrm flipH="1" flipV="1">
                <a:off x="0" y="52166"/>
                <a:ext cx="292091" cy="1"/>
              </a:xfrm>
              <a:prstGeom prst="line">
                <a:avLst/>
              </a:prstGeom>
              <a:noFill/>
              <a:ln w="28575" cap="rnd">
                <a:solidFill>
                  <a:srgbClr val="F597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0" y="90865"/>
                <a:ext cx="292091" cy="1"/>
              </a:xfrm>
              <a:prstGeom prst="line">
                <a:avLst/>
              </a:prstGeom>
              <a:noFill/>
              <a:ln w="28575" cap="rnd">
                <a:solidFill>
                  <a:srgbClr val="F597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2" name="Shape 522"/>
              <p:cNvSpPr/>
              <p:nvPr/>
            </p:nvSpPr>
            <p:spPr>
              <a:xfrm flipH="1" flipV="1">
                <a:off x="37604" y="118170"/>
                <a:ext cx="104883" cy="1"/>
              </a:xfrm>
              <a:prstGeom prst="line">
                <a:avLst/>
              </a:prstGeom>
              <a:noFill/>
              <a:ln w="28575" cap="rnd">
                <a:solidFill>
                  <a:srgbClr val="F597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3" name="Shape 523"/>
              <p:cNvSpPr/>
              <p:nvPr/>
            </p:nvSpPr>
            <p:spPr>
              <a:xfrm flipH="1">
                <a:off x="37604" y="145073"/>
                <a:ext cx="71634" cy="1"/>
              </a:xfrm>
              <a:prstGeom prst="line">
                <a:avLst/>
              </a:prstGeom>
              <a:noFill/>
              <a:ln w="28575" cap="rnd">
                <a:solidFill>
                  <a:srgbClr val="F597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213323" y="122252"/>
                <a:ext cx="40384" cy="26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67" y="0"/>
                    </a:moveTo>
                    <a:lnTo>
                      <a:pt x="3390" y="0"/>
                    </a:lnTo>
                    <a:lnTo>
                      <a:pt x="2547" y="323"/>
                    </a:lnTo>
                    <a:lnTo>
                      <a:pt x="1912" y="981"/>
                    </a:lnTo>
                    <a:lnTo>
                      <a:pt x="1278" y="1962"/>
                    </a:lnTo>
                    <a:lnTo>
                      <a:pt x="426" y="3925"/>
                    </a:lnTo>
                    <a:lnTo>
                      <a:pt x="217" y="5229"/>
                    </a:lnTo>
                    <a:lnTo>
                      <a:pt x="0" y="6546"/>
                    </a:lnTo>
                    <a:lnTo>
                      <a:pt x="0" y="15054"/>
                    </a:lnTo>
                    <a:lnTo>
                      <a:pt x="217" y="16358"/>
                    </a:lnTo>
                    <a:lnTo>
                      <a:pt x="426" y="17675"/>
                    </a:lnTo>
                    <a:lnTo>
                      <a:pt x="1278" y="19638"/>
                    </a:lnTo>
                    <a:lnTo>
                      <a:pt x="1912" y="20296"/>
                    </a:lnTo>
                    <a:lnTo>
                      <a:pt x="2547" y="20941"/>
                    </a:lnTo>
                    <a:lnTo>
                      <a:pt x="3390" y="21277"/>
                    </a:lnTo>
                    <a:lnTo>
                      <a:pt x="4242" y="21600"/>
                    </a:lnTo>
                    <a:lnTo>
                      <a:pt x="17367" y="21600"/>
                    </a:lnTo>
                    <a:lnTo>
                      <a:pt x="18210" y="21277"/>
                    </a:lnTo>
                    <a:lnTo>
                      <a:pt x="19053" y="20941"/>
                    </a:lnTo>
                    <a:lnTo>
                      <a:pt x="19688" y="20296"/>
                    </a:lnTo>
                    <a:lnTo>
                      <a:pt x="20331" y="19638"/>
                    </a:lnTo>
                    <a:lnTo>
                      <a:pt x="20748" y="18656"/>
                    </a:lnTo>
                    <a:lnTo>
                      <a:pt x="21174" y="17675"/>
                    </a:lnTo>
                    <a:lnTo>
                      <a:pt x="21600" y="16358"/>
                    </a:lnTo>
                    <a:lnTo>
                      <a:pt x="21600" y="5229"/>
                    </a:lnTo>
                    <a:lnTo>
                      <a:pt x="21174" y="3925"/>
                    </a:lnTo>
                    <a:lnTo>
                      <a:pt x="20748" y="2944"/>
                    </a:lnTo>
                    <a:lnTo>
                      <a:pt x="20331" y="1962"/>
                    </a:lnTo>
                    <a:lnTo>
                      <a:pt x="19688" y="981"/>
                    </a:lnTo>
                    <a:lnTo>
                      <a:pt x="19053" y="323"/>
                    </a:lnTo>
                    <a:lnTo>
                      <a:pt x="18210" y="0"/>
                    </a:lnTo>
                    <a:lnTo>
                      <a:pt x="17367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597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600">
                    <a:solidFill>
                      <a:srgbClr val="99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BDDA355-086E-446F-9B05-4CF643C7183E}"/>
              </a:ext>
            </a:extLst>
          </p:cNvPr>
          <p:cNvGrpSpPr/>
          <p:nvPr/>
        </p:nvGrpSpPr>
        <p:grpSpPr>
          <a:xfrm>
            <a:off x="5521483" y="1551923"/>
            <a:ext cx="1612654" cy="2555933"/>
            <a:chOff x="5576075" y="1613339"/>
            <a:chExt cx="1612654" cy="2555933"/>
          </a:xfrm>
        </p:grpSpPr>
        <p:sp>
          <p:nvSpPr>
            <p:cNvPr id="501" name="Shape 501"/>
            <p:cNvSpPr/>
            <p:nvPr/>
          </p:nvSpPr>
          <p:spPr>
            <a:xfrm>
              <a:off x="5627446" y="3070541"/>
              <a:ext cx="1246688" cy="215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b">
              <a:spAutoFit/>
            </a:bodyPr>
            <a:lstStyle>
              <a:lvl1pPr algn="ctr" defTabSz="914400">
                <a:defRPr sz="1400" b="1">
                  <a:solidFill>
                    <a:schemeClr val="accent5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 err="1">
                  <a:effectLst/>
                  <a:latin typeface="+mj-lt"/>
                </a:rPr>
                <a:t>Biometría</a:t>
              </a:r>
              <a:endParaRPr dirty="0">
                <a:effectLst/>
                <a:latin typeface="+mj-lt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5576075" y="3307540"/>
              <a:ext cx="1612654" cy="8617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121899" tIns="121899" rIns="121899" bIns="121899" anchor="ctr">
              <a:spAutoFit/>
            </a:bodyPr>
            <a:lstStyle/>
            <a:p>
              <a:pPr marL="107999" indent="-107999" defTabSz="914400">
                <a:buClr>
                  <a:srgbClr val="000000"/>
                </a:buClr>
                <a:buSzPts val="1000"/>
                <a:buFont typeface="Arial"/>
                <a:buChar char="•"/>
                <a:defRPr sz="1000">
                  <a:solidFill>
                    <a:srgbClr val="404040"/>
                  </a:solidFill>
                </a:defRPr>
              </a:pPr>
              <a:r>
                <a:rPr dirty="0" err="1">
                  <a:latin typeface="+mj-lt"/>
                </a:rPr>
                <a:t>Autenticación</a:t>
              </a:r>
              <a:r>
                <a:rPr dirty="0">
                  <a:latin typeface="+mj-lt"/>
                </a:rPr>
                <a:t> </a:t>
              </a:r>
              <a:r>
                <a:rPr lang="es-CO" dirty="0">
                  <a:latin typeface="+mj-lt"/>
                </a:rPr>
                <a:t>b</a:t>
              </a:r>
              <a:r>
                <a:rPr dirty="0" err="1">
                  <a:latin typeface="+mj-lt"/>
                </a:rPr>
                <a:t>iométrica</a:t>
              </a:r>
              <a:endParaRPr dirty="0">
                <a:latin typeface="+mj-lt"/>
                <a:ea typeface="Roboto"/>
                <a:cs typeface="Roboto"/>
                <a:sym typeface="Roboto"/>
              </a:endParaRPr>
            </a:p>
            <a:p>
              <a:pPr marL="107999" indent="-107999" defTabSz="914400">
                <a:buClr>
                  <a:srgbClr val="000000"/>
                </a:buClr>
                <a:buSzPts val="1000"/>
                <a:buFont typeface="Arial"/>
                <a:buChar char="•"/>
                <a:defRPr sz="1000">
                  <a:solidFill>
                    <a:srgbClr val="404040"/>
                  </a:solidFill>
                </a:defRPr>
              </a:pPr>
              <a:r>
                <a:rPr dirty="0">
                  <a:latin typeface="+mj-lt"/>
                </a:rPr>
                <a:t>Marco </a:t>
              </a:r>
              <a:r>
                <a:rPr dirty="0" err="1">
                  <a:latin typeface="+mj-lt"/>
                </a:rPr>
                <a:t>normativo</a:t>
              </a:r>
              <a:r>
                <a:rPr dirty="0">
                  <a:latin typeface="+mj-lt"/>
                </a:rPr>
                <a:t> </a:t>
              </a:r>
              <a:r>
                <a:rPr dirty="0" err="1">
                  <a:latin typeface="+mj-lt"/>
                </a:rPr>
                <a:t>en</a:t>
              </a:r>
              <a:r>
                <a:rPr dirty="0">
                  <a:latin typeface="+mj-lt"/>
                </a:rPr>
                <a:t> </a:t>
              </a:r>
              <a:r>
                <a:rPr lang="es-CO" dirty="0">
                  <a:latin typeface="+mj-lt"/>
                </a:rPr>
                <a:t>b</a:t>
              </a:r>
              <a:r>
                <a:rPr dirty="0" err="1">
                  <a:latin typeface="+mj-lt"/>
                </a:rPr>
                <a:t>iometría</a:t>
              </a:r>
              <a:endParaRPr dirty="0">
                <a:latin typeface="+mj-lt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 rot="2700000">
              <a:off x="5763057" y="1882468"/>
              <a:ext cx="779567" cy="783896"/>
            </a:xfrm>
            <a:prstGeom prst="roundRect">
              <a:avLst>
                <a:gd name="adj" fmla="val 16667"/>
              </a:avLst>
            </a:prstGeom>
            <a:solidFill>
              <a:srgbClr val="8037B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defTabSz="914400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 rot="1809825">
              <a:off x="5783434" y="1613339"/>
              <a:ext cx="775192" cy="788322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miter lim="400000"/>
            </a:ln>
            <a:effectLst>
              <a:outerShdw blurRad="342900" rotWithShape="0">
                <a:srgbClr val="000000">
                  <a:alpha val="29000"/>
                </a:srgbClr>
              </a:outerShdw>
            </a:effectLst>
          </p:spPr>
          <p:txBody>
            <a:bodyPr lIns="45719" rIns="45719" anchor="ctr"/>
            <a:lstStyle/>
            <a:p>
              <a:pPr algn="ctr" defTabSz="914400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15" name="Group 515"/>
            <p:cNvGrpSpPr/>
            <p:nvPr/>
          </p:nvGrpSpPr>
          <p:grpSpPr>
            <a:xfrm>
              <a:off x="5996351" y="2794896"/>
              <a:ext cx="179659" cy="142485"/>
              <a:chOff x="0" y="0"/>
              <a:chExt cx="179657" cy="142484"/>
            </a:xfrm>
          </p:grpSpPr>
          <p:sp>
            <p:nvSpPr>
              <p:cNvPr id="505" name="Shape 505"/>
              <p:cNvSpPr/>
              <p:nvPr/>
            </p:nvSpPr>
            <p:spPr>
              <a:xfrm rot="10800000">
                <a:off x="68215" y="99014"/>
                <a:ext cx="43227" cy="43471"/>
              </a:xfrm>
              <a:prstGeom prst="ellipse">
                <a:avLst/>
              </a:pr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508" name="Group 508"/>
              <p:cNvGrpSpPr/>
              <p:nvPr/>
            </p:nvGrpSpPr>
            <p:grpSpPr>
              <a:xfrm>
                <a:off x="35794" y="58764"/>
                <a:ext cx="108067" cy="28981"/>
                <a:chOff x="0" y="0"/>
                <a:chExt cx="108065" cy="28980"/>
              </a:xfrm>
            </p:grpSpPr>
            <p:sp>
              <p:nvSpPr>
                <p:cNvPr id="506" name="Shape 506"/>
                <p:cNvSpPr/>
                <p:nvPr/>
              </p:nvSpPr>
              <p:spPr>
                <a:xfrm rot="10800000">
                  <a:off x="79247" y="-1"/>
                  <a:ext cx="28819" cy="2898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07" name="Shape 507"/>
                <p:cNvSpPr/>
                <p:nvPr/>
              </p:nvSpPr>
              <p:spPr>
                <a:xfrm rot="10800000">
                  <a:off x="0" y="-1"/>
                  <a:ext cx="28818" cy="2898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11" name="Group 511"/>
              <p:cNvGrpSpPr/>
              <p:nvPr/>
            </p:nvGrpSpPr>
            <p:grpSpPr>
              <a:xfrm>
                <a:off x="14408" y="25760"/>
                <a:ext cx="150841" cy="21735"/>
                <a:chOff x="0" y="0"/>
                <a:chExt cx="150839" cy="21733"/>
              </a:xfrm>
            </p:grpSpPr>
            <p:sp>
              <p:nvSpPr>
                <p:cNvPr id="509" name="Shape 509"/>
                <p:cNvSpPr/>
                <p:nvPr/>
              </p:nvSpPr>
              <p:spPr>
                <a:xfrm rot="10800000">
                  <a:off x="129227" y="-1"/>
                  <a:ext cx="21613" cy="21735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0" name="Shape 510"/>
                <p:cNvSpPr/>
                <p:nvPr/>
              </p:nvSpPr>
              <p:spPr>
                <a:xfrm rot="10800000">
                  <a:off x="0" y="-1"/>
                  <a:ext cx="21612" cy="21735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14" name="Group 514"/>
              <p:cNvGrpSpPr/>
              <p:nvPr/>
            </p:nvGrpSpPr>
            <p:grpSpPr>
              <a:xfrm>
                <a:off x="-1" y="-1"/>
                <a:ext cx="179659" cy="14492"/>
                <a:chOff x="0" y="0"/>
                <a:chExt cx="179657" cy="14490"/>
              </a:xfrm>
            </p:grpSpPr>
            <p:sp>
              <p:nvSpPr>
                <p:cNvPr id="512" name="Shape 512"/>
                <p:cNvSpPr/>
                <p:nvPr/>
              </p:nvSpPr>
              <p:spPr>
                <a:xfrm rot="10800000">
                  <a:off x="0" y="-1"/>
                  <a:ext cx="14409" cy="1449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13" name="Shape 513"/>
                <p:cNvSpPr/>
                <p:nvPr/>
              </p:nvSpPr>
              <p:spPr>
                <a:xfrm rot="10800000">
                  <a:off x="165249" y="-1"/>
                  <a:ext cx="14409" cy="1449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pic>
          <p:nvPicPr>
            <p:cNvPr id="526" name="image34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1115">
              <a:off x="5908437" y="1780186"/>
              <a:ext cx="506328" cy="421265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D91510A-84C8-421B-B1D9-3D632A117D5E}"/>
              </a:ext>
            </a:extLst>
          </p:cNvPr>
          <p:cNvGrpSpPr/>
          <p:nvPr/>
        </p:nvGrpSpPr>
        <p:grpSpPr>
          <a:xfrm>
            <a:off x="3603773" y="807790"/>
            <a:ext cx="2046491" cy="3640307"/>
            <a:chOff x="3658365" y="869206"/>
            <a:chExt cx="2046491" cy="3640307"/>
          </a:xfrm>
        </p:grpSpPr>
        <p:grpSp>
          <p:nvGrpSpPr>
            <p:cNvPr id="454" name="Group 454"/>
            <p:cNvGrpSpPr/>
            <p:nvPr/>
          </p:nvGrpSpPr>
          <p:grpSpPr>
            <a:xfrm>
              <a:off x="3658365" y="869206"/>
              <a:ext cx="2046491" cy="3640307"/>
              <a:chOff x="-72563" y="0"/>
              <a:chExt cx="2046489" cy="3640306"/>
            </a:xfrm>
          </p:grpSpPr>
          <p:sp>
            <p:nvSpPr>
              <p:cNvPr id="439" name="Shape 439"/>
              <p:cNvSpPr/>
              <p:nvPr/>
            </p:nvSpPr>
            <p:spPr>
              <a:xfrm rot="2700000">
                <a:off x="342233" y="857072"/>
                <a:ext cx="834253" cy="78389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00B0F0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440" name="Shape 440"/>
              <p:cNvSpPr/>
              <p:nvPr/>
            </p:nvSpPr>
            <p:spPr>
              <a:xfrm rot="3564404">
                <a:off x="389689" y="1092064"/>
                <a:ext cx="834253" cy="783896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blurRad="342900" rotWithShape="0">
                  <a:srgbClr val="000000">
                    <a:alpha val="29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grpSp>
            <p:nvGrpSpPr>
              <p:cNvPr id="451" name="Group 451"/>
              <p:cNvGrpSpPr/>
              <p:nvPr/>
            </p:nvGrpSpPr>
            <p:grpSpPr>
              <a:xfrm>
                <a:off x="616270" y="537759"/>
                <a:ext cx="179658" cy="152480"/>
                <a:chOff x="0" y="0"/>
                <a:chExt cx="179657" cy="152479"/>
              </a:xfrm>
            </p:grpSpPr>
            <p:sp>
              <p:nvSpPr>
                <p:cNvPr id="441" name="Shape 441"/>
                <p:cNvSpPr/>
                <p:nvPr/>
              </p:nvSpPr>
              <p:spPr>
                <a:xfrm>
                  <a:off x="68216" y="-1"/>
                  <a:ext cx="43227" cy="4652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444" name="Group 444"/>
                <p:cNvGrpSpPr/>
                <p:nvPr/>
              </p:nvGrpSpPr>
              <p:grpSpPr>
                <a:xfrm>
                  <a:off x="35796" y="58579"/>
                  <a:ext cx="108067" cy="31013"/>
                  <a:chOff x="0" y="0"/>
                  <a:chExt cx="108065" cy="31011"/>
                </a:xfrm>
              </p:grpSpPr>
              <p:sp>
                <p:nvSpPr>
                  <p:cNvPr id="442" name="Shape 442"/>
                  <p:cNvSpPr/>
                  <p:nvPr/>
                </p:nvSpPr>
                <p:spPr>
                  <a:xfrm>
                    <a:off x="0" y="-1"/>
                    <a:ext cx="28818" cy="3101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443" name="Shape 443"/>
                  <p:cNvSpPr/>
                  <p:nvPr/>
                </p:nvSpPr>
                <p:spPr>
                  <a:xfrm>
                    <a:off x="79247" y="-1"/>
                    <a:ext cx="28819" cy="31013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</p:grpSp>
            <p:grpSp>
              <p:nvGrpSpPr>
                <p:cNvPr id="447" name="Group 447"/>
                <p:cNvGrpSpPr/>
                <p:nvPr/>
              </p:nvGrpSpPr>
              <p:grpSpPr>
                <a:xfrm>
                  <a:off x="14408" y="101653"/>
                  <a:ext cx="150841" cy="23261"/>
                  <a:chOff x="0" y="0"/>
                  <a:chExt cx="150839" cy="23260"/>
                </a:xfrm>
              </p:grpSpPr>
              <p:sp>
                <p:nvSpPr>
                  <p:cNvPr id="445" name="Shape 445"/>
                  <p:cNvSpPr/>
                  <p:nvPr/>
                </p:nvSpPr>
                <p:spPr>
                  <a:xfrm>
                    <a:off x="0" y="-1"/>
                    <a:ext cx="21613" cy="2326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446" name="Shape 446"/>
                  <p:cNvSpPr/>
                  <p:nvPr/>
                </p:nvSpPr>
                <p:spPr>
                  <a:xfrm>
                    <a:off x="129227" y="-1"/>
                    <a:ext cx="21613" cy="2326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</p:grpSp>
            <p:grpSp>
              <p:nvGrpSpPr>
                <p:cNvPr id="450" name="Group 450"/>
                <p:cNvGrpSpPr/>
                <p:nvPr/>
              </p:nvGrpSpPr>
              <p:grpSpPr>
                <a:xfrm>
                  <a:off x="-1" y="136973"/>
                  <a:ext cx="179659" cy="15507"/>
                  <a:chOff x="0" y="0"/>
                  <a:chExt cx="179657" cy="15505"/>
                </a:xfrm>
              </p:grpSpPr>
              <p:sp>
                <p:nvSpPr>
                  <p:cNvPr id="448" name="Shape 448"/>
                  <p:cNvSpPr/>
                  <p:nvPr/>
                </p:nvSpPr>
                <p:spPr>
                  <a:xfrm>
                    <a:off x="165249" y="-1"/>
                    <a:ext cx="14409" cy="15507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449" name="Shape 449"/>
                  <p:cNvSpPr/>
                  <p:nvPr/>
                </p:nvSpPr>
                <p:spPr>
                  <a:xfrm>
                    <a:off x="-1" y="-1"/>
                    <a:ext cx="14409" cy="15507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defRPr sz="1100">
                        <a:solidFill>
                          <a:srgbClr val="FFFFFF"/>
                        </a:solidFill>
                      </a:defRPr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  <p:sp>
            <p:nvSpPr>
              <p:cNvPr id="452" name="Shape 452"/>
              <p:cNvSpPr/>
              <p:nvPr/>
            </p:nvSpPr>
            <p:spPr>
              <a:xfrm>
                <a:off x="-72563" y="2009133"/>
                <a:ext cx="2046489" cy="16311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/>
              <a:p>
                <a:pPr marL="107999" indent="-107999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 err="1">
                    <a:latin typeface="+mj-lt"/>
                  </a:rPr>
                  <a:t>Alinear</a:t>
                </a:r>
                <a:r>
                  <a:rPr dirty="0">
                    <a:latin typeface="+mj-lt"/>
                  </a:rPr>
                  <a:t> los PCN con </a:t>
                </a:r>
                <a:r>
                  <a:rPr dirty="0" err="1">
                    <a:latin typeface="+mj-lt"/>
                  </a:rPr>
                  <a:t>objetivos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estratégicos</a:t>
                </a:r>
                <a:r>
                  <a:rPr dirty="0">
                    <a:latin typeface="+mj-lt"/>
                  </a:rPr>
                  <a:t> y </a:t>
                </a:r>
                <a:r>
                  <a:rPr dirty="0" err="1">
                    <a:latin typeface="+mj-lt"/>
                  </a:rPr>
                  <a:t>promesas</a:t>
                </a:r>
                <a:r>
                  <a:rPr dirty="0">
                    <a:latin typeface="+mj-lt"/>
                  </a:rPr>
                  <a:t> de </a:t>
                </a:r>
                <a:r>
                  <a:rPr dirty="0" err="1">
                    <a:latin typeface="+mj-lt"/>
                  </a:rPr>
                  <a:t>servicio</a:t>
                </a:r>
                <a:endParaRPr dirty="0">
                  <a:latin typeface="+mj-lt"/>
                  <a:ea typeface="Roboto"/>
                  <a:cs typeface="Roboto"/>
                  <a:sym typeface="Roboto"/>
                </a:endParaRPr>
              </a:p>
              <a:p>
                <a:pPr marL="107999" indent="-107999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 err="1">
                    <a:latin typeface="+mj-lt"/>
                  </a:rPr>
                  <a:t>Consolidar</a:t>
                </a:r>
                <a:r>
                  <a:rPr dirty="0">
                    <a:latin typeface="+mj-lt"/>
                  </a:rPr>
                  <a:t> planes </a:t>
                </a:r>
                <a:r>
                  <a:rPr dirty="0" err="1">
                    <a:latin typeface="+mj-lt"/>
                  </a:rPr>
                  <a:t>individuales</a:t>
                </a:r>
                <a:r>
                  <a:rPr dirty="0">
                    <a:latin typeface="+mj-lt"/>
                  </a:rPr>
                  <a:t> para </a:t>
                </a:r>
                <a:r>
                  <a:rPr dirty="0" err="1">
                    <a:latin typeface="+mj-lt"/>
                  </a:rPr>
                  <a:t>atender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eventos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catastróficos</a:t>
                </a:r>
                <a:endParaRPr dirty="0">
                  <a:latin typeface="+mj-lt"/>
                  <a:ea typeface="Roboto"/>
                  <a:cs typeface="Roboto"/>
                  <a:sym typeface="Roboto"/>
                </a:endParaRPr>
              </a:p>
              <a:p>
                <a:pPr marL="107999" indent="-107999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>
                    <a:latin typeface="+mj-lt"/>
                  </a:rPr>
                  <a:t>PCN </a:t>
                </a:r>
                <a:r>
                  <a:rPr dirty="0" err="1">
                    <a:latin typeface="+mj-lt"/>
                  </a:rPr>
                  <a:t>sectoriales</a:t>
                </a:r>
                <a:endParaRPr dirty="0">
                  <a:latin typeface="+mj-lt"/>
                  <a:ea typeface="Roboto"/>
                  <a:cs typeface="Roboto"/>
                  <a:sym typeface="Roboto"/>
                </a:endParaRPr>
              </a:p>
              <a:p>
                <a:pPr marL="107999" indent="-107999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 err="1">
                    <a:latin typeface="+mj-lt"/>
                  </a:rPr>
                  <a:t>Resiliencia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operativa</a:t>
                </a:r>
                <a:r>
                  <a:rPr dirty="0">
                    <a:latin typeface="+mj-lt"/>
                  </a:rPr>
                  <a:t> del </a:t>
                </a:r>
                <a:r>
                  <a:rPr dirty="0" err="1">
                    <a:latin typeface="+mj-lt"/>
                  </a:rPr>
                  <a:t>sistema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financiero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42618" y="0"/>
                <a:ext cx="1603150" cy="431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>
                <a:lvl1pPr algn="ctr" defTabSz="914400">
                  <a:defRPr sz="1400" b="1">
                    <a:solidFill>
                      <a:srgbClr val="00B0F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rPr dirty="0" err="1">
                    <a:solidFill>
                      <a:srgbClr val="0070C0"/>
                    </a:solidFill>
                    <a:effectLst/>
                    <a:latin typeface="+mj-lt"/>
                  </a:rPr>
                  <a:t>Continuidad</a:t>
                </a:r>
                <a:r>
                  <a:rPr dirty="0">
                    <a:solidFill>
                      <a:srgbClr val="0070C0"/>
                    </a:solidFill>
                    <a:effectLst/>
                    <a:latin typeface="+mj-lt"/>
                  </a:rPr>
                  <a:t> del </a:t>
                </a:r>
                <a:r>
                  <a:rPr dirty="0" err="1">
                    <a:solidFill>
                      <a:srgbClr val="0070C0"/>
                    </a:solidFill>
                    <a:effectLst/>
                    <a:latin typeface="+mj-lt"/>
                  </a:rPr>
                  <a:t>negocio</a:t>
                </a:r>
                <a:endParaRPr dirty="0">
                  <a:solidFill>
                    <a:srgbClr val="0070C0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27" name="Shape 527"/>
            <p:cNvSpPr/>
            <p:nvPr/>
          </p:nvSpPr>
          <p:spPr>
            <a:xfrm>
              <a:off x="4601276" y="2197207"/>
              <a:ext cx="61370" cy="17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57" y="21600"/>
                  </a:moveTo>
                  <a:lnTo>
                    <a:pt x="9095" y="20883"/>
                  </a:lnTo>
                  <a:lnTo>
                    <a:pt x="13187" y="20325"/>
                  </a:lnTo>
                  <a:lnTo>
                    <a:pt x="17507" y="19846"/>
                  </a:lnTo>
                  <a:lnTo>
                    <a:pt x="21600" y="19448"/>
                  </a:lnTo>
                  <a:lnTo>
                    <a:pt x="21600" y="558"/>
                  </a:lnTo>
                  <a:lnTo>
                    <a:pt x="20918" y="239"/>
                  </a:lnTo>
                  <a:lnTo>
                    <a:pt x="20008" y="80"/>
                  </a:lnTo>
                  <a:lnTo>
                    <a:pt x="19099" y="0"/>
                  </a:lnTo>
                  <a:lnTo>
                    <a:pt x="0" y="0"/>
                  </a:lnTo>
                  <a:lnTo>
                    <a:pt x="0" y="5659"/>
                  </a:lnTo>
                  <a:lnTo>
                    <a:pt x="5457" y="5659"/>
                  </a:lnTo>
                  <a:lnTo>
                    <a:pt x="5457" y="2160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4340457" y="2197207"/>
              <a:ext cx="235249" cy="35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15" y="18754"/>
                  </a:moveTo>
                  <a:lnTo>
                    <a:pt x="4215" y="2768"/>
                  </a:lnTo>
                  <a:lnTo>
                    <a:pt x="5678" y="2768"/>
                  </a:lnTo>
                  <a:lnTo>
                    <a:pt x="5678" y="0"/>
                  </a:lnTo>
                  <a:lnTo>
                    <a:pt x="702" y="0"/>
                  </a:lnTo>
                  <a:lnTo>
                    <a:pt x="468" y="39"/>
                  </a:lnTo>
                  <a:lnTo>
                    <a:pt x="234" y="117"/>
                  </a:lnTo>
                  <a:lnTo>
                    <a:pt x="59" y="273"/>
                  </a:lnTo>
                  <a:lnTo>
                    <a:pt x="0" y="429"/>
                  </a:lnTo>
                  <a:lnTo>
                    <a:pt x="0" y="19261"/>
                  </a:lnTo>
                  <a:lnTo>
                    <a:pt x="59" y="19534"/>
                  </a:lnTo>
                  <a:lnTo>
                    <a:pt x="59" y="19806"/>
                  </a:lnTo>
                  <a:lnTo>
                    <a:pt x="176" y="20040"/>
                  </a:lnTo>
                  <a:lnTo>
                    <a:pt x="234" y="20274"/>
                  </a:lnTo>
                  <a:lnTo>
                    <a:pt x="351" y="20469"/>
                  </a:lnTo>
                  <a:lnTo>
                    <a:pt x="527" y="20664"/>
                  </a:lnTo>
                  <a:lnTo>
                    <a:pt x="878" y="20976"/>
                  </a:lnTo>
                  <a:lnTo>
                    <a:pt x="1112" y="21132"/>
                  </a:lnTo>
                  <a:lnTo>
                    <a:pt x="1405" y="21288"/>
                  </a:lnTo>
                  <a:lnTo>
                    <a:pt x="1639" y="21366"/>
                  </a:lnTo>
                  <a:lnTo>
                    <a:pt x="2341" y="21522"/>
                  </a:lnTo>
                  <a:lnTo>
                    <a:pt x="2751" y="21561"/>
                  </a:lnTo>
                  <a:lnTo>
                    <a:pt x="3102" y="21600"/>
                  </a:lnTo>
                  <a:lnTo>
                    <a:pt x="21600" y="21600"/>
                  </a:lnTo>
                  <a:lnTo>
                    <a:pt x="21073" y="20898"/>
                  </a:lnTo>
                  <a:lnTo>
                    <a:pt x="20546" y="20235"/>
                  </a:lnTo>
                  <a:lnTo>
                    <a:pt x="20195" y="19534"/>
                  </a:lnTo>
                  <a:lnTo>
                    <a:pt x="19902" y="18754"/>
                  </a:lnTo>
                  <a:lnTo>
                    <a:pt x="4215" y="1875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4437624" y="2307159"/>
              <a:ext cx="112511" cy="1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7" y="0"/>
                  </a:moveTo>
                  <a:lnTo>
                    <a:pt x="1473" y="0"/>
                  </a:lnTo>
                  <a:lnTo>
                    <a:pt x="982" y="864"/>
                  </a:lnTo>
                  <a:lnTo>
                    <a:pt x="491" y="3456"/>
                  </a:lnTo>
                  <a:lnTo>
                    <a:pt x="123" y="6048"/>
                  </a:lnTo>
                  <a:lnTo>
                    <a:pt x="0" y="10368"/>
                  </a:lnTo>
                  <a:lnTo>
                    <a:pt x="123" y="15552"/>
                  </a:lnTo>
                  <a:lnTo>
                    <a:pt x="491" y="18144"/>
                  </a:lnTo>
                  <a:lnTo>
                    <a:pt x="982" y="20736"/>
                  </a:lnTo>
                  <a:lnTo>
                    <a:pt x="1473" y="21600"/>
                  </a:lnTo>
                  <a:lnTo>
                    <a:pt x="20127" y="21600"/>
                  </a:lnTo>
                  <a:lnTo>
                    <a:pt x="20741" y="20736"/>
                  </a:lnTo>
                  <a:lnTo>
                    <a:pt x="21477" y="15552"/>
                  </a:lnTo>
                  <a:lnTo>
                    <a:pt x="21600" y="10368"/>
                  </a:lnTo>
                  <a:lnTo>
                    <a:pt x="21477" y="6048"/>
                  </a:lnTo>
                  <a:lnTo>
                    <a:pt x="20741" y="864"/>
                  </a:lnTo>
                  <a:lnTo>
                    <a:pt x="20127" y="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4437624" y="2353186"/>
              <a:ext cx="112511" cy="1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7" y="0"/>
                  </a:moveTo>
                  <a:lnTo>
                    <a:pt x="1473" y="0"/>
                  </a:lnTo>
                  <a:lnTo>
                    <a:pt x="982" y="939"/>
                  </a:lnTo>
                  <a:lnTo>
                    <a:pt x="491" y="2817"/>
                  </a:lnTo>
                  <a:lnTo>
                    <a:pt x="123" y="6574"/>
                  </a:lnTo>
                  <a:lnTo>
                    <a:pt x="0" y="11270"/>
                  </a:lnTo>
                  <a:lnTo>
                    <a:pt x="123" y="15026"/>
                  </a:lnTo>
                  <a:lnTo>
                    <a:pt x="491" y="18783"/>
                  </a:lnTo>
                  <a:lnTo>
                    <a:pt x="982" y="21600"/>
                  </a:lnTo>
                  <a:lnTo>
                    <a:pt x="20741" y="21600"/>
                  </a:lnTo>
                  <a:lnTo>
                    <a:pt x="21109" y="18783"/>
                  </a:lnTo>
                  <a:lnTo>
                    <a:pt x="21477" y="15026"/>
                  </a:lnTo>
                  <a:lnTo>
                    <a:pt x="21600" y="11270"/>
                  </a:lnTo>
                  <a:lnTo>
                    <a:pt x="21477" y="6574"/>
                  </a:lnTo>
                  <a:lnTo>
                    <a:pt x="21109" y="2817"/>
                  </a:lnTo>
                  <a:lnTo>
                    <a:pt x="20741" y="939"/>
                  </a:lnTo>
                  <a:lnTo>
                    <a:pt x="20127" y="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4437624" y="2399212"/>
              <a:ext cx="112511" cy="1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30"/>
                  </a:moveTo>
                  <a:lnTo>
                    <a:pt x="21477" y="6574"/>
                  </a:lnTo>
                  <a:lnTo>
                    <a:pt x="21109" y="2817"/>
                  </a:lnTo>
                  <a:lnTo>
                    <a:pt x="20741" y="939"/>
                  </a:lnTo>
                  <a:lnTo>
                    <a:pt x="20127" y="0"/>
                  </a:lnTo>
                  <a:lnTo>
                    <a:pt x="1473" y="0"/>
                  </a:lnTo>
                  <a:lnTo>
                    <a:pt x="982" y="939"/>
                  </a:lnTo>
                  <a:lnTo>
                    <a:pt x="491" y="2817"/>
                  </a:lnTo>
                  <a:lnTo>
                    <a:pt x="123" y="6574"/>
                  </a:lnTo>
                  <a:lnTo>
                    <a:pt x="0" y="10330"/>
                  </a:lnTo>
                  <a:lnTo>
                    <a:pt x="123" y="15026"/>
                  </a:lnTo>
                  <a:lnTo>
                    <a:pt x="491" y="18783"/>
                  </a:lnTo>
                  <a:lnTo>
                    <a:pt x="982" y="20661"/>
                  </a:lnTo>
                  <a:lnTo>
                    <a:pt x="1473" y="21600"/>
                  </a:lnTo>
                  <a:lnTo>
                    <a:pt x="20127" y="21600"/>
                  </a:lnTo>
                  <a:lnTo>
                    <a:pt x="20741" y="20661"/>
                  </a:lnTo>
                  <a:lnTo>
                    <a:pt x="21109" y="18783"/>
                  </a:lnTo>
                  <a:lnTo>
                    <a:pt x="21477" y="15026"/>
                  </a:lnTo>
                  <a:lnTo>
                    <a:pt x="21600" y="1033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4437624" y="2445239"/>
              <a:ext cx="71598" cy="1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4" y="0"/>
                  </a:moveTo>
                  <a:lnTo>
                    <a:pt x="1503" y="900"/>
                  </a:lnTo>
                  <a:lnTo>
                    <a:pt x="751" y="2700"/>
                  </a:lnTo>
                  <a:lnTo>
                    <a:pt x="188" y="7200"/>
                  </a:lnTo>
                  <a:lnTo>
                    <a:pt x="0" y="10800"/>
                  </a:lnTo>
                  <a:lnTo>
                    <a:pt x="188" y="15300"/>
                  </a:lnTo>
                  <a:lnTo>
                    <a:pt x="751" y="18900"/>
                  </a:lnTo>
                  <a:lnTo>
                    <a:pt x="1503" y="20700"/>
                  </a:lnTo>
                  <a:lnTo>
                    <a:pt x="2254" y="21600"/>
                  </a:lnTo>
                  <a:lnTo>
                    <a:pt x="19534" y="21600"/>
                  </a:lnTo>
                  <a:lnTo>
                    <a:pt x="20285" y="20700"/>
                  </a:lnTo>
                  <a:lnTo>
                    <a:pt x="21037" y="18900"/>
                  </a:lnTo>
                  <a:lnTo>
                    <a:pt x="21412" y="15300"/>
                  </a:lnTo>
                  <a:lnTo>
                    <a:pt x="21600" y="10800"/>
                  </a:lnTo>
                  <a:lnTo>
                    <a:pt x="21412" y="7200"/>
                  </a:lnTo>
                  <a:lnTo>
                    <a:pt x="21037" y="2700"/>
                  </a:lnTo>
                  <a:lnTo>
                    <a:pt x="20285" y="900"/>
                  </a:lnTo>
                  <a:lnTo>
                    <a:pt x="19534" y="0"/>
                  </a:lnTo>
                  <a:lnTo>
                    <a:pt x="2254" y="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4570591" y="2368528"/>
              <a:ext cx="230135" cy="23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5" y="7757"/>
                  </a:moveTo>
                  <a:lnTo>
                    <a:pt x="9394" y="15454"/>
                  </a:lnTo>
                  <a:lnTo>
                    <a:pt x="5206" y="11337"/>
                  </a:lnTo>
                  <a:lnTo>
                    <a:pt x="5026" y="11098"/>
                  </a:lnTo>
                  <a:lnTo>
                    <a:pt x="4966" y="10860"/>
                  </a:lnTo>
                  <a:lnTo>
                    <a:pt x="5026" y="10502"/>
                  </a:lnTo>
                  <a:lnTo>
                    <a:pt x="5206" y="10263"/>
                  </a:lnTo>
                  <a:lnTo>
                    <a:pt x="5445" y="10144"/>
                  </a:lnTo>
                  <a:lnTo>
                    <a:pt x="5744" y="10084"/>
                  </a:lnTo>
                  <a:lnTo>
                    <a:pt x="6043" y="10144"/>
                  </a:lnTo>
                  <a:lnTo>
                    <a:pt x="6283" y="10263"/>
                  </a:lnTo>
                  <a:lnTo>
                    <a:pt x="9334" y="13366"/>
                  </a:lnTo>
                  <a:lnTo>
                    <a:pt x="15317" y="6743"/>
                  </a:lnTo>
                  <a:lnTo>
                    <a:pt x="15796" y="6504"/>
                  </a:lnTo>
                  <a:lnTo>
                    <a:pt x="15916" y="6504"/>
                  </a:lnTo>
                  <a:lnTo>
                    <a:pt x="16035" y="6564"/>
                  </a:lnTo>
                  <a:lnTo>
                    <a:pt x="16215" y="6623"/>
                  </a:lnTo>
                  <a:lnTo>
                    <a:pt x="16275" y="6683"/>
                  </a:lnTo>
                  <a:lnTo>
                    <a:pt x="16454" y="6922"/>
                  </a:lnTo>
                  <a:lnTo>
                    <a:pt x="16514" y="7220"/>
                  </a:lnTo>
                  <a:lnTo>
                    <a:pt x="16514" y="7459"/>
                  </a:lnTo>
                  <a:lnTo>
                    <a:pt x="16335" y="7757"/>
                  </a:lnTo>
                  <a:close/>
                  <a:moveTo>
                    <a:pt x="10770" y="0"/>
                  </a:moveTo>
                  <a:lnTo>
                    <a:pt x="9693" y="60"/>
                  </a:lnTo>
                  <a:lnTo>
                    <a:pt x="8556" y="239"/>
                  </a:lnTo>
                  <a:lnTo>
                    <a:pt x="7539" y="477"/>
                  </a:lnTo>
                  <a:lnTo>
                    <a:pt x="6582" y="835"/>
                  </a:lnTo>
                  <a:lnTo>
                    <a:pt x="5624" y="1372"/>
                  </a:lnTo>
                  <a:lnTo>
                    <a:pt x="4727" y="1909"/>
                  </a:lnTo>
                  <a:lnTo>
                    <a:pt x="3889" y="2506"/>
                  </a:lnTo>
                  <a:lnTo>
                    <a:pt x="3171" y="3222"/>
                  </a:lnTo>
                  <a:lnTo>
                    <a:pt x="2393" y="3938"/>
                  </a:lnTo>
                  <a:lnTo>
                    <a:pt x="1795" y="4833"/>
                  </a:lnTo>
                  <a:lnTo>
                    <a:pt x="1257" y="5728"/>
                  </a:lnTo>
                  <a:lnTo>
                    <a:pt x="838" y="6623"/>
                  </a:lnTo>
                  <a:lnTo>
                    <a:pt x="479" y="7638"/>
                  </a:lnTo>
                  <a:lnTo>
                    <a:pt x="180" y="8652"/>
                  </a:lnTo>
                  <a:lnTo>
                    <a:pt x="60" y="9726"/>
                  </a:lnTo>
                  <a:lnTo>
                    <a:pt x="0" y="10860"/>
                  </a:lnTo>
                  <a:lnTo>
                    <a:pt x="60" y="11934"/>
                  </a:lnTo>
                  <a:lnTo>
                    <a:pt x="180" y="12948"/>
                  </a:lnTo>
                  <a:lnTo>
                    <a:pt x="479" y="14022"/>
                  </a:lnTo>
                  <a:lnTo>
                    <a:pt x="838" y="15036"/>
                  </a:lnTo>
                  <a:lnTo>
                    <a:pt x="1257" y="15931"/>
                  </a:lnTo>
                  <a:lnTo>
                    <a:pt x="1795" y="16886"/>
                  </a:lnTo>
                  <a:lnTo>
                    <a:pt x="2393" y="17662"/>
                  </a:lnTo>
                  <a:lnTo>
                    <a:pt x="3171" y="18438"/>
                  </a:lnTo>
                  <a:lnTo>
                    <a:pt x="3889" y="19094"/>
                  </a:lnTo>
                  <a:lnTo>
                    <a:pt x="4727" y="19750"/>
                  </a:lnTo>
                  <a:lnTo>
                    <a:pt x="5624" y="20287"/>
                  </a:lnTo>
                  <a:lnTo>
                    <a:pt x="6582" y="20765"/>
                  </a:lnTo>
                  <a:lnTo>
                    <a:pt x="7539" y="21123"/>
                  </a:lnTo>
                  <a:lnTo>
                    <a:pt x="8556" y="21361"/>
                  </a:lnTo>
                  <a:lnTo>
                    <a:pt x="9693" y="21540"/>
                  </a:lnTo>
                  <a:lnTo>
                    <a:pt x="10770" y="21600"/>
                  </a:lnTo>
                  <a:lnTo>
                    <a:pt x="11907" y="21540"/>
                  </a:lnTo>
                  <a:lnTo>
                    <a:pt x="12984" y="21361"/>
                  </a:lnTo>
                  <a:lnTo>
                    <a:pt x="14001" y="21123"/>
                  </a:lnTo>
                  <a:lnTo>
                    <a:pt x="15018" y="20765"/>
                  </a:lnTo>
                  <a:lnTo>
                    <a:pt x="15916" y="20287"/>
                  </a:lnTo>
                  <a:lnTo>
                    <a:pt x="16813" y="19750"/>
                  </a:lnTo>
                  <a:lnTo>
                    <a:pt x="17651" y="19094"/>
                  </a:lnTo>
                  <a:lnTo>
                    <a:pt x="18429" y="18438"/>
                  </a:lnTo>
                  <a:lnTo>
                    <a:pt x="19147" y="17662"/>
                  </a:lnTo>
                  <a:lnTo>
                    <a:pt x="19745" y="16886"/>
                  </a:lnTo>
                  <a:lnTo>
                    <a:pt x="20284" y="15931"/>
                  </a:lnTo>
                  <a:lnTo>
                    <a:pt x="20702" y="15036"/>
                  </a:lnTo>
                  <a:lnTo>
                    <a:pt x="21061" y="14022"/>
                  </a:lnTo>
                  <a:lnTo>
                    <a:pt x="21361" y="12948"/>
                  </a:lnTo>
                  <a:lnTo>
                    <a:pt x="21540" y="11934"/>
                  </a:lnTo>
                  <a:lnTo>
                    <a:pt x="21600" y="10860"/>
                  </a:lnTo>
                  <a:lnTo>
                    <a:pt x="21540" y="9726"/>
                  </a:lnTo>
                  <a:lnTo>
                    <a:pt x="21361" y="8652"/>
                  </a:lnTo>
                  <a:lnTo>
                    <a:pt x="21061" y="7638"/>
                  </a:lnTo>
                  <a:lnTo>
                    <a:pt x="20702" y="6623"/>
                  </a:lnTo>
                  <a:lnTo>
                    <a:pt x="20284" y="5728"/>
                  </a:lnTo>
                  <a:lnTo>
                    <a:pt x="19745" y="4833"/>
                  </a:lnTo>
                  <a:lnTo>
                    <a:pt x="19147" y="3938"/>
                  </a:lnTo>
                  <a:lnTo>
                    <a:pt x="18429" y="3222"/>
                  </a:lnTo>
                  <a:lnTo>
                    <a:pt x="17651" y="2506"/>
                  </a:lnTo>
                  <a:lnTo>
                    <a:pt x="16813" y="1909"/>
                  </a:lnTo>
                  <a:lnTo>
                    <a:pt x="15018" y="835"/>
                  </a:lnTo>
                  <a:lnTo>
                    <a:pt x="14001" y="477"/>
                  </a:lnTo>
                  <a:lnTo>
                    <a:pt x="12984" y="239"/>
                  </a:lnTo>
                  <a:lnTo>
                    <a:pt x="11907" y="60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4417169" y="2135839"/>
              <a:ext cx="168766" cy="13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" y="21600"/>
                  </a:moveTo>
                  <a:lnTo>
                    <a:pt x="20700" y="21600"/>
                  </a:lnTo>
                  <a:lnTo>
                    <a:pt x="21027" y="21495"/>
                  </a:lnTo>
                  <a:lnTo>
                    <a:pt x="21355" y="21284"/>
                  </a:lnTo>
                  <a:lnTo>
                    <a:pt x="21518" y="20862"/>
                  </a:lnTo>
                  <a:lnTo>
                    <a:pt x="21600" y="20336"/>
                  </a:lnTo>
                  <a:lnTo>
                    <a:pt x="21600" y="6322"/>
                  </a:lnTo>
                  <a:lnTo>
                    <a:pt x="21518" y="5900"/>
                  </a:lnTo>
                  <a:lnTo>
                    <a:pt x="21355" y="5479"/>
                  </a:lnTo>
                  <a:lnTo>
                    <a:pt x="21027" y="5163"/>
                  </a:lnTo>
                  <a:lnTo>
                    <a:pt x="20700" y="5058"/>
                  </a:lnTo>
                  <a:lnTo>
                    <a:pt x="16855" y="5058"/>
                  </a:lnTo>
                  <a:lnTo>
                    <a:pt x="16527" y="4004"/>
                  </a:lnTo>
                  <a:lnTo>
                    <a:pt x="16364" y="3372"/>
                  </a:lnTo>
                  <a:lnTo>
                    <a:pt x="16036" y="2740"/>
                  </a:lnTo>
                  <a:lnTo>
                    <a:pt x="15627" y="2002"/>
                  </a:lnTo>
                  <a:lnTo>
                    <a:pt x="15136" y="1475"/>
                  </a:lnTo>
                  <a:lnTo>
                    <a:pt x="14400" y="948"/>
                  </a:lnTo>
                  <a:lnTo>
                    <a:pt x="13664" y="527"/>
                  </a:lnTo>
                  <a:lnTo>
                    <a:pt x="13418" y="421"/>
                  </a:lnTo>
                  <a:lnTo>
                    <a:pt x="13009" y="421"/>
                  </a:lnTo>
                  <a:lnTo>
                    <a:pt x="12845" y="316"/>
                  </a:lnTo>
                  <a:lnTo>
                    <a:pt x="12600" y="211"/>
                  </a:lnTo>
                  <a:lnTo>
                    <a:pt x="12518" y="211"/>
                  </a:lnTo>
                  <a:lnTo>
                    <a:pt x="12436" y="105"/>
                  </a:lnTo>
                  <a:lnTo>
                    <a:pt x="11700" y="105"/>
                  </a:lnTo>
                  <a:lnTo>
                    <a:pt x="11373" y="0"/>
                  </a:lnTo>
                  <a:lnTo>
                    <a:pt x="10636" y="0"/>
                  </a:lnTo>
                  <a:lnTo>
                    <a:pt x="10227" y="105"/>
                  </a:lnTo>
                  <a:lnTo>
                    <a:pt x="9491" y="105"/>
                  </a:lnTo>
                  <a:lnTo>
                    <a:pt x="9409" y="211"/>
                  </a:lnTo>
                  <a:lnTo>
                    <a:pt x="9327" y="211"/>
                  </a:lnTo>
                  <a:lnTo>
                    <a:pt x="9082" y="316"/>
                  </a:lnTo>
                  <a:lnTo>
                    <a:pt x="8918" y="421"/>
                  </a:lnTo>
                  <a:lnTo>
                    <a:pt x="8509" y="421"/>
                  </a:lnTo>
                  <a:lnTo>
                    <a:pt x="8264" y="527"/>
                  </a:lnTo>
                  <a:lnTo>
                    <a:pt x="7527" y="948"/>
                  </a:lnTo>
                  <a:lnTo>
                    <a:pt x="6873" y="1475"/>
                  </a:lnTo>
                  <a:lnTo>
                    <a:pt x="6382" y="2002"/>
                  </a:lnTo>
                  <a:lnTo>
                    <a:pt x="5891" y="2740"/>
                  </a:lnTo>
                  <a:lnTo>
                    <a:pt x="5564" y="3372"/>
                  </a:lnTo>
                  <a:lnTo>
                    <a:pt x="5400" y="4004"/>
                  </a:lnTo>
                  <a:lnTo>
                    <a:pt x="5073" y="5058"/>
                  </a:lnTo>
                  <a:lnTo>
                    <a:pt x="900" y="5058"/>
                  </a:lnTo>
                  <a:lnTo>
                    <a:pt x="573" y="5163"/>
                  </a:lnTo>
                  <a:lnTo>
                    <a:pt x="245" y="5479"/>
                  </a:lnTo>
                  <a:lnTo>
                    <a:pt x="0" y="5900"/>
                  </a:lnTo>
                  <a:lnTo>
                    <a:pt x="0" y="20862"/>
                  </a:lnTo>
                  <a:lnTo>
                    <a:pt x="245" y="21284"/>
                  </a:lnTo>
                  <a:lnTo>
                    <a:pt x="573" y="21495"/>
                  </a:lnTo>
                  <a:lnTo>
                    <a:pt x="900" y="2160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 sz="2400"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036E15E-5DCE-46D2-8C3A-EA2136BD83BA}"/>
              </a:ext>
            </a:extLst>
          </p:cNvPr>
          <p:cNvGrpSpPr/>
          <p:nvPr/>
        </p:nvGrpSpPr>
        <p:grpSpPr>
          <a:xfrm>
            <a:off x="1904626" y="1388509"/>
            <a:ext cx="1814329" cy="2758756"/>
            <a:chOff x="1959218" y="1449925"/>
            <a:chExt cx="1814329" cy="2758756"/>
          </a:xfrm>
        </p:grpSpPr>
        <p:sp>
          <p:nvSpPr>
            <p:cNvPr id="488" name="Shape 488"/>
            <p:cNvSpPr/>
            <p:nvPr/>
          </p:nvSpPr>
          <p:spPr>
            <a:xfrm rot="2700000">
              <a:off x="2425667" y="1758117"/>
              <a:ext cx="834253" cy="783896"/>
            </a:xfrm>
            <a:prstGeom prst="roundRect">
              <a:avLst>
                <a:gd name="adj" fmla="val 16667"/>
              </a:avLst>
            </a:prstGeom>
            <a:solidFill>
              <a:srgbClr val="758B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defTabSz="914400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1809825">
              <a:off x="2485625" y="1449925"/>
              <a:ext cx="775192" cy="843622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miter lim="400000"/>
            </a:ln>
            <a:effectLst>
              <a:outerShdw blurRad="342900" rotWithShape="0">
                <a:srgbClr val="000000">
                  <a:alpha val="29000"/>
                </a:srgbClr>
              </a:outerShdw>
            </a:effectLst>
          </p:spPr>
          <p:txBody>
            <a:bodyPr lIns="45719" rIns="45719" anchor="ctr"/>
            <a:lstStyle/>
            <a:p>
              <a:pPr algn="ctr" defTabSz="914400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00" name="Group 500"/>
            <p:cNvGrpSpPr/>
            <p:nvPr/>
          </p:nvGrpSpPr>
          <p:grpSpPr>
            <a:xfrm>
              <a:off x="2750918" y="2757151"/>
              <a:ext cx="179658" cy="152480"/>
              <a:chOff x="0" y="0"/>
              <a:chExt cx="179657" cy="152479"/>
            </a:xfrm>
          </p:grpSpPr>
          <p:sp>
            <p:nvSpPr>
              <p:cNvPr id="490" name="Shape 490"/>
              <p:cNvSpPr/>
              <p:nvPr/>
            </p:nvSpPr>
            <p:spPr>
              <a:xfrm rot="10800000">
                <a:off x="68215" y="105959"/>
                <a:ext cx="43227" cy="46521"/>
              </a:xfrm>
              <a:prstGeom prst="ellipse">
                <a:avLst/>
              </a:pr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93" name="Group 493"/>
              <p:cNvGrpSpPr/>
              <p:nvPr/>
            </p:nvGrpSpPr>
            <p:grpSpPr>
              <a:xfrm>
                <a:off x="35794" y="62887"/>
                <a:ext cx="108067" cy="31013"/>
                <a:chOff x="0" y="0"/>
                <a:chExt cx="108065" cy="31012"/>
              </a:xfrm>
            </p:grpSpPr>
            <p:sp>
              <p:nvSpPr>
                <p:cNvPr id="491" name="Shape 491"/>
                <p:cNvSpPr/>
                <p:nvPr/>
              </p:nvSpPr>
              <p:spPr>
                <a:xfrm rot="10800000">
                  <a:off x="79247" y="-1"/>
                  <a:ext cx="28819" cy="31013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92" name="Shape 492"/>
                <p:cNvSpPr/>
                <p:nvPr/>
              </p:nvSpPr>
              <p:spPr>
                <a:xfrm rot="10800000">
                  <a:off x="0" y="-1"/>
                  <a:ext cx="28818" cy="31013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96" name="Group 496"/>
              <p:cNvGrpSpPr/>
              <p:nvPr/>
            </p:nvGrpSpPr>
            <p:grpSpPr>
              <a:xfrm>
                <a:off x="14408" y="27566"/>
                <a:ext cx="150841" cy="23261"/>
                <a:chOff x="0" y="0"/>
                <a:chExt cx="150839" cy="23260"/>
              </a:xfrm>
            </p:grpSpPr>
            <p:sp>
              <p:nvSpPr>
                <p:cNvPr id="494" name="Shape 494"/>
                <p:cNvSpPr/>
                <p:nvPr/>
              </p:nvSpPr>
              <p:spPr>
                <a:xfrm rot="10800000">
                  <a:off x="129227" y="-1"/>
                  <a:ext cx="21613" cy="2326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 rot="10800000">
                  <a:off x="0" y="-1"/>
                  <a:ext cx="21612" cy="2326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99" name="Group 499"/>
              <p:cNvGrpSpPr/>
              <p:nvPr/>
            </p:nvGrpSpPr>
            <p:grpSpPr>
              <a:xfrm>
                <a:off x="-1" y="-1"/>
                <a:ext cx="179659" cy="15508"/>
                <a:chOff x="0" y="0"/>
                <a:chExt cx="179657" cy="15506"/>
              </a:xfrm>
            </p:grpSpPr>
            <p:sp>
              <p:nvSpPr>
                <p:cNvPr id="497" name="Shape 497"/>
                <p:cNvSpPr/>
                <p:nvPr/>
              </p:nvSpPr>
              <p:spPr>
                <a:xfrm rot="10800000">
                  <a:off x="0" y="-1"/>
                  <a:ext cx="14409" cy="15507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 rot="10800000">
                  <a:off x="165249" y="-1"/>
                  <a:ext cx="14409" cy="15507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516" name="Shape 516"/>
            <p:cNvSpPr/>
            <p:nvPr/>
          </p:nvSpPr>
          <p:spPr>
            <a:xfrm>
              <a:off x="2123477" y="3070541"/>
              <a:ext cx="1542604" cy="215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b">
              <a:spAutoFit/>
            </a:bodyPr>
            <a:lstStyle>
              <a:lvl1pPr algn="ctr" defTabSz="914400">
                <a:defRPr sz="1400" b="1">
                  <a:solidFill>
                    <a:srgbClr val="00B05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>
                  <a:solidFill>
                    <a:srgbClr val="758B00"/>
                  </a:solidFill>
                  <a:effectLst/>
                  <a:latin typeface="+mj-lt"/>
                </a:rPr>
                <a:t>Cloud Computing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1959218" y="3346949"/>
              <a:ext cx="1814329" cy="8617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121899" tIns="121899" rIns="121899" bIns="121899" anchor="ctr">
              <a:spAutoFit/>
            </a:bodyPr>
            <a:lstStyle/>
            <a:p>
              <a:pPr marL="107999" indent="-107999" defTabSz="914400">
                <a:buClr>
                  <a:srgbClr val="000000"/>
                </a:buClr>
                <a:buSzPts val="1000"/>
                <a:buFont typeface="Arial"/>
                <a:buChar char="•"/>
                <a:defRPr sz="1000">
                  <a:solidFill>
                    <a:srgbClr val="404040"/>
                  </a:solidFill>
                </a:defRPr>
              </a:pPr>
              <a:r>
                <a:rPr dirty="0" err="1">
                  <a:latin typeface="+mj-lt"/>
                </a:rPr>
                <a:t>Alternativa</a:t>
              </a:r>
              <a:r>
                <a:rPr dirty="0">
                  <a:latin typeface="+mj-lt"/>
                </a:rPr>
                <a:t> </a:t>
              </a:r>
              <a:r>
                <a:rPr dirty="0" err="1">
                  <a:latin typeface="+mj-lt"/>
                </a:rPr>
                <a:t>operativa</a:t>
              </a:r>
              <a:r>
                <a:rPr dirty="0">
                  <a:latin typeface="+mj-lt"/>
                </a:rPr>
                <a:t> para </a:t>
              </a:r>
              <a:r>
                <a:rPr dirty="0" err="1">
                  <a:latin typeface="+mj-lt"/>
                </a:rPr>
                <a:t>procesos</a:t>
              </a:r>
              <a:r>
                <a:rPr dirty="0">
                  <a:latin typeface="+mj-lt"/>
                </a:rPr>
                <a:t> </a:t>
              </a:r>
              <a:r>
                <a:rPr dirty="0" err="1">
                  <a:latin typeface="+mj-lt"/>
                </a:rPr>
                <a:t>misionales</a:t>
              </a:r>
              <a:r>
                <a:rPr dirty="0">
                  <a:latin typeface="+mj-lt"/>
                </a:rPr>
                <a:t> </a:t>
              </a:r>
              <a:endParaRPr dirty="0">
                <a:latin typeface="+mj-lt"/>
                <a:ea typeface="Roboto"/>
                <a:cs typeface="Roboto"/>
                <a:sym typeface="Roboto"/>
              </a:endParaRPr>
            </a:p>
            <a:p>
              <a:pPr marL="107999" indent="-107999" defTabSz="914400">
                <a:buClr>
                  <a:srgbClr val="000000"/>
                </a:buClr>
                <a:buSzPts val="1000"/>
                <a:buFont typeface="Arial"/>
                <a:buChar char="•"/>
                <a:defRPr sz="1000">
                  <a:solidFill>
                    <a:srgbClr val="404040"/>
                  </a:solidFill>
                </a:defRPr>
              </a:pPr>
              <a:r>
                <a:rPr dirty="0" err="1">
                  <a:latin typeface="+mj-lt"/>
                </a:rPr>
                <a:t>Gestión</a:t>
              </a:r>
              <a:r>
                <a:rPr dirty="0">
                  <a:latin typeface="+mj-lt"/>
                </a:rPr>
                <a:t> de </a:t>
              </a:r>
              <a:r>
                <a:rPr dirty="0" err="1">
                  <a:latin typeface="+mj-lt"/>
                </a:rPr>
                <a:t>riesgos</a:t>
              </a:r>
              <a:r>
                <a:rPr dirty="0">
                  <a:latin typeface="+mj-lt"/>
                </a:rPr>
                <a:t> </a:t>
              </a:r>
              <a:endParaRPr dirty="0">
                <a:latin typeface="+mj-lt"/>
                <a:ea typeface="Roboto"/>
                <a:cs typeface="Roboto"/>
                <a:sym typeface="Roboto"/>
              </a:endParaRPr>
            </a:p>
            <a:p>
              <a:pPr marL="107999" indent="-107999" defTabSz="914400">
                <a:buClr>
                  <a:srgbClr val="000000"/>
                </a:buClr>
                <a:buSzPts val="1000"/>
                <a:buFont typeface="Arial"/>
                <a:buChar char="•"/>
                <a:defRPr sz="1000">
                  <a:solidFill>
                    <a:srgbClr val="404040"/>
                  </a:solidFill>
                </a:defRPr>
              </a:pPr>
              <a:r>
                <a:rPr dirty="0">
                  <a:latin typeface="+mj-lt"/>
                </a:rPr>
                <a:t>Marco </a:t>
              </a:r>
              <a:r>
                <a:rPr dirty="0" err="1">
                  <a:latin typeface="+mj-lt"/>
                </a:rPr>
                <a:t>normativo</a:t>
              </a:r>
              <a:endParaRPr dirty="0">
                <a:latin typeface="+mj-lt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2607550" y="1709322"/>
              <a:ext cx="545590" cy="31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9" y="0"/>
                  </a:moveTo>
                  <a:cubicBezTo>
                    <a:pt x="10381" y="0"/>
                    <a:pt x="11711" y="1263"/>
                    <a:pt x="12452" y="3280"/>
                  </a:cubicBezTo>
                  <a:cubicBezTo>
                    <a:pt x="12920" y="2554"/>
                    <a:pt x="13545" y="2158"/>
                    <a:pt x="14226" y="2158"/>
                  </a:cubicBezTo>
                  <a:cubicBezTo>
                    <a:pt x="15703" y="2158"/>
                    <a:pt x="16924" y="4027"/>
                    <a:pt x="17062" y="6461"/>
                  </a:cubicBezTo>
                  <a:cubicBezTo>
                    <a:pt x="17088" y="6435"/>
                    <a:pt x="17114" y="6435"/>
                    <a:pt x="17140" y="6435"/>
                  </a:cubicBezTo>
                  <a:cubicBezTo>
                    <a:pt x="19603" y="6435"/>
                    <a:pt x="21600" y="9830"/>
                    <a:pt x="21600" y="14017"/>
                  </a:cubicBezTo>
                  <a:cubicBezTo>
                    <a:pt x="21600" y="17971"/>
                    <a:pt x="19820" y="21219"/>
                    <a:pt x="17547" y="21565"/>
                  </a:cubicBezTo>
                  <a:lnTo>
                    <a:pt x="17547" y="21600"/>
                  </a:lnTo>
                  <a:lnTo>
                    <a:pt x="4978" y="21600"/>
                  </a:lnTo>
                  <a:lnTo>
                    <a:pt x="4978" y="21543"/>
                  </a:lnTo>
                  <a:cubicBezTo>
                    <a:pt x="4808" y="21583"/>
                    <a:pt x="4635" y="21600"/>
                    <a:pt x="4460" y="21600"/>
                  </a:cubicBezTo>
                  <a:cubicBezTo>
                    <a:pt x="1997" y="21600"/>
                    <a:pt x="0" y="18205"/>
                    <a:pt x="0" y="14017"/>
                  </a:cubicBezTo>
                  <a:cubicBezTo>
                    <a:pt x="0" y="9830"/>
                    <a:pt x="1997" y="6435"/>
                    <a:pt x="4460" y="6435"/>
                  </a:cubicBezTo>
                  <a:lnTo>
                    <a:pt x="4551" y="6466"/>
                  </a:lnTo>
                  <a:cubicBezTo>
                    <a:pt x="4791" y="2797"/>
                    <a:pt x="6643" y="0"/>
                    <a:pt x="8879" y="0"/>
                  </a:cubicBezTo>
                  <a:close/>
                </a:path>
              </a:pathLst>
            </a:custGeom>
            <a:solidFill>
              <a:srgbClr val="758B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52C7BC9-23D5-4D06-BB13-2491CB1DFF15}"/>
              </a:ext>
            </a:extLst>
          </p:cNvPr>
          <p:cNvGrpSpPr/>
          <p:nvPr/>
        </p:nvGrpSpPr>
        <p:grpSpPr>
          <a:xfrm>
            <a:off x="113068" y="894788"/>
            <a:ext cx="1880953" cy="3386158"/>
            <a:chOff x="167660" y="956204"/>
            <a:chExt cx="1880953" cy="3386158"/>
          </a:xfrm>
        </p:grpSpPr>
        <p:sp>
          <p:nvSpPr>
            <p:cNvPr id="471" name="Shape 471"/>
            <p:cNvSpPr/>
            <p:nvPr/>
          </p:nvSpPr>
          <p:spPr>
            <a:xfrm rot="2700000">
              <a:off x="829201" y="1643898"/>
              <a:ext cx="834253" cy="78389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defTabSz="914400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 rot="3564404">
              <a:off x="866415" y="1891722"/>
              <a:ext cx="834253" cy="783896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miter lim="400000"/>
            </a:ln>
            <a:effectLst>
              <a:outerShdw blurRad="342900" rotWithShape="0">
                <a:srgbClr val="000000">
                  <a:alpha val="29000"/>
                </a:srgbClr>
              </a:outerShdw>
            </a:effectLst>
          </p:spPr>
          <p:txBody>
            <a:bodyPr lIns="45719" rIns="45719" anchor="ctr"/>
            <a:lstStyle/>
            <a:p>
              <a:pPr algn="ctr" defTabSz="914400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83" name="Group 483"/>
            <p:cNvGrpSpPr/>
            <p:nvPr/>
          </p:nvGrpSpPr>
          <p:grpSpPr>
            <a:xfrm>
              <a:off x="1214422" y="1333622"/>
              <a:ext cx="179659" cy="152480"/>
              <a:chOff x="0" y="0"/>
              <a:chExt cx="179657" cy="152479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68216" y="-1"/>
                <a:ext cx="43227" cy="46522"/>
              </a:xfrm>
              <a:prstGeom prst="ellipse">
                <a:avLst/>
              </a:pr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76" name="Group 476"/>
              <p:cNvGrpSpPr/>
              <p:nvPr/>
            </p:nvGrpSpPr>
            <p:grpSpPr>
              <a:xfrm>
                <a:off x="35796" y="58579"/>
                <a:ext cx="108067" cy="31013"/>
                <a:chOff x="0" y="0"/>
                <a:chExt cx="108065" cy="31011"/>
              </a:xfrm>
            </p:grpSpPr>
            <p:sp>
              <p:nvSpPr>
                <p:cNvPr id="474" name="Shape 474"/>
                <p:cNvSpPr/>
                <p:nvPr/>
              </p:nvSpPr>
              <p:spPr>
                <a:xfrm>
                  <a:off x="0" y="0"/>
                  <a:ext cx="28819" cy="3101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5" name="Shape 475"/>
                <p:cNvSpPr/>
                <p:nvPr/>
              </p:nvSpPr>
              <p:spPr>
                <a:xfrm>
                  <a:off x="79247" y="0"/>
                  <a:ext cx="28819" cy="3101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79" name="Group 479"/>
              <p:cNvGrpSpPr/>
              <p:nvPr/>
            </p:nvGrpSpPr>
            <p:grpSpPr>
              <a:xfrm>
                <a:off x="14408" y="101653"/>
                <a:ext cx="150841" cy="23261"/>
                <a:chOff x="0" y="0"/>
                <a:chExt cx="150839" cy="23260"/>
              </a:xfrm>
            </p:grpSpPr>
            <p:sp>
              <p:nvSpPr>
                <p:cNvPr id="477" name="Shape 477"/>
                <p:cNvSpPr/>
                <p:nvPr/>
              </p:nvSpPr>
              <p:spPr>
                <a:xfrm>
                  <a:off x="0" y="-1"/>
                  <a:ext cx="21613" cy="2326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129227" y="-1"/>
                  <a:ext cx="21613" cy="23262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82" name="Group 482"/>
              <p:cNvGrpSpPr/>
              <p:nvPr/>
            </p:nvGrpSpPr>
            <p:grpSpPr>
              <a:xfrm>
                <a:off x="-1" y="136973"/>
                <a:ext cx="179659" cy="15507"/>
                <a:chOff x="0" y="0"/>
                <a:chExt cx="179657" cy="15505"/>
              </a:xfrm>
            </p:grpSpPr>
            <p:sp>
              <p:nvSpPr>
                <p:cNvPr id="480" name="Shape 480"/>
                <p:cNvSpPr/>
                <p:nvPr/>
              </p:nvSpPr>
              <p:spPr>
                <a:xfrm>
                  <a:off x="165249" y="0"/>
                  <a:ext cx="14409" cy="15506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-1" y="0"/>
                  <a:ext cx="14409" cy="15506"/>
                </a:xfrm>
                <a:prstGeom prst="ellipse">
                  <a:avLst/>
                </a:prstGeom>
                <a:solidFill>
                  <a:srgbClr val="80808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defRPr sz="11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486" name="Group 486"/>
            <p:cNvGrpSpPr/>
            <p:nvPr/>
          </p:nvGrpSpPr>
          <p:grpSpPr>
            <a:xfrm>
              <a:off x="167660" y="956204"/>
              <a:ext cx="1880953" cy="3386158"/>
              <a:chOff x="-103594" y="-1"/>
              <a:chExt cx="1880952" cy="3386156"/>
            </a:xfrm>
          </p:grpSpPr>
          <p:sp>
            <p:nvSpPr>
              <p:cNvPr id="484" name="Shape 484"/>
              <p:cNvSpPr/>
              <p:nvPr/>
            </p:nvSpPr>
            <p:spPr>
              <a:xfrm>
                <a:off x="-103594" y="2062759"/>
                <a:ext cx="1880952" cy="13233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/>
              <a:p>
                <a:pPr marL="171450" indent="-171450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 err="1">
                    <a:latin typeface="+mj-lt"/>
                  </a:rPr>
                  <a:t>Implementación</a:t>
                </a:r>
                <a:r>
                  <a:rPr dirty="0">
                    <a:latin typeface="+mj-lt"/>
                  </a:rPr>
                  <a:t> de la C</a:t>
                </a:r>
                <a:r>
                  <a:rPr lang="es-CO" dirty="0" err="1">
                    <a:latin typeface="+mj-lt"/>
                  </a:rPr>
                  <a:t>ircular</a:t>
                </a:r>
                <a:r>
                  <a:rPr lang="es-CO" dirty="0">
                    <a:latin typeface="+mj-lt"/>
                  </a:rPr>
                  <a:t> </a:t>
                </a:r>
                <a:r>
                  <a:rPr dirty="0">
                    <a:latin typeface="+mj-lt"/>
                  </a:rPr>
                  <a:t>E</a:t>
                </a:r>
                <a:r>
                  <a:rPr lang="es-CO" dirty="0" err="1">
                    <a:latin typeface="+mj-lt"/>
                  </a:rPr>
                  <a:t>xterna</a:t>
                </a:r>
                <a:r>
                  <a:rPr dirty="0">
                    <a:latin typeface="+mj-lt"/>
                  </a:rPr>
                  <a:t> 007 de 2018</a:t>
                </a:r>
              </a:p>
              <a:p>
                <a:pPr marL="171450" indent="-171450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>
                    <a:latin typeface="+mj-lt"/>
                  </a:rPr>
                  <a:t>Marco de </a:t>
                </a:r>
                <a:r>
                  <a:rPr dirty="0" err="1">
                    <a:latin typeface="+mj-lt"/>
                  </a:rPr>
                  <a:t>seguridad</a:t>
                </a:r>
                <a:r>
                  <a:rPr dirty="0">
                    <a:latin typeface="+mj-lt"/>
                  </a:rPr>
                  <a:t> </a:t>
                </a:r>
                <a:r>
                  <a:rPr dirty="0" err="1">
                    <a:latin typeface="+mj-lt"/>
                  </a:rPr>
                  <a:t>en</a:t>
                </a:r>
                <a:r>
                  <a:rPr dirty="0">
                    <a:latin typeface="+mj-lt"/>
                  </a:rPr>
                  <a:t> Swift </a:t>
                </a:r>
                <a:endParaRPr sz="1400" dirty="0">
                  <a:latin typeface="+mj-lt"/>
                  <a:ea typeface="Arial"/>
                  <a:cs typeface="Arial"/>
                  <a:sym typeface="Arial"/>
                </a:endParaRPr>
              </a:p>
              <a:p>
                <a:pPr marL="171450" indent="-171450" defTabSz="914400">
                  <a:buClr>
                    <a:srgbClr val="000000"/>
                  </a:buClr>
                  <a:buSzPts val="1000"/>
                  <a:buFont typeface="Arial"/>
                  <a:buChar char="•"/>
                  <a:defRPr sz="1000">
                    <a:solidFill>
                      <a:srgbClr val="404040"/>
                    </a:solidFill>
                  </a:defRPr>
                </a:pPr>
                <a:r>
                  <a:rPr dirty="0" err="1">
                    <a:latin typeface="+mj-lt"/>
                  </a:rPr>
                  <a:t>Modelo</a:t>
                </a:r>
                <a:r>
                  <a:rPr dirty="0">
                    <a:latin typeface="+mj-lt"/>
                  </a:rPr>
                  <a:t> de </a:t>
                </a:r>
                <a:r>
                  <a:rPr dirty="0" err="1">
                    <a:latin typeface="+mj-lt"/>
                  </a:rPr>
                  <a:t>Gestión</a:t>
                </a:r>
                <a:r>
                  <a:rPr dirty="0">
                    <a:latin typeface="+mj-lt"/>
                  </a:rPr>
                  <a:t> Nacional de </a:t>
                </a:r>
                <a:r>
                  <a:rPr dirty="0" err="1">
                    <a:latin typeface="+mj-lt"/>
                  </a:rPr>
                  <a:t>Seguridad</a:t>
                </a:r>
                <a:r>
                  <a:rPr dirty="0">
                    <a:latin typeface="+mj-lt"/>
                  </a:rPr>
                  <a:t> Digital</a:t>
                </a:r>
              </a:p>
            </p:txBody>
          </p:sp>
          <p:sp>
            <p:nvSpPr>
              <p:cNvPr id="485" name="Shape 485"/>
              <p:cNvSpPr/>
              <p:nvPr/>
            </p:nvSpPr>
            <p:spPr>
              <a:xfrm>
                <a:off x="191832" y="-1"/>
                <a:ext cx="1553103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>
                <a:lvl1pPr algn="ctr" defTabSz="914400">
                  <a:defRPr sz="1400" b="1">
                    <a:solidFill>
                      <a:srgbClr val="FF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rPr dirty="0" err="1">
                    <a:effectLst/>
                    <a:latin typeface="+mj-lt"/>
                  </a:rPr>
                  <a:t>Ciberseguridad</a:t>
                </a:r>
                <a:endParaRPr dirty="0">
                  <a:effectLst/>
                  <a:latin typeface="+mj-lt"/>
                </a:endParaRPr>
              </a:p>
            </p:txBody>
          </p:sp>
        </p:grpSp>
        <p:pic>
          <p:nvPicPr>
            <p:cNvPr id="536" name="image35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186" y="2052262"/>
              <a:ext cx="476066" cy="476066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36219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… </a:t>
            </a:r>
            <a:r>
              <a:rPr lang="es-CO" dirty="0"/>
              <a:t>en las que se </a:t>
            </a:r>
            <a:r>
              <a:rPr dirty="0" err="1"/>
              <a:t>incluyen</a:t>
            </a:r>
            <a:r>
              <a:rPr dirty="0"/>
              <a:t> </a:t>
            </a:r>
            <a:r>
              <a:rPr dirty="0" err="1"/>
              <a:t>además</a:t>
            </a:r>
            <a:r>
              <a:rPr dirty="0"/>
              <a:t> </a:t>
            </a:r>
          </a:p>
        </p:txBody>
      </p:sp>
      <p:grpSp>
        <p:nvGrpSpPr>
          <p:cNvPr id="542" name="Group 542"/>
          <p:cNvGrpSpPr/>
          <p:nvPr/>
        </p:nvGrpSpPr>
        <p:grpSpPr>
          <a:xfrm>
            <a:off x="2911965" y="1063569"/>
            <a:ext cx="2971865" cy="1792025"/>
            <a:chOff x="248928" y="622923"/>
            <a:chExt cx="2971864" cy="1792024"/>
          </a:xfrm>
        </p:grpSpPr>
        <p:sp>
          <p:nvSpPr>
            <p:cNvPr id="540" name="Shape 540"/>
            <p:cNvSpPr/>
            <p:nvPr/>
          </p:nvSpPr>
          <p:spPr>
            <a:xfrm rot="14400000">
              <a:off x="838848" y="33003"/>
              <a:ext cx="1792024" cy="297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0" y="21600"/>
                  </a:moveTo>
                  <a:lnTo>
                    <a:pt x="9020" y="10365"/>
                  </a:lnTo>
                  <a:lnTo>
                    <a:pt x="9033" y="10302"/>
                  </a:lnTo>
                  <a:lnTo>
                    <a:pt x="9041" y="10082"/>
                  </a:lnTo>
                  <a:lnTo>
                    <a:pt x="9053" y="9941"/>
                  </a:lnTo>
                  <a:lnTo>
                    <a:pt x="9048" y="9886"/>
                  </a:lnTo>
                  <a:lnTo>
                    <a:pt x="9051" y="9801"/>
                  </a:lnTo>
                  <a:lnTo>
                    <a:pt x="9020" y="9548"/>
                  </a:lnTo>
                  <a:lnTo>
                    <a:pt x="9008" y="9411"/>
                  </a:lnTo>
                  <a:lnTo>
                    <a:pt x="9004" y="9391"/>
                  </a:lnTo>
                  <a:lnTo>
                    <a:pt x="9004" y="9366"/>
                  </a:lnTo>
                  <a:lnTo>
                    <a:pt x="8997" y="9366"/>
                  </a:lnTo>
                  <a:lnTo>
                    <a:pt x="8989" y="9300"/>
                  </a:lnTo>
                  <a:lnTo>
                    <a:pt x="8919" y="9059"/>
                  </a:lnTo>
                  <a:lnTo>
                    <a:pt x="8878" y="8896"/>
                  </a:lnTo>
                  <a:lnTo>
                    <a:pt x="8860" y="8853"/>
                  </a:lnTo>
                  <a:lnTo>
                    <a:pt x="8845" y="8800"/>
                  </a:lnTo>
                  <a:lnTo>
                    <a:pt x="8752" y="8600"/>
                  </a:lnTo>
                  <a:lnTo>
                    <a:pt x="8666" y="8399"/>
                  </a:lnTo>
                  <a:lnTo>
                    <a:pt x="8636" y="8349"/>
                  </a:lnTo>
                  <a:lnTo>
                    <a:pt x="8616" y="8306"/>
                  </a:lnTo>
                  <a:lnTo>
                    <a:pt x="8516" y="8152"/>
                  </a:lnTo>
                  <a:lnTo>
                    <a:pt x="8377" y="7922"/>
                  </a:lnTo>
                  <a:lnTo>
                    <a:pt x="8328" y="7861"/>
                  </a:lnTo>
                  <a:lnTo>
                    <a:pt x="8302" y="7821"/>
                  </a:lnTo>
                  <a:lnTo>
                    <a:pt x="8198" y="7698"/>
                  </a:lnTo>
                  <a:lnTo>
                    <a:pt x="8015" y="7469"/>
                  </a:lnTo>
                  <a:lnTo>
                    <a:pt x="7942" y="7397"/>
                  </a:lnTo>
                  <a:lnTo>
                    <a:pt x="7901" y="7348"/>
                  </a:lnTo>
                  <a:lnTo>
                    <a:pt x="7822" y="7278"/>
                  </a:lnTo>
                  <a:lnTo>
                    <a:pt x="7584" y="7042"/>
                  </a:lnTo>
                  <a:lnTo>
                    <a:pt x="7323" y="6831"/>
                  </a:lnTo>
                  <a:lnTo>
                    <a:pt x="7227" y="6745"/>
                  </a:lnTo>
                  <a:lnTo>
                    <a:pt x="7164" y="6703"/>
                  </a:lnTo>
                  <a:lnTo>
                    <a:pt x="7089" y="6642"/>
                  </a:lnTo>
                  <a:cubicBezTo>
                    <a:pt x="6914" y="6514"/>
                    <a:pt x="6729" y="6391"/>
                    <a:pt x="6534" y="6274"/>
                  </a:cubicBezTo>
                  <a:lnTo>
                    <a:pt x="6491" y="6250"/>
                  </a:lnTo>
                  <a:lnTo>
                    <a:pt x="6441" y="6217"/>
                  </a:lnTo>
                  <a:lnTo>
                    <a:pt x="6278" y="6133"/>
                  </a:lnTo>
                  <a:lnTo>
                    <a:pt x="5923" y="5939"/>
                  </a:lnTo>
                  <a:lnTo>
                    <a:pt x="5701" y="5839"/>
                  </a:lnTo>
                  <a:lnTo>
                    <a:pt x="5558" y="5766"/>
                  </a:lnTo>
                  <a:lnTo>
                    <a:pt x="5429" y="5716"/>
                  </a:lnTo>
                  <a:lnTo>
                    <a:pt x="5261" y="5641"/>
                  </a:lnTo>
                  <a:lnTo>
                    <a:pt x="4661" y="5421"/>
                  </a:lnTo>
                  <a:lnTo>
                    <a:pt x="4593" y="5395"/>
                  </a:lnTo>
                  <a:lnTo>
                    <a:pt x="4578" y="5391"/>
                  </a:lnTo>
                  <a:lnTo>
                    <a:pt x="4552" y="5381"/>
                  </a:lnTo>
                  <a:cubicBezTo>
                    <a:pt x="4309" y="5301"/>
                    <a:pt x="4058" y="5228"/>
                    <a:pt x="3801" y="5163"/>
                  </a:cubicBezTo>
                  <a:lnTo>
                    <a:pt x="3635" y="5126"/>
                  </a:lnTo>
                  <a:lnTo>
                    <a:pt x="3562" y="5106"/>
                  </a:lnTo>
                  <a:lnTo>
                    <a:pt x="3425" y="5080"/>
                  </a:lnTo>
                  <a:lnTo>
                    <a:pt x="3011" y="4988"/>
                  </a:lnTo>
                  <a:lnTo>
                    <a:pt x="2621" y="4928"/>
                  </a:lnTo>
                  <a:lnTo>
                    <a:pt x="2479" y="4901"/>
                  </a:lnTo>
                  <a:lnTo>
                    <a:pt x="2383" y="4891"/>
                  </a:lnTo>
                  <a:lnTo>
                    <a:pt x="2187" y="4861"/>
                  </a:lnTo>
                  <a:lnTo>
                    <a:pt x="1422" y="4790"/>
                  </a:lnTo>
                  <a:lnTo>
                    <a:pt x="1361" y="4784"/>
                  </a:lnTo>
                  <a:lnTo>
                    <a:pt x="1349" y="4784"/>
                  </a:lnTo>
                  <a:lnTo>
                    <a:pt x="1333" y="4782"/>
                  </a:lnTo>
                  <a:cubicBezTo>
                    <a:pt x="1044" y="4764"/>
                    <a:pt x="750" y="4755"/>
                    <a:pt x="453" y="4755"/>
                  </a:cubicBezTo>
                  <a:lnTo>
                    <a:pt x="335" y="4759"/>
                  </a:lnTo>
                  <a:lnTo>
                    <a:pt x="222" y="4756"/>
                  </a:lnTo>
                  <a:lnTo>
                    <a:pt x="0" y="4766"/>
                  </a:lnTo>
                  <a:lnTo>
                    <a:pt x="13691" y="0"/>
                  </a:lnTo>
                  <a:lnTo>
                    <a:pt x="14267" y="291"/>
                  </a:lnTo>
                  <a:lnTo>
                    <a:pt x="15262" y="836"/>
                  </a:lnTo>
                  <a:lnTo>
                    <a:pt x="15539" y="1002"/>
                  </a:lnTo>
                  <a:lnTo>
                    <a:pt x="16623" y="1721"/>
                  </a:lnTo>
                  <a:lnTo>
                    <a:pt x="16829" y="1865"/>
                  </a:lnTo>
                  <a:lnTo>
                    <a:pt x="17948" y="2768"/>
                  </a:lnTo>
                  <a:lnTo>
                    <a:pt x="18220" y="3028"/>
                  </a:lnTo>
                  <a:lnTo>
                    <a:pt x="18879" y="3682"/>
                  </a:lnTo>
                  <a:lnTo>
                    <a:pt x="19507" y="4422"/>
                  </a:lnTo>
                  <a:lnTo>
                    <a:pt x="19828" y="4824"/>
                  </a:lnTo>
                  <a:lnTo>
                    <a:pt x="20291" y="5540"/>
                  </a:lnTo>
                  <a:lnTo>
                    <a:pt x="20585" y="6024"/>
                  </a:lnTo>
                  <a:lnTo>
                    <a:pt x="20871" y="6642"/>
                  </a:lnTo>
                  <a:lnTo>
                    <a:pt x="21136" y="7263"/>
                  </a:lnTo>
                  <a:lnTo>
                    <a:pt x="21283" y="7771"/>
                  </a:lnTo>
                  <a:lnTo>
                    <a:pt x="21475" y="8530"/>
                  </a:lnTo>
                  <a:lnTo>
                    <a:pt x="21530" y="8976"/>
                  </a:lnTo>
                  <a:lnTo>
                    <a:pt x="21600" y="9806"/>
                  </a:lnTo>
                  <a:lnTo>
                    <a:pt x="21566" y="10731"/>
                  </a:lnTo>
                  <a:lnTo>
                    <a:pt x="21559" y="10841"/>
                  </a:lnTo>
                  <a:lnTo>
                    <a:pt x="21558" y="10851"/>
                  </a:lnTo>
                  <a:lnTo>
                    <a:pt x="21341" y="11948"/>
                  </a:lnTo>
                  <a:lnTo>
                    <a:pt x="21274" y="12178"/>
                  </a:lnTo>
                  <a:lnTo>
                    <a:pt x="20916" y="13172"/>
                  </a:lnTo>
                  <a:lnTo>
                    <a:pt x="20875" y="13272"/>
                  </a:lnTo>
                  <a:lnTo>
                    <a:pt x="20282" y="14389"/>
                  </a:lnTo>
                  <a:lnTo>
                    <a:pt x="20237" y="14458"/>
                  </a:lnTo>
                  <a:lnTo>
                    <a:pt x="19551" y="15422"/>
                  </a:lnTo>
                  <a:lnTo>
                    <a:pt x="19398" y="15616"/>
                  </a:lnTo>
                  <a:lnTo>
                    <a:pt x="18517" y="16585"/>
                  </a:lnTo>
                  <a:lnTo>
                    <a:pt x="18357" y="16733"/>
                  </a:lnTo>
                  <a:lnTo>
                    <a:pt x="17522" y="17471"/>
                  </a:lnTo>
                  <a:lnTo>
                    <a:pt x="17137" y="17780"/>
                  </a:lnTo>
                  <a:lnTo>
                    <a:pt x="16189" y="18464"/>
                  </a:lnTo>
                  <a:lnTo>
                    <a:pt x="16029" y="18575"/>
                  </a:lnTo>
                  <a:lnTo>
                    <a:pt x="15749" y="18747"/>
                  </a:lnTo>
                  <a:lnTo>
                    <a:pt x="14746" y="19340"/>
                  </a:lnTo>
                  <a:lnTo>
                    <a:pt x="14287" y="19587"/>
                  </a:lnTo>
                  <a:lnTo>
                    <a:pt x="12874" y="20269"/>
                  </a:lnTo>
                  <a:lnTo>
                    <a:pt x="12767" y="20313"/>
                  </a:lnTo>
                  <a:lnTo>
                    <a:pt x="11182" y="20931"/>
                  </a:lnTo>
                  <a:lnTo>
                    <a:pt x="10913" y="21026"/>
                  </a:lnTo>
                  <a:lnTo>
                    <a:pt x="9606" y="21430"/>
                  </a:lnTo>
                  <a:close/>
                </a:path>
              </a:pathLst>
            </a:custGeom>
            <a:solidFill>
              <a:srgbClr val="EE2121"/>
            </a:solidFill>
            <a:ln w="12700" cap="flat">
              <a:noFill/>
              <a:miter lim="400000"/>
            </a:ln>
            <a:effectLst>
              <a:outerShdw blurRad="393700" dist="38100" dir="2700000" rotWithShape="0">
                <a:srgbClr val="595959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778201" y="968615"/>
              <a:ext cx="1523028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300"/>
                </a:spcBef>
                <a:defRPr sz="14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sz="1500" b="1" dirty="0" err="1">
                  <a:latin typeface="+mj-lt"/>
                </a:rPr>
                <a:t>Interoperabilidad</a:t>
              </a:r>
              <a:r>
                <a:rPr sz="1500" b="1" dirty="0">
                  <a:latin typeface="+mj-lt"/>
                </a:rPr>
                <a:t> entre </a:t>
              </a:r>
              <a:r>
                <a:rPr sz="1500" b="1" dirty="0" err="1">
                  <a:latin typeface="+mj-lt"/>
                </a:rPr>
                <a:t>entidades</a:t>
              </a:r>
              <a:endParaRPr sz="1500" b="1" dirty="0">
                <a:latin typeface="+mj-lt"/>
              </a:endParaRPr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2709033" y="2552315"/>
            <a:ext cx="2971864" cy="1792025"/>
            <a:chOff x="248928" y="622923"/>
            <a:chExt cx="2971863" cy="1792024"/>
          </a:xfrm>
          <a:solidFill>
            <a:srgbClr val="758B00"/>
          </a:solidFill>
        </p:grpSpPr>
        <p:sp>
          <p:nvSpPr>
            <p:cNvPr id="543" name="Shape 543"/>
            <p:cNvSpPr/>
            <p:nvPr/>
          </p:nvSpPr>
          <p:spPr>
            <a:xfrm rot="7200000">
              <a:off x="838848" y="33003"/>
              <a:ext cx="1792024" cy="29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0" y="21600"/>
                  </a:moveTo>
                  <a:lnTo>
                    <a:pt x="9020" y="10365"/>
                  </a:lnTo>
                  <a:lnTo>
                    <a:pt x="9033" y="10302"/>
                  </a:lnTo>
                  <a:lnTo>
                    <a:pt x="9041" y="10082"/>
                  </a:lnTo>
                  <a:lnTo>
                    <a:pt x="9053" y="9941"/>
                  </a:lnTo>
                  <a:lnTo>
                    <a:pt x="9048" y="9886"/>
                  </a:lnTo>
                  <a:lnTo>
                    <a:pt x="9051" y="9801"/>
                  </a:lnTo>
                  <a:lnTo>
                    <a:pt x="9020" y="9548"/>
                  </a:lnTo>
                  <a:lnTo>
                    <a:pt x="9008" y="9411"/>
                  </a:lnTo>
                  <a:lnTo>
                    <a:pt x="9004" y="9391"/>
                  </a:lnTo>
                  <a:lnTo>
                    <a:pt x="9004" y="9366"/>
                  </a:lnTo>
                  <a:lnTo>
                    <a:pt x="8997" y="9366"/>
                  </a:lnTo>
                  <a:lnTo>
                    <a:pt x="8989" y="9300"/>
                  </a:lnTo>
                  <a:lnTo>
                    <a:pt x="8919" y="9059"/>
                  </a:lnTo>
                  <a:lnTo>
                    <a:pt x="8878" y="8896"/>
                  </a:lnTo>
                  <a:lnTo>
                    <a:pt x="8860" y="8853"/>
                  </a:lnTo>
                  <a:lnTo>
                    <a:pt x="8845" y="8800"/>
                  </a:lnTo>
                  <a:lnTo>
                    <a:pt x="8752" y="8600"/>
                  </a:lnTo>
                  <a:lnTo>
                    <a:pt x="8666" y="8399"/>
                  </a:lnTo>
                  <a:lnTo>
                    <a:pt x="8636" y="8349"/>
                  </a:lnTo>
                  <a:lnTo>
                    <a:pt x="8616" y="8306"/>
                  </a:lnTo>
                  <a:lnTo>
                    <a:pt x="8516" y="8152"/>
                  </a:lnTo>
                  <a:lnTo>
                    <a:pt x="8377" y="7922"/>
                  </a:lnTo>
                  <a:lnTo>
                    <a:pt x="8328" y="7861"/>
                  </a:lnTo>
                  <a:lnTo>
                    <a:pt x="8302" y="7821"/>
                  </a:lnTo>
                  <a:lnTo>
                    <a:pt x="8198" y="7698"/>
                  </a:lnTo>
                  <a:lnTo>
                    <a:pt x="8015" y="7469"/>
                  </a:lnTo>
                  <a:lnTo>
                    <a:pt x="7942" y="7397"/>
                  </a:lnTo>
                  <a:lnTo>
                    <a:pt x="7901" y="7348"/>
                  </a:lnTo>
                  <a:lnTo>
                    <a:pt x="7822" y="7278"/>
                  </a:lnTo>
                  <a:lnTo>
                    <a:pt x="7584" y="7042"/>
                  </a:lnTo>
                  <a:lnTo>
                    <a:pt x="7323" y="6831"/>
                  </a:lnTo>
                  <a:lnTo>
                    <a:pt x="7227" y="6745"/>
                  </a:lnTo>
                  <a:lnTo>
                    <a:pt x="7164" y="6703"/>
                  </a:lnTo>
                  <a:lnTo>
                    <a:pt x="7089" y="6642"/>
                  </a:lnTo>
                  <a:cubicBezTo>
                    <a:pt x="6914" y="6514"/>
                    <a:pt x="6729" y="6391"/>
                    <a:pt x="6534" y="6274"/>
                  </a:cubicBezTo>
                  <a:lnTo>
                    <a:pt x="6491" y="6250"/>
                  </a:lnTo>
                  <a:lnTo>
                    <a:pt x="6441" y="6217"/>
                  </a:lnTo>
                  <a:lnTo>
                    <a:pt x="6278" y="6133"/>
                  </a:lnTo>
                  <a:lnTo>
                    <a:pt x="5923" y="5939"/>
                  </a:lnTo>
                  <a:lnTo>
                    <a:pt x="5701" y="5839"/>
                  </a:lnTo>
                  <a:lnTo>
                    <a:pt x="5558" y="5766"/>
                  </a:lnTo>
                  <a:lnTo>
                    <a:pt x="5429" y="5716"/>
                  </a:lnTo>
                  <a:lnTo>
                    <a:pt x="5261" y="5641"/>
                  </a:lnTo>
                  <a:lnTo>
                    <a:pt x="4661" y="5421"/>
                  </a:lnTo>
                  <a:lnTo>
                    <a:pt x="4593" y="5395"/>
                  </a:lnTo>
                  <a:lnTo>
                    <a:pt x="4578" y="5391"/>
                  </a:lnTo>
                  <a:lnTo>
                    <a:pt x="4552" y="5381"/>
                  </a:lnTo>
                  <a:cubicBezTo>
                    <a:pt x="4309" y="5301"/>
                    <a:pt x="4058" y="5228"/>
                    <a:pt x="3801" y="5163"/>
                  </a:cubicBezTo>
                  <a:lnTo>
                    <a:pt x="3635" y="5126"/>
                  </a:lnTo>
                  <a:lnTo>
                    <a:pt x="3562" y="5106"/>
                  </a:lnTo>
                  <a:lnTo>
                    <a:pt x="3425" y="5080"/>
                  </a:lnTo>
                  <a:lnTo>
                    <a:pt x="3011" y="4988"/>
                  </a:lnTo>
                  <a:lnTo>
                    <a:pt x="2621" y="4928"/>
                  </a:lnTo>
                  <a:lnTo>
                    <a:pt x="2479" y="4901"/>
                  </a:lnTo>
                  <a:lnTo>
                    <a:pt x="2383" y="4891"/>
                  </a:lnTo>
                  <a:lnTo>
                    <a:pt x="2187" y="4861"/>
                  </a:lnTo>
                  <a:lnTo>
                    <a:pt x="1422" y="4790"/>
                  </a:lnTo>
                  <a:lnTo>
                    <a:pt x="1361" y="4784"/>
                  </a:lnTo>
                  <a:lnTo>
                    <a:pt x="1349" y="4784"/>
                  </a:lnTo>
                  <a:lnTo>
                    <a:pt x="1333" y="4782"/>
                  </a:lnTo>
                  <a:cubicBezTo>
                    <a:pt x="1044" y="4764"/>
                    <a:pt x="750" y="4755"/>
                    <a:pt x="453" y="4755"/>
                  </a:cubicBezTo>
                  <a:lnTo>
                    <a:pt x="335" y="4759"/>
                  </a:lnTo>
                  <a:lnTo>
                    <a:pt x="222" y="4756"/>
                  </a:lnTo>
                  <a:lnTo>
                    <a:pt x="0" y="4766"/>
                  </a:lnTo>
                  <a:lnTo>
                    <a:pt x="13691" y="0"/>
                  </a:lnTo>
                  <a:lnTo>
                    <a:pt x="14267" y="291"/>
                  </a:lnTo>
                  <a:lnTo>
                    <a:pt x="15262" y="836"/>
                  </a:lnTo>
                  <a:lnTo>
                    <a:pt x="15539" y="1002"/>
                  </a:lnTo>
                  <a:lnTo>
                    <a:pt x="16623" y="1721"/>
                  </a:lnTo>
                  <a:lnTo>
                    <a:pt x="16829" y="1865"/>
                  </a:lnTo>
                  <a:lnTo>
                    <a:pt x="17948" y="2768"/>
                  </a:lnTo>
                  <a:lnTo>
                    <a:pt x="18220" y="3028"/>
                  </a:lnTo>
                  <a:lnTo>
                    <a:pt x="18879" y="3682"/>
                  </a:lnTo>
                  <a:lnTo>
                    <a:pt x="19507" y="4422"/>
                  </a:lnTo>
                  <a:lnTo>
                    <a:pt x="19828" y="4824"/>
                  </a:lnTo>
                  <a:lnTo>
                    <a:pt x="20291" y="5540"/>
                  </a:lnTo>
                  <a:lnTo>
                    <a:pt x="20585" y="6024"/>
                  </a:lnTo>
                  <a:lnTo>
                    <a:pt x="20871" y="6642"/>
                  </a:lnTo>
                  <a:lnTo>
                    <a:pt x="21136" y="7263"/>
                  </a:lnTo>
                  <a:lnTo>
                    <a:pt x="21283" y="7771"/>
                  </a:lnTo>
                  <a:lnTo>
                    <a:pt x="21475" y="8530"/>
                  </a:lnTo>
                  <a:lnTo>
                    <a:pt x="21530" y="8976"/>
                  </a:lnTo>
                  <a:lnTo>
                    <a:pt x="21600" y="9806"/>
                  </a:lnTo>
                  <a:lnTo>
                    <a:pt x="21566" y="10731"/>
                  </a:lnTo>
                  <a:lnTo>
                    <a:pt x="21559" y="10841"/>
                  </a:lnTo>
                  <a:lnTo>
                    <a:pt x="21558" y="10851"/>
                  </a:lnTo>
                  <a:lnTo>
                    <a:pt x="21341" y="11948"/>
                  </a:lnTo>
                  <a:lnTo>
                    <a:pt x="21274" y="12178"/>
                  </a:lnTo>
                  <a:lnTo>
                    <a:pt x="20916" y="13172"/>
                  </a:lnTo>
                  <a:lnTo>
                    <a:pt x="20875" y="13272"/>
                  </a:lnTo>
                  <a:lnTo>
                    <a:pt x="20282" y="14389"/>
                  </a:lnTo>
                  <a:lnTo>
                    <a:pt x="20237" y="14458"/>
                  </a:lnTo>
                  <a:lnTo>
                    <a:pt x="19551" y="15422"/>
                  </a:lnTo>
                  <a:lnTo>
                    <a:pt x="19398" y="15616"/>
                  </a:lnTo>
                  <a:lnTo>
                    <a:pt x="18517" y="16585"/>
                  </a:lnTo>
                  <a:lnTo>
                    <a:pt x="18357" y="16733"/>
                  </a:lnTo>
                  <a:lnTo>
                    <a:pt x="17522" y="17471"/>
                  </a:lnTo>
                  <a:lnTo>
                    <a:pt x="17137" y="17780"/>
                  </a:lnTo>
                  <a:lnTo>
                    <a:pt x="16189" y="18464"/>
                  </a:lnTo>
                  <a:lnTo>
                    <a:pt x="16029" y="18575"/>
                  </a:lnTo>
                  <a:lnTo>
                    <a:pt x="15749" y="18747"/>
                  </a:lnTo>
                  <a:lnTo>
                    <a:pt x="14746" y="19340"/>
                  </a:lnTo>
                  <a:lnTo>
                    <a:pt x="14287" y="19587"/>
                  </a:lnTo>
                  <a:lnTo>
                    <a:pt x="12874" y="20269"/>
                  </a:lnTo>
                  <a:lnTo>
                    <a:pt x="12767" y="20313"/>
                  </a:lnTo>
                  <a:lnTo>
                    <a:pt x="11182" y="20931"/>
                  </a:lnTo>
                  <a:lnTo>
                    <a:pt x="10913" y="21026"/>
                  </a:lnTo>
                  <a:lnTo>
                    <a:pt x="9606" y="2143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393700" dist="38100" dir="2700000" rotWithShape="0">
                <a:srgbClr val="595959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993386" y="1656970"/>
              <a:ext cx="1409410" cy="32316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300"/>
                </a:spcBef>
                <a:defRPr sz="14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sz="1500" b="1" dirty="0" err="1">
                  <a:latin typeface="+mj-lt"/>
                </a:rPr>
                <a:t>Límites</a:t>
              </a:r>
              <a:endParaRPr sz="1500" b="1" dirty="0">
                <a:latin typeface="+mj-lt"/>
              </a:endParaRPr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4689864" y="1398867"/>
            <a:ext cx="1792025" cy="2971864"/>
            <a:chOff x="0" y="0"/>
            <a:chExt cx="1792023" cy="2971863"/>
          </a:xfrm>
        </p:grpSpPr>
        <p:sp>
          <p:nvSpPr>
            <p:cNvPr id="546" name="Shape 546"/>
            <p:cNvSpPr/>
            <p:nvPr/>
          </p:nvSpPr>
          <p:spPr>
            <a:xfrm>
              <a:off x="0" y="0"/>
              <a:ext cx="1792023" cy="29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0" y="21600"/>
                  </a:moveTo>
                  <a:lnTo>
                    <a:pt x="9020" y="10365"/>
                  </a:lnTo>
                  <a:lnTo>
                    <a:pt x="9033" y="10302"/>
                  </a:lnTo>
                  <a:lnTo>
                    <a:pt x="9041" y="10082"/>
                  </a:lnTo>
                  <a:lnTo>
                    <a:pt x="9053" y="9941"/>
                  </a:lnTo>
                  <a:lnTo>
                    <a:pt x="9048" y="9886"/>
                  </a:lnTo>
                  <a:lnTo>
                    <a:pt x="9051" y="9801"/>
                  </a:lnTo>
                  <a:lnTo>
                    <a:pt x="9020" y="9548"/>
                  </a:lnTo>
                  <a:lnTo>
                    <a:pt x="9008" y="9411"/>
                  </a:lnTo>
                  <a:lnTo>
                    <a:pt x="9004" y="9391"/>
                  </a:lnTo>
                  <a:lnTo>
                    <a:pt x="9004" y="9366"/>
                  </a:lnTo>
                  <a:lnTo>
                    <a:pt x="8997" y="9366"/>
                  </a:lnTo>
                  <a:lnTo>
                    <a:pt x="8989" y="9300"/>
                  </a:lnTo>
                  <a:lnTo>
                    <a:pt x="8919" y="9059"/>
                  </a:lnTo>
                  <a:lnTo>
                    <a:pt x="8878" y="8896"/>
                  </a:lnTo>
                  <a:lnTo>
                    <a:pt x="8860" y="8853"/>
                  </a:lnTo>
                  <a:lnTo>
                    <a:pt x="8845" y="8800"/>
                  </a:lnTo>
                  <a:lnTo>
                    <a:pt x="8752" y="8600"/>
                  </a:lnTo>
                  <a:lnTo>
                    <a:pt x="8666" y="8399"/>
                  </a:lnTo>
                  <a:lnTo>
                    <a:pt x="8636" y="8349"/>
                  </a:lnTo>
                  <a:lnTo>
                    <a:pt x="8616" y="8306"/>
                  </a:lnTo>
                  <a:lnTo>
                    <a:pt x="8516" y="8152"/>
                  </a:lnTo>
                  <a:lnTo>
                    <a:pt x="8377" y="7922"/>
                  </a:lnTo>
                  <a:lnTo>
                    <a:pt x="8328" y="7861"/>
                  </a:lnTo>
                  <a:lnTo>
                    <a:pt x="8302" y="7821"/>
                  </a:lnTo>
                  <a:lnTo>
                    <a:pt x="8198" y="7698"/>
                  </a:lnTo>
                  <a:lnTo>
                    <a:pt x="8015" y="7469"/>
                  </a:lnTo>
                  <a:lnTo>
                    <a:pt x="7942" y="7397"/>
                  </a:lnTo>
                  <a:lnTo>
                    <a:pt x="7901" y="7348"/>
                  </a:lnTo>
                  <a:lnTo>
                    <a:pt x="7822" y="7278"/>
                  </a:lnTo>
                  <a:lnTo>
                    <a:pt x="7584" y="7042"/>
                  </a:lnTo>
                  <a:lnTo>
                    <a:pt x="7323" y="6831"/>
                  </a:lnTo>
                  <a:lnTo>
                    <a:pt x="7227" y="6745"/>
                  </a:lnTo>
                  <a:lnTo>
                    <a:pt x="7164" y="6703"/>
                  </a:lnTo>
                  <a:lnTo>
                    <a:pt x="7089" y="6642"/>
                  </a:lnTo>
                  <a:cubicBezTo>
                    <a:pt x="6914" y="6514"/>
                    <a:pt x="6729" y="6391"/>
                    <a:pt x="6534" y="6274"/>
                  </a:cubicBezTo>
                  <a:lnTo>
                    <a:pt x="6491" y="6250"/>
                  </a:lnTo>
                  <a:lnTo>
                    <a:pt x="6441" y="6217"/>
                  </a:lnTo>
                  <a:lnTo>
                    <a:pt x="6278" y="6133"/>
                  </a:lnTo>
                  <a:lnTo>
                    <a:pt x="5923" y="5939"/>
                  </a:lnTo>
                  <a:lnTo>
                    <a:pt x="5701" y="5839"/>
                  </a:lnTo>
                  <a:lnTo>
                    <a:pt x="5558" y="5766"/>
                  </a:lnTo>
                  <a:lnTo>
                    <a:pt x="5429" y="5716"/>
                  </a:lnTo>
                  <a:lnTo>
                    <a:pt x="5261" y="5641"/>
                  </a:lnTo>
                  <a:lnTo>
                    <a:pt x="4661" y="5421"/>
                  </a:lnTo>
                  <a:lnTo>
                    <a:pt x="4593" y="5395"/>
                  </a:lnTo>
                  <a:lnTo>
                    <a:pt x="4578" y="5391"/>
                  </a:lnTo>
                  <a:lnTo>
                    <a:pt x="4552" y="5381"/>
                  </a:lnTo>
                  <a:cubicBezTo>
                    <a:pt x="4309" y="5301"/>
                    <a:pt x="4058" y="5228"/>
                    <a:pt x="3801" y="5163"/>
                  </a:cubicBezTo>
                  <a:lnTo>
                    <a:pt x="3635" y="5126"/>
                  </a:lnTo>
                  <a:lnTo>
                    <a:pt x="3562" y="5106"/>
                  </a:lnTo>
                  <a:lnTo>
                    <a:pt x="3425" y="5080"/>
                  </a:lnTo>
                  <a:lnTo>
                    <a:pt x="3011" y="4988"/>
                  </a:lnTo>
                  <a:lnTo>
                    <a:pt x="2621" y="4928"/>
                  </a:lnTo>
                  <a:lnTo>
                    <a:pt x="2479" y="4901"/>
                  </a:lnTo>
                  <a:lnTo>
                    <a:pt x="2383" y="4891"/>
                  </a:lnTo>
                  <a:lnTo>
                    <a:pt x="2187" y="4861"/>
                  </a:lnTo>
                  <a:lnTo>
                    <a:pt x="1422" y="4790"/>
                  </a:lnTo>
                  <a:lnTo>
                    <a:pt x="1361" y="4784"/>
                  </a:lnTo>
                  <a:lnTo>
                    <a:pt x="1349" y="4784"/>
                  </a:lnTo>
                  <a:lnTo>
                    <a:pt x="1333" y="4782"/>
                  </a:lnTo>
                  <a:cubicBezTo>
                    <a:pt x="1044" y="4764"/>
                    <a:pt x="750" y="4755"/>
                    <a:pt x="453" y="4755"/>
                  </a:cubicBezTo>
                  <a:lnTo>
                    <a:pt x="335" y="4759"/>
                  </a:lnTo>
                  <a:lnTo>
                    <a:pt x="222" y="4756"/>
                  </a:lnTo>
                  <a:lnTo>
                    <a:pt x="0" y="4766"/>
                  </a:lnTo>
                  <a:lnTo>
                    <a:pt x="13691" y="0"/>
                  </a:lnTo>
                  <a:lnTo>
                    <a:pt x="14267" y="291"/>
                  </a:lnTo>
                  <a:lnTo>
                    <a:pt x="15262" y="836"/>
                  </a:lnTo>
                  <a:lnTo>
                    <a:pt x="15539" y="1002"/>
                  </a:lnTo>
                  <a:lnTo>
                    <a:pt x="16623" y="1721"/>
                  </a:lnTo>
                  <a:lnTo>
                    <a:pt x="16829" y="1865"/>
                  </a:lnTo>
                  <a:lnTo>
                    <a:pt x="17948" y="2768"/>
                  </a:lnTo>
                  <a:lnTo>
                    <a:pt x="18220" y="3028"/>
                  </a:lnTo>
                  <a:lnTo>
                    <a:pt x="18879" y="3682"/>
                  </a:lnTo>
                  <a:lnTo>
                    <a:pt x="19507" y="4422"/>
                  </a:lnTo>
                  <a:lnTo>
                    <a:pt x="19828" y="4824"/>
                  </a:lnTo>
                  <a:lnTo>
                    <a:pt x="20291" y="5540"/>
                  </a:lnTo>
                  <a:lnTo>
                    <a:pt x="20585" y="6024"/>
                  </a:lnTo>
                  <a:lnTo>
                    <a:pt x="20871" y="6642"/>
                  </a:lnTo>
                  <a:lnTo>
                    <a:pt x="21136" y="7263"/>
                  </a:lnTo>
                  <a:lnTo>
                    <a:pt x="21283" y="7771"/>
                  </a:lnTo>
                  <a:lnTo>
                    <a:pt x="21475" y="8530"/>
                  </a:lnTo>
                  <a:lnTo>
                    <a:pt x="21530" y="8976"/>
                  </a:lnTo>
                  <a:lnTo>
                    <a:pt x="21600" y="9806"/>
                  </a:lnTo>
                  <a:lnTo>
                    <a:pt x="21566" y="10731"/>
                  </a:lnTo>
                  <a:lnTo>
                    <a:pt x="21559" y="10841"/>
                  </a:lnTo>
                  <a:lnTo>
                    <a:pt x="21558" y="10851"/>
                  </a:lnTo>
                  <a:lnTo>
                    <a:pt x="21341" y="11948"/>
                  </a:lnTo>
                  <a:lnTo>
                    <a:pt x="21274" y="12178"/>
                  </a:lnTo>
                  <a:lnTo>
                    <a:pt x="20916" y="13172"/>
                  </a:lnTo>
                  <a:lnTo>
                    <a:pt x="20875" y="13272"/>
                  </a:lnTo>
                  <a:lnTo>
                    <a:pt x="20282" y="14389"/>
                  </a:lnTo>
                  <a:lnTo>
                    <a:pt x="20237" y="14458"/>
                  </a:lnTo>
                  <a:lnTo>
                    <a:pt x="19551" y="15422"/>
                  </a:lnTo>
                  <a:lnTo>
                    <a:pt x="19398" y="15616"/>
                  </a:lnTo>
                  <a:lnTo>
                    <a:pt x="18517" y="16585"/>
                  </a:lnTo>
                  <a:lnTo>
                    <a:pt x="18357" y="16733"/>
                  </a:lnTo>
                  <a:lnTo>
                    <a:pt x="17522" y="17471"/>
                  </a:lnTo>
                  <a:lnTo>
                    <a:pt x="17137" y="17780"/>
                  </a:lnTo>
                  <a:lnTo>
                    <a:pt x="16189" y="18464"/>
                  </a:lnTo>
                  <a:lnTo>
                    <a:pt x="16029" y="18575"/>
                  </a:lnTo>
                  <a:lnTo>
                    <a:pt x="15749" y="18747"/>
                  </a:lnTo>
                  <a:lnTo>
                    <a:pt x="14746" y="19340"/>
                  </a:lnTo>
                  <a:lnTo>
                    <a:pt x="14287" y="19587"/>
                  </a:lnTo>
                  <a:lnTo>
                    <a:pt x="12874" y="20269"/>
                  </a:lnTo>
                  <a:lnTo>
                    <a:pt x="12767" y="20313"/>
                  </a:lnTo>
                  <a:lnTo>
                    <a:pt x="11182" y="20931"/>
                  </a:lnTo>
                  <a:lnTo>
                    <a:pt x="10913" y="21026"/>
                  </a:lnTo>
                  <a:lnTo>
                    <a:pt x="9606" y="21430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393700" dist="38100" dir="2700000" rotWithShape="0">
                <a:srgbClr val="595959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700131" y="1047472"/>
              <a:ext cx="1079660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300"/>
                </a:spcBef>
                <a:defRPr sz="14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sz="1500" b="1" dirty="0">
                  <a:latin typeface="+mj-lt"/>
                </a:rPr>
                <a:t>Open Banking</a:t>
              </a:r>
            </a:p>
          </p:txBody>
        </p:sp>
      </p:grpSp>
      <p:sp>
        <p:nvSpPr>
          <p:cNvPr id="549" name="Shape 549"/>
          <p:cNvSpPr/>
          <p:nvPr/>
        </p:nvSpPr>
        <p:spPr>
          <a:xfrm>
            <a:off x="285453" y="1180189"/>
            <a:ext cx="3151964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 err="1">
                <a:latin typeface="+mj-lt"/>
              </a:rPr>
              <a:t>Reglas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acceso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transparentes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tanto</a:t>
            </a:r>
            <a:r>
              <a:rPr sz="1400" dirty="0">
                <a:latin typeface="+mj-lt"/>
              </a:rPr>
              <a:t> a  </a:t>
            </a:r>
            <a:r>
              <a:rPr sz="1400" dirty="0" err="1">
                <a:latin typeface="+mj-lt"/>
              </a:rPr>
              <a:t>nivel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técnico</a:t>
            </a:r>
            <a:r>
              <a:rPr sz="1400" dirty="0">
                <a:latin typeface="+mj-lt"/>
              </a:rPr>
              <a:t>, </a:t>
            </a:r>
            <a:r>
              <a:rPr sz="1400" dirty="0" err="1">
                <a:latin typeface="+mj-lt"/>
              </a:rPr>
              <a:t>como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operativo</a:t>
            </a:r>
            <a:r>
              <a:rPr sz="1400" dirty="0">
                <a:latin typeface="+mj-lt"/>
              </a:rPr>
              <a:t> y </a:t>
            </a:r>
            <a:r>
              <a:rPr sz="1400" dirty="0" err="1">
                <a:latin typeface="+mj-lt"/>
              </a:rPr>
              <a:t>financiero</a:t>
            </a:r>
            <a:endParaRPr sz="1400" dirty="0">
              <a:latin typeface="+mj-lt"/>
            </a:endParaRPr>
          </a:p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 err="1">
                <a:latin typeface="+mj-lt"/>
              </a:rPr>
              <a:t>Facilitar</a:t>
            </a:r>
            <a:r>
              <a:rPr sz="1400" dirty="0">
                <a:latin typeface="+mj-lt"/>
              </a:rPr>
              <a:t> la entrada de </a:t>
            </a:r>
            <a:r>
              <a:rPr sz="1400" dirty="0" err="1">
                <a:latin typeface="+mj-lt"/>
              </a:rPr>
              <a:t>nuevos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participantes</a:t>
            </a:r>
            <a:r>
              <a:rPr sz="1400" dirty="0">
                <a:latin typeface="+mj-lt"/>
              </a:rPr>
              <a:t> a los SPBV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87481C9-81C9-4529-921F-AF9EC9743B41}"/>
              </a:ext>
            </a:extLst>
          </p:cNvPr>
          <p:cNvGrpSpPr/>
          <p:nvPr/>
        </p:nvGrpSpPr>
        <p:grpSpPr>
          <a:xfrm>
            <a:off x="356987" y="2037227"/>
            <a:ext cx="2992022" cy="432790"/>
            <a:chOff x="356987" y="2037227"/>
            <a:chExt cx="2992022" cy="432790"/>
          </a:xfrm>
        </p:grpSpPr>
        <p:sp>
          <p:nvSpPr>
            <p:cNvPr id="550" name="Shape 550"/>
            <p:cNvSpPr/>
            <p:nvPr/>
          </p:nvSpPr>
          <p:spPr>
            <a:xfrm>
              <a:off x="356987" y="2446341"/>
              <a:ext cx="2456376" cy="23676"/>
            </a:xfrm>
            <a:prstGeom prst="line">
              <a:avLst/>
            </a:prstGeom>
            <a:noFill/>
            <a:ln w="28575" cap="flat">
              <a:solidFill>
                <a:srgbClr val="EE2121"/>
              </a:solidFill>
              <a:prstDash val="solid"/>
              <a:miter lim="800000"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400">
                <a:latin typeface="+mj-lt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 flipV="1">
              <a:off x="2813360" y="2037227"/>
              <a:ext cx="535649" cy="432789"/>
            </a:xfrm>
            <a:prstGeom prst="line">
              <a:avLst/>
            </a:prstGeom>
            <a:noFill/>
            <a:ln w="28575" cap="flat">
              <a:solidFill>
                <a:srgbClr val="EE2121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400">
                <a:latin typeface="+mj-lt"/>
              </a:endParaRPr>
            </a:p>
          </p:txBody>
        </p:sp>
      </p:grpSp>
      <p:sp>
        <p:nvSpPr>
          <p:cNvPr id="553" name="Shape 553"/>
          <p:cNvSpPr/>
          <p:nvPr/>
        </p:nvSpPr>
        <p:spPr>
          <a:xfrm>
            <a:off x="75216" y="2816397"/>
            <a:ext cx="3010556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 err="1">
                <a:latin typeface="+mj-lt"/>
              </a:rPr>
              <a:t>Establecer</a:t>
            </a:r>
            <a:r>
              <a:rPr sz="1400" dirty="0">
                <a:latin typeface="+mj-lt"/>
              </a:rPr>
              <a:t> el </a:t>
            </a:r>
            <a:r>
              <a:rPr sz="1400" dirty="0" err="1">
                <a:latin typeface="+mj-lt"/>
              </a:rPr>
              <a:t>apetito</a:t>
            </a:r>
            <a:r>
              <a:rPr sz="1400" dirty="0">
                <a:latin typeface="+mj-lt"/>
              </a:rPr>
              <a:t>, </a:t>
            </a:r>
            <a:r>
              <a:rPr sz="1400" dirty="0" err="1">
                <a:latin typeface="+mj-lt"/>
              </a:rPr>
              <a:t>tolerancia</a:t>
            </a:r>
            <a:r>
              <a:rPr sz="1400" dirty="0">
                <a:latin typeface="+mj-lt"/>
              </a:rPr>
              <a:t> y capital </a:t>
            </a:r>
            <a:r>
              <a:rPr sz="1400" dirty="0" err="1">
                <a:latin typeface="+mj-lt"/>
              </a:rPr>
              <a:t>por</a:t>
            </a:r>
            <a:r>
              <a:rPr sz="1400" dirty="0">
                <a:latin typeface="+mj-lt"/>
              </a:rPr>
              <a:t> </a:t>
            </a:r>
            <a:r>
              <a:rPr lang="es-CO" sz="1400" dirty="0">
                <a:latin typeface="+mj-lt"/>
              </a:rPr>
              <a:t>r</a:t>
            </a:r>
            <a:r>
              <a:rPr sz="1400" dirty="0" err="1">
                <a:latin typeface="+mj-lt"/>
              </a:rPr>
              <a:t>iesgo</a:t>
            </a:r>
            <a:r>
              <a:rPr sz="1400" dirty="0">
                <a:latin typeface="+mj-lt"/>
              </a:rPr>
              <a:t> </a:t>
            </a:r>
            <a:r>
              <a:rPr lang="es-CO" sz="1400" dirty="0">
                <a:latin typeface="+mj-lt"/>
              </a:rPr>
              <a:t>o</a:t>
            </a:r>
            <a:r>
              <a:rPr sz="1400" dirty="0" err="1">
                <a:latin typeface="+mj-lt"/>
              </a:rPr>
              <a:t>perativo</a:t>
            </a:r>
            <a:endParaRPr sz="1400" dirty="0">
              <a:latin typeface="+mj-lt"/>
            </a:endParaRPr>
          </a:p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 err="1">
                <a:latin typeface="+mj-lt"/>
              </a:rPr>
              <a:t>Contemplar</a:t>
            </a:r>
            <a:r>
              <a:rPr sz="1400" dirty="0">
                <a:latin typeface="+mj-lt"/>
              </a:rPr>
              <a:t> el </a:t>
            </a:r>
            <a:r>
              <a:rPr sz="1400" dirty="0" err="1">
                <a:latin typeface="+mj-lt"/>
              </a:rPr>
              <a:t>apetito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riesgo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en</a:t>
            </a:r>
            <a:r>
              <a:rPr sz="1400" dirty="0">
                <a:latin typeface="+mj-lt"/>
              </a:rPr>
              <a:t> las </a:t>
            </a:r>
            <a:r>
              <a:rPr sz="1400" dirty="0" err="1">
                <a:latin typeface="+mj-lt"/>
              </a:rPr>
              <a:t>actividades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diarias</a:t>
            </a:r>
            <a:r>
              <a:rPr sz="1400" dirty="0">
                <a:latin typeface="+mj-lt"/>
              </a:rPr>
              <a:t> de las personas</a:t>
            </a:r>
          </a:p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 err="1">
                <a:latin typeface="+mj-lt"/>
              </a:rPr>
              <a:t>Considerar</a:t>
            </a:r>
            <a:r>
              <a:rPr sz="1400" dirty="0">
                <a:latin typeface="+mj-lt"/>
              </a:rPr>
              <a:t> los </a:t>
            </a:r>
            <a:r>
              <a:rPr sz="1400" dirty="0" err="1">
                <a:latin typeface="+mj-lt"/>
              </a:rPr>
              <a:t>indicadores</a:t>
            </a:r>
            <a:r>
              <a:rPr sz="1400" dirty="0">
                <a:latin typeface="+mj-lt"/>
              </a:rPr>
              <a:t> de la </a:t>
            </a:r>
            <a:r>
              <a:rPr sz="1400" dirty="0" err="1">
                <a:latin typeface="+mj-lt"/>
              </a:rPr>
              <a:t>gestión</a:t>
            </a:r>
            <a:r>
              <a:rPr sz="1400" dirty="0">
                <a:latin typeface="+mj-lt"/>
              </a:rPr>
              <a:t> de RO </a:t>
            </a:r>
            <a:r>
              <a:rPr sz="1400" dirty="0" err="1">
                <a:latin typeface="+mj-lt"/>
              </a:rPr>
              <a:t>en</a:t>
            </a:r>
            <a:r>
              <a:rPr sz="1400" dirty="0">
                <a:latin typeface="+mj-lt"/>
              </a:rPr>
              <a:t> los </a:t>
            </a:r>
            <a:r>
              <a:rPr sz="1400" dirty="0" err="1">
                <a:latin typeface="+mj-lt"/>
              </a:rPr>
              <a:t>resultados</a:t>
            </a:r>
            <a:r>
              <a:rPr sz="1400" dirty="0">
                <a:latin typeface="+mj-lt"/>
              </a:rPr>
              <a:t> de las </a:t>
            </a:r>
            <a:r>
              <a:rPr sz="1400" dirty="0" err="1">
                <a:latin typeface="+mj-lt"/>
              </a:rPr>
              <a:t>áreas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negocio</a:t>
            </a:r>
            <a:endParaRPr sz="1400" dirty="0">
              <a:latin typeface="+mj-lt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202A043-4B3F-4253-ABD1-72D46F62315F}"/>
              </a:ext>
            </a:extLst>
          </p:cNvPr>
          <p:cNvGrpSpPr/>
          <p:nvPr/>
        </p:nvGrpSpPr>
        <p:grpSpPr>
          <a:xfrm>
            <a:off x="307720" y="3950298"/>
            <a:ext cx="3273119" cy="592592"/>
            <a:chOff x="307720" y="3950298"/>
            <a:chExt cx="3273119" cy="592592"/>
          </a:xfrm>
        </p:grpSpPr>
        <p:sp>
          <p:nvSpPr>
            <p:cNvPr id="554" name="Shape 554"/>
            <p:cNvSpPr/>
            <p:nvPr/>
          </p:nvSpPr>
          <p:spPr>
            <a:xfrm>
              <a:off x="307720" y="4537118"/>
              <a:ext cx="2505641" cy="1"/>
            </a:xfrm>
            <a:prstGeom prst="line">
              <a:avLst/>
            </a:prstGeom>
            <a:noFill/>
            <a:ln w="28575" cap="flat">
              <a:solidFill>
                <a:srgbClr val="758B00"/>
              </a:solidFill>
              <a:prstDash val="solid"/>
              <a:miter lim="800000"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 flipV="1">
              <a:off x="2813363" y="3950298"/>
              <a:ext cx="767476" cy="592592"/>
            </a:xfrm>
            <a:prstGeom prst="line">
              <a:avLst/>
            </a:prstGeom>
            <a:noFill/>
            <a:ln w="28575" cap="flat">
              <a:solidFill>
                <a:srgbClr val="758B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557" name="Shape 557"/>
          <p:cNvSpPr/>
          <p:nvPr/>
        </p:nvSpPr>
        <p:spPr>
          <a:xfrm>
            <a:off x="6485710" y="2346339"/>
            <a:ext cx="258618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>
                <a:latin typeface="+mj-lt"/>
              </a:rPr>
              <a:t>Sistema de </a:t>
            </a:r>
            <a:r>
              <a:rPr sz="1400" dirty="0" err="1">
                <a:latin typeface="+mj-lt"/>
              </a:rPr>
              <a:t>identidad</a:t>
            </a:r>
            <a:r>
              <a:rPr sz="1400" dirty="0">
                <a:latin typeface="+mj-lt"/>
              </a:rPr>
              <a:t> digital</a:t>
            </a:r>
          </a:p>
          <a:p>
            <a:pPr marL="171450" indent="-171450" defTabSz="571478">
              <a:buSzPct val="100000"/>
              <a:buFont typeface="Arial"/>
              <a:buChar char="•"/>
              <a:defRPr sz="1100"/>
            </a:pPr>
            <a:r>
              <a:rPr sz="1400" dirty="0" err="1">
                <a:latin typeface="+mj-lt"/>
              </a:rPr>
              <a:t>Datos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propiedad</a:t>
            </a:r>
            <a:r>
              <a:rPr sz="1400" dirty="0">
                <a:latin typeface="+mj-lt"/>
              </a:rPr>
              <a:t> del </a:t>
            </a:r>
            <a:r>
              <a:rPr sz="1400" dirty="0" err="1">
                <a:latin typeface="+mj-lt"/>
              </a:rPr>
              <a:t>consumidor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financiero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compartidos</a:t>
            </a:r>
            <a:r>
              <a:rPr sz="1400" dirty="0">
                <a:latin typeface="+mj-lt"/>
              </a:rPr>
              <a:t> bajo </a:t>
            </a:r>
            <a:r>
              <a:rPr sz="1400" dirty="0" err="1">
                <a:latin typeface="+mj-lt"/>
              </a:rPr>
              <a:t>su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autorización</a:t>
            </a:r>
            <a:endParaRPr sz="1400" dirty="0">
              <a:latin typeface="+mj-lt"/>
            </a:endParaRPr>
          </a:p>
        </p:txBody>
      </p:sp>
      <p:grpSp>
        <p:nvGrpSpPr>
          <p:cNvPr id="560" name="Group 560"/>
          <p:cNvGrpSpPr/>
          <p:nvPr/>
        </p:nvGrpSpPr>
        <p:grpSpPr>
          <a:xfrm>
            <a:off x="6292073" y="3127491"/>
            <a:ext cx="2696133" cy="293232"/>
            <a:chOff x="56209" y="85472"/>
            <a:chExt cx="2696131" cy="293229"/>
          </a:xfrm>
        </p:grpSpPr>
        <p:sp>
          <p:nvSpPr>
            <p:cNvPr id="558" name="Shape 558"/>
            <p:cNvSpPr/>
            <p:nvPr/>
          </p:nvSpPr>
          <p:spPr>
            <a:xfrm flipH="1" flipV="1">
              <a:off x="235916" y="371805"/>
              <a:ext cx="2516425" cy="1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miter lim="800000"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 flipH="1" flipV="1">
              <a:off x="56209" y="85472"/>
              <a:ext cx="192838" cy="293231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46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553" grpId="0"/>
      <p:bldP spid="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E2DA09D-1655-4B9B-A437-CF3B9704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18</a:t>
            </a:fld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9787DE9-3C05-4AC0-92AE-52B49240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Descárguela en su dispositivo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B1E04A-974B-41A0-806C-2994B568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19" y="52090"/>
            <a:ext cx="5165054" cy="50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1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7677EDA-C15F-4AFD-A962-9B0CBB37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Desafíos de la gestión de riesgos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939CEB-25C6-4278-9567-B339C59E9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55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suelo&#10;&#10;Descripción generada con confianza alta">
            <a:extLst>
              <a:ext uri="{FF2B5EF4-FFF2-40B4-BE49-F238E27FC236}">
                <a16:creationId xmlns:a16="http://schemas.microsoft.com/office/drawing/2014/main" id="{B01BE619-FACC-4C3A-BC75-55C1E042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321048" y="1800709"/>
            <a:ext cx="254000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sz="1600" dirty="0">
                <a:latin typeface="+mj-lt"/>
              </a:rPr>
              <a:t>Mayor </a:t>
            </a:r>
            <a:r>
              <a:rPr sz="1600" dirty="0" err="1">
                <a:latin typeface="+mj-lt"/>
              </a:rPr>
              <a:t>gasto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en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tecnología</a:t>
            </a:r>
            <a:r>
              <a:rPr sz="1600" dirty="0">
                <a:latin typeface="+mj-lt"/>
              </a:rPr>
              <a:t> para </a:t>
            </a:r>
            <a:r>
              <a:rPr sz="1600" dirty="0" err="1">
                <a:latin typeface="+mj-lt"/>
              </a:rPr>
              <a:t>permanecer</a:t>
            </a:r>
            <a:r>
              <a:rPr sz="1600" dirty="0">
                <a:latin typeface="+mj-lt"/>
              </a:rPr>
              <a:t> a la </a:t>
            </a:r>
            <a:r>
              <a:rPr sz="1600" dirty="0" err="1">
                <a:latin typeface="+mj-lt"/>
              </a:rPr>
              <a:t>vanguardia</a:t>
            </a:r>
            <a:endParaRPr sz="1600" dirty="0">
              <a:latin typeface="+mj-lt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09173" y="3839513"/>
            <a:ext cx="254000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sz="1600" dirty="0" err="1">
                <a:latin typeface="+mj-lt"/>
              </a:rPr>
              <a:t>Necesidades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más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complejas</a:t>
            </a:r>
            <a:r>
              <a:rPr sz="1600" dirty="0">
                <a:latin typeface="+mj-lt"/>
              </a:rPr>
              <a:t> de </a:t>
            </a:r>
            <a:r>
              <a:rPr sz="1600" dirty="0" err="1">
                <a:latin typeface="+mj-lt"/>
              </a:rPr>
              <a:t>agregación</a:t>
            </a:r>
            <a:r>
              <a:rPr sz="1600" dirty="0">
                <a:latin typeface="+mj-lt"/>
              </a:rPr>
              <a:t> de </a:t>
            </a:r>
            <a:r>
              <a:rPr sz="1600" dirty="0" err="1">
                <a:latin typeface="+mj-lt"/>
              </a:rPr>
              <a:t>datos</a:t>
            </a:r>
            <a:endParaRPr sz="1600" dirty="0">
              <a:latin typeface="+mj-l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290415" y="1793570"/>
            <a:ext cx="254000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sz="1600" dirty="0" err="1">
                <a:latin typeface="+mj-lt"/>
              </a:rPr>
              <a:t>Gestión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óptima</a:t>
            </a:r>
            <a:r>
              <a:rPr sz="1600" dirty="0">
                <a:latin typeface="+mj-lt"/>
              </a:rPr>
              <a:t> del balance (</a:t>
            </a:r>
            <a:r>
              <a:rPr sz="1600" dirty="0" err="1">
                <a:latin typeface="+mj-lt"/>
              </a:rPr>
              <a:t>Indicadores</a:t>
            </a:r>
            <a:r>
              <a:rPr sz="1600" dirty="0">
                <a:latin typeface="+mj-lt"/>
              </a:rPr>
              <a:t> de </a:t>
            </a:r>
            <a:r>
              <a:rPr sz="1600" dirty="0" err="1">
                <a:latin typeface="+mj-lt"/>
              </a:rPr>
              <a:t>desempeño</a:t>
            </a:r>
            <a:r>
              <a:rPr sz="1600" dirty="0">
                <a:latin typeface="+mj-lt"/>
              </a:rPr>
              <a:t>/</a:t>
            </a:r>
            <a:r>
              <a:rPr sz="1600" dirty="0" err="1">
                <a:latin typeface="+mj-lt"/>
              </a:rPr>
              <a:t>alerta</a:t>
            </a:r>
            <a:r>
              <a:rPr sz="1600" dirty="0">
                <a:latin typeface="+mj-lt"/>
              </a:rPr>
              <a:t>)</a:t>
            </a:r>
          </a:p>
        </p:txBody>
      </p:sp>
      <p:sp>
        <p:nvSpPr>
          <p:cNvPr id="146" name="Shape 146"/>
          <p:cNvSpPr/>
          <p:nvPr/>
        </p:nvSpPr>
        <p:spPr>
          <a:xfrm>
            <a:off x="3290125" y="3839513"/>
            <a:ext cx="25400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sz="1600" dirty="0" err="1">
                <a:latin typeface="+mj-lt"/>
              </a:rPr>
              <a:t>Dificultad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en</a:t>
            </a:r>
            <a:r>
              <a:rPr sz="1600" dirty="0">
                <a:latin typeface="+mj-lt"/>
              </a:rPr>
              <a:t> la </a:t>
            </a:r>
            <a:r>
              <a:rPr sz="1600" dirty="0" err="1">
                <a:latin typeface="+mj-lt"/>
              </a:rPr>
              <a:t>predicción</a:t>
            </a:r>
            <a:r>
              <a:rPr sz="1600" dirty="0">
                <a:latin typeface="+mj-lt"/>
              </a:rPr>
              <a:t> de los </a:t>
            </a:r>
            <a:r>
              <a:rPr sz="1600" dirty="0" err="1">
                <a:latin typeface="+mj-lt"/>
              </a:rPr>
              <a:t>cambios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en</a:t>
            </a:r>
            <a:r>
              <a:rPr sz="1600" dirty="0">
                <a:latin typeface="+mj-lt"/>
              </a:rPr>
              <a:t> el </a:t>
            </a:r>
            <a:r>
              <a:rPr sz="1600" dirty="0" err="1">
                <a:latin typeface="+mj-lt"/>
              </a:rPr>
              <a:t>mercado</a:t>
            </a:r>
            <a:endParaRPr sz="1600" dirty="0">
              <a:latin typeface="+mj-lt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271077" y="1895709"/>
            <a:ext cx="254000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sz="1600" dirty="0" err="1">
                <a:latin typeface="+mj-lt"/>
              </a:rPr>
              <a:t>Fraudes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más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complejos</a:t>
            </a:r>
            <a:r>
              <a:rPr sz="1600" dirty="0">
                <a:latin typeface="+mj-lt"/>
              </a:rPr>
              <a:t> de </a:t>
            </a:r>
            <a:r>
              <a:rPr sz="1600" dirty="0" err="1">
                <a:latin typeface="+mj-lt"/>
              </a:rPr>
              <a:t>detectar</a:t>
            </a:r>
            <a:r>
              <a:rPr sz="1600" dirty="0">
                <a:latin typeface="+mj-lt"/>
              </a:rPr>
              <a:t> (KYC)</a:t>
            </a:r>
          </a:p>
        </p:txBody>
      </p:sp>
      <p:sp>
        <p:nvSpPr>
          <p:cNvPr id="148" name="Shape 148"/>
          <p:cNvSpPr/>
          <p:nvPr/>
        </p:nvSpPr>
        <p:spPr>
          <a:xfrm>
            <a:off x="6294826" y="3839513"/>
            <a:ext cx="2540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rPr sz="1600" dirty="0" err="1">
                <a:latin typeface="+mj-lt"/>
              </a:rPr>
              <a:t>Incremento</a:t>
            </a:r>
            <a:r>
              <a:rPr sz="1600" dirty="0">
                <a:latin typeface="+mj-lt"/>
              </a:rPr>
              <a:t> del </a:t>
            </a:r>
            <a:r>
              <a:rPr lang="es-CO" sz="1600" dirty="0">
                <a:latin typeface="+mj-lt"/>
              </a:rPr>
              <a:t>c</a:t>
            </a:r>
            <a:r>
              <a:rPr sz="1600" dirty="0" err="1">
                <a:latin typeface="+mj-lt"/>
              </a:rPr>
              <a:t>ibercrimen</a:t>
            </a:r>
            <a:endParaRPr sz="1600" dirty="0">
              <a:latin typeface="+mj-lt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38710" y="4717123"/>
            <a:ext cx="721815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rPr b="1">
                <a:latin typeface="+mj-lt"/>
              </a:rPr>
              <a:t>Fuente: </a:t>
            </a:r>
            <a:r>
              <a:rPr>
                <a:latin typeface="+mj-lt"/>
              </a:rPr>
              <a:t>EY (2017)Risktech 100.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4137459" y="878635"/>
            <a:ext cx="821586" cy="815342"/>
            <a:chOff x="0" y="0"/>
            <a:chExt cx="821585" cy="81534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821585" cy="815340"/>
            </a:xfrm>
            <a:prstGeom prst="ellipse">
              <a:avLst/>
            </a:prstGeom>
            <a:solidFill>
              <a:srgbClr val="F59700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51" name="shee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002" y="60897"/>
              <a:ext cx="595578" cy="693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5" name="Group 155"/>
          <p:cNvGrpSpPr/>
          <p:nvPr/>
        </p:nvGrpSpPr>
        <p:grpSpPr>
          <a:xfrm>
            <a:off x="1038990" y="681281"/>
            <a:ext cx="1080300" cy="1257999"/>
            <a:chOff x="-34" y="33375"/>
            <a:chExt cx="1080298" cy="1257997"/>
          </a:xfrm>
        </p:grpSpPr>
        <p:sp>
          <p:nvSpPr>
            <p:cNvPr id="153" name="Shape 153"/>
            <p:cNvSpPr/>
            <p:nvPr/>
          </p:nvSpPr>
          <p:spPr>
            <a:xfrm>
              <a:off x="93748" y="185990"/>
              <a:ext cx="892802" cy="886017"/>
            </a:xfrm>
            <a:prstGeom prst="ellipse">
              <a:avLst/>
            </a:prstGeom>
            <a:solidFill>
              <a:srgbClr val="00A1D8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54" name="tv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" y="33375"/>
              <a:ext cx="1080298" cy="12579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8" name="Group 158"/>
          <p:cNvGrpSpPr/>
          <p:nvPr/>
        </p:nvGrpSpPr>
        <p:grpSpPr>
          <a:xfrm>
            <a:off x="7081021" y="899594"/>
            <a:ext cx="920114" cy="913122"/>
            <a:chOff x="0" y="0"/>
            <a:chExt cx="920113" cy="913120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920114" cy="913121"/>
            </a:xfrm>
            <a:prstGeom prst="ellipse">
              <a:avLst/>
            </a:prstGeom>
            <a:solidFill>
              <a:srgbClr val="758B00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57" name="iconmonstr-magnifier-4-24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417" y="184920"/>
              <a:ext cx="543279" cy="543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1" name="Group 161"/>
          <p:cNvGrpSpPr/>
          <p:nvPr/>
        </p:nvGrpSpPr>
        <p:grpSpPr>
          <a:xfrm>
            <a:off x="1119116" y="2861655"/>
            <a:ext cx="920116" cy="913122"/>
            <a:chOff x="0" y="0"/>
            <a:chExt cx="920114" cy="913121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920114" cy="913121"/>
            </a:xfrm>
            <a:prstGeom prst="ellipse">
              <a:avLst/>
            </a:prstGeom>
            <a:solidFill>
              <a:srgbClr val="EE2121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60" name="stock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347" y="113319"/>
              <a:ext cx="601317" cy="7002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" name="Group 164"/>
          <p:cNvGrpSpPr/>
          <p:nvPr/>
        </p:nvGrpSpPr>
        <p:grpSpPr>
          <a:xfrm>
            <a:off x="4111943" y="2820515"/>
            <a:ext cx="920115" cy="956729"/>
            <a:chOff x="0" y="0"/>
            <a:chExt cx="920114" cy="956728"/>
          </a:xfrm>
        </p:grpSpPr>
        <p:sp>
          <p:nvSpPr>
            <p:cNvPr id="162" name="Shape 162"/>
            <p:cNvSpPr/>
            <p:nvPr/>
          </p:nvSpPr>
          <p:spPr>
            <a:xfrm>
              <a:off x="0" y="37955"/>
              <a:ext cx="920114" cy="913121"/>
            </a:xfrm>
            <a:prstGeom prst="ellipse">
              <a:avLst/>
            </a:prstGeom>
            <a:solidFill>
              <a:srgbClr val="7030A0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63" name="cristal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79" y="0"/>
              <a:ext cx="821585" cy="956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7" name="Group 167"/>
          <p:cNvGrpSpPr/>
          <p:nvPr/>
        </p:nvGrpSpPr>
        <p:grpSpPr>
          <a:xfrm>
            <a:off x="7117470" y="2865765"/>
            <a:ext cx="920115" cy="958181"/>
            <a:chOff x="0" y="14503"/>
            <a:chExt cx="920114" cy="958180"/>
          </a:xfrm>
        </p:grpSpPr>
        <p:sp>
          <p:nvSpPr>
            <p:cNvPr id="165" name="Shape 165"/>
            <p:cNvSpPr/>
            <p:nvPr/>
          </p:nvSpPr>
          <p:spPr>
            <a:xfrm>
              <a:off x="0" y="14503"/>
              <a:ext cx="920114" cy="913121"/>
            </a:xfrm>
            <a:prstGeom prst="ellipse">
              <a:avLst/>
            </a:prstGeom>
            <a:solidFill>
              <a:srgbClr val="0B9DB8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latin typeface="+mj-lt"/>
              </a:endParaRPr>
            </a:p>
          </p:txBody>
        </p:sp>
        <p:pic>
          <p:nvPicPr>
            <p:cNvPr id="166" name="hack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" y="35625"/>
              <a:ext cx="804693" cy="937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383C6650-9554-42D7-B033-47F668F7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entorno supone retos para la gestión de riesgos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B0ECEE7-D6E2-4129-8585-5EC89CE9A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18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215712" y="947099"/>
            <a:ext cx="2504661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 defTabSz="457188">
              <a:defRPr>
                <a:solidFill>
                  <a:schemeClr val="accent3"/>
                </a:solidFill>
              </a:defRPr>
            </a:lvl1pPr>
          </a:lstStyle>
          <a:p>
            <a:r>
              <a:rPr sz="2000" b="1" dirty="0" err="1">
                <a:solidFill>
                  <a:srgbClr val="990000"/>
                </a:solidFill>
                <a:latin typeface="+mj-lt"/>
              </a:rPr>
              <a:t>Algunos</a:t>
            </a:r>
            <a:r>
              <a:rPr sz="2000" b="1" dirty="0">
                <a:solidFill>
                  <a:srgbClr val="990000"/>
                </a:solidFill>
                <a:latin typeface="+mj-lt"/>
              </a:rPr>
              <a:t> </a:t>
            </a:r>
            <a:r>
              <a:rPr sz="2000" b="1" dirty="0" err="1">
                <a:solidFill>
                  <a:srgbClr val="990000"/>
                </a:solidFill>
                <a:latin typeface="+mj-lt"/>
              </a:rPr>
              <a:t>datos</a:t>
            </a:r>
            <a:endParaRPr sz="2000" b="1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172" name="image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8" y="1551333"/>
            <a:ext cx="892658" cy="89265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1282413" y="1565788"/>
            <a:ext cx="3123332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457188">
              <a:defRPr sz="2600">
                <a:solidFill>
                  <a:srgbClr val="212121"/>
                </a:solidFill>
              </a:defRPr>
            </a:pPr>
            <a:r>
              <a:rPr b="1" dirty="0">
                <a:latin typeface="+mj-lt"/>
              </a:rPr>
              <a:t>6.4 </a:t>
            </a:r>
            <a:r>
              <a:rPr b="1" dirty="0" err="1">
                <a:latin typeface="+mj-lt"/>
              </a:rPr>
              <a:t>billones</a:t>
            </a:r>
            <a:endParaRPr b="1" dirty="0">
              <a:latin typeface="+mj-lt"/>
            </a:endParaRPr>
          </a:p>
          <a:p>
            <a:pPr defTabSz="457188">
              <a:defRPr sz="1000">
                <a:solidFill>
                  <a:srgbClr val="212121"/>
                </a:solidFill>
              </a:defRPr>
            </a:pPr>
            <a:r>
              <a:rPr sz="1600" dirty="0">
                <a:latin typeface="+mj-lt"/>
              </a:rPr>
              <a:t>de “fake e</a:t>
            </a:r>
            <a:r>
              <a:rPr lang="es-CO" sz="1600" dirty="0">
                <a:latin typeface="+mj-lt"/>
              </a:rPr>
              <a:t>-</a:t>
            </a:r>
            <a:r>
              <a:rPr sz="1600" dirty="0">
                <a:latin typeface="+mj-lt"/>
              </a:rPr>
              <a:t>mails” </a:t>
            </a:r>
            <a:r>
              <a:rPr sz="1600" dirty="0" err="1">
                <a:latin typeface="+mj-lt"/>
              </a:rPr>
              <a:t>enviados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diariamente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en</a:t>
            </a:r>
            <a:r>
              <a:rPr sz="1600" dirty="0">
                <a:latin typeface="+mj-lt"/>
              </a:rPr>
              <a:t> el </a:t>
            </a:r>
            <a:r>
              <a:rPr sz="1600" dirty="0" err="1">
                <a:latin typeface="+mj-lt"/>
              </a:rPr>
              <a:t>mundo</a:t>
            </a:r>
            <a:r>
              <a:rPr lang="es-CO" sz="1600" dirty="0">
                <a:latin typeface="+mj-lt"/>
              </a:rPr>
              <a:t>.</a:t>
            </a:r>
            <a:endParaRPr sz="1600" dirty="0">
              <a:latin typeface="+mj-lt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797275" y="1416525"/>
            <a:ext cx="3123332" cy="145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457188">
              <a:defRPr sz="2600">
                <a:solidFill>
                  <a:srgbClr val="212121"/>
                </a:solidFill>
              </a:defRPr>
            </a:pPr>
            <a:r>
              <a:rPr b="1" dirty="0">
                <a:latin typeface="+mj-lt"/>
              </a:rPr>
              <a:t>2 </a:t>
            </a:r>
            <a:r>
              <a:rPr b="1" dirty="0" err="1">
                <a:latin typeface="+mj-lt"/>
              </a:rPr>
              <a:t>millones</a:t>
            </a:r>
            <a:endParaRPr b="1" dirty="0">
              <a:latin typeface="+mj-lt"/>
            </a:endParaRPr>
          </a:p>
          <a:p>
            <a:pPr defTabSz="457188">
              <a:defRPr sz="900">
                <a:solidFill>
                  <a:srgbClr val="212121"/>
                </a:solidFill>
              </a:defRPr>
            </a:pPr>
            <a:r>
              <a:rPr sz="1600" dirty="0">
                <a:latin typeface="+mj-lt"/>
              </a:rPr>
              <a:t>de </a:t>
            </a:r>
            <a:r>
              <a:rPr sz="1600" dirty="0" err="1">
                <a:latin typeface="+mj-lt"/>
              </a:rPr>
              <a:t>identidades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robadas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utilizadas</a:t>
            </a:r>
            <a:r>
              <a:rPr sz="1600" dirty="0">
                <a:latin typeface="+mj-lt"/>
              </a:rPr>
              <a:t> para </a:t>
            </a:r>
            <a:r>
              <a:rPr sz="1600" dirty="0" err="1">
                <a:latin typeface="+mj-lt"/>
              </a:rPr>
              <a:t>falsificar</a:t>
            </a:r>
            <a:r>
              <a:rPr lang="es-CO"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comentarios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durante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una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investigación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en</a:t>
            </a:r>
            <a:r>
              <a:rPr sz="1600" dirty="0">
                <a:latin typeface="+mj-lt"/>
              </a:rPr>
              <a:t> EE</a:t>
            </a:r>
            <a:r>
              <a:rPr lang="es-CO" sz="1600" dirty="0">
                <a:latin typeface="+mj-lt"/>
              </a:rPr>
              <a:t>.</a:t>
            </a:r>
            <a:r>
              <a:rPr sz="1600" dirty="0">
                <a:latin typeface="+mj-lt"/>
              </a:rPr>
              <a:t>UU</a:t>
            </a:r>
            <a:r>
              <a:rPr lang="es-CO" sz="1600" dirty="0">
                <a:latin typeface="+mj-lt"/>
              </a:rPr>
              <a:t>.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sobre</a:t>
            </a:r>
            <a:r>
              <a:rPr sz="1600" dirty="0">
                <a:latin typeface="+mj-lt"/>
              </a:rPr>
              <a:t> la </a:t>
            </a:r>
            <a:r>
              <a:rPr sz="1600" dirty="0" err="1">
                <a:latin typeface="+mj-lt"/>
              </a:rPr>
              <a:t>neutralidad</a:t>
            </a:r>
            <a:r>
              <a:rPr sz="1600" dirty="0">
                <a:latin typeface="+mj-lt"/>
              </a:rPr>
              <a:t> de la red</a:t>
            </a:r>
            <a:r>
              <a:rPr lang="es-CO" sz="1600" dirty="0">
                <a:latin typeface="+mj-lt"/>
              </a:rPr>
              <a:t>.</a:t>
            </a:r>
            <a:endParaRPr sz="1600" dirty="0">
              <a:latin typeface="+mj-lt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282413" y="3031534"/>
            <a:ext cx="3574595" cy="120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457188">
              <a:defRPr sz="2600"/>
            </a:pPr>
            <a:r>
              <a:rPr b="1" dirty="0">
                <a:latin typeface="+mj-lt"/>
              </a:rPr>
              <a:t>1,946,181,599</a:t>
            </a:r>
            <a:endParaRPr sz="1000" b="1" dirty="0">
              <a:solidFill>
                <a:srgbClr val="212121"/>
              </a:solidFill>
              <a:latin typeface="+mj-lt"/>
            </a:endParaRPr>
          </a:p>
          <a:p>
            <a:pPr defTabSz="457188">
              <a:defRPr sz="1000">
                <a:solidFill>
                  <a:srgbClr val="212121"/>
                </a:solidFill>
              </a:defRPr>
            </a:pPr>
            <a:r>
              <a:rPr sz="1600" dirty="0">
                <a:latin typeface="+mj-lt"/>
              </a:rPr>
              <a:t>de </a:t>
            </a:r>
            <a:r>
              <a:rPr sz="1600" dirty="0" err="1">
                <a:latin typeface="+mj-lt"/>
              </a:rPr>
              <a:t>registros</a:t>
            </a:r>
            <a:r>
              <a:rPr sz="1600" dirty="0">
                <a:latin typeface="+mj-lt"/>
              </a:rPr>
              <a:t> que </a:t>
            </a:r>
            <a:r>
              <a:rPr sz="1600" dirty="0" err="1">
                <a:latin typeface="+mj-lt"/>
              </a:rPr>
              <a:t>contienen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datos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personales</a:t>
            </a:r>
            <a:r>
              <a:rPr sz="1600" dirty="0">
                <a:latin typeface="+mj-lt"/>
              </a:rPr>
              <a:t> </a:t>
            </a:r>
            <a:r>
              <a:rPr lang="es-CO" sz="1600" dirty="0">
                <a:latin typeface="+mj-lt"/>
              </a:rPr>
              <a:t>y </a:t>
            </a:r>
            <a:r>
              <a:rPr sz="1600" dirty="0">
                <a:latin typeface="+mj-lt"/>
              </a:rPr>
              <a:t>que </a:t>
            </a:r>
            <a:r>
              <a:rPr sz="1600" dirty="0" err="1">
                <a:latin typeface="+mj-lt"/>
              </a:rPr>
              <a:t>fueron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comprometidos</a:t>
            </a:r>
            <a:r>
              <a:rPr sz="1600" dirty="0">
                <a:latin typeface="+mj-lt"/>
              </a:rPr>
              <a:t> entre </a:t>
            </a:r>
            <a:r>
              <a:rPr sz="1600" dirty="0" err="1">
                <a:latin typeface="+mj-lt"/>
              </a:rPr>
              <a:t>enero</a:t>
            </a:r>
            <a:r>
              <a:rPr sz="1600" dirty="0">
                <a:latin typeface="+mj-lt"/>
              </a:rPr>
              <a:t> de 2017</a:t>
            </a:r>
            <a:r>
              <a:rPr lang="es-CO" sz="1600" dirty="0">
                <a:latin typeface="+mj-lt"/>
              </a:rPr>
              <a:t> y m</a:t>
            </a:r>
            <a:r>
              <a:rPr sz="1600" dirty="0" err="1">
                <a:latin typeface="+mj-lt"/>
              </a:rPr>
              <a:t>arzo</a:t>
            </a:r>
            <a:r>
              <a:rPr sz="1600" dirty="0">
                <a:latin typeface="+mj-lt"/>
              </a:rPr>
              <a:t> de 2018</a:t>
            </a:r>
            <a:r>
              <a:rPr lang="es-CO" sz="1600" dirty="0">
                <a:latin typeface="+mj-lt"/>
              </a:rPr>
              <a:t>.</a:t>
            </a:r>
            <a:endParaRPr sz="1600" dirty="0">
              <a:latin typeface="+mj-lt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797275" y="3281105"/>
            <a:ext cx="3229990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457188">
              <a:defRPr sz="2600"/>
            </a:pPr>
            <a:r>
              <a:rPr b="1" dirty="0">
                <a:latin typeface="+mj-lt"/>
              </a:rPr>
              <a:t>US 3.6m </a:t>
            </a:r>
            <a:endParaRPr sz="1000" b="1" dirty="0">
              <a:solidFill>
                <a:srgbClr val="212121"/>
              </a:solidFill>
              <a:latin typeface="+mj-lt"/>
            </a:endParaRPr>
          </a:p>
          <a:p>
            <a:pPr defTabSz="457188">
              <a:defRPr sz="1000">
                <a:solidFill>
                  <a:srgbClr val="212121"/>
                </a:solidFill>
              </a:defRPr>
            </a:pPr>
            <a:r>
              <a:rPr sz="1600" dirty="0" err="1">
                <a:latin typeface="+mj-lt"/>
              </a:rPr>
              <a:t>costo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promedio</a:t>
            </a:r>
            <a:r>
              <a:rPr sz="1600" dirty="0">
                <a:latin typeface="+mj-lt"/>
              </a:rPr>
              <a:t> de un </a:t>
            </a:r>
            <a:r>
              <a:rPr sz="1600" dirty="0" err="1">
                <a:latin typeface="+mj-lt"/>
              </a:rPr>
              <a:t>evento</a:t>
            </a:r>
            <a:r>
              <a:rPr sz="1600" dirty="0">
                <a:latin typeface="+mj-lt"/>
              </a:rPr>
              <a:t> de </a:t>
            </a:r>
            <a:r>
              <a:rPr sz="1600" dirty="0" err="1">
                <a:latin typeface="+mj-lt"/>
              </a:rPr>
              <a:t>violación</a:t>
            </a:r>
            <a:r>
              <a:rPr sz="1600" dirty="0">
                <a:latin typeface="+mj-lt"/>
              </a:rPr>
              <a:t> de </a:t>
            </a:r>
            <a:r>
              <a:rPr sz="1600" dirty="0" err="1">
                <a:latin typeface="+mj-lt"/>
              </a:rPr>
              <a:t>datos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en</a:t>
            </a:r>
            <a:r>
              <a:rPr sz="1600" dirty="0">
                <a:latin typeface="+mj-lt"/>
              </a:rPr>
              <a:t> el </a:t>
            </a:r>
            <a:r>
              <a:rPr lang="es-CO" sz="1600" dirty="0">
                <a:latin typeface="+mj-lt"/>
              </a:rPr>
              <a:t>ú</a:t>
            </a:r>
            <a:r>
              <a:rPr sz="1600" dirty="0" err="1">
                <a:latin typeface="+mj-lt"/>
              </a:rPr>
              <a:t>ltimo</a:t>
            </a:r>
            <a:r>
              <a:rPr sz="1600" dirty="0">
                <a:latin typeface="+mj-lt"/>
              </a:rPr>
              <a:t> </a:t>
            </a:r>
            <a:r>
              <a:rPr sz="1600" dirty="0" err="1">
                <a:latin typeface="+mj-lt"/>
              </a:rPr>
              <a:t>año</a:t>
            </a:r>
            <a:r>
              <a:rPr lang="es-CO" sz="1600" dirty="0">
                <a:latin typeface="+mj-lt"/>
              </a:rPr>
              <a:t>.</a:t>
            </a:r>
            <a:endParaRPr sz="1600" dirty="0">
              <a:latin typeface="+mj-lt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802213" y="4734979"/>
            <a:ext cx="6797996" cy="22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457188">
              <a:defRPr sz="600"/>
            </a:pPr>
            <a:r>
              <a:rPr sz="1000" b="1" dirty="0">
                <a:latin typeface="+mj-lt"/>
              </a:rPr>
              <a:t>Fuente: </a:t>
            </a:r>
            <a:r>
              <a:rPr sz="1000" dirty="0" err="1">
                <a:latin typeface="+mj-lt"/>
              </a:rPr>
              <a:t>Adaptado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por</a:t>
            </a:r>
            <a:r>
              <a:rPr sz="1000" dirty="0">
                <a:latin typeface="+mj-lt"/>
              </a:rPr>
              <a:t> la SFC de “Is cybersecurity about more than protection? EY Global Information Security Survey 2018–19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DC8D844-9A60-45B1-8F87-D7A84E46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Actualmente la gestión del riesgo cibernético es un imperativo </a:t>
            </a:r>
            <a:br>
              <a:rPr lang="es-CO" dirty="0"/>
            </a:br>
            <a:r>
              <a:rPr lang="es-CO" dirty="0"/>
              <a:t>de la gestión de riesgos de las instituciones financieras</a:t>
            </a:r>
          </a:p>
        </p:txBody>
      </p:sp>
      <p:pic>
        <p:nvPicPr>
          <p:cNvPr id="5" name="Gráfico 4" descr="Documento">
            <a:extLst>
              <a:ext uri="{FF2B5EF4-FFF2-40B4-BE49-F238E27FC236}">
                <a16:creationId xmlns:a16="http://schemas.microsoft.com/office/drawing/2014/main" id="{8C328CE1-4428-4314-A21E-B0C7050D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3597" y="3253598"/>
            <a:ext cx="914400" cy="914400"/>
          </a:xfrm>
          <a:prstGeom prst="rect">
            <a:avLst/>
          </a:prstGeom>
        </p:spPr>
      </p:pic>
      <p:pic>
        <p:nvPicPr>
          <p:cNvPr id="7" name="Gráfico 6" descr="Usuario">
            <a:extLst>
              <a:ext uri="{FF2B5EF4-FFF2-40B4-BE49-F238E27FC236}">
                <a16:creationId xmlns:a16="http://schemas.microsoft.com/office/drawing/2014/main" id="{29B0DE42-BD3D-4601-8450-4A556AA55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17844" y="1476531"/>
            <a:ext cx="914400" cy="914400"/>
          </a:xfrm>
          <a:prstGeom prst="rect">
            <a:avLst/>
          </a:prstGeom>
        </p:spPr>
      </p:pic>
      <p:pic>
        <p:nvPicPr>
          <p:cNvPr id="9" name="Gráfico 8" descr="Desbloquear">
            <a:extLst>
              <a:ext uri="{FF2B5EF4-FFF2-40B4-BE49-F238E27FC236}">
                <a16:creationId xmlns:a16="http://schemas.microsoft.com/office/drawing/2014/main" id="{4545C382-A868-4CB5-BCF6-F301355E5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41594" y="3229848"/>
            <a:ext cx="914400" cy="914400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F0580DC-055E-4508-B38D-F0C8071B9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9773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298510"/>
            <a:ext cx="5724525" cy="3562350"/>
          </a:xfrm>
          <a:prstGeom prst="rect">
            <a:avLst/>
          </a:prstGeom>
        </p:spPr>
      </p:pic>
      <p:sp>
        <p:nvSpPr>
          <p:cNvPr id="186" name="Shape 186"/>
          <p:cNvSpPr/>
          <p:nvPr/>
        </p:nvSpPr>
        <p:spPr>
          <a:xfrm>
            <a:off x="1515397" y="2828784"/>
            <a:ext cx="6004113" cy="432456"/>
          </a:xfrm>
          <a:prstGeom prst="rect">
            <a:avLst/>
          </a:prstGeom>
          <a:noFill/>
          <a:ln w="38100" cap="flat">
            <a:solidFill>
              <a:srgbClr val="990000"/>
            </a:solidFill>
            <a:prstDash val="dash"/>
            <a:miter lim="8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457188"/>
            <a:endParaRPr>
              <a:latin typeface="+mj-lt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50386" y="4838258"/>
            <a:ext cx="6788565" cy="22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457188">
              <a:defRPr sz="600"/>
            </a:pPr>
            <a:r>
              <a:rPr sz="1000" b="1" dirty="0">
                <a:latin typeface="+mj-lt"/>
              </a:rPr>
              <a:t>Fuente: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Adaptado</a:t>
            </a:r>
            <a:r>
              <a:rPr sz="1000" dirty="0">
                <a:latin typeface="+mj-lt"/>
              </a:rPr>
              <a:t> </a:t>
            </a:r>
            <a:r>
              <a:rPr sz="1000" dirty="0" err="1">
                <a:latin typeface="+mj-lt"/>
              </a:rPr>
              <a:t>por</a:t>
            </a:r>
            <a:r>
              <a:rPr sz="1000" dirty="0">
                <a:latin typeface="+mj-lt"/>
              </a:rPr>
              <a:t> la SFC de “Is cybersecurity about more than protection? EY Global Information Security Survey 2018–19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D5A2541-5F38-4299-9702-CD82CFC0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 pesar de esta necesidad, las entidades no están haciendo lo suficiente para mitigar este riesgo</a:t>
            </a:r>
          </a:p>
        </p:txBody>
      </p:sp>
      <p:sp>
        <p:nvSpPr>
          <p:cNvPr id="184" name="Shape 184"/>
          <p:cNvSpPr/>
          <p:nvPr/>
        </p:nvSpPr>
        <p:spPr>
          <a:xfrm>
            <a:off x="2238078" y="951962"/>
            <a:ext cx="4558749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457188">
              <a:defRPr b="1"/>
            </a:lvl1pPr>
          </a:lstStyle>
          <a:p>
            <a:r>
              <a:rPr sz="2000" dirty="0">
                <a:solidFill>
                  <a:srgbClr val="990000"/>
                </a:solidFill>
                <a:latin typeface="+mj-lt"/>
              </a:rPr>
              <a:t>¿</a:t>
            </a:r>
            <a:r>
              <a:rPr sz="2000" dirty="0" err="1">
                <a:solidFill>
                  <a:srgbClr val="990000"/>
                </a:solidFill>
                <a:latin typeface="+mj-lt"/>
              </a:rPr>
              <a:t>Es</a:t>
            </a:r>
            <a:r>
              <a:rPr sz="2000" dirty="0">
                <a:solidFill>
                  <a:srgbClr val="990000"/>
                </a:solidFill>
                <a:latin typeface="+mj-lt"/>
              </a:rPr>
              <a:t> la c</a:t>
            </a:r>
            <a:r>
              <a:rPr lang="es-CO" sz="2000" dirty="0">
                <a:solidFill>
                  <a:srgbClr val="990000"/>
                </a:solidFill>
                <a:latin typeface="+mj-lt"/>
              </a:rPr>
              <a:t>i</a:t>
            </a:r>
            <a:r>
              <a:rPr sz="2000" dirty="0" err="1">
                <a:solidFill>
                  <a:srgbClr val="990000"/>
                </a:solidFill>
                <a:latin typeface="+mj-lt"/>
              </a:rPr>
              <a:t>berseguridad</a:t>
            </a:r>
            <a:r>
              <a:rPr sz="2000" dirty="0">
                <a:solidFill>
                  <a:srgbClr val="990000"/>
                </a:solidFill>
                <a:latin typeface="+mj-lt"/>
              </a:rPr>
              <a:t> </a:t>
            </a:r>
            <a:r>
              <a:rPr sz="2000" dirty="0" err="1">
                <a:solidFill>
                  <a:srgbClr val="990000"/>
                </a:solidFill>
                <a:latin typeface="+mj-lt"/>
              </a:rPr>
              <a:t>parte</a:t>
            </a:r>
            <a:r>
              <a:rPr sz="2000" dirty="0">
                <a:solidFill>
                  <a:srgbClr val="990000"/>
                </a:solidFill>
                <a:latin typeface="+mj-lt"/>
              </a:rPr>
              <a:t> de la </a:t>
            </a:r>
            <a:r>
              <a:rPr sz="2000" dirty="0" err="1">
                <a:solidFill>
                  <a:srgbClr val="990000"/>
                </a:solidFill>
                <a:latin typeface="+mj-lt"/>
              </a:rPr>
              <a:t>estrategia</a:t>
            </a:r>
            <a:r>
              <a:rPr sz="2000" dirty="0">
                <a:solidFill>
                  <a:srgbClr val="990000"/>
                </a:solidFill>
                <a:latin typeface="+mj-lt"/>
              </a:rPr>
              <a:t>?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66314-7256-4DF5-84FA-70742E28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6736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80" y="3681714"/>
            <a:ext cx="1347107" cy="1384527"/>
          </a:xfrm>
          <a:prstGeom prst="rect">
            <a:avLst/>
          </a:prstGeom>
        </p:spPr>
      </p:pic>
      <p:sp>
        <p:nvSpPr>
          <p:cNvPr id="182" name="Shape 182"/>
          <p:cNvSpPr>
            <a:spLocks noGrp="1"/>
          </p:cNvSpPr>
          <p:nvPr>
            <p:ph type="sldNum" sz="quarter" idx="4294967295"/>
          </p:nvPr>
        </p:nvSpPr>
        <p:spPr>
          <a:xfrm>
            <a:off x="6242" y="4893642"/>
            <a:ext cx="139212" cy="20828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900">
                <a:solidFill>
                  <a:schemeClr val="bg2">
                    <a:lumMod val="90000"/>
                  </a:schemeClr>
                </a:solidFill>
              </a:rPr>
              <a:t>7</a:t>
            </a:fld>
            <a:endParaRPr sz="9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241" y="0"/>
            <a:ext cx="9137759" cy="937058"/>
          </a:xfrm>
          <a:prstGeom prst="rect">
            <a:avLst/>
          </a:prstGeom>
        </p:spPr>
        <p:txBody>
          <a:bodyPr/>
          <a:lstStyle/>
          <a:p>
            <a:r>
              <a:rPr lang="es-CO" dirty="0"/>
              <a:t>Ciberseguridad (CS) y Seguridad de la Información ( SI) en establecimientos bancarios en Colombia</a:t>
            </a:r>
            <a:endParaRPr dirty="0"/>
          </a:p>
        </p:txBody>
      </p:sp>
      <p:sp>
        <p:nvSpPr>
          <p:cNvPr id="12" name="Shape 184"/>
          <p:cNvSpPr/>
          <p:nvPr/>
        </p:nvSpPr>
        <p:spPr>
          <a:xfrm>
            <a:off x="171335" y="2211233"/>
            <a:ext cx="2409695" cy="71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457188">
              <a:defRPr b="1"/>
            </a:lvl1pPr>
          </a:lstStyle>
          <a:p>
            <a:pPr algn="ctr"/>
            <a:r>
              <a:rPr lang="es-CO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Cuenta con planes para fomentar tecnologías digitales. A desarrollar en un horizonte de…</a:t>
            </a:r>
            <a:endParaRPr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056867202"/>
              </p:ext>
            </p:extLst>
          </p:nvPr>
        </p:nvGraphicFramePr>
        <p:xfrm>
          <a:off x="0" y="759200"/>
          <a:ext cx="2752367" cy="161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54" y="2995698"/>
            <a:ext cx="2323142" cy="1826846"/>
          </a:xfrm>
          <a:prstGeom prst="rect">
            <a:avLst/>
          </a:prstGeom>
        </p:spPr>
      </p:pic>
      <p:sp>
        <p:nvSpPr>
          <p:cNvPr id="16" name="Shape 184"/>
          <p:cNvSpPr/>
          <p:nvPr/>
        </p:nvSpPr>
        <p:spPr>
          <a:xfrm>
            <a:off x="6108450" y="770342"/>
            <a:ext cx="2633429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457188">
              <a:defRPr b="1"/>
            </a:lvl1pPr>
          </a:lstStyle>
          <a:p>
            <a:pPr algn="ctr"/>
            <a:r>
              <a:rPr lang="es-CO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Presupuesto destinado para capacitaciones en SI y CS 2017</a:t>
            </a:r>
            <a:endParaRPr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593" y="1248651"/>
            <a:ext cx="2516457" cy="2215342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H="1">
            <a:off x="2693211" y="937058"/>
            <a:ext cx="3518" cy="4048393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813" y="3140363"/>
            <a:ext cx="1778475" cy="1937741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5706211" y="884895"/>
            <a:ext cx="0" cy="4126846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Shape 184"/>
          <p:cNvSpPr/>
          <p:nvPr/>
        </p:nvSpPr>
        <p:spPr>
          <a:xfrm>
            <a:off x="2903337" y="2752177"/>
            <a:ext cx="2633429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457188">
              <a:defRPr b="1"/>
            </a:lvl1pPr>
          </a:lstStyle>
          <a:p>
            <a:pPr algn="ctr"/>
            <a:r>
              <a:rPr lang="es-CO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Participación SI, CS, TI en total</a:t>
            </a:r>
            <a:endParaRPr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076370633"/>
              </p:ext>
            </p:extLst>
          </p:nvPr>
        </p:nvGraphicFramePr>
        <p:xfrm>
          <a:off x="2821342" y="729732"/>
          <a:ext cx="2752367" cy="161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Shape 184"/>
          <p:cNvSpPr/>
          <p:nvPr/>
        </p:nvSpPr>
        <p:spPr>
          <a:xfrm>
            <a:off x="3016520" y="2203139"/>
            <a:ext cx="2409695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457188">
              <a:defRPr b="1"/>
            </a:lvl1pPr>
          </a:lstStyle>
          <a:p>
            <a:pPr algn="ctr"/>
            <a:r>
              <a:rPr lang="es-CO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Asigna a la gestión de riesgos presupuesto para SI y CS</a:t>
            </a:r>
            <a:endParaRPr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Shape 184"/>
          <p:cNvSpPr/>
          <p:nvPr/>
        </p:nvSpPr>
        <p:spPr>
          <a:xfrm>
            <a:off x="6082265" y="3430508"/>
            <a:ext cx="2633429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457188">
              <a:defRPr b="1"/>
            </a:lvl1pPr>
          </a:lstStyle>
          <a:p>
            <a:pPr algn="ctr"/>
            <a:r>
              <a:rPr lang="es-CO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Estadísticas de SI y CS</a:t>
            </a:r>
            <a:endParaRPr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52327" y="4915562"/>
            <a:ext cx="5123742" cy="19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57188">
              <a:defRPr sz="600"/>
            </a:pPr>
            <a:r>
              <a:rPr sz="800" b="1" dirty="0">
                <a:latin typeface="+mj-lt"/>
              </a:rPr>
              <a:t>Fuente: </a:t>
            </a:r>
            <a:r>
              <a:rPr lang="es-CO" sz="800" dirty="0">
                <a:latin typeface="+mj-lt"/>
              </a:rPr>
              <a:t>SFC, Informe de Seguridad de la Información y Ciberseguridad </a:t>
            </a:r>
            <a:endParaRPr sz="800" dirty="0"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6DD28A-532F-4FD4-87AE-0813E9F4592E}"/>
              </a:ext>
            </a:extLst>
          </p:cNvPr>
          <p:cNvSpPr txBox="1"/>
          <p:nvPr/>
        </p:nvSpPr>
        <p:spPr>
          <a:xfrm>
            <a:off x="1793541" y="3542419"/>
            <a:ext cx="4203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59072085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2554923" y="2454584"/>
            <a:ext cx="1999564" cy="20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5"/>
                </a:moveTo>
                <a:cubicBezTo>
                  <a:pt x="0" y="9619"/>
                  <a:pt x="9671" y="0"/>
                  <a:pt x="21600" y="0"/>
                </a:cubicBezTo>
                <a:lnTo>
                  <a:pt x="21379" y="1887"/>
                </a:lnTo>
                <a:cubicBezTo>
                  <a:pt x="10433" y="1887"/>
                  <a:pt x="1560" y="10713"/>
                  <a:pt x="1560" y="216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4540809" y="2454584"/>
            <a:ext cx="1998663" cy="195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682" y="0"/>
                  <a:pt x="21250" y="9543"/>
                  <a:pt x="21600" y="21546"/>
                </a:cubicBezTo>
                <a:lnTo>
                  <a:pt x="19854" y="21600"/>
                </a:lnTo>
                <a:lnTo>
                  <a:pt x="19854" y="21600"/>
                </a:lnTo>
                <a:cubicBezTo>
                  <a:pt x="19532" y="10567"/>
                  <a:pt x="10738" y="1795"/>
                  <a:pt x="0" y="17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FBC9821-73F5-4205-954C-D8DE225A1000}"/>
              </a:ext>
            </a:extLst>
          </p:cNvPr>
          <p:cNvGrpSpPr/>
          <p:nvPr/>
        </p:nvGrpSpPr>
        <p:grpSpPr>
          <a:xfrm>
            <a:off x="2250883" y="3141688"/>
            <a:ext cx="1195390" cy="1309608"/>
            <a:chOff x="2250883" y="3141688"/>
            <a:chExt cx="1195390" cy="1309608"/>
          </a:xfrm>
        </p:grpSpPr>
        <p:sp>
          <p:nvSpPr>
            <p:cNvPr id="195" name="Shape 195"/>
            <p:cNvSpPr/>
            <p:nvPr/>
          </p:nvSpPr>
          <p:spPr>
            <a:xfrm>
              <a:off x="2423553" y="3141688"/>
              <a:ext cx="846001" cy="846001"/>
            </a:xfrm>
            <a:prstGeom prst="ellipse">
              <a:avLst/>
            </a:prstGeom>
            <a:solidFill>
              <a:srgbClr val="FFFFFF"/>
            </a:solidFill>
            <a:ln w="571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>
                <a:latin typeface="+mj-lt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 flipH="1">
              <a:off x="2806116" y="4126924"/>
              <a:ext cx="40161" cy="32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164" y="6602"/>
                    <a:pt x="21600" y="14038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 rot="10263234">
              <a:off x="2789733" y="3308486"/>
              <a:ext cx="656540" cy="79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4" h="21348" extrusionOk="0">
                  <a:moveTo>
                    <a:pt x="1564" y="21348"/>
                  </a:moveTo>
                  <a:lnTo>
                    <a:pt x="1564" y="21348"/>
                  </a:lnTo>
                  <a:cubicBezTo>
                    <a:pt x="-2356" y="13807"/>
                    <a:pt x="1346" y="4869"/>
                    <a:pt x="9833" y="1386"/>
                  </a:cubicBezTo>
                  <a:cubicBezTo>
                    <a:pt x="12772" y="180"/>
                    <a:pt x="16038" y="-252"/>
                    <a:pt x="19244" y="141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50883" y="3448089"/>
              <a:ext cx="1110464" cy="2462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solidFill>
                    <a:schemeClr val="accent5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b="1" dirty="0" err="1">
                  <a:effectLst/>
                  <a:latin typeface="+mj-lt"/>
                </a:rPr>
                <a:t>Modelación</a:t>
              </a:r>
              <a:endParaRPr b="1" dirty="0">
                <a:effectLst/>
                <a:latin typeface="+mj-lt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BEA43ED-5AE9-471F-8BDB-E5CC9942E607}"/>
              </a:ext>
            </a:extLst>
          </p:cNvPr>
          <p:cNvGrpSpPr/>
          <p:nvPr/>
        </p:nvGrpSpPr>
        <p:grpSpPr>
          <a:xfrm>
            <a:off x="5628990" y="3141688"/>
            <a:ext cx="1251226" cy="873027"/>
            <a:chOff x="5628990" y="3141688"/>
            <a:chExt cx="1251226" cy="873027"/>
          </a:xfrm>
        </p:grpSpPr>
        <p:sp>
          <p:nvSpPr>
            <p:cNvPr id="196" name="Shape 196"/>
            <p:cNvSpPr/>
            <p:nvPr/>
          </p:nvSpPr>
          <p:spPr>
            <a:xfrm>
              <a:off x="5839363" y="3141688"/>
              <a:ext cx="846001" cy="846001"/>
            </a:xfrm>
            <a:prstGeom prst="ellipse">
              <a:avLst/>
            </a:prstGeom>
            <a:solidFill>
              <a:srgbClr val="FFFFFF"/>
            </a:solidFill>
            <a:ln w="76200" cap="flat">
              <a:solidFill>
                <a:srgbClr val="EE21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 rot="17490864">
              <a:off x="5689256" y="3325132"/>
              <a:ext cx="629317" cy="74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452" extrusionOk="0">
                  <a:moveTo>
                    <a:pt x="1106" y="21452"/>
                  </a:moveTo>
                  <a:lnTo>
                    <a:pt x="1106" y="21452"/>
                  </a:lnTo>
                  <a:cubicBezTo>
                    <a:pt x="-2290" y="13203"/>
                    <a:pt x="2397" y="4042"/>
                    <a:pt x="11575" y="990"/>
                  </a:cubicBezTo>
                  <a:cubicBezTo>
                    <a:pt x="14045" y="168"/>
                    <a:pt x="16687" y="-148"/>
                    <a:pt x="19310" y="64"/>
                  </a:cubicBezTo>
                </a:path>
              </a:pathLst>
            </a:custGeom>
            <a:noFill/>
            <a:ln w="38100" cap="flat">
              <a:solidFill>
                <a:srgbClr val="EE212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762016" y="3439249"/>
              <a:ext cx="1118200" cy="2462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>
                  <a:solidFill>
                    <a:schemeClr val="accent4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sz="1600" dirty="0" err="1">
                  <a:solidFill>
                    <a:srgbClr val="EE2121"/>
                  </a:solidFill>
                  <a:effectLst/>
                  <a:latin typeface="+mj-lt"/>
                </a:rPr>
                <a:t>Conductual</a:t>
              </a:r>
              <a:endParaRPr sz="1600" dirty="0">
                <a:solidFill>
                  <a:srgbClr val="EE2121"/>
                </a:solidFill>
                <a:effectLst/>
                <a:latin typeface="+mj-lt"/>
              </a:endParaRPr>
            </a:p>
          </p:txBody>
        </p:sp>
      </p:grpSp>
      <p:sp>
        <p:nvSpPr>
          <p:cNvPr id="204" name="Shape 204"/>
          <p:cNvSpPr/>
          <p:nvPr/>
        </p:nvSpPr>
        <p:spPr>
          <a:xfrm>
            <a:off x="3606799" y="3513906"/>
            <a:ext cx="1920239" cy="6771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 algn="ctr">
              <a:defRPr sz="1600">
                <a:solidFill>
                  <a:schemeClr val="accent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Plan de </a:t>
            </a:r>
            <a:r>
              <a:rPr lang="es-CO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n</a:t>
            </a:r>
            <a:r>
              <a:rPr sz="2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egocios</a:t>
            </a:r>
            <a:r>
              <a:rPr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y </a:t>
            </a:r>
            <a:r>
              <a:rPr lang="es-CO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e</a:t>
            </a:r>
            <a:r>
              <a:rPr sz="2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strategia</a:t>
            </a:r>
            <a:r>
              <a:rPr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205" name="Shape 205"/>
          <p:cNvSpPr/>
          <p:nvPr/>
        </p:nvSpPr>
        <p:spPr>
          <a:xfrm>
            <a:off x="4989998" y="1023275"/>
            <a:ext cx="400742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82550" indent="-82550">
              <a:buClr>
                <a:schemeClr val="accent3"/>
              </a:buClr>
              <a:buSzPts val="1000"/>
              <a:buFont typeface="Arial" panose="020B0604020202020204" pitchFamily="34" charset="0"/>
              <a:buChar char="•"/>
              <a:defRPr sz="1000"/>
            </a:pPr>
            <a:r>
              <a:rPr sz="1400" dirty="0" err="1">
                <a:latin typeface="+mj-lt"/>
              </a:rPr>
              <a:t>Eventos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meteorológicos</a:t>
            </a:r>
            <a:r>
              <a:rPr sz="1400" dirty="0">
                <a:latin typeface="+mj-lt"/>
              </a:rPr>
              <a:t>, </a:t>
            </a:r>
            <a:r>
              <a:rPr sz="1400" dirty="0" err="1">
                <a:latin typeface="+mj-lt"/>
              </a:rPr>
              <a:t>desastres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naturales</a:t>
            </a:r>
            <a:r>
              <a:rPr lang="es-CO" sz="1400" dirty="0">
                <a:latin typeface="+mj-lt"/>
              </a:rPr>
              <a:t> y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cambio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climático</a:t>
            </a:r>
            <a:endParaRPr sz="1400" dirty="0">
              <a:latin typeface="+mj-lt"/>
            </a:endParaRPr>
          </a:p>
          <a:p>
            <a:pPr marL="82550" indent="-82550">
              <a:buClr>
                <a:schemeClr val="accent3"/>
              </a:buClr>
              <a:buSzPts val="1000"/>
              <a:buFont typeface="Arial" panose="020B0604020202020204" pitchFamily="34" charset="0"/>
              <a:buChar char="•"/>
              <a:defRPr sz="1000"/>
            </a:pPr>
            <a:r>
              <a:rPr sz="1400" dirty="0" err="1">
                <a:latin typeface="+mj-lt"/>
              </a:rPr>
              <a:t>Amenaza</a:t>
            </a:r>
            <a:r>
              <a:rPr sz="1400" dirty="0">
                <a:latin typeface="+mj-lt"/>
              </a:rPr>
              <a:t> para la </a:t>
            </a:r>
            <a:r>
              <a:rPr sz="1400" dirty="0" err="1">
                <a:latin typeface="+mj-lt"/>
              </a:rPr>
              <a:t>estabilidad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financiera</a:t>
            </a:r>
            <a:r>
              <a:rPr sz="1400" dirty="0">
                <a:latin typeface="+mj-lt"/>
              </a:rPr>
              <a:t> global  </a:t>
            </a:r>
          </a:p>
          <a:p>
            <a:pPr marL="82550" indent="-82550">
              <a:buClr>
                <a:schemeClr val="accent3"/>
              </a:buClr>
              <a:buSzPts val="1000"/>
              <a:buFont typeface="Arial" panose="020B0604020202020204" pitchFamily="34" charset="0"/>
              <a:buChar char="•"/>
              <a:defRPr sz="1000"/>
            </a:pPr>
            <a:r>
              <a:rPr sz="1400" dirty="0" err="1">
                <a:latin typeface="+mj-lt"/>
              </a:rPr>
              <a:t>Riesgo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transición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hacia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economías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más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limpias</a:t>
            </a:r>
            <a:endParaRPr sz="1400" dirty="0">
              <a:latin typeface="+mj-lt"/>
            </a:endParaRPr>
          </a:p>
          <a:p>
            <a:pPr marL="82550" indent="-82550">
              <a:buClr>
                <a:schemeClr val="accent3"/>
              </a:buClr>
              <a:buSzPts val="1000"/>
              <a:buFont typeface="Arial" panose="020B0604020202020204" pitchFamily="34" charset="0"/>
              <a:buChar char="•"/>
              <a:defRPr sz="1000"/>
            </a:pPr>
            <a:r>
              <a:rPr sz="1400" dirty="0" err="1">
                <a:latin typeface="+mj-lt"/>
              </a:rPr>
              <a:t>Efectos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en</a:t>
            </a:r>
            <a:r>
              <a:rPr sz="1400" dirty="0">
                <a:latin typeface="+mj-lt"/>
              </a:rPr>
              <a:t> los </a:t>
            </a:r>
            <a:r>
              <a:rPr sz="1400" dirty="0" err="1">
                <a:latin typeface="+mj-lt"/>
              </a:rPr>
              <a:t>modelos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negocio</a:t>
            </a:r>
            <a:r>
              <a:rPr sz="1400" dirty="0">
                <a:latin typeface="+mj-lt"/>
              </a:rPr>
              <a:t> de las </a:t>
            </a:r>
            <a:r>
              <a:rPr sz="1400" dirty="0" err="1">
                <a:latin typeface="+mj-lt"/>
              </a:rPr>
              <a:t>entidades</a:t>
            </a:r>
            <a:r>
              <a:rPr sz="1400" dirty="0">
                <a:latin typeface="+mj-lt"/>
              </a:rPr>
              <a:t> y </a:t>
            </a:r>
            <a:r>
              <a:rPr sz="1400" dirty="0" err="1">
                <a:latin typeface="+mj-lt"/>
              </a:rPr>
              <a:t>sus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consumidores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financieros</a:t>
            </a:r>
            <a:r>
              <a:rPr sz="1400" dirty="0">
                <a:latin typeface="+mj-lt"/>
              </a:rPr>
              <a:t>.</a:t>
            </a:r>
          </a:p>
        </p:txBody>
      </p:sp>
      <p:sp>
        <p:nvSpPr>
          <p:cNvPr id="206" name="Shape 206"/>
          <p:cNvSpPr/>
          <p:nvPr/>
        </p:nvSpPr>
        <p:spPr>
          <a:xfrm>
            <a:off x="147941" y="1841593"/>
            <a:ext cx="346701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82550" indent="-82550">
              <a:buClr>
                <a:schemeClr val="accent5"/>
              </a:buClr>
              <a:buSzPts val="1100"/>
              <a:buFont typeface="Arial" panose="020B0604020202020204" pitchFamily="34" charset="0"/>
              <a:buChar char="•"/>
              <a:defRPr sz="1100"/>
            </a:pPr>
            <a:r>
              <a:rPr sz="1400" dirty="0">
                <a:latin typeface="+mj-lt"/>
              </a:rPr>
              <a:t>¿</a:t>
            </a:r>
            <a:r>
              <a:rPr sz="1400" dirty="0" err="1">
                <a:latin typeface="+mj-lt"/>
              </a:rPr>
              <a:t>Subconjunto</a:t>
            </a:r>
            <a:r>
              <a:rPr sz="1400" dirty="0">
                <a:latin typeface="+mj-lt"/>
              </a:rPr>
              <a:t> del RO?</a:t>
            </a:r>
          </a:p>
          <a:p>
            <a:pPr marL="82550" indent="-82550">
              <a:buClr>
                <a:schemeClr val="accent5"/>
              </a:buClr>
              <a:buSzPts val="1100"/>
              <a:buFont typeface="Arial" panose="020B0604020202020204" pitchFamily="34" charset="0"/>
              <a:buChar char="•"/>
              <a:defRPr sz="1100"/>
            </a:pPr>
            <a:r>
              <a:rPr sz="1400" dirty="0" err="1">
                <a:latin typeface="+mj-lt"/>
              </a:rPr>
              <a:t>Rol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activo</a:t>
            </a:r>
            <a:r>
              <a:rPr sz="1400" dirty="0">
                <a:latin typeface="+mj-lt"/>
              </a:rPr>
              <a:t> de la </a:t>
            </a:r>
            <a:r>
              <a:rPr sz="1400" dirty="0" err="1">
                <a:latin typeface="+mj-lt"/>
              </a:rPr>
              <a:t>inteligencia</a:t>
            </a:r>
            <a:r>
              <a:rPr sz="1400" dirty="0">
                <a:latin typeface="+mj-lt"/>
              </a:rPr>
              <a:t> artificial y machine learning</a:t>
            </a:r>
          </a:p>
          <a:p>
            <a:pPr marL="82550" indent="-82550">
              <a:buClr>
                <a:schemeClr val="accent5"/>
              </a:buClr>
              <a:buSzPts val="1100"/>
              <a:buFont typeface="Arial" panose="020B0604020202020204" pitchFamily="34" charset="0"/>
              <a:buChar char="•"/>
              <a:defRPr sz="1100"/>
            </a:pPr>
            <a:r>
              <a:rPr sz="1400" dirty="0" err="1">
                <a:latin typeface="+mj-lt"/>
              </a:rPr>
              <a:t>Guías</a:t>
            </a:r>
            <a:r>
              <a:rPr sz="1400" dirty="0">
                <a:latin typeface="+mj-lt"/>
              </a:rPr>
              <a:t> (</a:t>
            </a:r>
            <a:r>
              <a:rPr sz="1400" dirty="0" err="1">
                <a:latin typeface="+mj-lt"/>
              </a:rPr>
              <a:t>caso</a:t>
            </a:r>
            <a:r>
              <a:rPr sz="1400" dirty="0">
                <a:latin typeface="+mj-lt"/>
              </a:rPr>
              <a:t> FED) para </a:t>
            </a:r>
            <a:r>
              <a:rPr sz="1400" dirty="0" err="1">
                <a:latin typeface="+mj-lt"/>
              </a:rPr>
              <a:t>validación</a:t>
            </a:r>
            <a:r>
              <a:rPr sz="1400" dirty="0">
                <a:latin typeface="+mj-lt"/>
              </a:rPr>
              <a:t>, </a:t>
            </a:r>
            <a:r>
              <a:rPr sz="1400" dirty="0" err="1">
                <a:latin typeface="+mj-lt"/>
              </a:rPr>
              <a:t>contraste</a:t>
            </a:r>
            <a:r>
              <a:rPr lang="es-CO" sz="1400" dirty="0">
                <a:latin typeface="+mj-lt"/>
              </a:rPr>
              <a:t> e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interconexiones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los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modelos</a:t>
            </a:r>
            <a:endParaRPr sz="1400" dirty="0">
              <a:latin typeface="+mj-lt"/>
            </a:endParaRPr>
          </a:p>
          <a:p>
            <a:pPr marL="82550" indent="-82550">
              <a:buClr>
                <a:schemeClr val="accent5"/>
              </a:buClr>
              <a:buSzPts val="1100"/>
              <a:buFont typeface="Arial" panose="020B0604020202020204" pitchFamily="34" charset="0"/>
              <a:buChar char="•"/>
              <a:defRPr sz="1100"/>
            </a:pPr>
            <a:r>
              <a:rPr sz="1400" dirty="0" err="1">
                <a:latin typeface="+mj-lt"/>
              </a:rPr>
              <a:t>Pérdidas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asociadas</a:t>
            </a:r>
            <a:r>
              <a:rPr sz="1400" dirty="0">
                <a:latin typeface="+mj-lt"/>
              </a:rPr>
              <a:t> a </a:t>
            </a:r>
            <a:r>
              <a:rPr sz="1400" dirty="0" err="1">
                <a:latin typeface="+mj-lt"/>
              </a:rPr>
              <a:t>errores</a:t>
            </a:r>
            <a:endParaRPr dirty="0">
              <a:latin typeface="+mj-lt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6995206" y="2807089"/>
            <a:ext cx="2037837" cy="155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82550" indent="-82550">
              <a:buClr>
                <a:srgbClr val="EE2121"/>
              </a:buClr>
              <a:buSzPts val="1100"/>
              <a:buFont typeface="Arial" panose="020B0604020202020204" pitchFamily="34" charset="0"/>
              <a:buChar char="•"/>
              <a:defRPr sz="1100" i="1"/>
            </a:pPr>
            <a:r>
              <a:rPr sz="1400" dirty="0">
                <a:latin typeface="+mj-lt"/>
              </a:rPr>
              <a:t>Behavioral incentives.</a:t>
            </a:r>
          </a:p>
          <a:p>
            <a:pPr marL="82550" indent="-82550">
              <a:buClr>
                <a:srgbClr val="EE2121"/>
              </a:buClr>
              <a:buSzPts val="1100"/>
              <a:buFont typeface="Arial" panose="020B0604020202020204" pitchFamily="34" charset="0"/>
              <a:buChar char="•"/>
              <a:defRPr sz="1100"/>
            </a:pPr>
            <a:r>
              <a:rPr sz="1400" dirty="0" err="1">
                <a:latin typeface="+mj-lt"/>
              </a:rPr>
              <a:t>Reforma</a:t>
            </a:r>
            <a:r>
              <a:rPr sz="1400" dirty="0">
                <a:latin typeface="+mj-lt"/>
              </a:rPr>
              <a:t> </a:t>
            </a:r>
            <a:r>
              <a:rPr sz="1400" dirty="0" err="1">
                <a:latin typeface="+mj-lt"/>
              </a:rPr>
              <a:t>conductual</a:t>
            </a:r>
            <a:r>
              <a:rPr sz="1400" dirty="0">
                <a:latin typeface="+mj-lt"/>
              </a:rPr>
              <a:t> de la </a:t>
            </a:r>
            <a:r>
              <a:rPr sz="1400" dirty="0" err="1">
                <a:latin typeface="+mj-lt"/>
              </a:rPr>
              <a:t>industria</a:t>
            </a:r>
            <a:r>
              <a:rPr sz="1400" dirty="0">
                <a:latin typeface="+mj-lt"/>
              </a:rPr>
              <a:t> (</a:t>
            </a:r>
            <a:r>
              <a:rPr lang="es-CO" sz="1400" dirty="0">
                <a:latin typeface="+mj-lt"/>
              </a:rPr>
              <a:t>c</a:t>
            </a:r>
            <a:r>
              <a:rPr sz="1400" dirty="0" err="1">
                <a:latin typeface="+mj-lt"/>
              </a:rPr>
              <a:t>aso</a:t>
            </a:r>
            <a:r>
              <a:rPr sz="1400" dirty="0">
                <a:latin typeface="+mj-lt"/>
              </a:rPr>
              <a:t> FED)</a:t>
            </a:r>
          </a:p>
          <a:p>
            <a:pPr marL="82550" indent="-82550">
              <a:buClr>
                <a:srgbClr val="EE2121"/>
              </a:buClr>
              <a:buSzPts val="1100"/>
              <a:buFont typeface="Arial" panose="020B0604020202020204" pitchFamily="34" charset="0"/>
              <a:buChar char="•"/>
              <a:defRPr sz="1100" i="1"/>
            </a:pPr>
            <a:r>
              <a:rPr sz="1400" dirty="0">
                <a:latin typeface="+mj-lt"/>
              </a:rPr>
              <a:t>Behavioral psychologists </a:t>
            </a:r>
            <a:r>
              <a:rPr sz="1400" i="0" dirty="0">
                <a:latin typeface="+mj-lt"/>
              </a:rPr>
              <a:t>(</a:t>
            </a:r>
            <a:r>
              <a:rPr lang="es-CO" sz="1400" dirty="0">
                <a:latin typeface="+mj-lt"/>
              </a:rPr>
              <a:t>c</a:t>
            </a:r>
            <a:r>
              <a:rPr sz="1400" i="0" dirty="0" err="1">
                <a:latin typeface="+mj-lt"/>
              </a:rPr>
              <a:t>aso</a:t>
            </a:r>
            <a:r>
              <a:rPr sz="1400" i="0" dirty="0">
                <a:latin typeface="+mj-lt"/>
              </a:rPr>
              <a:t> </a:t>
            </a:r>
            <a:r>
              <a:rPr sz="1400" i="0" dirty="0" err="1">
                <a:latin typeface="+mj-lt"/>
              </a:rPr>
              <a:t>Holanda</a:t>
            </a:r>
            <a:r>
              <a:rPr sz="1400" i="0" dirty="0">
                <a:latin typeface="+mj-lt"/>
              </a:rPr>
              <a:t>)</a:t>
            </a:r>
          </a:p>
          <a:p>
            <a:pPr marL="82550" indent="-82550">
              <a:buClr>
                <a:srgbClr val="EE2121"/>
              </a:buClr>
              <a:buSzPts val="1100"/>
              <a:buFont typeface="Arial" panose="020B0604020202020204" pitchFamily="34" charset="0"/>
              <a:buChar char="•"/>
              <a:defRPr sz="1100"/>
            </a:pPr>
            <a:r>
              <a:rPr sz="1400" dirty="0" err="1">
                <a:latin typeface="+mj-lt"/>
              </a:rPr>
              <a:t>Auditores</a:t>
            </a:r>
            <a:r>
              <a:rPr sz="1400" dirty="0">
                <a:latin typeface="+mj-lt"/>
              </a:rPr>
              <a:t> de </a:t>
            </a:r>
            <a:r>
              <a:rPr sz="1400" dirty="0" err="1">
                <a:latin typeface="+mj-lt"/>
              </a:rPr>
              <a:t>cultura</a:t>
            </a:r>
            <a:r>
              <a:rPr sz="1400" dirty="0">
                <a:latin typeface="+mj-lt"/>
              </a:rPr>
              <a:t> (UK)</a:t>
            </a:r>
          </a:p>
          <a:p>
            <a:pPr marL="285750" indent="-285750">
              <a:buClr>
                <a:schemeClr val="accent4"/>
              </a:buClr>
              <a:buSzPts val="1100"/>
              <a:buFont typeface="Wingdings"/>
              <a:buChar char="✓"/>
              <a:defRPr sz="1100"/>
            </a:pPr>
            <a:endParaRPr dirty="0">
              <a:latin typeface="+mj-lt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961869" y="4740664"/>
            <a:ext cx="329833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000" b="1" dirty="0">
                <a:latin typeface="+mj-lt"/>
              </a:rPr>
              <a:t>Fuente: </a:t>
            </a:r>
            <a:r>
              <a:rPr sz="1000" dirty="0">
                <a:latin typeface="+mj-lt"/>
              </a:rPr>
              <a:t>McKinsey (2017) The future of bank risk management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00341AD-024E-4AFA-81E3-D7102BB3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Además de la ciberseguridad, la consecución del plan de negocios está siendo desafiada por tres riesgos no financieros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C137E50-435C-458F-9F44-78E94CB82205}"/>
              </a:ext>
            </a:extLst>
          </p:cNvPr>
          <p:cNvGrpSpPr/>
          <p:nvPr/>
        </p:nvGrpSpPr>
        <p:grpSpPr>
          <a:xfrm>
            <a:off x="3943379" y="1888755"/>
            <a:ext cx="1110464" cy="1056594"/>
            <a:chOff x="3943379" y="1916051"/>
            <a:chExt cx="1110464" cy="1056594"/>
          </a:xfrm>
        </p:grpSpPr>
        <p:sp>
          <p:nvSpPr>
            <p:cNvPr id="194" name="Shape 194"/>
            <p:cNvSpPr/>
            <p:nvPr/>
          </p:nvSpPr>
          <p:spPr>
            <a:xfrm>
              <a:off x="4075611" y="1916051"/>
              <a:ext cx="846001" cy="846001"/>
            </a:xfrm>
            <a:prstGeom prst="ellipse">
              <a:avLst/>
            </a:prstGeom>
            <a:solidFill>
              <a:srgbClr val="FFFFFF"/>
            </a:solidFill>
            <a:ln w="7620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 rot="13886992">
              <a:off x="4204620" y="2283061"/>
              <a:ext cx="629318" cy="74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452" extrusionOk="0">
                  <a:moveTo>
                    <a:pt x="1106" y="21452"/>
                  </a:moveTo>
                  <a:lnTo>
                    <a:pt x="1106" y="21452"/>
                  </a:lnTo>
                  <a:cubicBezTo>
                    <a:pt x="-2290" y="13203"/>
                    <a:pt x="2397" y="4042"/>
                    <a:pt x="11575" y="990"/>
                  </a:cubicBezTo>
                  <a:cubicBezTo>
                    <a:pt x="14045" y="168"/>
                    <a:pt x="16687" y="-148"/>
                    <a:pt x="19310" y="64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3990491" y="2052186"/>
              <a:ext cx="978622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400">
                  <a:solidFill>
                    <a:schemeClr val="accent3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sz="1600" b="1" dirty="0">
                  <a:effectLst/>
                  <a:latin typeface="+mj-lt"/>
                </a:rPr>
                <a:t>Medio</a:t>
              </a:r>
            </a:p>
          </p:txBody>
        </p:sp>
        <p:sp>
          <p:nvSpPr>
            <p:cNvPr id="24" name="Shape 199">
              <a:extLst>
                <a:ext uri="{FF2B5EF4-FFF2-40B4-BE49-F238E27FC236}">
                  <a16:creationId xmlns:a16="http://schemas.microsoft.com/office/drawing/2014/main" id="{3EAF2AD3-0132-43BC-A28E-B3BD4A91B765}"/>
                </a:ext>
              </a:extLst>
            </p:cNvPr>
            <p:cNvSpPr/>
            <p:nvPr/>
          </p:nvSpPr>
          <p:spPr>
            <a:xfrm>
              <a:off x="3943379" y="2284103"/>
              <a:ext cx="1110464" cy="2462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solidFill>
                    <a:schemeClr val="accent5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s-CO" b="1" dirty="0">
                  <a:solidFill>
                    <a:srgbClr val="758B00"/>
                  </a:solidFill>
                  <a:effectLst/>
                  <a:latin typeface="+mj-lt"/>
                </a:rPr>
                <a:t>Ambiental</a:t>
              </a:r>
              <a:endParaRPr b="1" dirty="0">
                <a:solidFill>
                  <a:srgbClr val="758B00"/>
                </a:solidFill>
                <a:effectLst/>
                <a:latin typeface="+mj-lt"/>
              </a:endParaRPr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DE692C-8562-40EA-9839-BC86D859A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621A4-F840-4FB5-ADAC-B68FE90EA2B3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4582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/>
      <p:bldP spid="206" grpId="0"/>
      <p:bldP spid="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s-CO" smtClean="0"/>
              <a:t>9</a:t>
            </a:fld>
            <a:endParaRPr dirty="0"/>
          </a:p>
        </p:txBody>
      </p:sp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Adicionalmente</a:t>
            </a:r>
            <a:r>
              <a:rPr dirty="0"/>
              <a:t>, la </a:t>
            </a:r>
            <a:r>
              <a:rPr dirty="0" err="1"/>
              <a:t>complejidad</a:t>
            </a:r>
            <a:r>
              <a:rPr dirty="0"/>
              <a:t> de las </a:t>
            </a:r>
            <a:r>
              <a:rPr dirty="0" err="1"/>
              <a:t>estructuras</a:t>
            </a:r>
            <a:r>
              <a:rPr dirty="0"/>
              <a:t> de los </a:t>
            </a:r>
            <a:r>
              <a:rPr dirty="0" err="1"/>
              <a:t>conglomerados</a:t>
            </a:r>
            <a:r>
              <a:rPr dirty="0"/>
              <a:t> </a:t>
            </a:r>
            <a:r>
              <a:rPr dirty="0" err="1"/>
              <a:t>financieros</a:t>
            </a:r>
            <a:r>
              <a:rPr dirty="0"/>
              <a:t> </a:t>
            </a:r>
            <a:r>
              <a:rPr dirty="0" err="1"/>
              <a:t>involucra</a:t>
            </a:r>
            <a:r>
              <a:rPr dirty="0"/>
              <a:t> la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nuevos</a:t>
            </a:r>
            <a:r>
              <a:rPr dirty="0"/>
              <a:t> </a:t>
            </a:r>
            <a:r>
              <a:rPr dirty="0" err="1"/>
              <a:t>riesgos</a:t>
            </a:r>
            <a:endParaRPr dirty="0"/>
          </a:p>
        </p:txBody>
      </p:sp>
      <p:sp>
        <p:nvSpPr>
          <p:cNvPr id="245" name="Shape 245"/>
          <p:cNvSpPr/>
          <p:nvPr/>
        </p:nvSpPr>
        <p:spPr>
          <a:xfrm>
            <a:off x="152863" y="2441661"/>
            <a:ext cx="2425494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2000" b="1">
                <a:solidFill>
                  <a:srgbClr val="990000"/>
                </a:solidFill>
              </a:defRPr>
            </a:pPr>
            <a:r>
              <a:rPr sz="2400" dirty="0" err="1">
                <a:latin typeface="+mj-lt"/>
              </a:rPr>
              <a:t>Concentración</a:t>
            </a:r>
            <a:endParaRPr sz="2400" dirty="0">
              <a:latin typeface="+mj-lt"/>
            </a:endParaRPr>
          </a:p>
          <a:p>
            <a:pPr algn="r">
              <a:defRPr>
                <a:solidFill>
                  <a:srgbClr val="990000"/>
                </a:solidFill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líneas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de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negocio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</a:p>
          <a:p>
            <a:pPr algn="r">
              <a:defRPr>
                <a:solidFill>
                  <a:srgbClr val="990000"/>
                </a:solidFill>
              </a:defRPr>
            </a:pP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ubicación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geográfica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</a:t>
            </a:r>
          </a:p>
          <a:p>
            <a:pPr algn="r">
              <a:defRPr>
                <a:solidFill>
                  <a:srgbClr val="990000"/>
                </a:solidFill>
              </a:defRPr>
            </a:pP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contraparte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46" name="Shape 246"/>
          <p:cNvSpPr/>
          <p:nvPr/>
        </p:nvSpPr>
        <p:spPr>
          <a:xfrm>
            <a:off x="6160829" y="2906365"/>
            <a:ext cx="2854264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70C0"/>
                </a:solidFill>
              </a:defRPr>
            </a:pPr>
            <a:r>
              <a:rPr sz="2400" dirty="0" err="1">
                <a:latin typeface="+mj-lt"/>
              </a:rPr>
              <a:t>Estratégico</a:t>
            </a:r>
            <a:endParaRPr sz="2400" dirty="0">
              <a:latin typeface="+mj-lt"/>
            </a:endParaRPr>
          </a:p>
          <a:p>
            <a:pPr>
              <a:defRPr>
                <a:solidFill>
                  <a:srgbClr val="0070C0"/>
                </a:solidFill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incursión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nuevos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negocios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cambios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plan de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negocio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47" name="Shape 247"/>
          <p:cNvSpPr/>
          <p:nvPr/>
        </p:nvSpPr>
        <p:spPr>
          <a:xfrm>
            <a:off x="5138494" y="1263101"/>
            <a:ext cx="387659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2000" b="1">
                <a:solidFill>
                  <a:schemeClr val="accent3"/>
                </a:solidFill>
              </a:defRPr>
            </a:pPr>
            <a:r>
              <a:rPr sz="2400" dirty="0" err="1">
                <a:latin typeface="+mj-lt"/>
              </a:rPr>
              <a:t>Contagio</a:t>
            </a:r>
            <a:endParaRPr sz="2400" dirty="0">
              <a:latin typeface="+mj-lt"/>
            </a:endParaRPr>
          </a:p>
          <a:p>
            <a:pPr>
              <a:defRPr>
                <a:solidFill>
                  <a:schemeClr val="accent3"/>
                </a:solidFill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Relaciones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exposiciones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intragrupo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vinculados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48" name="Shape 248"/>
          <p:cNvSpPr/>
          <p:nvPr/>
        </p:nvSpPr>
        <p:spPr>
          <a:xfrm>
            <a:off x="4638336" y="2858824"/>
            <a:ext cx="1448766" cy="138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3" h="20865" extrusionOk="0">
                <a:moveTo>
                  <a:pt x="0" y="20724"/>
                </a:moveTo>
                <a:cubicBezTo>
                  <a:pt x="185" y="20771"/>
                  <a:pt x="371" y="20818"/>
                  <a:pt x="556" y="20818"/>
                </a:cubicBezTo>
                <a:cubicBezTo>
                  <a:pt x="8390" y="20818"/>
                  <a:pt x="8390" y="20818"/>
                  <a:pt x="8390" y="20818"/>
                </a:cubicBezTo>
                <a:cubicBezTo>
                  <a:pt x="18309" y="20865"/>
                  <a:pt x="18309" y="20865"/>
                  <a:pt x="18309" y="20865"/>
                </a:cubicBezTo>
                <a:cubicBezTo>
                  <a:pt x="20348" y="20865"/>
                  <a:pt x="21600" y="18663"/>
                  <a:pt x="20580" y="16882"/>
                </a:cubicBezTo>
                <a:cubicBezTo>
                  <a:pt x="15621" y="8214"/>
                  <a:pt x="15621" y="8214"/>
                  <a:pt x="15621" y="8214"/>
                </a:cubicBezTo>
                <a:cubicBezTo>
                  <a:pt x="11681" y="1327"/>
                  <a:pt x="11681" y="1327"/>
                  <a:pt x="11681" y="1327"/>
                </a:cubicBezTo>
                <a:cubicBezTo>
                  <a:pt x="10476" y="-735"/>
                  <a:pt x="7370" y="-313"/>
                  <a:pt x="6814" y="2029"/>
                </a:cubicBezTo>
                <a:cubicBezTo>
                  <a:pt x="5052" y="9573"/>
                  <a:pt x="5052" y="9573"/>
                  <a:pt x="5052" y="9573"/>
                </a:cubicBezTo>
                <a:cubicBezTo>
                  <a:pt x="5052" y="9667"/>
                  <a:pt x="5006" y="9714"/>
                  <a:pt x="5006" y="9807"/>
                </a:cubicBezTo>
                <a:cubicBezTo>
                  <a:pt x="2781" y="18757"/>
                  <a:pt x="2781" y="18757"/>
                  <a:pt x="2781" y="18757"/>
                </a:cubicBezTo>
                <a:cubicBezTo>
                  <a:pt x="2457" y="20115"/>
                  <a:pt x="1205" y="20865"/>
                  <a:pt x="0" y="2072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4509034" y="3576904"/>
            <a:ext cx="452980" cy="648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00" h="21358" extrusionOk="0">
                <a:moveTo>
                  <a:pt x="13401" y="17481"/>
                </a:moveTo>
                <a:cubicBezTo>
                  <a:pt x="19500" y="0"/>
                  <a:pt x="19500" y="0"/>
                  <a:pt x="19500" y="0"/>
                </a:cubicBezTo>
                <a:cubicBezTo>
                  <a:pt x="19119" y="824"/>
                  <a:pt x="18484" y="1556"/>
                  <a:pt x="17594" y="2105"/>
                </a:cubicBezTo>
                <a:cubicBezTo>
                  <a:pt x="2220" y="12539"/>
                  <a:pt x="2220" y="12539"/>
                  <a:pt x="2220" y="12539"/>
                </a:cubicBezTo>
                <a:cubicBezTo>
                  <a:pt x="-2100" y="15468"/>
                  <a:pt x="314" y="20593"/>
                  <a:pt x="5778" y="21325"/>
                </a:cubicBezTo>
                <a:cubicBezTo>
                  <a:pt x="9081" y="21600"/>
                  <a:pt x="12512" y="20136"/>
                  <a:pt x="13401" y="17481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2593557" y="2898761"/>
            <a:ext cx="1594924" cy="1324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7" h="21600" extrusionOk="0">
                <a:moveTo>
                  <a:pt x="8454" y="0"/>
                </a:moveTo>
                <a:cubicBezTo>
                  <a:pt x="8331" y="152"/>
                  <a:pt x="8250" y="304"/>
                  <a:pt x="8169" y="507"/>
                </a:cubicBezTo>
                <a:cubicBezTo>
                  <a:pt x="4711" y="7910"/>
                  <a:pt x="4711" y="7910"/>
                  <a:pt x="4711" y="7910"/>
                </a:cubicBezTo>
                <a:cubicBezTo>
                  <a:pt x="318" y="17290"/>
                  <a:pt x="318" y="17290"/>
                  <a:pt x="318" y="17290"/>
                </a:cubicBezTo>
                <a:cubicBezTo>
                  <a:pt x="-577" y="19217"/>
                  <a:pt x="521" y="21600"/>
                  <a:pt x="2311" y="21600"/>
                </a:cubicBezTo>
                <a:cubicBezTo>
                  <a:pt x="11016" y="21549"/>
                  <a:pt x="11016" y="21549"/>
                  <a:pt x="11016" y="21549"/>
                </a:cubicBezTo>
                <a:cubicBezTo>
                  <a:pt x="17931" y="21549"/>
                  <a:pt x="17931" y="21549"/>
                  <a:pt x="17931" y="21549"/>
                </a:cubicBezTo>
                <a:cubicBezTo>
                  <a:pt x="20006" y="21549"/>
                  <a:pt x="21023" y="18355"/>
                  <a:pt x="19518" y="16580"/>
                </a:cubicBezTo>
                <a:cubicBezTo>
                  <a:pt x="14596" y="10851"/>
                  <a:pt x="14596" y="10851"/>
                  <a:pt x="14596" y="10851"/>
                </a:cubicBezTo>
                <a:cubicBezTo>
                  <a:pt x="14555" y="10749"/>
                  <a:pt x="14515" y="10699"/>
                  <a:pt x="14474" y="10648"/>
                </a:cubicBezTo>
                <a:cubicBezTo>
                  <a:pt x="8738" y="3701"/>
                  <a:pt x="8738" y="3701"/>
                  <a:pt x="8738" y="3701"/>
                </a:cubicBezTo>
                <a:cubicBezTo>
                  <a:pt x="7843" y="2687"/>
                  <a:pt x="7843" y="1065"/>
                  <a:pt x="84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3247843" y="2868778"/>
            <a:ext cx="466912" cy="63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0337" extrusionOk="0">
                <a:moveTo>
                  <a:pt x="2319" y="8159"/>
                </a:moveTo>
                <a:cubicBezTo>
                  <a:pt x="21004" y="20337"/>
                  <a:pt x="21004" y="20337"/>
                  <a:pt x="21004" y="20337"/>
                </a:cubicBezTo>
                <a:cubicBezTo>
                  <a:pt x="20209" y="19715"/>
                  <a:pt x="19546" y="19004"/>
                  <a:pt x="19281" y="18204"/>
                </a:cubicBezTo>
                <a:cubicBezTo>
                  <a:pt x="14246" y="3804"/>
                  <a:pt x="14246" y="3804"/>
                  <a:pt x="14246" y="3804"/>
                </a:cubicBezTo>
                <a:cubicBezTo>
                  <a:pt x="12788" y="-196"/>
                  <a:pt x="5235" y="-1263"/>
                  <a:pt x="1392" y="1670"/>
                </a:cubicBezTo>
                <a:cubicBezTo>
                  <a:pt x="-596" y="3537"/>
                  <a:pt x="-596" y="6381"/>
                  <a:pt x="2319" y="8159"/>
                </a:cubicBezTo>
                <a:close/>
              </a:path>
            </a:pathLst>
          </a:cu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558037" y="1382113"/>
            <a:ext cx="1580457" cy="1386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7" h="20589" extrusionOk="0">
                <a:moveTo>
                  <a:pt x="20837" y="17147"/>
                </a:moveTo>
                <a:cubicBezTo>
                  <a:pt x="20752" y="17008"/>
                  <a:pt x="20710" y="16824"/>
                  <a:pt x="20626" y="16639"/>
                </a:cubicBezTo>
                <a:cubicBezTo>
                  <a:pt x="17033" y="9854"/>
                  <a:pt x="17033" y="9854"/>
                  <a:pt x="17033" y="9854"/>
                </a:cubicBezTo>
                <a:cubicBezTo>
                  <a:pt x="12552" y="1316"/>
                  <a:pt x="12552" y="1316"/>
                  <a:pt x="12552" y="1316"/>
                </a:cubicBezTo>
                <a:cubicBezTo>
                  <a:pt x="11622" y="-438"/>
                  <a:pt x="9340" y="-438"/>
                  <a:pt x="8410" y="1316"/>
                </a:cubicBezTo>
                <a:cubicBezTo>
                  <a:pt x="3887" y="9854"/>
                  <a:pt x="3887" y="9854"/>
                  <a:pt x="3887" y="9854"/>
                </a:cubicBezTo>
                <a:cubicBezTo>
                  <a:pt x="336" y="16639"/>
                  <a:pt x="336" y="16639"/>
                  <a:pt x="336" y="16639"/>
                </a:cubicBezTo>
                <a:cubicBezTo>
                  <a:pt x="-763" y="18716"/>
                  <a:pt x="1012" y="21162"/>
                  <a:pt x="3084" y="20470"/>
                </a:cubicBezTo>
                <a:cubicBezTo>
                  <a:pt x="9805" y="18300"/>
                  <a:pt x="9805" y="18300"/>
                  <a:pt x="9805" y="18300"/>
                </a:cubicBezTo>
                <a:cubicBezTo>
                  <a:pt x="9847" y="18254"/>
                  <a:pt x="9931" y="18254"/>
                  <a:pt x="10016" y="18208"/>
                </a:cubicBezTo>
                <a:cubicBezTo>
                  <a:pt x="18005" y="15716"/>
                  <a:pt x="18005" y="15716"/>
                  <a:pt x="18005" y="15716"/>
                </a:cubicBezTo>
                <a:cubicBezTo>
                  <a:pt x="19188" y="15347"/>
                  <a:pt x="20330" y="16039"/>
                  <a:pt x="20837" y="1714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369369" y="2441661"/>
            <a:ext cx="763590" cy="299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11" h="18631" extrusionOk="0">
                <a:moveTo>
                  <a:pt x="15120" y="374"/>
                </a:moveTo>
                <a:cubicBezTo>
                  <a:pt x="0" y="9706"/>
                  <a:pt x="0" y="9706"/>
                  <a:pt x="0" y="9706"/>
                </a:cubicBezTo>
                <a:cubicBezTo>
                  <a:pt x="720" y="9533"/>
                  <a:pt x="1440" y="9533"/>
                  <a:pt x="2160" y="10051"/>
                </a:cubicBezTo>
                <a:cubicBezTo>
                  <a:pt x="14880" y="18173"/>
                  <a:pt x="14880" y="18173"/>
                  <a:pt x="14880" y="18173"/>
                </a:cubicBezTo>
                <a:cubicBezTo>
                  <a:pt x="18480" y="20592"/>
                  <a:pt x="21600" y="12989"/>
                  <a:pt x="20480" y="5731"/>
                </a:cubicBezTo>
                <a:cubicBezTo>
                  <a:pt x="19520" y="1584"/>
                  <a:pt x="17360" y="-1008"/>
                  <a:pt x="15120" y="374"/>
                </a:cubicBezTo>
                <a:close/>
              </a:path>
            </a:pathLst>
          </a:custGeom>
          <a:solidFill>
            <a:srgbClr val="4958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554480" y="2783571"/>
            <a:ext cx="15829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Conglomerado</a:t>
            </a:r>
            <a:endParaRPr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1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  <p:bldP spid="25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EE2121"/>
      </a:accent1>
      <a:accent2>
        <a:srgbClr val="00A1D8"/>
      </a:accent2>
      <a:accent3>
        <a:srgbClr val="758B00"/>
      </a:accent3>
      <a:accent4>
        <a:srgbClr val="F59700"/>
      </a:accent4>
      <a:accent5>
        <a:srgbClr val="7030A0"/>
      </a:accent5>
      <a:accent6>
        <a:srgbClr val="0B9DB8"/>
      </a:accent6>
      <a:hlink>
        <a:srgbClr val="0070C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sharepoint/v3/field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16658</TotalTime>
  <Words>1342</Words>
  <Application>Microsoft Office PowerPoint</Application>
  <PresentationFormat>Presentación en pantalla (16:9)</PresentationFormat>
  <Paragraphs>220</Paragraphs>
  <Slides>19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游ゴシック</vt:lpstr>
      <vt:lpstr>Arial</vt:lpstr>
      <vt:lpstr>Calibri</vt:lpstr>
      <vt:lpstr>Calibri Light</vt:lpstr>
      <vt:lpstr>Helvetica</vt:lpstr>
      <vt:lpstr>Roboto</vt:lpstr>
      <vt:lpstr>Roboto Light</vt:lpstr>
      <vt:lpstr>Roboto Thin</vt:lpstr>
      <vt:lpstr>Wingdings</vt:lpstr>
      <vt:lpstr>Tema de Office</vt:lpstr>
      <vt:lpstr>CorelDRAW</vt:lpstr>
      <vt:lpstr>La gestión de riesgos como creador de valor en la industria financiera</vt:lpstr>
      <vt:lpstr>Desafíos de la gestión de riesgos</vt:lpstr>
      <vt:lpstr>Presentación de PowerPoint</vt:lpstr>
      <vt:lpstr>El entorno supone retos para la gestión de riesgos</vt:lpstr>
      <vt:lpstr>Actualmente la gestión del riesgo cibernético es un imperativo  de la gestión de riesgos de las instituciones financieras</vt:lpstr>
      <vt:lpstr>A pesar de esta necesidad, las entidades no están haciendo lo suficiente para mitigar este riesgo</vt:lpstr>
      <vt:lpstr>Ciberseguridad (CS) y Seguridad de la Información ( SI) en establecimientos bancarios en Colombia</vt:lpstr>
      <vt:lpstr>Además de la ciberseguridad, la consecución del plan de negocios está siendo desafiada por tres riesgos no financieros </vt:lpstr>
      <vt:lpstr>Adicionalmente, la complejidad de las estructuras de los conglomerados financieros involucra la gestión de nuevos riesgos</vt:lpstr>
      <vt:lpstr>Risktech aparece como una herramienta útil para la gestión de riesgos y va más allá de la simple verificación del cumplimiento normativo (Regtech)</vt:lpstr>
      <vt:lpstr>Ejemplo: el scoring tradicional puede omitir variables relevantes para el crecimiento del negocio y el aprendizaje continuo de ML permite obtener modelos más precisos</vt:lpstr>
      <vt:lpstr>Prioridades en nuestra agenda de trabajo</vt:lpstr>
      <vt:lpstr>1. Continuar el curso de nuestras actividades de supervisión</vt:lpstr>
      <vt:lpstr>2. Actualización de estándares en riesgo de mercado  (capítulo XXI y medición del RTILB)</vt:lpstr>
      <vt:lpstr>3. Finalización de la convergencia a estándares en liquidez</vt:lpstr>
      <vt:lpstr>4. Promoción de iniciativas en varios frentes para la gestión  del RO…</vt:lpstr>
      <vt:lpstr>… en las que se incluyen además </vt:lpstr>
      <vt:lpstr>Descárguela en su dispositivo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Esteban Gomez Gonzalez</cp:lastModifiedBy>
  <cp:revision>712</cp:revision>
  <cp:lastPrinted>2018-10-24T19:43:30Z</cp:lastPrinted>
  <dcterms:created xsi:type="dcterms:W3CDTF">2010-04-12T23:12:02Z</dcterms:created>
  <dcterms:modified xsi:type="dcterms:W3CDTF">2018-10-25T13:21:23Z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