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theme/themeOverride1.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0.xml" ContentType="application/vnd.openxmlformats-officedocument.drawingml.chart+xml"/>
  <Override PartName="/ppt/drawings/drawing8.xml" ContentType="application/vnd.openxmlformats-officedocument.drawingml.chartshapes+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9.xml" ContentType="application/vnd.openxmlformats-officedocument.drawingml.chartshapes+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0.xml" ContentType="application/vnd.openxmlformats-officedocument.drawingml.chartshapes+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1.xml" ContentType="application/vnd.openxmlformats-officedocument.drawingml.chartshapes+xml"/>
  <Override PartName="/ppt/charts/chart14.xml" ContentType="application/vnd.openxmlformats-officedocument.drawingml.chart+xml"/>
  <Override PartName="/ppt/drawings/drawing12.xml" ContentType="application/vnd.openxmlformats-officedocument.drawingml.chartshapes+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3.xml" ContentType="application/vnd.openxmlformats-officedocument.drawingml.chartshapes+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4.xml" ContentType="application/vnd.openxmlformats-officedocument.drawingml.chartshapes+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5.xml" ContentType="application/vnd.openxmlformats-officedocument.drawingml.chartshapes+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6.xml" ContentType="application/vnd.openxmlformats-officedocument.drawingml.chartshapes+xml"/>
  <Override PartName="/ppt/notesSlides/notesSlide6.xml" ContentType="application/vnd.openxmlformats-officedocument.presentationml.notesSlide+xml"/>
  <Override PartName="/ppt/charts/chart19.xml" ContentType="application/vnd.openxmlformats-officedocument.drawingml.chart+xml"/>
  <Override PartName="/ppt/drawings/drawing17.xml" ContentType="application/vnd.openxmlformats-officedocument.drawingml.chartshapes+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8.xml" ContentType="application/vnd.openxmlformats-officedocument.drawingml.chartshapes+xml"/>
  <Override PartName="/ppt/notesSlides/notesSlide7.xml" ContentType="application/vnd.openxmlformats-officedocument.presentationml.notesSlide+xml"/>
  <Override PartName="/ppt/charts/chart21.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9.xml" ContentType="application/vnd.openxmlformats-officedocument.drawingml.chartshapes+xml"/>
  <Override PartName="/ppt/charts/chart22.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20.xml" ContentType="application/vnd.openxmlformats-officedocument.drawingml.chartshapes+xml"/>
  <Override PartName="/ppt/charts/chart23.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21.xml" ContentType="application/vnd.openxmlformats-officedocument.drawingml.chartshapes+xml"/>
  <Override PartName="/ppt/notesSlides/notesSlide8.xml" ContentType="application/vnd.openxmlformats-officedocument.presentationml.notesSlide+xml"/>
  <Override PartName="/ppt/charts/chart24.xml" ContentType="application/vnd.openxmlformats-officedocument.drawingml.chart+xml"/>
  <Override PartName="/ppt/drawings/drawing22.xml" ContentType="application/vnd.openxmlformats-officedocument.drawingml.chartshapes+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23.xml" ContentType="application/vnd.openxmlformats-officedocument.drawingml.chartshapes+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24.xml" ContentType="application/vnd.openxmlformats-officedocument.drawingml.chartshapes+xml"/>
  <Override PartName="/ppt/charts/chart27.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25.xml" ContentType="application/vnd.openxmlformats-officedocument.drawingml.chartshapes+xml"/>
  <Override PartName="/ppt/charts/chart28.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6.xml" ContentType="application/vnd.openxmlformats-officedocument.drawingml.chartshapes+xml"/>
  <Override PartName="/ppt/charts/chart29.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27.xml" ContentType="application/vnd.openxmlformats-officedocument.drawingml.chartshapes+xml"/>
  <Override PartName="/ppt/charts/chart30.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28.xml" ContentType="application/vnd.openxmlformats-officedocument.drawingml.chartshapes+xml"/>
  <Override PartName="/ppt/charts/chart31.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29.xml" ContentType="application/vnd.openxmlformats-officedocument.drawingml.chartshapes+xml"/>
  <Override PartName="/ppt/charts/chart32.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30.xml" ContentType="application/vnd.openxmlformats-officedocument.drawingml.chartshapes+xml"/>
  <Override PartName="/ppt/charts/chart33.xml" ContentType="application/vnd.openxmlformats-officedocument.drawingml.chart+xml"/>
  <Override PartName="/ppt/drawings/drawing31.xml" ContentType="application/vnd.openxmlformats-officedocument.drawingml.chartshapes+xml"/>
  <Override PartName="/ppt/charts/chart34.xml" ContentType="application/vnd.openxmlformats-officedocument.drawingml.chart+xml"/>
  <Override PartName="/ppt/charts/style27.xml" ContentType="application/vnd.ms-office.chartstyle+xml"/>
  <Override PartName="/ppt/charts/colors27.xml" ContentType="application/vnd.ms-office.chartcolorstyle+xml"/>
  <Override PartName="/ppt/drawings/drawing32.xml" ContentType="application/vnd.openxmlformats-officedocument.drawingml.chartshapes+xml"/>
  <Override PartName="/ppt/charts/chart35.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33.xml" ContentType="application/vnd.openxmlformats-officedocument.drawingml.chartshapes+xml"/>
  <Override PartName="/ppt/notesSlides/notesSlide9.xml" ContentType="application/vnd.openxmlformats-officedocument.presentationml.notesSlide+xml"/>
  <Override PartName="/ppt/charts/chart36.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34.xml" ContentType="application/vnd.openxmlformats-officedocument.drawingml.chartshapes+xml"/>
  <Override PartName="/ppt/charts/chart37.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35.xml" ContentType="application/vnd.openxmlformats-officedocument.drawingml.chartshapes+xml"/>
  <Override PartName="/ppt/charts/chart38.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36.xml" ContentType="application/vnd.openxmlformats-officedocument.drawingml.chartshapes+xml"/>
  <Override PartName="/ppt/charts/chart39.xml" ContentType="application/vnd.openxmlformats-officedocument.drawingml.chart+xml"/>
  <Override PartName="/ppt/theme/themeOverride3.xml" ContentType="application/vnd.openxmlformats-officedocument.themeOverride+xml"/>
  <Override PartName="/ppt/drawings/drawing37.xml" ContentType="application/vnd.openxmlformats-officedocument.drawingml.chartshapes+xml"/>
  <Override PartName="/ppt/charts/chart40.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38.xml" ContentType="application/vnd.openxmlformats-officedocument.drawingml.chartshapes+xml"/>
  <Override PartName="/ppt/charts/chart41.xml" ContentType="application/vnd.openxmlformats-officedocument.drawingml.chart+xml"/>
  <Override PartName="/ppt/charts/style33.xml" ContentType="application/vnd.ms-office.chartstyle+xml"/>
  <Override PartName="/ppt/charts/colors33.xml" ContentType="application/vnd.ms-office.chartcolorstyle+xml"/>
  <Override PartName="/ppt/drawings/drawing39.xml" ContentType="application/vnd.openxmlformats-officedocument.drawingml.chartshapes+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5"/>
  </p:notesMasterIdLst>
  <p:handoutMasterIdLst>
    <p:handoutMasterId r:id="rId36"/>
  </p:handoutMasterIdLst>
  <p:sldIdLst>
    <p:sldId id="518" r:id="rId2"/>
    <p:sldId id="969" r:id="rId3"/>
    <p:sldId id="990" r:id="rId4"/>
    <p:sldId id="1001" r:id="rId5"/>
    <p:sldId id="1003" r:id="rId6"/>
    <p:sldId id="1006" r:id="rId7"/>
    <p:sldId id="1007" r:id="rId8"/>
    <p:sldId id="1012" r:id="rId9"/>
    <p:sldId id="968" r:id="rId10"/>
    <p:sldId id="897" r:id="rId11"/>
    <p:sldId id="995" r:id="rId12"/>
    <p:sldId id="818" r:id="rId13"/>
    <p:sldId id="1004" r:id="rId14"/>
    <p:sldId id="884" r:id="rId15"/>
    <p:sldId id="997" r:id="rId16"/>
    <p:sldId id="952" r:id="rId17"/>
    <p:sldId id="947" r:id="rId18"/>
    <p:sldId id="996" r:id="rId19"/>
    <p:sldId id="998" r:id="rId20"/>
    <p:sldId id="971" r:id="rId21"/>
    <p:sldId id="889" r:id="rId22"/>
    <p:sldId id="1014" r:id="rId23"/>
    <p:sldId id="973" r:id="rId24"/>
    <p:sldId id="939" r:id="rId25"/>
    <p:sldId id="941" r:id="rId26"/>
    <p:sldId id="974" r:id="rId27"/>
    <p:sldId id="922" r:id="rId28"/>
    <p:sldId id="962" r:id="rId29"/>
    <p:sldId id="978" r:id="rId30"/>
    <p:sldId id="1013" r:id="rId31"/>
    <p:sldId id="1008" r:id="rId32"/>
    <p:sldId id="1009" r:id="rId33"/>
    <p:sldId id="1000" r:id="rId34"/>
  </p:sldIdLst>
  <p:sldSz cx="24387175" cy="13716000"/>
  <p:notesSz cx="7023100" cy="9309100"/>
  <p:defaultTextStyle>
    <a:defPPr>
      <a:defRPr lang="en-US"/>
    </a:defPPr>
    <a:lvl1pPr algn="l" defTabSz="2176463" rtl="0" eaLnBrk="0" fontAlgn="base" hangingPunct="0">
      <a:spcBef>
        <a:spcPct val="0"/>
      </a:spcBef>
      <a:spcAft>
        <a:spcPct val="0"/>
      </a:spcAft>
      <a:defRPr sz="4300" kern="1200">
        <a:solidFill>
          <a:schemeClr val="tx1"/>
        </a:solidFill>
        <a:latin typeface="Book Antiqua" panose="02040602050305030304" pitchFamily="18" charset="0"/>
        <a:ea typeface="+mn-ea"/>
        <a:cs typeface="+mn-cs"/>
      </a:defRPr>
    </a:lvl1pPr>
    <a:lvl2pPr marL="1087438" indent="-630238" algn="l" defTabSz="2176463" rtl="0" eaLnBrk="0" fontAlgn="base" hangingPunct="0">
      <a:spcBef>
        <a:spcPct val="0"/>
      </a:spcBef>
      <a:spcAft>
        <a:spcPct val="0"/>
      </a:spcAft>
      <a:defRPr sz="4300" kern="1200">
        <a:solidFill>
          <a:schemeClr val="tx1"/>
        </a:solidFill>
        <a:latin typeface="Book Antiqua" panose="02040602050305030304" pitchFamily="18" charset="0"/>
        <a:ea typeface="+mn-ea"/>
        <a:cs typeface="+mn-cs"/>
      </a:defRPr>
    </a:lvl2pPr>
    <a:lvl3pPr marL="2176463" indent="-1262063" algn="l" defTabSz="2176463" rtl="0" eaLnBrk="0" fontAlgn="base" hangingPunct="0">
      <a:spcBef>
        <a:spcPct val="0"/>
      </a:spcBef>
      <a:spcAft>
        <a:spcPct val="0"/>
      </a:spcAft>
      <a:defRPr sz="4300" kern="1200">
        <a:solidFill>
          <a:schemeClr val="tx1"/>
        </a:solidFill>
        <a:latin typeface="Book Antiqua" panose="02040602050305030304" pitchFamily="18" charset="0"/>
        <a:ea typeface="+mn-ea"/>
        <a:cs typeface="+mn-cs"/>
      </a:defRPr>
    </a:lvl3pPr>
    <a:lvl4pPr marL="3265488" indent="-1893888" algn="l" defTabSz="2176463" rtl="0" eaLnBrk="0" fontAlgn="base" hangingPunct="0">
      <a:spcBef>
        <a:spcPct val="0"/>
      </a:spcBef>
      <a:spcAft>
        <a:spcPct val="0"/>
      </a:spcAft>
      <a:defRPr sz="4300" kern="1200">
        <a:solidFill>
          <a:schemeClr val="tx1"/>
        </a:solidFill>
        <a:latin typeface="Book Antiqua" panose="02040602050305030304" pitchFamily="18" charset="0"/>
        <a:ea typeface="+mn-ea"/>
        <a:cs typeface="+mn-cs"/>
      </a:defRPr>
    </a:lvl4pPr>
    <a:lvl5pPr marL="4354513" indent="-2525713" algn="l" defTabSz="2176463" rtl="0" eaLnBrk="0" fontAlgn="base" hangingPunct="0">
      <a:spcBef>
        <a:spcPct val="0"/>
      </a:spcBef>
      <a:spcAft>
        <a:spcPct val="0"/>
      </a:spcAft>
      <a:defRPr sz="4300" kern="1200">
        <a:solidFill>
          <a:schemeClr val="tx1"/>
        </a:solidFill>
        <a:latin typeface="Book Antiqua" panose="02040602050305030304" pitchFamily="18" charset="0"/>
        <a:ea typeface="+mn-ea"/>
        <a:cs typeface="+mn-cs"/>
      </a:defRPr>
    </a:lvl5pPr>
    <a:lvl6pPr marL="2286000" algn="l" defTabSz="914400" rtl="0" eaLnBrk="1" latinLnBrk="0" hangingPunct="1">
      <a:defRPr sz="4300" kern="1200">
        <a:solidFill>
          <a:schemeClr val="tx1"/>
        </a:solidFill>
        <a:latin typeface="Book Antiqua" panose="02040602050305030304" pitchFamily="18" charset="0"/>
        <a:ea typeface="+mn-ea"/>
        <a:cs typeface="+mn-cs"/>
      </a:defRPr>
    </a:lvl6pPr>
    <a:lvl7pPr marL="2743200" algn="l" defTabSz="914400" rtl="0" eaLnBrk="1" latinLnBrk="0" hangingPunct="1">
      <a:defRPr sz="4300" kern="1200">
        <a:solidFill>
          <a:schemeClr val="tx1"/>
        </a:solidFill>
        <a:latin typeface="Book Antiqua" panose="02040602050305030304" pitchFamily="18" charset="0"/>
        <a:ea typeface="+mn-ea"/>
        <a:cs typeface="+mn-cs"/>
      </a:defRPr>
    </a:lvl7pPr>
    <a:lvl8pPr marL="3200400" algn="l" defTabSz="914400" rtl="0" eaLnBrk="1" latinLnBrk="0" hangingPunct="1">
      <a:defRPr sz="4300" kern="1200">
        <a:solidFill>
          <a:schemeClr val="tx1"/>
        </a:solidFill>
        <a:latin typeface="Book Antiqua" panose="02040602050305030304" pitchFamily="18" charset="0"/>
        <a:ea typeface="+mn-ea"/>
        <a:cs typeface="+mn-cs"/>
      </a:defRPr>
    </a:lvl8pPr>
    <a:lvl9pPr marL="3657600" algn="l" defTabSz="914400" rtl="0" eaLnBrk="1" latinLnBrk="0" hangingPunct="1">
      <a:defRPr sz="43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kmen, S. Pelin" initials="" lastIdx="1" clrIdx="0"/>
  <p:cmAuthor id="2" name="Caceres, Carlos" initials="CC" lastIdx="2" clrIdx="1">
    <p:extLst>
      <p:ext uri="{19B8F6BF-5375-455C-9EA6-DF929625EA0E}">
        <p15:presenceInfo xmlns:p15="http://schemas.microsoft.com/office/powerpoint/2012/main" userId="S-1-5-21-2133556540-1006569411-724182803-211402" providerId="AD"/>
      </p:ext>
    </p:extLst>
  </p:cmAuthor>
  <p:cmAuthor id="3" name="Berkmen, S. Pelin" initials="BSP" lastIdx="9" clrIdx="2">
    <p:extLst>
      <p:ext uri="{19B8F6BF-5375-455C-9EA6-DF929625EA0E}">
        <p15:presenceInfo xmlns:p15="http://schemas.microsoft.com/office/powerpoint/2012/main" userId="S-1-5-21-2133556540-1006569411-724182803-87590" providerId="AD"/>
      </p:ext>
    </p:extLst>
  </p:cmAuthor>
  <p:cmAuthor id="4" name="Lindow, Genevieve Mendiola" initials="LGM" lastIdx="3" clrIdx="3">
    <p:extLst>
      <p:ext uri="{19B8F6BF-5375-455C-9EA6-DF929625EA0E}">
        <p15:presenceInfo xmlns:p15="http://schemas.microsoft.com/office/powerpoint/2012/main" userId="S-1-5-21-2133556540-1006569411-724182803-225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2D85EF"/>
    <a:srgbClr val="FF8553"/>
    <a:srgbClr val="FF0D0D"/>
    <a:srgbClr val="FFFF00"/>
    <a:srgbClr val="923CC2"/>
    <a:srgbClr val="CAE0FB"/>
    <a:srgbClr val="96C2F7"/>
    <a:srgbClr val="61A3F3"/>
    <a:srgbClr val="AD6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446" autoAdjust="0"/>
    <p:restoredTop sz="93899" autoAdjust="0"/>
  </p:normalViewPr>
  <p:slideViewPr>
    <p:cSldViewPr>
      <p:cViewPr varScale="1">
        <p:scale>
          <a:sx n="52" d="100"/>
          <a:sy n="52" d="100"/>
        </p:scale>
        <p:origin x="1374" y="120"/>
      </p:cViewPr>
      <p:guideLst>
        <p:guide orient="horz" pos="4320"/>
        <p:guide pos="7681"/>
      </p:guideLst>
    </p:cSldViewPr>
  </p:slideViewPr>
  <p:notesTextViewPr>
    <p:cViewPr>
      <p:scale>
        <a:sx n="100" d="100"/>
        <a:sy n="100" d="100"/>
      </p:scale>
      <p:origin x="0" y="0"/>
    </p:cViewPr>
  </p:notesTextViewPr>
  <p:notesViewPr>
    <p:cSldViewPr>
      <p:cViewPr varScale="1">
        <p:scale>
          <a:sx n="87" d="100"/>
          <a:sy n="87" d="100"/>
        </p:scale>
        <p:origin x="-3744"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ata2\whd\DATA\RS\Presentations\2018\Board%20(April%202018)\Chart%20Data\US%20-%2020180321%20AW%20Board%20Discussion%20(sent%20to%20R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DATA2\WHD\DATA\RS\REO\2018%20Spring\Charts\Chapter%203\Surveillance\WEO%20Growth%20Forecasts.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data2\whd\DATA\RS\Presentations\2018\Board%20(April%202018)\Chart%20Data\2.2%20-%20External%20Demand.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9.xml"/></Relationships>
</file>

<file path=ppt/charts/_rels/chart12.xml.rels><?xml version="1.0" encoding="UTF-8" standalone="yes"?>
<Relationships xmlns="http://schemas.openxmlformats.org/package/2006/relationships"><Relationship Id="rId3" Type="http://schemas.openxmlformats.org/officeDocument/2006/relationships/oleObject" Target="file:///\\data2\whd\DATA\RS\Presentations\2018\Board%20(April%202018)\Chart%20Data\2.3b,%202.4a,%202.9,%202.13%20-%20Fiscal%20Indicators.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0.xml"/></Relationships>
</file>

<file path=ppt/charts/_rels/chart13.xml.rels><?xml version="1.0" encoding="UTF-8" standalone="yes"?>
<Relationships xmlns="http://schemas.openxmlformats.org/package/2006/relationships"><Relationship Id="rId3" Type="http://schemas.openxmlformats.org/officeDocument/2006/relationships/oleObject" Target="file:///\\data2\whd\DATA\RS\Presentations\2018\Alejandros%20(August%202018)\Financial%20Conditions.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1.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data2\whd\DATA\RS\Presentations\2018\Alejandros%20(August%202018)\Chart%20Data\Commodity%20Prices-SPA.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data2\whd\DATA\RS\Presentations\2018\Board%20(April%202018)\Chart%20Data\2.5a%20-%20Contributions%20to%20Real%20GDP%20Growth%20(WEO).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3.xml"/></Relationships>
</file>

<file path=ppt/charts/_rels/chart16.xml.rels><?xml version="1.0" encoding="UTF-8" standalone="yes"?>
<Relationships xmlns="http://schemas.openxmlformats.org/package/2006/relationships"><Relationship Id="rId3" Type="http://schemas.openxmlformats.org/officeDocument/2006/relationships/oleObject" Target="file:///Q:\DATA\RS\Presentations\2018\Center%20for%20Global%20Development%20(May%202018)\Chart%20Data\Inflation%20vs.%20Target.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4.xml"/></Relationships>
</file>

<file path=ppt/charts/_rels/chart17.xml.rels><?xml version="1.0" encoding="UTF-8" standalone="yes"?>
<Relationships xmlns="http://schemas.openxmlformats.org/package/2006/relationships"><Relationship Id="rId3" Type="http://schemas.openxmlformats.org/officeDocument/2006/relationships/oleObject" Target="file:///Q:\DATA\RS\Presentations\2018\Center%20for%20Global%20Development%20(May%202018)\Chart%20Data\Policy%20Rates.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5.xml"/></Relationships>
</file>

<file path=ppt/charts/_rels/chart18.xml.rels><?xml version="1.0" encoding="UTF-8" standalone="yes"?>
<Relationships xmlns="http://schemas.openxmlformats.org/package/2006/relationships"><Relationship Id="rId3" Type="http://schemas.openxmlformats.org/officeDocument/2006/relationships/oleObject" Target="file:///\\data2\whd\DATA\RS\Presentations\2018\Board%20(April%202018)\Chart%20Data\2.3b,%202.4a,%202.9,%202.13%20-%20Fiscal%20Indicators.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6.xm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oleObject" Target="file:///Q:\DATA\RS\Presentations\2018\Toronto%20(April%202018)\Chart%20Data\GFSR%20-%20Financial%20Conditions%20and%20Fed%20rat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ata2\whd\DATA\RS\Presentations\2018\Alejandros%20(August%202018)\Policy%20Rate%20Expectations.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data2\whd\DATA\RS\Presentations\2018\Toronto%20(April%202018)\Chart%20Data\External%20Financing%20Requirements.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8.xml"/></Relationships>
</file>

<file path=ppt/charts/_rels/chart21.xml.rels><?xml version="1.0" encoding="UTF-8" standalone="yes"?>
<Relationships xmlns="http://schemas.openxmlformats.org/package/2006/relationships"><Relationship Id="rId3" Type="http://schemas.openxmlformats.org/officeDocument/2006/relationships/oleObject" Target="file:///\\data2\whd\DATA\RS\Presentations\2018\Board%20(April%202018)\Chart%20Data\2.3b,%202.4a,%202.9,%202.13%20-%20Fiscal%20Indicators.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9.xml"/></Relationships>
</file>

<file path=ppt/charts/_rels/chart22.xml.rels><?xml version="1.0" encoding="UTF-8" standalone="yes"?>
<Relationships xmlns="http://schemas.openxmlformats.org/package/2006/relationships"><Relationship Id="rId3" Type="http://schemas.openxmlformats.org/officeDocument/2006/relationships/oleObject" Target="file:///\\data2\whd\DATA\RS\Presentations\2018\Board%20(April%202018)\Chart%20Data\2.3b,%202.4a,%202.9,%202.13%20-%20Fiscal%20Indicators.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20.xml"/></Relationships>
</file>

<file path=ppt/charts/_rels/chart23.xml.rels><?xml version="1.0" encoding="UTF-8" standalone="yes"?>
<Relationships xmlns="http://schemas.openxmlformats.org/package/2006/relationships"><Relationship Id="rId3" Type="http://schemas.openxmlformats.org/officeDocument/2006/relationships/oleObject" Target="file:///\\data2\whd\DATA\RS\Presentations\2018\Board%20(April%202018)\Chart%20Data\Fiscal%20Adjustment.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21.xm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oleObject" Target="file:///\\DATA2\WHD\DATA\RS\Presentations\2018\Board%20(April%202018)\Chart%20Data\Inequality%20Gini%20by%20Region.%20Data_Extract_From_World_Development_Indicators%20(16)_REO.xlsx" TargetMode="External"/></Relationships>
</file>

<file path=ppt/charts/_rels/chart25.xml.rels><?xml version="1.0" encoding="UTF-8" standalone="yes"?>
<Relationships xmlns="http://schemas.openxmlformats.org/package/2006/relationships"><Relationship Id="rId3" Type="http://schemas.openxmlformats.org/officeDocument/2006/relationships/oleObject" Target="file:///\\DATA2\WHD\DATA\RS\Presentations\2018\Board%20(April%202018)\Chart%20Data\Inequality%20data_REO_formatting.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23.xml"/></Relationships>
</file>

<file path=ppt/charts/_rels/chart26.xml.rels><?xml version="1.0" encoding="UTF-8" standalone="yes"?>
<Relationships xmlns="http://schemas.openxmlformats.org/package/2006/relationships"><Relationship Id="rId3" Type="http://schemas.openxmlformats.org/officeDocument/2006/relationships/oleObject" Target="file:///\\DATA2\WHD\DATA\RS\Presentations\2018\Board%20(April%202018)\Chart%20Data\Inequality%20data_REO_formatting.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24.xml"/></Relationships>
</file>

<file path=ppt/charts/_rels/chart27.xml.rels><?xml version="1.0" encoding="UTF-8" standalone="yes"?>
<Relationships xmlns="http://schemas.openxmlformats.org/package/2006/relationships"><Relationship Id="rId3" Type="http://schemas.openxmlformats.org/officeDocument/2006/relationships/oleObject" Target="file:///\\DATA2\WHD\DATA\RS\Presentations\2018\Board%20(April%202018)\Chart%20Data\Inequality%20data_REO_formatting.xlsx"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25.xml"/></Relationships>
</file>

<file path=ppt/charts/_rels/chart28.xml.rels><?xml version="1.0" encoding="UTF-8" standalone="yes"?>
<Relationships xmlns="http://schemas.openxmlformats.org/package/2006/relationships"><Relationship Id="rId3" Type="http://schemas.openxmlformats.org/officeDocument/2006/relationships/oleObject" Target="file:///\\data2\whd\DATA\RS\Presentations\2018\Board%20(April%202018)\Chart%20Data\2.19%20-%20Investment%20by%20Region.xlsx"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6.xml"/></Relationships>
</file>

<file path=ppt/charts/_rels/chart29.xml.rels><?xml version="1.0" encoding="UTF-8" standalone="yes"?>
<Relationships xmlns="http://schemas.openxmlformats.org/package/2006/relationships"><Relationship Id="rId3" Type="http://schemas.openxmlformats.org/officeDocument/2006/relationships/oleObject" Target="file:///\\data2\whd\DATA\RS\Presentations\2018\Board%20(April%202018)\Chart%20Data\2.18%20-%20Education%20Outcomes.xlsx" TargetMode="Externa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27.xml"/></Relationships>
</file>

<file path=ppt/charts/_rels/chart3.xml.rels><?xml version="1.0" encoding="UTF-8" standalone="yes"?>
<Relationships xmlns="http://schemas.openxmlformats.org/package/2006/relationships"><Relationship Id="rId3" Type="http://schemas.openxmlformats.org/officeDocument/2006/relationships/oleObject" Target="file:///\\data2\whd\DATA\RS\Presentations\2018\Alejandros%20(August%202018)\Chart%20Data\US%20Inflation.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30.xml.rels><?xml version="1.0" encoding="UTF-8" standalone="yes"?>
<Relationships xmlns="http://schemas.openxmlformats.org/package/2006/relationships"><Relationship Id="rId3" Type="http://schemas.openxmlformats.org/officeDocument/2006/relationships/oleObject" Target="file:///\\data2\whd\DATA\RS\Presentations\2018\Board%20(April%202018)\Chart%20Data\2.21%20-%20Trade%20Openness.xlsx" TargetMode="Externa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28.xml"/></Relationships>
</file>

<file path=ppt/charts/_rels/chart31.xml.rels><?xml version="1.0" encoding="UTF-8" standalone="yes"?>
<Relationships xmlns="http://schemas.openxmlformats.org/package/2006/relationships"><Relationship Id="rId3" Type="http://schemas.openxmlformats.org/officeDocument/2006/relationships/oleObject" Target="file:///\\data2\whd\DATA\RS\Presentations\2018\Board%20(April%202018)\Chart%20Data\REO%20Box%202.3%20-%20Crime.xlsx" TargetMode="Externa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29.xml"/></Relationships>
</file>

<file path=ppt/charts/_rels/chart32.xml.rels><?xml version="1.0" encoding="UTF-8" standalone="yes"?>
<Relationships xmlns="http://schemas.openxmlformats.org/package/2006/relationships"><Relationship Id="rId3" Type="http://schemas.openxmlformats.org/officeDocument/2006/relationships/oleObject" Target="file:///\\data2\whd\DATA\RS\Presentations\2018\Board%20(April%202018)\Chart%20Data\REO%20Box%202.3%20-%20Crime.xlsx" TargetMode="Externa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30.xml"/></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oleObject" Target="file:///\\data2\whd\DATA\RS\Presentations\2018\Alejandros%20(August%202018)\Chart%20Data\ARG%20-%20Growth.xlsx" TargetMode="External"/></Relationships>
</file>

<file path=ppt/charts/_rels/chart34.xml.rels><?xml version="1.0" encoding="UTF-8" standalone="yes"?>
<Relationships xmlns="http://schemas.openxmlformats.org/package/2006/relationships"><Relationship Id="rId3" Type="http://schemas.openxmlformats.org/officeDocument/2006/relationships/oleObject" Target="file:///\\data2\whd\DATA\RS\Presentations\2018\Alejandros%20(August%202018)\Chart%20Data\ARG%20-%20Inflation%20and%20market%20expectations.xlsx" TargetMode="Externa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chartUserShapes" Target="../drawings/drawing32.xml"/></Relationships>
</file>

<file path=ppt/charts/_rels/chart35.xml.rels><?xml version="1.0" encoding="UTF-8" standalone="yes"?>
<Relationships xmlns="http://schemas.openxmlformats.org/package/2006/relationships"><Relationship Id="rId3" Type="http://schemas.openxmlformats.org/officeDocument/2006/relationships/oleObject" Target="file:///\\data2\whd\DATA\RS\Presentations\2018\Alejandros%20(August%202018)\Chart%20Data\ARG%20-%20Fiscal.xlsx" TargetMode="Externa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33.xml"/></Relationships>
</file>

<file path=ppt/charts/_rels/chart36.xml.rels><?xml version="1.0" encoding="UTF-8" standalone="yes"?>
<Relationships xmlns="http://schemas.openxmlformats.org/package/2006/relationships"><Relationship Id="rId3" Type="http://schemas.openxmlformats.org/officeDocument/2006/relationships/oleObject" Target="file:///\\data2\whd\DATA\RS\Presentations\2018\Alejandros%20(August%202018)\Chart%20Data\Brazil%20charts%20Aug%202018.xlsx" TargetMode="Externa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34.xml"/></Relationships>
</file>

<file path=ppt/charts/_rels/chart37.xml.rels><?xml version="1.0" encoding="UTF-8" standalone="yes"?>
<Relationships xmlns="http://schemas.openxmlformats.org/package/2006/relationships"><Relationship Id="rId3" Type="http://schemas.openxmlformats.org/officeDocument/2006/relationships/oleObject" Target="file:///\\data2\whd\DATA\RS\Presentations\2018\Alejandros%20(August%202018)\Chart%20Data\Brazil%20charts%20Aug%202018.xlsx" TargetMode="Externa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35.xml"/></Relationships>
</file>

<file path=ppt/charts/_rels/chart38.xml.rels><?xml version="1.0" encoding="UTF-8" standalone="yes"?>
<Relationships xmlns="http://schemas.openxmlformats.org/package/2006/relationships"><Relationship Id="rId3" Type="http://schemas.openxmlformats.org/officeDocument/2006/relationships/oleObject" Target="file:///\\data2\whd\DATA\RS\Presentations\2018\Alejandros%20(August%202018)\Chart%20Data\Brazil%20charts%20Aug%202018.xlsx" TargetMode="Externa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36.xm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37.xml"/><Relationship Id="rId2" Type="http://schemas.openxmlformats.org/officeDocument/2006/relationships/oleObject" Target="file:///Q:\DATA\RS\Presentations\2018\Board%20(April%202018)\Chart%20Data\Country%20Slides\MEX%20-%20new_charts_AW_Harvard_022018.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oleObject" Target="file:///\\data2\whd\DATA\RS\Presentations\2018\Alejandros%20(August%202018)\Chart%20Data\US%20Trade.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_rels/chart40.xml.rels><?xml version="1.0" encoding="UTF-8" standalone="yes"?>
<Relationships xmlns="http://schemas.openxmlformats.org/package/2006/relationships"><Relationship Id="rId3" Type="http://schemas.openxmlformats.org/officeDocument/2006/relationships/oleObject" Target="file:///\\data2\whd\DATA\RS\Presentations\2018\Alejandros%20(August%202018)\Chart%20Data\MEX%20-%20CPI%20and%20Policy%20Rate.xlsx" TargetMode="Externa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38.xml"/></Relationships>
</file>

<file path=ppt/charts/_rels/chart41.xml.rels><?xml version="1.0" encoding="UTF-8" standalone="yes"?>
<Relationships xmlns="http://schemas.openxmlformats.org/package/2006/relationships"><Relationship Id="rId3" Type="http://schemas.openxmlformats.org/officeDocument/2006/relationships/oleObject" Target="file:///\\data2\whd\DATA\RS\Presentations\2018\Alejandros%20(August%202018)\Chart%20Data\MEX%20-%20Investment.xlsx" TargetMode="Externa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chartUserShapes" Target="../drawings/drawing39.xml"/></Relationships>
</file>

<file path=ppt/charts/_rels/chart5.xml.rels><?xml version="1.0" encoding="UTF-8" standalone="yes"?>
<Relationships xmlns="http://schemas.openxmlformats.org/package/2006/relationships"><Relationship Id="rId3" Type="http://schemas.openxmlformats.org/officeDocument/2006/relationships/oleObject" Target="file:///\\data2\whd\DATA\RS\Presentations\2018\Alejandros%20(August%202018)\Chart%20Data\US%20Change%20in%20structural%20balance%20and%20output%20gap.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data2\whd\DATA\RS\Presentations\2018\Alejandros%20(August%202018)\Chart%20Data\China%20Article%204(July%202018).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oleObject" Target="file:///\\data2\whd\DATA\RS\Presentations\2018\Alejandros%20(August%202018)\Chart%20Data\China%20Article%204(July%202018).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data2\whd\DATA\RS\Presentations\2018\Alejandros%20(August%202018)\Chart%20Data\China%20Article%204(July%202018).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data2\whd\DATA\RS\Presentations\2018\Alejandros%20(August%202018)\Chart%20Data\China%20Article%204(July%202018).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58092738407695E-2"/>
          <c:y val="2.2577160493827162E-2"/>
          <c:w val="0.89793883719080569"/>
          <c:h val="0.905529916399339"/>
        </c:manualLayout>
      </c:layout>
      <c:barChart>
        <c:barDir val="col"/>
        <c:grouping val="clustered"/>
        <c:varyColors val="0"/>
        <c:ser>
          <c:idx val="5"/>
          <c:order val="3"/>
          <c:tx>
            <c:strRef>
              <c:f>'Slide 1'!$A$10</c:f>
              <c:strCache>
                <c:ptCount val="1"/>
                <c:pt idx="0">
                  <c:v>Output gap</c:v>
                </c:pt>
              </c:strCache>
            </c:strRef>
          </c:tx>
          <c:spPr>
            <a:solidFill>
              <a:srgbClr val="FF8553"/>
            </a:solidFill>
            <a:ln w="50800">
              <a:noFill/>
              <a:prstDash val="sysDash"/>
            </a:ln>
            <a:effectLst/>
          </c:spPr>
          <c:invertIfNegative val="0"/>
          <c:val>
            <c:numRef>
              <c:f>'Slide 1'!$B$10:$AC$10</c:f>
              <c:numCache>
                <c:formatCode>0.000</c:formatCode>
                <c:ptCount val="18"/>
                <c:pt idx="0">
                  <c:v>2.94455715101153</c:v>
                </c:pt>
                <c:pt idx="1">
                  <c:v>2.4874437587840115</c:v>
                </c:pt>
                <c:pt idx="2">
                  <c:v>-2.0214652005254075E-2</c:v>
                </c:pt>
                <c:pt idx="3">
                  <c:v>-4.6485153907735253</c:v>
                </c:pt>
                <c:pt idx="4">
                  <c:v>-3.3969441375241072</c:v>
                </c:pt>
                <c:pt idx="5">
                  <c:v>-3.0561464698398617</c:v>
                </c:pt>
                <c:pt idx="6">
                  <c:v>-2.1668436530702357</c:v>
                </c:pt>
                <c:pt idx="7">
                  <c:v>-1.9194644421470728</c:v>
                </c:pt>
                <c:pt idx="8">
                  <c:v>-1.0994488906607709</c:v>
                </c:pt>
                <c:pt idx="9">
                  <c:v>8.705298177845322E-3</c:v>
                </c:pt>
                <c:pt idx="10">
                  <c:v>-0.16959981605643415</c:v>
                </c:pt>
                <c:pt idx="11">
                  <c:v>0.28455640660143594</c:v>
                </c:pt>
                <c:pt idx="12">
                  <c:v>1.1953452676565455</c:v>
                </c:pt>
                <c:pt idx="13">
                  <c:v>1.8258771901998003</c:v>
                </c:pt>
                <c:pt idx="14">
                  <c:v>1.7784134438270673</c:v>
                </c:pt>
                <c:pt idx="15">
                  <c:v>1.6782367023290516</c:v>
                </c:pt>
                <c:pt idx="16">
                  <c:v>1.4302627292388193</c:v>
                </c:pt>
                <c:pt idx="17">
                  <c:v>1.112983960226045</c:v>
                </c:pt>
              </c:numCache>
            </c:numRef>
          </c:val>
          <c:extLst>
            <c:ext xmlns:c16="http://schemas.microsoft.com/office/drawing/2014/chart" uri="{C3380CC4-5D6E-409C-BE32-E72D297353CC}">
              <c16:uniqueId val="{00000005-F7BD-405F-A6E2-4C1CC71202A6}"/>
            </c:ext>
          </c:extLst>
        </c:ser>
        <c:dLbls>
          <c:showLegendKey val="0"/>
          <c:showVal val="0"/>
          <c:showCatName val="0"/>
          <c:showSerName val="0"/>
          <c:showPercent val="0"/>
          <c:showBubbleSize val="0"/>
        </c:dLbls>
        <c:gapWidth val="80"/>
        <c:axId val="2022381728"/>
        <c:axId val="1056006048"/>
      </c:barChart>
      <c:lineChart>
        <c:grouping val="standard"/>
        <c:varyColors val="0"/>
        <c:ser>
          <c:idx val="0"/>
          <c:order val="0"/>
          <c:tx>
            <c:strRef>
              <c:f>'Slide 1'!$A$4</c:f>
              <c:strCache>
                <c:ptCount val="1"/>
                <c:pt idx="0">
                  <c:v>Latest WEO projections</c:v>
                </c:pt>
              </c:strCache>
            </c:strRef>
          </c:tx>
          <c:spPr>
            <a:ln w="63500" cap="rnd">
              <a:solidFill>
                <a:schemeClr val="tx1"/>
              </a:solidFill>
              <a:round/>
            </a:ln>
            <a:effectLst/>
          </c:spPr>
          <c:marker>
            <c:symbol val="none"/>
          </c:marker>
          <c:dLbls>
            <c:dLbl>
              <c:idx val="12"/>
              <c:layout>
                <c:manualLayout>
                  <c:x val="-9.2592592592592712E-2"/>
                  <c:y val="-2.8428477690288712E-2"/>
                </c:manualLayout>
              </c:layout>
              <c:numFmt formatCode="#,##0.0" sourceLinked="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BD-405F-A6E2-4C1CC71202A6}"/>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numRef>
              <c:f>'Slide 1'!$B$3:$AC$3</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'Slide 1'!$B$4:$AC$4</c:f>
              <c:numCache>
                <c:formatCode>General</c:formatCode>
                <c:ptCount val="18"/>
                <c:pt idx="11" formatCode="0.00">
                  <c:v>2.2169747213916824</c:v>
                </c:pt>
                <c:pt idx="12" formatCode="0.00">
                  <c:v>2.8531896270222119</c:v>
                </c:pt>
                <c:pt idx="13" formatCode="0.00">
                  <c:v>2.7008635151150866</c:v>
                </c:pt>
                <c:pt idx="14" formatCode="0.00">
                  <c:v>1.8901600060550683</c:v>
                </c:pt>
                <c:pt idx="15" formatCode="0.00">
                  <c:v>1.7315392592728331</c:v>
                </c:pt>
                <c:pt idx="16" formatCode="0.00">
                  <c:v>1.484449903535384</c:v>
                </c:pt>
                <c:pt idx="17" formatCode="0.00">
                  <c:v>1.3749506105817315</c:v>
                </c:pt>
              </c:numCache>
            </c:numRef>
          </c:val>
          <c:smooth val="0"/>
          <c:extLst>
            <c:ext xmlns:c16="http://schemas.microsoft.com/office/drawing/2014/chart" uri="{C3380CC4-5D6E-409C-BE32-E72D297353CC}">
              <c16:uniqueId val="{00000002-F7BD-405F-A6E2-4C1CC71202A6}"/>
            </c:ext>
          </c:extLst>
        </c:ser>
        <c:ser>
          <c:idx val="1"/>
          <c:order val="1"/>
          <c:tx>
            <c:strRef>
              <c:f>'Slide 1'!$A$5</c:f>
              <c:strCache>
                <c:ptCount val="1"/>
                <c:pt idx="0">
                  <c:v>Januray Projections</c:v>
                </c:pt>
              </c:strCache>
              <c:extLst xmlns:c15="http://schemas.microsoft.com/office/drawing/2012/chart"/>
            </c:strRef>
          </c:tx>
          <c:spPr>
            <a:ln w="63500" cap="rnd">
              <a:solidFill>
                <a:srgbClr val="FF0D0D"/>
              </a:solidFill>
              <a:round/>
            </a:ln>
            <a:effectLst/>
          </c:spPr>
          <c:marker>
            <c:symbol val="none"/>
          </c:marker>
          <c:cat>
            <c:numRef>
              <c:f>'Slide 1'!$B$3:$AC$3</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extLst xmlns:c15="http://schemas.microsoft.com/office/drawing/2012/chart"/>
            </c:numRef>
          </c:cat>
          <c:val>
            <c:numRef>
              <c:f>'Slide 1'!$B$5:$AC$5</c:f>
              <c:numCache>
                <c:formatCode>General</c:formatCode>
                <c:ptCount val="18"/>
                <c:pt idx="11" formatCode="0.00">
                  <c:v>2.2647321276023438</c:v>
                </c:pt>
                <c:pt idx="12" formatCode="0.00">
                  <c:v>2.694128224363161</c:v>
                </c:pt>
                <c:pt idx="13" formatCode="0.00">
                  <c:v>2.5421806158288911</c:v>
                </c:pt>
                <c:pt idx="14" formatCode="0.00">
                  <c:v>2.0732018406393391</c:v>
                </c:pt>
                <c:pt idx="15" formatCode="0.00">
                  <c:v>1.7294061792934043</c:v>
                </c:pt>
                <c:pt idx="16" formatCode="0.00">
                  <c:v>1.4560709091626984</c:v>
                </c:pt>
                <c:pt idx="17" formatCode="0.00">
                  <c:v>1.4747212530386076</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6-F7BD-405F-A6E2-4C1CC71202A6}"/>
            </c:ext>
          </c:extLst>
        </c:ser>
        <c:ser>
          <c:idx val="3"/>
          <c:order val="2"/>
          <c:tx>
            <c:strRef>
              <c:f>'Slide 1'!$A$7</c:f>
              <c:strCache>
                <c:ptCount val="1"/>
                <c:pt idx="0">
                  <c:v>Actual/historical</c:v>
                </c:pt>
              </c:strCache>
            </c:strRef>
          </c:tx>
          <c:spPr>
            <a:ln w="63500" cap="rnd">
              <a:solidFill>
                <a:srgbClr val="2D85EF"/>
              </a:solidFill>
              <a:round/>
            </a:ln>
            <a:effectLst/>
          </c:spPr>
          <c:marker>
            <c:symbol val="none"/>
          </c:marker>
          <c:cat>
            <c:numRef>
              <c:f>'Slide 1'!$B$3:$AC$3</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'Slide 1'!$B$7:$AC$7</c:f>
              <c:numCache>
                <c:formatCode>0.00</c:formatCode>
                <c:ptCount val="18"/>
                <c:pt idx="0">
                  <c:v>2.8548149961190372</c:v>
                </c:pt>
                <c:pt idx="1">
                  <c:v>1.8761918732580485</c:v>
                </c:pt>
                <c:pt idx="2">
                  <c:v>-0.13663103700398693</c:v>
                </c:pt>
                <c:pt idx="3">
                  <c:v>-2.5367397911202905</c:v>
                </c:pt>
                <c:pt idx="4">
                  <c:v>2.5638075262224502</c:v>
                </c:pt>
                <c:pt idx="5">
                  <c:v>1.5509255549323031</c:v>
                </c:pt>
                <c:pt idx="6">
                  <c:v>2.2494306587313773</c:v>
                </c:pt>
                <c:pt idx="7">
                  <c:v>1.8421621287892931</c:v>
                </c:pt>
                <c:pt idx="8">
                  <c:v>2.4518993960428448</c:v>
                </c:pt>
                <c:pt idx="9">
                  <c:v>2.8807990615287382</c:v>
                </c:pt>
                <c:pt idx="10">
                  <c:v>1.5674359818654393</c:v>
                </c:pt>
                <c:pt idx="11">
                  <c:v>2.2169747213916846</c:v>
                </c:pt>
              </c:numCache>
            </c:numRef>
          </c:val>
          <c:smooth val="0"/>
          <c:extLst>
            <c:ext xmlns:c16="http://schemas.microsoft.com/office/drawing/2014/chart" uri="{C3380CC4-5D6E-409C-BE32-E72D297353CC}">
              <c16:uniqueId val="{00000004-F7BD-405F-A6E2-4C1CC71202A6}"/>
            </c:ext>
          </c:extLst>
        </c:ser>
        <c:dLbls>
          <c:showLegendKey val="0"/>
          <c:showVal val="0"/>
          <c:showCatName val="0"/>
          <c:showSerName val="0"/>
          <c:showPercent val="0"/>
          <c:showBubbleSize val="0"/>
        </c:dLbls>
        <c:marker val="1"/>
        <c:smooth val="0"/>
        <c:axId val="2022381728"/>
        <c:axId val="1056006048"/>
        <c:extLst/>
      </c:lineChart>
      <c:catAx>
        <c:axId val="2022381728"/>
        <c:scaling>
          <c:orientation val="minMax"/>
        </c:scaling>
        <c:delete val="0"/>
        <c:axPos val="b"/>
        <c:numFmt formatCode="General" sourceLinked="1"/>
        <c:majorTickMark val="in"/>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2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1056006048"/>
        <c:crosses val="autoZero"/>
        <c:auto val="1"/>
        <c:lblAlgn val="ctr"/>
        <c:lblOffset val="100"/>
        <c:tickLblSkip val="3"/>
        <c:noMultiLvlLbl val="0"/>
      </c:catAx>
      <c:valAx>
        <c:axId val="1056006048"/>
        <c:scaling>
          <c:orientation val="minMax"/>
        </c:scaling>
        <c:delete val="0"/>
        <c:axPos val="l"/>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22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2022381728"/>
        <c:crosses val="autoZero"/>
        <c:crossBetween val="between"/>
      </c:valAx>
      <c:spPr>
        <a:noFill/>
        <a:ln>
          <a:solidFill>
            <a:schemeClr val="tx1"/>
          </a:solidFill>
        </a:ln>
        <a:effectLst/>
      </c:spPr>
    </c:plotArea>
    <c:plotVisOnly val="1"/>
    <c:dispBlanksAs val="gap"/>
    <c:showDLblsOverMax val="0"/>
  </c:chart>
  <c:spPr>
    <a:noFill/>
    <a:ln w="9525" cap="flat" cmpd="sng" algn="ctr">
      <a:noFill/>
      <a:round/>
    </a:ln>
    <a:effectLst/>
  </c:spPr>
  <c:txPr>
    <a:bodyPr/>
    <a:lstStyle/>
    <a:p>
      <a:pPr>
        <a:defRPr sz="2200">
          <a:solidFill>
            <a:schemeClr val="tx1"/>
          </a:solidFill>
          <a:latin typeface="Segoe UI" panose="020B0502040204020203" pitchFamily="34" charset="0"/>
          <a:cs typeface="Segoe UI" panose="020B0502040204020203" pitchFamily="34" charset="0"/>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851706036745408E-2"/>
          <c:y val="0.10956771976297375"/>
          <c:w val="0.93903718285214344"/>
          <c:h val="0.63980496704726908"/>
        </c:manualLayout>
      </c:layout>
      <c:lineChart>
        <c:grouping val="standard"/>
        <c:varyColors val="0"/>
        <c:ser>
          <c:idx val="0"/>
          <c:order val="0"/>
          <c:tx>
            <c:v>LAC</c:v>
          </c:tx>
          <c:spPr>
            <a:ln w="82550">
              <a:solidFill>
                <a:srgbClr val="2D85EF"/>
              </a:solidFill>
              <a:prstDash val="solid"/>
            </a:ln>
            <a:effectLst/>
          </c:spPr>
          <c:marker>
            <c:symbol val="none"/>
          </c:marker>
          <c:dLbls>
            <c:dLbl>
              <c:idx val="0"/>
              <c:layout>
                <c:manualLayout>
                  <c:x val="-7.1888379060199119E-3"/>
                  <c:y val="-3.4216889845390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66-469C-9DB3-657C73E68EE1}"/>
                </c:ext>
              </c:extLst>
            </c:dLbl>
            <c:dLbl>
              <c:idx val="5"/>
              <c:layout>
                <c:manualLayout>
                  <c:x val="-1.7857142857142797E-2"/>
                  <c:y val="3.2608695652174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66-469C-9DB3-657C73E68EE1}"/>
                </c:ext>
              </c:extLst>
            </c:dLbl>
            <c:dLbl>
              <c:idx val="8"/>
              <c:layout>
                <c:manualLayout>
                  <c:x val="-2.6302733993838898E-2"/>
                  <c:y val="-2.0802350955485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66-469C-9DB3-657C73E68EE1}"/>
                </c:ext>
              </c:extLst>
            </c:dLbl>
            <c:dLbl>
              <c:idx val="16"/>
              <c:layout>
                <c:manualLayout>
                  <c:x val="5.617270027150989E-2"/>
                  <c:y val="-6.5230930577442572E-2"/>
                </c:manualLayout>
              </c:layout>
              <c:tx>
                <c:rich>
                  <a:bodyPr/>
                  <a:lstStyle/>
                  <a:p>
                    <a:r>
                      <a:rPr lang="en-US" dirty="0"/>
                      <a:t>2.8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66-469C-9DB3-657C73E68EE1}"/>
                </c:ext>
              </c:extLst>
            </c:dLbl>
            <c:numFmt formatCode="#,##0.0" sourceLinked="0"/>
            <c:spPr>
              <a:noFill/>
              <a:ln>
                <a:noFill/>
              </a:ln>
              <a:effectLst/>
            </c:spPr>
            <c:txPr>
              <a:bodyPr wrap="square" lIns="38100" tIns="19050" rIns="38100" bIns="19050" anchor="ctr">
                <a:spAutoFit/>
              </a:bodyPr>
              <a:lstStyle/>
              <a:p>
                <a:pPr>
                  <a:defRPr sz="2600"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LAC!$AI$24:$AI$42</c:f>
              <c:strCache>
                <c:ptCount val="19"/>
                <c:pt idx="0">
                  <c:v>Fall 2000</c:v>
                </c:pt>
                <c:pt idx="1">
                  <c:v>Fall 2001</c:v>
                </c:pt>
                <c:pt idx="2">
                  <c:v>Fall 2002</c:v>
                </c:pt>
                <c:pt idx="3">
                  <c:v>Fall 2003</c:v>
                </c:pt>
                <c:pt idx="4">
                  <c:v>Fall 2004</c:v>
                </c:pt>
                <c:pt idx="5">
                  <c:v>Fall 2005</c:v>
                </c:pt>
                <c:pt idx="6">
                  <c:v>Fall 2006</c:v>
                </c:pt>
                <c:pt idx="7">
                  <c:v>Fall 2007</c:v>
                </c:pt>
                <c:pt idx="8">
                  <c:v>Fall 2008</c:v>
                </c:pt>
                <c:pt idx="9">
                  <c:v>Fall 2009</c:v>
                </c:pt>
                <c:pt idx="10">
                  <c:v>Fall 2010</c:v>
                </c:pt>
                <c:pt idx="11">
                  <c:v>Fall 2011</c:v>
                </c:pt>
                <c:pt idx="12">
                  <c:v>Fall 2012</c:v>
                </c:pt>
                <c:pt idx="13">
                  <c:v>Fall 2013</c:v>
                </c:pt>
                <c:pt idx="14">
                  <c:v>Fall 2014</c:v>
                </c:pt>
                <c:pt idx="15">
                  <c:v>Fall 2015</c:v>
                </c:pt>
                <c:pt idx="16">
                  <c:v>Fall 2016</c:v>
                </c:pt>
                <c:pt idx="17">
                  <c:v>Fall 2017</c:v>
                </c:pt>
                <c:pt idx="18">
                  <c:v>Spring 2018</c:v>
                </c:pt>
              </c:strCache>
            </c:strRef>
          </c:cat>
          <c:val>
            <c:numRef>
              <c:f>LAC!$AJ$24:$AJ$42</c:f>
              <c:numCache>
                <c:formatCode>0.00</c:formatCode>
                <c:ptCount val="19"/>
                <c:pt idx="0">
                  <c:v>4.5463451849108827</c:v>
                </c:pt>
                <c:pt idx="1">
                  <c:v>4.5206057108370112</c:v>
                </c:pt>
                <c:pt idx="2">
                  <c:v>3.8683916389817607</c:v>
                </c:pt>
                <c:pt idx="3">
                  <c:v>3.8029105954287212</c:v>
                </c:pt>
                <c:pt idx="4">
                  <c:v>3.4182392802315276</c:v>
                </c:pt>
                <c:pt idx="5">
                  <c:v>3.393527409194097</c:v>
                </c:pt>
                <c:pt idx="6">
                  <c:v>3.5905625483003245</c:v>
                </c:pt>
                <c:pt idx="7">
                  <c:v>3.6976466655394225</c:v>
                </c:pt>
                <c:pt idx="8">
                  <c:v>4.1836332287841671</c:v>
                </c:pt>
                <c:pt idx="9">
                  <c:v>4.0416798628374551</c:v>
                </c:pt>
                <c:pt idx="10">
                  <c:v>3.9489902014153846</c:v>
                </c:pt>
                <c:pt idx="11">
                  <c:v>3.96</c:v>
                </c:pt>
                <c:pt idx="12">
                  <c:v>3.9744076222710887</c:v>
                </c:pt>
                <c:pt idx="13">
                  <c:v>3.7326646657024689</c:v>
                </c:pt>
                <c:pt idx="14">
                  <c:v>3.258930312087315</c:v>
                </c:pt>
                <c:pt idx="15">
                  <c:v>2.7559783687308399</c:v>
                </c:pt>
                <c:pt idx="16">
                  <c:v>2.724080202034413</c:v>
                </c:pt>
                <c:pt idx="17">
                  <c:v>2.6618050897660179</c:v>
                </c:pt>
                <c:pt idx="18" formatCode="General">
                  <c:v>2.8082283539759332</c:v>
                </c:pt>
              </c:numCache>
            </c:numRef>
          </c:val>
          <c:smooth val="0"/>
          <c:extLst>
            <c:ext xmlns:c16="http://schemas.microsoft.com/office/drawing/2014/chart" uri="{C3380CC4-5D6E-409C-BE32-E72D297353CC}">
              <c16:uniqueId val="{00000004-7B66-469C-9DB3-657C73E68EE1}"/>
            </c:ext>
          </c:extLst>
        </c:ser>
        <c:dLbls>
          <c:showLegendKey val="0"/>
          <c:showVal val="0"/>
          <c:showCatName val="0"/>
          <c:showSerName val="0"/>
          <c:showPercent val="0"/>
          <c:showBubbleSize val="0"/>
        </c:dLbls>
        <c:smooth val="0"/>
        <c:axId val="661098880"/>
        <c:axId val="780359168"/>
      </c:lineChart>
      <c:catAx>
        <c:axId val="661098880"/>
        <c:scaling>
          <c:orientation val="minMax"/>
        </c:scaling>
        <c:delete val="0"/>
        <c:axPos val="b"/>
        <c:title>
          <c:tx>
            <c:rich>
              <a:bodyPr/>
              <a:lstStyle/>
              <a:p>
                <a:pPr>
                  <a:defRPr/>
                </a:pPr>
                <a:r>
                  <a:rPr lang="en-US"/>
                  <a:t>World Economic Outlook Vintage</a:t>
                </a:r>
              </a:p>
            </c:rich>
          </c:tx>
          <c:overlay val="0"/>
        </c:title>
        <c:numFmt formatCode="General" sourceLinked="0"/>
        <c:majorTickMark val="in"/>
        <c:minorTickMark val="none"/>
        <c:tickLblPos val="low"/>
        <c:spPr>
          <a:ln w="3175">
            <a:solidFill>
              <a:srgbClr val="A7A7A7"/>
            </a:solidFill>
            <a:prstDash val="solid"/>
          </a:ln>
        </c:spPr>
        <c:txPr>
          <a:bodyPr rot="-5400000" vert="horz"/>
          <a:lstStyle/>
          <a:p>
            <a:pPr>
              <a:defRPr/>
            </a:pPr>
            <a:endParaRPr lang="en-US"/>
          </a:p>
        </c:txPr>
        <c:crossAx val="780359168"/>
        <c:crosses val="autoZero"/>
        <c:auto val="1"/>
        <c:lblAlgn val="ctr"/>
        <c:lblOffset val="100"/>
        <c:noMultiLvlLbl val="0"/>
      </c:catAx>
      <c:valAx>
        <c:axId val="780359168"/>
        <c:scaling>
          <c:orientation val="minMax"/>
          <c:max val="4.9000000000000004"/>
          <c:min val="2.5"/>
        </c:scaling>
        <c:delete val="0"/>
        <c:axPos val="l"/>
        <c:numFmt formatCode="0.0" sourceLinked="0"/>
        <c:majorTickMark val="in"/>
        <c:minorTickMark val="none"/>
        <c:tickLblPos val="nextTo"/>
        <c:spPr>
          <a:ln w="3175">
            <a:solidFill>
              <a:srgbClr val="A7A7A7"/>
            </a:solidFill>
            <a:prstDash val="solid"/>
          </a:ln>
        </c:spPr>
        <c:crossAx val="661098880"/>
        <c:crosses val="autoZero"/>
        <c:crossBetween val="between"/>
        <c:majorUnit val="0.4"/>
      </c:valAx>
      <c:spPr>
        <a:noFill/>
        <a:ln w="3175">
          <a:solidFill>
            <a:srgbClr val="A7A7A7"/>
          </a:solidFill>
          <a:prstDash val="solid"/>
        </a:ln>
      </c:spPr>
    </c:plotArea>
    <c:plotVisOnly val="1"/>
    <c:dispBlanksAs val="gap"/>
    <c:showDLblsOverMax val="0"/>
  </c:chart>
  <c:spPr>
    <a:noFill/>
    <a:ln w="25400">
      <a:noFill/>
    </a:ln>
  </c:spPr>
  <c:txPr>
    <a:bodyPr/>
    <a:lstStyle/>
    <a:p>
      <a:pPr>
        <a:defRPr sz="2800">
          <a:latin typeface="Segoe UI"/>
          <a:ea typeface="Segoe UI"/>
          <a:cs typeface="Segoe UI"/>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4609580052493E-2"/>
          <c:y val="2.4633518032468164E-2"/>
          <c:w val="0.90512057086614173"/>
          <c:h val="0.81060306697773887"/>
        </c:manualLayout>
      </c:layout>
      <c:lineChart>
        <c:grouping val="standard"/>
        <c:varyColors val="0"/>
        <c:ser>
          <c:idx val="0"/>
          <c:order val="0"/>
          <c:tx>
            <c:v>Real exports</c:v>
          </c:tx>
          <c:spPr>
            <a:ln w="63500" cap="rnd">
              <a:solidFill>
                <a:srgbClr val="2D85EF"/>
              </a:solidFill>
              <a:prstDash val="solid"/>
              <a:round/>
            </a:ln>
            <a:effectLst/>
          </c:spPr>
          <c:marker>
            <c:symbol val="none"/>
          </c:marker>
          <c:cat>
            <c:strRef>
              <c:f>LAC!$P$2:$P$72</c:f>
              <c:strCache>
                <c:ptCount val="71"/>
                <c:pt idx="0">
                  <c:v>2000:Q1</c:v>
                </c:pt>
                <c:pt idx="1">
                  <c:v>00:Q2</c:v>
                </c:pt>
                <c:pt idx="2">
                  <c:v>00:Q3</c:v>
                </c:pt>
                <c:pt idx="3">
                  <c:v>00:Q4</c:v>
                </c:pt>
                <c:pt idx="4">
                  <c:v>01:Q1</c:v>
                </c:pt>
                <c:pt idx="5">
                  <c:v>01:Q2</c:v>
                </c:pt>
                <c:pt idx="6">
                  <c:v>01:Q3</c:v>
                </c:pt>
                <c:pt idx="7">
                  <c:v>01:Q4</c:v>
                </c:pt>
                <c:pt idx="8">
                  <c:v>02:Q1</c:v>
                </c:pt>
                <c:pt idx="9">
                  <c:v>02:Q2</c:v>
                </c:pt>
                <c:pt idx="10">
                  <c:v>02:Q3</c:v>
                </c:pt>
                <c:pt idx="11">
                  <c:v>02:Q4</c:v>
                </c:pt>
                <c:pt idx="12">
                  <c:v>03:Q1</c:v>
                </c:pt>
                <c:pt idx="13">
                  <c:v>03:Q2</c:v>
                </c:pt>
                <c:pt idx="14">
                  <c:v>03:Q3</c:v>
                </c:pt>
                <c:pt idx="15">
                  <c:v>03:Q4</c:v>
                </c:pt>
                <c:pt idx="16">
                  <c:v>04:Q1</c:v>
                </c:pt>
                <c:pt idx="17">
                  <c:v>04:Q2</c:v>
                </c:pt>
                <c:pt idx="18">
                  <c:v>04:Q3</c:v>
                </c:pt>
                <c:pt idx="19">
                  <c:v>04:Q4</c:v>
                </c:pt>
                <c:pt idx="20">
                  <c:v>05:Q1</c:v>
                </c:pt>
                <c:pt idx="21">
                  <c:v>05:Q2</c:v>
                </c:pt>
                <c:pt idx="22">
                  <c:v>05:Q3</c:v>
                </c:pt>
                <c:pt idx="23">
                  <c:v>05:Q4</c:v>
                </c:pt>
                <c:pt idx="24">
                  <c:v>06:Q1</c:v>
                </c:pt>
                <c:pt idx="25">
                  <c:v>06:Q2</c:v>
                </c:pt>
                <c:pt idx="26">
                  <c:v>06:Q3</c:v>
                </c:pt>
                <c:pt idx="27">
                  <c:v>06:Q4</c:v>
                </c:pt>
                <c:pt idx="28">
                  <c:v>07:Q1</c:v>
                </c:pt>
                <c:pt idx="29">
                  <c:v>07:Q2</c:v>
                </c:pt>
                <c:pt idx="30">
                  <c:v>07:Q3</c:v>
                </c:pt>
                <c:pt idx="31">
                  <c:v>07:Q4</c:v>
                </c:pt>
                <c:pt idx="32">
                  <c:v>08:Q1</c:v>
                </c:pt>
                <c:pt idx="33">
                  <c:v>08:Q2</c:v>
                </c:pt>
                <c:pt idx="34">
                  <c:v>08:Q3</c:v>
                </c:pt>
                <c:pt idx="35">
                  <c:v>08:Q4</c:v>
                </c:pt>
                <c:pt idx="36">
                  <c:v>09:Q1</c:v>
                </c:pt>
                <c:pt idx="37">
                  <c:v>09:Q2</c:v>
                </c:pt>
                <c:pt idx="38">
                  <c:v>09:Q3</c:v>
                </c:pt>
                <c:pt idx="39">
                  <c:v>09:Q4</c:v>
                </c:pt>
                <c:pt idx="40">
                  <c:v>10:Q1</c:v>
                </c:pt>
                <c:pt idx="41">
                  <c:v>10:Q2</c:v>
                </c:pt>
                <c:pt idx="42">
                  <c:v>10:Q3</c:v>
                </c:pt>
                <c:pt idx="43">
                  <c:v>10:Q4</c:v>
                </c:pt>
                <c:pt idx="44">
                  <c:v>11:Q1</c:v>
                </c:pt>
                <c:pt idx="45">
                  <c:v>11:Q2</c:v>
                </c:pt>
                <c:pt idx="46">
                  <c:v>11:Q3</c:v>
                </c:pt>
                <c:pt idx="47">
                  <c:v>11:Q4</c:v>
                </c:pt>
                <c:pt idx="48">
                  <c:v>12:Q1</c:v>
                </c:pt>
                <c:pt idx="49">
                  <c:v>12:Q2</c:v>
                </c:pt>
                <c:pt idx="50">
                  <c:v>12:Q3</c:v>
                </c:pt>
                <c:pt idx="51">
                  <c:v>12:Q4</c:v>
                </c:pt>
                <c:pt idx="52">
                  <c:v>13:Q1</c:v>
                </c:pt>
                <c:pt idx="53">
                  <c:v>13:Q2</c:v>
                </c:pt>
                <c:pt idx="54">
                  <c:v>13:Q3</c:v>
                </c:pt>
                <c:pt idx="55">
                  <c:v>13:Q4</c:v>
                </c:pt>
                <c:pt idx="56">
                  <c:v>14:Q1</c:v>
                </c:pt>
                <c:pt idx="57">
                  <c:v>14:Q2</c:v>
                </c:pt>
                <c:pt idx="58">
                  <c:v>14:Q3</c:v>
                </c:pt>
                <c:pt idx="59">
                  <c:v>14:Q4</c:v>
                </c:pt>
                <c:pt idx="60">
                  <c:v>15:Q1</c:v>
                </c:pt>
                <c:pt idx="61">
                  <c:v>15:Q2</c:v>
                </c:pt>
                <c:pt idx="62">
                  <c:v>15:Q3</c:v>
                </c:pt>
                <c:pt idx="63">
                  <c:v>15:Q4</c:v>
                </c:pt>
                <c:pt idx="64">
                  <c:v>16:Q1</c:v>
                </c:pt>
                <c:pt idx="65">
                  <c:v>16:Q2</c:v>
                </c:pt>
                <c:pt idx="66">
                  <c:v>16:Q3</c:v>
                </c:pt>
                <c:pt idx="67">
                  <c:v>16:Q4</c:v>
                </c:pt>
                <c:pt idx="68">
                  <c:v>17:Q1</c:v>
                </c:pt>
                <c:pt idx="69">
                  <c:v>17:Q2</c:v>
                </c:pt>
                <c:pt idx="70">
                  <c:v>17:Q3</c:v>
                </c:pt>
              </c:strCache>
            </c:strRef>
          </c:cat>
          <c:val>
            <c:numRef>
              <c:f>LAC!$D$2:$D$72</c:f>
              <c:numCache>
                <c:formatCode>General</c:formatCode>
                <c:ptCount val="71"/>
                <c:pt idx="0">
                  <c:v>9.7441908249221267</c:v>
                </c:pt>
                <c:pt idx="1">
                  <c:v>9.8635736254219371</c:v>
                </c:pt>
                <c:pt idx="2">
                  <c:v>14.524524108909986</c:v>
                </c:pt>
                <c:pt idx="3">
                  <c:v>7.9832845188717112</c:v>
                </c:pt>
                <c:pt idx="4">
                  <c:v>6.7794466248457113</c:v>
                </c:pt>
                <c:pt idx="5">
                  <c:v>7.1683392623983275</c:v>
                </c:pt>
                <c:pt idx="6">
                  <c:v>1.0307939616330402</c:v>
                </c:pt>
                <c:pt idx="7">
                  <c:v>-1.5964968816783545</c:v>
                </c:pt>
                <c:pt idx="8">
                  <c:v>-0.28867945148433999</c:v>
                </c:pt>
                <c:pt idx="9">
                  <c:v>-3.8146580092314526</c:v>
                </c:pt>
                <c:pt idx="10">
                  <c:v>6.1837981008636236</c:v>
                </c:pt>
                <c:pt idx="11">
                  <c:v>8.2240467930796388</c:v>
                </c:pt>
                <c:pt idx="12">
                  <c:v>5.9407451488824101</c:v>
                </c:pt>
                <c:pt idx="13">
                  <c:v>10.389990714985428</c:v>
                </c:pt>
                <c:pt idx="14">
                  <c:v>3.7817304088929196</c:v>
                </c:pt>
                <c:pt idx="15">
                  <c:v>4.9871134775117492</c:v>
                </c:pt>
                <c:pt idx="16">
                  <c:v>10.871815728981099</c:v>
                </c:pt>
                <c:pt idx="17">
                  <c:v>11.967787862569212</c:v>
                </c:pt>
                <c:pt idx="18">
                  <c:v>11.385553462771218</c:v>
                </c:pt>
                <c:pt idx="19">
                  <c:v>11.328987759612044</c:v>
                </c:pt>
                <c:pt idx="20">
                  <c:v>9.8910034407434164</c:v>
                </c:pt>
                <c:pt idx="21">
                  <c:v>9.3794509520246709</c:v>
                </c:pt>
                <c:pt idx="22">
                  <c:v>7.509002690854107</c:v>
                </c:pt>
                <c:pt idx="23">
                  <c:v>9.1856736959900225</c:v>
                </c:pt>
                <c:pt idx="24">
                  <c:v>8.3374793743958939</c:v>
                </c:pt>
                <c:pt idx="25">
                  <c:v>3.3892901533060575</c:v>
                </c:pt>
                <c:pt idx="26">
                  <c:v>8.6342363248927327</c:v>
                </c:pt>
                <c:pt idx="27">
                  <c:v>4.3147334604512713</c:v>
                </c:pt>
                <c:pt idx="28">
                  <c:v>3.5109069487037279</c:v>
                </c:pt>
                <c:pt idx="29">
                  <c:v>7.2883149719742999</c:v>
                </c:pt>
                <c:pt idx="30">
                  <c:v>3.4403550996525825</c:v>
                </c:pt>
                <c:pt idx="31">
                  <c:v>4.9673924770738651</c:v>
                </c:pt>
                <c:pt idx="32">
                  <c:v>2.9422733145690394</c:v>
                </c:pt>
                <c:pt idx="33">
                  <c:v>2.8589041845298238</c:v>
                </c:pt>
                <c:pt idx="34">
                  <c:v>0.85951961197866722</c:v>
                </c:pt>
                <c:pt idx="35">
                  <c:v>-5.7412405839834912</c:v>
                </c:pt>
                <c:pt idx="36">
                  <c:v>-9.7443000711126864</c:v>
                </c:pt>
                <c:pt idx="37">
                  <c:v>-10.475550058713438</c:v>
                </c:pt>
                <c:pt idx="38">
                  <c:v>-10.750754124847161</c:v>
                </c:pt>
                <c:pt idx="39">
                  <c:v>-2.0573633833797409</c:v>
                </c:pt>
                <c:pt idx="40">
                  <c:v>11.067051192127428</c:v>
                </c:pt>
                <c:pt idx="41">
                  <c:v>13.359003080754031</c:v>
                </c:pt>
                <c:pt idx="42">
                  <c:v>15.981813119511452</c:v>
                </c:pt>
                <c:pt idx="43">
                  <c:v>12.086039043647482</c:v>
                </c:pt>
                <c:pt idx="44">
                  <c:v>7.6054119753372653</c:v>
                </c:pt>
                <c:pt idx="45">
                  <c:v>6.5359758891658704</c:v>
                </c:pt>
                <c:pt idx="46">
                  <c:v>5.3832488019079259</c:v>
                </c:pt>
                <c:pt idx="47">
                  <c:v>6.3214257882205587</c:v>
                </c:pt>
                <c:pt idx="48">
                  <c:v>4.350408698878681</c:v>
                </c:pt>
                <c:pt idx="49">
                  <c:v>0.22505965482366186</c:v>
                </c:pt>
                <c:pt idx="50">
                  <c:v>0.4621818897208908</c:v>
                </c:pt>
                <c:pt idx="51">
                  <c:v>1.2715461808919997</c:v>
                </c:pt>
                <c:pt idx="52">
                  <c:v>-2.2447732819794721</c:v>
                </c:pt>
                <c:pt idx="53">
                  <c:v>4.865002384554046</c:v>
                </c:pt>
                <c:pt idx="54">
                  <c:v>1.745122647152656</c:v>
                </c:pt>
                <c:pt idx="55">
                  <c:v>2.4007849662944905</c:v>
                </c:pt>
                <c:pt idx="56">
                  <c:v>1.6694026434778293</c:v>
                </c:pt>
                <c:pt idx="57">
                  <c:v>-0.99909115659016712</c:v>
                </c:pt>
                <c:pt idx="58">
                  <c:v>3.219532247591943</c:v>
                </c:pt>
                <c:pt idx="59">
                  <c:v>-1.5573909904838006</c:v>
                </c:pt>
                <c:pt idx="60">
                  <c:v>4.1664294829882396</c:v>
                </c:pt>
                <c:pt idx="61">
                  <c:v>5.795560140593329</c:v>
                </c:pt>
                <c:pt idx="62">
                  <c:v>3.7552065691117864</c:v>
                </c:pt>
                <c:pt idx="63">
                  <c:v>6.9190391069654158</c:v>
                </c:pt>
                <c:pt idx="64">
                  <c:v>6.4657133843557455</c:v>
                </c:pt>
                <c:pt idx="65">
                  <c:v>2.3035859473849403</c:v>
                </c:pt>
                <c:pt idx="66">
                  <c:v>0.69378756896799088</c:v>
                </c:pt>
                <c:pt idx="67">
                  <c:v>0.78123890768010285</c:v>
                </c:pt>
                <c:pt idx="68">
                  <c:v>2.0129353573647042</c:v>
                </c:pt>
                <c:pt idx="69">
                  <c:v>2.9381007638076353</c:v>
                </c:pt>
                <c:pt idx="70">
                  <c:v>5.6886281487217731</c:v>
                </c:pt>
              </c:numCache>
            </c:numRef>
          </c:val>
          <c:smooth val="0"/>
          <c:extLst>
            <c:ext xmlns:c16="http://schemas.microsoft.com/office/drawing/2014/chart" uri="{C3380CC4-5D6E-409C-BE32-E72D297353CC}">
              <c16:uniqueId val="{00000000-B94B-4809-9C9B-1C4256C12382}"/>
            </c:ext>
          </c:extLst>
        </c:ser>
        <c:ser>
          <c:idx val="1"/>
          <c:order val="1"/>
          <c:tx>
            <c:v>External demand</c:v>
          </c:tx>
          <c:spPr>
            <a:ln w="63500" cap="rnd">
              <a:solidFill>
                <a:srgbClr val="FF0D0D"/>
              </a:solidFill>
              <a:prstDash val="solid"/>
              <a:round/>
            </a:ln>
            <a:effectLst/>
          </c:spPr>
          <c:marker>
            <c:symbol val="none"/>
          </c:marker>
          <c:cat>
            <c:strRef>
              <c:f>LAC!$P$2:$P$72</c:f>
              <c:strCache>
                <c:ptCount val="71"/>
                <c:pt idx="0">
                  <c:v>2000:Q1</c:v>
                </c:pt>
                <c:pt idx="1">
                  <c:v>00:Q2</c:v>
                </c:pt>
                <c:pt idx="2">
                  <c:v>00:Q3</c:v>
                </c:pt>
                <c:pt idx="3">
                  <c:v>00:Q4</c:v>
                </c:pt>
                <c:pt idx="4">
                  <c:v>01:Q1</c:v>
                </c:pt>
                <c:pt idx="5">
                  <c:v>01:Q2</c:v>
                </c:pt>
                <c:pt idx="6">
                  <c:v>01:Q3</c:v>
                </c:pt>
                <c:pt idx="7">
                  <c:v>01:Q4</c:v>
                </c:pt>
                <c:pt idx="8">
                  <c:v>02:Q1</c:v>
                </c:pt>
                <c:pt idx="9">
                  <c:v>02:Q2</c:v>
                </c:pt>
                <c:pt idx="10">
                  <c:v>02:Q3</c:v>
                </c:pt>
                <c:pt idx="11">
                  <c:v>02:Q4</c:v>
                </c:pt>
                <c:pt idx="12">
                  <c:v>03:Q1</c:v>
                </c:pt>
                <c:pt idx="13">
                  <c:v>03:Q2</c:v>
                </c:pt>
                <c:pt idx="14">
                  <c:v>03:Q3</c:v>
                </c:pt>
                <c:pt idx="15">
                  <c:v>03:Q4</c:v>
                </c:pt>
                <c:pt idx="16">
                  <c:v>04:Q1</c:v>
                </c:pt>
                <c:pt idx="17">
                  <c:v>04:Q2</c:v>
                </c:pt>
                <c:pt idx="18">
                  <c:v>04:Q3</c:v>
                </c:pt>
                <c:pt idx="19">
                  <c:v>04:Q4</c:v>
                </c:pt>
                <c:pt idx="20">
                  <c:v>05:Q1</c:v>
                </c:pt>
                <c:pt idx="21">
                  <c:v>05:Q2</c:v>
                </c:pt>
                <c:pt idx="22">
                  <c:v>05:Q3</c:v>
                </c:pt>
                <c:pt idx="23">
                  <c:v>05:Q4</c:v>
                </c:pt>
                <c:pt idx="24">
                  <c:v>06:Q1</c:v>
                </c:pt>
                <c:pt idx="25">
                  <c:v>06:Q2</c:v>
                </c:pt>
                <c:pt idx="26">
                  <c:v>06:Q3</c:v>
                </c:pt>
                <c:pt idx="27">
                  <c:v>06:Q4</c:v>
                </c:pt>
                <c:pt idx="28">
                  <c:v>07:Q1</c:v>
                </c:pt>
                <c:pt idx="29">
                  <c:v>07:Q2</c:v>
                </c:pt>
                <c:pt idx="30">
                  <c:v>07:Q3</c:v>
                </c:pt>
                <c:pt idx="31">
                  <c:v>07:Q4</c:v>
                </c:pt>
                <c:pt idx="32">
                  <c:v>08:Q1</c:v>
                </c:pt>
                <c:pt idx="33">
                  <c:v>08:Q2</c:v>
                </c:pt>
                <c:pt idx="34">
                  <c:v>08:Q3</c:v>
                </c:pt>
                <c:pt idx="35">
                  <c:v>08:Q4</c:v>
                </c:pt>
                <c:pt idx="36">
                  <c:v>09:Q1</c:v>
                </c:pt>
                <c:pt idx="37">
                  <c:v>09:Q2</c:v>
                </c:pt>
                <c:pt idx="38">
                  <c:v>09:Q3</c:v>
                </c:pt>
                <c:pt idx="39">
                  <c:v>09:Q4</c:v>
                </c:pt>
                <c:pt idx="40">
                  <c:v>10:Q1</c:v>
                </c:pt>
                <c:pt idx="41">
                  <c:v>10:Q2</c:v>
                </c:pt>
                <c:pt idx="42">
                  <c:v>10:Q3</c:v>
                </c:pt>
                <c:pt idx="43">
                  <c:v>10:Q4</c:v>
                </c:pt>
                <c:pt idx="44">
                  <c:v>11:Q1</c:v>
                </c:pt>
                <c:pt idx="45">
                  <c:v>11:Q2</c:v>
                </c:pt>
                <c:pt idx="46">
                  <c:v>11:Q3</c:v>
                </c:pt>
                <c:pt idx="47">
                  <c:v>11:Q4</c:v>
                </c:pt>
                <c:pt idx="48">
                  <c:v>12:Q1</c:v>
                </c:pt>
                <c:pt idx="49">
                  <c:v>12:Q2</c:v>
                </c:pt>
                <c:pt idx="50">
                  <c:v>12:Q3</c:v>
                </c:pt>
                <c:pt idx="51">
                  <c:v>12:Q4</c:v>
                </c:pt>
                <c:pt idx="52">
                  <c:v>13:Q1</c:v>
                </c:pt>
                <c:pt idx="53">
                  <c:v>13:Q2</c:v>
                </c:pt>
                <c:pt idx="54">
                  <c:v>13:Q3</c:v>
                </c:pt>
                <c:pt idx="55">
                  <c:v>13:Q4</c:v>
                </c:pt>
                <c:pt idx="56">
                  <c:v>14:Q1</c:v>
                </c:pt>
                <c:pt idx="57">
                  <c:v>14:Q2</c:v>
                </c:pt>
                <c:pt idx="58">
                  <c:v>14:Q3</c:v>
                </c:pt>
                <c:pt idx="59">
                  <c:v>14:Q4</c:v>
                </c:pt>
                <c:pt idx="60">
                  <c:v>15:Q1</c:v>
                </c:pt>
                <c:pt idx="61">
                  <c:v>15:Q2</c:v>
                </c:pt>
                <c:pt idx="62">
                  <c:v>15:Q3</c:v>
                </c:pt>
                <c:pt idx="63">
                  <c:v>15:Q4</c:v>
                </c:pt>
                <c:pt idx="64">
                  <c:v>16:Q1</c:v>
                </c:pt>
                <c:pt idx="65">
                  <c:v>16:Q2</c:v>
                </c:pt>
                <c:pt idx="66">
                  <c:v>16:Q3</c:v>
                </c:pt>
                <c:pt idx="67">
                  <c:v>16:Q4</c:v>
                </c:pt>
                <c:pt idx="68">
                  <c:v>17:Q1</c:v>
                </c:pt>
                <c:pt idx="69">
                  <c:v>17:Q2</c:v>
                </c:pt>
                <c:pt idx="70">
                  <c:v>17:Q3</c:v>
                </c:pt>
              </c:strCache>
            </c:strRef>
          </c:cat>
          <c:val>
            <c:numRef>
              <c:f>LAC!$J$2:$J$72</c:f>
              <c:numCache>
                <c:formatCode>General</c:formatCode>
                <c:ptCount val="71"/>
                <c:pt idx="0">
                  <c:v>11.73254228402093</c:v>
                </c:pt>
                <c:pt idx="1">
                  <c:v>12.593408027011391</c:v>
                </c:pt>
                <c:pt idx="2">
                  <c:v>13.079195014367004</c:v>
                </c:pt>
                <c:pt idx="3">
                  <c:v>11.053916267868098</c:v>
                </c:pt>
                <c:pt idx="4">
                  <c:v>7.1850951746543341</c:v>
                </c:pt>
                <c:pt idx="5">
                  <c:v>1.768588480212778</c:v>
                </c:pt>
                <c:pt idx="6">
                  <c:v>-4.1355448331830837</c:v>
                </c:pt>
                <c:pt idx="7">
                  <c:v>-7.6703934036790997</c:v>
                </c:pt>
                <c:pt idx="8">
                  <c:v>-6.5044399198225209</c:v>
                </c:pt>
                <c:pt idx="9">
                  <c:v>-2.2598260039703315</c:v>
                </c:pt>
                <c:pt idx="10">
                  <c:v>1.7853426719554664</c:v>
                </c:pt>
                <c:pt idx="11">
                  <c:v>6.0203217066584518</c:v>
                </c:pt>
                <c:pt idx="12">
                  <c:v>5.6578342600665295</c:v>
                </c:pt>
                <c:pt idx="13">
                  <c:v>4.4806156456374975</c:v>
                </c:pt>
                <c:pt idx="14">
                  <c:v>5.0188975136014031</c:v>
                </c:pt>
                <c:pt idx="15">
                  <c:v>7.7107439314384694</c:v>
                </c:pt>
                <c:pt idx="16">
                  <c:v>10.491390450092629</c:v>
                </c:pt>
                <c:pt idx="17">
                  <c:v>13.744924952864745</c:v>
                </c:pt>
                <c:pt idx="18">
                  <c:v>13.734839730376425</c:v>
                </c:pt>
                <c:pt idx="19">
                  <c:v>12.110224622349302</c:v>
                </c:pt>
                <c:pt idx="20">
                  <c:v>9.6030395343896533</c:v>
                </c:pt>
                <c:pt idx="21">
                  <c:v>8.2895798793004989</c:v>
                </c:pt>
                <c:pt idx="22">
                  <c:v>7.3184480283769764</c:v>
                </c:pt>
                <c:pt idx="23">
                  <c:v>7.6679986929429438</c:v>
                </c:pt>
                <c:pt idx="24">
                  <c:v>9.5865670705087282</c:v>
                </c:pt>
                <c:pt idx="25">
                  <c:v>8.9869933801390776</c:v>
                </c:pt>
                <c:pt idx="26">
                  <c:v>9.0947929837096506</c:v>
                </c:pt>
                <c:pt idx="27">
                  <c:v>7.8805942906151403</c:v>
                </c:pt>
                <c:pt idx="28">
                  <c:v>7.3623703077196412</c:v>
                </c:pt>
                <c:pt idx="29">
                  <c:v>6.3928883130136631</c:v>
                </c:pt>
                <c:pt idx="30">
                  <c:v>7.1841522739612875</c:v>
                </c:pt>
                <c:pt idx="31">
                  <c:v>6.6056945112723673</c:v>
                </c:pt>
                <c:pt idx="32">
                  <c:v>5.695572719787636</c:v>
                </c:pt>
                <c:pt idx="33">
                  <c:v>4.8709385642370675</c:v>
                </c:pt>
                <c:pt idx="34">
                  <c:v>2.4501295132761753</c:v>
                </c:pt>
                <c:pt idx="35">
                  <c:v>-4.9043774009576842</c:v>
                </c:pt>
                <c:pt idx="36">
                  <c:v>-15.24736828169025</c:v>
                </c:pt>
                <c:pt idx="37">
                  <c:v>-16.751756469652491</c:v>
                </c:pt>
                <c:pt idx="38">
                  <c:v>-12.483884304515559</c:v>
                </c:pt>
                <c:pt idx="39">
                  <c:v>-3.805383129711418</c:v>
                </c:pt>
                <c:pt idx="40">
                  <c:v>11.487542914472982</c:v>
                </c:pt>
                <c:pt idx="41">
                  <c:v>18.63976017739996</c:v>
                </c:pt>
                <c:pt idx="42">
                  <c:v>16.530610324489235</c:v>
                </c:pt>
                <c:pt idx="43">
                  <c:v>15.75484324970296</c:v>
                </c:pt>
                <c:pt idx="44">
                  <c:v>13.465915364774149</c:v>
                </c:pt>
                <c:pt idx="45">
                  <c:v>9.152046801985378</c:v>
                </c:pt>
                <c:pt idx="46">
                  <c:v>7.9156680142835798</c:v>
                </c:pt>
                <c:pt idx="47">
                  <c:v>6.3600265000483365</c:v>
                </c:pt>
                <c:pt idx="48">
                  <c:v>3.8971288931289942</c:v>
                </c:pt>
                <c:pt idx="49">
                  <c:v>3.8054197763434603</c:v>
                </c:pt>
                <c:pt idx="50">
                  <c:v>3.0528179170430341</c:v>
                </c:pt>
                <c:pt idx="51">
                  <c:v>2.4426194107637009</c:v>
                </c:pt>
                <c:pt idx="52">
                  <c:v>2.7351359565656752</c:v>
                </c:pt>
                <c:pt idx="53">
                  <c:v>3.5270473207858228</c:v>
                </c:pt>
                <c:pt idx="54">
                  <c:v>3.2297521670977263</c:v>
                </c:pt>
                <c:pt idx="55">
                  <c:v>2.7289534225988157</c:v>
                </c:pt>
                <c:pt idx="56">
                  <c:v>3.1692314329069284</c:v>
                </c:pt>
                <c:pt idx="57">
                  <c:v>2.4421514362750818</c:v>
                </c:pt>
                <c:pt idx="58">
                  <c:v>2.5946892728742306</c:v>
                </c:pt>
                <c:pt idx="59">
                  <c:v>3.0890585574768905</c:v>
                </c:pt>
                <c:pt idx="60">
                  <c:v>1.7891152772761905</c:v>
                </c:pt>
                <c:pt idx="61">
                  <c:v>1.8326653746574206</c:v>
                </c:pt>
                <c:pt idx="62">
                  <c:v>1.7519050152452889</c:v>
                </c:pt>
                <c:pt idx="63">
                  <c:v>1.3034431002091114</c:v>
                </c:pt>
                <c:pt idx="64">
                  <c:v>0.75389707710398679</c:v>
                </c:pt>
                <c:pt idx="65">
                  <c:v>0.91869140788721193</c:v>
                </c:pt>
                <c:pt idx="66">
                  <c:v>1.1594413576680651</c:v>
                </c:pt>
                <c:pt idx="67">
                  <c:v>2.9133378491969153</c:v>
                </c:pt>
                <c:pt idx="68">
                  <c:v>6.1760027828128958</c:v>
                </c:pt>
                <c:pt idx="69">
                  <c:v>5.6535766787695758</c:v>
                </c:pt>
                <c:pt idx="70">
                  <c:v>5.6924185472662288</c:v>
                </c:pt>
              </c:numCache>
            </c:numRef>
          </c:val>
          <c:smooth val="0"/>
          <c:extLst>
            <c:ext xmlns:c16="http://schemas.microsoft.com/office/drawing/2014/chart" uri="{C3380CC4-5D6E-409C-BE32-E72D297353CC}">
              <c16:uniqueId val="{00000001-B94B-4809-9C9B-1C4256C12382}"/>
            </c:ext>
          </c:extLst>
        </c:ser>
        <c:dLbls>
          <c:showLegendKey val="0"/>
          <c:showVal val="0"/>
          <c:showCatName val="0"/>
          <c:showSerName val="0"/>
          <c:showPercent val="0"/>
          <c:showBubbleSize val="0"/>
        </c:dLbls>
        <c:marker val="1"/>
        <c:smooth val="0"/>
        <c:axId val="559624991"/>
        <c:axId val="569646991"/>
      </c:lineChart>
      <c:lineChart>
        <c:grouping val="standard"/>
        <c:varyColors val="0"/>
        <c:ser>
          <c:idx val="2"/>
          <c:order val="2"/>
          <c:tx>
            <c:v> </c:v>
          </c:tx>
          <c:spPr>
            <a:ln w="28575" cap="rnd">
              <a:solidFill>
                <a:schemeClr val="accent3"/>
              </a:solidFill>
              <a:round/>
            </a:ln>
            <a:effectLst/>
          </c:spPr>
          <c:marker>
            <c:symbol val="none"/>
          </c:marker>
          <c:val>
            <c:numLit>
              <c:formatCode>General</c:formatCode>
              <c:ptCount val="1"/>
              <c:pt idx="0">
                <c:v>1</c:v>
              </c:pt>
            </c:numLit>
          </c:val>
          <c:smooth val="0"/>
          <c:extLst>
            <c:ext xmlns:c16="http://schemas.microsoft.com/office/drawing/2014/chart" uri="{C3380CC4-5D6E-409C-BE32-E72D297353CC}">
              <c16:uniqueId val="{00000002-B94B-4809-9C9B-1C4256C12382}"/>
            </c:ext>
          </c:extLst>
        </c:ser>
        <c:dLbls>
          <c:showLegendKey val="0"/>
          <c:showVal val="0"/>
          <c:showCatName val="0"/>
          <c:showSerName val="0"/>
          <c:showPercent val="0"/>
          <c:showBubbleSize val="0"/>
        </c:dLbls>
        <c:marker val="1"/>
        <c:smooth val="0"/>
        <c:axId val="1636852192"/>
        <c:axId val="1714805056"/>
      </c:lineChart>
      <c:catAx>
        <c:axId val="559624991"/>
        <c:scaling>
          <c:orientation val="minMax"/>
        </c:scaling>
        <c:delete val="0"/>
        <c:axPos val="b"/>
        <c:numFmt formatCode="General" sourceLinked="1"/>
        <c:majorTickMark val="in"/>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200" b="0" i="0" u="none" strike="noStrike" kern="1200" baseline="0">
                <a:solidFill>
                  <a:sysClr val="windowText" lastClr="000000"/>
                </a:solidFill>
                <a:latin typeface="Segoe UI"/>
                <a:ea typeface="Segoe UI"/>
                <a:cs typeface="Segoe UI"/>
              </a:defRPr>
            </a:pPr>
            <a:endParaRPr lang="en-US"/>
          </a:p>
        </c:txPr>
        <c:crossAx val="569646991"/>
        <c:crosses val="autoZero"/>
        <c:auto val="1"/>
        <c:lblAlgn val="ctr"/>
        <c:lblOffset val="100"/>
        <c:tickLblSkip val="4"/>
        <c:tickMarkSkip val="4"/>
        <c:noMultiLvlLbl val="0"/>
      </c:catAx>
      <c:valAx>
        <c:axId val="569646991"/>
        <c:scaling>
          <c:orientation val="minMax"/>
          <c:max val="20"/>
        </c:scaling>
        <c:delete val="0"/>
        <c:axPos val="l"/>
        <c:numFmt formatCode="#,##0;&quot;–&quot;#,##0" sourceLinked="0"/>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200" b="0" i="0" u="none" strike="noStrike" kern="1200" baseline="0">
                <a:solidFill>
                  <a:sysClr val="windowText" lastClr="000000"/>
                </a:solidFill>
                <a:latin typeface="Segoe UI"/>
                <a:ea typeface="Segoe UI"/>
                <a:cs typeface="Segoe UI"/>
              </a:defRPr>
            </a:pPr>
            <a:endParaRPr lang="en-US"/>
          </a:p>
        </c:txPr>
        <c:crossAx val="559624991"/>
        <c:crosses val="autoZero"/>
        <c:crossBetween val="between"/>
      </c:valAx>
      <c:valAx>
        <c:axId val="1714805056"/>
        <c:scaling>
          <c:orientation val="minMax"/>
          <c:max val="20"/>
          <c:min val="-20"/>
        </c:scaling>
        <c:delete val="0"/>
        <c:axPos val="r"/>
        <c:numFmt formatCode="#,##0;&quot;–&quot;#,##0" sourceLinked="0"/>
        <c:majorTickMark val="in"/>
        <c:minorTickMark val="none"/>
        <c:tickLblPos val="none"/>
        <c:spPr>
          <a:noFill/>
          <a:ln w="3175">
            <a:solidFill>
              <a:srgbClr val="000000"/>
            </a:solidFill>
            <a:prstDash val="solid"/>
          </a:ln>
          <a:effectLst/>
        </c:spPr>
        <c:txPr>
          <a:bodyPr rot="-60000000" spcFirstLastPara="1" vertOverflow="ellipsis" vert="horz" wrap="square" anchor="ctr" anchorCtr="1"/>
          <a:lstStyle/>
          <a:p>
            <a:pPr>
              <a:defRPr sz="2200" b="0" i="0" u="none" strike="noStrike" kern="1200" baseline="0">
                <a:solidFill>
                  <a:sysClr val="windowText" lastClr="000000"/>
                </a:solidFill>
                <a:latin typeface="Segoe UI"/>
                <a:ea typeface="Segoe UI"/>
                <a:cs typeface="Segoe UI"/>
              </a:defRPr>
            </a:pPr>
            <a:endParaRPr lang="en-US"/>
          </a:p>
        </c:txPr>
        <c:crossAx val="1636852192"/>
        <c:crosses val="max"/>
        <c:crossBetween val="between"/>
        <c:majorUnit val="5"/>
        <c:minorUnit val="1"/>
      </c:valAx>
      <c:catAx>
        <c:axId val="1636852192"/>
        <c:scaling>
          <c:orientation val="minMax"/>
        </c:scaling>
        <c:delete val="1"/>
        <c:axPos val="b"/>
        <c:majorTickMark val="out"/>
        <c:minorTickMark val="none"/>
        <c:tickLblPos val="nextTo"/>
        <c:crossAx val="1714805056"/>
        <c:crosses val="autoZero"/>
        <c:auto val="1"/>
        <c:lblAlgn val="ctr"/>
        <c:lblOffset val="100"/>
        <c:noMultiLvlLbl val="0"/>
      </c:catAx>
      <c:spPr>
        <a:noFill/>
        <a:ln w="3175">
          <a:solidFill>
            <a:srgbClr val="000000"/>
          </a:solidFill>
          <a:prstDash val="solid"/>
        </a:ln>
        <a:effectLst/>
      </c:spPr>
    </c:plotArea>
    <c:plotVisOnly val="1"/>
    <c:dispBlanksAs val="gap"/>
    <c:showDLblsOverMax val="0"/>
  </c:chart>
  <c:spPr>
    <a:noFill/>
    <a:ln w="25400" cap="flat" cmpd="sng" algn="ctr">
      <a:noFill/>
      <a:round/>
    </a:ln>
    <a:effectLst/>
  </c:spPr>
  <c:txPr>
    <a:bodyPr/>
    <a:lstStyle/>
    <a:p>
      <a:pPr>
        <a:defRPr sz="2200">
          <a:solidFill>
            <a:sysClr val="windowText" lastClr="000000"/>
          </a:solidFill>
          <a:latin typeface="Segoe UI"/>
          <a:ea typeface="Segoe UI"/>
          <a:cs typeface="Segoe UI"/>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4609580052493E-2"/>
          <c:y val="2.4633518032468164E-2"/>
          <c:w val="0.87209456772448912"/>
          <c:h val="0.90347355886069802"/>
        </c:manualLayout>
      </c:layout>
      <c:barChart>
        <c:barDir val="col"/>
        <c:grouping val="clustered"/>
        <c:varyColors val="0"/>
        <c:ser>
          <c:idx val="0"/>
          <c:order val="0"/>
          <c:tx>
            <c:strRef>
              <c:f>DMX!$Z$263</c:f>
              <c:strCache>
                <c:ptCount val="1"/>
                <c:pt idx="0">
                  <c:v>2011 to January 2016</c:v>
                </c:pt>
              </c:strCache>
            </c:strRef>
          </c:tx>
          <c:spPr>
            <a:solidFill>
              <a:srgbClr val="AD6DD1"/>
            </a:solidFill>
            <a:ln w="25400">
              <a:noFill/>
            </a:ln>
            <a:effectLst/>
          </c:spPr>
          <c:invertIfNegative val="0"/>
          <c:cat>
            <c:strRef>
              <c:f>DMX!$AB$262:$AK$262</c:f>
              <c:strCache>
                <c:ptCount val="10"/>
                <c:pt idx="0">
                  <c:v>ARG</c:v>
                </c:pt>
                <c:pt idx="1">
                  <c:v>MEX</c:v>
                </c:pt>
                <c:pt idx="2">
                  <c:v>BRA</c:v>
                </c:pt>
                <c:pt idx="3">
                  <c:v>PER</c:v>
                </c:pt>
                <c:pt idx="4">
                  <c:v>CHL</c:v>
                </c:pt>
                <c:pt idx="5">
                  <c:v>COL</c:v>
                </c:pt>
                <c:pt idx="6">
                  <c:v>BOL</c:v>
                </c:pt>
                <c:pt idx="7">
                  <c:v>ECU</c:v>
                </c:pt>
                <c:pt idx="8">
                  <c:v>TTO</c:v>
                </c:pt>
                <c:pt idx="9">
                  <c:v>VEN</c:v>
                </c:pt>
              </c:strCache>
            </c:strRef>
          </c:cat>
          <c:val>
            <c:numRef>
              <c:f>DMX!$AB$263:$AK$263</c:f>
              <c:numCache>
                <c:formatCode>0.0</c:formatCode>
                <c:ptCount val="10"/>
                <c:pt idx="0">
                  <c:v>-1.1777815340975439</c:v>
                </c:pt>
                <c:pt idx="1">
                  <c:v>-1.7214605717715714</c:v>
                </c:pt>
                <c:pt idx="2">
                  <c:v>-1.7486053157822146</c:v>
                </c:pt>
                <c:pt idx="3">
                  <c:v>-3.2014695116365677</c:v>
                </c:pt>
                <c:pt idx="4">
                  <c:v>-3.4914963207347327</c:v>
                </c:pt>
                <c:pt idx="5">
                  <c:v>-9.3742275438191474</c:v>
                </c:pt>
                <c:pt idx="6">
                  <c:v>-10.80178678099395</c:v>
                </c:pt>
                <c:pt idx="7">
                  <c:v>-11.929758736169816</c:v>
                </c:pt>
                <c:pt idx="8">
                  <c:v>-17.465620745899713</c:v>
                </c:pt>
                <c:pt idx="9">
                  <c:v>-28.315471536458446</c:v>
                </c:pt>
              </c:numCache>
            </c:numRef>
          </c:val>
          <c:extLst>
            <c:ext xmlns:c16="http://schemas.microsoft.com/office/drawing/2014/chart" uri="{C3380CC4-5D6E-409C-BE32-E72D297353CC}">
              <c16:uniqueId val="{00000000-C33F-4092-BB22-5709A16C280B}"/>
            </c:ext>
          </c:extLst>
        </c:ser>
        <c:dLbls>
          <c:showLegendKey val="0"/>
          <c:showVal val="0"/>
          <c:showCatName val="0"/>
          <c:showSerName val="0"/>
          <c:showPercent val="0"/>
          <c:showBubbleSize val="0"/>
        </c:dLbls>
        <c:gapWidth val="80"/>
        <c:axId val="1754494672"/>
        <c:axId val="1413755680"/>
      </c:barChart>
      <c:barChart>
        <c:barDir val="col"/>
        <c:grouping val="clustered"/>
        <c:varyColors val="0"/>
        <c:dLbls>
          <c:showLegendKey val="0"/>
          <c:showVal val="0"/>
          <c:showCatName val="0"/>
          <c:showSerName val="0"/>
          <c:showPercent val="0"/>
          <c:showBubbleSize val="0"/>
        </c:dLbls>
        <c:gapWidth val="80"/>
        <c:axId val="1224421936"/>
        <c:axId val="1203260144"/>
        <c:extLst>
          <c:ext xmlns:c15="http://schemas.microsoft.com/office/drawing/2012/chart" uri="{02D57815-91ED-43cb-92C2-25804820EDAC}">
            <c15:filteredBarSeries>
              <c15:ser>
                <c:idx val="2"/>
                <c:order val="2"/>
                <c:tx>
                  <c:v> </c:v>
                </c:tx>
                <c:spPr>
                  <a:noFill/>
                  <a:ln>
                    <a:noFill/>
                  </a:ln>
                  <a:effectLst/>
                </c:spPr>
                <c:invertIfNegative val="0"/>
                <c:val>
                  <c:numLit>
                    <c:ptCount val="0"/>
                  </c:numLit>
                </c:val>
                <c:extLst>
                  <c:ext xmlns:c16="http://schemas.microsoft.com/office/drawing/2014/chart" uri="{C3380CC4-5D6E-409C-BE32-E72D297353CC}">
                    <c16:uniqueId val="{00000002-C33F-4092-BB22-5709A16C280B}"/>
                  </c:ext>
                </c:extLst>
              </c15:ser>
            </c15:filteredBarSeries>
          </c:ext>
        </c:extLst>
      </c:barChart>
      <c:lineChart>
        <c:grouping val="standard"/>
        <c:varyColors val="0"/>
        <c:ser>
          <c:idx val="1"/>
          <c:order val="1"/>
          <c:tx>
            <c:strRef>
              <c:f>DMX!$Z$264</c:f>
              <c:strCache>
                <c:ptCount val="1"/>
                <c:pt idx="0">
                  <c:v>2011 to February 2018</c:v>
                </c:pt>
              </c:strCache>
            </c:strRef>
          </c:tx>
          <c:spPr>
            <a:ln w="28575" cap="rnd">
              <a:noFill/>
              <a:round/>
            </a:ln>
            <a:effectLst/>
          </c:spPr>
          <c:marker>
            <c:symbol val="diamond"/>
            <c:size val="24"/>
            <c:spPr>
              <a:solidFill>
                <a:srgbClr val="00B050"/>
              </a:solidFill>
              <a:ln w="9525">
                <a:solidFill>
                  <a:schemeClr val="tx1"/>
                </a:solidFill>
              </a:ln>
              <a:effectLst/>
            </c:spPr>
          </c:marker>
          <c:cat>
            <c:strRef>
              <c:f>DMX!$AB$262:$AK$262</c:f>
              <c:strCache>
                <c:ptCount val="10"/>
                <c:pt idx="0">
                  <c:v>ARG</c:v>
                </c:pt>
                <c:pt idx="1">
                  <c:v>MEX</c:v>
                </c:pt>
                <c:pt idx="2">
                  <c:v>BRA</c:v>
                </c:pt>
                <c:pt idx="3">
                  <c:v>PER</c:v>
                </c:pt>
                <c:pt idx="4">
                  <c:v>CHL</c:v>
                </c:pt>
                <c:pt idx="5">
                  <c:v>COL</c:v>
                </c:pt>
                <c:pt idx="6">
                  <c:v>BOL</c:v>
                </c:pt>
                <c:pt idx="7">
                  <c:v>ECU</c:v>
                </c:pt>
                <c:pt idx="8">
                  <c:v>TTO</c:v>
                </c:pt>
                <c:pt idx="9">
                  <c:v>VEN</c:v>
                </c:pt>
              </c:strCache>
            </c:strRef>
          </c:cat>
          <c:val>
            <c:numRef>
              <c:f>DMX!$AB$264:$AK$264</c:f>
              <c:numCache>
                <c:formatCode>0.0</c:formatCode>
                <c:ptCount val="10"/>
                <c:pt idx="0">
                  <c:v>-0.93780678566359743</c:v>
                </c:pt>
                <c:pt idx="1">
                  <c:v>-0.49369441176454476</c:v>
                </c:pt>
                <c:pt idx="2">
                  <c:v>-1.3486538684107541</c:v>
                </c:pt>
                <c:pt idx="3">
                  <c:v>-0.44695544501165418</c:v>
                </c:pt>
                <c:pt idx="4">
                  <c:v>-0.50688856043332731</c:v>
                </c:pt>
                <c:pt idx="5">
                  <c:v>-3.080914493084419</c:v>
                </c:pt>
                <c:pt idx="6">
                  <c:v>-5.024815698671703</c:v>
                </c:pt>
                <c:pt idx="7">
                  <c:v>-3.9007850399970567</c:v>
                </c:pt>
                <c:pt idx="8">
                  <c:v>-7.2377209280007797</c:v>
                </c:pt>
                <c:pt idx="9">
                  <c:v>-6.3468879957879203</c:v>
                </c:pt>
              </c:numCache>
            </c:numRef>
          </c:val>
          <c:smooth val="0"/>
          <c:extLst>
            <c:ext xmlns:c16="http://schemas.microsoft.com/office/drawing/2014/chart" uri="{C3380CC4-5D6E-409C-BE32-E72D297353CC}">
              <c16:uniqueId val="{00000001-C33F-4092-BB22-5709A16C280B}"/>
            </c:ext>
          </c:extLst>
        </c:ser>
        <c:dLbls>
          <c:showLegendKey val="0"/>
          <c:showVal val="0"/>
          <c:showCatName val="0"/>
          <c:showSerName val="0"/>
          <c:showPercent val="0"/>
          <c:showBubbleSize val="0"/>
        </c:dLbls>
        <c:marker val="1"/>
        <c:smooth val="0"/>
        <c:axId val="1754494672"/>
        <c:axId val="1413755680"/>
      </c:lineChart>
      <c:catAx>
        <c:axId val="1754494672"/>
        <c:scaling>
          <c:orientation val="minMax"/>
        </c:scaling>
        <c:delete val="0"/>
        <c:axPos val="b"/>
        <c:numFmt formatCode="General" sourceLinked="1"/>
        <c:majorTickMark val="out"/>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crossAx val="1413755680"/>
        <c:crosses val="autoZero"/>
        <c:auto val="1"/>
        <c:lblAlgn val="ctr"/>
        <c:lblOffset val="100"/>
        <c:noMultiLvlLbl val="0"/>
      </c:catAx>
      <c:valAx>
        <c:axId val="1413755680"/>
        <c:scaling>
          <c:orientation val="minMax"/>
          <c:max val="5"/>
        </c:scaling>
        <c:delete val="0"/>
        <c:axPos val="l"/>
        <c:numFmt formatCode="#,##0;&quot;–&quot;#,##0" sourceLinked="0"/>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crossAx val="1754494672"/>
        <c:crosses val="autoZero"/>
        <c:crossBetween val="between"/>
        <c:majorUnit val="5"/>
      </c:valAx>
      <c:valAx>
        <c:axId val="1203260144"/>
        <c:scaling>
          <c:orientation val="minMax"/>
          <c:max val="5"/>
          <c:min val="-30"/>
        </c:scaling>
        <c:delete val="0"/>
        <c:axPos val="r"/>
        <c:numFmt formatCode="#,##0;&quot;–&quot;#,##0" sourceLinked="0"/>
        <c:majorTickMark val="in"/>
        <c:minorTickMark val="none"/>
        <c:tickLblPos val="none"/>
        <c:spPr>
          <a:noFill/>
          <a:ln w="3175">
            <a:solidFill>
              <a:srgbClr val="000000"/>
            </a:solidFill>
            <a:prstDash val="solid"/>
          </a:ln>
          <a:effectLst/>
        </c:spPr>
        <c:txPr>
          <a:bodyPr rot="-6000000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crossAx val="1224421936"/>
        <c:crosses val="max"/>
        <c:crossBetween val="between"/>
        <c:majorUnit val="5"/>
        <c:minorUnit val="1"/>
      </c:valAx>
      <c:catAx>
        <c:axId val="1224421936"/>
        <c:scaling>
          <c:orientation val="minMax"/>
        </c:scaling>
        <c:delete val="1"/>
        <c:axPos val="b"/>
        <c:majorTickMark val="out"/>
        <c:minorTickMark val="none"/>
        <c:tickLblPos val="nextTo"/>
        <c:crossAx val="1203260144"/>
        <c:crosses val="autoZero"/>
        <c:auto val="1"/>
        <c:lblAlgn val="ctr"/>
        <c:lblOffset val="100"/>
        <c:noMultiLvlLbl val="0"/>
      </c:catAx>
      <c:spPr>
        <a:noFill/>
        <a:ln w="3175">
          <a:solidFill>
            <a:srgbClr val="000000"/>
          </a:solidFill>
          <a:prstDash val="solid"/>
        </a:ln>
        <a:effectLst/>
      </c:spPr>
    </c:plotArea>
    <c:legend>
      <c:legendPos val="r"/>
      <c:layout>
        <c:manualLayout>
          <c:xMode val="edge"/>
          <c:yMode val="edge"/>
          <c:x val="0.14038892865664518"/>
          <c:y val="0.79059298143287637"/>
          <c:w val="0.41366579177602797"/>
          <c:h val="8.5386410032079307E-2"/>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legend>
    <c:plotVisOnly val="1"/>
    <c:dispBlanksAs val="gap"/>
    <c:showDLblsOverMax val="0"/>
  </c:chart>
  <c:spPr>
    <a:noFill/>
    <a:ln w="25400" cap="flat" cmpd="sng" algn="ctr">
      <a:noFill/>
      <a:round/>
    </a:ln>
    <a:effectLst/>
  </c:spPr>
  <c:txPr>
    <a:bodyPr/>
    <a:lstStyle/>
    <a:p>
      <a:pPr>
        <a:defRPr sz="2200">
          <a:solidFill>
            <a:srgbClr val="000000"/>
          </a:solidFill>
          <a:latin typeface="Segoe UI"/>
          <a:ea typeface="Segoe UI"/>
          <a:cs typeface="Segoe UI"/>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140361260741546E-2"/>
          <c:y val="2.2577160493827162E-2"/>
          <c:w val="0.88107276909130416"/>
          <c:h val="0.905529916399339"/>
        </c:manualLayout>
      </c:layout>
      <c:lineChart>
        <c:grouping val="standard"/>
        <c:varyColors val="0"/>
        <c:ser>
          <c:idx val="0"/>
          <c:order val="0"/>
          <c:tx>
            <c:strRef>
              <c:f>DMX!$F$5</c:f>
              <c:strCache>
                <c:ptCount val="1"/>
                <c:pt idx="0">
                  <c:v>Sovereign spread</c:v>
                </c:pt>
              </c:strCache>
            </c:strRef>
          </c:tx>
          <c:spPr>
            <a:ln w="63500" cap="rnd">
              <a:solidFill>
                <a:srgbClr val="2D85EF"/>
              </a:solidFill>
              <a:prstDash val="solid"/>
              <a:round/>
            </a:ln>
            <a:effectLst/>
          </c:spPr>
          <c:marker>
            <c:symbol val="none"/>
          </c:marker>
          <c:cat>
            <c:numRef>
              <c:f>DMX!$A$7:$A$73</c:f>
              <c:numCache>
                <c:formatCode>[$-409]mmm\-yy;@</c:formatCode>
                <c:ptCount val="67"/>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numCache>
            </c:numRef>
          </c:cat>
          <c:val>
            <c:numRef>
              <c:f>DMX!$F$7:$F$73</c:f>
              <c:numCache>
                <c:formatCode>General</c:formatCode>
                <c:ptCount val="67"/>
                <c:pt idx="0">
                  <c:v>100</c:v>
                </c:pt>
                <c:pt idx="1">
                  <c:v>102.87669376693775</c:v>
                </c:pt>
                <c:pt idx="2">
                  <c:v>107.89134081817011</c:v>
                </c:pt>
                <c:pt idx="3">
                  <c:v>108.15779748706602</c:v>
                </c:pt>
                <c:pt idx="4">
                  <c:v>108.23848238482397</c:v>
                </c:pt>
                <c:pt idx="5">
                  <c:v>129.13346883468847</c:v>
                </c:pt>
                <c:pt idx="6">
                  <c:v>126.20596205962056</c:v>
                </c:pt>
                <c:pt idx="7">
                  <c:v>127.28196600147834</c:v>
                </c:pt>
                <c:pt idx="8">
                  <c:v>126.20467157052535</c:v>
                </c:pt>
                <c:pt idx="9">
                  <c:v>124.94579945799474</c:v>
                </c:pt>
                <c:pt idx="10">
                  <c:v>130.3897277068009</c:v>
                </c:pt>
                <c:pt idx="11">
                  <c:v>126.92781473269281</c:v>
                </c:pt>
                <c:pt idx="12">
                  <c:v>131.88346883468839</c:v>
                </c:pt>
                <c:pt idx="13">
                  <c:v>142.22289972899742</c:v>
                </c:pt>
                <c:pt idx="14">
                  <c:v>127.02090592334518</c:v>
                </c:pt>
                <c:pt idx="15">
                  <c:v>115.73663463907364</c:v>
                </c:pt>
                <c:pt idx="16">
                  <c:v>113.78171963537824</c:v>
                </c:pt>
                <c:pt idx="17">
                  <c:v>106.97122209317334</c:v>
                </c:pt>
                <c:pt idx="18">
                  <c:v>104.76964769647698</c:v>
                </c:pt>
                <c:pt idx="19">
                  <c:v>116.24661246612476</c:v>
                </c:pt>
                <c:pt idx="20">
                  <c:v>121.61554570091172</c:v>
                </c:pt>
                <c:pt idx="21">
                  <c:v>137.95392953929567</c:v>
                </c:pt>
                <c:pt idx="22">
                  <c:v>141.58401084010853</c:v>
                </c:pt>
                <c:pt idx="23">
                  <c:v>160.78590785907875</c:v>
                </c:pt>
                <c:pt idx="24">
                  <c:v>174.42658290219276</c:v>
                </c:pt>
                <c:pt idx="25">
                  <c:v>165.59688346883485</c:v>
                </c:pt>
                <c:pt idx="26">
                  <c:v>162.47043606799721</c:v>
                </c:pt>
                <c:pt idx="27">
                  <c:v>152.04422271495443</c:v>
                </c:pt>
                <c:pt idx="28">
                  <c:v>146.61053039101819</c:v>
                </c:pt>
                <c:pt idx="29">
                  <c:v>156.91734417344188</c:v>
                </c:pt>
                <c:pt idx="30">
                  <c:v>163.98373983739845</c:v>
                </c:pt>
                <c:pt idx="31">
                  <c:v>176.75183894696102</c:v>
                </c:pt>
                <c:pt idx="32">
                  <c:v>182.41623552599185</c:v>
                </c:pt>
                <c:pt idx="33">
                  <c:v>181.15545700911562</c:v>
                </c:pt>
                <c:pt idx="34">
                  <c:v>172.4332171893148</c:v>
                </c:pt>
                <c:pt idx="35">
                  <c:v>185.37940379403815</c:v>
                </c:pt>
                <c:pt idx="36">
                  <c:v>206.13627564847081</c:v>
                </c:pt>
                <c:pt idx="37">
                  <c:v>214.12053168150749</c:v>
                </c:pt>
                <c:pt idx="38">
                  <c:v>183.14363143631468</c:v>
                </c:pt>
                <c:pt idx="39">
                  <c:v>174.31797651309853</c:v>
                </c:pt>
                <c:pt idx="40">
                  <c:v>171.93335796994342</c:v>
                </c:pt>
                <c:pt idx="41">
                  <c:v>168.6610002463662</c:v>
                </c:pt>
                <c:pt idx="42">
                  <c:v>154.62446767324823</c:v>
                </c:pt>
                <c:pt idx="43">
                  <c:v>147.33062330623332</c:v>
                </c:pt>
                <c:pt idx="44">
                  <c:v>144.36622320768683</c:v>
                </c:pt>
                <c:pt idx="45">
                  <c:v>141.13433991482788</c:v>
                </c:pt>
                <c:pt idx="46">
                  <c:v>152.79502340477956</c:v>
                </c:pt>
                <c:pt idx="47">
                  <c:v>150.03264350825341</c:v>
                </c:pt>
                <c:pt idx="48">
                  <c:v>144.30955900468123</c:v>
                </c:pt>
                <c:pt idx="49">
                  <c:v>137.95325203252045</c:v>
                </c:pt>
                <c:pt idx="50">
                  <c:v>134.17344173441751</c:v>
                </c:pt>
                <c:pt idx="51">
                  <c:v>134.32249322493237</c:v>
                </c:pt>
                <c:pt idx="52">
                  <c:v>130.9349593495937</c:v>
                </c:pt>
                <c:pt idx="53">
                  <c:v>133.94000985464405</c:v>
                </c:pt>
                <c:pt idx="54">
                  <c:v>135.48006194347678</c:v>
                </c:pt>
                <c:pt idx="55">
                  <c:v>135.47425474254752</c:v>
                </c:pt>
                <c:pt idx="56">
                  <c:v>129.64769647696488</c:v>
                </c:pt>
                <c:pt idx="57">
                  <c:v>126.92781473269281</c:v>
                </c:pt>
                <c:pt idx="58">
                  <c:v>131.57427937915747</c:v>
                </c:pt>
                <c:pt idx="59">
                  <c:v>130.44909020518801</c:v>
                </c:pt>
                <c:pt idx="60">
                  <c:v>127.91327913279156</c:v>
                </c:pt>
                <c:pt idx="61">
                  <c:v>130.78523035230361</c:v>
                </c:pt>
                <c:pt idx="62">
                  <c:v>131.72018970189711</c:v>
                </c:pt>
                <c:pt idx="63">
                  <c:v>131.48793392695845</c:v>
                </c:pt>
                <c:pt idx="64">
                  <c:v>142.77777777777797</c:v>
                </c:pt>
                <c:pt idx="65">
                  <c:v>151.35953026196952</c:v>
                </c:pt>
                <c:pt idx="66">
                  <c:v>146.70362158167057</c:v>
                </c:pt>
              </c:numCache>
            </c:numRef>
          </c:val>
          <c:smooth val="0"/>
          <c:extLst>
            <c:ext xmlns:c16="http://schemas.microsoft.com/office/drawing/2014/chart" uri="{C3380CC4-5D6E-409C-BE32-E72D297353CC}">
              <c16:uniqueId val="{00000000-088C-4A9B-B693-B18B0861BE14}"/>
            </c:ext>
          </c:extLst>
        </c:ser>
        <c:ser>
          <c:idx val="1"/>
          <c:order val="1"/>
          <c:tx>
            <c:strRef>
              <c:f>DMX!$G$5</c:f>
              <c:strCache>
                <c:ptCount val="1"/>
                <c:pt idx="0">
                  <c:v>Equity market index</c:v>
                </c:pt>
              </c:strCache>
            </c:strRef>
          </c:tx>
          <c:spPr>
            <a:ln w="63500" cap="rnd">
              <a:solidFill>
                <a:srgbClr val="FF0D0D"/>
              </a:solidFill>
              <a:prstDash val="solid"/>
              <a:round/>
            </a:ln>
            <a:effectLst/>
          </c:spPr>
          <c:marker>
            <c:symbol val="none"/>
          </c:marker>
          <c:cat>
            <c:numRef>
              <c:f>DMX!$A$7:$A$73</c:f>
              <c:numCache>
                <c:formatCode>[$-409]mmm\-yy;@</c:formatCode>
                <c:ptCount val="67"/>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numCache>
            </c:numRef>
          </c:cat>
          <c:val>
            <c:numRef>
              <c:f>DMX!$G$7:$G$73</c:f>
              <c:numCache>
                <c:formatCode>General</c:formatCode>
                <c:ptCount val="67"/>
                <c:pt idx="0">
                  <c:v>100</c:v>
                </c:pt>
                <c:pt idx="1">
                  <c:v>97.194016473874669</c:v>
                </c:pt>
                <c:pt idx="2">
                  <c:v>96.024777161958383</c:v>
                </c:pt>
                <c:pt idx="3">
                  <c:v>94.121803435880324</c:v>
                </c:pt>
                <c:pt idx="4">
                  <c:v>94.115791991723555</c:v>
                </c:pt>
                <c:pt idx="5">
                  <c:v>87.55061251522433</c:v>
                </c:pt>
                <c:pt idx="6">
                  <c:v>86.178343401380388</c:v>
                </c:pt>
                <c:pt idx="7">
                  <c:v>88.547662470801924</c:v>
                </c:pt>
                <c:pt idx="8">
                  <c:v>91.107075357351832</c:v>
                </c:pt>
                <c:pt idx="9">
                  <c:v>92.524420253362692</c:v>
                </c:pt>
                <c:pt idx="10">
                  <c:v>92.529601705283909</c:v>
                </c:pt>
                <c:pt idx="11">
                  <c:v>90.181005828366352</c:v>
                </c:pt>
                <c:pt idx="12">
                  <c:v>87.269870531167982</c:v>
                </c:pt>
                <c:pt idx="13">
                  <c:v>84.460755742067647</c:v>
                </c:pt>
                <c:pt idx="14">
                  <c:v>84.426922481965406</c:v>
                </c:pt>
                <c:pt idx="15">
                  <c:v>90.023623355444286</c:v>
                </c:pt>
                <c:pt idx="16">
                  <c:v>91.689788482267787</c:v>
                </c:pt>
                <c:pt idx="17">
                  <c:v>92.821121428366141</c:v>
                </c:pt>
                <c:pt idx="18">
                  <c:v>95.338252634495703</c:v>
                </c:pt>
                <c:pt idx="19">
                  <c:v>97.978177938439387</c:v>
                </c:pt>
                <c:pt idx="20">
                  <c:v>98.786048012725303</c:v>
                </c:pt>
                <c:pt idx="21">
                  <c:v>92.830504245379586</c:v>
                </c:pt>
                <c:pt idx="22">
                  <c:v>92.202756892396408</c:v>
                </c:pt>
                <c:pt idx="23">
                  <c:v>87.115663940475585</c:v>
                </c:pt>
                <c:pt idx="24">
                  <c:v>85.111912140192487</c:v>
                </c:pt>
                <c:pt idx="25">
                  <c:v>87.591410676021141</c:v>
                </c:pt>
                <c:pt idx="26">
                  <c:v>87.299547052467446</c:v>
                </c:pt>
                <c:pt idx="27">
                  <c:v>92.054957117138343</c:v>
                </c:pt>
                <c:pt idx="28">
                  <c:v>93.072797202123937</c:v>
                </c:pt>
                <c:pt idx="29">
                  <c:v>90.353459454957587</c:v>
                </c:pt>
                <c:pt idx="30">
                  <c:v>88.543726148545005</c:v>
                </c:pt>
                <c:pt idx="31">
                  <c:v>83.809253527440987</c:v>
                </c:pt>
                <c:pt idx="32">
                  <c:v>81.528694239915396</c:v>
                </c:pt>
                <c:pt idx="33">
                  <c:v>83.503128033158774</c:v>
                </c:pt>
                <c:pt idx="34">
                  <c:v>82.814170829711571</c:v>
                </c:pt>
                <c:pt idx="35">
                  <c:v>78.825627966273998</c:v>
                </c:pt>
                <c:pt idx="36">
                  <c:v>73.09272867165727</c:v>
                </c:pt>
                <c:pt idx="37">
                  <c:v>76.256532962117504</c:v>
                </c:pt>
                <c:pt idx="38">
                  <c:v>85.072131830225288</c:v>
                </c:pt>
                <c:pt idx="39">
                  <c:v>87.944961544938351</c:v>
                </c:pt>
                <c:pt idx="40">
                  <c:v>86.73475820645011</c:v>
                </c:pt>
                <c:pt idx="41">
                  <c:v>85.940074508121782</c:v>
                </c:pt>
                <c:pt idx="42">
                  <c:v>91.349393863635029</c:v>
                </c:pt>
                <c:pt idx="43">
                  <c:v>94.607601609703167</c:v>
                </c:pt>
                <c:pt idx="44">
                  <c:v>94.382781238668784</c:v>
                </c:pt>
                <c:pt idx="45">
                  <c:v>98.12203156272966</c:v>
                </c:pt>
                <c:pt idx="46">
                  <c:v>96.022546959466709</c:v>
                </c:pt>
                <c:pt idx="47">
                  <c:v>93.410555022443887</c:v>
                </c:pt>
                <c:pt idx="48">
                  <c:v>98.165900112398631</c:v>
                </c:pt>
                <c:pt idx="49">
                  <c:v>101.10677647797679</c:v>
                </c:pt>
                <c:pt idx="50">
                  <c:v>100.50724042627057</c:v>
                </c:pt>
                <c:pt idx="51">
                  <c:v>100.78999534880562</c:v>
                </c:pt>
                <c:pt idx="52">
                  <c:v>101.52784274198314</c:v>
                </c:pt>
                <c:pt idx="53">
                  <c:v>98.812693607354618</c:v>
                </c:pt>
                <c:pt idx="54">
                  <c:v>102.34302972437222</c:v>
                </c:pt>
                <c:pt idx="55">
                  <c:v>106.56841322950837</c:v>
                </c:pt>
                <c:pt idx="56">
                  <c:v>110.89462485395624</c:v>
                </c:pt>
                <c:pt idx="57">
                  <c:v>112.83656393721542</c:v>
                </c:pt>
                <c:pt idx="58">
                  <c:v>108.80432365615968</c:v>
                </c:pt>
                <c:pt idx="59">
                  <c:v>108.98477621248206</c:v>
                </c:pt>
                <c:pt idx="60">
                  <c:v>117.34396965688327</c:v>
                </c:pt>
                <c:pt idx="61">
                  <c:v>119.28218466171391</c:v>
                </c:pt>
                <c:pt idx="62">
                  <c:v>118.94577359779872</c:v>
                </c:pt>
                <c:pt idx="63">
                  <c:v>119.73685918425609</c:v>
                </c:pt>
                <c:pt idx="64">
                  <c:v>115.73924884104731</c:v>
                </c:pt>
                <c:pt idx="65">
                  <c:v>107.3323835681868</c:v>
                </c:pt>
                <c:pt idx="66">
                  <c:v>111.81353106950414</c:v>
                </c:pt>
              </c:numCache>
            </c:numRef>
          </c:val>
          <c:smooth val="0"/>
          <c:extLst>
            <c:ext xmlns:c16="http://schemas.microsoft.com/office/drawing/2014/chart" uri="{C3380CC4-5D6E-409C-BE32-E72D297353CC}">
              <c16:uniqueId val="{00000001-088C-4A9B-B693-B18B0861BE14}"/>
            </c:ext>
          </c:extLst>
        </c:ser>
        <c:ser>
          <c:idx val="2"/>
          <c:order val="2"/>
          <c:tx>
            <c:strRef>
              <c:f>DMX!$H$5</c:f>
              <c:strCache>
                <c:ptCount val="1"/>
                <c:pt idx="0">
                  <c:v>Corporate spread</c:v>
                </c:pt>
              </c:strCache>
            </c:strRef>
          </c:tx>
          <c:spPr>
            <a:ln w="63500" cap="rnd">
              <a:solidFill>
                <a:srgbClr val="000000"/>
              </a:solidFill>
              <a:prstDash val="solid"/>
              <a:round/>
            </a:ln>
            <a:effectLst/>
          </c:spPr>
          <c:marker>
            <c:symbol val="none"/>
          </c:marker>
          <c:cat>
            <c:numRef>
              <c:f>DMX!$A$7:$A$73</c:f>
              <c:numCache>
                <c:formatCode>[$-409]mmm\-yy;@</c:formatCode>
                <c:ptCount val="67"/>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numCache>
            </c:numRef>
          </c:cat>
          <c:val>
            <c:numRef>
              <c:f>DMX!$H$7:$H$73</c:f>
              <c:numCache>
                <c:formatCode>General</c:formatCode>
                <c:ptCount val="67"/>
                <c:pt idx="0">
                  <c:v>100</c:v>
                </c:pt>
                <c:pt idx="1">
                  <c:v>102.65493884973446</c:v>
                </c:pt>
                <c:pt idx="2">
                  <c:v>105.16292773691612</c:v>
                </c:pt>
                <c:pt idx="3">
                  <c:v>110.50219877771656</c:v>
                </c:pt>
                <c:pt idx="4">
                  <c:v>106.62248595647253</c:v>
                </c:pt>
                <c:pt idx="5">
                  <c:v>118.70629992980739</c:v>
                </c:pt>
                <c:pt idx="6">
                  <c:v>113.39822760190805</c:v>
                </c:pt>
                <c:pt idx="7">
                  <c:v>113.78168521159975</c:v>
                </c:pt>
                <c:pt idx="8">
                  <c:v>117.8818386858666</c:v>
                </c:pt>
                <c:pt idx="9">
                  <c:v>114.63821518930868</c:v>
                </c:pt>
                <c:pt idx="10">
                  <c:v>109.05171901660664</c:v>
                </c:pt>
                <c:pt idx="11">
                  <c:v>104.70073378954869</c:v>
                </c:pt>
                <c:pt idx="12">
                  <c:v>103.96932636202747</c:v>
                </c:pt>
                <c:pt idx="13">
                  <c:v>108.71723796364256</c:v>
                </c:pt>
                <c:pt idx="14">
                  <c:v>102.85223070054256</c:v>
                </c:pt>
                <c:pt idx="15">
                  <c:v>97.682784039779875</c:v>
                </c:pt>
                <c:pt idx="16">
                  <c:v>97.163949739517193</c:v>
                </c:pt>
                <c:pt idx="17">
                  <c:v>91.102877244293282</c:v>
                </c:pt>
                <c:pt idx="18">
                  <c:v>91.281716045855958</c:v>
                </c:pt>
                <c:pt idx="19">
                  <c:v>96.81779217279076</c:v>
                </c:pt>
                <c:pt idx="20">
                  <c:v>91.878238669853587</c:v>
                </c:pt>
                <c:pt idx="21">
                  <c:v>100.75259083543556</c:v>
                </c:pt>
                <c:pt idx="22">
                  <c:v>100.95861882110569</c:v>
                </c:pt>
                <c:pt idx="23">
                  <c:v>115.97688213669197</c:v>
                </c:pt>
                <c:pt idx="24">
                  <c:v>129.55724431093364</c:v>
                </c:pt>
                <c:pt idx="25">
                  <c:v>124.82152000232492</c:v>
                </c:pt>
                <c:pt idx="26">
                  <c:v>122.89323042520586</c:v>
                </c:pt>
                <c:pt idx="27">
                  <c:v>119.73148458317009</c:v>
                </c:pt>
                <c:pt idx="28">
                  <c:v>109.89803190200216</c:v>
                </c:pt>
                <c:pt idx="29">
                  <c:v>113.57560767196229</c:v>
                </c:pt>
                <c:pt idx="30">
                  <c:v>120.26178691338636</c:v>
                </c:pt>
                <c:pt idx="31">
                  <c:v>135.63334533534254</c:v>
                </c:pt>
                <c:pt idx="32">
                  <c:v>152.82836635167743</c:v>
                </c:pt>
                <c:pt idx="33">
                  <c:v>161.14690928678712</c:v>
                </c:pt>
                <c:pt idx="34">
                  <c:v>154.69335415033635</c:v>
                </c:pt>
                <c:pt idx="35">
                  <c:v>178.35971546379744</c:v>
                </c:pt>
                <c:pt idx="36">
                  <c:v>190.32747436431987</c:v>
                </c:pt>
                <c:pt idx="37">
                  <c:v>203.49050302040999</c:v>
                </c:pt>
                <c:pt idx="38">
                  <c:v>167.18271096898491</c:v>
                </c:pt>
                <c:pt idx="39">
                  <c:v>156.12995619155029</c:v>
                </c:pt>
                <c:pt idx="40">
                  <c:v>152.25580739320108</c:v>
                </c:pt>
                <c:pt idx="41">
                  <c:v>153.14725587234886</c:v>
                </c:pt>
                <c:pt idx="42">
                  <c:v>142.3052615337545</c:v>
                </c:pt>
                <c:pt idx="43">
                  <c:v>132.70920781018728</c:v>
                </c:pt>
                <c:pt idx="44">
                  <c:v>131.05066939435085</c:v>
                </c:pt>
                <c:pt idx="45">
                  <c:v>127.35531808809672</c:v>
                </c:pt>
                <c:pt idx="46">
                  <c:v>127.9087360077157</c:v>
                </c:pt>
                <c:pt idx="47">
                  <c:v>118.94548317230667</c:v>
                </c:pt>
                <c:pt idx="48">
                  <c:v>113.32899510873118</c:v>
                </c:pt>
                <c:pt idx="49">
                  <c:v>107.09144327537253</c:v>
                </c:pt>
                <c:pt idx="50">
                  <c:v>106.98054685347704</c:v>
                </c:pt>
                <c:pt idx="51">
                  <c:v>107.47946356357035</c:v>
                </c:pt>
                <c:pt idx="52">
                  <c:v>103.11737312543681</c:v>
                </c:pt>
                <c:pt idx="53">
                  <c:v>105.48091047854172</c:v>
                </c:pt>
                <c:pt idx="54">
                  <c:v>101.96654760257722</c:v>
                </c:pt>
                <c:pt idx="55">
                  <c:v>101.03382968997818</c:v>
                </c:pt>
                <c:pt idx="56">
                  <c:v>95.957852265235132</c:v>
                </c:pt>
                <c:pt idx="57">
                  <c:v>89.540648967280148</c:v>
                </c:pt>
                <c:pt idx="58">
                  <c:v>90.794644377657391</c:v>
                </c:pt>
                <c:pt idx="59">
                  <c:v>88.166363982487496</c:v>
                </c:pt>
                <c:pt idx="60">
                  <c:v>82.708665395138595</c:v>
                </c:pt>
                <c:pt idx="61">
                  <c:v>83.718892664365413</c:v>
                </c:pt>
                <c:pt idx="62">
                  <c:v>88.170075109082262</c:v>
                </c:pt>
                <c:pt idx="63">
                  <c:v>88.44484516193225</c:v>
                </c:pt>
                <c:pt idx="64">
                  <c:v>98.087966863663667</c:v>
                </c:pt>
                <c:pt idx="65">
                  <c:v>109.27114487719712</c:v>
                </c:pt>
                <c:pt idx="66">
                  <c:v>105.16293107066265</c:v>
                </c:pt>
              </c:numCache>
            </c:numRef>
          </c:val>
          <c:smooth val="0"/>
          <c:extLst>
            <c:ext xmlns:c16="http://schemas.microsoft.com/office/drawing/2014/chart" uri="{C3380CC4-5D6E-409C-BE32-E72D297353CC}">
              <c16:uniqueId val="{00000002-088C-4A9B-B693-B18B0861BE14}"/>
            </c:ext>
          </c:extLst>
        </c:ser>
        <c:dLbls>
          <c:showLegendKey val="0"/>
          <c:showVal val="0"/>
          <c:showCatName val="0"/>
          <c:showSerName val="0"/>
          <c:showPercent val="0"/>
          <c:showBubbleSize val="0"/>
        </c:dLbls>
        <c:smooth val="0"/>
        <c:axId val="71235328"/>
        <c:axId val="71236576"/>
      </c:lineChart>
      <c:dateAx>
        <c:axId val="71235328"/>
        <c:scaling>
          <c:orientation val="minMax"/>
          <c:max val="43313"/>
        </c:scaling>
        <c:delete val="0"/>
        <c:axPos val="b"/>
        <c:numFmt formatCode="[$-409]mmm\-yy;@" sourceLinked="1"/>
        <c:majorTickMark val="in"/>
        <c:minorTickMark val="none"/>
        <c:tickLblPos val="low"/>
        <c:spPr>
          <a:noFill/>
          <a:ln w="3175" cap="flat" cmpd="sng" algn="ctr">
            <a:solidFill>
              <a:schemeClr val="tx1"/>
            </a:solidFill>
            <a:prstDash val="solid"/>
            <a:round/>
          </a:ln>
          <a:effectLst/>
        </c:spPr>
        <c:txPr>
          <a:bodyPr rot="-60000000" spcFirstLastPara="1" vertOverflow="ellipsis" vert="horz" wrap="square" anchor="ctr" anchorCtr="1"/>
          <a:lstStyle/>
          <a:p>
            <a:pPr>
              <a:defRPr sz="2200" b="0" i="0" u="none" strike="noStrike" kern="1200" baseline="0">
                <a:solidFill>
                  <a:sysClr val="windowText" lastClr="000000"/>
                </a:solidFill>
                <a:latin typeface="Segoe UI"/>
                <a:ea typeface="Segoe UI"/>
                <a:cs typeface="Segoe UI"/>
              </a:defRPr>
            </a:pPr>
            <a:endParaRPr lang="en-US"/>
          </a:p>
        </c:txPr>
        <c:crossAx val="71236576"/>
        <c:crosses val="autoZero"/>
        <c:auto val="1"/>
        <c:lblOffset val="100"/>
        <c:baseTimeUnit val="months"/>
        <c:majorUnit val="11"/>
        <c:majorTimeUnit val="months"/>
      </c:dateAx>
      <c:valAx>
        <c:axId val="71236576"/>
        <c:scaling>
          <c:orientation val="minMax"/>
          <c:max val="220"/>
          <c:min val="60"/>
        </c:scaling>
        <c:delete val="0"/>
        <c:axPos val="l"/>
        <c:numFmt formatCode="General" sourceLinked="1"/>
        <c:majorTickMark val="in"/>
        <c:minorTickMark val="none"/>
        <c:tickLblPos val="nextTo"/>
        <c:spPr>
          <a:noFill/>
          <a:ln w="3175">
            <a:solidFill>
              <a:schemeClr val="tx1"/>
            </a:solidFill>
            <a:prstDash val="solid"/>
          </a:ln>
          <a:effectLst/>
        </c:spPr>
        <c:txPr>
          <a:bodyPr rot="-60000000" spcFirstLastPara="1" vertOverflow="ellipsis" vert="horz" wrap="square" anchor="ctr" anchorCtr="1"/>
          <a:lstStyle/>
          <a:p>
            <a:pPr>
              <a:defRPr sz="2200" b="0" i="0" u="none" strike="noStrike" kern="1200" baseline="0">
                <a:solidFill>
                  <a:sysClr val="windowText" lastClr="000000"/>
                </a:solidFill>
                <a:latin typeface="Segoe UI"/>
                <a:ea typeface="Segoe UI"/>
                <a:cs typeface="Segoe UI"/>
              </a:defRPr>
            </a:pPr>
            <a:endParaRPr lang="en-US"/>
          </a:p>
        </c:txPr>
        <c:crossAx val="71235328"/>
        <c:crosses val="autoZero"/>
        <c:crossBetween val="between"/>
        <c:majorUnit val="20"/>
      </c:valAx>
      <c:spPr>
        <a:solidFill>
          <a:srgbClr val="FFFFFF">
            <a:alpha val="0"/>
          </a:srgbClr>
        </a:solidFill>
        <a:ln w="3175">
          <a:solidFill>
            <a:schemeClr val="tx1"/>
          </a:solidFill>
          <a:prstDash val="solid"/>
        </a:ln>
        <a:effectLst/>
      </c:spPr>
    </c:plotArea>
    <c:plotVisOnly val="1"/>
    <c:dispBlanksAs val="gap"/>
    <c:showDLblsOverMax val="0"/>
  </c:chart>
  <c:spPr>
    <a:noFill/>
    <a:ln w="25400" cap="flat" cmpd="sng" algn="ctr">
      <a:noFill/>
      <a:round/>
    </a:ln>
    <a:effectLst/>
  </c:spPr>
  <c:txPr>
    <a:bodyPr/>
    <a:lstStyle/>
    <a:p>
      <a:pPr>
        <a:defRPr sz="2200">
          <a:solidFill>
            <a:sysClr val="windowText" lastClr="000000"/>
          </a:solidFill>
          <a:latin typeface="Segoe UI"/>
          <a:ea typeface="Segoe UI"/>
          <a:cs typeface="Segoe UI"/>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080435258092737E-2"/>
          <c:y val="3.2766622922134732E-2"/>
          <c:w val="0.93278067585301838"/>
          <c:h val="0.88674726596675413"/>
        </c:manualLayout>
      </c:layout>
      <c:areaChart>
        <c:grouping val="standard"/>
        <c:varyColors val="0"/>
        <c:ser>
          <c:idx val="3"/>
          <c:order val="3"/>
          <c:tx>
            <c:v>shade</c:v>
          </c:tx>
          <c:spPr>
            <a:solidFill>
              <a:srgbClr val="CAE0FB"/>
            </a:solidFill>
          </c:spPr>
          <c:val>
            <c:numRef>
              <c:f>Data!$H$5:$W$5</c:f>
              <c:numCache>
                <c:formatCode>General</c:formatCode>
                <c:ptCount val="16"/>
                <c:pt idx="9">
                  <c:v>239</c:v>
                </c:pt>
                <c:pt idx="10">
                  <c:v>239</c:v>
                </c:pt>
                <c:pt idx="11">
                  <c:v>239</c:v>
                </c:pt>
                <c:pt idx="12">
                  <c:v>239</c:v>
                </c:pt>
                <c:pt idx="13">
                  <c:v>239</c:v>
                </c:pt>
                <c:pt idx="14">
                  <c:v>239</c:v>
                </c:pt>
                <c:pt idx="15">
                  <c:v>239</c:v>
                </c:pt>
              </c:numCache>
            </c:numRef>
          </c:val>
          <c:extLst>
            <c:ext xmlns:c16="http://schemas.microsoft.com/office/drawing/2014/chart" uri="{C3380CC4-5D6E-409C-BE32-E72D297353CC}">
              <c16:uniqueId val="{00000000-6F0F-4B6B-BE59-27AFA6318DAC}"/>
            </c:ext>
          </c:extLst>
        </c:ser>
        <c:dLbls>
          <c:showLegendKey val="0"/>
          <c:showVal val="0"/>
          <c:showCatName val="0"/>
          <c:showSerName val="0"/>
          <c:showPercent val="0"/>
          <c:showBubbleSize val="0"/>
        </c:dLbls>
        <c:axId val="859080392"/>
        <c:axId val="859080784"/>
      </c:areaChart>
      <c:lineChart>
        <c:grouping val="standard"/>
        <c:varyColors val="0"/>
        <c:ser>
          <c:idx val="0"/>
          <c:order val="0"/>
          <c:tx>
            <c:strRef>
              <c:f>'REO Chart (SPA)'!$G$4</c:f>
              <c:strCache>
                <c:ptCount val="1"/>
                <c:pt idx="0">
                  <c:v>Energía</c:v>
                </c:pt>
              </c:strCache>
            </c:strRef>
          </c:tx>
          <c:spPr>
            <a:ln w="63500">
              <a:solidFill>
                <a:srgbClr val="2D85EF"/>
              </a:solidFill>
              <a:prstDash val="solid"/>
            </a:ln>
          </c:spPr>
          <c:marker>
            <c:symbol val="none"/>
          </c:marker>
          <c:cat>
            <c:strRef>
              <c:f>Data!$H$1:$W$1</c:f>
              <c:strCach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2022</c:v>
                </c:pt>
                <c:pt idx="15">
                  <c:v>2023</c:v>
                </c:pt>
              </c:strCache>
            </c:strRef>
          </c:cat>
          <c:val>
            <c:numRef>
              <c:f>Data!$H$2:$W$2</c:f>
              <c:numCache>
                <c:formatCode>General</c:formatCode>
                <c:ptCount val="16"/>
                <c:pt idx="0">
                  <c:v>116.45715760743578</c:v>
                </c:pt>
                <c:pt idx="1">
                  <c:v>146.66935202276895</c:v>
                </c:pt>
                <c:pt idx="2">
                  <c:v>192.97986995673838</c:v>
                </c:pt>
                <c:pt idx="3">
                  <c:v>194.15173330023791</c:v>
                </c:pt>
                <c:pt idx="4">
                  <c:v>191.00079713143035</c:v>
                </c:pt>
                <c:pt idx="5">
                  <c:v>176.91792037605319</c:v>
                </c:pt>
                <c:pt idx="6">
                  <c:v>97.654925826205073</c:v>
                </c:pt>
                <c:pt idx="7">
                  <c:v>81.58244247607432</c:v>
                </c:pt>
                <c:pt idx="8">
                  <c:v>100.65765015579478</c:v>
                </c:pt>
                <c:pt idx="9">
                  <c:v>132.85134566462474</c:v>
                </c:pt>
                <c:pt idx="10">
                  <c:v>130.56091125305659</c:v>
                </c:pt>
                <c:pt idx="11">
                  <c:v>123.05273346628006</c:v>
                </c:pt>
                <c:pt idx="12">
                  <c:v>117.90844484667196</c:v>
                </c:pt>
                <c:pt idx="13">
                  <c:v>114.21993361658238</c:v>
                </c:pt>
                <c:pt idx="14">
                  <c:v>114.21993361658238</c:v>
                </c:pt>
                <c:pt idx="15">
                  <c:v>111.68479704857681</c:v>
                </c:pt>
              </c:numCache>
            </c:numRef>
          </c:val>
          <c:smooth val="0"/>
          <c:extLst>
            <c:ext xmlns:c16="http://schemas.microsoft.com/office/drawing/2014/chart" uri="{C3380CC4-5D6E-409C-BE32-E72D297353CC}">
              <c16:uniqueId val="{00000001-6F0F-4B6B-BE59-27AFA6318DAC}"/>
            </c:ext>
          </c:extLst>
        </c:ser>
        <c:ser>
          <c:idx val="1"/>
          <c:order val="1"/>
          <c:tx>
            <c:strRef>
              <c:f>'REO Chart (SPA)'!$G$5</c:f>
              <c:strCache>
                <c:ptCount val="1"/>
                <c:pt idx="0">
                  <c:v>Metales</c:v>
                </c:pt>
              </c:strCache>
            </c:strRef>
          </c:tx>
          <c:spPr>
            <a:ln w="63500">
              <a:solidFill>
                <a:srgbClr val="FF0D0D"/>
              </a:solidFill>
              <a:prstDash val="solid"/>
            </a:ln>
          </c:spPr>
          <c:marker>
            <c:symbol val="none"/>
          </c:marker>
          <c:cat>
            <c:strRef>
              <c:f>Data!$H$1:$W$1</c:f>
              <c:strCach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2022</c:v>
                </c:pt>
                <c:pt idx="15">
                  <c:v>2023</c:v>
                </c:pt>
              </c:strCache>
            </c:strRef>
          </c:cat>
          <c:val>
            <c:numRef>
              <c:f>Data!$H$3:$W$3</c:f>
              <c:numCache>
                <c:formatCode>General</c:formatCode>
                <c:ptCount val="16"/>
                <c:pt idx="0">
                  <c:v>136.53030267712344</c:v>
                </c:pt>
                <c:pt idx="1">
                  <c:v>202.31976447560237</c:v>
                </c:pt>
                <c:pt idx="2">
                  <c:v>229.71914120232395</c:v>
                </c:pt>
                <c:pt idx="3">
                  <c:v>191.03413986335448</c:v>
                </c:pt>
                <c:pt idx="4">
                  <c:v>182.90189295554259</c:v>
                </c:pt>
                <c:pt idx="5">
                  <c:v>164.37536118512102</c:v>
                </c:pt>
                <c:pt idx="6">
                  <c:v>126.57373526536901</c:v>
                </c:pt>
                <c:pt idx="7">
                  <c:v>119.73028270828472</c:v>
                </c:pt>
                <c:pt idx="8">
                  <c:v>146.31485691521468</c:v>
                </c:pt>
                <c:pt idx="9">
                  <c:v>154.09499027037742</c:v>
                </c:pt>
                <c:pt idx="10">
                  <c:v>146.07190565662154</c:v>
                </c:pt>
                <c:pt idx="11">
                  <c:v>147.00757355597213</c:v>
                </c:pt>
                <c:pt idx="12">
                  <c:v>147.68079478014772</c:v>
                </c:pt>
                <c:pt idx="13">
                  <c:v>147.99371653035237</c:v>
                </c:pt>
                <c:pt idx="14">
                  <c:v>147.99371653035237</c:v>
                </c:pt>
                <c:pt idx="15">
                  <c:v>148.57721318251575</c:v>
                </c:pt>
              </c:numCache>
            </c:numRef>
          </c:val>
          <c:smooth val="0"/>
          <c:extLst>
            <c:ext xmlns:c16="http://schemas.microsoft.com/office/drawing/2014/chart" uri="{C3380CC4-5D6E-409C-BE32-E72D297353CC}">
              <c16:uniqueId val="{00000002-6F0F-4B6B-BE59-27AFA6318DAC}"/>
            </c:ext>
          </c:extLst>
        </c:ser>
        <c:ser>
          <c:idx val="2"/>
          <c:order val="2"/>
          <c:tx>
            <c:strRef>
              <c:f>'REO Chart (SPA)'!$G$6</c:f>
              <c:strCache>
                <c:ptCount val="1"/>
                <c:pt idx="0">
                  <c:v>Materias primas agrícolas</c:v>
                </c:pt>
              </c:strCache>
            </c:strRef>
          </c:tx>
          <c:spPr>
            <a:ln w="63500">
              <a:solidFill>
                <a:srgbClr val="000000"/>
              </a:solidFill>
              <a:prstDash val="solid"/>
            </a:ln>
          </c:spPr>
          <c:marker>
            <c:symbol val="none"/>
          </c:marker>
          <c:cat>
            <c:strRef>
              <c:f>Data!$H$1:$W$1</c:f>
              <c:strCach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2022</c:v>
                </c:pt>
                <c:pt idx="15">
                  <c:v>2023</c:v>
                </c:pt>
              </c:strCache>
            </c:strRef>
          </c:cat>
          <c:val>
            <c:numRef>
              <c:f>Data!$H$4:$W$4</c:f>
              <c:numCache>
                <c:formatCode>General</c:formatCode>
                <c:ptCount val="16"/>
                <c:pt idx="0">
                  <c:v>93.929178321841803</c:v>
                </c:pt>
                <c:pt idx="1">
                  <c:v>125.10797770509355</c:v>
                </c:pt>
                <c:pt idx="2">
                  <c:v>153.45036712470059</c:v>
                </c:pt>
                <c:pt idx="3">
                  <c:v>134.00765698277135</c:v>
                </c:pt>
                <c:pt idx="4">
                  <c:v>136.12685358155525</c:v>
                </c:pt>
                <c:pt idx="5">
                  <c:v>138.81482384598817</c:v>
                </c:pt>
                <c:pt idx="6">
                  <c:v>120.12487461826481</c:v>
                </c:pt>
                <c:pt idx="7">
                  <c:v>113.25183920071332</c:v>
                </c:pt>
                <c:pt idx="8">
                  <c:v>115.80271905860995</c:v>
                </c:pt>
                <c:pt idx="9">
                  <c:v>118.14839959824739</c:v>
                </c:pt>
                <c:pt idx="10">
                  <c:v>116.18313694109555</c:v>
                </c:pt>
                <c:pt idx="11">
                  <c:v>115.32235288053187</c:v>
                </c:pt>
                <c:pt idx="12">
                  <c:v>115.05959143626487</c:v>
                </c:pt>
                <c:pt idx="13">
                  <c:v>115.05959143626487</c:v>
                </c:pt>
                <c:pt idx="14">
                  <c:v>115.05959143626487</c:v>
                </c:pt>
                <c:pt idx="15">
                  <c:v>115.05959143626487</c:v>
                </c:pt>
              </c:numCache>
            </c:numRef>
          </c:val>
          <c:smooth val="0"/>
          <c:extLst>
            <c:ext xmlns:c16="http://schemas.microsoft.com/office/drawing/2014/chart" uri="{C3380CC4-5D6E-409C-BE32-E72D297353CC}">
              <c16:uniqueId val="{00000003-6F0F-4B6B-BE59-27AFA6318DAC}"/>
            </c:ext>
          </c:extLst>
        </c:ser>
        <c:dLbls>
          <c:showLegendKey val="0"/>
          <c:showVal val="0"/>
          <c:showCatName val="0"/>
          <c:showSerName val="0"/>
          <c:showPercent val="0"/>
          <c:showBubbleSize val="0"/>
        </c:dLbls>
        <c:marker val="1"/>
        <c:smooth val="0"/>
        <c:axId val="859080392"/>
        <c:axId val="859080784"/>
      </c:lineChart>
      <c:catAx>
        <c:axId val="859080392"/>
        <c:scaling>
          <c:orientation val="minMax"/>
        </c:scaling>
        <c:delete val="0"/>
        <c:axPos val="b"/>
        <c:majorTickMark val="in"/>
        <c:minorTickMark val="none"/>
        <c:tickLblPos val="low"/>
        <c:spPr>
          <a:ln w="9525">
            <a:solidFill>
              <a:schemeClr val="tx1"/>
            </a:solidFill>
            <a:prstDash val="solid"/>
          </a:ln>
        </c:spPr>
        <c:crossAx val="859080784"/>
        <c:crosses val="autoZero"/>
        <c:auto val="1"/>
        <c:lblAlgn val="ctr"/>
        <c:lblOffset val="100"/>
        <c:tickLblSkip val="1"/>
        <c:noMultiLvlLbl val="0"/>
      </c:catAx>
      <c:valAx>
        <c:axId val="859080784"/>
        <c:scaling>
          <c:orientation val="minMax"/>
          <c:max val="240"/>
          <c:min val="80"/>
        </c:scaling>
        <c:delete val="0"/>
        <c:axPos val="l"/>
        <c:numFmt formatCode="General" sourceLinked="1"/>
        <c:majorTickMark val="in"/>
        <c:minorTickMark val="none"/>
        <c:tickLblPos val="nextTo"/>
        <c:spPr>
          <a:ln w="9525">
            <a:solidFill>
              <a:schemeClr val="tx1"/>
            </a:solidFill>
            <a:prstDash val="solid"/>
          </a:ln>
        </c:spPr>
        <c:crossAx val="859080392"/>
        <c:crosses val="autoZero"/>
        <c:crossBetween val="midCat"/>
      </c:valAx>
      <c:spPr>
        <a:solidFill>
          <a:srgbClr val="FFFFFF">
            <a:alpha val="0"/>
          </a:srgbClr>
        </a:solidFill>
        <a:ln w="9525">
          <a:solidFill>
            <a:schemeClr val="tx1"/>
          </a:solidFill>
          <a:prstDash val="solid"/>
        </a:ln>
      </c:spPr>
    </c:plotArea>
    <c:plotVisOnly val="1"/>
    <c:dispBlanksAs val="gap"/>
    <c:showDLblsOverMax val="0"/>
  </c:chart>
  <c:spPr>
    <a:noFill/>
    <a:ln w="9525">
      <a:noFill/>
    </a:ln>
  </c:spPr>
  <c:txPr>
    <a:bodyPr/>
    <a:lstStyle/>
    <a:p>
      <a:pPr>
        <a:defRPr sz="2400">
          <a:latin typeface="Segoe UI"/>
          <a:ea typeface="Segoe UI"/>
          <a:cs typeface="Segoe UI"/>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441546369203852E-2"/>
          <c:y val="4.4695246427529894E-2"/>
          <c:w val="0.95483623140857388"/>
          <c:h val="0.8384966462525516"/>
        </c:manualLayout>
      </c:layout>
      <c:barChart>
        <c:barDir val="col"/>
        <c:grouping val="stacked"/>
        <c:varyColors val="0"/>
        <c:ser>
          <c:idx val="1"/>
          <c:order val="1"/>
          <c:tx>
            <c:strRef>
              <c:f>Data!$AH$5</c:f>
              <c:strCache>
                <c:ptCount val="1"/>
                <c:pt idx="0">
                  <c:v>Private consumption</c:v>
                </c:pt>
              </c:strCache>
            </c:strRef>
          </c:tx>
          <c:spPr>
            <a:solidFill>
              <a:srgbClr val="923CC2"/>
            </a:solidFill>
            <a:ln w="25400">
              <a:noFill/>
            </a:ln>
            <a:effectLst/>
          </c:spPr>
          <c:invertIfNegative val="0"/>
          <c:cat>
            <c:strRef>
              <c:f>(Data!$AE$7,Data!$AE$12,Data!$AE$17,Data!$AE$22,Data!$AE$27)</c:f>
              <c:strCache>
                <c:ptCount val="5"/>
                <c:pt idx="0">
                  <c:v>2015</c:v>
                </c:pt>
                <c:pt idx="1">
                  <c:v>16</c:v>
                </c:pt>
                <c:pt idx="2">
                  <c:v>17</c:v>
                </c:pt>
                <c:pt idx="3">
                  <c:v>18
(Projected)</c:v>
                </c:pt>
                <c:pt idx="4">
                  <c:v>19
(Projected)</c:v>
                </c:pt>
              </c:strCache>
            </c:strRef>
          </c:cat>
          <c:val>
            <c:numRef>
              <c:f>(Data!$AH$10,Data!$AH$15,Data!$AH$20,Data!$AH$25,Data!$AH$30)</c:f>
              <c:numCache>
                <c:formatCode>0.0</c:formatCode>
                <c:ptCount val="5"/>
                <c:pt idx="0">
                  <c:v>0.29253296399744622</c:v>
                </c:pt>
                <c:pt idx="1">
                  <c:v>-0.50138027997285828</c:v>
                </c:pt>
                <c:pt idx="2">
                  <c:v>1.1060027286219341</c:v>
                </c:pt>
                <c:pt idx="3">
                  <c:v>1.049750615254559</c:v>
                </c:pt>
                <c:pt idx="4">
                  <c:v>1.5532548291190331</c:v>
                </c:pt>
              </c:numCache>
            </c:numRef>
          </c:val>
          <c:extLst>
            <c:ext xmlns:c16="http://schemas.microsoft.com/office/drawing/2014/chart" uri="{C3380CC4-5D6E-409C-BE32-E72D297353CC}">
              <c16:uniqueId val="{00000000-53B1-477A-B45A-BC24C027E8D2}"/>
            </c:ext>
          </c:extLst>
        </c:ser>
        <c:ser>
          <c:idx val="2"/>
          <c:order val="2"/>
          <c:tx>
            <c:strRef>
              <c:f>Data!$AI$5</c:f>
              <c:strCache>
                <c:ptCount val="1"/>
                <c:pt idx="0">
                  <c:v>Public consumption</c:v>
                </c:pt>
              </c:strCache>
            </c:strRef>
          </c:tx>
          <c:spPr>
            <a:solidFill>
              <a:srgbClr val="AD6DD1"/>
            </a:solidFill>
            <a:ln w="25400">
              <a:noFill/>
            </a:ln>
            <a:effectLst/>
          </c:spPr>
          <c:invertIfNegative val="0"/>
          <c:cat>
            <c:strRef>
              <c:f>(Data!$AE$7,Data!$AE$12,Data!$AE$17,Data!$AE$22,Data!$AE$27)</c:f>
              <c:strCache>
                <c:ptCount val="5"/>
                <c:pt idx="0">
                  <c:v>2015</c:v>
                </c:pt>
                <c:pt idx="1">
                  <c:v>16</c:v>
                </c:pt>
                <c:pt idx="2">
                  <c:v>17</c:v>
                </c:pt>
                <c:pt idx="3">
                  <c:v>18
(Projected)</c:v>
                </c:pt>
                <c:pt idx="4">
                  <c:v>19
(Projected)</c:v>
                </c:pt>
              </c:strCache>
            </c:strRef>
          </c:cat>
          <c:val>
            <c:numRef>
              <c:f>(Data!$AI$10,Data!$AI$15,Data!$AI$20,Data!$AI$25,Data!$AI$30)</c:f>
              <c:numCache>
                <c:formatCode>0.0</c:formatCode>
                <c:ptCount val="5"/>
                <c:pt idx="0">
                  <c:v>0.19559371001484588</c:v>
                </c:pt>
                <c:pt idx="1">
                  <c:v>-0.3288157195865633</c:v>
                </c:pt>
                <c:pt idx="2">
                  <c:v>4.833153255788266E-2</c:v>
                </c:pt>
                <c:pt idx="3">
                  <c:v>0.28017794261867146</c:v>
                </c:pt>
                <c:pt idx="4">
                  <c:v>0.14284216002136269</c:v>
                </c:pt>
              </c:numCache>
            </c:numRef>
          </c:val>
          <c:extLst>
            <c:ext xmlns:c16="http://schemas.microsoft.com/office/drawing/2014/chart" uri="{C3380CC4-5D6E-409C-BE32-E72D297353CC}">
              <c16:uniqueId val="{00000001-53B1-477A-B45A-BC24C027E8D2}"/>
            </c:ext>
          </c:extLst>
        </c:ser>
        <c:ser>
          <c:idx val="3"/>
          <c:order val="3"/>
          <c:tx>
            <c:strRef>
              <c:f>Data!$AJ$5</c:f>
              <c:strCache>
                <c:ptCount val="1"/>
                <c:pt idx="0">
                  <c:v>Investment</c:v>
                </c:pt>
              </c:strCache>
            </c:strRef>
          </c:tx>
          <c:spPr>
            <a:solidFill>
              <a:srgbClr val="FF0D0D"/>
            </a:solidFill>
            <a:ln w="25400">
              <a:noFill/>
            </a:ln>
            <a:effectLst/>
          </c:spPr>
          <c:invertIfNegative val="0"/>
          <c:cat>
            <c:strRef>
              <c:f>(Data!$AE$7,Data!$AE$12,Data!$AE$17,Data!$AE$22,Data!$AE$27)</c:f>
              <c:strCache>
                <c:ptCount val="5"/>
                <c:pt idx="0">
                  <c:v>2015</c:v>
                </c:pt>
                <c:pt idx="1">
                  <c:v>16</c:v>
                </c:pt>
                <c:pt idx="2">
                  <c:v>17</c:v>
                </c:pt>
                <c:pt idx="3">
                  <c:v>18
(Projected)</c:v>
                </c:pt>
                <c:pt idx="4">
                  <c:v>19
(Projected)</c:v>
                </c:pt>
              </c:strCache>
            </c:strRef>
          </c:cat>
          <c:val>
            <c:numRef>
              <c:f>(Data!$AJ$10,Data!$AJ$15,Data!$AJ$20,Data!$AJ$25,Data!$AJ$30)</c:f>
              <c:numCache>
                <c:formatCode>0.0</c:formatCode>
                <c:ptCount val="5"/>
                <c:pt idx="0">
                  <c:v>-1.0061469307135691</c:v>
                </c:pt>
                <c:pt idx="1">
                  <c:v>-0.91445428722598776</c:v>
                </c:pt>
                <c:pt idx="2">
                  <c:v>-9.5300980229193921E-2</c:v>
                </c:pt>
                <c:pt idx="3">
                  <c:v>0.4947507399420068</c:v>
                </c:pt>
                <c:pt idx="4">
                  <c:v>0.83820694473687263</c:v>
                </c:pt>
              </c:numCache>
            </c:numRef>
          </c:val>
          <c:extLst>
            <c:ext xmlns:c16="http://schemas.microsoft.com/office/drawing/2014/chart" uri="{C3380CC4-5D6E-409C-BE32-E72D297353CC}">
              <c16:uniqueId val="{00000002-53B1-477A-B45A-BC24C027E8D2}"/>
            </c:ext>
          </c:extLst>
        </c:ser>
        <c:ser>
          <c:idx val="4"/>
          <c:order val="4"/>
          <c:tx>
            <c:strRef>
              <c:f>Data!$AK$5</c:f>
              <c:strCache>
                <c:ptCount val="1"/>
                <c:pt idx="0">
                  <c:v>Inventories</c:v>
                </c:pt>
              </c:strCache>
            </c:strRef>
          </c:tx>
          <c:spPr>
            <a:solidFill>
              <a:srgbClr val="808080"/>
            </a:solidFill>
            <a:ln>
              <a:noFill/>
            </a:ln>
            <a:effectLst/>
          </c:spPr>
          <c:invertIfNegative val="0"/>
          <c:cat>
            <c:strRef>
              <c:f>(Data!$AE$7,Data!$AE$12,Data!$AE$17,Data!$AE$22,Data!$AE$27)</c:f>
              <c:strCache>
                <c:ptCount val="5"/>
                <c:pt idx="0">
                  <c:v>2015</c:v>
                </c:pt>
                <c:pt idx="1">
                  <c:v>16</c:v>
                </c:pt>
                <c:pt idx="2">
                  <c:v>17</c:v>
                </c:pt>
                <c:pt idx="3">
                  <c:v>18
(Projected)</c:v>
                </c:pt>
                <c:pt idx="4">
                  <c:v>19
(Projected)</c:v>
                </c:pt>
              </c:strCache>
            </c:strRef>
          </c:cat>
          <c:val>
            <c:numRef>
              <c:f>(Data!$AK$10,Data!$AK$15,Data!$AK$20,Data!$AK$25,Data!$AK$30)</c:f>
              <c:numCache>
                <c:formatCode>0.0</c:formatCode>
                <c:ptCount val="5"/>
                <c:pt idx="0">
                  <c:v>-0.62623126662658501</c:v>
                </c:pt>
                <c:pt idx="1">
                  <c:v>-0.14912784794628639</c:v>
                </c:pt>
                <c:pt idx="2">
                  <c:v>0.74449126210184557</c:v>
                </c:pt>
                <c:pt idx="3">
                  <c:v>-2.2874828912228595E-2</c:v>
                </c:pt>
                <c:pt idx="4">
                  <c:v>-0.10852295938579755</c:v>
                </c:pt>
              </c:numCache>
            </c:numRef>
          </c:val>
          <c:extLst>
            <c:ext xmlns:c16="http://schemas.microsoft.com/office/drawing/2014/chart" uri="{C3380CC4-5D6E-409C-BE32-E72D297353CC}">
              <c16:uniqueId val="{00000003-53B1-477A-B45A-BC24C027E8D2}"/>
            </c:ext>
          </c:extLst>
        </c:ser>
        <c:ser>
          <c:idx val="5"/>
          <c:order val="5"/>
          <c:tx>
            <c:strRef>
              <c:f>Data!$AL$5</c:f>
              <c:strCache>
                <c:ptCount val="1"/>
                <c:pt idx="0">
                  <c:v>Exports</c:v>
                </c:pt>
              </c:strCache>
            </c:strRef>
          </c:tx>
          <c:spPr>
            <a:solidFill>
              <a:srgbClr val="00B050"/>
            </a:solidFill>
            <a:ln>
              <a:noFill/>
            </a:ln>
            <a:effectLst/>
          </c:spPr>
          <c:invertIfNegative val="0"/>
          <c:cat>
            <c:strRef>
              <c:f>(Data!$AE$7,Data!$AE$12,Data!$AE$17,Data!$AE$22,Data!$AE$27)</c:f>
              <c:strCache>
                <c:ptCount val="5"/>
                <c:pt idx="0">
                  <c:v>2015</c:v>
                </c:pt>
                <c:pt idx="1">
                  <c:v>16</c:v>
                </c:pt>
                <c:pt idx="2">
                  <c:v>17</c:v>
                </c:pt>
                <c:pt idx="3">
                  <c:v>18
(Projected)</c:v>
                </c:pt>
                <c:pt idx="4">
                  <c:v>19
(Projected)</c:v>
                </c:pt>
              </c:strCache>
            </c:strRef>
          </c:cat>
          <c:val>
            <c:numRef>
              <c:f>(Data!$AL$10,Data!$AL$15,Data!$AL$20,Data!$AL$25,Data!$AL$30)</c:f>
              <c:numCache>
                <c:formatCode>0.0</c:formatCode>
                <c:ptCount val="5"/>
                <c:pt idx="0">
                  <c:v>0.99484477868363663</c:v>
                </c:pt>
                <c:pt idx="1">
                  <c:v>0.58958297941371007</c:v>
                </c:pt>
                <c:pt idx="2">
                  <c:v>0.754780294659253</c:v>
                </c:pt>
                <c:pt idx="3">
                  <c:v>0.67725491300255558</c:v>
                </c:pt>
                <c:pt idx="4">
                  <c:v>1.0454706043630935</c:v>
                </c:pt>
              </c:numCache>
            </c:numRef>
          </c:val>
          <c:extLst>
            <c:ext xmlns:c16="http://schemas.microsoft.com/office/drawing/2014/chart" uri="{C3380CC4-5D6E-409C-BE32-E72D297353CC}">
              <c16:uniqueId val="{00000004-53B1-477A-B45A-BC24C027E8D2}"/>
            </c:ext>
          </c:extLst>
        </c:ser>
        <c:ser>
          <c:idx val="6"/>
          <c:order val="6"/>
          <c:tx>
            <c:strRef>
              <c:f>Data!$AM$5</c:f>
              <c:strCache>
                <c:ptCount val="1"/>
                <c:pt idx="0">
                  <c:v>Imports</c:v>
                </c:pt>
              </c:strCache>
            </c:strRef>
          </c:tx>
          <c:spPr>
            <a:solidFill>
              <a:srgbClr val="61A3F3"/>
            </a:solidFill>
            <a:ln>
              <a:noFill/>
            </a:ln>
            <a:effectLst/>
          </c:spPr>
          <c:invertIfNegative val="0"/>
          <c:cat>
            <c:strRef>
              <c:f>(Data!$AE$7,Data!$AE$12,Data!$AE$17,Data!$AE$22,Data!$AE$27)</c:f>
              <c:strCache>
                <c:ptCount val="5"/>
                <c:pt idx="0">
                  <c:v>2015</c:v>
                </c:pt>
                <c:pt idx="1">
                  <c:v>16</c:v>
                </c:pt>
                <c:pt idx="2">
                  <c:v>17</c:v>
                </c:pt>
                <c:pt idx="3">
                  <c:v>18
(Projected)</c:v>
                </c:pt>
                <c:pt idx="4">
                  <c:v>19
(Projected)</c:v>
                </c:pt>
              </c:strCache>
            </c:strRef>
          </c:cat>
          <c:val>
            <c:numRef>
              <c:f>(Data!$AM$10,Data!$AM$15,Data!$AM$20,Data!$AM$25,Data!$AM$30)</c:f>
              <c:numCache>
                <c:formatCode>0.0</c:formatCode>
                <c:ptCount val="5"/>
                <c:pt idx="0">
                  <c:v>0.47879273577104386</c:v>
                </c:pt>
                <c:pt idx="1">
                  <c:v>0.65006388282470606</c:v>
                </c:pt>
                <c:pt idx="2">
                  <c:v>-1.2839142557989207</c:v>
                </c:pt>
                <c:pt idx="3">
                  <c:v>-0.84742806964891026</c:v>
                </c:pt>
                <c:pt idx="4">
                  <c:v>-0.89366907198616774</c:v>
                </c:pt>
              </c:numCache>
            </c:numRef>
          </c:val>
          <c:extLst>
            <c:ext xmlns:c16="http://schemas.microsoft.com/office/drawing/2014/chart" uri="{C3380CC4-5D6E-409C-BE32-E72D297353CC}">
              <c16:uniqueId val="{00000005-53B1-477A-B45A-BC24C027E8D2}"/>
            </c:ext>
          </c:extLst>
        </c:ser>
        <c:dLbls>
          <c:showLegendKey val="0"/>
          <c:showVal val="0"/>
          <c:showCatName val="0"/>
          <c:showSerName val="0"/>
          <c:showPercent val="0"/>
          <c:showBubbleSize val="0"/>
        </c:dLbls>
        <c:gapWidth val="80"/>
        <c:overlap val="100"/>
        <c:axId val="2104915648"/>
        <c:axId val="2104914816"/>
      </c:barChart>
      <c:lineChart>
        <c:grouping val="standard"/>
        <c:varyColors val="0"/>
        <c:ser>
          <c:idx val="0"/>
          <c:order val="0"/>
          <c:tx>
            <c:strRef>
              <c:f>Data!$AG$5</c:f>
              <c:strCache>
                <c:ptCount val="1"/>
                <c:pt idx="0">
                  <c:v>Real GDP growth</c:v>
                </c:pt>
              </c:strCache>
            </c:strRef>
          </c:tx>
          <c:spPr>
            <a:ln w="19050" cap="rnd">
              <a:noFill/>
              <a:prstDash val="solid"/>
              <a:round/>
            </a:ln>
            <a:effectLst/>
          </c:spPr>
          <c:marker>
            <c:symbol val="diamond"/>
            <c:size val="24"/>
            <c:spPr>
              <a:solidFill>
                <a:schemeClr val="tx1"/>
              </a:solidFill>
              <a:ln w="9525">
                <a:noFill/>
              </a:ln>
              <a:effectLst/>
            </c:spPr>
          </c:marker>
          <c:dPt>
            <c:idx val="9"/>
            <c:marker>
              <c:symbol val="diamond"/>
              <c:size val="24"/>
              <c:spPr>
                <a:solidFill>
                  <a:schemeClr val="tx1"/>
                </a:solidFill>
                <a:ln w="9525">
                  <a:noFill/>
                </a:ln>
                <a:effectLst/>
              </c:spPr>
            </c:marker>
            <c:bubble3D val="0"/>
            <c:spPr>
              <a:ln w="19050" cap="rnd">
                <a:noFill/>
                <a:prstDash val="sysDash"/>
                <a:round/>
              </a:ln>
              <a:effectLst/>
            </c:spPr>
            <c:extLst>
              <c:ext xmlns:c16="http://schemas.microsoft.com/office/drawing/2014/chart" uri="{C3380CC4-5D6E-409C-BE32-E72D297353CC}">
                <c16:uniqueId val="{00000007-53B1-477A-B45A-BC24C027E8D2}"/>
              </c:ext>
            </c:extLst>
          </c:dPt>
          <c:dPt>
            <c:idx val="10"/>
            <c:marker>
              <c:symbol val="diamond"/>
              <c:size val="24"/>
              <c:spPr>
                <a:solidFill>
                  <a:schemeClr val="tx1"/>
                </a:solidFill>
                <a:ln w="9525">
                  <a:noFill/>
                </a:ln>
                <a:effectLst/>
              </c:spPr>
            </c:marker>
            <c:bubble3D val="0"/>
            <c:spPr>
              <a:ln w="19050" cap="rnd">
                <a:noFill/>
                <a:prstDash val="sysDash"/>
                <a:round/>
              </a:ln>
              <a:effectLst/>
            </c:spPr>
            <c:extLst>
              <c:ext xmlns:c16="http://schemas.microsoft.com/office/drawing/2014/chart" uri="{C3380CC4-5D6E-409C-BE32-E72D297353CC}">
                <c16:uniqueId val="{00000009-53B1-477A-B45A-BC24C027E8D2}"/>
              </c:ext>
            </c:extLst>
          </c:dPt>
          <c:dPt>
            <c:idx val="12"/>
            <c:marker>
              <c:symbol val="diamond"/>
              <c:size val="24"/>
              <c:spPr>
                <a:solidFill>
                  <a:schemeClr val="tx1"/>
                </a:solidFill>
                <a:ln w="9525">
                  <a:noFill/>
                </a:ln>
                <a:effectLst/>
              </c:spPr>
            </c:marker>
            <c:bubble3D val="0"/>
            <c:spPr>
              <a:ln w="19050" cap="rnd">
                <a:noFill/>
                <a:prstDash val="sysDash"/>
                <a:round/>
              </a:ln>
              <a:effectLst/>
            </c:spPr>
            <c:extLst>
              <c:ext xmlns:c16="http://schemas.microsoft.com/office/drawing/2014/chart" uri="{C3380CC4-5D6E-409C-BE32-E72D297353CC}">
                <c16:uniqueId val="{0000000B-53B1-477A-B45A-BC24C027E8D2}"/>
              </c:ext>
            </c:extLst>
          </c:dPt>
          <c:dPt>
            <c:idx val="13"/>
            <c:marker>
              <c:symbol val="diamond"/>
              <c:size val="24"/>
              <c:spPr>
                <a:solidFill>
                  <a:schemeClr val="tx1"/>
                </a:solidFill>
                <a:ln w="9525">
                  <a:noFill/>
                </a:ln>
                <a:effectLst/>
              </c:spPr>
            </c:marker>
            <c:bubble3D val="0"/>
            <c:spPr>
              <a:ln w="19050" cap="rnd">
                <a:noFill/>
                <a:prstDash val="sysDash"/>
                <a:round/>
              </a:ln>
              <a:effectLst/>
            </c:spPr>
            <c:extLst>
              <c:ext xmlns:c16="http://schemas.microsoft.com/office/drawing/2014/chart" uri="{C3380CC4-5D6E-409C-BE32-E72D297353CC}">
                <c16:uniqueId val="{0000000D-53B1-477A-B45A-BC24C027E8D2}"/>
              </c:ext>
            </c:extLst>
          </c:dPt>
          <c:cat>
            <c:numRef>
              <c:f>(Data!$AF$7,Data!$AF$12,Data!$AF$17,Data!$AF$22,Data!$AF$27)</c:f>
              <c:numCache>
                <c:formatCode>General</c:formatCode>
                <c:ptCount val="5"/>
                <c:pt idx="0">
                  <c:v>2015</c:v>
                </c:pt>
                <c:pt idx="1">
                  <c:v>2016</c:v>
                </c:pt>
                <c:pt idx="2">
                  <c:v>2017</c:v>
                </c:pt>
                <c:pt idx="3">
                  <c:v>2018</c:v>
                </c:pt>
                <c:pt idx="4">
                  <c:v>2019</c:v>
                </c:pt>
              </c:numCache>
            </c:numRef>
          </c:cat>
          <c:val>
            <c:numRef>
              <c:f>(Data!$AG$10,Data!$AG$15,Data!$AG$20,Data!$AG$25,Data!$AG$30)</c:f>
              <c:numCache>
                <c:formatCode>0.0</c:formatCode>
                <c:ptCount val="5"/>
                <c:pt idx="0">
                  <c:v>0.32938599112681799</c:v>
                </c:pt>
                <c:pt idx="1">
                  <c:v>-0.65413127249327974</c:v>
                </c:pt>
                <c:pt idx="2">
                  <c:v>1.2743905819128005</c:v>
                </c:pt>
                <c:pt idx="3">
                  <c:v>1.6316313122566548</c:v>
                </c:pt>
                <c:pt idx="4">
                  <c:v>2.5775825068683962</c:v>
                </c:pt>
              </c:numCache>
            </c:numRef>
          </c:val>
          <c:smooth val="0"/>
          <c:extLst>
            <c:ext xmlns:c16="http://schemas.microsoft.com/office/drawing/2014/chart" uri="{C3380CC4-5D6E-409C-BE32-E72D297353CC}">
              <c16:uniqueId val="{0000000E-53B1-477A-B45A-BC24C027E8D2}"/>
            </c:ext>
          </c:extLst>
        </c:ser>
        <c:dLbls>
          <c:showLegendKey val="0"/>
          <c:showVal val="0"/>
          <c:showCatName val="0"/>
          <c:showSerName val="0"/>
          <c:showPercent val="0"/>
          <c:showBubbleSize val="0"/>
        </c:dLbls>
        <c:marker val="1"/>
        <c:smooth val="0"/>
        <c:axId val="2104915648"/>
        <c:axId val="2104914816"/>
      </c:lineChart>
      <c:catAx>
        <c:axId val="2104915648"/>
        <c:scaling>
          <c:orientation val="minMax"/>
        </c:scaling>
        <c:delete val="0"/>
        <c:axPos val="b"/>
        <c:numFmt formatCode="General" sourceLinked="1"/>
        <c:majorTickMark val="in"/>
        <c:minorTickMark val="none"/>
        <c:tickLblPos val="low"/>
        <c:spPr>
          <a:noFill/>
          <a:ln w="3175" cap="flat" cmpd="sng" algn="ctr">
            <a:solidFill>
              <a:schemeClr val="tx1"/>
            </a:solidFill>
            <a:prstDash val="solid"/>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Segoe UI"/>
                <a:ea typeface="Segoe UI"/>
                <a:cs typeface="Segoe UI"/>
              </a:defRPr>
            </a:pPr>
            <a:endParaRPr lang="en-US"/>
          </a:p>
        </c:txPr>
        <c:crossAx val="2104914816"/>
        <c:crosses val="autoZero"/>
        <c:auto val="1"/>
        <c:lblAlgn val="ctr"/>
        <c:lblOffset val="100"/>
        <c:noMultiLvlLbl val="0"/>
      </c:catAx>
      <c:valAx>
        <c:axId val="2104914816"/>
        <c:scaling>
          <c:orientation val="minMax"/>
          <c:max val="4"/>
          <c:min val="-3"/>
        </c:scaling>
        <c:delete val="0"/>
        <c:axPos val="l"/>
        <c:numFmt formatCode="#,##0;&quot;–&quot;#,##0" sourceLinked="0"/>
        <c:majorTickMark val="in"/>
        <c:minorTickMark val="none"/>
        <c:tickLblPos val="nextTo"/>
        <c:spPr>
          <a:noFill/>
          <a:ln w="3175">
            <a:solidFill>
              <a:schemeClr val="tx1"/>
            </a:solidFill>
            <a:prstDash val="soli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Segoe UI"/>
                <a:ea typeface="Segoe UI"/>
                <a:cs typeface="Segoe UI"/>
              </a:defRPr>
            </a:pPr>
            <a:endParaRPr lang="en-US"/>
          </a:p>
        </c:txPr>
        <c:crossAx val="2104915648"/>
        <c:crosses val="autoZero"/>
        <c:crossBetween val="between"/>
        <c:majorUnit val="1"/>
      </c:valAx>
      <c:spPr>
        <a:noFill/>
        <a:ln w="3175">
          <a:solidFill>
            <a:schemeClr val="tx1"/>
          </a:solidFill>
          <a:prstDash val="solid"/>
        </a:ln>
        <a:effectLst/>
      </c:spPr>
    </c:plotArea>
    <c:legend>
      <c:legendPos val="t"/>
      <c:legendEntry>
        <c:idx val="6"/>
        <c:delete val="1"/>
      </c:legendEntry>
      <c:layout>
        <c:manualLayout>
          <c:xMode val="edge"/>
          <c:yMode val="edge"/>
          <c:x val="0.5100665463692039"/>
          <c:y val="0.7407407407407407"/>
          <c:w val="0.47697052712160992"/>
          <c:h val="0.10259818217167299"/>
        </c:manualLayout>
      </c:layout>
      <c:overlay val="0"/>
      <c:spPr>
        <a:noFill/>
        <a:ln>
          <a:noFill/>
        </a:ln>
        <a:effectLst/>
      </c:spPr>
      <c:txPr>
        <a:bodyPr rot="0" spcFirstLastPara="1" vertOverflow="ellipsis" vert="horz" wrap="square" anchor="ctr" anchorCtr="1"/>
        <a:lstStyle/>
        <a:p>
          <a:pPr>
            <a:defRPr sz="2200" b="0" i="0" u="none" strike="noStrike" kern="1200" baseline="0">
              <a:solidFill>
                <a:sysClr val="windowText" lastClr="000000"/>
              </a:solidFill>
              <a:latin typeface="Segoe UI"/>
              <a:ea typeface="Segoe UI"/>
              <a:cs typeface="Segoe UI"/>
            </a:defRPr>
          </a:pPr>
          <a:endParaRPr lang="en-US"/>
        </a:p>
      </c:txPr>
    </c:legend>
    <c:plotVisOnly val="1"/>
    <c:dispBlanksAs val="gap"/>
    <c:showDLblsOverMax val="0"/>
  </c:chart>
  <c:spPr>
    <a:noFill/>
    <a:ln w="25400" cap="flat" cmpd="sng" algn="ctr">
      <a:noFill/>
      <a:round/>
    </a:ln>
    <a:effectLst/>
  </c:spPr>
  <c:txPr>
    <a:bodyPr/>
    <a:lstStyle/>
    <a:p>
      <a:pPr>
        <a:defRPr sz="2400">
          <a:solidFill>
            <a:sysClr val="windowText" lastClr="000000"/>
          </a:solidFill>
          <a:latin typeface="Segoe UI"/>
          <a:ea typeface="Segoe UI"/>
          <a:cs typeface="Segoe UI"/>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157206911636042E-2"/>
          <c:y val="2.4633518032468164E-2"/>
          <c:w val="0.92598716827063288"/>
          <c:h val="0.89713862156119373"/>
        </c:manualLayout>
      </c:layout>
      <c:barChart>
        <c:barDir val="col"/>
        <c:grouping val="stacked"/>
        <c:varyColors val="0"/>
        <c:ser>
          <c:idx val="1"/>
          <c:order val="0"/>
          <c:tx>
            <c:strRef>
              <c:f>Data!$S$8</c:f>
              <c:strCache>
                <c:ptCount val="1"/>
                <c:pt idx="0">
                  <c:v>Lower</c:v>
                </c:pt>
              </c:strCache>
            </c:strRef>
          </c:tx>
          <c:spPr>
            <a:noFill/>
            <a:ln w="25400">
              <a:noFill/>
            </a:ln>
            <a:effectLst/>
          </c:spPr>
          <c:invertIfNegative val="0"/>
          <c:cat>
            <c:strRef>
              <c:f>Data!$P$10:$P$19</c:f>
              <c:strCache>
                <c:ptCount val="10"/>
                <c:pt idx="0">
                  <c:v>URY</c:v>
                </c:pt>
                <c:pt idx="1">
                  <c:v>MEX</c:v>
                </c:pt>
                <c:pt idx="2">
                  <c:v>DOM</c:v>
                </c:pt>
                <c:pt idx="3">
                  <c:v>GTM</c:v>
                </c:pt>
                <c:pt idx="4">
                  <c:v>PRY</c:v>
                </c:pt>
                <c:pt idx="5">
                  <c:v>COL</c:v>
                </c:pt>
                <c:pt idx="6">
                  <c:v>BRA</c:v>
                </c:pt>
                <c:pt idx="7">
                  <c:v>CRI</c:v>
                </c:pt>
                <c:pt idx="8">
                  <c:v>CHL</c:v>
                </c:pt>
                <c:pt idx="9">
                  <c:v>PER</c:v>
                </c:pt>
              </c:strCache>
            </c:strRef>
          </c:cat>
          <c:val>
            <c:numRef>
              <c:f>Data!$S$10:$S$19</c:f>
              <c:numCache>
                <c:formatCode>0.0</c:formatCode>
                <c:ptCount val="10"/>
                <c:pt idx="0">
                  <c:v>3</c:v>
                </c:pt>
                <c:pt idx="1">
                  <c:v>2</c:v>
                </c:pt>
                <c:pt idx="2">
                  <c:v>3</c:v>
                </c:pt>
                <c:pt idx="3">
                  <c:v>3</c:v>
                </c:pt>
                <c:pt idx="4">
                  <c:v>2</c:v>
                </c:pt>
                <c:pt idx="5">
                  <c:v>2</c:v>
                </c:pt>
                <c:pt idx="6">
                  <c:v>3</c:v>
                </c:pt>
                <c:pt idx="7">
                  <c:v>2</c:v>
                </c:pt>
                <c:pt idx="8">
                  <c:v>2</c:v>
                </c:pt>
                <c:pt idx="9">
                  <c:v>1</c:v>
                </c:pt>
              </c:numCache>
            </c:numRef>
          </c:val>
          <c:extLst>
            <c:ext xmlns:c16="http://schemas.microsoft.com/office/drawing/2014/chart" uri="{C3380CC4-5D6E-409C-BE32-E72D297353CC}">
              <c16:uniqueId val="{00000000-8272-408A-B28F-63A7BEEE431C}"/>
            </c:ext>
          </c:extLst>
        </c:ser>
        <c:ser>
          <c:idx val="0"/>
          <c:order val="1"/>
          <c:tx>
            <c:strRef>
              <c:f>Data!$T$8</c:f>
              <c:strCache>
                <c:ptCount val="1"/>
                <c:pt idx="0">
                  <c:v>Target range</c:v>
                </c:pt>
              </c:strCache>
            </c:strRef>
          </c:tx>
          <c:spPr>
            <a:solidFill>
              <a:srgbClr val="96C2F7"/>
            </a:solidFill>
            <a:ln w="25400">
              <a:noFill/>
            </a:ln>
            <a:effectLst/>
          </c:spPr>
          <c:invertIfNegative val="0"/>
          <c:cat>
            <c:strRef>
              <c:f>Data!$P$10:$P$19</c:f>
              <c:strCache>
                <c:ptCount val="10"/>
                <c:pt idx="0">
                  <c:v>URY</c:v>
                </c:pt>
                <c:pt idx="1">
                  <c:v>MEX</c:v>
                </c:pt>
                <c:pt idx="2">
                  <c:v>DOM</c:v>
                </c:pt>
                <c:pt idx="3">
                  <c:v>GTM</c:v>
                </c:pt>
                <c:pt idx="4">
                  <c:v>PRY</c:v>
                </c:pt>
                <c:pt idx="5">
                  <c:v>COL</c:v>
                </c:pt>
                <c:pt idx="6">
                  <c:v>BRA</c:v>
                </c:pt>
                <c:pt idx="7">
                  <c:v>CRI</c:v>
                </c:pt>
                <c:pt idx="8">
                  <c:v>CHL</c:v>
                </c:pt>
                <c:pt idx="9">
                  <c:v>PER</c:v>
                </c:pt>
              </c:strCache>
            </c:strRef>
          </c:cat>
          <c:val>
            <c:numRef>
              <c:f>Data!$T$10:$T$19</c:f>
              <c:numCache>
                <c:formatCode>0.0</c:formatCode>
                <c:ptCount val="10"/>
                <c:pt idx="0">
                  <c:v>4</c:v>
                </c:pt>
                <c:pt idx="1">
                  <c:v>2</c:v>
                </c:pt>
                <c:pt idx="2">
                  <c:v>2</c:v>
                </c:pt>
                <c:pt idx="3">
                  <c:v>2</c:v>
                </c:pt>
                <c:pt idx="4">
                  <c:v>4</c:v>
                </c:pt>
                <c:pt idx="5">
                  <c:v>2</c:v>
                </c:pt>
                <c:pt idx="6">
                  <c:v>3</c:v>
                </c:pt>
                <c:pt idx="7">
                  <c:v>2</c:v>
                </c:pt>
                <c:pt idx="8">
                  <c:v>2</c:v>
                </c:pt>
                <c:pt idx="9">
                  <c:v>2</c:v>
                </c:pt>
              </c:numCache>
            </c:numRef>
          </c:val>
          <c:extLst>
            <c:ext xmlns:c16="http://schemas.microsoft.com/office/drawing/2014/chart" uri="{C3380CC4-5D6E-409C-BE32-E72D297353CC}">
              <c16:uniqueId val="{00000001-8272-408A-B28F-63A7BEEE431C}"/>
            </c:ext>
          </c:extLst>
        </c:ser>
        <c:dLbls>
          <c:showLegendKey val="0"/>
          <c:showVal val="0"/>
          <c:showCatName val="0"/>
          <c:showSerName val="0"/>
          <c:showPercent val="0"/>
          <c:showBubbleSize val="0"/>
        </c:dLbls>
        <c:gapWidth val="80"/>
        <c:overlap val="100"/>
        <c:axId val="1706807008"/>
        <c:axId val="1706858720"/>
      </c:barChart>
      <c:barChart>
        <c:barDir val="col"/>
        <c:grouping val="stacked"/>
        <c:varyColors val="0"/>
        <c:ser>
          <c:idx val="4"/>
          <c:order val="4"/>
          <c:tx>
            <c:v> </c:v>
          </c:tx>
          <c:spPr>
            <a:noFill/>
            <a:ln>
              <a:noFill/>
            </a:ln>
            <a:effectLst/>
          </c:spPr>
          <c:invertIfNegative val="0"/>
          <c:val>
            <c:numLit>
              <c:formatCode>General</c:formatCode>
              <c:ptCount val="1"/>
              <c:pt idx="0">
                <c:v>1</c:v>
              </c:pt>
            </c:numLit>
          </c:val>
          <c:extLst>
            <c:ext xmlns:c16="http://schemas.microsoft.com/office/drawing/2014/chart" uri="{C3380CC4-5D6E-409C-BE32-E72D297353CC}">
              <c16:uniqueId val="{00000002-8272-408A-B28F-63A7BEEE431C}"/>
            </c:ext>
          </c:extLst>
        </c:ser>
        <c:dLbls>
          <c:showLegendKey val="0"/>
          <c:showVal val="0"/>
          <c:showCatName val="0"/>
          <c:showSerName val="0"/>
          <c:showPercent val="0"/>
          <c:showBubbleSize val="0"/>
        </c:dLbls>
        <c:gapWidth val="80"/>
        <c:overlap val="100"/>
        <c:axId val="1706816160"/>
        <c:axId val="1847170880"/>
      </c:barChart>
      <c:lineChart>
        <c:grouping val="standard"/>
        <c:varyColors val="0"/>
        <c:ser>
          <c:idx val="2"/>
          <c:order val="2"/>
          <c:tx>
            <c:strRef>
              <c:f>Data!$Q$8</c:f>
              <c:strCache>
                <c:ptCount val="1"/>
                <c:pt idx="0">
                  <c:v>Peak</c:v>
                </c:pt>
              </c:strCache>
            </c:strRef>
          </c:tx>
          <c:spPr>
            <a:ln w="28575" cap="rnd">
              <a:noFill/>
              <a:round/>
            </a:ln>
            <a:effectLst/>
          </c:spPr>
          <c:marker>
            <c:symbol val="dash"/>
            <c:size val="30"/>
            <c:spPr>
              <a:solidFill>
                <a:schemeClr val="tx1"/>
              </a:solidFill>
              <a:ln w="9525">
                <a:solidFill>
                  <a:schemeClr val="tx1"/>
                </a:solidFill>
              </a:ln>
              <a:effectLst/>
            </c:spPr>
          </c:marker>
          <c:val>
            <c:numRef>
              <c:f>Data!$Q$10:$Q$19</c:f>
              <c:numCache>
                <c:formatCode>0.0</c:formatCode>
                <c:ptCount val="10"/>
                <c:pt idx="0">
                  <c:v>10.925887337639772</c:v>
                </c:pt>
                <c:pt idx="1">
                  <c:v>4.4880293988210251</c:v>
                </c:pt>
                <c:pt idx="2">
                  <c:v>3.7436491665923999</c:v>
                </c:pt>
                <c:pt idx="3">
                  <c:v>4.7812396420285008</c:v>
                </c:pt>
                <c:pt idx="4">
                  <c:v>7.0388349514562965</c:v>
                </c:pt>
                <c:pt idx="5">
                  <c:v>8.9398280802292174</c:v>
                </c:pt>
                <c:pt idx="6">
                  <c:v>10.701599335821577</c:v>
                </c:pt>
                <c:pt idx="7">
                  <c:v>5.8866891322662207</c:v>
                </c:pt>
                <c:pt idx="8">
                  <c:v>5.7076313811873503</c:v>
                </c:pt>
                <c:pt idx="9">
                  <c:v>4.5789110322774995</c:v>
                </c:pt>
              </c:numCache>
            </c:numRef>
          </c:val>
          <c:smooth val="0"/>
          <c:extLst>
            <c:ext xmlns:c16="http://schemas.microsoft.com/office/drawing/2014/chart" uri="{C3380CC4-5D6E-409C-BE32-E72D297353CC}">
              <c16:uniqueId val="{00000003-8272-408A-B28F-63A7BEEE431C}"/>
            </c:ext>
          </c:extLst>
        </c:ser>
        <c:ser>
          <c:idx val="3"/>
          <c:order val="3"/>
          <c:tx>
            <c:strRef>
              <c:f>Data!$R$8</c:f>
              <c:strCache>
                <c:ptCount val="1"/>
                <c:pt idx="0">
                  <c:v>April 2018</c:v>
                </c:pt>
              </c:strCache>
            </c:strRef>
          </c:tx>
          <c:spPr>
            <a:ln w="28575" cap="rnd">
              <a:noFill/>
              <a:round/>
            </a:ln>
            <a:effectLst/>
          </c:spPr>
          <c:marker>
            <c:symbol val="circle"/>
            <c:size val="24"/>
            <c:spPr>
              <a:solidFill>
                <a:srgbClr val="FF0D0D"/>
              </a:solidFill>
              <a:ln w="9525">
                <a:solidFill>
                  <a:schemeClr val="tx1"/>
                </a:solidFill>
              </a:ln>
              <a:effectLst/>
            </c:spPr>
          </c:marker>
          <c:val>
            <c:numRef>
              <c:f>Data!$R$10:$R$19</c:f>
              <c:numCache>
                <c:formatCode>0.0</c:formatCode>
                <c:ptCount val="10"/>
                <c:pt idx="0">
                  <c:v>6.4623623921451934</c:v>
                </c:pt>
                <c:pt idx="1">
                  <c:v>4.5367218121133313</c:v>
                </c:pt>
                <c:pt idx="2">
                  <c:v>4.0041810726059168</c:v>
                </c:pt>
                <c:pt idx="3">
                  <c:v>3.9310130515848307</c:v>
                </c:pt>
                <c:pt idx="4">
                  <c:v>3.7075180226570525</c:v>
                </c:pt>
                <c:pt idx="5">
                  <c:v>3.1071376227465697</c:v>
                </c:pt>
                <c:pt idx="6">
                  <c:v>2.7944717156336285</c:v>
                </c:pt>
                <c:pt idx="7">
                  <c:v>2.4162275032315828</c:v>
                </c:pt>
                <c:pt idx="8">
                  <c:v>1.8899653697149299</c:v>
                </c:pt>
                <c:pt idx="9">
                  <c:v>0.46885255168211959</c:v>
                </c:pt>
              </c:numCache>
            </c:numRef>
          </c:val>
          <c:smooth val="0"/>
          <c:extLst>
            <c:ext xmlns:c16="http://schemas.microsoft.com/office/drawing/2014/chart" uri="{C3380CC4-5D6E-409C-BE32-E72D297353CC}">
              <c16:uniqueId val="{00000004-8272-408A-B28F-63A7BEEE431C}"/>
            </c:ext>
          </c:extLst>
        </c:ser>
        <c:dLbls>
          <c:showLegendKey val="0"/>
          <c:showVal val="0"/>
          <c:showCatName val="0"/>
          <c:showSerName val="0"/>
          <c:showPercent val="0"/>
          <c:showBubbleSize val="0"/>
        </c:dLbls>
        <c:marker val="1"/>
        <c:smooth val="0"/>
        <c:axId val="1706807008"/>
        <c:axId val="1706858720"/>
      </c:lineChart>
      <c:catAx>
        <c:axId val="1706807008"/>
        <c:scaling>
          <c:orientation val="minMax"/>
        </c:scaling>
        <c:delete val="0"/>
        <c:axPos val="b"/>
        <c:numFmt formatCode="General" sourceLinked="1"/>
        <c:majorTickMark val="none"/>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Segoe UI"/>
                <a:ea typeface="Segoe UI"/>
                <a:cs typeface="Segoe UI"/>
              </a:defRPr>
            </a:pPr>
            <a:endParaRPr lang="en-US"/>
          </a:p>
        </c:txPr>
        <c:crossAx val="1706858720"/>
        <c:crosses val="autoZero"/>
        <c:auto val="1"/>
        <c:lblAlgn val="ctr"/>
        <c:lblOffset val="100"/>
        <c:noMultiLvlLbl val="0"/>
      </c:catAx>
      <c:valAx>
        <c:axId val="1706858720"/>
        <c:scaling>
          <c:orientation val="minMax"/>
        </c:scaling>
        <c:delete val="0"/>
        <c:axPos val="l"/>
        <c:numFmt formatCode="0" sourceLinked="0"/>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Segoe UI"/>
                <a:ea typeface="Segoe UI"/>
                <a:cs typeface="Segoe UI"/>
              </a:defRPr>
            </a:pPr>
            <a:endParaRPr lang="en-US"/>
          </a:p>
        </c:txPr>
        <c:crossAx val="1706807008"/>
        <c:crosses val="autoZero"/>
        <c:crossBetween val="between"/>
      </c:valAx>
      <c:valAx>
        <c:axId val="1847170880"/>
        <c:scaling>
          <c:orientation val="minMax"/>
          <c:max val="12"/>
          <c:min val="0"/>
        </c:scaling>
        <c:delete val="0"/>
        <c:axPos val="r"/>
        <c:numFmt formatCode="0" sourceLinked="0"/>
        <c:majorTickMark val="in"/>
        <c:minorTickMark val="none"/>
        <c:tickLblPos val="none"/>
        <c:spPr>
          <a:noFill/>
          <a:ln w="3175">
            <a:solidFill>
              <a:srgbClr val="000000"/>
            </a:solidFill>
            <a:prstDash val="soli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Segoe UI"/>
                <a:ea typeface="Segoe UI"/>
                <a:cs typeface="Segoe UI"/>
              </a:defRPr>
            </a:pPr>
            <a:endParaRPr lang="en-US"/>
          </a:p>
        </c:txPr>
        <c:crossAx val="1706816160"/>
        <c:crosses val="max"/>
        <c:crossBetween val="between"/>
        <c:majorUnit val="2"/>
        <c:minorUnit val="0.4"/>
      </c:valAx>
      <c:catAx>
        <c:axId val="1706816160"/>
        <c:scaling>
          <c:orientation val="minMax"/>
        </c:scaling>
        <c:delete val="1"/>
        <c:axPos val="b"/>
        <c:majorTickMark val="out"/>
        <c:minorTickMark val="none"/>
        <c:tickLblPos val="nextTo"/>
        <c:crossAx val="1847170880"/>
        <c:crosses val="autoZero"/>
        <c:auto val="1"/>
        <c:lblAlgn val="ctr"/>
        <c:lblOffset val="100"/>
        <c:noMultiLvlLbl val="0"/>
      </c:catAx>
      <c:spPr>
        <a:noFill/>
        <a:ln w="3175">
          <a:solidFill>
            <a:srgbClr val="000000"/>
          </a:solidFill>
          <a:prstDash val="solid"/>
        </a:ln>
        <a:effectLst/>
      </c:spPr>
    </c:plotArea>
    <c:legend>
      <c:legendPos val="r"/>
      <c:legendEntry>
        <c:idx val="1"/>
        <c:delete val="1"/>
      </c:legendEntry>
      <c:legendEntry>
        <c:idx val="2"/>
        <c:delete val="1"/>
      </c:legendEntry>
      <c:layout>
        <c:manualLayout>
          <c:xMode val="edge"/>
          <c:yMode val="edge"/>
          <c:x val="0.73495370370370372"/>
          <c:y val="0.11470241567026343"/>
          <c:w val="0.22800925925925927"/>
          <c:h val="0.14757922620783512"/>
        </c:manualLayout>
      </c:layout>
      <c:overlay val="0"/>
      <c:spPr>
        <a:noFill/>
        <a:ln>
          <a:noFill/>
        </a:ln>
        <a:effectLst/>
      </c:spPr>
      <c:txPr>
        <a:bodyPr rot="0" spcFirstLastPara="1" vertOverflow="ellipsis" vert="horz" wrap="square" anchor="ctr" anchorCtr="1"/>
        <a:lstStyle/>
        <a:p>
          <a:pPr>
            <a:defRPr sz="2200" b="0" i="0" u="none" strike="noStrike" kern="1200" baseline="0">
              <a:solidFill>
                <a:sysClr val="windowText" lastClr="000000"/>
              </a:solidFill>
              <a:latin typeface="Segoe UI"/>
              <a:ea typeface="Segoe UI"/>
              <a:cs typeface="Segoe UI"/>
            </a:defRPr>
          </a:pPr>
          <a:endParaRPr lang="en-US"/>
        </a:p>
      </c:txPr>
    </c:legend>
    <c:plotVisOnly val="1"/>
    <c:dispBlanksAs val="gap"/>
    <c:showDLblsOverMax val="0"/>
  </c:chart>
  <c:spPr>
    <a:noFill/>
    <a:ln w="25400" cap="flat" cmpd="sng" algn="ctr">
      <a:noFill/>
      <a:round/>
    </a:ln>
    <a:effectLst/>
  </c:spPr>
  <c:txPr>
    <a:bodyPr/>
    <a:lstStyle/>
    <a:p>
      <a:pPr>
        <a:defRPr sz="2400">
          <a:solidFill>
            <a:sysClr val="windowText" lastClr="000000"/>
          </a:solidFill>
          <a:latin typeface="Segoe UI"/>
          <a:ea typeface="Segoe UI"/>
          <a:cs typeface="Segoe UI"/>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69243948673085E-2"/>
          <c:y val="2.4633518032468164E-2"/>
          <c:w val="0.92704186716243808"/>
          <c:h val="0.89713862156119373"/>
        </c:manualLayout>
      </c:layout>
      <c:barChart>
        <c:barDir val="col"/>
        <c:grouping val="clustered"/>
        <c:varyColors val="0"/>
        <c:ser>
          <c:idx val="0"/>
          <c:order val="0"/>
          <c:tx>
            <c:strRef>
              <c:f>Data!$P$24</c:f>
              <c:strCache>
                <c:ptCount val="1"/>
                <c:pt idx="0">
                  <c:v>Inflation minus target</c:v>
                </c:pt>
              </c:strCache>
            </c:strRef>
          </c:tx>
          <c:spPr>
            <a:solidFill>
              <a:srgbClr val="AD6DD1"/>
            </a:solidFill>
            <a:ln w="25400">
              <a:noFill/>
            </a:ln>
            <a:effectLst/>
          </c:spPr>
          <c:invertIfNegative val="0"/>
          <c:cat>
            <c:strRef>
              <c:f>Data!$O$26:$O$35</c:f>
              <c:strCache>
                <c:ptCount val="9"/>
                <c:pt idx="0">
                  <c:v>MEX</c:v>
                </c:pt>
                <c:pt idx="1">
                  <c:v>COL</c:v>
                </c:pt>
                <c:pt idx="2">
                  <c:v>DOM</c:v>
                </c:pt>
                <c:pt idx="3">
                  <c:v>GTM</c:v>
                </c:pt>
                <c:pt idx="4">
                  <c:v>PRY</c:v>
                </c:pt>
                <c:pt idx="5">
                  <c:v>CRI</c:v>
                </c:pt>
                <c:pt idx="6">
                  <c:v>CHL</c:v>
                </c:pt>
                <c:pt idx="7">
                  <c:v>PER</c:v>
                </c:pt>
                <c:pt idx="8">
                  <c:v>BRA</c:v>
                </c:pt>
              </c:strCache>
              <c:extLst/>
            </c:strRef>
          </c:cat>
          <c:val>
            <c:numRef>
              <c:f>Data!$P$26:$P$35</c:f>
              <c:numCache>
                <c:formatCode>0.0</c:formatCode>
                <c:ptCount val="9"/>
                <c:pt idx="0">
                  <c:v>1.5367218121133313</c:v>
                </c:pt>
                <c:pt idx="1">
                  <c:v>0.10713762274656968</c:v>
                </c:pt>
                <c:pt idx="2">
                  <c:v>4.1810726059168246E-3</c:v>
                </c:pt>
                <c:pt idx="3">
                  <c:v>-6.898694841516928E-2</c:v>
                </c:pt>
                <c:pt idx="4">
                  <c:v>-0.29248197734294745</c:v>
                </c:pt>
                <c:pt idx="5">
                  <c:v>-0.58377249676841725</c:v>
                </c:pt>
                <c:pt idx="6">
                  <c:v>-1.1100346302850701</c:v>
                </c:pt>
                <c:pt idx="7">
                  <c:v>-1.5311474483178804</c:v>
                </c:pt>
                <c:pt idx="8">
                  <c:v>-1.7055282843663715</c:v>
                </c:pt>
              </c:numCache>
              <c:extLst/>
            </c:numRef>
          </c:val>
          <c:extLst>
            <c:ext xmlns:c16="http://schemas.microsoft.com/office/drawing/2014/chart" uri="{C3380CC4-5D6E-409C-BE32-E72D297353CC}">
              <c16:uniqueId val="{00000000-5ADF-458E-AC43-DD3F5FDA9974}"/>
            </c:ext>
          </c:extLst>
        </c:ser>
        <c:dLbls>
          <c:showLegendKey val="0"/>
          <c:showVal val="0"/>
          <c:showCatName val="0"/>
          <c:showSerName val="0"/>
          <c:showPercent val="0"/>
          <c:showBubbleSize val="0"/>
        </c:dLbls>
        <c:gapWidth val="80"/>
        <c:axId val="428546127"/>
        <c:axId val="1958520240"/>
      </c:barChart>
      <c:barChart>
        <c:barDir val="col"/>
        <c:grouping val="clustered"/>
        <c:varyColors val="0"/>
        <c:ser>
          <c:idx val="3"/>
          <c:order val="3"/>
          <c:tx>
            <c:v> </c:v>
          </c:tx>
          <c:spPr>
            <a:noFill/>
            <a:ln>
              <a:noFill/>
            </a:ln>
            <a:effectLst/>
          </c:spPr>
          <c:invertIfNegative val="0"/>
          <c:cat>
            <c:strLit>
              <c:ptCount val="1"/>
              <c:pt idx="0">
                <c:v>1</c:v>
              </c:pt>
              <c:extLst>
                <c:ext xmlns:c15="http://schemas.microsoft.com/office/drawing/2012/chart" uri="{02D57815-91ED-43cb-92C2-25804820EDAC}">
                  <c15:autoCat val="1"/>
                </c:ext>
              </c:extLst>
            </c:strLit>
          </c:cat>
          <c:val>
            <c:numLit>
              <c:formatCode>General</c:formatCode>
              <c:ptCount val="1"/>
              <c:pt idx="0">
                <c:v>1</c:v>
              </c:pt>
            </c:numLit>
          </c:val>
          <c:extLst>
            <c:ext xmlns:c16="http://schemas.microsoft.com/office/drawing/2014/chart" uri="{C3380CC4-5D6E-409C-BE32-E72D297353CC}">
              <c16:uniqueId val="{00000001-5ADF-458E-AC43-DD3F5FDA9974}"/>
            </c:ext>
          </c:extLst>
        </c:ser>
        <c:dLbls>
          <c:showLegendKey val="0"/>
          <c:showVal val="0"/>
          <c:showCatName val="0"/>
          <c:showSerName val="0"/>
          <c:showPercent val="0"/>
          <c:showBubbleSize val="0"/>
        </c:dLbls>
        <c:gapWidth val="80"/>
        <c:axId val="41859567"/>
        <c:axId val="2083577424"/>
      </c:barChart>
      <c:lineChart>
        <c:grouping val="standard"/>
        <c:varyColors val="0"/>
        <c:ser>
          <c:idx val="1"/>
          <c:order val="1"/>
          <c:tx>
            <c:strRef>
              <c:f>Data!$Q$24</c:f>
              <c:strCache>
                <c:ptCount val="1"/>
                <c:pt idx="0">
                  <c:v>Peak</c:v>
                </c:pt>
              </c:strCache>
            </c:strRef>
          </c:tx>
          <c:spPr>
            <a:ln w="28575" cap="rnd">
              <a:noFill/>
              <a:round/>
            </a:ln>
            <a:effectLst/>
          </c:spPr>
          <c:marker>
            <c:symbol val="dash"/>
            <c:size val="30"/>
            <c:spPr>
              <a:solidFill>
                <a:schemeClr val="tx1"/>
              </a:solidFill>
              <a:ln w="12700">
                <a:solidFill>
                  <a:schemeClr val="tx1"/>
                </a:solidFill>
              </a:ln>
              <a:effectLst/>
            </c:spPr>
          </c:marker>
          <c:cat>
            <c:strRef>
              <c:f>Data!$O$26:$O$35</c:f>
              <c:strCache>
                <c:ptCount val="9"/>
                <c:pt idx="0">
                  <c:v>MEX</c:v>
                </c:pt>
                <c:pt idx="1">
                  <c:v>COL</c:v>
                </c:pt>
                <c:pt idx="2">
                  <c:v>DOM</c:v>
                </c:pt>
                <c:pt idx="3">
                  <c:v>GTM</c:v>
                </c:pt>
                <c:pt idx="4">
                  <c:v>PRY</c:v>
                </c:pt>
                <c:pt idx="5">
                  <c:v>CRI</c:v>
                </c:pt>
                <c:pt idx="6">
                  <c:v>CHL</c:v>
                </c:pt>
                <c:pt idx="7">
                  <c:v>PER</c:v>
                </c:pt>
                <c:pt idx="8">
                  <c:v>BRA</c:v>
                </c:pt>
              </c:strCache>
              <c:extLst/>
            </c:strRef>
          </c:cat>
          <c:val>
            <c:numRef>
              <c:f>Data!$Q$26:$Q$35</c:f>
              <c:numCache>
                <c:formatCode>0.0</c:formatCode>
                <c:ptCount val="9"/>
                <c:pt idx="0">
                  <c:v>3.7147050860494502</c:v>
                </c:pt>
                <c:pt idx="1">
                  <c:v>4.0475871943520199</c:v>
                </c:pt>
                <c:pt idx="2">
                  <c:v>2.75</c:v>
                </c:pt>
                <c:pt idx="3">
                  <c:v>0.79999999999999982</c:v>
                </c:pt>
                <c:pt idx="4">
                  <c:v>2.6500000000000004</c:v>
                </c:pt>
                <c:pt idx="5">
                  <c:v>1.75</c:v>
                </c:pt>
                <c:pt idx="6">
                  <c:v>1.6438313987745601</c:v>
                </c:pt>
                <c:pt idx="7">
                  <c:v>1.67444193812246</c:v>
                </c:pt>
                <c:pt idx="8">
                  <c:v>8.9804647211440098</c:v>
                </c:pt>
              </c:numCache>
              <c:extLst/>
            </c:numRef>
          </c:val>
          <c:smooth val="0"/>
          <c:extLst>
            <c:ext xmlns:c16="http://schemas.microsoft.com/office/drawing/2014/chart" uri="{C3380CC4-5D6E-409C-BE32-E72D297353CC}">
              <c16:uniqueId val="{00000002-5ADF-458E-AC43-DD3F5FDA9974}"/>
            </c:ext>
          </c:extLst>
        </c:ser>
        <c:ser>
          <c:idx val="2"/>
          <c:order val="2"/>
          <c:tx>
            <c:strRef>
              <c:f>Data!$R$24</c:f>
              <c:strCache>
                <c:ptCount val="1"/>
                <c:pt idx="0">
                  <c:v>April 2018</c:v>
                </c:pt>
              </c:strCache>
            </c:strRef>
          </c:tx>
          <c:spPr>
            <a:ln w="28575" cap="rnd">
              <a:noFill/>
              <a:round/>
            </a:ln>
            <a:effectLst/>
          </c:spPr>
          <c:marker>
            <c:symbol val="circle"/>
            <c:size val="24"/>
            <c:spPr>
              <a:solidFill>
                <a:srgbClr val="FF0D0D"/>
              </a:solidFill>
              <a:ln w="9525">
                <a:solidFill>
                  <a:schemeClr val="tx1"/>
                </a:solidFill>
              </a:ln>
              <a:effectLst/>
            </c:spPr>
          </c:marker>
          <c:cat>
            <c:strRef>
              <c:f>Data!$O$26:$O$35</c:f>
              <c:strCache>
                <c:ptCount val="9"/>
                <c:pt idx="0">
                  <c:v>MEX</c:v>
                </c:pt>
                <c:pt idx="1">
                  <c:v>COL</c:v>
                </c:pt>
                <c:pt idx="2">
                  <c:v>DOM</c:v>
                </c:pt>
                <c:pt idx="3">
                  <c:v>GTM</c:v>
                </c:pt>
                <c:pt idx="4">
                  <c:v>PRY</c:v>
                </c:pt>
                <c:pt idx="5">
                  <c:v>CRI</c:v>
                </c:pt>
                <c:pt idx="6">
                  <c:v>CHL</c:v>
                </c:pt>
                <c:pt idx="7">
                  <c:v>PER</c:v>
                </c:pt>
                <c:pt idx="8">
                  <c:v>BRA</c:v>
                </c:pt>
              </c:strCache>
              <c:extLst/>
            </c:strRef>
          </c:cat>
          <c:val>
            <c:numRef>
              <c:f>Data!$R$26:$R$35</c:f>
              <c:numCache>
                <c:formatCode>0.0</c:formatCode>
                <c:ptCount val="9"/>
                <c:pt idx="0">
                  <c:v>3.8258129641748901</c:v>
                </c:pt>
                <c:pt idx="1">
                  <c:v>1.0637583738735201</c:v>
                </c:pt>
                <c:pt idx="2">
                  <c:v>1.35</c:v>
                </c:pt>
                <c:pt idx="3">
                  <c:v>-1.4500000000000002</c:v>
                </c:pt>
                <c:pt idx="4">
                  <c:v>1.35</c:v>
                </c:pt>
                <c:pt idx="5">
                  <c:v>1.2999999999999998</c:v>
                </c:pt>
                <c:pt idx="6">
                  <c:v>-0.58720759181505988</c:v>
                </c:pt>
                <c:pt idx="7">
                  <c:v>0.31666666666666998</c:v>
                </c:pt>
                <c:pt idx="8">
                  <c:v>2.4462925375609101</c:v>
                </c:pt>
              </c:numCache>
              <c:extLst/>
            </c:numRef>
          </c:val>
          <c:smooth val="0"/>
          <c:extLst>
            <c:ext xmlns:c16="http://schemas.microsoft.com/office/drawing/2014/chart" uri="{C3380CC4-5D6E-409C-BE32-E72D297353CC}">
              <c16:uniqueId val="{00000003-5ADF-458E-AC43-DD3F5FDA9974}"/>
            </c:ext>
          </c:extLst>
        </c:ser>
        <c:dLbls>
          <c:showLegendKey val="0"/>
          <c:showVal val="0"/>
          <c:showCatName val="0"/>
          <c:showSerName val="0"/>
          <c:showPercent val="0"/>
          <c:showBubbleSize val="0"/>
        </c:dLbls>
        <c:marker val="1"/>
        <c:smooth val="0"/>
        <c:axId val="428546127"/>
        <c:axId val="1958520240"/>
      </c:lineChart>
      <c:catAx>
        <c:axId val="428546127"/>
        <c:scaling>
          <c:orientation val="minMax"/>
        </c:scaling>
        <c:delete val="0"/>
        <c:axPos val="b"/>
        <c:numFmt formatCode="General" sourceLinked="1"/>
        <c:majorTickMark val="in"/>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1958520240"/>
        <c:crosses val="autoZero"/>
        <c:auto val="1"/>
        <c:lblAlgn val="ctr"/>
        <c:lblOffset val="100"/>
        <c:noMultiLvlLbl val="0"/>
      </c:catAx>
      <c:valAx>
        <c:axId val="1958520240"/>
        <c:scaling>
          <c:orientation val="minMax"/>
          <c:max val="5"/>
          <c:min val="-2"/>
        </c:scaling>
        <c:delete val="0"/>
        <c:axPos val="l"/>
        <c:numFmt formatCode="#,##0;&quot;–&quot;#,##0" sourceLinked="0"/>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428546127"/>
        <c:crosses val="autoZero"/>
        <c:crossBetween val="between"/>
        <c:majorUnit val="1"/>
      </c:valAx>
      <c:valAx>
        <c:axId val="2083577424"/>
        <c:scaling>
          <c:orientation val="minMax"/>
          <c:max val="5"/>
          <c:min val="-2"/>
        </c:scaling>
        <c:delete val="0"/>
        <c:axPos val="r"/>
        <c:numFmt formatCode="#,##0;&quot;–&quot;#,##0" sourceLinked="0"/>
        <c:majorTickMark val="in"/>
        <c:minorTickMark val="none"/>
        <c:tickLblPos val="none"/>
        <c:spPr>
          <a:noFill/>
          <a:ln w="3175">
            <a:solidFill>
              <a:srgbClr val="000000"/>
            </a:solidFill>
            <a:prstDash val="soli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41859567"/>
        <c:crosses val="max"/>
        <c:crossBetween val="between"/>
        <c:majorUnit val="1"/>
        <c:minorUnit val="0.2"/>
      </c:valAx>
      <c:catAx>
        <c:axId val="41859567"/>
        <c:scaling>
          <c:orientation val="minMax"/>
        </c:scaling>
        <c:delete val="1"/>
        <c:axPos val="b"/>
        <c:numFmt formatCode="General" sourceLinked="1"/>
        <c:majorTickMark val="out"/>
        <c:minorTickMark val="none"/>
        <c:tickLblPos val="nextTo"/>
        <c:crossAx val="2083577424"/>
        <c:crosses val="autoZero"/>
        <c:auto val="1"/>
        <c:lblAlgn val="ctr"/>
        <c:lblOffset val="100"/>
        <c:noMultiLvlLbl val="0"/>
      </c:catAx>
      <c:spPr>
        <a:noFill/>
        <a:ln w="3175">
          <a:solidFill>
            <a:srgbClr val="000000"/>
          </a:solidFill>
          <a:prstDash val="solid"/>
        </a:ln>
        <a:effectLst/>
      </c:spPr>
    </c:plotArea>
    <c:legend>
      <c:legendPos val="r"/>
      <c:legendEntry>
        <c:idx val="1"/>
        <c:delete val="1"/>
      </c:legendEntry>
      <c:layout>
        <c:manualLayout>
          <c:xMode val="edge"/>
          <c:yMode val="edge"/>
          <c:x val="0.42343567731116938"/>
          <c:y val="0.119054389034704"/>
          <c:w val="0.28567184310294541"/>
          <c:h val="0.12038713910761155"/>
        </c:manualLayout>
      </c:layout>
      <c:overlay val="0"/>
      <c:spPr>
        <a:noFill/>
        <a:ln>
          <a:noFill/>
        </a:ln>
        <a:effectLst/>
      </c:spPr>
      <c:txPr>
        <a:bodyPr rot="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legend>
    <c:plotVisOnly val="1"/>
    <c:dispBlanksAs val="gap"/>
    <c:showDLblsOverMax val="0"/>
  </c:chart>
  <c:spPr>
    <a:noFill/>
    <a:ln w="25400" cap="flat" cmpd="sng" algn="ctr">
      <a:noFill/>
      <a:round/>
    </a:ln>
    <a:effectLst/>
  </c:spPr>
  <c:txPr>
    <a:bodyPr/>
    <a:lstStyle/>
    <a:p>
      <a:pPr>
        <a:defRPr sz="2400">
          <a:solidFill>
            <a:srgbClr val="000000"/>
          </a:solidFill>
          <a:latin typeface="Segoe UI"/>
          <a:ea typeface="Segoe UI"/>
          <a:cs typeface="Segoe UI"/>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427657480314964E-2"/>
          <c:y val="2.2170166229221348E-2"/>
          <c:w val="0.95459191819772526"/>
          <c:h val="0.90742475940507439"/>
        </c:manualLayout>
      </c:layout>
      <c:barChart>
        <c:barDir val="col"/>
        <c:grouping val="clustered"/>
        <c:varyColors val="0"/>
        <c:ser>
          <c:idx val="0"/>
          <c:order val="0"/>
          <c:tx>
            <c:strRef>
              <c:f>Data!$K$6</c:f>
              <c:strCache>
                <c:ptCount val="1"/>
                <c:pt idx="0">
                  <c:v>Change 2012–16</c:v>
                </c:pt>
              </c:strCache>
            </c:strRef>
          </c:tx>
          <c:spPr>
            <a:solidFill>
              <a:srgbClr val="61A3F3"/>
            </a:solidFill>
            <a:ln w="25400">
              <a:noFill/>
            </a:ln>
            <a:effectLst/>
          </c:spPr>
          <c:invertIfNegative val="0"/>
          <c:dPt>
            <c:idx val="3"/>
            <c:invertIfNegative val="0"/>
            <c:bubble3D val="0"/>
            <c:spPr>
              <a:solidFill>
                <a:srgbClr val="923CC2"/>
              </a:solidFill>
              <a:ln w="25400">
                <a:noFill/>
              </a:ln>
              <a:effectLst/>
            </c:spPr>
            <c:extLst>
              <c:ext xmlns:c16="http://schemas.microsoft.com/office/drawing/2014/chart" uri="{C3380CC4-5D6E-409C-BE32-E72D297353CC}">
                <c16:uniqueId val="{00000001-B9F2-4218-BAD1-DA21BD66E83D}"/>
              </c:ext>
            </c:extLst>
          </c:dPt>
          <c:cat>
            <c:strRef>
              <c:f>Data!$J$97:$J$107</c:f>
              <c:strCache>
                <c:ptCount val="11"/>
                <c:pt idx="0">
                  <c:v>MEX</c:v>
                </c:pt>
                <c:pt idx="1">
                  <c:v>URY</c:v>
                </c:pt>
                <c:pt idx="2">
                  <c:v>COL</c:v>
                </c:pt>
                <c:pt idx="3">
                  <c:v>LAC</c:v>
                </c:pt>
                <c:pt idx="4">
                  <c:v>ARG</c:v>
                </c:pt>
                <c:pt idx="5">
                  <c:v>CHL</c:v>
                </c:pt>
                <c:pt idx="6">
                  <c:v>BRA</c:v>
                </c:pt>
                <c:pt idx="7">
                  <c:v>PER</c:v>
                </c:pt>
                <c:pt idx="8">
                  <c:v>ECU</c:v>
                </c:pt>
                <c:pt idx="9">
                  <c:v>BOL</c:v>
                </c:pt>
                <c:pt idx="10">
                  <c:v>TTO</c:v>
                </c:pt>
              </c:strCache>
            </c:strRef>
          </c:cat>
          <c:val>
            <c:numRef>
              <c:f>Data!$K$97:$K$107</c:f>
              <c:numCache>
                <c:formatCode>0.0</c:formatCode>
                <c:ptCount val="11"/>
                <c:pt idx="0">
                  <c:v>1.1958897018549237</c:v>
                </c:pt>
                <c:pt idx="1">
                  <c:v>-0.3757479457878764</c:v>
                </c:pt>
                <c:pt idx="2">
                  <c:v>-1.3975449134207902</c:v>
                </c:pt>
                <c:pt idx="3">
                  <c:v>-2.634063144749724</c:v>
                </c:pt>
                <c:pt idx="4">
                  <c:v>-2.9931605590088584</c:v>
                </c:pt>
                <c:pt idx="5">
                  <c:v>-3.1588222655552611</c:v>
                </c:pt>
                <c:pt idx="6">
                  <c:v>-4.4261964793790174</c:v>
                </c:pt>
                <c:pt idx="7">
                  <c:v>-4.4304524512158494</c:v>
                </c:pt>
                <c:pt idx="8">
                  <c:v>-6.5639052559795568</c:v>
                </c:pt>
                <c:pt idx="9">
                  <c:v>-8.4070930973401907</c:v>
                </c:pt>
                <c:pt idx="10">
                  <c:v>-10.368799590186619</c:v>
                </c:pt>
              </c:numCache>
            </c:numRef>
          </c:val>
          <c:extLst>
            <c:ext xmlns:c16="http://schemas.microsoft.com/office/drawing/2014/chart" uri="{C3380CC4-5D6E-409C-BE32-E72D297353CC}">
              <c16:uniqueId val="{00000002-B9F2-4218-BAD1-DA21BD66E83D}"/>
            </c:ext>
          </c:extLst>
        </c:ser>
        <c:dLbls>
          <c:showLegendKey val="0"/>
          <c:showVal val="0"/>
          <c:showCatName val="0"/>
          <c:showSerName val="0"/>
          <c:showPercent val="0"/>
          <c:showBubbleSize val="0"/>
        </c:dLbls>
        <c:gapWidth val="80"/>
        <c:axId val="1652704480"/>
        <c:axId val="1229058752"/>
      </c:barChart>
      <c:barChart>
        <c:barDir val="col"/>
        <c:grouping val="clustered"/>
        <c:varyColors val="0"/>
        <c:ser>
          <c:idx val="2"/>
          <c:order val="3"/>
          <c:tx>
            <c:v> </c:v>
          </c:tx>
          <c:spPr>
            <a:noFill/>
            <a:ln>
              <a:noFill/>
            </a:ln>
            <a:effectLst/>
          </c:spPr>
          <c:invertIfNegative val="0"/>
          <c:val>
            <c:numLit>
              <c:formatCode>General</c:formatCode>
              <c:ptCount val="1"/>
              <c:pt idx="0">
                <c:v>1</c:v>
              </c:pt>
            </c:numLit>
          </c:val>
          <c:extLst>
            <c:ext xmlns:c16="http://schemas.microsoft.com/office/drawing/2014/chart" uri="{C3380CC4-5D6E-409C-BE32-E72D297353CC}">
              <c16:uniqueId val="{00000003-B9F2-4218-BAD1-DA21BD66E83D}"/>
            </c:ext>
          </c:extLst>
        </c:ser>
        <c:dLbls>
          <c:showLegendKey val="0"/>
          <c:showVal val="0"/>
          <c:showCatName val="0"/>
          <c:showSerName val="0"/>
          <c:showPercent val="0"/>
          <c:showBubbleSize val="0"/>
        </c:dLbls>
        <c:gapWidth val="80"/>
        <c:axId val="1648747616"/>
        <c:axId val="1633806320"/>
      </c:barChart>
      <c:lineChart>
        <c:grouping val="standard"/>
        <c:varyColors val="0"/>
        <c:ser>
          <c:idx val="1"/>
          <c:order val="1"/>
          <c:tx>
            <c:strRef>
              <c:f>Data!$L$6</c:f>
              <c:strCache>
                <c:ptCount val="1"/>
                <c:pt idx="0">
                  <c:v>Change 2012–17</c:v>
                </c:pt>
              </c:strCache>
            </c:strRef>
          </c:tx>
          <c:spPr>
            <a:ln w="28575" cap="rnd">
              <a:noFill/>
              <a:round/>
            </a:ln>
            <a:effectLst/>
          </c:spPr>
          <c:marker>
            <c:symbol val="diamond"/>
            <c:size val="28"/>
            <c:spPr>
              <a:solidFill>
                <a:srgbClr val="FF0D0D"/>
              </a:solidFill>
              <a:ln w="9525">
                <a:solidFill>
                  <a:srgbClr val="000000"/>
                </a:solidFill>
              </a:ln>
              <a:effectLst/>
            </c:spPr>
          </c:marker>
          <c:cat>
            <c:strRef>
              <c:f>Data!$J$97:$J$107</c:f>
              <c:strCache>
                <c:ptCount val="11"/>
                <c:pt idx="0">
                  <c:v>MEX</c:v>
                </c:pt>
                <c:pt idx="1">
                  <c:v>URY</c:v>
                </c:pt>
                <c:pt idx="2">
                  <c:v>COL</c:v>
                </c:pt>
                <c:pt idx="3">
                  <c:v>LAC</c:v>
                </c:pt>
                <c:pt idx="4">
                  <c:v>ARG</c:v>
                </c:pt>
                <c:pt idx="5">
                  <c:v>CHL</c:v>
                </c:pt>
                <c:pt idx="6">
                  <c:v>BRA</c:v>
                </c:pt>
                <c:pt idx="7">
                  <c:v>PER</c:v>
                </c:pt>
                <c:pt idx="8">
                  <c:v>ECU</c:v>
                </c:pt>
                <c:pt idx="9">
                  <c:v>BOL</c:v>
                </c:pt>
                <c:pt idx="10">
                  <c:v>TTO</c:v>
                </c:pt>
              </c:strCache>
            </c:strRef>
          </c:cat>
          <c:val>
            <c:numRef>
              <c:f>Data!$L$97:$L$107</c:f>
              <c:numCache>
                <c:formatCode>0.0</c:formatCode>
                <c:ptCount val="11"/>
                <c:pt idx="0">
                  <c:v>2.1570295064585356</c:v>
                </c:pt>
                <c:pt idx="1">
                  <c:v>-5.7627461939983665E-2</c:v>
                </c:pt>
                <c:pt idx="2">
                  <c:v>-1.7549956215337716</c:v>
                </c:pt>
                <c:pt idx="3">
                  <c:v>-2.1206604336586485</c:v>
                </c:pt>
                <c:pt idx="4">
                  <c:v>-2.7928959516123069</c:v>
                </c:pt>
                <c:pt idx="5">
                  <c:v>-3.1480495386894747</c:v>
                </c:pt>
                <c:pt idx="6">
                  <c:v>-3.6261250270854815</c:v>
                </c:pt>
                <c:pt idx="7">
                  <c:v>-5.0501192454092223</c:v>
                </c:pt>
                <c:pt idx="8">
                  <c:v>-2.9952146788727028</c:v>
                </c:pt>
                <c:pt idx="9">
                  <c:v>-9.111212814813495</c:v>
                </c:pt>
                <c:pt idx="10">
                  <c:v>-8.39080237116627</c:v>
                </c:pt>
              </c:numCache>
            </c:numRef>
          </c:val>
          <c:smooth val="0"/>
          <c:extLst>
            <c:ext xmlns:c16="http://schemas.microsoft.com/office/drawing/2014/chart" uri="{C3380CC4-5D6E-409C-BE32-E72D297353CC}">
              <c16:uniqueId val="{00000004-B9F2-4218-BAD1-DA21BD66E83D}"/>
            </c:ext>
          </c:extLst>
        </c:ser>
        <c:ser>
          <c:idx val="3"/>
          <c:order val="2"/>
          <c:tx>
            <c:strRef>
              <c:f>Data!$M$6</c:f>
              <c:strCache>
                <c:ptCount val="1"/>
                <c:pt idx="0">
                  <c:v>Change 2012–18</c:v>
                </c:pt>
              </c:strCache>
            </c:strRef>
          </c:tx>
          <c:spPr>
            <a:ln w="25400" cap="rnd">
              <a:noFill/>
              <a:round/>
            </a:ln>
            <a:effectLst/>
          </c:spPr>
          <c:marker>
            <c:symbol val="dash"/>
            <c:size val="32"/>
            <c:spPr>
              <a:solidFill>
                <a:srgbClr val="FF8553"/>
              </a:solidFill>
              <a:ln w="34925">
                <a:solidFill>
                  <a:schemeClr val="tx1"/>
                </a:solidFill>
              </a:ln>
              <a:effectLst/>
            </c:spPr>
          </c:marker>
          <c:val>
            <c:numRef>
              <c:f>Data!$M$97:$M$107</c:f>
              <c:numCache>
                <c:formatCode>0.0</c:formatCode>
                <c:ptCount val="11"/>
                <c:pt idx="0">
                  <c:v>1.6585000937726639</c:v>
                </c:pt>
                <c:pt idx="1">
                  <c:v>0.3100289761690912</c:v>
                </c:pt>
                <c:pt idx="2">
                  <c:v>-1.5108422500882905</c:v>
                </c:pt>
                <c:pt idx="3">
                  <c:v>-1.7283957863694646</c:v>
                </c:pt>
                <c:pt idx="4">
                  <c:v>-1.8113228582509417</c:v>
                </c:pt>
                <c:pt idx="5">
                  <c:v>-1.2442457582138755</c:v>
                </c:pt>
                <c:pt idx="6">
                  <c:v>-4.2242489941229424</c:v>
                </c:pt>
                <c:pt idx="7">
                  <c:v>-5.2364272967939707</c:v>
                </c:pt>
                <c:pt idx="8">
                  <c:v>-2.6910510479639607</c:v>
                </c:pt>
                <c:pt idx="9">
                  <c:v>-7.8987271129436074</c:v>
                </c:pt>
                <c:pt idx="10">
                  <c:v>-6.5001397721338163</c:v>
                </c:pt>
              </c:numCache>
            </c:numRef>
          </c:val>
          <c:smooth val="0"/>
          <c:extLst>
            <c:ext xmlns:c16="http://schemas.microsoft.com/office/drawing/2014/chart" uri="{C3380CC4-5D6E-409C-BE32-E72D297353CC}">
              <c16:uniqueId val="{00000005-B9F2-4218-BAD1-DA21BD66E83D}"/>
            </c:ext>
          </c:extLst>
        </c:ser>
        <c:dLbls>
          <c:showLegendKey val="0"/>
          <c:showVal val="0"/>
          <c:showCatName val="0"/>
          <c:showSerName val="0"/>
          <c:showPercent val="0"/>
          <c:showBubbleSize val="0"/>
        </c:dLbls>
        <c:marker val="1"/>
        <c:smooth val="0"/>
        <c:axId val="1652704480"/>
        <c:axId val="1229058752"/>
      </c:lineChart>
      <c:catAx>
        <c:axId val="1652704480"/>
        <c:scaling>
          <c:orientation val="minMax"/>
        </c:scaling>
        <c:delete val="0"/>
        <c:axPos val="b"/>
        <c:numFmt formatCode="General" sourceLinked="1"/>
        <c:majorTickMark val="in"/>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1229058752"/>
        <c:crosses val="autoZero"/>
        <c:auto val="1"/>
        <c:lblAlgn val="ctr"/>
        <c:lblOffset val="100"/>
        <c:noMultiLvlLbl val="0"/>
      </c:catAx>
      <c:valAx>
        <c:axId val="1229058752"/>
        <c:scaling>
          <c:orientation val="minMax"/>
        </c:scaling>
        <c:delete val="0"/>
        <c:axPos val="l"/>
        <c:numFmt formatCode="#,##0;&quot;–&quot;#,##0" sourceLinked="0"/>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1652704480"/>
        <c:crosses val="autoZero"/>
        <c:crossBetween val="between"/>
      </c:valAx>
      <c:valAx>
        <c:axId val="1633806320"/>
        <c:scaling>
          <c:orientation val="minMax"/>
          <c:max val="4"/>
          <c:min val="-12"/>
        </c:scaling>
        <c:delete val="0"/>
        <c:axPos val="r"/>
        <c:numFmt formatCode="#,##0;&quot;–&quot;#,##0" sourceLinked="0"/>
        <c:majorTickMark val="in"/>
        <c:minorTickMark val="none"/>
        <c:tickLblPos val="none"/>
        <c:spPr>
          <a:noFill/>
          <a:ln w="3175">
            <a:solidFill>
              <a:srgbClr val="000000"/>
            </a:solidFill>
            <a:prstDash val="soli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1648747616"/>
        <c:crosses val="max"/>
        <c:crossBetween val="between"/>
        <c:majorUnit val="2"/>
        <c:minorUnit val="0.4"/>
      </c:valAx>
      <c:catAx>
        <c:axId val="1648747616"/>
        <c:scaling>
          <c:orientation val="minMax"/>
        </c:scaling>
        <c:delete val="1"/>
        <c:axPos val="b"/>
        <c:majorTickMark val="out"/>
        <c:minorTickMark val="none"/>
        <c:tickLblPos val="nextTo"/>
        <c:crossAx val="1633806320"/>
        <c:crosses val="autoZero"/>
        <c:auto val="1"/>
        <c:lblAlgn val="ctr"/>
        <c:lblOffset val="100"/>
        <c:noMultiLvlLbl val="0"/>
      </c:catAx>
      <c:spPr>
        <a:noFill/>
        <a:ln w="3175">
          <a:solidFill>
            <a:srgbClr val="000000"/>
          </a:solidFill>
          <a:prstDash val="solid"/>
        </a:ln>
        <a:effectLst/>
      </c:spPr>
    </c:plotArea>
    <c:plotVisOnly val="1"/>
    <c:dispBlanksAs val="gap"/>
    <c:showDLblsOverMax val="0"/>
  </c:chart>
  <c:spPr>
    <a:noFill/>
    <a:ln w="25400" cap="flat" cmpd="sng" algn="ctr">
      <a:noFill/>
      <a:round/>
    </a:ln>
    <a:effectLst/>
  </c:spPr>
  <c:txPr>
    <a:bodyPr/>
    <a:lstStyle/>
    <a:p>
      <a:pPr>
        <a:defRPr sz="2400">
          <a:solidFill>
            <a:srgbClr val="000000"/>
          </a:solidFill>
          <a:latin typeface="Segoe UI"/>
          <a:ea typeface="Segoe UI"/>
          <a:cs typeface="Segoe UI"/>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69081729367166"/>
          <c:y val="2.4633518032468164E-2"/>
          <c:w val="0.85387631233595795"/>
          <c:h val="0.84621269563526769"/>
        </c:manualLayout>
      </c:layout>
      <c:scatterChart>
        <c:scatterStyle val="lineMarker"/>
        <c:varyColors val="0"/>
        <c:ser>
          <c:idx val="1"/>
          <c:order val="0"/>
          <c:tx>
            <c:strRef>
              <c:f>FFvsFCI!$J$7</c:f>
              <c:strCache>
                <c:ptCount val="1"/>
                <c:pt idx="0">
                  <c:v>1993-94</c:v>
                </c:pt>
              </c:strCache>
            </c:strRef>
          </c:tx>
          <c:spPr>
            <a:ln w="19050">
              <a:noFill/>
            </a:ln>
          </c:spPr>
          <c:marker>
            <c:symbol val="square"/>
            <c:size val="15"/>
            <c:spPr>
              <a:solidFill>
                <a:srgbClr val="FF8553"/>
              </a:solidFill>
              <a:ln>
                <a:noFill/>
              </a:ln>
            </c:spPr>
          </c:marker>
          <c:trendline>
            <c:spPr>
              <a:ln w="50800">
                <a:solidFill>
                  <a:srgbClr val="FF8553"/>
                </a:solidFill>
              </a:ln>
            </c:spPr>
            <c:trendlineType val="linear"/>
            <c:dispRSqr val="0"/>
            <c:dispEq val="0"/>
          </c:trendline>
          <c:xVal>
            <c:numRef>
              <c:f>FFvsFCI!$K$9:$K$24</c:f>
              <c:numCache>
                <c:formatCode>0.00</c:formatCode>
                <c:ptCount val="16"/>
                <c:pt idx="0">
                  <c:v>3</c:v>
                </c:pt>
                <c:pt idx="1">
                  <c:v>3</c:v>
                </c:pt>
                <c:pt idx="2">
                  <c:v>3</c:v>
                </c:pt>
                <c:pt idx="3">
                  <c:v>3.21</c:v>
                </c:pt>
                <c:pt idx="4">
                  <c:v>3.34</c:v>
                </c:pt>
                <c:pt idx="5">
                  <c:v>3.62</c:v>
                </c:pt>
                <c:pt idx="6">
                  <c:v>4</c:v>
                </c:pt>
                <c:pt idx="7">
                  <c:v>4.25</c:v>
                </c:pt>
                <c:pt idx="8">
                  <c:v>4.25</c:v>
                </c:pt>
                <c:pt idx="9">
                  <c:v>4.51</c:v>
                </c:pt>
                <c:pt idx="10">
                  <c:v>4.75</c:v>
                </c:pt>
                <c:pt idx="11">
                  <c:v>4.75</c:v>
                </c:pt>
                <c:pt idx="12">
                  <c:v>5.16</c:v>
                </c:pt>
                <c:pt idx="13">
                  <c:v>5.5</c:v>
                </c:pt>
                <c:pt idx="14">
                  <c:v>5.5</c:v>
                </c:pt>
                <c:pt idx="15">
                  <c:v>6</c:v>
                </c:pt>
              </c:numCache>
            </c:numRef>
          </c:xVal>
          <c:yVal>
            <c:numRef>
              <c:f>FFvsFCI!$L$9:$L$24</c:f>
              <c:numCache>
                <c:formatCode>0.00</c:formatCode>
                <c:ptCount val="16"/>
                <c:pt idx="0">
                  <c:v>-0.823156</c:v>
                </c:pt>
                <c:pt idx="1">
                  <c:v>-0.86351579999999994</c:v>
                </c:pt>
                <c:pt idx="2">
                  <c:v>-0.90964060000000002</c:v>
                </c:pt>
                <c:pt idx="3">
                  <c:v>-0.85920019999999997</c:v>
                </c:pt>
                <c:pt idx="4">
                  <c:v>-0.76247010000000004</c:v>
                </c:pt>
                <c:pt idx="5">
                  <c:v>-0.71296199999999998</c:v>
                </c:pt>
                <c:pt idx="6">
                  <c:v>-0.70338699999999998</c:v>
                </c:pt>
                <c:pt idx="7">
                  <c:v>-0.69641560000000002</c:v>
                </c:pt>
                <c:pt idx="8">
                  <c:v>-0.72854319999999995</c:v>
                </c:pt>
                <c:pt idx="9">
                  <c:v>-0.76874549999999997</c:v>
                </c:pt>
                <c:pt idx="10">
                  <c:v>-0.7305471</c:v>
                </c:pt>
                <c:pt idx="11">
                  <c:v>-0.6684698</c:v>
                </c:pt>
                <c:pt idx="12">
                  <c:v>-0.59588779999999997</c:v>
                </c:pt>
                <c:pt idx="13">
                  <c:v>-0.51056020000000002</c:v>
                </c:pt>
                <c:pt idx="14">
                  <c:v>-0.55307309999999998</c:v>
                </c:pt>
                <c:pt idx="15">
                  <c:v>-0.62624959999999996</c:v>
                </c:pt>
              </c:numCache>
            </c:numRef>
          </c:yVal>
          <c:smooth val="0"/>
          <c:extLst>
            <c:ext xmlns:c16="http://schemas.microsoft.com/office/drawing/2014/chart" uri="{C3380CC4-5D6E-409C-BE32-E72D297353CC}">
              <c16:uniqueId val="{00000001-F2C6-4B7C-AD55-6D1A4727E0FC}"/>
            </c:ext>
          </c:extLst>
        </c:ser>
        <c:ser>
          <c:idx val="3"/>
          <c:order val="1"/>
          <c:tx>
            <c:strRef>
              <c:f>FFvsFCI!$R$7</c:f>
              <c:strCache>
                <c:ptCount val="1"/>
                <c:pt idx="0">
                  <c:v>1999-00</c:v>
                </c:pt>
              </c:strCache>
            </c:strRef>
          </c:tx>
          <c:spPr>
            <a:ln w="19050">
              <a:noFill/>
            </a:ln>
          </c:spPr>
          <c:marker>
            <c:symbol val="star"/>
            <c:size val="15"/>
            <c:spPr>
              <a:solidFill>
                <a:srgbClr val="923CC2"/>
              </a:solidFill>
              <a:ln>
                <a:noFill/>
              </a:ln>
            </c:spPr>
          </c:marker>
          <c:trendline>
            <c:spPr>
              <a:ln w="50800">
                <a:solidFill>
                  <a:srgbClr val="923CC2"/>
                </a:solidFill>
              </a:ln>
            </c:spPr>
            <c:trendlineType val="linear"/>
            <c:dispRSqr val="0"/>
            <c:dispEq val="0"/>
          </c:trendline>
          <c:xVal>
            <c:numRef>
              <c:f>FFvsFCI!$S$10:$S$24</c:f>
              <c:numCache>
                <c:formatCode>0.00</c:formatCode>
                <c:ptCount val="15"/>
                <c:pt idx="0">
                  <c:v>4.75</c:v>
                </c:pt>
                <c:pt idx="1">
                  <c:v>4.75</c:v>
                </c:pt>
                <c:pt idx="2">
                  <c:v>4.76</c:v>
                </c:pt>
                <c:pt idx="3">
                  <c:v>5</c:v>
                </c:pt>
                <c:pt idx="4">
                  <c:v>5.07</c:v>
                </c:pt>
                <c:pt idx="5">
                  <c:v>5.25</c:v>
                </c:pt>
                <c:pt idx="6">
                  <c:v>5.25</c:v>
                </c:pt>
                <c:pt idx="7">
                  <c:v>5.37</c:v>
                </c:pt>
                <c:pt idx="8">
                  <c:v>5.5</c:v>
                </c:pt>
                <c:pt idx="9">
                  <c:v>5.5</c:v>
                </c:pt>
                <c:pt idx="10">
                  <c:v>5.74</c:v>
                </c:pt>
                <c:pt idx="11">
                  <c:v>5.85</c:v>
                </c:pt>
                <c:pt idx="12">
                  <c:v>6</c:v>
                </c:pt>
                <c:pt idx="13">
                  <c:v>6.26</c:v>
                </c:pt>
                <c:pt idx="14">
                  <c:v>6.5</c:v>
                </c:pt>
              </c:numCache>
            </c:numRef>
          </c:xVal>
          <c:yVal>
            <c:numRef>
              <c:f>FFvsFCI!$T$10:$T$24</c:f>
              <c:numCache>
                <c:formatCode>0.00</c:formatCode>
                <c:ptCount val="15"/>
                <c:pt idx="0">
                  <c:v>-0.45029970000000002</c:v>
                </c:pt>
                <c:pt idx="1">
                  <c:v>-0.44982759999999999</c:v>
                </c:pt>
                <c:pt idx="2">
                  <c:v>-0.41486190000000001</c:v>
                </c:pt>
                <c:pt idx="3">
                  <c:v>-0.33015420000000001</c:v>
                </c:pt>
                <c:pt idx="4">
                  <c:v>-0.24799379999999999</c:v>
                </c:pt>
                <c:pt idx="5">
                  <c:v>-0.21182200000000001</c:v>
                </c:pt>
                <c:pt idx="6">
                  <c:v>-0.21154970000000001</c:v>
                </c:pt>
                <c:pt idx="7">
                  <c:v>-0.27818290000000001</c:v>
                </c:pt>
                <c:pt idx="8">
                  <c:v>-0.29785400000000001</c:v>
                </c:pt>
                <c:pt idx="9">
                  <c:v>-0.3191966</c:v>
                </c:pt>
                <c:pt idx="10">
                  <c:v>-0.33689780000000003</c:v>
                </c:pt>
                <c:pt idx="11">
                  <c:v>-0.25007819999999997</c:v>
                </c:pt>
                <c:pt idx="12">
                  <c:v>-0.17208000000000001</c:v>
                </c:pt>
                <c:pt idx="13">
                  <c:v>-0.17980099999999999</c:v>
                </c:pt>
                <c:pt idx="14">
                  <c:v>-0.1766865</c:v>
                </c:pt>
              </c:numCache>
            </c:numRef>
          </c:yVal>
          <c:smooth val="0"/>
          <c:extLst>
            <c:ext xmlns:c16="http://schemas.microsoft.com/office/drawing/2014/chart" uri="{C3380CC4-5D6E-409C-BE32-E72D297353CC}">
              <c16:uniqueId val="{00000003-F2C6-4B7C-AD55-6D1A4727E0FC}"/>
            </c:ext>
          </c:extLst>
        </c:ser>
        <c:ser>
          <c:idx val="0"/>
          <c:order val="2"/>
          <c:tx>
            <c:strRef>
              <c:f>FFvsFCI!$Z$7</c:f>
              <c:strCache>
                <c:ptCount val="1"/>
                <c:pt idx="0">
                  <c:v>2004-06</c:v>
                </c:pt>
              </c:strCache>
            </c:strRef>
          </c:tx>
          <c:spPr>
            <a:ln w="19050">
              <a:noFill/>
            </a:ln>
          </c:spPr>
          <c:marker>
            <c:symbol val="circle"/>
            <c:size val="15"/>
            <c:spPr>
              <a:solidFill>
                <a:srgbClr val="2D85EF"/>
              </a:solidFill>
              <a:ln w="9525">
                <a:noFill/>
              </a:ln>
              <a:effectLst/>
            </c:spPr>
          </c:marker>
          <c:trendline>
            <c:spPr>
              <a:ln w="50800">
                <a:solidFill>
                  <a:srgbClr val="2D85EF"/>
                </a:solidFill>
              </a:ln>
            </c:spPr>
            <c:trendlineType val="linear"/>
            <c:dispRSqr val="0"/>
            <c:dispEq val="0"/>
          </c:trendline>
          <c:xVal>
            <c:numRef>
              <c:f>FFvsFCI!$AA$9:$AA$37</c:f>
              <c:numCache>
                <c:formatCode>0.00</c:formatCode>
                <c:ptCount val="29"/>
                <c:pt idx="0">
                  <c:v>1</c:v>
                </c:pt>
                <c:pt idx="1">
                  <c:v>1</c:v>
                </c:pt>
                <c:pt idx="2">
                  <c:v>1</c:v>
                </c:pt>
                <c:pt idx="3">
                  <c:v>1.01</c:v>
                </c:pt>
                <c:pt idx="4">
                  <c:v>1.25</c:v>
                </c:pt>
                <c:pt idx="5">
                  <c:v>1.43</c:v>
                </c:pt>
                <c:pt idx="6">
                  <c:v>1.6</c:v>
                </c:pt>
                <c:pt idx="7">
                  <c:v>1.75</c:v>
                </c:pt>
                <c:pt idx="8">
                  <c:v>1.92</c:v>
                </c:pt>
                <c:pt idx="9">
                  <c:v>2.15</c:v>
                </c:pt>
                <c:pt idx="10">
                  <c:v>2.25</c:v>
                </c:pt>
                <c:pt idx="11">
                  <c:v>2.4900000000000002</c:v>
                </c:pt>
                <c:pt idx="12">
                  <c:v>2.59</c:v>
                </c:pt>
                <c:pt idx="13">
                  <c:v>2.75</c:v>
                </c:pt>
                <c:pt idx="14">
                  <c:v>2.99</c:v>
                </c:pt>
                <c:pt idx="15">
                  <c:v>3.01</c:v>
                </c:pt>
                <c:pt idx="16">
                  <c:v>3.25</c:v>
                </c:pt>
                <c:pt idx="17">
                  <c:v>3.43</c:v>
                </c:pt>
                <c:pt idx="18">
                  <c:v>3.6</c:v>
                </c:pt>
                <c:pt idx="19">
                  <c:v>3.75</c:v>
                </c:pt>
                <c:pt idx="20">
                  <c:v>4</c:v>
                </c:pt>
                <c:pt idx="21">
                  <c:v>4.1500000000000004</c:v>
                </c:pt>
                <c:pt idx="22">
                  <c:v>4.26</c:v>
                </c:pt>
                <c:pt idx="23">
                  <c:v>4.5</c:v>
                </c:pt>
                <c:pt idx="24">
                  <c:v>4.54</c:v>
                </c:pt>
                <c:pt idx="25">
                  <c:v>4.75</c:v>
                </c:pt>
                <c:pt idx="26">
                  <c:v>4.92</c:v>
                </c:pt>
                <c:pt idx="27">
                  <c:v>5.0199999999999996</c:v>
                </c:pt>
                <c:pt idx="28">
                  <c:v>5.25</c:v>
                </c:pt>
              </c:numCache>
            </c:numRef>
          </c:xVal>
          <c:yVal>
            <c:numRef>
              <c:f>FFvsFCI!$AB$9:$AB$37</c:f>
              <c:numCache>
                <c:formatCode>0.00</c:formatCode>
                <c:ptCount val="29"/>
                <c:pt idx="0">
                  <c:v>-0.77434769999999997</c:v>
                </c:pt>
                <c:pt idx="1">
                  <c:v>-0.75494079999999997</c:v>
                </c:pt>
                <c:pt idx="2">
                  <c:v>-0.71343489999999998</c:v>
                </c:pt>
                <c:pt idx="3">
                  <c:v>-0.71237030000000001</c:v>
                </c:pt>
                <c:pt idx="4">
                  <c:v>-0.71149910000000005</c:v>
                </c:pt>
                <c:pt idx="5">
                  <c:v>-0.69039419999999996</c:v>
                </c:pt>
                <c:pt idx="6">
                  <c:v>-0.698214</c:v>
                </c:pt>
                <c:pt idx="7">
                  <c:v>-0.71717500000000001</c:v>
                </c:pt>
                <c:pt idx="8">
                  <c:v>-0.73080400000000001</c:v>
                </c:pt>
                <c:pt idx="9">
                  <c:v>-0.74649719999999997</c:v>
                </c:pt>
                <c:pt idx="10">
                  <c:v>-0.73138619999999999</c:v>
                </c:pt>
                <c:pt idx="11">
                  <c:v>-0.72313499999999997</c:v>
                </c:pt>
                <c:pt idx="12">
                  <c:v>-0.72527750000000002</c:v>
                </c:pt>
                <c:pt idx="13">
                  <c:v>-0.68481959999999997</c:v>
                </c:pt>
                <c:pt idx="14">
                  <c:v>-0.62113189999999996</c:v>
                </c:pt>
                <c:pt idx="15">
                  <c:v>-0.62516479999999996</c:v>
                </c:pt>
                <c:pt idx="16">
                  <c:v>-0.65797190000000005</c:v>
                </c:pt>
                <c:pt idx="17">
                  <c:v>-0.6530764</c:v>
                </c:pt>
                <c:pt idx="18">
                  <c:v>-0.62634109999999998</c:v>
                </c:pt>
                <c:pt idx="19">
                  <c:v>-0.63171659999999996</c:v>
                </c:pt>
                <c:pt idx="20">
                  <c:v>-0.64757719999999996</c:v>
                </c:pt>
                <c:pt idx="21">
                  <c:v>-0.64611050000000003</c:v>
                </c:pt>
                <c:pt idx="22">
                  <c:v>-0.65214380000000005</c:v>
                </c:pt>
                <c:pt idx="23">
                  <c:v>-0.67004209999999997</c:v>
                </c:pt>
                <c:pt idx="24">
                  <c:v>-0.69762040000000003</c:v>
                </c:pt>
                <c:pt idx="25">
                  <c:v>-0.72426069999999998</c:v>
                </c:pt>
                <c:pt idx="26">
                  <c:v>-0.70180799999999999</c:v>
                </c:pt>
                <c:pt idx="27">
                  <c:v>-0.65106549999999996</c:v>
                </c:pt>
                <c:pt idx="28">
                  <c:v>-0.65188740000000001</c:v>
                </c:pt>
              </c:numCache>
            </c:numRef>
          </c:yVal>
          <c:smooth val="0"/>
          <c:extLst>
            <c:ext xmlns:c16="http://schemas.microsoft.com/office/drawing/2014/chart" uri="{C3380CC4-5D6E-409C-BE32-E72D297353CC}">
              <c16:uniqueId val="{00000005-F2C6-4B7C-AD55-6D1A4727E0FC}"/>
            </c:ext>
          </c:extLst>
        </c:ser>
        <c:ser>
          <c:idx val="5"/>
          <c:order val="3"/>
          <c:tx>
            <c:strRef>
              <c:f>FFvsFCI!$AH$7</c:f>
              <c:strCache>
                <c:ptCount val="1"/>
                <c:pt idx="0">
                  <c:v>2015-present</c:v>
                </c:pt>
              </c:strCache>
            </c:strRef>
          </c:tx>
          <c:spPr>
            <a:ln w="19050">
              <a:noFill/>
            </a:ln>
          </c:spPr>
          <c:marker>
            <c:symbol val="circle"/>
            <c:size val="15"/>
            <c:spPr>
              <a:solidFill>
                <a:srgbClr val="00B050"/>
              </a:solidFill>
              <a:ln>
                <a:noFill/>
              </a:ln>
            </c:spPr>
          </c:marker>
          <c:trendline>
            <c:spPr>
              <a:ln w="50800">
                <a:solidFill>
                  <a:srgbClr val="00B050"/>
                </a:solidFill>
              </a:ln>
            </c:spPr>
            <c:trendlineType val="linear"/>
            <c:dispRSqr val="0"/>
            <c:dispEq val="0"/>
          </c:trendline>
          <c:xVal>
            <c:numRef>
              <c:f>FFvsFCI!$AI$9:$AI$39</c:f>
              <c:numCache>
                <c:formatCode>0.00</c:formatCode>
                <c:ptCount val="31"/>
                <c:pt idx="0">
                  <c:v>0.25</c:v>
                </c:pt>
                <c:pt idx="1">
                  <c:v>0.25</c:v>
                </c:pt>
                <c:pt idx="2">
                  <c:v>0.25</c:v>
                </c:pt>
                <c:pt idx="3">
                  <c:v>0.38</c:v>
                </c:pt>
                <c:pt idx="4">
                  <c:v>0.5</c:v>
                </c:pt>
                <c:pt idx="5">
                  <c:v>0.5</c:v>
                </c:pt>
                <c:pt idx="6">
                  <c:v>0.5</c:v>
                </c:pt>
                <c:pt idx="7">
                  <c:v>0.5</c:v>
                </c:pt>
                <c:pt idx="8">
                  <c:v>0.5</c:v>
                </c:pt>
                <c:pt idx="9">
                  <c:v>0.5</c:v>
                </c:pt>
                <c:pt idx="10">
                  <c:v>0.5</c:v>
                </c:pt>
                <c:pt idx="11">
                  <c:v>0.5</c:v>
                </c:pt>
                <c:pt idx="12">
                  <c:v>0.5</c:v>
                </c:pt>
                <c:pt idx="13">
                  <c:v>0.5</c:v>
                </c:pt>
                <c:pt idx="14">
                  <c:v>0.5</c:v>
                </c:pt>
                <c:pt idx="15">
                  <c:v>0.65</c:v>
                </c:pt>
                <c:pt idx="16">
                  <c:v>0.75</c:v>
                </c:pt>
                <c:pt idx="17">
                  <c:v>0.75</c:v>
                </c:pt>
                <c:pt idx="18">
                  <c:v>0.89</c:v>
                </c:pt>
                <c:pt idx="19">
                  <c:v>1</c:v>
                </c:pt>
                <c:pt idx="20">
                  <c:v>1</c:v>
                </c:pt>
                <c:pt idx="21">
                  <c:v>1.1499999999999999</c:v>
                </c:pt>
                <c:pt idx="22">
                  <c:v>1.25</c:v>
                </c:pt>
                <c:pt idx="23">
                  <c:v>1.25</c:v>
                </c:pt>
                <c:pt idx="24">
                  <c:v>1.25</c:v>
                </c:pt>
                <c:pt idx="25">
                  <c:v>1.25</c:v>
                </c:pt>
                <c:pt idx="26">
                  <c:v>1.25</c:v>
                </c:pt>
                <c:pt idx="27">
                  <c:v>1.4</c:v>
                </c:pt>
                <c:pt idx="28">
                  <c:v>1.5</c:v>
                </c:pt>
                <c:pt idx="29">
                  <c:v>1.5</c:v>
                </c:pt>
                <c:pt idx="30">
                  <c:v>1.5899999999999999</c:v>
                </c:pt>
              </c:numCache>
            </c:numRef>
          </c:xVal>
          <c:yVal>
            <c:numRef>
              <c:f>FFvsFCI!$AJ$9:$AJ$39</c:f>
              <c:numCache>
                <c:formatCode>0.00</c:formatCode>
                <c:ptCount val="31"/>
                <c:pt idx="0">
                  <c:v>-0.5792349</c:v>
                </c:pt>
                <c:pt idx="1">
                  <c:v>-0.62746049999999998</c:v>
                </c:pt>
                <c:pt idx="2">
                  <c:v>-0.64658099999999996</c:v>
                </c:pt>
                <c:pt idx="3">
                  <c:v>-0.57267369999999995</c:v>
                </c:pt>
                <c:pt idx="4">
                  <c:v>-0.49706260000000002</c:v>
                </c:pt>
                <c:pt idx="5">
                  <c:v>-0.49878980000000001</c:v>
                </c:pt>
                <c:pt idx="6">
                  <c:v>-0.55751090000000003</c:v>
                </c:pt>
                <c:pt idx="7">
                  <c:v>-0.58765400000000001</c:v>
                </c:pt>
                <c:pt idx="8">
                  <c:v>-0.59176169999999995</c:v>
                </c:pt>
                <c:pt idx="9">
                  <c:v>-0.56271159999999998</c:v>
                </c:pt>
                <c:pt idx="10">
                  <c:v>-0.56152259999999998</c:v>
                </c:pt>
                <c:pt idx="11">
                  <c:v>-0.60733890000000001</c:v>
                </c:pt>
                <c:pt idx="12">
                  <c:v>-0.57401860000000005</c:v>
                </c:pt>
                <c:pt idx="13">
                  <c:v>-0.5760324</c:v>
                </c:pt>
                <c:pt idx="14">
                  <c:v>-0.64627950000000001</c:v>
                </c:pt>
                <c:pt idx="15">
                  <c:v>-0.6919708</c:v>
                </c:pt>
                <c:pt idx="16">
                  <c:v>-0.71440780000000004</c:v>
                </c:pt>
                <c:pt idx="17">
                  <c:v>-0.74042019999999997</c:v>
                </c:pt>
                <c:pt idx="18">
                  <c:v>-0.72480350000000004</c:v>
                </c:pt>
                <c:pt idx="19">
                  <c:v>-0.7183505</c:v>
                </c:pt>
                <c:pt idx="20">
                  <c:v>-0.75814610000000004</c:v>
                </c:pt>
                <c:pt idx="21">
                  <c:v>-0.79805250000000005</c:v>
                </c:pt>
                <c:pt idx="22">
                  <c:v>-0.82098780000000005</c:v>
                </c:pt>
                <c:pt idx="23">
                  <c:v>-0.82037870000000002</c:v>
                </c:pt>
                <c:pt idx="24">
                  <c:v>-0.81637320000000002</c:v>
                </c:pt>
                <c:pt idx="25">
                  <c:v>-0.85581169999999995</c:v>
                </c:pt>
                <c:pt idx="26">
                  <c:v>-0.87681189999999998</c:v>
                </c:pt>
                <c:pt idx="27">
                  <c:v>-0.8665427</c:v>
                </c:pt>
                <c:pt idx="28">
                  <c:v>-0.85364790000000002</c:v>
                </c:pt>
                <c:pt idx="29">
                  <c:v>-0.81021770000000004</c:v>
                </c:pt>
                <c:pt idx="30">
                  <c:v>-0.76133729999999999</c:v>
                </c:pt>
              </c:numCache>
            </c:numRef>
          </c:yVal>
          <c:smooth val="0"/>
          <c:extLst>
            <c:ext xmlns:c16="http://schemas.microsoft.com/office/drawing/2014/chart" uri="{C3380CC4-5D6E-409C-BE32-E72D297353CC}">
              <c16:uniqueId val="{00000007-F2C6-4B7C-AD55-6D1A4727E0FC}"/>
            </c:ext>
          </c:extLst>
        </c:ser>
        <c:dLbls>
          <c:showLegendKey val="0"/>
          <c:showVal val="0"/>
          <c:showCatName val="0"/>
          <c:showSerName val="0"/>
          <c:showPercent val="0"/>
          <c:showBubbleSize val="0"/>
        </c:dLbls>
        <c:axId val="2011917296"/>
        <c:axId val="18519935"/>
      </c:scatterChart>
      <c:scatterChart>
        <c:scatterStyle val="lineMarker"/>
        <c:varyColors val="0"/>
        <c:ser>
          <c:idx val="2"/>
          <c:order val="4"/>
          <c:tx>
            <c:v> </c:v>
          </c:tx>
          <c:spPr>
            <a:ln w="19050">
              <a:noFill/>
            </a:ln>
          </c:spPr>
          <c:marker>
            <c:symbol val="none"/>
          </c:marker>
          <c:yVal>
            <c:numLit>
              <c:formatCode>General</c:formatCode>
              <c:ptCount val="1"/>
              <c:pt idx="0">
                <c:v>1</c:v>
              </c:pt>
            </c:numLit>
          </c:yVal>
          <c:smooth val="0"/>
          <c:extLst>
            <c:ext xmlns:c16="http://schemas.microsoft.com/office/drawing/2014/chart" uri="{C3380CC4-5D6E-409C-BE32-E72D297353CC}">
              <c16:uniqueId val="{00000008-F2C6-4B7C-AD55-6D1A4727E0FC}"/>
            </c:ext>
          </c:extLst>
        </c:ser>
        <c:dLbls>
          <c:showLegendKey val="0"/>
          <c:showVal val="0"/>
          <c:showCatName val="0"/>
          <c:showSerName val="0"/>
          <c:showPercent val="0"/>
          <c:showBubbleSize val="0"/>
        </c:dLbls>
        <c:axId val="253190943"/>
        <c:axId val="253167615"/>
      </c:scatterChart>
      <c:valAx>
        <c:axId val="2011917296"/>
        <c:scaling>
          <c:orientation val="minMax"/>
        </c:scaling>
        <c:delete val="0"/>
        <c:axPos val="b"/>
        <c:title>
          <c:tx>
            <c:rich>
              <a:bodyPr/>
              <a:lstStyle/>
              <a:p>
                <a:pPr>
                  <a:defRPr sz="2400" b="0"/>
                </a:pPr>
                <a:r>
                  <a:rPr lang="en-US" sz="2400" b="0"/>
                  <a:t>Fed funds rate</a:t>
                </a:r>
                <a:r>
                  <a:rPr lang="en-US" sz="2400" b="0" baseline="0"/>
                  <a:t> </a:t>
                </a:r>
                <a:r>
                  <a:rPr lang="en-US" sz="2400" b="0"/>
                  <a:t>(percent) </a:t>
                </a:r>
              </a:p>
            </c:rich>
          </c:tx>
          <c:layout>
            <c:manualLayout>
              <c:xMode val="edge"/>
              <c:yMode val="edge"/>
              <c:x val="0.38855916447944006"/>
              <c:y val="0.94456012442889081"/>
            </c:manualLayout>
          </c:layout>
          <c:overlay val="0"/>
        </c:title>
        <c:numFmt formatCode="0" sourceLinked="0"/>
        <c:majorTickMark val="out"/>
        <c:minorTickMark val="none"/>
        <c:tickLblPos val="low"/>
        <c:spPr>
          <a:noFill/>
          <a:ln w="3175">
            <a:solidFill>
              <a:srgbClr val="000000"/>
            </a:solidFill>
            <a:prstDash val="solid"/>
          </a:ln>
          <a:effectLst/>
        </c:spPr>
        <c:txPr>
          <a:bodyPr rot="-60000000" vert="horz"/>
          <a:lstStyle/>
          <a:p>
            <a:pPr>
              <a:defRPr sz="2400"/>
            </a:pPr>
            <a:endParaRPr lang="en-US"/>
          </a:p>
        </c:txPr>
        <c:crossAx val="18519935"/>
        <c:crosses val="autoZero"/>
        <c:crossBetween val="midCat"/>
        <c:majorUnit val="1"/>
      </c:valAx>
      <c:valAx>
        <c:axId val="18519935"/>
        <c:scaling>
          <c:orientation val="minMax"/>
        </c:scaling>
        <c:delete val="0"/>
        <c:axPos val="l"/>
        <c:title>
          <c:tx>
            <c:rich>
              <a:bodyPr/>
              <a:lstStyle/>
              <a:p>
                <a:pPr>
                  <a:defRPr sz="2400" b="0"/>
                </a:pPr>
                <a:r>
                  <a:rPr lang="en-US" sz="2400" b="0"/>
                  <a:t>Financial Conditions Index             </a:t>
                </a:r>
              </a:p>
            </c:rich>
          </c:tx>
          <c:layout>
            <c:manualLayout>
              <c:xMode val="edge"/>
              <c:yMode val="edge"/>
              <c:x val="3.3815434529017546E-3"/>
              <c:y val="0.23318071352192091"/>
            </c:manualLayout>
          </c:layout>
          <c:overlay val="0"/>
        </c:title>
        <c:numFmt formatCode="0.0" sourceLinked="0"/>
        <c:majorTickMark val="in"/>
        <c:minorTickMark val="none"/>
        <c:tickLblPos val="nextTo"/>
        <c:spPr>
          <a:noFill/>
          <a:ln w="3175">
            <a:solidFill>
              <a:srgbClr val="000000"/>
            </a:solidFill>
            <a:prstDash val="solid"/>
          </a:ln>
          <a:effectLst/>
        </c:spPr>
        <c:txPr>
          <a:bodyPr rot="-60000000" vert="horz"/>
          <a:lstStyle/>
          <a:p>
            <a:pPr>
              <a:defRPr sz="2400"/>
            </a:pPr>
            <a:endParaRPr lang="en-US"/>
          </a:p>
        </c:txPr>
        <c:crossAx val="2011917296"/>
        <c:crosses val="autoZero"/>
        <c:crossBetween val="midCat"/>
      </c:valAx>
      <c:valAx>
        <c:axId val="253167615"/>
        <c:scaling>
          <c:orientation val="minMax"/>
          <c:max val="0"/>
          <c:min val="-1"/>
        </c:scaling>
        <c:delete val="0"/>
        <c:axPos val="r"/>
        <c:numFmt formatCode="0.0" sourceLinked="0"/>
        <c:majorTickMark val="in"/>
        <c:minorTickMark val="none"/>
        <c:tickLblPos val="none"/>
        <c:spPr>
          <a:ln w="3175">
            <a:solidFill>
              <a:srgbClr val="000000"/>
            </a:solidFill>
            <a:prstDash val="solid"/>
          </a:ln>
        </c:spPr>
        <c:txPr>
          <a:bodyPr/>
          <a:lstStyle/>
          <a:p>
            <a:pPr>
              <a:defRPr sz="2400"/>
            </a:pPr>
            <a:endParaRPr lang="en-US"/>
          </a:p>
        </c:txPr>
        <c:crossAx val="253190943"/>
        <c:crosses val="max"/>
        <c:crossBetween val="midCat"/>
        <c:majorUnit val="0.1"/>
        <c:minorUnit val="0.02"/>
      </c:valAx>
      <c:valAx>
        <c:axId val="253190943"/>
        <c:scaling>
          <c:orientation val="minMax"/>
        </c:scaling>
        <c:delete val="1"/>
        <c:axPos val="b"/>
        <c:majorTickMark val="out"/>
        <c:minorTickMark val="none"/>
        <c:tickLblPos val="nextTo"/>
        <c:crossAx val="253167615"/>
        <c:crosses val="autoZero"/>
        <c:crossBetween val="midCat"/>
      </c:valAx>
      <c:spPr>
        <a:solidFill>
          <a:srgbClr val="FFFFFF">
            <a:alpha val="0"/>
          </a:srgbClr>
        </a:solidFill>
        <a:ln>
          <a:solidFill>
            <a:srgbClr val="000000"/>
          </a:solidFill>
          <a:prstDash val="solid"/>
        </a:ln>
        <a:effectLst/>
        <a:extLst/>
      </c:spPr>
    </c:plotArea>
    <c:legend>
      <c:legendPos val="r"/>
      <c:legendEntry>
        <c:idx val="4"/>
        <c:delete val="1"/>
      </c:legendEntry>
      <c:legendEntry>
        <c:idx val="5"/>
        <c:delete val="1"/>
      </c:legendEntry>
      <c:legendEntry>
        <c:idx val="6"/>
        <c:delete val="1"/>
      </c:legendEntry>
      <c:legendEntry>
        <c:idx val="7"/>
        <c:delete val="1"/>
      </c:legendEntry>
      <c:legendEntry>
        <c:idx val="8"/>
        <c:delete val="1"/>
      </c:legendEntry>
      <c:layout>
        <c:manualLayout>
          <c:xMode val="edge"/>
          <c:yMode val="edge"/>
          <c:x val="0.37329086468358119"/>
          <c:y val="0.13589032273743556"/>
          <c:w val="0.20925233304170307"/>
          <c:h val="0.16675366968017885"/>
        </c:manualLayout>
      </c:layout>
      <c:overlay val="0"/>
      <c:txPr>
        <a:bodyPr/>
        <a:lstStyle/>
        <a:p>
          <a:pPr>
            <a:defRPr sz="2200"/>
          </a:pPr>
          <a:endParaRPr lang="en-US"/>
        </a:p>
      </c:txPr>
    </c:legend>
    <c:plotVisOnly val="1"/>
    <c:dispBlanksAs val="gap"/>
    <c:showDLblsOverMax val="0"/>
  </c:chart>
  <c:spPr>
    <a:noFill/>
    <a:ln w="25400">
      <a:noFill/>
    </a:ln>
    <a:effectLst/>
    <a:extLs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txPr>
    <a:bodyPr/>
    <a:lstStyle/>
    <a:p>
      <a:pPr>
        <a:defRPr sz="700">
          <a:solidFill>
            <a:srgbClr val="000000"/>
          </a:solidFill>
          <a:latin typeface="Segoe UI"/>
          <a:ea typeface="Segoe UI"/>
          <a:cs typeface="Segoe U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907934823749868E-2"/>
          <c:y val="2.4336419753086421E-2"/>
          <c:w val="0.90018413035250022"/>
          <c:h val="0.86990485564304465"/>
        </c:manualLayout>
      </c:layout>
      <c:lineChart>
        <c:grouping val="standard"/>
        <c:varyColors val="0"/>
        <c:ser>
          <c:idx val="3"/>
          <c:order val="0"/>
          <c:tx>
            <c:strRef>
              <c:f>'half slide_alt'!$E$28</c:f>
              <c:strCache>
                <c:ptCount val="1"/>
                <c:pt idx="0">
                  <c:v>IMF</c:v>
                </c:pt>
              </c:strCache>
            </c:strRef>
          </c:tx>
          <c:spPr>
            <a:ln w="50800">
              <a:solidFill>
                <a:srgbClr val="2D85EF"/>
              </a:solidFill>
              <a:prstDash val="solid"/>
            </a:ln>
            <a:effectLst/>
          </c:spPr>
          <c:marker>
            <c:symbol val="none"/>
          </c:marker>
          <c:cat>
            <c:strRef>
              <c:f>'half slide_alt'!$F$26:$AD$26</c:f>
              <c:strCache>
                <c:ptCount val="25"/>
                <c:pt idx="0">
                  <c:v>2018</c:v>
                </c:pt>
                <c:pt idx="4">
                  <c:v>2019</c:v>
                </c:pt>
                <c:pt idx="8">
                  <c:v>2020</c:v>
                </c:pt>
                <c:pt idx="12">
                  <c:v>2021</c:v>
                </c:pt>
                <c:pt idx="16">
                  <c:v>2022</c:v>
                </c:pt>
                <c:pt idx="20">
                  <c:v>2023</c:v>
                </c:pt>
                <c:pt idx="24">
                  <c:v>Long Run</c:v>
                </c:pt>
              </c:strCache>
            </c:strRef>
          </c:cat>
          <c:val>
            <c:numRef>
              <c:f>'half slide_alt'!$F$28:$AD$28</c:f>
              <c:numCache>
                <c:formatCode>_(* #,##0.00_);_(* \(#,##0.00\);_(* "-"??_);_(@_)</c:formatCode>
                <c:ptCount val="25"/>
                <c:pt idx="0">
                  <c:v>1.4015</c:v>
                </c:pt>
                <c:pt idx="1">
                  <c:v>1.6726333333333301</c:v>
                </c:pt>
                <c:pt idx="2">
                  <c:v>2.0833333333333299</c:v>
                </c:pt>
                <c:pt idx="3">
                  <c:v>2.4166666666666701</c:v>
                </c:pt>
                <c:pt idx="4">
                  <c:v>2.6666666666666701</c:v>
                </c:pt>
                <c:pt idx="5">
                  <c:v>2.9166666666666701</c:v>
                </c:pt>
                <c:pt idx="6">
                  <c:v>3.1666666666666701</c:v>
                </c:pt>
                <c:pt idx="7">
                  <c:v>3.4166666666666701</c:v>
                </c:pt>
                <c:pt idx="8">
                  <c:v>3.625</c:v>
                </c:pt>
                <c:pt idx="9">
                  <c:v>3.625</c:v>
                </c:pt>
                <c:pt idx="10">
                  <c:v>3.5833333333333299</c:v>
                </c:pt>
                <c:pt idx="11">
                  <c:v>3.375</c:v>
                </c:pt>
                <c:pt idx="12">
                  <c:v>3.375</c:v>
                </c:pt>
                <c:pt idx="13">
                  <c:v>3.3333333333333299</c:v>
                </c:pt>
                <c:pt idx="14">
                  <c:v>3.0833333333333299</c:v>
                </c:pt>
                <c:pt idx="15">
                  <c:v>2.875</c:v>
                </c:pt>
                <c:pt idx="16">
                  <c:v>2.875</c:v>
                </c:pt>
                <c:pt idx="17">
                  <c:v>2.875</c:v>
                </c:pt>
                <c:pt idx="18">
                  <c:v>2.875</c:v>
                </c:pt>
                <c:pt idx="19">
                  <c:v>2.875</c:v>
                </c:pt>
                <c:pt idx="20">
                  <c:v>2.875</c:v>
                </c:pt>
                <c:pt idx="21">
                  <c:v>2.875</c:v>
                </c:pt>
                <c:pt idx="22">
                  <c:v>2.875</c:v>
                </c:pt>
                <c:pt idx="23">
                  <c:v>2.875</c:v>
                </c:pt>
                <c:pt idx="24">
                  <c:v>2.875</c:v>
                </c:pt>
              </c:numCache>
            </c:numRef>
          </c:val>
          <c:smooth val="0"/>
          <c:extLst>
            <c:ext xmlns:c16="http://schemas.microsoft.com/office/drawing/2014/chart" uri="{C3380CC4-5D6E-409C-BE32-E72D297353CC}">
              <c16:uniqueId val="{00000000-249B-4B42-BF3E-094BC416F101}"/>
            </c:ext>
          </c:extLst>
        </c:ser>
        <c:ser>
          <c:idx val="0"/>
          <c:order val="1"/>
          <c:tx>
            <c:strRef>
              <c:f>'half slide_alt'!$E$29</c:f>
              <c:strCache>
                <c:ptCount val="1"/>
                <c:pt idx="0">
                  <c:v>IMF old</c:v>
                </c:pt>
              </c:strCache>
            </c:strRef>
          </c:tx>
          <c:spPr>
            <a:ln w="50800">
              <a:solidFill>
                <a:srgbClr val="00B050"/>
              </a:solidFill>
              <a:prstDash val="solid"/>
            </a:ln>
          </c:spPr>
          <c:marker>
            <c:symbol val="none"/>
          </c:marker>
          <c:cat>
            <c:strRef>
              <c:f>'half slide_alt'!$F$26:$AD$26</c:f>
              <c:strCache>
                <c:ptCount val="25"/>
                <c:pt idx="0">
                  <c:v>2018</c:v>
                </c:pt>
                <c:pt idx="4">
                  <c:v>2019</c:v>
                </c:pt>
                <c:pt idx="8">
                  <c:v>2020</c:v>
                </c:pt>
                <c:pt idx="12">
                  <c:v>2021</c:v>
                </c:pt>
                <c:pt idx="16">
                  <c:v>2022</c:v>
                </c:pt>
                <c:pt idx="20">
                  <c:v>2023</c:v>
                </c:pt>
                <c:pt idx="24">
                  <c:v>Long Run</c:v>
                </c:pt>
              </c:strCache>
            </c:strRef>
          </c:cat>
          <c:val>
            <c:numRef>
              <c:f>'half slide_alt'!$F$29:$AD$29</c:f>
              <c:numCache>
                <c:formatCode>_(* #,##0.00_);_(* \(#,##0.00\);_(* "-"??_);_(@_)</c:formatCode>
                <c:ptCount val="25"/>
                <c:pt idx="0">
                  <c:v>1.375</c:v>
                </c:pt>
                <c:pt idx="1">
                  <c:v>1.4166666666666701</c:v>
                </c:pt>
                <c:pt idx="2">
                  <c:v>1.6666666666666701</c:v>
                </c:pt>
                <c:pt idx="3">
                  <c:v>1.9166666666666701</c:v>
                </c:pt>
                <c:pt idx="4">
                  <c:v>2.1666666666666701</c:v>
                </c:pt>
                <c:pt idx="5">
                  <c:v>2.4166666666666701</c:v>
                </c:pt>
                <c:pt idx="6">
                  <c:v>2.6666666666666701</c:v>
                </c:pt>
                <c:pt idx="7">
                  <c:v>2.875</c:v>
                </c:pt>
                <c:pt idx="8">
                  <c:v>2.875</c:v>
                </c:pt>
                <c:pt idx="9">
                  <c:v>2.875</c:v>
                </c:pt>
                <c:pt idx="10">
                  <c:v>2.875</c:v>
                </c:pt>
                <c:pt idx="11">
                  <c:v>2.875</c:v>
                </c:pt>
                <c:pt idx="12">
                  <c:v>2.875</c:v>
                </c:pt>
                <c:pt idx="13">
                  <c:v>2.875</c:v>
                </c:pt>
                <c:pt idx="14">
                  <c:v>2.875</c:v>
                </c:pt>
                <c:pt idx="15">
                  <c:v>2.875</c:v>
                </c:pt>
                <c:pt idx="16">
                  <c:v>2.875</c:v>
                </c:pt>
                <c:pt idx="17">
                  <c:v>2.875</c:v>
                </c:pt>
                <c:pt idx="18">
                  <c:v>2.875</c:v>
                </c:pt>
                <c:pt idx="19">
                  <c:v>2.875</c:v>
                </c:pt>
                <c:pt idx="24">
                  <c:v>2.875</c:v>
                </c:pt>
              </c:numCache>
            </c:numRef>
          </c:val>
          <c:smooth val="0"/>
          <c:extLst>
            <c:ext xmlns:c16="http://schemas.microsoft.com/office/drawing/2014/chart" uri="{C3380CC4-5D6E-409C-BE32-E72D297353CC}">
              <c16:uniqueId val="{00000001-249B-4B42-BF3E-094BC416F101}"/>
            </c:ext>
          </c:extLst>
        </c:ser>
        <c:dLbls>
          <c:showLegendKey val="0"/>
          <c:showVal val="0"/>
          <c:showCatName val="0"/>
          <c:showSerName val="0"/>
          <c:showPercent val="0"/>
          <c:showBubbleSize val="0"/>
        </c:dLbls>
        <c:marker val="1"/>
        <c:smooth val="0"/>
        <c:axId val="1366398464"/>
        <c:axId val="1366400000"/>
      </c:lineChart>
      <c:lineChart>
        <c:grouping val="standard"/>
        <c:varyColors val="0"/>
        <c:ser>
          <c:idx val="2"/>
          <c:order val="3"/>
          <c:tx>
            <c:v>ff</c:v>
          </c:tx>
          <c:spPr>
            <a:ln w="50800">
              <a:solidFill>
                <a:srgbClr val="FF0D0D"/>
              </a:solidFill>
            </a:ln>
          </c:spPr>
          <c:marker>
            <c:symbol val="none"/>
          </c:marker>
          <c:val>
            <c:numRef>
              <c:f>'half slide_alt'!$F$32:$AD$32</c:f>
              <c:numCache>
                <c:formatCode>_(* #,##0.00_);_(* \(#,##0.00\);_(* "-"??_);_(@_)</c:formatCode>
                <c:ptCount val="25"/>
                <c:pt idx="1">
                  <c:v>1.9125000000000001</c:v>
                </c:pt>
                <c:pt idx="2">
                  <c:v>2.15</c:v>
                </c:pt>
                <c:pt idx="3">
                  <c:v>2.34</c:v>
                </c:pt>
                <c:pt idx="4">
                  <c:v>2.5</c:v>
                </c:pt>
                <c:pt idx="5">
                  <c:v>2.63</c:v>
                </c:pt>
                <c:pt idx="6">
                  <c:v>2.71</c:v>
                </c:pt>
                <c:pt idx="7">
                  <c:v>2.75</c:v>
                </c:pt>
                <c:pt idx="8">
                  <c:v>2.7650000000000001</c:v>
                </c:pt>
                <c:pt idx="9">
                  <c:v>2.77</c:v>
                </c:pt>
                <c:pt idx="10">
                  <c:v>2.75</c:v>
                </c:pt>
                <c:pt idx="11">
                  <c:v>2.7250000000000001</c:v>
                </c:pt>
                <c:pt idx="12">
                  <c:v>2.75</c:v>
                </c:pt>
              </c:numCache>
            </c:numRef>
          </c:val>
          <c:smooth val="0"/>
          <c:extLst>
            <c:ext xmlns:c16="http://schemas.microsoft.com/office/drawing/2014/chart" uri="{C3380CC4-5D6E-409C-BE32-E72D297353CC}">
              <c16:uniqueId val="{00000002-249B-4B42-BF3E-094BC416F101}"/>
            </c:ext>
          </c:extLst>
        </c:ser>
        <c:dLbls>
          <c:showLegendKey val="0"/>
          <c:showVal val="0"/>
          <c:showCatName val="0"/>
          <c:showSerName val="0"/>
          <c:showPercent val="0"/>
          <c:showBubbleSize val="0"/>
        </c:dLbls>
        <c:marker val="1"/>
        <c:smooth val="0"/>
        <c:axId val="1367167744"/>
        <c:axId val="1366668032"/>
      </c:lineChart>
      <c:scatterChart>
        <c:scatterStyle val="lineMarker"/>
        <c:varyColors val="0"/>
        <c:ser>
          <c:idx val="4"/>
          <c:order val="2"/>
          <c:tx>
            <c:strRef>
              <c:f>'half slide_alt'!$E$30</c:f>
              <c:strCache>
                <c:ptCount val="1"/>
                <c:pt idx="0">
                  <c:v>FOMC Dot</c:v>
                </c:pt>
              </c:strCache>
            </c:strRef>
          </c:tx>
          <c:spPr>
            <a:ln w="28575">
              <a:noFill/>
            </a:ln>
            <a:effectLst/>
          </c:spPr>
          <c:marker>
            <c:symbol val="circle"/>
            <c:size val="24"/>
            <c:spPr>
              <a:solidFill>
                <a:schemeClr val="tx1"/>
              </a:solidFill>
              <a:ln w="9525">
                <a:noFill/>
              </a:ln>
            </c:spPr>
          </c:marker>
          <c:xVal>
            <c:strRef>
              <c:f>'half slide_alt'!$F$2:$AD$2</c:f>
              <c:strCache>
                <c:ptCount val="25"/>
                <c:pt idx="0">
                  <c:v>2018q1</c:v>
                </c:pt>
                <c:pt idx="1">
                  <c:v>2018Q2</c:v>
                </c:pt>
                <c:pt idx="2">
                  <c:v>2018Q3</c:v>
                </c:pt>
                <c:pt idx="3">
                  <c:v>2018Q4</c:v>
                </c:pt>
                <c:pt idx="4">
                  <c:v>2019Q1</c:v>
                </c:pt>
                <c:pt idx="5">
                  <c:v>2019Q2</c:v>
                </c:pt>
                <c:pt idx="6">
                  <c:v>2019Q3</c:v>
                </c:pt>
                <c:pt idx="7">
                  <c:v>2019Q4</c:v>
                </c:pt>
                <c:pt idx="8">
                  <c:v>2020Q1</c:v>
                </c:pt>
                <c:pt idx="9">
                  <c:v>2020Q2</c:v>
                </c:pt>
                <c:pt idx="10">
                  <c:v>2020Q3</c:v>
                </c:pt>
                <c:pt idx="11">
                  <c:v>2020Q4</c:v>
                </c:pt>
                <c:pt idx="12">
                  <c:v>2021Q1</c:v>
                </c:pt>
                <c:pt idx="13">
                  <c:v>2021Q2</c:v>
                </c:pt>
                <c:pt idx="14">
                  <c:v>2021Q3</c:v>
                </c:pt>
                <c:pt idx="15">
                  <c:v>2021Q4</c:v>
                </c:pt>
                <c:pt idx="16">
                  <c:v>2022Q1</c:v>
                </c:pt>
                <c:pt idx="17">
                  <c:v>2022Q2</c:v>
                </c:pt>
                <c:pt idx="18">
                  <c:v>2022Q3</c:v>
                </c:pt>
                <c:pt idx="19">
                  <c:v>2022Q4</c:v>
                </c:pt>
                <c:pt idx="20">
                  <c:v>2023Q1</c:v>
                </c:pt>
                <c:pt idx="21">
                  <c:v>2023Q2</c:v>
                </c:pt>
                <c:pt idx="22">
                  <c:v>2023Q3</c:v>
                </c:pt>
                <c:pt idx="23">
                  <c:v>2023Q4</c:v>
                </c:pt>
                <c:pt idx="24">
                  <c:v>2024Q1</c:v>
                </c:pt>
              </c:strCache>
            </c:strRef>
          </c:xVal>
          <c:yVal>
            <c:numRef>
              <c:f>'half slide_alt'!$F$30:$AD$30</c:f>
              <c:numCache>
                <c:formatCode>_(* #,##0.00_);_(* \(#,##0.00\);_(* "-"??_);_(@_)</c:formatCode>
                <c:ptCount val="25"/>
                <c:pt idx="0">
                  <c:v>#N/A</c:v>
                </c:pt>
                <c:pt idx="1">
                  <c:v>#N/A</c:v>
                </c:pt>
                <c:pt idx="2">
                  <c:v>#N/A</c:v>
                </c:pt>
                <c:pt idx="3">
                  <c:v>2.375</c:v>
                </c:pt>
                <c:pt idx="4">
                  <c:v>#N/A</c:v>
                </c:pt>
                <c:pt idx="5">
                  <c:v>#N/A</c:v>
                </c:pt>
                <c:pt idx="6">
                  <c:v>#N/A</c:v>
                </c:pt>
                <c:pt idx="7">
                  <c:v>3.125</c:v>
                </c:pt>
                <c:pt idx="8">
                  <c:v>#N/A</c:v>
                </c:pt>
                <c:pt idx="9">
                  <c:v>#N/A</c:v>
                </c:pt>
                <c:pt idx="10">
                  <c:v>#N/A</c:v>
                </c:pt>
                <c:pt idx="11">
                  <c:v>3.375</c:v>
                </c:pt>
                <c:pt idx="12">
                  <c:v>#N/A</c:v>
                </c:pt>
                <c:pt idx="24">
                  <c:v>2.875</c:v>
                </c:pt>
              </c:numCache>
            </c:numRef>
          </c:yVal>
          <c:smooth val="0"/>
          <c:extLst>
            <c:ext xmlns:c16="http://schemas.microsoft.com/office/drawing/2014/chart" uri="{C3380CC4-5D6E-409C-BE32-E72D297353CC}">
              <c16:uniqueId val="{00000003-249B-4B42-BF3E-094BC416F101}"/>
            </c:ext>
          </c:extLst>
        </c:ser>
        <c:dLbls>
          <c:showLegendKey val="0"/>
          <c:showVal val="0"/>
          <c:showCatName val="0"/>
          <c:showSerName val="0"/>
          <c:showPercent val="0"/>
          <c:showBubbleSize val="0"/>
        </c:dLbls>
        <c:axId val="1366398464"/>
        <c:axId val="1366400000"/>
      </c:scatterChart>
      <c:catAx>
        <c:axId val="1366398464"/>
        <c:scaling>
          <c:orientation val="minMax"/>
        </c:scaling>
        <c:delete val="0"/>
        <c:axPos val="b"/>
        <c:numFmt formatCode="yyyy&quot;M&quot;m" sourceLinked="0"/>
        <c:majorTickMark val="none"/>
        <c:minorTickMark val="none"/>
        <c:tickLblPos val="nextTo"/>
        <c:spPr>
          <a:ln w="3175">
            <a:noFill/>
            <a:prstDash val="solid"/>
          </a:ln>
        </c:spPr>
        <c:crossAx val="1366400000"/>
        <c:crosses val="autoZero"/>
        <c:auto val="1"/>
        <c:lblAlgn val="ctr"/>
        <c:lblOffset val="0"/>
        <c:tickLblSkip val="4"/>
        <c:noMultiLvlLbl val="1"/>
      </c:catAx>
      <c:valAx>
        <c:axId val="1366400000"/>
        <c:scaling>
          <c:orientation val="minMax"/>
          <c:min val="1"/>
        </c:scaling>
        <c:delete val="0"/>
        <c:axPos val="l"/>
        <c:numFmt formatCode="#,##0" sourceLinked="0"/>
        <c:majorTickMark val="none"/>
        <c:minorTickMark val="none"/>
        <c:tickLblPos val="nextTo"/>
        <c:spPr>
          <a:ln w="3175">
            <a:noFill/>
            <a:prstDash val="solid"/>
          </a:ln>
        </c:spPr>
        <c:crossAx val="1366398464"/>
        <c:crosses val="autoZero"/>
        <c:crossBetween val="between"/>
        <c:majorUnit val="1"/>
      </c:valAx>
      <c:valAx>
        <c:axId val="1366668032"/>
        <c:scaling>
          <c:orientation val="minMax"/>
          <c:max val="4"/>
          <c:min val="0"/>
        </c:scaling>
        <c:delete val="1"/>
        <c:axPos val="r"/>
        <c:numFmt formatCode="#,##0" sourceLinked="0"/>
        <c:majorTickMark val="none"/>
        <c:minorTickMark val="none"/>
        <c:tickLblPos val="nextTo"/>
        <c:crossAx val="1367167744"/>
        <c:crosses val="max"/>
        <c:crossBetween val="between"/>
        <c:majorUnit val="1"/>
        <c:minorUnit val="0.2"/>
      </c:valAx>
      <c:catAx>
        <c:axId val="1367167744"/>
        <c:scaling>
          <c:orientation val="minMax"/>
        </c:scaling>
        <c:delete val="1"/>
        <c:axPos val="b"/>
        <c:majorTickMark val="out"/>
        <c:minorTickMark val="none"/>
        <c:tickLblPos val="none"/>
        <c:crossAx val="1366668032"/>
        <c:crosses val="autoZero"/>
        <c:auto val="1"/>
        <c:lblAlgn val="ctr"/>
        <c:lblOffset val="100"/>
        <c:noMultiLvlLbl val="0"/>
      </c:catAx>
      <c:spPr>
        <a:solidFill>
          <a:srgbClr val="FFFFFF">
            <a:alpha val="0"/>
          </a:srgbClr>
        </a:solidFill>
        <a:ln w="3175">
          <a:solidFill>
            <a:schemeClr val="tx1"/>
          </a:solidFill>
          <a:prstDash val="solid"/>
        </a:ln>
      </c:spPr>
    </c:plotArea>
    <c:plotVisOnly val="1"/>
    <c:dispBlanksAs val="gap"/>
    <c:showDLblsOverMax val="0"/>
  </c:chart>
  <c:spPr>
    <a:ln w="9525">
      <a:noFill/>
    </a:ln>
  </c:spPr>
  <c:txPr>
    <a:bodyPr/>
    <a:lstStyle/>
    <a:p>
      <a:pPr>
        <a:defRPr sz="2200">
          <a:latin typeface="Segoe UI" panose="020B0502040204020203" pitchFamily="34" charset="0"/>
          <a:cs typeface="Segoe UI" panose="020B0502040204020203" pitchFamily="34" charset="0"/>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284120734908134E-2"/>
          <c:y val="2.4244996719160104E-2"/>
          <c:w val="0.9259539041994751"/>
          <c:h val="0.85925281909205797"/>
        </c:manualLayout>
      </c:layout>
      <c:barChart>
        <c:barDir val="col"/>
        <c:grouping val="clustered"/>
        <c:varyColors val="0"/>
        <c:ser>
          <c:idx val="2"/>
          <c:order val="0"/>
          <c:tx>
            <c:v>2017</c:v>
          </c:tx>
          <c:spPr>
            <a:solidFill>
              <a:srgbClr val="2D85EF"/>
            </a:solidFill>
            <a:ln>
              <a:noFill/>
            </a:ln>
            <a:effectLst/>
          </c:spPr>
          <c:invertIfNegative val="0"/>
          <c:cat>
            <c:strRef>
              <c:f>(WEO!$AE$129:$AE$149,WEO!$AE$151:$AE$155)</c:f>
              <c:strCache>
                <c:ptCount val="26"/>
                <c:pt idx="0">
                  <c:v>DMA</c:v>
                </c:pt>
                <c:pt idx="1">
                  <c:v>ARG</c:v>
                </c:pt>
                <c:pt idx="2">
                  <c:v>VCT</c:v>
                </c:pt>
                <c:pt idx="3">
                  <c:v>NIC</c:v>
                </c:pt>
                <c:pt idx="4">
                  <c:v>CHL</c:v>
                </c:pt>
                <c:pt idx="5">
                  <c:v>URY</c:v>
                </c:pt>
                <c:pt idx="6">
                  <c:v>KNA</c:v>
                </c:pt>
                <c:pt idx="7">
                  <c:v>SLV</c:v>
                </c:pt>
                <c:pt idx="8">
                  <c:v>COL</c:v>
                </c:pt>
                <c:pt idx="9">
                  <c:v>MEX</c:v>
                </c:pt>
                <c:pt idx="10">
                  <c:v>BOL</c:v>
                </c:pt>
                <c:pt idx="11">
                  <c:v>ATG</c:v>
                </c:pt>
                <c:pt idx="12">
                  <c:v>CRI</c:v>
                </c:pt>
                <c:pt idx="13">
                  <c:v>BLZ</c:v>
                </c:pt>
                <c:pt idx="14">
                  <c:v>GRD</c:v>
                </c:pt>
                <c:pt idx="15">
                  <c:v>PER</c:v>
                </c:pt>
                <c:pt idx="16">
                  <c:v>ECU</c:v>
                </c:pt>
                <c:pt idx="17">
                  <c:v>BRA</c:v>
                </c:pt>
                <c:pt idx="18">
                  <c:v>JAM</c:v>
                </c:pt>
                <c:pt idx="19">
                  <c:v>PRY</c:v>
                </c:pt>
                <c:pt idx="20">
                  <c:v>TTO</c:v>
                </c:pt>
                <c:pt idx="21">
                  <c:v>GUY</c:v>
                </c:pt>
                <c:pt idx="22">
                  <c:v>GTM</c:v>
                </c:pt>
                <c:pt idx="23">
                  <c:v>DOM</c:v>
                </c:pt>
                <c:pt idx="24">
                  <c:v>HTI</c:v>
                </c:pt>
                <c:pt idx="25">
                  <c:v>LCA</c:v>
                </c:pt>
              </c:strCache>
              <c:extLst/>
            </c:strRef>
          </c:cat>
          <c:val>
            <c:numRef>
              <c:f>(WEO!$AF$129:$AF$149,WEO!$AF$151:$AF$155)</c:f>
              <c:numCache>
                <c:formatCode>0.0</c:formatCode>
                <c:ptCount val="26"/>
                <c:pt idx="0">
                  <c:v>22.189467177949808</c:v>
                </c:pt>
                <c:pt idx="1">
                  <c:v>19.047289339500082</c:v>
                </c:pt>
                <c:pt idx="2">
                  <c:v>18.396102675766578</c:v>
                </c:pt>
                <c:pt idx="3">
                  <c:v>16.150360812611218</c:v>
                </c:pt>
                <c:pt idx="4">
                  <c:v>14.890359999929228</c:v>
                </c:pt>
                <c:pt idx="5">
                  <c:v>14.8</c:v>
                </c:pt>
                <c:pt idx="6">
                  <c:v>13.8596625913656</c:v>
                </c:pt>
                <c:pt idx="7">
                  <c:v>13.197115752306608</c:v>
                </c:pt>
                <c:pt idx="8">
                  <c:v>11.883718341642549</c:v>
                </c:pt>
                <c:pt idx="9">
                  <c:v>11.51030400918393</c:v>
                </c:pt>
                <c:pt idx="10">
                  <c:v>11.459483169481725</c:v>
                </c:pt>
                <c:pt idx="11">
                  <c:v>11.359577799477472</c:v>
                </c:pt>
                <c:pt idx="12">
                  <c:v>10.722222735556214</c:v>
                </c:pt>
                <c:pt idx="13">
                  <c:v>10.514614218837449</c:v>
                </c:pt>
                <c:pt idx="14">
                  <c:v>9.2207381432596289</c:v>
                </c:pt>
                <c:pt idx="15">
                  <c:v>8.7059993143427956</c:v>
                </c:pt>
                <c:pt idx="16">
                  <c:v>8.0516396060685516</c:v>
                </c:pt>
                <c:pt idx="17">
                  <c:v>7.1493235576505976</c:v>
                </c:pt>
                <c:pt idx="18">
                  <c:v>7.0253418123138154</c:v>
                </c:pt>
                <c:pt idx="19">
                  <c:v>6.6903287430367664</c:v>
                </c:pt>
                <c:pt idx="20">
                  <c:v>6.2380795869370944</c:v>
                </c:pt>
                <c:pt idx="21">
                  <c:v>5.519293321312472</c:v>
                </c:pt>
                <c:pt idx="22">
                  <c:v>5.0999999999999996</c:v>
                </c:pt>
                <c:pt idx="23">
                  <c:v>4.9631022056192053</c:v>
                </c:pt>
                <c:pt idx="24">
                  <c:v>4.1663424230371398</c:v>
                </c:pt>
                <c:pt idx="25">
                  <c:v>1.2644204009344455</c:v>
                </c:pt>
              </c:numCache>
              <c:extLst/>
            </c:numRef>
          </c:val>
          <c:extLst>
            <c:ext xmlns:c16="http://schemas.microsoft.com/office/drawing/2014/chart" uri="{C3380CC4-5D6E-409C-BE32-E72D297353CC}">
              <c16:uniqueId val="{00000000-1770-48A0-A759-37A179902F76}"/>
            </c:ext>
          </c:extLst>
        </c:ser>
        <c:dLbls>
          <c:showLegendKey val="0"/>
          <c:showVal val="0"/>
          <c:showCatName val="0"/>
          <c:showSerName val="0"/>
          <c:showPercent val="0"/>
          <c:showBubbleSize val="0"/>
        </c:dLbls>
        <c:gapWidth val="80"/>
        <c:axId val="1545938512"/>
        <c:axId val="1530093696"/>
      </c:barChart>
      <c:barChart>
        <c:barDir val="col"/>
        <c:grouping val="clustered"/>
        <c:varyColors val="0"/>
        <c:ser>
          <c:idx val="1"/>
          <c:order val="3"/>
          <c:tx>
            <c:v> </c:v>
          </c:tx>
          <c:spPr>
            <a:noFill/>
            <a:ln>
              <a:noFill/>
            </a:ln>
            <a:effectLst/>
          </c:spPr>
          <c:invertIfNegative val="0"/>
          <c:cat>
            <c:strLit>
              <c:ptCount val="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extLst>
                <c:ext xmlns:c15="http://schemas.microsoft.com/office/drawing/2012/chart" uri="{02D57815-91ED-43cb-92C2-25804820EDAC}">
                  <c15:autoCat val="1"/>
                </c:ext>
              </c:extLst>
            </c:strLit>
          </c:cat>
          <c:val>
            <c:numLit>
              <c:formatCode>General</c:formatCode>
              <c:ptCount val="1"/>
              <c:pt idx="0">
                <c:v>1</c:v>
              </c:pt>
            </c:numLit>
          </c:val>
          <c:extLst>
            <c:ext xmlns:c16="http://schemas.microsoft.com/office/drawing/2014/chart" uri="{C3380CC4-5D6E-409C-BE32-E72D297353CC}">
              <c16:uniqueId val="{00000001-1770-48A0-A759-37A179902F76}"/>
            </c:ext>
          </c:extLst>
        </c:ser>
        <c:dLbls>
          <c:showLegendKey val="0"/>
          <c:showVal val="0"/>
          <c:showCatName val="0"/>
          <c:showSerName val="0"/>
          <c:showPercent val="0"/>
          <c:showBubbleSize val="0"/>
        </c:dLbls>
        <c:gapWidth val="80"/>
        <c:axId val="485023136"/>
        <c:axId val="319920864"/>
      </c:barChart>
      <c:lineChart>
        <c:grouping val="standard"/>
        <c:varyColors val="0"/>
        <c:ser>
          <c:idx val="0"/>
          <c:order val="1"/>
          <c:tx>
            <c:strRef>
              <c:f>WEO!$AG$1</c:f>
              <c:strCache>
                <c:ptCount val="1"/>
                <c:pt idx="0">
                  <c:v>Average 2018–20</c:v>
                </c:pt>
              </c:strCache>
            </c:strRef>
          </c:tx>
          <c:spPr>
            <a:ln w="28575" cap="rnd">
              <a:noFill/>
              <a:round/>
            </a:ln>
            <a:effectLst/>
          </c:spPr>
          <c:marker>
            <c:symbol val="diamond"/>
            <c:size val="24"/>
            <c:spPr>
              <a:solidFill>
                <a:srgbClr val="FF0D0D"/>
              </a:solidFill>
              <a:ln w="9525">
                <a:solidFill>
                  <a:schemeClr val="tx1"/>
                </a:solidFill>
              </a:ln>
              <a:effectLst/>
            </c:spPr>
          </c:marker>
          <c:val>
            <c:numRef>
              <c:f>(WEO!$AG$129:$AG$149,WEO!$AG$151:$AG$155)</c:f>
              <c:numCache>
                <c:formatCode>0.0</c:formatCode>
                <c:ptCount val="26"/>
                <c:pt idx="0">
                  <c:v>31.043098571820508</c:v>
                </c:pt>
                <c:pt idx="1">
                  <c:v>23.062805059300416</c:v>
                </c:pt>
                <c:pt idx="2">
                  <c:v>16.949990879263158</c:v>
                </c:pt>
                <c:pt idx="3">
                  <c:v>16.75398779821472</c:v>
                </c:pt>
                <c:pt idx="4">
                  <c:v>17.442115044912843</c:v>
                </c:pt>
                <c:pt idx="5">
                  <c:v>#N/A</c:v>
                </c:pt>
                <c:pt idx="6">
                  <c:v>13.307876633030039</c:v>
                </c:pt>
                <c:pt idx="7">
                  <c:v>14.780398526283955</c:v>
                </c:pt>
                <c:pt idx="8">
                  <c:v>11.148734690889263</c:v>
                </c:pt>
                <c:pt idx="9">
                  <c:v>11.832064601827751</c:v>
                </c:pt>
                <c:pt idx="10">
                  <c:v>10.165883857348167</c:v>
                </c:pt>
                <c:pt idx="11">
                  <c:v>8.2269231903630011</c:v>
                </c:pt>
                <c:pt idx="12">
                  <c:v>10.009186513384735</c:v>
                </c:pt>
                <c:pt idx="13">
                  <c:v>8.5873835901154898</c:v>
                </c:pt>
                <c:pt idx="14">
                  <c:v>8.6805603164208414</c:v>
                </c:pt>
                <c:pt idx="15">
                  <c:v>7.260187947792331</c:v>
                </c:pt>
                <c:pt idx="16">
                  <c:v>7.2623385373745712</c:v>
                </c:pt>
                <c:pt idx="17">
                  <c:v>7.8184297562310592</c:v>
                </c:pt>
                <c:pt idx="18">
                  <c:v>5.8894357102134185</c:v>
                </c:pt>
                <c:pt idx="19">
                  <c:v>5.7711346359185187</c:v>
                </c:pt>
                <c:pt idx="20">
                  <c:v>5.7742457496083519</c:v>
                </c:pt>
                <c:pt idx="21">
                  <c:v>0.66742956495780759</c:v>
                </c:pt>
                <c:pt idx="22">
                  <c:v>5.8666666666666671</c:v>
                </c:pt>
                <c:pt idx="23">
                  <c:v>6.4939451746457353</c:v>
                </c:pt>
                <c:pt idx="24">
                  <c:v>4.8364578258994939</c:v>
                </c:pt>
                <c:pt idx="25">
                  <c:v>2.662993661676837</c:v>
                </c:pt>
              </c:numCache>
              <c:extLst/>
            </c:numRef>
          </c:val>
          <c:smooth val="0"/>
          <c:extLst>
            <c:ext xmlns:c16="http://schemas.microsoft.com/office/drawing/2014/chart" uri="{C3380CC4-5D6E-409C-BE32-E72D297353CC}">
              <c16:uniqueId val="{00000002-1770-48A0-A759-37A179902F76}"/>
            </c:ext>
          </c:extLst>
        </c:ser>
        <c:dLbls>
          <c:showLegendKey val="0"/>
          <c:showVal val="0"/>
          <c:showCatName val="0"/>
          <c:showSerName val="0"/>
          <c:showPercent val="0"/>
          <c:showBubbleSize val="0"/>
        </c:dLbls>
        <c:marker val="1"/>
        <c:smooth val="0"/>
        <c:axId val="1545938512"/>
        <c:axId val="1530093696"/>
      </c:lineChart>
      <c:lineChart>
        <c:grouping val="standard"/>
        <c:varyColors val="0"/>
        <c:ser>
          <c:idx val="3"/>
          <c:order val="2"/>
          <c:tx>
            <c:v>Reserves, 2017</c:v>
          </c:tx>
          <c:spPr>
            <a:ln w="25400" cap="rnd">
              <a:noFill/>
              <a:round/>
            </a:ln>
            <a:effectLst/>
          </c:spPr>
          <c:marker>
            <c:symbol val="circle"/>
            <c:size val="18"/>
            <c:spPr>
              <a:solidFill>
                <a:srgbClr val="FFC000"/>
              </a:solidFill>
              <a:ln w="28575">
                <a:solidFill>
                  <a:schemeClr val="tx1"/>
                </a:solidFill>
              </a:ln>
              <a:effectLst/>
            </c:spPr>
          </c:marker>
          <c:val>
            <c:numRef>
              <c:f>(WEO!$AH$129:$AH$149,WEO!$AH$151:$AH$155)</c:f>
              <c:numCache>
                <c:formatCode>0.0</c:formatCode>
                <c:ptCount val="26"/>
                <c:pt idx="0">
                  <c:v>37.64116506292909</c:v>
                </c:pt>
                <c:pt idx="1">
                  <c:v>8.6331393419185698</c:v>
                </c:pt>
                <c:pt idx="2">
                  <c:v>22.012185467874485</c:v>
                </c:pt>
                <c:pt idx="3">
                  <c:v>18.892588846297436</c:v>
                </c:pt>
                <c:pt idx="4">
                  <c:v>13.623843397350985</c:v>
                </c:pt>
                <c:pt idx="5">
                  <c:v>27.326732319909812</c:v>
                </c:pt>
                <c:pt idx="6">
                  <c:v>38.48622338178987</c:v>
                </c:pt>
                <c:pt idx="7">
                  <c:v>13.100608812909623</c:v>
                </c:pt>
                <c:pt idx="8">
                  <c:v>15.180401682813729</c:v>
                </c:pt>
                <c:pt idx="9">
                  <c:v>15.269168049231649</c:v>
                </c:pt>
                <c:pt idx="10">
                  <c:v>27.543171627759289</c:v>
                </c:pt>
                <c:pt idx="11">
                  <c:v>20.57287616848339</c:v>
                </c:pt>
                <c:pt idx="12">
                  <c:v>12.315287432754456</c:v>
                </c:pt>
                <c:pt idx="13">
                  <c:v>16.832223902105586</c:v>
                </c:pt>
                <c:pt idx="14">
                  <c:v>19.239819738112761</c:v>
                </c:pt>
                <c:pt idx="15">
                  <c:v>29.611456034248146</c:v>
                </c:pt>
                <c:pt idx="16">
                  <c:v>2.0315230984191546</c:v>
                </c:pt>
                <c:pt idx="17">
                  <c:v>18.198424870220858</c:v>
                </c:pt>
                <c:pt idx="18">
                  <c:v>25.135338059361523</c:v>
                </c:pt>
                <c:pt idx="19">
                  <c:v>27.482450617394349</c:v>
                </c:pt>
                <c:pt idx="20">
                  <c:v>38.705774259060817</c:v>
                </c:pt>
                <c:pt idx="21">
                  <c:v>16.112047013990541</c:v>
                </c:pt>
                <c:pt idx="22">
                  <c:v>15.549359216054592</c:v>
                </c:pt>
                <c:pt idx="23">
                  <c:v>9.0352211260707325</c:v>
                </c:pt>
                <c:pt idx="24">
                  <c:v>25.312683287711117</c:v>
                </c:pt>
                <c:pt idx="25">
                  <c:v>18.48885002747091</c:v>
                </c:pt>
              </c:numCache>
              <c:extLst/>
            </c:numRef>
          </c:val>
          <c:smooth val="0"/>
          <c:extLst>
            <c:ext xmlns:c16="http://schemas.microsoft.com/office/drawing/2014/chart" uri="{C3380CC4-5D6E-409C-BE32-E72D297353CC}">
              <c16:uniqueId val="{00000003-1770-48A0-A759-37A179902F76}"/>
            </c:ext>
          </c:extLst>
        </c:ser>
        <c:dLbls>
          <c:showLegendKey val="0"/>
          <c:showVal val="0"/>
          <c:showCatName val="0"/>
          <c:showSerName val="0"/>
          <c:showPercent val="0"/>
          <c:showBubbleSize val="0"/>
        </c:dLbls>
        <c:marker val="1"/>
        <c:smooth val="0"/>
        <c:axId val="485023136"/>
        <c:axId val="319920864"/>
      </c:lineChart>
      <c:catAx>
        <c:axId val="1545938512"/>
        <c:scaling>
          <c:orientation val="minMax"/>
        </c:scaling>
        <c:delete val="0"/>
        <c:axPos val="b"/>
        <c:numFmt formatCode="General" sourceLinked="1"/>
        <c:majorTickMark val="in"/>
        <c:minorTickMark val="none"/>
        <c:tickLblPos val="low"/>
        <c:spPr>
          <a:noFill/>
          <a:ln w="3175" cap="flat" cmpd="sng" algn="ctr">
            <a:solidFill>
              <a:srgbClr val="000000"/>
            </a:solidFill>
            <a:prstDash val="solid"/>
            <a:round/>
          </a:ln>
          <a:effectLst/>
        </c:spPr>
        <c:txPr>
          <a:bodyPr rot="-5400000" spcFirstLastPara="1" vertOverflow="ellipsis" wrap="square" anchor="ctr" anchorCtr="1"/>
          <a:lstStyle/>
          <a:p>
            <a:pPr>
              <a:defRPr sz="2400" b="0" i="0" u="none" strike="noStrike" kern="1200" baseline="0">
                <a:solidFill>
                  <a:srgbClr val="000000"/>
                </a:solidFill>
                <a:latin typeface="Segoe UI"/>
                <a:ea typeface="Segoe UI"/>
                <a:cs typeface="Segoe UI"/>
              </a:defRPr>
            </a:pPr>
            <a:endParaRPr lang="en-US"/>
          </a:p>
        </c:txPr>
        <c:crossAx val="1530093696"/>
        <c:crosses val="autoZero"/>
        <c:auto val="1"/>
        <c:lblAlgn val="ctr"/>
        <c:lblOffset val="100"/>
        <c:tickLblSkip val="1"/>
        <c:noMultiLvlLbl val="0"/>
      </c:catAx>
      <c:valAx>
        <c:axId val="1530093696"/>
        <c:scaling>
          <c:orientation val="minMax"/>
          <c:max val="45"/>
        </c:scaling>
        <c:delete val="0"/>
        <c:axPos val="l"/>
        <c:numFmt formatCode="0" sourceLinked="0"/>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1545938512"/>
        <c:crosses val="autoZero"/>
        <c:crossBetween val="between"/>
      </c:valAx>
      <c:valAx>
        <c:axId val="319920864"/>
        <c:scaling>
          <c:orientation val="minMax"/>
          <c:max val="45"/>
          <c:min val="0"/>
        </c:scaling>
        <c:delete val="0"/>
        <c:axPos val="r"/>
        <c:numFmt formatCode="0" sourceLinked="0"/>
        <c:majorTickMark val="in"/>
        <c:minorTickMark val="none"/>
        <c:tickLblPos val="none"/>
        <c:spPr>
          <a:noFill/>
          <a:ln w="3175">
            <a:solidFill>
              <a:srgbClr val="000000"/>
            </a:solidFill>
            <a:prstDash val="soli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485023136"/>
        <c:crosses val="max"/>
        <c:crossBetween val="between"/>
        <c:majorUnit val="5"/>
        <c:minorUnit val="1"/>
      </c:valAx>
      <c:catAx>
        <c:axId val="485023136"/>
        <c:scaling>
          <c:orientation val="minMax"/>
        </c:scaling>
        <c:delete val="1"/>
        <c:axPos val="b"/>
        <c:numFmt formatCode="General" sourceLinked="1"/>
        <c:majorTickMark val="out"/>
        <c:minorTickMark val="none"/>
        <c:tickLblPos val="nextTo"/>
        <c:crossAx val="319920864"/>
        <c:crosses val="autoZero"/>
        <c:auto val="1"/>
        <c:lblAlgn val="ctr"/>
        <c:lblOffset val="100"/>
        <c:noMultiLvlLbl val="0"/>
      </c:catAx>
      <c:spPr>
        <a:noFill/>
        <a:ln w="3175">
          <a:solidFill>
            <a:srgbClr val="000000"/>
          </a:solidFill>
          <a:prstDash val="solid"/>
        </a:ln>
        <a:effectLst/>
      </c:spPr>
    </c:plotArea>
    <c:legend>
      <c:legendPos val="t"/>
      <c:legendEntry>
        <c:idx val="1"/>
        <c:delete val="1"/>
      </c:legendEntry>
      <c:legendEntry>
        <c:idx val="3"/>
        <c:delete val="1"/>
      </c:legendEntry>
      <c:layout>
        <c:manualLayout>
          <c:xMode val="edge"/>
          <c:yMode val="edge"/>
          <c:x val="0.38563857903178772"/>
          <c:y val="0.10185185185185185"/>
          <c:w val="0.33520423228346463"/>
          <c:h val="6.4764387090502584E-2"/>
        </c:manualLayout>
      </c:layout>
      <c:overlay val="0"/>
      <c:spPr>
        <a:noFill/>
        <a:ln>
          <a:noFill/>
        </a:ln>
        <a:effectLst/>
      </c:spPr>
      <c:txPr>
        <a:bodyPr rot="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legend>
    <c:plotVisOnly val="1"/>
    <c:dispBlanksAs val="gap"/>
    <c:showDLblsOverMax val="0"/>
  </c:chart>
  <c:spPr>
    <a:noFill/>
    <a:ln w="25400" cap="flat" cmpd="sng" algn="ctr">
      <a:noFill/>
      <a:round/>
    </a:ln>
    <a:effectLst/>
  </c:spPr>
  <c:txPr>
    <a:bodyPr/>
    <a:lstStyle/>
    <a:p>
      <a:pPr>
        <a:defRPr sz="2400">
          <a:solidFill>
            <a:srgbClr val="000000"/>
          </a:solidFill>
          <a:latin typeface="Segoe UI"/>
          <a:ea typeface="Segoe UI"/>
          <a:cs typeface="Segoe UI"/>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08577573636626E-2"/>
          <c:y val="3.5534651679990384E-2"/>
          <c:w val="0.88097012613006709"/>
          <c:h val="0.83498055798580728"/>
        </c:manualLayout>
      </c:layout>
      <c:scatterChart>
        <c:scatterStyle val="lineMarker"/>
        <c:varyColors val="0"/>
        <c:ser>
          <c:idx val="0"/>
          <c:order val="0"/>
          <c:tx>
            <c:v>LAC</c:v>
          </c:tx>
          <c:spPr>
            <a:ln w="19050" cap="rnd">
              <a:noFill/>
              <a:round/>
            </a:ln>
            <a:effectLst/>
          </c:spPr>
          <c:marker>
            <c:symbol val="circle"/>
            <c:size val="24"/>
            <c:spPr>
              <a:solidFill>
                <a:srgbClr val="2D85EF"/>
              </a:solidFill>
              <a:ln w="9525">
                <a:noFill/>
              </a:ln>
              <a:effectLst/>
            </c:spPr>
          </c:marker>
          <c:dPt>
            <c:idx val="10"/>
            <c:marker>
              <c:symbol val="circle"/>
              <c:size val="24"/>
              <c:spPr>
                <a:solidFill>
                  <a:srgbClr val="923CC2"/>
                </a:solidFill>
                <a:ln w="9525">
                  <a:noFill/>
                </a:ln>
                <a:effectLst/>
              </c:spPr>
            </c:marker>
            <c:bubble3D val="0"/>
            <c:extLst>
              <c:ext xmlns:c16="http://schemas.microsoft.com/office/drawing/2014/chart" uri="{C3380CC4-5D6E-409C-BE32-E72D297353CC}">
                <c16:uniqueId val="{00000000-AE89-479E-BE0D-3BFCE574B4BA}"/>
              </c:ext>
            </c:extLst>
          </c:dPt>
          <c:dLbls>
            <c:dLbl>
              <c:idx val="0"/>
              <c:layout>
                <c:manualLayout>
                  <c:x val="-8.4587616652085154E-2"/>
                  <c:y val="-6.50622144454166E-2"/>
                </c:manualLayout>
              </c:layout>
              <c:tx>
                <c:strRef>
                  <c:f>Data!$Y$9</c:f>
                  <c:strCache>
                    <c:ptCount val="1"/>
                    <c:pt idx="0">
                      <c:v>ARG</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{69483112-31CC-45C8-BF4F-076A7A525212}</c15:txfldGUID>
                      <c15:f>Data!$Y$9</c15:f>
                      <c15:dlblFieldTableCache>
                        <c:ptCount val="1"/>
                        <c:pt idx="0">
                          <c:v>ARG</c:v>
                        </c:pt>
                      </c15:dlblFieldTableCache>
                    </c15:dlblFTEntry>
                  </c15:dlblFieldTable>
                  <c15:showDataLabelsRange val="0"/>
                </c:ext>
                <c:ext xmlns:c16="http://schemas.microsoft.com/office/drawing/2014/chart" uri="{C3380CC4-5D6E-409C-BE32-E72D297353CC}">
                  <c16:uniqueId val="{00000001-AE89-479E-BE0D-3BFCE574B4BA}"/>
                </c:ext>
              </c:extLst>
            </c:dLbl>
            <c:dLbl>
              <c:idx val="1"/>
              <c:layout>
                <c:manualLayout>
                  <c:x val="-0.10941956474190725"/>
                  <c:y val="-3.1417808885000544E-2"/>
                </c:manualLayout>
              </c:layout>
              <c:tx>
                <c:strRef>
                  <c:f>Data!$Y$10</c:f>
                  <c:strCache>
                    <c:ptCount val="1"/>
                    <c:pt idx="0">
                      <c:v>BOL</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{0F7B74C8-ED5A-4A55-A189-E9C833FE41D4}</c15:txfldGUID>
                      <c15:f>Data!$Y$10</c15:f>
                      <c15:dlblFieldTableCache>
                        <c:ptCount val="1"/>
                        <c:pt idx="0">
                          <c:v>BOL</c:v>
                        </c:pt>
                      </c15:dlblFieldTableCache>
                    </c15:dlblFTEntry>
                  </c15:dlblFieldTable>
                  <c15:showDataLabelsRange val="0"/>
                </c:ext>
                <c:ext xmlns:c16="http://schemas.microsoft.com/office/drawing/2014/chart" uri="{C3380CC4-5D6E-409C-BE32-E72D297353CC}">
                  <c16:uniqueId val="{00000002-AE89-479E-BE0D-3BFCE574B4BA}"/>
                </c:ext>
              </c:extLst>
            </c:dLbl>
            <c:dLbl>
              <c:idx val="2"/>
              <c:layout>
                <c:manualLayout>
                  <c:x val="1.1318624234470522E-2"/>
                  <c:y val="-3.4916642364148924E-2"/>
                </c:manualLayout>
              </c:layout>
              <c:tx>
                <c:strRef>
                  <c:f>Data!$Y$11</c:f>
                  <c:strCache>
                    <c:ptCount val="1"/>
                    <c:pt idx="0">
                      <c:v>BRA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{6AA6707F-E040-4F55-B841-EB585FD3F3D9}</c15:txfldGUID>
                      <c15:f>Data!$Y$11</c15:f>
                      <c15:dlblFieldTableCache>
                        <c:ptCount val="1"/>
                        <c:pt idx="0">
                          <c:v>BRA</c:v>
                        </c:pt>
                      </c15:dlblFieldTableCache>
                    </c15:dlblFTEntry>
                  </c15:dlblFieldTable>
                  <c15:showDataLabelsRange val="0"/>
                </c:ext>
                <c:ext xmlns:c16="http://schemas.microsoft.com/office/drawing/2014/chart" uri="{C3380CC4-5D6E-409C-BE32-E72D297353CC}">
                  <c16:uniqueId val="{00000003-AE89-479E-BE0D-3BFCE574B4BA}"/>
                </c:ext>
              </c:extLst>
            </c:dLbl>
            <c:dLbl>
              <c:idx val="3"/>
              <c:layout>
                <c:manualLayout>
                  <c:x val="-9.9123013269174734E-2"/>
                  <c:y val="-2.4279065811218099E-2"/>
                </c:manualLayout>
              </c:layout>
              <c:tx>
                <c:strRef>
                  <c:f>Data!$Y$12</c:f>
                  <c:strCache>
                    <c:ptCount val="1"/>
                    <c:pt idx="0">
                      <c:v>CHL</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{DB4BDA04-12D3-4FD8-B540-07A5C781AACE}</c15:txfldGUID>
                      <c15:f>Data!$Y$12</c15:f>
                      <c15:dlblFieldTableCache>
                        <c:ptCount val="1"/>
                        <c:pt idx="0">
                          <c:v>CHL</c:v>
                        </c:pt>
                      </c15:dlblFieldTableCache>
                    </c15:dlblFTEntry>
                  </c15:dlblFieldTable>
                  <c15:showDataLabelsRange val="0"/>
                </c:ext>
                <c:ext xmlns:c16="http://schemas.microsoft.com/office/drawing/2014/chart" uri="{C3380CC4-5D6E-409C-BE32-E72D297353CC}">
                  <c16:uniqueId val="{00000004-AE89-479E-BE0D-3BFCE574B4BA}"/>
                </c:ext>
              </c:extLst>
            </c:dLbl>
            <c:dLbl>
              <c:idx val="4"/>
              <c:layout>
                <c:manualLayout>
                  <c:x val="0"/>
                  <c:y val="3.0534351145038167E-2"/>
                </c:manualLayout>
              </c:layout>
              <c:tx>
                <c:strRef>
                  <c:f>Data!$Y$13</c:f>
                  <c:strCache>
                    <c:ptCount val="1"/>
                    <c:pt idx="0">
                      <c:v>COL</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{30D8631E-3342-42D6-8E0F-17C1F8859D5F}</c15:txfldGUID>
                      <c15:f>Data!$Y$13</c15:f>
                      <c15:dlblFieldTableCache>
                        <c:ptCount val="1"/>
                        <c:pt idx="0">
                          <c:v>COL</c:v>
                        </c:pt>
                      </c15:dlblFieldTableCache>
                    </c15:dlblFTEntry>
                  </c15:dlblFieldTable>
                  <c15:showDataLabelsRange val="0"/>
                </c:ext>
                <c:ext xmlns:c16="http://schemas.microsoft.com/office/drawing/2014/chart" uri="{C3380CC4-5D6E-409C-BE32-E72D297353CC}">
                  <c16:uniqueId val="{00000005-AE89-479E-BE0D-3BFCE574B4BA}"/>
                </c:ext>
              </c:extLst>
            </c:dLbl>
            <c:dLbl>
              <c:idx val="5"/>
              <c:layout>
                <c:manualLayout>
                  <c:x val="-0.10812677712160972"/>
                  <c:y val="1.8271118887916788E-2"/>
                </c:manualLayout>
              </c:layout>
              <c:tx>
                <c:strRef>
                  <c:f>Data!$Y$14</c:f>
                  <c:strCache>
                    <c:ptCount val="1"/>
                    <c:pt idx="0">
                      <c:v>ECU</c:v>
                    </c:pt>
                  </c:strCache>
                </c:strRef>
              </c:tx>
              <c:dLblPos val="r"/>
              <c:showLegendKey val="0"/>
              <c:showVal val="1"/>
              <c:showCatName val="0"/>
              <c:showSerName val="0"/>
              <c:showPercent val="0"/>
              <c:showBubbleSize val="0"/>
              <c:extLst>
                <c:ext xmlns:c15="http://schemas.microsoft.com/office/drawing/2012/chart" uri="{CE6537A1-D6FC-4f65-9D91-7224C49458BB}">
                  <c15:layout>
                    <c:manualLayout>
                      <c:w val="5.4803240740740729E-2"/>
                      <c:h val="4.9783950617283954E-2"/>
                    </c:manualLayout>
                  </c15:layout>
                  <c15:dlblFieldTable>
                    <c15:dlblFTEntry>
                      <c15:txfldGUID>{F264F5D3-BA4E-49DB-B288-3AE19C5352A7}</c15:txfldGUID>
                      <c15:f>Data!$Y$14</c15:f>
                      <c15:dlblFieldTableCache>
                        <c:ptCount val="1"/>
                        <c:pt idx="0">
                          <c:v>ECU</c:v>
                        </c:pt>
                      </c15:dlblFieldTableCache>
                    </c15:dlblFTEntry>
                  </c15:dlblFieldTable>
                  <c15:showDataLabelsRange val="0"/>
                </c:ext>
                <c:ext xmlns:c16="http://schemas.microsoft.com/office/drawing/2014/chart" uri="{C3380CC4-5D6E-409C-BE32-E72D297353CC}">
                  <c16:uniqueId val="{00000006-AE89-479E-BE0D-3BFCE574B4BA}"/>
                </c:ext>
              </c:extLst>
            </c:dLbl>
            <c:dLbl>
              <c:idx val="6"/>
              <c:layout>
                <c:manualLayout>
                  <c:x val="-8.7217514498329165E-17"/>
                  <c:y val="-1.5267175572519083E-2"/>
                </c:manualLayout>
              </c:layout>
              <c:tx>
                <c:strRef>
                  <c:f>Data!$Y$15</c:f>
                  <c:strCache>
                    <c:ptCount val="1"/>
                    <c:pt idx="0">
                      <c:v>MEX</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{F16326A8-7EDE-4657-B568-7644F1FE61F1}</c15:txfldGUID>
                      <c15:f>Data!$Y$15</c15:f>
                      <c15:dlblFieldTableCache>
                        <c:ptCount val="1"/>
                        <c:pt idx="0">
                          <c:v>MEX</c:v>
                        </c:pt>
                      </c15:dlblFieldTableCache>
                    </c15:dlblFTEntry>
                  </c15:dlblFieldTable>
                  <c15:showDataLabelsRange val="0"/>
                </c:ext>
                <c:ext xmlns:c16="http://schemas.microsoft.com/office/drawing/2014/chart" uri="{C3380CC4-5D6E-409C-BE32-E72D297353CC}">
                  <c16:uniqueId val="{00000007-AE89-479E-BE0D-3BFCE574B4BA}"/>
                </c:ext>
              </c:extLst>
            </c:dLbl>
            <c:dLbl>
              <c:idx val="7"/>
              <c:layout>
                <c:manualLayout>
                  <c:x val="-9.5275226013414996E-2"/>
                  <c:y val="-3.6047438514630228E-2"/>
                </c:manualLayout>
              </c:layout>
              <c:tx>
                <c:strRef>
                  <c:f>Data!$Y$16</c:f>
                  <c:strCache>
                    <c:ptCount val="1"/>
                    <c:pt idx="0">
                      <c:v>PER</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{BA5F6807-337D-4066-A60A-CB14C558F385}</c15:txfldGUID>
                      <c15:f>Data!$Y$16</c15:f>
                      <c15:dlblFieldTableCache>
                        <c:ptCount val="1"/>
                        <c:pt idx="0">
                          <c:v>PER</c:v>
                        </c:pt>
                      </c15:dlblFieldTableCache>
                    </c15:dlblFTEntry>
                  </c15:dlblFieldTable>
                  <c15:showDataLabelsRange val="0"/>
                </c:ext>
                <c:ext xmlns:c16="http://schemas.microsoft.com/office/drawing/2014/chart" uri="{C3380CC4-5D6E-409C-BE32-E72D297353CC}">
                  <c16:uniqueId val="{00000008-AE89-479E-BE0D-3BFCE574B4BA}"/>
                </c:ext>
              </c:extLst>
            </c:dLbl>
            <c:dLbl>
              <c:idx val="8"/>
              <c:layout>
                <c:manualLayout>
                  <c:x val="2.3225612423447067E-3"/>
                  <c:y val="-5.2775469038592399E-2"/>
                </c:manualLayout>
              </c:layout>
              <c:tx>
                <c:strRef>
                  <c:f>Data!$Y$17</c:f>
                  <c:strCache>
                    <c:ptCount val="1"/>
                    <c:pt idx="0">
                      <c:v>TTO</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{62B47D49-D833-455F-A111-16EE57A1F5DC}</c15:txfldGUID>
                      <c15:f>Data!$Y$17</c15:f>
                      <c15:dlblFieldTableCache>
                        <c:ptCount val="1"/>
                        <c:pt idx="0">
                          <c:v>TTO</c:v>
                        </c:pt>
                      </c15:dlblFieldTableCache>
                    </c15:dlblFTEntry>
                  </c15:dlblFieldTable>
                  <c15:showDataLabelsRange val="0"/>
                </c:ext>
                <c:ext xmlns:c16="http://schemas.microsoft.com/office/drawing/2014/chart" uri="{C3380CC4-5D6E-409C-BE32-E72D297353CC}">
                  <c16:uniqueId val="{00000009-AE89-479E-BE0D-3BFCE574B4BA}"/>
                </c:ext>
              </c:extLst>
            </c:dLbl>
            <c:dLbl>
              <c:idx val="9"/>
              <c:layout>
                <c:manualLayout>
                  <c:x val="1.0799886993292547E-2"/>
                  <c:y val="-2.493875765529309E-2"/>
                </c:manualLayout>
              </c:layout>
              <c:tx>
                <c:strRef>
                  <c:f>Data!$Y$18</c:f>
                  <c:strCache>
                    <c:ptCount val="1"/>
                    <c:pt idx="0">
                      <c:v>URY</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{183CB3F5-0D3D-4BD0-AC02-B7032BC0CC1D}</c15:txfldGUID>
                      <c15:f>Data!$Y$18</c15:f>
                      <c15:dlblFieldTableCache>
                        <c:ptCount val="1"/>
                        <c:pt idx="0">
                          <c:v>URY</c:v>
                        </c:pt>
                      </c15:dlblFieldTableCache>
                    </c15:dlblFTEntry>
                  </c15:dlblFieldTable>
                  <c15:showDataLabelsRange val="0"/>
                </c:ext>
                <c:ext xmlns:c16="http://schemas.microsoft.com/office/drawing/2014/chart" uri="{C3380CC4-5D6E-409C-BE32-E72D297353CC}">
                  <c16:uniqueId val="{0000000A-AE89-479E-BE0D-3BFCE574B4BA}"/>
                </c:ext>
              </c:extLst>
            </c:dLbl>
            <c:dLbl>
              <c:idx val="10"/>
              <c:layout>
                <c:manualLayout>
                  <c:x val="-0.10738343904928555"/>
                  <c:y val="-1.0555069505200739E-2"/>
                </c:manualLayout>
              </c:layout>
              <c:tx>
                <c:strRef>
                  <c:f>Data!$Y$19</c:f>
                  <c:strCache>
                    <c:ptCount val="1"/>
                    <c:pt idx="0">
                      <c:v>LAC</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{EF054E3C-AEDC-4111-A70E-734C85233269}</c15:txfldGUID>
                      <c15:f>Data!$Y$19</c15:f>
                      <c15:dlblFieldTableCache>
                        <c:ptCount val="1"/>
                        <c:pt idx="0">
                          <c:v>LAC</c:v>
                        </c:pt>
                      </c15:dlblFieldTableCache>
                    </c15:dlblFTEntry>
                  </c15:dlblFieldTable>
                  <c15:showDataLabelsRange val="0"/>
                </c:ext>
                <c:ext xmlns:c16="http://schemas.microsoft.com/office/drawing/2014/chart" uri="{C3380CC4-5D6E-409C-BE32-E72D297353CC}">
                  <c16:uniqueId val="{00000000-AE89-479E-BE0D-3BFCE574B4BA}"/>
                </c:ext>
              </c:extLst>
            </c:dLbl>
            <c:spPr>
              <a:noFill/>
              <a:ln>
                <a:noFill/>
              </a:ln>
              <a:effectLst/>
            </c:spPr>
            <c:txPr>
              <a:bodyPr rot="0" spcFirstLastPara="1" vertOverflow="ellipsis" vert="horz" wrap="square" anchor="ctr" anchorCtr="1"/>
              <a:lstStyle/>
              <a:p>
                <a:pPr>
                  <a:defRPr sz="2200" b="1" i="0" u="none" strike="noStrike" kern="1200" baseline="0">
                    <a:solidFill>
                      <a:srgbClr val="000000"/>
                    </a:solidFill>
                    <a:latin typeface="Segoe UI"/>
                    <a:ea typeface="Segoe UI"/>
                    <a:cs typeface="Segoe UI"/>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trendline>
            <c:spPr>
              <a:ln w="63500" cap="rnd">
                <a:solidFill>
                  <a:schemeClr val="tx1"/>
                </a:solidFill>
                <a:prstDash val="sysDot"/>
              </a:ln>
              <a:effectLst/>
            </c:spPr>
            <c:trendlineType val="linear"/>
            <c:dispRSqr val="0"/>
            <c:dispEq val="0"/>
          </c:trendline>
          <c:xVal>
            <c:numRef>
              <c:f>Data!$AA$9:$AA$19</c:f>
              <c:numCache>
                <c:formatCode>0.0</c:formatCode>
                <c:ptCount val="11"/>
                <c:pt idx="0">
                  <c:v>13.665524999253329</c:v>
                </c:pt>
                <c:pt idx="1">
                  <c:v>15.465824697231916</c:v>
                </c:pt>
                <c:pt idx="2">
                  <c:v>21.787465865052567</c:v>
                </c:pt>
                <c:pt idx="3">
                  <c:v>11.650466716843754</c:v>
                </c:pt>
                <c:pt idx="4">
                  <c:v>15.331570425104097</c:v>
                </c:pt>
                <c:pt idx="5">
                  <c:v>24.397019909178496</c:v>
                </c:pt>
                <c:pt idx="6">
                  <c:v>11.531114026512277</c:v>
                </c:pt>
                <c:pt idx="7">
                  <c:v>3.9011329574816571</c:v>
                </c:pt>
                <c:pt idx="8">
                  <c:v>16.552430614115252</c:v>
                </c:pt>
                <c:pt idx="9">
                  <c:v>8.180208872194882</c:v>
                </c:pt>
                <c:pt idx="10">
                  <c:v>12.324240606595133</c:v>
                </c:pt>
              </c:numCache>
            </c:numRef>
          </c:xVal>
          <c:yVal>
            <c:numRef>
              <c:f>Data!$AC$9:$AC$19</c:f>
              <c:numCache>
                <c:formatCode>0.0</c:formatCode>
                <c:ptCount val="11"/>
                <c:pt idx="0">
                  <c:v>2.91</c:v>
                </c:pt>
                <c:pt idx="1">
                  <c:v>3.8330539431252948</c:v>
                </c:pt>
                <c:pt idx="2">
                  <c:v>2.2747323495761762</c:v>
                </c:pt>
                <c:pt idx="3">
                  <c:v>2.8489345281429359</c:v>
                </c:pt>
                <c:pt idx="4">
                  <c:v>1.5697531558595212</c:v>
                </c:pt>
                <c:pt idx="5">
                  <c:v>5.4370799519819233</c:v>
                </c:pt>
                <c:pt idx="6">
                  <c:v>-0.46818063445123781</c:v>
                </c:pt>
                <c:pt idx="7">
                  <c:v>2.1919055241842229</c:v>
                </c:pt>
                <c:pt idx="8">
                  <c:v>3.2164008793215695</c:v>
                </c:pt>
                <c:pt idx="9">
                  <c:v>1.0739190057129575</c:v>
                </c:pt>
                <c:pt idx="10">
                  <c:v>2.3421911385084093</c:v>
                </c:pt>
              </c:numCache>
            </c:numRef>
          </c:yVal>
          <c:smooth val="0"/>
          <c:extLst>
            <c:ext xmlns:c16="http://schemas.microsoft.com/office/drawing/2014/chart" uri="{C3380CC4-5D6E-409C-BE32-E72D297353CC}">
              <c16:uniqueId val="{0000000C-AE89-479E-BE0D-3BFCE574B4BA}"/>
            </c:ext>
          </c:extLst>
        </c:ser>
        <c:dLbls>
          <c:showLegendKey val="0"/>
          <c:showVal val="0"/>
          <c:showCatName val="0"/>
          <c:showSerName val="0"/>
          <c:showPercent val="0"/>
          <c:showBubbleSize val="0"/>
        </c:dLbls>
        <c:axId val="515396336"/>
        <c:axId val="465477648"/>
      </c:scatterChart>
      <c:scatterChart>
        <c:scatterStyle val="lineMarker"/>
        <c:varyColors val="0"/>
        <c:ser>
          <c:idx val="1"/>
          <c:order val="1"/>
          <c:tx>
            <c:v> </c:v>
          </c:tx>
          <c:spPr>
            <a:ln w="25400" cap="rnd">
              <a:noFill/>
              <a:round/>
            </a:ln>
            <a:effectLst/>
          </c:spPr>
          <c:marker>
            <c:symbol val="none"/>
          </c:marker>
          <c:yVal>
            <c:numLit>
              <c:formatCode>General</c:formatCode>
              <c:ptCount val="1"/>
              <c:pt idx="0">
                <c:v>1</c:v>
              </c:pt>
            </c:numLit>
          </c:yVal>
          <c:smooth val="0"/>
          <c:extLst>
            <c:ext xmlns:c16="http://schemas.microsoft.com/office/drawing/2014/chart" uri="{C3380CC4-5D6E-409C-BE32-E72D297353CC}">
              <c16:uniqueId val="{0000000D-AE89-479E-BE0D-3BFCE574B4BA}"/>
            </c:ext>
          </c:extLst>
        </c:ser>
        <c:dLbls>
          <c:showLegendKey val="0"/>
          <c:showVal val="0"/>
          <c:showCatName val="0"/>
          <c:showSerName val="0"/>
          <c:showPercent val="0"/>
          <c:showBubbleSize val="0"/>
        </c:dLbls>
        <c:axId val="61192655"/>
        <c:axId val="61236719"/>
      </c:scatterChart>
      <c:valAx>
        <c:axId val="515396336"/>
        <c:scaling>
          <c:orientation val="minMax"/>
        </c:scaling>
        <c:delete val="0"/>
        <c:axPos val="b"/>
        <c:title>
          <c:tx>
            <c:rich>
              <a:bodyPr rot="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r>
                  <a:rPr lang="en-US" b="0" dirty="0" err="1"/>
                  <a:t>Variaciones</a:t>
                </a:r>
                <a:r>
                  <a:rPr lang="en-US" b="0" baseline="0" dirty="0"/>
                  <a:t> de la </a:t>
                </a:r>
                <a:r>
                  <a:rPr lang="en-US" b="0" baseline="0" dirty="0" err="1"/>
                  <a:t>deuda</a:t>
                </a:r>
                <a:r>
                  <a:rPr lang="en-US" b="0" baseline="0" dirty="0"/>
                  <a:t> </a:t>
                </a:r>
                <a:r>
                  <a:rPr lang="en-US" b="0" baseline="0" dirty="0" err="1"/>
                  <a:t>bruta</a:t>
                </a:r>
                <a:r>
                  <a:rPr lang="en-US" b="0" dirty="0"/>
                  <a:t>, 2012–17</a:t>
                </a:r>
              </a:p>
            </c:rich>
          </c:tx>
          <c:layout>
            <c:manualLayout>
              <c:xMode val="edge"/>
              <c:yMode val="edge"/>
              <c:x val="0.37550233304170311"/>
              <c:y val="0.94565665402935739"/>
            </c:manualLayout>
          </c:layout>
          <c:overlay val="0"/>
          <c:spPr>
            <a:noFill/>
            <a:ln>
              <a:noFill/>
            </a:ln>
            <a:effectLst/>
          </c:spPr>
          <c:txPr>
            <a:bodyPr rot="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title>
        <c:numFmt formatCode="0" sourceLinked="0"/>
        <c:majorTickMark val="in"/>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465477648"/>
        <c:crosses val="autoZero"/>
        <c:crossBetween val="midCat"/>
      </c:valAx>
      <c:valAx>
        <c:axId val="465477648"/>
        <c:scaling>
          <c:orientation val="minMax"/>
        </c:scaling>
        <c:delete val="0"/>
        <c:axPos val="l"/>
        <c:title>
          <c:tx>
            <c:rich>
              <a:bodyPr rot="-54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r>
                  <a:rPr lang="en-US" b="0" dirty="0" err="1"/>
                  <a:t>Variaciones</a:t>
                </a:r>
                <a:r>
                  <a:rPr lang="en-US" b="0" baseline="0" dirty="0"/>
                  <a:t> del balance </a:t>
                </a:r>
                <a:r>
                  <a:rPr lang="en-US" b="0" baseline="0" dirty="0" err="1"/>
                  <a:t>primario</a:t>
                </a:r>
                <a:r>
                  <a:rPr lang="en-US" b="0" dirty="0"/>
                  <a:t>, 2017–23</a:t>
                </a:r>
              </a:p>
            </c:rich>
          </c:tx>
          <c:layout>
            <c:manualLayout>
              <c:xMode val="edge"/>
              <c:yMode val="edge"/>
              <c:x val="0"/>
              <c:y val="0.15986585010207058"/>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title>
        <c:numFmt formatCode="0" sourceLinked="0"/>
        <c:majorTickMark val="in"/>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515396336"/>
        <c:crosses val="autoZero"/>
        <c:crossBetween val="midCat"/>
      </c:valAx>
      <c:valAx>
        <c:axId val="61236719"/>
        <c:scaling>
          <c:orientation val="minMax"/>
          <c:max val="7"/>
          <c:min val="0"/>
        </c:scaling>
        <c:delete val="0"/>
        <c:axPos val="r"/>
        <c:numFmt formatCode="0" sourceLinked="0"/>
        <c:majorTickMark val="in"/>
        <c:minorTickMark val="none"/>
        <c:tickLblPos val="none"/>
        <c:spPr>
          <a:noFill/>
          <a:ln w="3175" cap="flat" cmpd="sng" algn="ctr">
            <a:solidFill>
              <a:srgbClr val="000000"/>
            </a:solidFill>
            <a:prstDash val="solid"/>
            <a:roun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61192655"/>
        <c:crosses val="max"/>
        <c:crossBetween val="midCat"/>
        <c:majorUnit val="1"/>
        <c:minorUnit val="0.2"/>
      </c:valAx>
      <c:valAx>
        <c:axId val="61192655"/>
        <c:scaling>
          <c:orientation val="minMax"/>
        </c:scaling>
        <c:delete val="1"/>
        <c:axPos val="b"/>
        <c:majorTickMark val="out"/>
        <c:minorTickMark val="none"/>
        <c:tickLblPos val="nextTo"/>
        <c:crossAx val="61236719"/>
        <c:crosses val="autoZero"/>
        <c:crossBetween val="midCat"/>
      </c:valAx>
      <c:spPr>
        <a:noFill/>
        <a:ln w="3175">
          <a:solidFill>
            <a:srgbClr val="000000"/>
          </a:solidFill>
          <a:prstDash val="solid"/>
        </a:ln>
        <a:effectLst/>
      </c:spPr>
    </c:plotArea>
    <c:plotVisOnly val="1"/>
    <c:dispBlanksAs val="gap"/>
    <c:showDLblsOverMax val="0"/>
  </c:chart>
  <c:spPr>
    <a:noFill/>
    <a:ln w="25400" cap="flat" cmpd="sng" algn="ctr">
      <a:noFill/>
      <a:round/>
    </a:ln>
    <a:effectLst/>
  </c:spPr>
  <c:txPr>
    <a:bodyPr/>
    <a:lstStyle/>
    <a:p>
      <a:pPr>
        <a:defRPr sz="2400">
          <a:solidFill>
            <a:srgbClr val="000000"/>
          </a:solidFill>
          <a:latin typeface="Segoe UI"/>
          <a:ea typeface="Segoe UI"/>
          <a:cs typeface="Segoe UI"/>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69243948673085E-2"/>
          <c:y val="2.4633518032468164E-2"/>
          <c:w val="0.92704186716243808"/>
          <c:h val="0.89713862156119373"/>
        </c:manualLayout>
      </c:layout>
      <c:barChart>
        <c:barDir val="col"/>
        <c:grouping val="stacked"/>
        <c:varyColors val="0"/>
        <c:ser>
          <c:idx val="0"/>
          <c:order val="0"/>
          <c:tx>
            <c:strRef>
              <c:f>Data!$M$186</c:f>
              <c:strCache>
                <c:ptCount val="1"/>
                <c:pt idx="0">
                  <c:v>Change 2017–19</c:v>
                </c:pt>
              </c:strCache>
            </c:strRef>
          </c:tx>
          <c:spPr>
            <a:solidFill>
              <a:srgbClr val="2D85EF"/>
            </a:solidFill>
            <a:ln w="9525">
              <a:solidFill>
                <a:srgbClr val="000000"/>
              </a:solidFill>
            </a:ln>
            <a:effectLst/>
          </c:spPr>
          <c:invertIfNegative val="0"/>
          <c:dPt>
            <c:idx val="5"/>
            <c:invertIfNegative val="0"/>
            <c:bubble3D val="0"/>
            <c:spPr>
              <a:solidFill>
                <a:srgbClr val="923CC2"/>
              </a:solidFill>
              <a:ln w="9525">
                <a:solidFill>
                  <a:srgbClr val="000000"/>
                </a:solidFill>
              </a:ln>
              <a:effectLst/>
            </c:spPr>
            <c:extLst>
              <c:ext xmlns:c16="http://schemas.microsoft.com/office/drawing/2014/chart" uri="{C3380CC4-5D6E-409C-BE32-E72D297353CC}">
                <c16:uniqueId val="{00000006-5DCB-4472-A760-C6729B19F26A}"/>
              </c:ext>
            </c:extLst>
          </c:dPt>
          <c:dPt>
            <c:idx val="7"/>
            <c:invertIfNegative val="0"/>
            <c:bubble3D val="0"/>
            <c:spPr>
              <a:solidFill>
                <a:srgbClr val="2D85EF"/>
              </a:solidFill>
              <a:ln w="9525">
                <a:solidFill>
                  <a:srgbClr val="000000"/>
                </a:solidFill>
              </a:ln>
              <a:effectLst/>
            </c:spPr>
            <c:extLst>
              <c:ext xmlns:c16="http://schemas.microsoft.com/office/drawing/2014/chart" uri="{C3380CC4-5D6E-409C-BE32-E72D297353CC}">
                <c16:uniqueId val="{00000001-667E-417B-A5BA-8C66C0B862B0}"/>
              </c:ext>
            </c:extLst>
          </c:dPt>
          <c:cat>
            <c:strRef>
              <c:f>Data!$L$189:$L$199</c:f>
              <c:strCache>
                <c:ptCount val="11"/>
                <c:pt idx="0">
                  <c:v>ECU</c:v>
                </c:pt>
                <c:pt idx="1">
                  <c:v>BOL</c:v>
                </c:pt>
                <c:pt idx="2">
                  <c:v>TTO</c:v>
                </c:pt>
                <c:pt idx="3">
                  <c:v>ARG</c:v>
                </c:pt>
                <c:pt idx="4">
                  <c:v>CHL</c:v>
                </c:pt>
                <c:pt idx="5">
                  <c:v>LAC</c:v>
                </c:pt>
                <c:pt idx="6">
                  <c:v>BRA</c:v>
                </c:pt>
                <c:pt idx="7">
                  <c:v>PER</c:v>
                </c:pt>
                <c:pt idx="8">
                  <c:v>COL</c:v>
                </c:pt>
                <c:pt idx="9">
                  <c:v>URY</c:v>
                </c:pt>
                <c:pt idx="10">
                  <c:v>MEX</c:v>
                </c:pt>
              </c:strCache>
            </c:strRef>
          </c:cat>
          <c:val>
            <c:numRef>
              <c:f>Data!$M$189:$M$199</c:f>
              <c:numCache>
                <c:formatCode>0.0</c:formatCode>
                <c:ptCount val="11"/>
                <c:pt idx="0">
                  <c:v>2.142467433961428</c:v>
                </c:pt>
                <c:pt idx="1">
                  <c:v>2.0599459027166951</c:v>
                </c:pt>
                <c:pt idx="2">
                  <c:v>2.9101130133176101</c:v>
                </c:pt>
                <c:pt idx="3">
                  <c:v>1.6099999999999999</c:v>
                </c:pt>
                <c:pt idx="4">
                  <c:v>2.2111676212959317</c:v>
                </c:pt>
                <c:pt idx="5">
                  <c:v>0.80370198505771695</c:v>
                </c:pt>
                <c:pt idx="6">
                  <c:v>-9.9322008282246133E-2</c:v>
                </c:pt>
                <c:pt idx="7">
                  <c:v>0.37465826833843363</c:v>
                </c:pt>
                <c:pt idx="8">
                  <c:v>0.9873628138848034</c:v>
                </c:pt>
                <c:pt idx="9">
                  <c:v>0.87151886741768203</c:v>
                </c:pt>
                <c:pt idx="10">
                  <c:v>-0.93679684533881424</c:v>
                </c:pt>
              </c:numCache>
            </c:numRef>
          </c:val>
          <c:extLst>
            <c:ext xmlns:c16="http://schemas.microsoft.com/office/drawing/2014/chart" uri="{C3380CC4-5D6E-409C-BE32-E72D297353CC}">
              <c16:uniqueId val="{00000002-667E-417B-A5BA-8C66C0B862B0}"/>
            </c:ext>
          </c:extLst>
        </c:ser>
        <c:ser>
          <c:idx val="1"/>
          <c:order val="1"/>
          <c:tx>
            <c:strRef>
              <c:f>Data!$N$186</c:f>
              <c:strCache>
                <c:ptCount val="1"/>
                <c:pt idx="0">
                  <c:v>Change 2019–21</c:v>
                </c:pt>
              </c:strCache>
            </c:strRef>
          </c:tx>
          <c:spPr>
            <a:solidFill>
              <a:srgbClr val="96C2F7"/>
            </a:solidFill>
            <a:ln w="9525">
              <a:solidFill>
                <a:srgbClr val="000000"/>
              </a:solidFill>
            </a:ln>
            <a:effectLst/>
          </c:spPr>
          <c:invertIfNegative val="0"/>
          <c:dPt>
            <c:idx val="5"/>
            <c:invertIfNegative val="0"/>
            <c:bubble3D val="0"/>
            <c:spPr>
              <a:solidFill>
                <a:srgbClr val="C89DE3"/>
              </a:solidFill>
              <a:ln w="9525">
                <a:solidFill>
                  <a:srgbClr val="000000"/>
                </a:solidFill>
              </a:ln>
              <a:effectLst/>
            </c:spPr>
            <c:extLst>
              <c:ext xmlns:c16="http://schemas.microsoft.com/office/drawing/2014/chart" uri="{C3380CC4-5D6E-409C-BE32-E72D297353CC}">
                <c16:uniqueId val="{00000007-5DCB-4472-A760-C6729B19F26A}"/>
              </c:ext>
            </c:extLst>
          </c:dPt>
          <c:dPt>
            <c:idx val="7"/>
            <c:invertIfNegative val="0"/>
            <c:bubble3D val="0"/>
            <c:spPr>
              <a:solidFill>
                <a:srgbClr val="96C2F7"/>
              </a:solidFill>
              <a:ln w="9525">
                <a:solidFill>
                  <a:srgbClr val="000000"/>
                </a:solidFill>
              </a:ln>
              <a:effectLst/>
            </c:spPr>
            <c:extLst>
              <c:ext xmlns:c16="http://schemas.microsoft.com/office/drawing/2014/chart" uri="{C3380CC4-5D6E-409C-BE32-E72D297353CC}">
                <c16:uniqueId val="{00000004-667E-417B-A5BA-8C66C0B862B0}"/>
              </c:ext>
            </c:extLst>
          </c:dPt>
          <c:cat>
            <c:strRef>
              <c:f>Data!$L$189:$L$199</c:f>
              <c:strCache>
                <c:ptCount val="11"/>
                <c:pt idx="0">
                  <c:v>ECU</c:v>
                </c:pt>
                <c:pt idx="1">
                  <c:v>BOL</c:v>
                </c:pt>
                <c:pt idx="2">
                  <c:v>TTO</c:v>
                </c:pt>
                <c:pt idx="3">
                  <c:v>ARG</c:v>
                </c:pt>
                <c:pt idx="4">
                  <c:v>CHL</c:v>
                </c:pt>
                <c:pt idx="5">
                  <c:v>LAC</c:v>
                </c:pt>
                <c:pt idx="6">
                  <c:v>BRA</c:v>
                </c:pt>
                <c:pt idx="7">
                  <c:v>PER</c:v>
                </c:pt>
                <c:pt idx="8">
                  <c:v>COL</c:v>
                </c:pt>
                <c:pt idx="9">
                  <c:v>URY</c:v>
                </c:pt>
                <c:pt idx="10">
                  <c:v>MEX</c:v>
                </c:pt>
              </c:strCache>
            </c:strRef>
          </c:cat>
          <c:val>
            <c:numRef>
              <c:f>Data!$N$189:$N$199</c:f>
              <c:numCache>
                <c:formatCode>0.0</c:formatCode>
                <c:ptCount val="11"/>
                <c:pt idx="0">
                  <c:v>1.7655801889096221</c:v>
                </c:pt>
                <c:pt idx="1">
                  <c:v>0.98541074580800769</c:v>
                </c:pt>
                <c:pt idx="2">
                  <c:v>3.2594348847736043E-2</c:v>
                </c:pt>
                <c:pt idx="3">
                  <c:v>1.2100000000000002</c:v>
                </c:pt>
                <c:pt idx="4">
                  <c:v>0.59344981439955513</c:v>
                </c:pt>
                <c:pt idx="5">
                  <c:v>1.0095697013661975</c:v>
                </c:pt>
                <c:pt idx="6">
                  <c:v>1.3534743943656289</c:v>
                </c:pt>
                <c:pt idx="7">
                  <c:v>1.7631260141507386</c:v>
                </c:pt>
                <c:pt idx="8">
                  <c:v>0.9300396782021122</c:v>
                </c:pt>
                <c:pt idx="9">
                  <c:v>0.23205695111042457</c:v>
                </c:pt>
                <c:pt idx="10">
                  <c:v>0.22357908780441083</c:v>
                </c:pt>
              </c:numCache>
            </c:numRef>
          </c:val>
          <c:extLst>
            <c:ext xmlns:c16="http://schemas.microsoft.com/office/drawing/2014/chart" uri="{C3380CC4-5D6E-409C-BE32-E72D297353CC}">
              <c16:uniqueId val="{00000005-667E-417B-A5BA-8C66C0B862B0}"/>
            </c:ext>
          </c:extLst>
        </c:ser>
        <c:ser>
          <c:idx val="2"/>
          <c:order val="2"/>
          <c:tx>
            <c:strRef>
              <c:f>Data!$O$186</c:f>
              <c:strCache>
                <c:ptCount val="1"/>
                <c:pt idx="0">
                  <c:v>Change 2021–23</c:v>
                </c:pt>
              </c:strCache>
            </c:strRef>
          </c:tx>
          <c:spPr>
            <a:solidFill>
              <a:srgbClr val="CAE0FB"/>
            </a:solidFill>
            <a:ln w="9525">
              <a:solidFill>
                <a:srgbClr val="000000"/>
              </a:solidFill>
            </a:ln>
            <a:effectLst/>
          </c:spPr>
          <c:invertIfNegative val="0"/>
          <c:dPt>
            <c:idx val="5"/>
            <c:invertIfNegative val="0"/>
            <c:bubble3D val="0"/>
            <c:spPr>
              <a:solidFill>
                <a:srgbClr val="E4CEF0"/>
              </a:solidFill>
              <a:ln w="9525">
                <a:solidFill>
                  <a:srgbClr val="000000"/>
                </a:solidFill>
              </a:ln>
              <a:effectLst/>
            </c:spPr>
            <c:extLst>
              <c:ext xmlns:c16="http://schemas.microsoft.com/office/drawing/2014/chart" uri="{C3380CC4-5D6E-409C-BE32-E72D297353CC}">
                <c16:uniqueId val="{00000008-5DCB-4472-A760-C6729B19F26A}"/>
              </c:ext>
            </c:extLst>
          </c:dPt>
          <c:dPt>
            <c:idx val="7"/>
            <c:invertIfNegative val="0"/>
            <c:bubble3D val="0"/>
            <c:spPr>
              <a:solidFill>
                <a:srgbClr val="CAE0FB"/>
              </a:solidFill>
              <a:ln w="9525">
                <a:solidFill>
                  <a:srgbClr val="000000"/>
                </a:solidFill>
              </a:ln>
              <a:effectLst/>
            </c:spPr>
            <c:extLst>
              <c:ext xmlns:c16="http://schemas.microsoft.com/office/drawing/2014/chart" uri="{C3380CC4-5D6E-409C-BE32-E72D297353CC}">
                <c16:uniqueId val="{00000007-667E-417B-A5BA-8C66C0B862B0}"/>
              </c:ext>
            </c:extLst>
          </c:dPt>
          <c:cat>
            <c:strRef>
              <c:f>Data!$L$189:$L$199</c:f>
              <c:strCache>
                <c:ptCount val="11"/>
                <c:pt idx="0">
                  <c:v>ECU</c:v>
                </c:pt>
                <c:pt idx="1">
                  <c:v>BOL</c:v>
                </c:pt>
                <c:pt idx="2">
                  <c:v>TTO</c:v>
                </c:pt>
                <c:pt idx="3">
                  <c:v>ARG</c:v>
                </c:pt>
                <c:pt idx="4">
                  <c:v>CHL</c:v>
                </c:pt>
                <c:pt idx="5">
                  <c:v>LAC</c:v>
                </c:pt>
                <c:pt idx="6">
                  <c:v>BRA</c:v>
                </c:pt>
                <c:pt idx="7">
                  <c:v>PER</c:v>
                </c:pt>
                <c:pt idx="8">
                  <c:v>COL</c:v>
                </c:pt>
                <c:pt idx="9">
                  <c:v>URY</c:v>
                </c:pt>
                <c:pt idx="10">
                  <c:v>MEX</c:v>
                </c:pt>
              </c:strCache>
            </c:strRef>
          </c:cat>
          <c:val>
            <c:numRef>
              <c:f>Data!$O$189:$O$199</c:f>
              <c:numCache>
                <c:formatCode>0.0</c:formatCode>
                <c:ptCount val="11"/>
                <c:pt idx="0">
                  <c:v>1.5290323291108727</c:v>
                </c:pt>
                <c:pt idx="1">
                  <c:v>0.78769729460059201</c:v>
                </c:pt>
                <c:pt idx="2">
                  <c:v>0.27369351715622336</c:v>
                </c:pt>
                <c:pt idx="3">
                  <c:v>8.9999999999999969E-2</c:v>
                </c:pt>
                <c:pt idx="4">
                  <c:v>4.4317092447448803E-2</c:v>
                </c:pt>
                <c:pt idx="5">
                  <c:v>0.52891945208449476</c:v>
                </c:pt>
                <c:pt idx="6">
                  <c:v>1.0205799634927932</c:v>
                </c:pt>
                <c:pt idx="7">
                  <c:v>5.4121241695050781E-2</c:v>
                </c:pt>
                <c:pt idx="8">
                  <c:v>-0.34764933622739447</c:v>
                </c:pt>
                <c:pt idx="9">
                  <c:v>-2.9656812815148981E-2</c:v>
                </c:pt>
                <c:pt idx="10">
                  <c:v>0.24503712308316561</c:v>
                </c:pt>
              </c:numCache>
            </c:numRef>
          </c:val>
          <c:extLst>
            <c:ext xmlns:c16="http://schemas.microsoft.com/office/drawing/2014/chart" uri="{C3380CC4-5D6E-409C-BE32-E72D297353CC}">
              <c16:uniqueId val="{00000008-667E-417B-A5BA-8C66C0B862B0}"/>
            </c:ext>
          </c:extLst>
        </c:ser>
        <c:dLbls>
          <c:showLegendKey val="0"/>
          <c:showVal val="0"/>
          <c:showCatName val="0"/>
          <c:showSerName val="0"/>
          <c:showPercent val="0"/>
          <c:showBubbleSize val="0"/>
        </c:dLbls>
        <c:gapWidth val="80"/>
        <c:overlap val="100"/>
        <c:axId val="509632288"/>
        <c:axId val="2012558736"/>
      </c:barChart>
      <c:barChart>
        <c:barDir val="col"/>
        <c:grouping val="stacked"/>
        <c:varyColors val="0"/>
        <c:ser>
          <c:idx val="4"/>
          <c:order val="4"/>
          <c:tx>
            <c:v> </c:v>
          </c:tx>
          <c:spPr>
            <a:noFill/>
            <a:ln>
              <a:noFill/>
            </a:ln>
            <a:effectLst/>
          </c:spPr>
          <c:invertIfNegative val="0"/>
          <c:val>
            <c:numLit>
              <c:formatCode>General</c:formatCode>
              <c:ptCount val="1"/>
              <c:pt idx="0">
                <c:v>1</c:v>
              </c:pt>
            </c:numLit>
          </c:val>
          <c:extLst>
            <c:ext xmlns:c16="http://schemas.microsoft.com/office/drawing/2014/chart" uri="{C3380CC4-5D6E-409C-BE32-E72D297353CC}">
              <c16:uniqueId val="{00000009-667E-417B-A5BA-8C66C0B862B0}"/>
            </c:ext>
          </c:extLst>
        </c:ser>
        <c:dLbls>
          <c:showLegendKey val="0"/>
          <c:showVal val="0"/>
          <c:showCatName val="0"/>
          <c:showSerName val="0"/>
          <c:showPercent val="0"/>
          <c:showBubbleSize val="0"/>
        </c:dLbls>
        <c:gapWidth val="80"/>
        <c:overlap val="100"/>
        <c:axId val="18904463"/>
        <c:axId val="61164575"/>
      </c:barChart>
      <c:lineChart>
        <c:grouping val="standard"/>
        <c:varyColors val="0"/>
        <c:ser>
          <c:idx val="3"/>
          <c:order val="3"/>
          <c:tx>
            <c:strRef>
              <c:f>Data!$P$186</c:f>
              <c:strCache>
                <c:ptCount val="1"/>
                <c:pt idx="0">
                  <c:v>DSPB-2017 PB</c:v>
                </c:pt>
              </c:strCache>
            </c:strRef>
          </c:tx>
          <c:spPr>
            <a:ln w="28575" cap="rnd">
              <a:noFill/>
              <a:round/>
            </a:ln>
            <a:effectLst/>
          </c:spPr>
          <c:marker>
            <c:symbol val="dash"/>
            <c:size val="30"/>
            <c:spPr>
              <a:solidFill>
                <a:srgbClr val="FF0D0D"/>
              </a:solidFill>
              <a:ln w="41275">
                <a:solidFill>
                  <a:schemeClr val="tx1"/>
                </a:solidFill>
              </a:ln>
              <a:effectLst/>
            </c:spPr>
          </c:marker>
          <c:cat>
            <c:strRef>
              <c:f>Data!$L$189:$L$199</c:f>
              <c:strCache>
                <c:ptCount val="11"/>
                <c:pt idx="0">
                  <c:v>ECU</c:v>
                </c:pt>
                <c:pt idx="1">
                  <c:v>BOL</c:v>
                </c:pt>
                <c:pt idx="2">
                  <c:v>TTO</c:v>
                </c:pt>
                <c:pt idx="3">
                  <c:v>ARG</c:v>
                </c:pt>
                <c:pt idx="4">
                  <c:v>CHL</c:v>
                </c:pt>
                <c:pt idx="5">
                  <c:v>LAC</c:v>
                </c:pt>
                <c:pt idx="6">
                  <c:v>BRA</c:v>
                </c:pt>
                <c:pt idx="7">
                  <c:v>PER</c:v>
                </c:pt>
                <c:pt idx="8">
                  <c:v>COL</c:v>
                </c:pt>
                <c:pt idx="9">
                  <c:v>URY</c:v>
                </c:pt>
                <c:pt idx="10">
                  <c:v>MEX</c:v>
                </c:pt>
              </c:strCache>
            </c:strRef>
          </c:cat>
          <c:val>
            <c:numRef>
              <c:f>Data!$P$189:$P$199</c:f>
              <c:numCache>
                <c:formatCode>0.0</c:formatCode>
                <c:ptCount val="11"/>
                <c:pt idx="0">
                  <c:v>5.090723386262102</c:v>
                </c:pt>
                <c:pt idx="1">
                  <c:v>4.5628334300095803</c:v>
                </c:pt>
                <c:pt idx="2">
                  <c:v>8.4405216261395672</c:v>
                </c:pt>
                <c:pt idx="3">
                  <c:v>5.4529782025434148</c:v>
                </c:pt>
                <c:pt idx="4">
                  <c:v>2.7573008212251464</c:v>
                </c:pt>
                <c:pt idx="5">
                  <c:v>#N/A</c:v>
                </c:pt>
                <c:pt idx="6">
                  <c:v>2.9426917461148396</c:v>
                </c:pt>
                <c:pt idx="7">
                  <c:v>2.0048581062762665</c:v>
                </c:pt>
                <c:pt idx="8">
                  <c:v>0.12320018773884547</c:v>
                </c:pt>
                <c:pt idx="9">
                  <c:v>0.70824529562788974</c:v>
                </c:pt>
                <c:pt idx="10">
                  <c:v>-0.58618522423237707</c:v>
                </c:pt>
              </c:numCache>
            </c:numRef>
          </c:val>
          <c:smooth val="0"/>
          <c:extLst>
            <c:ext xmlns:c16="http://schemas.microsoft.com/office/drawing/2014/chart" uri="{C3380CC4-5D6E-409C-BE32-E72D297353CC}">
              <c16:uniqueId val="{0000000A-667E-417B-A5BA-8C66C0B862B0}"/>
            </c:ext>
          </c:extLst>
        </c:ser>
        <c:dLbls>
          <c:showLegendKey val="0"/>
          <c:showVal val="0"/>
          <c:showCatName val="0"/>
          <c:showSerName val="0"/>
          <c:showPercent val="0"/>
          <c:showBubbleSize val="0"/>
        </c:dLbls>
        <c:marker val="1"/>
        <c:smooth val="0"/>
        <c:axId val="509632288"/>
        <c:axId val="2012558736"/>
      </c:lineChart>
      <c:catAx>
        <c:axId val="509632288"/>
        <c:scaling>
          <c:orientation val="minMax"/>
        </c:scaling>
        <c:delete val="0"/>
        <c:axPos val="b"/>
        <c:numFmt formatCode="General" sourceLinked="1"/>
        <c:majorTickMark val="in"/>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2012558736"/>
        <c:crosses val="autoZero"/>
        <c:auto val="1"/>
        <c:lblAlgn val="ctr"/>
        <c:lblOffset val="100"/>
        <c:noMultiLvlLbl val="0"/>
      </c:catAx>
      <c:valAx>
        <c:axId val="2012558736"/>
        <c:scaling>
          <c:orientation val="minMax"/>
        </c:scaling>
        <c:delete val="0"/>
        <c:axPos val="l"/>
        <c:numFmt formatCode="#,##0;&quot;–&quot;#,##0" sourceLinked="0"/>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509632288"/>
        <c:crosses val="autoZero"/>
        <c:crossBetween val="between"/>
      </c:valAx>
      <c:valAx>
        <c:axId val="61164575"/>
        <c:scaling>
          <c:orientation val="minMax"/>
          <c:max val="10"/>
          <c:min val="-2"/>
        </c:scaling>
        <c:delete val="0"/>
        <c:axPos val="r"/>
        <c:numFmt formatCode="#,##0;&quot;–&quot;#,##0" sourceLinked="0"/>
        <c:majorTickMark val="in"/>
        <c:minorTickMark val="none"/>
        <c:tickLblPos val="none"/>
        <c:spPr>
          <a:noFill/>
          <a:ln w="3175">
            <a:solidFill>
              <a:srgbClr val="000000"/>
            </a:solidFill>
            <a:prstDash val="soli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18904463"/>
        <c:crosses val="max"/>
        <c:crossBetween val="between"/>
        <c:majorUnit val="2"/>
        <c:minorUnit val="0.4"/>
      </c:valAx>
      <c:catAx>
        <c:axId val="18904463"/>
        <c:scaling>
          <c:orientation val="minMax"/>
        </c:scaling>
        <c:delete val="1"/>
        <c:axPos val="b"/>
        <c:majorTickMark val="out"/>
        <c:minorTickMark val="none"/>
        <c:tickLblPos val="nextTo"/>
        <c:crossAx val="61164575"/>
        <c:crosses val="autoZero"/>
        <c:auto val="1"/>
        <c:lblAlgn val="ctr"/>
        <c:lblOffset val="100"/>
        <c:noMultiLvlLbl val="0"/>
      </c:catAx>
      <c:spPr>
        <a:noFill/>
        <a:ln w="3175">
          <a:solidFill>
            <a:srgbClr val="000000"/>
          </a:solidFill>
          <a:prstDash val="solid"/>
        </a:ln>
        <a:effectLst/>
      </c:spPr>
    </c:plotArea>
    <c:legend>
      <c:legendPos val="b"/>
      <c:legendEntry>
        <c:idx val="3"/>
        <c:delete val="1"/>
      </c:legendEntry>
      <c:legendEntry>
        <c:idx val="4"/>
        <c:delete val="1"/>
      </c:legendEntry>
      <c:layout>
        <c:manualLayout>
          <c:xMode val="edge"/>
          <c:yMode val="edge"/>
          <c:x val="0.70755495406824143"/>
          <c:y val="0.11821959755030623"/>
          <c:w val="0.24306749416739573"/>
          <c:h val="0.13961419753086421"/>
        </c:manualLayout>
      </c:layout>
      <c:overlay val="0"/>
      <c:spPr>
        <a:noFill/>
        <a:ln>
          <a:noFill/>
        </a:ln>
        <a:effectLst/>
      </c:spPr>
      <c:txPr>
        <a:bodyPr rot="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legend>
    <c:plotVisOnly val="1"/>
    <c:dispBlanksAs val="gap"/>
    <c:showDLblsOverMax val="0"/>
  </c:chart>
  <c:spPr>
    <a:noFill/>
    <a:ln w="25400" cap="flat" cmpd="sng" algn="ctr">
      <a:noFill/>
      <a:round/>
    </a:ln>
    <a:effectLst/>
  </c:spPr>
  <c:txPr>
    <a:bodyPr/>
    <a:lstStyle/>
    <a:p>
      <a:pPr>
        <a:defRPr sz="2400">
          <a:solidFill>
            <a:srgbClr val="000000"/>
          </a:solidFill>
          <a:latin typeface="Segoe UI"/>
          <a:ea typeface="Segoe UI"/>
          <a:cs typeface="Segoe UI"/>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441546369203852E-2"/>
          <c:y val="2.4633518032468164E-2"/>
          <c:w val="0.95362571084864389"/>
          <c:h val="0.89713862156119373"/>
        </c:manualLayout>
      </c:layout>
      <c:barChart>
        <c:barDir val="col"/>
        <c:grouping val="stacked"/>
        <c:varyColors val="0"/>
        <c:ser>
          <c:idx val="1"/>
          <c:order val="0"/>
          <c:tx>
            <c:strRef>
              <c:f>Data!$R$7</c:f>
              <c:strCache>
                <c:ptCount val="1"/>
                <c:pt idx="0">
                  <c:v>Commodity revenue</c:v>
                </c:pt>
              </c:strCache>
            </c:strRef>
          </c:tx>
          <c:spPr>
            <a:solidFill>
              <a:srgbClr val="CAE0FB"/>
            </a:solidFill>
            <a:ln w="9525">
              <a:solidFill>
                <a:srgbClr val="000000"/>
              </a:solidFill>
            </a:ln>
            <a:effectLst/>
          </c:spPr>
          <c:invertIfNegative val="0"/>
          <c:cat>
            <c:strRef>
              <c:f>Data!$Q$9:$Q$17</c:f>
              <c:strCache>
                <c:ptCount val="9"/>
                <c:pt idx="0">
                  <c:v>ECU</c:v>
                </c:pt>
                <c:pt idx="1">
                  <c:v>BOL</c:v>
                </c:pt>
                <c:pt idx="2">
                  <c:v>ARG</c:v>
                </c:pt>
                <c:pt idx="3">
                  <c:v>TTO</c:v>
                </c:pt>
                <c:pt idx="4">
                  <c:v>CHL</c:v>
                </c:pt>
                <c:pt idx="5">
                  <c:v>BRA</c:v>
                </c:pt>
                <c:pt idx="6">
                  <c:v>PER</c:v>
                </c:pt>
                <c:pt idx="7">
                  <c:v>COL</c:v>
                </c:pt>
                <c:pt idx="8">
                  <c:v>MEX</c:v>
                </c:pt>
              </c:strCache>
            </c:strRef>
          </c:cat>
          <c:val>
            <c:numRef>
              <c:f>Data!$R$9:$R$17</c:f>
              <c:numCache>
                <c:formatCode>0.0</c:formatCode>
                <c:ptCount val="9"/>
                <c:pt idx="0">
                  <c:v>-0.82079172164293634</c:v>
                </c:pt>
                <c:pt idx="1">
                  <c:v>-0.50277647089871635</c:v>
                </c:pt>
                <c:pt idx="2">
                  <c:v>-0.7070715433647079</c:v>
                </c:pt>
                <c:pt idx="3">
                  <c:v>1.5428796636673034</c:v>
                </c:pt>
                <c:pt idx="4">
                  <c:v>0.72329719083779742</c:v>
                </c:pt>
                <c:pt idx="5">
                  <c:v>0</c:v>
                </c:pt>
                <c:pt idx="6">
                  <c:v>-0.1846322169565433</c:v>
                </c:pt>
                <c:pt idx="7">
                  <c:v>-7.9486764526643494E-2</c:v>
                </c:pt>
                <c:pt idx="8">
                  <c:v>-4.1596682573743493E-2</c:v>
                </c:pt>
              </c:numCache>
            </c:numRef>
          </c:val>
          <c:extLst>
            <c:ext xmlns:c16="http://schemas.microsoft.com/office/drawing/2014/chart" uri="{C3380CC4-5D6E-409C-BE32-E72D297353CC}">
              <c16:uniqueId val="{00000000-66B9-47C5-95E4-41444A231F26}"/>
            </c:ext>
          </c:extLst>
        </c:ser>
        <c:ser>
          <c:idx val="2"/>
          <c:order val="1"/>
          <c:tx>
            <c:strRef>
              <c:f>Data!$S$7</c:f>
              <c:strCache>
                <c:ptCount val="1"/>
                <c:pt idx="0">
                  <c:v>Noncommodity revenue</c:v>
                </c:pt>
              </c:strCache>
            </c:strRef>
          </c:tx>
          <c:spPr>
            <a:solidFill>
              <a:srgbClr val="2D85EF"/>
            </a:solidFill>
            <a:ln w="9525">
              <a:solidFill>
                <a:srgbClr val="000000"/>
              </a:solidFill>
            </a:ln>
            <a:effectLst/>
          </c:spPr>
          <c:invertIfNegative val="0"/>
          <c:cat>
            <c:strRef>
              <c:f>Data!$Q$9:$Q$17</c:f>
              <c:strCache>
                <c:ptCount val="9"/>
                <c:pt idx="0">
                  <c:v>ECU</c:v>
                </c:pt>
                <c:pt idx="1">
                  <c:v>BOL</c:v>
                </c:pt>
                <c:pt idx="2">
                  <c:v>ARG</c:v>
                </c:pt>
                <c:pt idx="3">
                  <c:v>TTO</c:v>
                </c:pt>
                <c:pt idx="4">
                  <c:v>CHL</c:v>
                </c:pt>
                <c:pt idx="5">
                  <c:v>BRA</c:v>
                </c:pt>
                <c:pt idx="6">
                  <c:v>PER</c:v>
                </c:pt>
                <c:pt idx="7">
                  <c:v>COL</c:v>
                </c:pt>
                <c:pt idx="8">
                  <c:v>MEX</c:v>
                </c:pt>
              </c:strCache>
            </c:strRef>
          </c:cat>
          <c:val>
            <c:numRef>
              <c:f>Data!$S$9:$S$17</c:f>
              <c:numCache>
                <c:formatCode>0.0</c:formatCode>
                <c:ptCount val="9"/>
                <c:pt idx="0">
                  <c:v>-1.013174324419186E-2</c:v>
                </c:pt>
                <c:pt idx="1">
                  <c:v>6.2550545385072098E-2</c:v>
                </c:pt>
                <c:pt idx="2">
                  <c:v>-0.89897093501418102</c:v>
                </c:pt>
                <c:pt idx="3">
                  <c:v>0.25614970571361084</c:v>
                </c:pt>
                <c:pt idx="4">
                  <c:v>0.545963981878135</c:v>
                </c:pt>
                <c:pt idx="5">
                  <c:v>-1.1299064692183265</c:v>
                </c:pt>
                <c:pt idx="6">
                  <c:v>0.69480818759650309</c:v>
                </c:pt>
                <c:pt idx="7">
                  <c:v>0.63172695305772697</c:v>
                </c:pt>
                <c:pt idx="8">
                  <c:v>-0.85998732440298653</c:v>
                </c:pt>
              </c:numCache>
            </c:numRef>
          </c:val>
          <c:extLst>
            <c:ext xmlns:c16="http://schemas.microsoft.com/office/drawing/2014/chart" uri="{C3380CC4-5D6E-409C-BE32-E72D297353CC}">
              <c16:uniqueId val="{00000001-66B9-47C5-95E4-41444A231F26}"/>
            </c:ext>
          </c:extLst>
        </c:ser>
        <c:ser>
          <c:idx val="3"/>
          <c:order val="2"/>
          <c:tx>
            <c:strRef>
              <c:f>Data!$T$7</c:f>
              <c:strCache>
                <c:ptCount val="1"/>
                <c:pt idx="0">
                  <c:v>Current primary expenditure</c:v>
                </c:pt>
              </c:strCache>
            </c:strRef>
          </c:tx>
          <c:spPr>
            <a:solidFill>
              <a:srgbClr val="FFC2C2"/>
            </a:solidFill>
            <a:ln w="9525">
              <a:solidFill>
                <a:srgbClr val="000000"/>
              </a:solidFill>
            </a:ln>
            <a:effectLst/>
          </c:spPr>
          <c:invertIfNegative val="0"/>
          <c:cat>
            <c:strRef>
              <c:f>Data!$Q$9:$Q$17</c:f>
              <c:strCache>
                <c:ptCount val="9"/>
                <c:pt idx="0">
                  <c:v>ECU</c:v>
                </c:pt>
                <c:pt idx="1">
                  <c:v>BOL</c:v>
                </c:pt>
                <c:pt idx="2">
                  <c:v>ARG</c:v>
                </c:pt>
                <c:pt idx="3">
                  <c:v>TTO</c:v>
                </c:pt>
                <c:pt idx="4">
                  <c:v>CHL</c:v>
                </c:pt>
                <c:pt idx="5">
                  <c:v>BRA</c:v>
                </c:pt>
                <c:pt idx="6">
                  <c:v>PER</c:v>
                </c:pt>
                <c:pt idx="7">
                  <c:v>COL</c:v>
                </c:pt>
                <c:pt idx="8">
                  <c:v>MEX</c:v>
                </c:pt>
              </c:strCache>
            </c:strRef>
          </c:cat>
          <c:val>
            <c:numRef>
              <c:f>Data!$T$9:$T$17</c:f>
              <c:numCache>
                <c:formatCode>0.0</c:formatCode>
                <c:ptCount val="9"/>
                <c:pt idx="0">
                  <c:v>0.40409899184670639</c:v>
                </c:pt>
                <c:pt idx="1">
                  <c:v>1.1918792390118365</c:v>
                </c:pt>
                <c:pt idx="2">
                  <c:v>4.8485761701103769</c:v>
                </c:pt>
                <c:pt idx="3">
                  <c:v>1.9019583814663981</c:v>
                </c:pt>
                <c:pt idx="4">
                  <c:v>1.2429414638829028</c:v>
                </c:pt>
                <c:pt idx="5">
                  <c:v>2.0306084732918439</c:v>
                </c:pt>
                <c:pt idx="6">
                  <c:v>1.4206821719524576</c:v>
                </c:pt>
                <c:pt idx="7">
                  <c:v>9.9999999999988098E-2</c:v>
                </c:pt>
                <c:pt idx="8">
                  <c:v>0.36251530459674974</c:v>
                </c:pt>
              </c:numCache>
            </c:numRef>
          </c:val>
          <c:extLst>
            <c:ext xmlns:c16="http://schemas.microsoft.com/office/drawing/2014/chart" uri="{C3380CC4-5D6E-409C-BE32-E72D297353CC}">
              <c16:uniqueId val="{00000002-66B9-47C5-95E4-41444A231F26}"/>
            </c:ext>
          </c:extLst>
        </c:ser>
        <c:ser>
          <c:idx val="4"/>
          <c:order val="3"/>
          <c:tx>
            <c:strRef>
              <c:f>Data!$U$7</c:f>
              <c:strCache>
                <c:ptCount val="1"/>
                <c:pt idx="0">
                  <c:v>Capital expenditure</c:v>
                </c:pt>
              </c:strCache>
            </c:strRef>
          </c:tx>
          <c:spPr>
            <a:solidFill>
              <a:srgbClr val="FF0D0D"/>
            </a:solidFill>
            <a:ln w="9525">
              <a:solidFill>
                <a:srgbClr val="000000"/>
              </a:solidFill>
            </a:ln>
            <a:effectLst/>
          </c:spPr>
          <c:invertIfNegative val="0"/>
          <c:cat>
            <c:strRef>
              <c:f>Data!$Q$9:$Q$17</c:f>
              <c:strCache>
                <c:ptCount val="9"/>
                <c:pt idx="0">
                  <c:v>ECU</c:v>
                </c:pt>
                <c:pt idx="1">
                  <c:v>BOL</c:v>
                </c:pt>
                <c:pt idx="2">
                  <c:v>ARG</c:v>
                </c:pt>
                <c:pt idx="3">
                  <c:v>TTO</c:v>
                </c:pt>
                <c:pt idx="4">
                  <c:v>CHL</c:v>
                </c:pt>
                <c:pt idx="5">
                  <c:v>BRA</c:v>
                </c:pt>
                <c:pt idx="6">
                  <c:v>PER</c:v>
                </c:pt>
                <c:pt idx="7">
                  <c:v>COL</c:v>
                </c:pt>
                <c:pt idx="8">
                  <c:v>MEX</c:v>
                </c:pt>
              </c:strCache>
            </c:strRef>
          </c:cat>
          <c:val>
            <c:numRef>
              <c:f>Data!$U$9:$U$17</c:f>
              <c:numCache>
                <c:formatCode>0.0</c:formatCode>
                <c:ptCount val="9"/>
                <c:pt idx="0">
                  <c:v>5.863904425022386</c:v>
                </c:pt>
                <c:pt idx="1">
                  <c:v>3.0814006296271472</c:v>
                </c:pt>
                <c:pt idx="2">
                  <c:v>0.3873583407207053</c:v>
                </c:pt>
                <c:pt idx="3">
                  <c:v>-0.48458687152570867</c:v>
                </c:pt>
                <c:pt idx="4">
                  <c:v>0.33673189154413707</c:v>
                </c:pt>
                <c:pt idx="5">
                  <c:v>0.4127972998814573</c:v>
                </c:pt>
                <c:pt idx="6">
                  <c:v>0.22927312189370141</c:v>
                </c:pt>
                <c:pt idx="7">
                  <c:v>0.91751296732843013</c:v>
                </c:pt>
                <c:pt idx="8">
                  <c:v>7.0888067928743803E-2</c:v>
                </c:pt>
              </c:numCache>
            </c:numRef>
          </c:val>
          <c:extLst>
            <c:ext xmlns:c16="http://schemas.microsoft.com/office/drawing/2014/chart" uri="{C3380CC4-5D6E-409C-BE32-E72D297353CC}">
              <c16:uniqueId val="{00000003-66B9-47C5-95E4-41444A231F26}"/>
            </c:ext>
          </c:extLst>
        </c:ser>
        <c:dLbls>
          <c:showLegendKey val="0"/>
          <c:showVal val="0"/>
          <c:showCatName val="0"/>
          <c:showSerName val="0"/>
          <c:showPercent val="0"/>
          <c:showBubbleSize val="0"/>
        </c:dLbls>
        <c:gapWidth val="80"/>
        <c:overlap val="100"/>
        <c:axId val="2056078719"/>
        <c:axId val="113456191"/>
      </c:barChart>
      <c:barChart>
        <c:barDir val="col"/>
        <c:grouping val="stacked"/>
        <c:varyColors val="0"/>
        <c:ser>
          <c:idx val="0"/>
          <c:order val="5"/>
          <c:tx>
            <c:v> </c:v>
          </c:tx>
          <c:spPr>
            <a:noFill/>
            <a:ln>
              <a:noFill/>
            </a:ln>
            <a:effectLst/>
          </c:spPr>
          <c:invertIfNegative val="0"/>
          <c:val>
            <c:numLit>
              <c:formatCode>General</c:formatCode>
              <c:ptCount val="1"/>
              <c:pt idx="0">
                <c:v>1</c:v>
              </c:pt>
            </c:numLit>
          </c:val>
          <c:extLst>
            <c:ext xmlns:c16="http://schemas.microsoft.com/office/drawing/2014/chart" uri="{C3380CC4-5D6E-409C-BE32-E72D297353CC}">
              <c16:uniqueId val="{00000004-66B9-47C5-95E4-41444A231F26}"/>
            </c:ext>
          </c:extLst>
        </c:ser>
        <c:dLbls>
          <c:showLegendKey val="0"/>
          <c:showVal val="0"/>
          <c:showCatName val="0"/>
          <c:showSerName val="0"/>
          <c:showPercent val="0"/>
          <c:showBubbleSize val="0"/>
        </c:dLbls>
        <c:gapWidth val="80"/>
        <c:overlap val="100"/>
        <c:axId val="238045215"/>
        <c:axId val="241761359"/>
      </c:barChart>
      <c:lineChart>
        <c:grouping val="standard"/>
        <c:varyColors val="0"/>
        <c:ser>
          <c:idx val="5"/>
          <c:order val="4"/>
          <c:tx>
            <c:strRef>
              <c:f>Data!$V$7</c:f>
              <c:strCache>
                <c:ptCount val="1"/>
                <c:pt idx="0">
                  <c:v>Primary balance</c:v>
                </c:pt>
              </c:strCache>
            </c:strRef>
          </c:tx>
          <c:spPr>
            <a:ln w="28575" cap="rnd">
              <a:noFill/>
              <a:round/>
            </a:ln>
            <a:effectLst/>
          </c:spPr>
          <c:marker>
            <c:symbol val="diamond"/>
            <c:size val="28"/>
            <c:spPr>
              <a:solidFill>
                <a:schemeClr val="tx1"/>
              </a:solidFill>
              <a:ln w="9525">
                <a:noFill/>
              </a:ln>
              <a:effectLst/>
            </c:spPr>
          </c:marker>
          <c:cat>
            <c:strRef>
              <c:f>Data!$Q$9:$Q$17</c:f>
              <c:strCache>
                <c:ptCount val="9"/>
                <c:pt idx="0">
                  <c:v>ECU</c:v>
                </c:pt>
                <c:pt idx="1">
                  <c:v>BOL</c:v>
                </c:pt>
                <c:pt idx="2">
                  <c:v>ARG</c:v>
                </c:pt>
                <c:pt idx="3">
                  <c:v>TTO</c:v>
                </c:pt>
                <c:pt idx="4">
                  <c:v>CHL</c:v>
                </c:pt>
                <c:pt idx="5">
                  <c:v>BRA</c:v>
                </c:pt>
                <c:pt idx="6">
                  <c:v>PER</c:v>
                </c:pt>
                <c:pt idx="7">
                  <c:v>COL</c:v>
                </c:pt>
                <c:pt idx="8">
                  <c:v>MEX</c:v>
                </c:pt>
              </c:strCache>
            </c:strRef>
          </c:cat>
          <c:val>
            <c:numRef>
              <c:f>Data!$V$9:$V$17</c:f>
              <c:numCache>
                <c:formatCode>0.0</c:formatCode>
                <c:ptCount val="9"/>
                <c:pt idx="0">
                  <c:v>5.4370799519819233</c:v>
                </c:pt>
                <c:pt idx="1">
                  <c:v>3.8330539431252948</c:v>
                </c:pt>
                <c:pt idx="2">
                  <c:v>3.6298920324521933</c:v>
                </c:pt>
                <c:pt idx="3">
                  <c:v>3.2164008793215695</c:v>
                </c:pt>
                <c:pt idx="4">
                  <c:v>2.8489345281429359</c:v>
                </c:pt>
                <c:pt idx="5">
                  <c:v>2.2747323495761762</c:v>
                </c:pt>
                <c:pt idx="6">
                  <c:v>2.1919055241842229</c:v>
                </c:pt>
                <c:pt idx="7">
                  <c:v>1.5697531558595212</c:v>
                </c:pt>
                <c:pt idx="8">
                  <c:v>-0.46818063445123781</c:v>
                </c:pt>
              </c:numCache>
            </c:numRef>
          </c:val>
          <c:smooth val="0"/>
          <c:extLst>
            <c:ext xmlns:c16="http://schemas.microsoft.com/office/drawing/2014/chart" uri="{C3380CC4-5D6E-409C-BE32-E72D297353CC}">
              <c16:uniqueId val="{00000005-66B9-47C5-95E4-41444A231F26}"/>
            </c:ext>
          </c:extLst>
        </c:ser>
        <c:dLbls>
          <c:showLegendKey val="0"/>
          <c:showVal val="0"/>
          <c:showCatName val="0"/>
          <c:showSerName val="0"/>
          <c:showPercent val="0"/>
          <c:showBubbleSize val="0"/>
        </c:dLbls>
        <c:marker val="1"/>
        <c:smooth val="0"/>
        <c:axId val="2056078719"/>
        <c:axId val="113456191"/>
      </c:lineChart>
      <c:catAx>
        <c:axId val="2056078719"/>
        <c:scaling>
          <c:orientation val="minMax"/>
        </c:scaling>
        <c:delete val="0"/>
        <c:axPos val="b"/>
        <c:numFmt formatCode="General" sourceLinked="1"/>
        <c:majorTickMark val="in"/>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113456191"/>
        <c:crosses val="autoZero"/>
        <c:auto val="1"/>
        <c:lblAlgn val="ctr"/>
        <c:lblOffset val="100"/>
        <c:noMultiLvlLbl val="0"/>
      </c:catAx>
      <c:valAx>
        <c:axId val="113456191"/>
        <c:scaling>
          <c:orientation val="minMax"/>
          <c:min val="-3"/>
        </c:scaling>
        <c:delete val="0"/>
        <c:axPos val="l"/>
        <c:numFmt formatCode="#,##0;&quot;–&quot;#,##0" sourceLinked="0"/>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2056078719"/>
        <c:crosses val="autoZero"/>
        <c:crossBetween val="between"/>
      </c:valAx>
      <c:valAx>
        <c:axId val="241761359"/>
        <c:scaling>
          <c:orientation val="minMax"/>
          <c:max val="7"/>
          <c:min val="-3"/>
        </c:scaling>
        <c:delete val="0"/>
        <c:axPos val="r"/>
        <c:numFmt formatCode="#,##0;&quot;–&quot;#,##0" sourceLinked="0"/>
        <c:majorTickMark val="in"/>
        <c:minorTickMark val="none"/>
        <c:tickLblPos val="none"/>
        <c:spPr>
          <a:noFill/>
          <a:ln w="3175">
            <a:solidFill>
              <a:srgbClr val="000000"/>
            </a:solidFill>
            <a:prstDash val="soli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238045215"/>
        <c:crosses val="max"/>
        <c:crossBetween val="between"/>
        <c:majorUnit val="1"/>
        <c:minorUnit val="0.4"/>
      </c:valAx>
      <c:catAx>
        <c:axId val="238045215"/>
        <c:scaling>
          <c:orientation val="minMax"/>
        </c:scaling>
        <c:delete val="1"/>
        <c:axPos val="b"/>
        <c:majorTickMark val="out"/>
        <c:minorTickMark val="none"/>
        <c:tickLblPos val="nextTo"/>
        <c:crossAx val="241761359"/>
        <c:crosses val="autoZero"/>
        <c:auto val="1"/>
        <c:lblAlgn val="ctr"/>
        <c:lblOffset val="100"/>
        <c:noMultiLvlLbl val="0"/>
      </c:catAx>
      <c:spPr>
        <a:noFill/>
        <a:ln w="3175">
          <a:solidFill>
            <a:srgbClr val="000000"/>
          </a:solidFill>
          <a:prstDash val="solid"/>
        </a:ln>
        <a:effectLst/>
      </c:spPr>
    </c:plotArea>
    <c:legend>
      <c:legendPos val="t"/>
      <c:legendEntry>
        <c:idx val="4"/>
        <c:delete val="1"/>
      </c:legendEntry>
      <c:layout>
        <c:manualLayout>
          <c:xMode val="edge"/>
          <c:yMode val="edge"/>
          <c:x val="0.758221019247594"/>
          <c:y val="6.8342186393367491E-2"/>
          <c:w val="0.22025120297462819"/>
          <c:h val="0.22309023872015998"/>
        </c:manualLayout>
      </c:layout>
      <c:overlay val="0"/>
      <c:spPr>
        <a:noFill/>
        <a:ln>
          <a:noFill/>
        </a:ln>
        <a:effectLst/>
      </c:spPr>
      <c:txPr>
        <a:bodyPr rot="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legend>
    <c:plotVisOnly val="1"/>
    <c:dispBlanksAs val="gap"/>
    <c:showDLblsOverMax val="0"/>
  </c:chart>
  <c:spPr>
    <a:noFill/>
    <a:ln w="25400" cap="flat" cmpd="sng" algn="ctr">
      <a:noFill/>
      <a:round/>
    </a:ln>
    <a:effectLst/>
  </c:spPr>
  <c:txPr>
    <a:bodyPr/>
    <a:lstStyle/>
    <a:p>
      <a:pPr>
        <a:defRPr sz="2400">
          <a:solidFill>
            <a:srgbClr val="000000"/>
          </a:solidFill>
          <a:latin typeface="Segoe UI"/>
          <a:ea typeface="Segoe UI"/>
          <a:cs typeface="Segoe UI"/>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5.4701231602305181E-2"/>
          <c:y val="2.2577160493827162E-2"/>
          <c:w val="0.91644887436205635"/>
          <c:h val="0.78870892874501797"/>
        </c:manualLayout>
      </c:layout>
      <c:barChart>
        <c:barDir val="col"/>
        <c:grouping val="clustered"/>
        <c:varyColors val="0"/>
        <c:ser>
          <c:idx val="1"/>
          <c:order val="0"/>
          <c:tx>
            <c:strRef>
              <c:f>'data by region'!$C$129</c:f>
              <c:strCache>
                <c:ptCount val="1"/>
                <c:pt idx="0">
                  <c:v>2000</c:v>
                </c:pt>
              </c:strCache>
            </c:strRef>
          </c:tx>
          <c:spPr>
            <a:solidFill>
              <a:srgbClr val="BFEBD3"/>
            </a:solidFill>
            <a:ln w="9525">
              <a:solidFill>
                <a:srgbClr val="000000"/>
              </a:solidFill>
            </a:ln>
            <a:effectLst/>
          </c:spPr>
          <c:invertIfNegative val="0"/>
          <c:dPt>
            <c:idx val="2"/>
            <c:invertIfNegative val="0"/>
            <c:bubble3D val="0"/>
            <c:spPr>
              <a:solidFill>
                <a:srgbClr val="E4CEF0"/>
              </a:solidFill>
              <a:ln w="9525">
                <a:solidFill>
                  <a:srgbClr val="000000"/>
                </a:solidFill>
              </a:ln>
              <a:effectLst/>
            </c:spPr>
            <c:extLst>
              <c:ext xmlns:c16="http://schemas.microsoft.com/office/drawing/2014/chart" uri="{C3380CC4-5D6E-409C-BE32-E72D297353CC}">
                <c16:uniqueId val="{00000001-8B81-40C9-9812-C828C7812A3C}"/>
              </c:ext>
            </c:extLst>
          </c:dPt>
          <c:cat>
            <c:strRef>
              <c:f>'data by region'!$A$130:$A$135</c:f>
              <c:strCache>
                <c:ptCount val="6"/>
                <c:pt idx="0">
                  <c:v>East Asia Pacific</c:v>
                </c:pt>
                <c:pt idx="1">
                  <c:v>Europe, Central Asia</c:v>
                </c:pt>
                <c:pt idx="2">
                  <c:v>Latin America</c:v>
                </c:pt>
                <c:pt idx="3">
                  <c:v>Middle East and North Africa</c:v>
                </c:pt>
                <c:pt idx="4">
                  <c:v>South Asia</c:v>
                </c:pt>
                <c:pt idx="5">
                  <c:v>Sub- Saharan Africa</c:v>
                </c:pt>
              </c:strCache>
            </c:strRef>
          </c:cat>
          <c:val>
            <c:numRef>
              <c:f>'data by region'!$C$130:$C$135</c:f>
              <c:numCache>
                <c:formatCode>0.00</c:formatCode>
                <c:ptCount val="6"/>
                <c:pt idx="0">
                  <c:v>38.963484315415904</c:v>
                </c:pt>
                <c:pt idx="1">
                  <c:v>33.893639568720701</c:v>
                </c:pt>
                <c:pt idx="2">
                  <c:v>55.487640979901897</c:v>
                </c:pt>
                <c:pt idx="3">
                  <c:v>34.770895789591982</c:v>
                </c:pt>
                <c:pt idx="4">
                  <c:v>31.837853608405798</c:v>
                </c:pt>
                <c:pt idx="5">
                  <c:v>34.279012889073599</c:v>
                </c:pt>
              </c:numCache>
            </c:numRef>
          </c:val>
          <c:extLst>
            <c:ext xmlns:c16="http://schemas.microsoft.com/office/drawing/2014/chart" uri="{C3380CC4-5D6E-409C-BE32-E72D297353CC}">
              <c16:uniqueId val="{00000002-8B81-40C9-9812-C828C7812A3C}"/>
            </c:ext>
          </c:extLst>
        </c:ser>
        <c:ser>
          <c:idx val="2"/>
          <c:order val="1"/>
          <c:tx>
            <c:strRef>
              <c:f>'data by region'!$D$129</c:f>
              <c:strCache>
                <c:ptCount val="1"/>
                <c:pt idx="0">
                  <c:v>2010</c:v>
                </c:pt>
              </c:strCache>
            </c:strRef>
          </c:tx>
          <c:spPr>
            <a:solidFill>
              <a:srgbClr val="40C47C"/>
            </a:solidFill>
            <a:ln w="9525">
              <a:solidFill>
                <a:srgbClr val="000000"/>
              </a:solidFill>
            </a:ln>
            <a:effectLst/>
          </c:spPr>
          <c:invertIfNegative val="0"/>
          <c:dPt>
            <c:idx val="2"/>
            <c:invertIfNegative val="0"/>
            <c:bubble3D val="0"/>
            <c:spPr>
              <a:solidFill>
                <a:srgbClr val="AD6DD1"/>
              </a:solidFill>
              <a:ln w="9525">
                <a:solidFill>
                  <a:srgbClr val="000000"/>
                </a:solidFill>
              </a:ln>
              <a:effectLst/>
            </c:spPr>
            <c:extLst>
              <c:ext xmlns:c16="http://schemas.microsoft.com/office/drawing/2014/chart" uri="{C3380CC4-5D6E-409C-BE32-E72D297353CC}">
                <c16:uniqueId val="{00000004-8B81-40C9-9812-C828C7812A3C}"/>
              </c:ext>
            </c:extLst>
          </c:dPt>
          <c:cat>
            <c:strRef>
              <c:f>'data by region'!$A$130:$A$135</c:f>
              <c:strCache>
                <c:ptCount val="6"/>
                <c:pt idx="0">
                  <c:v>East Asia Pacific</c:v>
                </c:pt>
                <c:pt idx="1">
                  <c:v>Europe, Central Asia</c:v>
                </c:pt>
                <c:pt idx="2">
                  <c:v>Latin America</c:v>
                </c:pt>
                <c:pt idx="3">
                  <c:v>Middle East and North Africa</c:v>
                </c:pt>
                <c:pt idx="4">
                  <c:v>South Asia</c:v>
                </c:pt>
                <c:pt idx="5">
                  <c:v>Sub- Saharan Africa</c:v>
                </c:pt>
              </c:strCache>
            </c:strRef>
          </c:cat>
          <c:val>
            <c:numRef>
              <c:f>'data by region'!$D$130:$D$135</c:f>
              <c:numCache>
                <c:formatCode>0.00</c:formatCode>
                <c:ptCount val="6"/>
                <c:pt idx="0">
                  <c:v>41.742512594605401</c:v>
                </c:pt>
                <c:pt idx="1">
                  <c:v>35.215450484469301</c:v>
                </c:pt>
                <c:pt idx="2">
                  <c:v>50.772119282613104</c:v>
                </c:pt>
                <c:pt idx="3">
                  <c:v>35.994322780171466</c:v>
                </c:pt>
                <c:pt idx="4">
                  <c:v>32.807105738017697</c:v>
                </c:pt>
                <c:pt idx="5">
                  <c:v>39.233517731364898</c:v>
                </c:pt>
              </c:numCache>
            </c:numRef>
          </c:val>
          <c:extLst>
            <c:ext xmlns:c16="http://schemas.microsoft.com/office/drawing/2014/chart" uri="{C3380CC4-5D6E-409C-BE32-E72D297353CC}">
              <c16:uniqueId val="{00000005-8B81-40C9-9812-C828C7812A3C}"/>
            </c:ext>
          </c:extLst>
        </c:ser>
        <c:ser>
          <c:idx val="3"/>
          <c:order val="2"/>
          <c:tx>
            <c:strRef>
              <c:f>'data by region'!$H$129</c:f>
              <c:strCache>
                <c:ptCount val="1"/>
                <c:pt idx="0">
                  <c:v>2015</c:v>
                </c:pt>
              </c:strCache>
            </c:strRef>
          </c:tx>
          <c:spPr>
            <a:solidFill>
              <a:srgbClr val="00B050"/>
            </a:solidFill>
            <a:ln w="9525">
              <a:solidFill>
                <a:srgbClr val="000000"/>
              </a:solidFill>
            </a:ln>
          </c:spPr>
          <c:invertIfNegative val="0"/>
          <c:dPt>
            <c:idx val="2"/>
            <c:invertIfNegative val="0"/>
            <c:bubble3D val="0"/>
            <c:spPr>
              <a:solidFill>
                <a:srgbClr val="923CC2"/>
              </a:solidFill>
              <a:ln w="9525">
                <a:solidFill>
                  <a:srgbClr val="000000"/>
                </a:solidFill>
              </a:ln>
            </c:spPr>
            <c:extLst>
              <c:ext xmlns:c16="http://schemas.microsoft.com/office/drawing/2014/chart" uri="{C3380CC4-5D6E-409C-BE32-E72D297353CC}">
                <c16:uniqueId val="{00000007-8B81-40C9-9812-C828C7812A3C}"/>
              </c:ext>
            </c:extLst>
          </c:dPt>
          <c:cat>
            <c:strRef>
              <c:f>'data by region'!$A$130:$A$135</c:f>
              <c:strCache>
                <c:ptCount val="6"/>
                <c:pt idx="0">
                  <c:v>East Asia Pacific</c:v>
                </c:pt>
                <c:pt idx="1">
                  <c:v>Europe, Central Asia</c:v>
                </c:pt>
                <c:pt idx="2">
                  <c:v>Latin America</c:v>
                </c:pt>
                <c:pt idx="3">
                  <c:v>Middle East and North Africa</c:v>
                </c:pt>
                <c:pt idx="4">
                  <c:v>South Asia</c:v>
                </c:pt>
                <c:pt idx="5">
                  <c:v>Sub- Saharan Africa</c:v>
                </c:pt>
              </c:strCache>
            </c:strRef>
          </c:cat>
          <c:val>
            <c:numRef>
              <c:f>'data by region'!$H$130:$H$135</c:f>
              <c:numCache>
                <c:formatCode>General</c:formatCode>
                <c:ptCount val="6"/>
                <c:pt idx="0">
                  <c:v>41.295649380573209</c:v>
                </c:pt>
                <c:pt idx="1">
                  <c:v>34.027550761019228</c:v>
                </c:pt>
                <c:pt idx="2">
                  <c:v>48.66643905493823</c:v>
                </c:pt>
                <c:pt idx="3">
                  <c:v>36.532911547702739</c:v>
                </c:pt>
                <c:pt idx="4">
                  <c:v>34.373554266484007</c:v>
                </c:pt>
                <c:pt idx="5">
                  <c:v>38.95561625400569</c:v>
                </c:pt>
              </c:numCache>
            </c:numRef>
          </c:val>
          <c:extLst>
            <c:ext xmlns:c16="http://schemas.microsoft.com/office/drawing/2014/chart" uri="{C3380CC4-5D6E-409C-BE32-E72D297353CC}">
              <c16:uniqueId val="{00000008-8B81-40C9-9812-C828C7812A3C}"/>
            </c:ext>
          </c:extLst>
        </c:ser>
        <c:dLbls>
          <c:showLegendKey val="0"/>
          <c:showVal val="0"/>
          <c:showCatName val="0"/>
          <c:showSerName val="0"/>
          <c:showPercent val="0"/>
          <c:showBubbleSize val="0"/>
        </c:dLbls>
        <c:gapWidth val="80"/>
        <c:axId val="84830464"/>
        <c:axId val="84832640"/>
      </c:barChart>
      <c:catAx>
        <c:axId val="84830464"/>
        <c:scaling>
          <c:orientation val="minMax"/>
        </c:scaling>
        <c:delete val="0"/>
        <c:axPos val="b"/>
        <c:numFmt formatCode="General" sourceLinked="0"/>
        <c:majorTickMark val="in"/>
        <c:minorTickMark val="none"/>
        <c:tickLblPos val="low"/>
        <c:spPr>
          <a:ln w="3175">
            <a:solidFill>
              <a:srgbClr val="000000"/>
            </a:solidFill>
            <a:prstDash val="solid"/>
          </a:ln>
        </c:spPr>
        <c:txPr>
          <a:bodyPr rot="0" vert="horz"/>
          <a:lstStyle/>
          <a:p>
            <a:pPr>
              <a:defRPr sz="2000"/>
            </a:pPr>
            <a:endParaRPr lang="en-US"/>
          </a:p>
        </c:txPr>
        <c:crossAx val="84832640"/>
        <c:crosses val="autoZero"/>
        <c:auto val="1"/>
        <c:lblAlgn val="ctr"/>
        <c:lblOffset val="100"/>
        <c:noMultiLvlLbl val="0"/>
      </c:catAx>
      <c:valAx>
        <c:axId val="84832640"/>
        <c:scaling>
          <c:orientation val="minMax"/>
          <c:min val="20"/>
        </c:scaling>
        <c:delete val="0"/>
        <c:axPos val="l"/>
        <c:numFmt formatCode="0" sourceLinked="0"/>
        <c:majorTickMark val="in"/>
        <c:minorTickMark val="none"/>
        <c:tickLblPos val="nextTo"/>
        <c:spPr>
          <a:ln w="3175">
            <a:solidFill>
              <a:srgbClr val="000000"/>
            </a:solidFill>
            <a:prstDash val="solid"/>
          </a:ln>
        </c:spPr>
        <c:crossAx val="84830464"/>
        <c:crosses val="autoZero"/>
        <c:crossBetween val="between"/>
      </c:valAx>
      <c:spPr>
        <a:noFill/>
        <a:ln w="3175">
          <a:solidFill>
            <a:srgbClr val="000000"/>
          </a:solidFill>
          <a:prstDash val="solid"/>
        </a:ln>
      </c:spPr>
    </c:plotArea>
    <c:legend>
      <c:legendPos val="r"/>
      <c:layout>
        <c:manualLayout>
          <c:xMode val="edge"/>
          <c:yMode val="edge"/>
          <c:x val="0.60607240382830929"/>
          <c:y val="0.11250571109166911"/>
          <c:w val="0.3643032689095681"/>
          <c:h val="4.4829517838048019E-2"/>
        </c:manualLayout>
      </c:layout>
      <c:overlay val="0"/>
      <c:spPr>
        <a:noFill/>
      </c:spPr>
      <c:txPr>
        <a:bodyPr/>
        <a:lstStyle/>
        <a:p>
          <a:pPr rtl="0">
            <a:defRPr sz="2000"/>
          </a:pPr>
          <a:endParaRPr lang="en-US"/>
        </a:p>
      </c:txPr>
    </c:legend>
    <c:plotVisOnly val="1"/>
    <c:dispBlanksAs val="gap"/>
    <c:showDLblsOverMax val="0"/>
  </c:chart>
  <c:spPr>
    <a:noFill/>
    <a:ln w="25400">
      <a:noFill/>
    </a:ln>
  </c:spPr>
  <c:txPr>
    <a:bodyPr/>
    <a:lstStyle/>
    <a:p>
      <a:pPr>
        <a:defRPr sz="2200">
          <a:solidFill>
            <a:srgbClr val="000000"/>
          </a:solidFill>
          <a:latin typeface="Segoe UI"/>
          <a:ea typeface="Segoe UI"/>
          <a:cs typeface="Segoe UI"/>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88098836130332"/>
          <c:y val="2.2577160493827162E-2"/>
          <c:w val="0.80503658633579889"/>
          <c:h val="0.85642327695149223"/>
        </c:manualLayout>
      </c:layout>
      <c:scatterChart>
        <c:scatterStyle val="lineMarker"/>
        <c:varyColors val="0"/>
        <c:ser>
          <c:idx val="0"/>
          <c:order val="0"/>
          <c:tx>
            <c:strRef>
              <c:f>comm_tot!$A$60</c:f>
              <c:strCache>
                <c:ptCount val="1"/>
                <c:pt idx="0">
                  <c:v>Argentina</c:v>
                </c:pt>
              </c:strCache>
            </c:strRef>
          </c:tx>
          <c:spPr>
            <a:ln w="25400" cap="rnd">
              <a:noFill/>
              <a:round/>
            </a:ln>
            <a:effectLst/>
          </c:spPr>
          <c:marker>
            <c:symbol val="circle"/>
            <c:size val="20"/>
            <c:spPr>
              <a:solidFill>
                <a:srgbClr val="0070C0"/>
              </a:solidFill>
              <a:ln w="9525">
                <a:noFill/>
              </a:ln>
              <a:effectLst/>
            </c:spPr>
          </c:marker>
          <c:dLbls>
            <c:dLbl>
              <c:idx val="0"/>
              <c:layout>
                <c:manualLayout>
                  <c:x val="-2.4568519844111632E-3"/>
                  <c:y val="1.7910955574997568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B-42B1-49F6-AB26-F164A51F40E2}"/>
                </c:ext>
              </c:extLst>
            </c:dLbl>
            <c:spPr>
              <a:noFill/>
              <a:ln>
                <a:no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rgbClr val="000000"/>
                    </a:solidFill>
                    <a:latin typeface="Segoe UI"/>
                    <a:ea typeface="Segoe UI"/>
                    <a:cs typeface="Segoe UI"/>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xVal>
            <c:numRef>
              <c:f>comm_tot!$B$60</c:f>
              <c:numCache>
                <c:formatCode>General</c:formatCode>
                <c:ptCount val="1"/>
                <c:pt idx="0">
                  <c:v>0.44603760015403554</c:v>
                </c:pt>
              </c:numCache>
            </c:numRef>
          </c:xVal>
          <c:yVal>
            <c:numRef>
              <c:f>gini!$C$29</c:f>
              <c:numCache>
                <c:formatCode>0.00</c:formatCode>
                <c:ptCount val="1"/>
                <c:pt idx="0">
                  <c:v>-8.3999999999999986</c:v>
                </c:pt>
              </c:numCache>
            </c:numRef>
          </c:yVal>
          <c:smooth val="0"/>
          <c:extLst>
            <c:ext xmlns:c16="http://schemas.microsoft.com/office/drawing/2014/chart" uri="{C3380CC4-5D6E-409C-BE32-E72D297353CC}">
              <c16:uniqueId val="{00000000-42B1-49F6-AB26-F164A51F40E2}"/>
            </c:ext>
          </c:extLst>
        </c:ser>
        <c:ser>
          <c:idx val="1"/>
          <c:order val="1"/>
          <c:tx>
            <c:strRef>
              <c:f>comm_tot!$A$63</c:f>
              <c:strCache>
                <c:ptCount val="1"/>
                <c:pt idx="0">
                  <c:v>Belize</c:v>
                </c:pt>
              </c:strCache>
            </c:strRef>
          </c:tx>
          <c:spPr>
            <a:ln w="25400" cap="rnd">
              <a:noFill/>
              <a:round/>
            </a:ln>
            <a:effectLst/>
          </c:spPr>
          <c:marker>
            <c:symbol val="circle"/>
            <c:size val="20"/>
            <c:spPr>
              <a:solidFill>
                <a:srgbClr val="FF0000"/>
              </a:solidFill>
              <a:ln w="9525">
                <a:noFill/>
              </a:ln>
              <a:effectLst/>
            </c:spPr>
          </c:marker>
          <c:dLbls>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comm_tot!$B$63</c:f>
              <c:numCache>
                <c:formatCode>General</c:formatCode>
                <c:ptCount val="1"/>
                <c:pt idx="0">
                  <c:v>-0.19352939376826753</c:v>
                </c:pt>
              </c:numCache>
            </c:numRef>
          </c:xVal>
          <c:yVal>
            <c:numRef>
              <c:f>gini!$C$32</c:f>
              <c:numCache>
                <c:formatCode>0.00</c:formatCode>
                <c:ptCount val="1"/>
              </c:numCache>
            </c:numRef>
          </c:yVal>
          <c:smooth val="0"/>
          <c:extLst>
            <c:ext xmlns:c16="http://schemas.microsoft.com/office/drawing/2014/chart" uri="{C3380CC4-5D6E-409C-BE32-E72D297353CC}">
              <c16:uniqueId val="{00000001-42B1-49F6-AB26-F164A51F40E2}"/>
            </c:ext>
          </c:extLst>
        </c:ser>
        <c:ser>
          <c:idx val="2"/>
          <c:order val="2"/>
          <c:tx>
            <c:strRef>
              <c:f>comm_tot!$A$64</c:f>
              <c:strCache>
                <c:ptCount val="1"/>
                <c:pt idx="0">
                  <c:v>Bolivia</c:v>
                </c:pt>
              </c:strCache>
            </c:strRef>
          </c:tx>
          <c:spPr>
            <a:ln w="25400" cap="rnd">
              <a:noFill/>
              <a:round/>
            </a:ln>
            <a:effectLst/>
          </c:spPr>
          <c:marker>
            <c:symbol val="circle"/>
            <c:size val="20"/>
            <c:spPr>
              <a:solidFill>
                <a:srgbClr val="0070C0"/>
              </a:solidFill>
              <a:ln w="9525">
                <a:noFill/>
              </a:ln>
              <a:effectLst/>
            </c:spPr>
          </c:marker>
          <c:dLbls>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comm_tot!$B$64</c:f>
              <c:numCache>
                <c:formatCode>General</c:formatCode>
                <c:ptCount val="1"/>
                <c:pt idx="0">
                  <c:v>0.62635396023189094</c:v>
                </c:pt>
              </c:numCache>
            </c:numRef>
          </c:xVal>
          <c:yVal>
            <c:numRef>
              <c:f>gini!$C$33</c:f>
              <c:numCache>
                <c:formatCode>0.00</c:formatCode>
                <c:ptCount val="1"/>
                <c:pt idx="0">
                  <c:v>-14.600000000000001</c:v>
                </c:pt>
              </c:numCache>
            </c:numRef>
          </c:yVal>
          <c:smooth val="0"/>
          <c:extLst>
            <c:ext xmlns:c16="http://schemas.microsoft.com/office/drawing/2014/chart" uri="{C3380CC4-5D6E-409C-BE32-E72D297353CC}">
              <c16:uniqueId val="{00000002-42B1-49F6-AB26-F164A51F40E2}"/>
            </c:ext>
          </c:extLst>
        </c:ser>
        <c:ser>
          <c:idx val="3"/>
          <c:order val="3"/>
          <c:tx>
            <c:strRef>
              <c:f>comm_tot!$A$65</c:f>
              <c:strCache>
                <c:ptCount val="1"/>
                <c:pt idx="0">
                  <c:v>Brazil</c:v>
                </c:pt>
              </c:strCache>
            </c:strRef>
          </c:tx>
          <c:spPr>
            <a:ln w="25400" cap="rnd">
              <a:noFill/>
              <a:round/>
            </a:ln>
            <a:effectLst/>
          </c:spPr>
          <c:marker>
            <c:symbol val="circle"/>
            <c:size val="20"/>
            <c:spPr>
              <a:solidFill>
                <a:srgbClr val="0070C0"/>
              </a:solidFill>
              <a:ln w="9525">
                <a:noFill/>
              </a:ln>
              <a:effectLst/>
            </c:spPr>
          </c:marker>
          <c:dLbls>
            <c:dLbl>
              <c:idx val="0"/>
              <c:layout>
                <c:manualLayout>
                  <c:x val="-3.9840133619661176E-2"/>
                  <c:y val="5.1234567901234568E-2"/>
                </c:manualLayout>
              </c:layout>
              <c:tx>
                <c:rich>
                  <a:bodyPr/>
                  <a:lstStyle/>
                  <a:p>
                    <a:r>
                      <a:rPr lang="en-US" dirty="0" err="1"/>
                      <a:t>Brasil</a:t>
                    </a:r>
                    <a:endParaRPr lang="en-US" dirty="0"/>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C-42B1-49F6-AB26-F164A51F40E2}"/>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comm_tot!$B$65</c:f>
              <c:numCache>
                <c:formatCode>General</c:formatCode>
                <c:ptCount val="1"/>
                <c:pt idx="0">
                  <c:v>8.2502667304519675E-2</c:v>
                </c:pt>
              </c:numCache>
            </c:numRef>
          </c:xVal>
          <c:yVal>
            <c:numRef>
              <c:f>gini!$C$34</c:f>
              <c:numCache>
                <c:formatCode>0.00</c:formatCode>
                <c:ptCount val="1"/>
                <c:pt idx="0">
                  <c:v>-7.7999999999999972</c:v>
                </c:pt>
              </c:numCache>
            </c:numRef>
          </c:yVal>
          <c:smooth val="0"/>
          <c:extLst>
            <c:ext xmlns:c16="http://schemas.microsoft.com/office/drawing/2014/chart" uri="{C3380CC4-5D6E-409C-BE32-E72D297353CC}">
              <c16:uniqueId val="{00000003-42B1-49F6-AB26-F164A51F40E2}"/>
            </c:ext>
          </c:extLst>
        </c:ser>
        <c:ser>
          <c:idx val="4"/>
          <c:order val="4"/>
          <c:tx>
            <c:strRef>
              <c:f>comm_tot!$A$66</c:f>
              <c:strCache>
                <c:ptCount val="1"/>
                <c:pt idx="0">
                  <c:v>Chile</c:v>
                </c:pt>
              </c:strCache>
            </c:strRef>
          </c:tx>
          <c:spPr>
            <a:ln w="25400" cap="rnd">
              <a:noFill/>
              <a:round/>
            </a:ln>
            <a:effectLst/>
          </c:spPr>
          <c:marker>
            <c:symbol val="circle"/>
            <c:size val="20"/>
            <c:spPr>
              <a:solidFill>
                <a:srgbClr val="0070C0"/>
              </a:solidFill>
              <a:ln w="9525">
                <a:noFill/>
              </a:ln>
              <a:effectLst/>
            </c:spPr>
          </c:marker>
          <c:dLbls>
            <c:dLbl>
              <c:idx val="0"/>
              <c:layout>
                <c:manualLayout>
                  <c:x val="1.3589967920676582E-2"/>
                  <c:y val="-2.438271604938271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9-42B1-49F6-AB26-F164A51F40E2}"/>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comm_tot!$B$66</c:f>
              <c:numCache>
                <c:formatCode>General</c:formatCode>
                <c:ptCount val="1"/>
                <c:pt idx="0">
                  <c:v>0.64646177825653284</c:v>
                </c:pt>
              </c:numCache>
            </c:numRef>
          </c:xVal>
          <c:yVal>
            <c:numRef>
              <c:f>gini!$C$35</c:f>
              <c:numCache>
                <c:formatCode>0.00</c:formatCode>
                <c:ptCount val="1"/>
                <c:pt idx="0">
                  <c:v>-5.5</c:v>
                </c:pt>
              </c:numCache>
            </c:numRef>
          </c:yVal>
          <c:smooth val="0"/>
          <c:extLst>
            <c:ext xmlns:c16="http://schemas.microsoft.com/office/drawing/2014/chart" uri="{C3380CC4-5D6E-409C-BE32-E72D297353CC}">
              <c16:uniqueId val="{00000004-42B1-49F6-AB26-F164A51F40E2}"/>
            </c:ext>
          </c:extLst>
        </c:ser>
        <c:ser>
          <c:idx val="5"/>
          <c:order val="5"/>
          <c:tx>
            <c:strRef>
              <c:f>comm_tot!$A$67</c:f>
              <c:strCache>
                <c:ptCount val="1"/>
                <c:pt idx="0">
                  <c:v>Colombia</c:v>
                </c:pt>
              </c:strCache>
            </c:strRef>
          </c:tx>
          <c:spPr>
            <a:ln w="25400" cap="rnd">
              <a:noFill/>
              <a:round/>
            </a:ln>
            <a:effectLst/>
          </c:spPr>
          <c:marker>
            <c:symbol val="circle"/>
            <c:size val="20"/>
            <c:spPr>
              <a:solidFill>
                <a:srgbClr val="0070C0"/>
              </a:solidFill>
              <a:ln w="9525">
                <a:noFill/>
              </a:ln>
              <a:effectLst/>
            </c:spPr>
          </c:marker>
          <c:dLbls>
            <c:dLbl>
              <c:idx val="0"/>
              <c:layout>
                <c:manualLayout>
                  <c:x val="-4.7138047138047139E-2"/>
                  <c:y val="-4.629629629629629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8-42B1-49F6-AB26-F164A51F40E2}"/>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comm_tot!$B$67</c:f>
              <c:numCache>
                <c:formatCode>General</c:formatCode>
                <c:ptCount val="1"/>
                <c:pt idx="0">
                  <c:v>0.33887331819756211</c:v>
                </c:pt>
              </c:numCache>
            </c:numRef>
          </c:xVal>
          <c:yVal>
            <c:numRef>
              <c:f>gini!$C$36</c:f>
              <c:numCache>
                <c:formatCode>0.00</c:formatCode>
                <c:ptCount val="1"/>
                <c:pt idx="0">
                  <c:v>-5.2000000000000028</c:v>
                </c:pt>
              </c:numCache>
            </c:numRef>
          </c:yVal>
          <c:smooth val="0"/>
          <c:extLst>
            <c:ext xmlns:c16="http://schemas.microsoft.com/office/drawing/2014/chart" uri="{C3380CC4-5D6E-409C-BE32-E72D297353CC}">
              <c16:uniqueId val="{00000005-42B1-49F6-AB26-F164A51F40E2}"/>
            </c:ext>
          </c:extLst>
        </c:ser>
        <c:ser>
          <c:idx val="6"/>
          <c:order val="6"/>
          <c:tx>
            <c:strRef>
              <c:f>comm_tot!$A$68</c:f>
              <c:strCache>
                <c:ptCount val="1"/>
                <c:pt idx="0">
                  <c:v>Costa Rica</c:v>
                </c:pt>
              </c:strCache>
            </c:strRef>
          </c:tx>
          <c:spPr>
            <a:ln w="25400" cap="rnd">
              <a:noFill/>
              <a:round/>
            </a:ln>
            <a:effectLst/>
          </c:spPr>
          <c:marker>
            <c:symbol val="circle"/>
            <c:size val="20"/>
            <c:spPr>
              <a:solidFill>
                <a:srgbClr val="FF0000"/>
              </a:solidFill>
              <a:ln w="9525">
                <a:noFill/>
              </a:ln>
              <a:effectLst/>
            </c:spPr>
          </c:marker>
          <c:dLbls>
            <c:dLbl>
              <c:idx val="0"/>
              <c:layout>
                <c:manualLayout>
                  <c:x val="-0.21717171717171718"/>
                  <c:y val="1.5432098765432029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FFEC-495E-9FE6-E40467BB6B74}"/>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comm_tot!$B$68</c:f>
              <c:numCache>
                <c:formatCode>General</c:formatCode>
                <c:ptCount val="1"/>
                <c:pt idx="0">
                  <c:v>-0.23487678575869314</c:v>
                </c:pt>
              </c:numCache>
            </c:numRef>
          </c:xVal>
          <c:yVal>
            <c:numRef>
              <c:f>gini!$C$37</c:f>
              <c:numCache>
                <c:formatCode>0.00</c:formatCode>
                <c:ptCount val="1"/>
                <c:pt idx="0">
                  <c:v>1.1000000000000014</c:v>
                </c:pt>
              </c:numCache>
            </c:numRef>
          </c:yVal>
          <c:smooth val="0"/>
          <c:extLst>
            <c:ext xmlns:c16="http://schemas.microsoft.com/office/drawing/2014/chart" uri="{C3380CC4-5D6E-409C-BE32-E72D297353CC}">
              <c16:uniqueId val="{00000006-42B1-49F6-AB26-F164A51F40E2}"/>
            </c:ext>
          </c:extLst>
        </c:ser>
        <c:ser>
          <c:idx val="7"/>
          <c:order val="7"/>
          <c:tx>
            <c:strRef>
              <c:f>comm_tot!$A$69</c:f>
              <c:strCache>
                <c:ptCount val="1"/>
                <c:pt idx="0">
                  <c:v>Dominican Republic</c:v>
                </c:pt>
              </c:strCache>
            </c:strRef>
          </c:tx>
          <c:spPr>
            <a:ln w="25400" cap="rnd">
              <a:noFill/>
              <a:round/>
            </a:ln>
            <a:effectLst/>
          </c:spPr>
          <c:marker>
            <c:symbol val="circle"/>
            <c:size val="20"/>
            <c:spPr>
              <a:solidFill>
                <a:srgbClr val="FF0000"/>
              </a:solidFill>
              <a:ln w="9525">
                <a:noFill/>
              </a:ln>
              <a:effectLst/>
            </c:spPr>
          </c:marker>
          <c:dLbls>
            <c:dLbl>
              <c:idx val="0"/>
              <c:layout>
                <c:manualLayout>
                  <c:x val="-0.15716760783689918"/>
                  <c:y val="6.3425925925925872E-2"/>
                </c:manualLayout>
              </c:layout>
              <c:tx>
                <c:rich>
                  <a:bodyPr/>
                  <a:lstStyle/>
                  <a:p>
                    <a:r>
                      <a:rPr lang="en-US" dirty="0" err="1"/>
                      <a:t>República</a:t>
                    </a:r>
                    <a:r>
                      <a:rPr lang="en-US" dirty="0"/>
                      <a:t> </a:t>
                    </a:r>
                    <a:r>
                      <a:rPr lang="en-US" dirty="0" err="1"/>
                      <a:t>Dominicana</a:t>
                    </a:r>
                    <a:endParaRPr lang="en-US" dirty="0"/>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A-42B1-49F6-AB26-F164A51F40E2}"/>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comm_tot!$B$69</c:f>
              <c:numCache>
                <c:formatCode>General</c:formatCode>
                <c:ptCount val="1"/>
                <c:pt idx="0">
                  <c:v>-8.471767011465571E-2</c:v>
                </c:pt>
              </c:numCache>
            </c:numRef>
          </c:xVal>
          <c:yVal>
            <c:numRef>
              <c:f>gini!$C$38</c:f>
              <c:numCache>
                <c:formatCode>0.00</c:formatCode>
                <c:ptCount val="1"/>
                <c:pt idx="0">
                  <c:v>-7.5</c:v>
                </c:pt>
              </c:numCache>
            </c:numRef>
          </c:yVal>
          <c:smooth val="0"/>
          <c:extLst>
            <c:ext xmlns:c16="http://schemas.microsoft.com/office/drawing/2014/chart" uri="{C3380CC4-5D6E-409C-BE32-E72D297353CC}">
              <c16:uniqueId val="{00000007-42B1-49F6-AB26-F164A51F40E2}"/>
            </c:ext>
          </c:extLst>
        </c:ser>
        <c:ser>
          <c:idx val="8"/>
          <c:order val="8"/>
          <c:tx>
            <c:strRef>
              <c:f>comm_tot!$A$70</c:f>
              <c:strCache>
                <c:ptCount val="1"/>
                <c:pt idx="0">
                  <c:v>Ecuador</c:v>
                </c:pt>
              </c:strCache>
            </c:strRef>
          </c:tx>
          <c:spPr>
            <a:ln w="25400" cap="rnd">
              <a:noFill/>
              <a:round/>
            </a:ln>
            <a:effectLst/>
          </c:spPr>
          <c:marker>
            <c:symbol val="circle"/>
            <c:size val="20"/>
            <c:spPr>
              <a:solidFill>
                <a:srgbClr val="0070C0"/>
              </a:solidFill>
              <a:ln w="9525">
                <a:noFill/>
              </a:ln>
              <a:effectLst/>
            </c:spPr>
          </c:marker>
          <c:dLbls>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comm_tot!$B$70</c:f>
              <c:numCache>
                <c:formatCode>General</c:formatCode>
                <c:ptCount val="1"/>
                <c:pt idx="0">
                  <c:v>0.96919092580284938</c:v>
                </c:pt>
              </c:numCache>
            </c:numRef>
          </c:xVal>
          <c:yVal>
            <c:numRef>
              <c:f>gini!$C$39</c:f>
              <c:numCache>
                <c:formatCode>0.00</c:formatCode>
                <c:ptCount val="1"/>
                <c:pt idx="0">
                  <c:v>-11</c:v>
                </c:pt>
              </c:numCache>
            </c:numRef>
          </c:yVal>
          <c:smooth val="0"/>
          <c:extLst>
            <c:ext xmlns:c16="http://schemas.microsoft.com/office/drawing/2014/chart" uri="{C3380CC4-5D6E-409C-BE32-E72D297353CC}">
              <c16:uniqueId val="{00000008-42B1-49F6-AB26-F164A51F40E2}"/>
            </c:ext>
          </c:extLst>
        </c:ser>
        <c:ser>
          <c:idx val="9"/>
          <c:order val="9"/>
          <c:tx>
            <c:strRef>
              <c:f>comm_tot!$A$71</c:f>
              <c:strCache>
                <c:ptCount val="1"/>
                <c:pt idx="0">
                  <c:v>El Salvador</c:v>
                </c:pt>
              </c:strCache>
            </c:strRef>
          </c:tx>
          <c:spPr>
            <a:ln w="25400" cap="rnd">
              <a:noFill/>
              <a:round/>
            </a:ln>
            <a:effectLst/>
          </c:spPr>
          <c:marker>
            <c:symbol val="circle"/>
            <c:size val="20"/>
            <c:spPr>
              <a:solidFill>
                <a:srgbClr val="FF0000"/>
              </a:solidFill>
              <a:ln w="9525">
                <a:noFill/>
              </a:ln>
              <a:effectLst/>
            </c:spPr>
          </c:marker>
          <c:dLbls>
            <c:dLbl>
              <c:idx val="0"/>
              <c:layout>
                <c:manualLayout>
                  <c:x val="-0.11441925819878573"/>
                  <c:y val="6.203703703703703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5-42B1-49F6-AB26-F164A51F40E2}"/>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comm_tot!$B$71</c:f>
              <c:numCache>
                <c:formatCode>General</c:formatCode>
                <c:ptCount val="1"/>
                <c:pt idx="0">
                  <c:v>-0.49000685988725151</c:v>
                </c:pt>
              </c:numCache>
            </c:numRef>
          </c:xVal>
          <c:yVal>
            <c:numRef>
              <c:f>gini!$C$40</c:f>
              <c:numCache>
                <c:formatCode>0.00</c:formatCode>
                <c:ptCount val="1"/>
                <c:pt idx="0">
                  <c:v>-9.5</c:v>
                </c:pt>
              </c:numCache>
            </c:numRef>
          </c:yVal>
          <c:smooth val="0"/>
          <c:extLst>
            <c:ext xmlns:c16="http://schemas.microsoft.com/office/drawing/2014/chart" uri="{C3380CC4-5D6E-409C-BE32-E72D297353CC}">
              <c16:uniqueId val="{00000009-42B1-49F6-AB26-F164A51F40E2}"/>
            </c:ext>
          </c:extLst>
        </c:ser>
        <c:ser>
          <c:idx val="10"/>
          <c:order val="10"/>
          <c:tx>
            <c:strRef>
              <c:f>comm_tot!$A$72</c:f>
              <c:strCache>
                <c:ptCount val="1"/>
                <c:pt idx="0">
                  <c:v>Guatemala</c:v>
                </c:pt>
              </c:strCache>
            </c:strRef>
          </c:tx>
          <c:spPr>
            <a:ln w="25400" cap="rnd">
              <a:noFill/>
              <a:round/>
            </a:ln>
            <a:effectLst/>
          </c:spPr>
          <c:marker>
            <c:symbol val="circle"/>
            <c:size val="20"/>
            <c:spPr>
              <a:solidFill>
                <a:srgbClr val="FF0000"/>
              </a:solidFill>
              <a:ln w="9525">
                <a:noFill/>
              </a:ln>
              <a:effectLst/>
            </c:spPr>
          </c:marker>
          <c:dLbls>
            <c:dLbl>
              <c:idx val="0"/>
              <c:layout>
                <c:manualLayout>
                  <c:x val="-0.22114067180996314"/>
                  <c:y val="-7.066956029382501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42B1-49F6-AB26-F164A51F40E2}"/>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comm_tot!$B$72</c:f>
              <c:numCache>
                <c:formatCode>General</c:formatCode>
                <c:ptCount val="1"/>
                <c:pt idx="0">
                  <c:v>-0.31152044949274921</c:v>
                </c:pt>
              </c:numCache>
            </c:numRef>
          </c:xVal>
          <c:yVal>
            <c:numRef>
              <c:f>gini!$C$41</c:f>
              <c:numCache>
                <c:formatCode>0.00</c:formatCode>
                <c:ptCount val="1"/>
                <c:pt idx="0">
                  <c:v>-6.0999999999999943</c:v>
                </c:pt>
              </c:numCache>
            </c:numRef>
          </c:yVal>
          <c:smooth val="0"/>
          <c:extLst>
            <c:ext xmlns:c16="http://schemas.microsoft.com/office/drawing/2014/chart" uri="{C3380CC4-5D6E-409C-BE32-E72D297353CC}">
              <c16:uniqueId val="{0000000A-42B1-49F6-AB26-F164A51F40E2}"/>
            </c:ext>
          </c:extLst>
        </c:ser>
        <c:ser>
          <c:idx val="11"/>
          <c:order val="11"/>
          <c:tx>
            <c:strRef>
              <c:f>comm_tot!$A$74</c:f>
              <c:strCache>
                <c:ptCount val="1"/>
                <c:pt idx="0">
                  <c:v>Honduras</c:v>
                </c:pt>
              </c:strCache>
            </c:strRef>
          </c:tx>
          <c:spPr>
            <a:ln w="25400" cap="rnd">
              <a:noFill/>
              <a:round/>
            </a:ln>
            <a:effectLst/>
          </c:spPr>
          <c:marker>
            <c:symbol val="circle"/>
            <c:size val="20"/>
            <c:spPr>
              <a:solidFill>
                <a:srgbClr val="FF0000"/>
              </a:solidFill>
              <a:ln w="9525">
                <a:noFill/>
              </a:ln>
              <a:effectLst/>
            </c:spPr>
          </c:marker>
          <c:dLbls>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comm_tot!$B$74</c:f>
              <c:numCache>
                <c:formatCode>General</c:formatCode>
                <c:ptCount val="1"/>
                <c:pt idx="0">
                  <c:v>-0.56580720354341307</c:v>
                </c:pt>
              </c:numCache>
            </c:numRef>
          </c:xVal>
          <c:yVal>
            <c:numRef>
              <c:f>gini!$C$43</c:f>
              <c:numCache>
                <c:formatCode>0.00</c:formatCode>
                <c:ptCount val="1"/>
                <c:pt idx="0">
                  <c:v>-3.1000000000000014</c:v>
                </c:pt>
              </c:numCache>
            </c:numRef>
          </c:yVal>
          <c:smooth val="0"/>
          <c:extLst>
            <c:ext xmlns:c16="http://schemas.microsoft.com/office/drawing/2014/chart" uri="{C3380CC4-5D6E-409C-BE32-E72D297353CC}">
              <c16:uniqueId val="{0000000B-42B1-49F6-AB26-F164A51F40E2}"/>
            </c:ext>
          </c:extLst>
        </c:ser>
        <c:ser>
          <c:idx val="12"/>
          <c:order val="12"/>
          <c:tx>
            <c:strRef>
              <c:f>comm_tot!$A$76</c:f>
              <c:strCache>
                <c:ptCount val="1"/>
                <c:pt idx="0">
                  <c:v>Mexico</c:v>
                </c:pt>
              </c:strCache>
            </c:strRef>
          </c:tx>
          <c:spPr>
            <a:ln w="25400" cap="rnd">
              <a:noFill/>
              <a:round/>
            </a:ln>
            <a:effectLst/>
          </c:spPr>
          <c:marker>
            <c:symbol val="circle"/>
            <c:size val="20"/>
            <c:spPr>
              <a:solidFill>
                <a:srgbClr val="FF0000"/>
              </a:solidFill>
              <a:ln w="9525">
                <a:noFill/>
              </a:ln>
              <a:effectLst/>
            </c:spPr>
          </c:marker>
          <c:dLbls>
            <c:dLbl>
              <c:idx val="0"/>
              <c:layout>
                <c:manualLayout>
                  <c:x val="-0.18131737320713698"/>
                  <c:y val="-1.0493827160493827E-2"/>
                </c:manualLayout>
              </c:layout>
              <c:tx>
                <c:rich>
                  <a:bodyPr/>
                  <a:lstStyle/>
                  <a:p>
                    <a:r>
                      <a:rPr lang="en-US" dirty="0"/>
                      <a:t>México</a:t>
                    </a:r>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42B1-49F6-AB26-F164A51F40E2}"/>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comm_tot!$B$76</c:f>
              <c:numCache>
                <c:formatCode>General</c:formatCode>
                <c:ptCount val="1"/>
                <c:pt idx="0">
                  <c:v>0.14303638524003803</c:v>
                </c:pt>
              </c:numCache>
            </c:numRef>
          </c:xVal>
          <c:yVal>
            <c:numRef>
              <c:f>gini!$C$45</c:f>
              <c:numCache>
                <c:formatCode>0.00</c:formatCode>
                <c:ptCount val="1"/>
                <c:pt idx="0">
                  <c:v>-3.5</c:v>
                </c:pt>
              </c:numCache>
            </c:numRef>
          </c:yVal>
          <c:smooth val="0"/>
          <c:extLst>
            <c:ext xmlns:c16="http://schemas.microsoft.com/office/drawing/2014/chart" uri="{C3380CC4-5D6E-409C-BE32-E72D297353CC}">
              <c16:uniqueId val="{0000000C-42B1-49F6-AB26-F164A51F40E2}"/>
            </c:ext>
          </c:extLst>
        </c:ser>
        <c:ser>
          <c:idx val="13"/>
          <c:order val="13"/>
          <c:tx>
            <c:strRef>
              <c:f>comm_tot!$A$77</c:f>
              <c:strCache>
                <c:ptCount val="1"/>
                <c:pt idx="0">
                  <c:v>Nicaragua</c:v>
                </c:pt>
              </c:strCache>
            </c:strRef>
          </c:tx>
          <c:spPr>
            <a:ln w="25400" cap="rnd">
              <a:noFill/>
              <a:round/>
            </a:ln>
            <a:effectLst/>
          </c:spPr>
          <c:marker>
            <c:symbol val="circle"/>
            <c:size val="20"/>
            <c:spPr>
              <a:solidFill>
                <a:srgbClr val="FF0000"/>
              </a:solidFill>
              <a:ln w="9525">
                <a:noFill/>
              </a:ln>
              <a:effectLst/>
            </c:spPr>
          </c:marker>
          <c:dLbls>
            <c:dLbl>
              <c:idx val="0"/>
              <c:layout>
                <c:manualLayout>
                  <c:x val="-0.22831649831649831"/>
                  <c:y val="-1.744086482519515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E-42B1-49F6-AB26-F164A51F40E2}"/>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l"/>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comm_tot!$B$77</c:f>
              <c:numCache>
                <c:formatCode>General</c:formatCode>
                <c:ptCount val="1"/>
                <c:pt idx="0">
                  <c:v>-0.32367653242575023</c:v>
                </c:pt>
              </c:numCache>
            </c:numRef>
          </c:xVal>
          <c:yVal>
            <c:numRef>
              <c:f>gini!$C$46</c:f>
              <c:numCache>
                <c:formatCode>0.00</c:formatCode>
                <c:ptCount val="1"/>
                <c:pt idx="0">
                  <c:v>-6.5</c:v>
                </c:pt>
              </c:numCache>
            </c:numRef>
          </c:yVal>
          <c:smooth val="0"/>
          <c:extLst>
            <c:ext xmlns:c16="http://schemas.microsoft.com/office/drawing/2014/chart" uri="{C3380CC4-5D6E-409C-BE32-E72D297353CC}">
              <c16:uniqueId val="{0000000D-42B1-49F6-AB26-F164A51F40E2}"/>
            </c:ext>
          </c:extLst>
        </c:ser>
        <c:ser>
          <c:idx val="14"/>
          <c:order val="14"/>
          <c:tx>
            <c:strRef>
              <c:f>comm_tot!$A$78</c:f>
              <c:strCache>
                <c:ptCount val="1"/>
                <c:pt idx="0">
                  <c:v>Panama</c:v>
                </c:pt>
              </c:strCache>
            </c:strRef>
          </c:tx>
          <c:spPr>
            <a:ln w="25400" cap="rnd">
              <a:noFill/>
              <a:round/>
            </a:ln>
            <a:effectLst/>
          </c:spPr>
          <c:marker>
            <c:symbol val="circle"/>
            <c:size val="20"/>
            <c:spPr>
              <a:solidFill>
                <a:srgbClr val="FF0000"/>
              </a:solidFill>
              <a:ln w="9525">
                <a:noFill/>
              </a:ln>
              <a:effectLst/>
            </c:spPr>
          </c:marker>
          <c:dLbls>
            <c:dLbl>
              <c:idx val="0"/>
              <c:layout>
                <c:manualLayout>
                  <c:x val="-0.19328707017683397"/>
                  <c:y val="2.283950617283950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42B1-49F6-AB26-F164A51F40E2}"/>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comm_tot!$B$78</c:f>
              <c:numCache>
                <c:formatCode>General</c:formatCode>
                <c:ptCount val="1"/>
                <c:pt idx="0">
                  <c:v>-0.31300341600390436</c:v>
                </c:pt>
              </c:numCache>
            </c:numRef>
          </c:xVal>
          <c:yVal>
            <c:numRef>
              <c:f>gini!$C$47</c:f>
              <c:numCache>
                <c:formatCode>0.00</c:formatCode>
                <c:ptCount val="1"/>
                <c:pt idx="0">
                  <c:v>-7</c:v>
                </c:pt>
              </c:numCache>
            </c:numRef>
          </c:yVal>
          <c:smooth val="0"/>
          <c:extLst>
            <c:ext xmlns:c16="http://schemas.microsoft.com/office/drawing/2014/chart" uri="{C3380CC4-5D6E-409C-BE32-E72D297353CC}">
              <c16:uniqueId val="{0000000E-42B1-49F6-AB26-F164A51F40E2}"/>
            </c:ext>
          </c:extLst>
        </c:ser>
        <c:ser>
          <c:idx val="15"/>
          <c:order val="15"/>
          <c:tx>
            <c:strRef>
              <c:f>comm_tot!$A$79</c:f>
              <c:strCache>
                <c:ptCount val="1"/>
                <c:pt idx="0">
                  <c:v>Paraguay</c:v>
                </c:pt>
              </c:strCache>
            </c:strRef>
          </c:tx>
          <c:spPr>
            <a:ln w="25400" cap="rnd">
              <a:noFill/>
              <a:round/>
            </a:ln>
            <a:effectLst/>
          </c:spPr>
          <c:marker>
            <c:symbol val="circle"/>
            <c:size val="20"/>
            <c:spPr>
              <a:solidFill>
                <a:srgbClr val="0070C0"/>
              </a:solidFill>
              <a:ln w="9525">
                <a:noFill/>
              </a:ln>
              <a:effectLst/>
            </c:spPr>
          </c:marker>
          <c:dLbls>
            <c:dLbl>
              <c:idx val="0"/>
              <c:layout>
                <c:manualLayout>
                  <c:x val="3.3670033670033669E-3"/>
                  <c:y val="-4.475308641975308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42B1-49F6-AB26-F164A51F40E2}"/>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comm_tot!$B$79</c:f>
              <c:numCache>
                <c:formatCode>General</c:formatCode>
                <c:ptCount val="1"/>
                <c:pt idx="0">
                  <c:v>0.21132197524730306</c:v>
                </c:pt>
              </c:numCache>
            </c:numRef>
          </c:xVal>
          <c:yVal>
            <c:numRef>
              <c:f>gini!$C$48</c:f>
              <c:numCache>
                <c:formatCode>0.00</c:formatCode>
                <c:ptCount val="1"/>
                <c:pt idx="0">
                  <c:v>-3.0999999999999943</c:v>
                </c:pt>
              </c:numCache>
            </c:numRef>
          </c:yVal>
          <c:smooth val="0"/>
          <c:extLst>
            <c:ext xmlns:c16="http://schemas.microsoft.com/office/drawing/2014/chart" uri="{C3380CC4-5D6E-409C-BE32-E72D297353CC}">
              <c16:uniqueId val="{0000000F-42B1-49F6-AB26-F164A51F40E2}"/>
            </c:ext>
          </c:extLst>
        </c:ser>
        <c:ser>
          <c:idx val="16"/>
          <c:order val="16"/>
          <c:tx>
            <c:strRef>
              <c:f>comm_tot!$A$80</c:f>
              <c:strCache>
                <c:ptCount val="1"/>
                <c:pt idx="0">
                  <c:v>Peru</c:v>
                </c:pt>
              </c:strCache>
            </c:strRef>
          </c:tx>
          <c:spPr>
            <a:ln w="25400" cap="rnd">
              <a:noFill/>
              <a:round/>
            </a:ln>
            <a:effectLst/>
          </c:spPr>
          <c:marker>
            <c:symbol val="circle"/>
            <c:size val="20"/>
            <c:spPr>
              <a:solidFill>
                <a:srgbClr val="0070C0"/>
              </a:solidFill>
              <a:ln w="9525">
                <a:noFill/>
              </a:ln>
              <a:effectLst/>
            </c:spPr>
          </c:marker>
          <c:dLbls>
            <c:dLbl>
              <c:idx val="0"/>
              <c:layout>
                <c:manualLayout>
                  <c:x val="2.0879530210238872E-2"/>
                  <c:y val="1.8518518518517953E-3"/>
                </c:manualLayout>
              </c:layout>
              <c:tx>
                <c:rich>
                  <a:bodyPr/>
                  <a:lstStyle/>
                  <a:p>
                    <a:r>
                      <a:rPr lang="en-US" dirty="0"/>
                      <a:t>Perú</a:t>
                    </a:r>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D-42B1-49F6-AB26-F164A51F40E2}"/>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comm_tot!$B$80</c:f>
              <c:numCache>
                <c:formatCode>General</c:formatCode>
                <c:ptCount val="1"/>
                <c:pt idx="0">
                  <c:v>0.29880832894439441</c:v>
                </c:pt>
              </c:numCache>
            </c:numRef>
          </c:xVal>
          <c:yVal>
            <c:numRef>
              <c:f>gini!$C$49</c:f>
              <c:numCache>
                <c:formatCode>0.00</c:formatCode>
                <c:ptCount val="1"/>
                <c:pt idx="0">
                  <c:v>-6.6999999999999957</c:v>
                </c:pt>
              </c:numCache>
            </c:numRef>
          </c:yVal>
          <c:smooth val="0"/>
          <c:extLst>
            <c:ext xmlns:c16="http://schemas.microsoft.com/office/drawing/2014/chart" uri="{C3380CC4-5D6E-409C-BE32-E72D297353CC}">
              <c16:uniqueId val="{00000010-42B1-49F6-AB26-F164A51F40E2}"/>
            </c:ext>
          </c:extLst>
        </c:ser>
        <c:ser>
          <c:idx val="17"/>
          <c:order val="17"/>
          <c:tx>
            <c:strRef>
              <c:f>comm_tot!$A$82</c:f>
              <c:strCache>
                <c:ptCount val="1"/>
                <c:pt idx="0">
                  <c:v>Uruguay</c:v>
                </c:pt>
              </c:strCache>
            </c:strRef>
          </c:tx>
          <c:spPr>
            <a:ln w="25400" cap="rnd">
              <a:noFill/>
              <a:round/>
            </a:ln>
            <a:effectLst/>
          </c:spPr>
          <c:marker>
            <c:symbol val="circle"/>
            <c:size val="20"/>
            <c:spPr>
              <a:solidFill>
                <a:srgbClr val="0070C0"/>
              </a:solidFill>
              <a:ln w="9525">
                <a:noFill/>
              </a:ln>
              <a:effectLst/>
            </c:spPr>
          </c:marker>
          <c:dLbls>
            <c:dLbl>
              <c:idx val="0"/>
              <c:layout>
                <c:manualLayout>
                  <c:x val="-0.10774410774410774"/>
                  <c:y val="-4.475308641975308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42B1-49F6-AB26-F164A51F40E2}"/>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comm_tot!$B$82</c:f>
              <c:numCache>
                <c:formatCode>General</c:formatCode>
                <c:ptCount val="1"/>
                <c:pt idx="0">
                  <c:v>-4.8794394426052823E-2</c:v>
                </c:pt>
              </c:numCache>
            </c:numRef>
          </c:xVal>
          <c:yVal>
            <c:numRef>
              <c:f>gini!$C$51</c:f>
              <c:numCache>
                <c:formatCode>0.00</c:formatCode>
                <c:ptCount val="1"/>
                <c:pt idx="0">
                  <c:v>-5.6000000000000014</c:v>
                </c:pt>
              </c:numCache>
            </c:numRef>
          </c:yVal>
          <c:smooth val="0"/>
          <c:extLst>
            <c:ext xmlns:c16="http://schemas.microsoft.com/office/drawing/2014/chart" uri="{C3380CC4-5D6E-409C-BE32-E72D297353CC}">
              <c16:uniqueId val="{00000011-42B1-49F6-AB26-F164A51F40E2}"/>
            </c:ext>
          </c:extLst>
        </c:ser>
        <c:dLbls>
          <c:dLblPos val="t"/>
          <c:showLegendKey val="0"/>
          <c:showVal val="1"/>
          <c:showCatName val="0"/>
          <c:showSerName val="0"/>
          <c:showPercent val="0"/>
          <c:showBubbleSize val="0"/>
        </c:dLbls>
        <c:axId val="800910719"/>
        <c:axId val="810306623"/>
      </c:scatterChart>
      <c:valAx>
        <c:axId val="800910719"/>
        <c:scaling>
          <c:orientation val="minMax"/>
        </c:scaling>
        <c:delete val="0"/>
        <c:axPos val="b"/>
        <c:title>
          <c:tx>
            <c:rich>
              <a:bodyPr rot="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r>
                  <a:rPr lang="es-ES_tradnl" sz="1600" noProof="0" dirty="0"/>
                  <a:t>Crecimiento de términos de intercambio de las</a:t>
                </a:r>
                <a:r>
                  <a:rPr lang="es-ES_tradnl" sz="1600" baseline="0" noProof="0" dirty="0"/>
                  <a:t> materias primas </a:t>
                </a:r>
                <a:r>
                  <a:rPr lang="es-ES_tradnl" sz="1600" noProof="0" dirty="0"/>
                  <a:t>(%)</a:t>
                </a:r>
                <a:endParaRPr lang="es-ES_tradnl" sz="2200" noProof="0" dirty="0"/>
              </a:p>
            </c:rich>
          </c:tx>
          <c:layout>
            <c:manualLayout>
              <c:xMode val="edge"/>
              <c:yMode val="edge"/>
              <c:x val="0.22063973063973064"/>
              <c:y val="0.94990862253329444"/>
            </c:manualLayout>
          </c:layout>
          <c:overlay val="0"/>
          <c:spPr>
            <a:noFill/>
            <a:ln>
              <a:noFill/>
            </a:ln>
            <a:effectLst/>
          </c:spPr>
          <c:txPr>
            <a:bodyPr rot="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title>
        <c:numFmt formatCode="General" sourceLinked="1"/>
        <c:majorTickMark val="in"/>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crossAx val="810306623"/>
        <c:crosses val="autoZero"/>
        <c:crossBetween val="midCat"/>
      </c:valAx>
      <c:valAx>
        <c:axId val="810306623"/>
        <c:scaling>
          <c:orientation val="minMax"/>
        </c:scaling>
        <c:delete val="0"/>
        <c:axPos val="l"/>
        <c:title>
          <c:tx>
            <c:rich>
              <a:bodyPr rot="-540000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r>
                  <a:rPr lang="es-ES_tradnl" sz="2200" noProof="0" dirty="0"/>
                  <a:t>                         Variación del coeficiente de Gini (pts. porcentuales)</a:t>
                </a:r>
              </a:p>
            </c:rich>
          </c:tx>
          <c:layout>
            <c:manualLayout>
              <c:xMode val="edge"/>
              <c:yMode val="edge"/>
              <c:x val="2.6686815663193621E-3"/>
              <c:y val="0.25565981335666377"/>
            </c:manualLayout>
          </c:layout>
          <c:overlay val="0"/>
          <c:spPr>
            <a:noFill/>
            <a:ln>
              <a:noFill/>
            </a:ln>
            <a:effectLst/>
          </c:spPr>
          <c:txPr>
            <a:bodyPr rot="-540000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title>
        <c:numFmt formatCode="0" sourceLinked="0"/>
        <c:majorTickMark val="in"/>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crossAx val="800910719"/>
        <c:crosses val="autoZero"/>
        <c:crossBetween val="midCat"/>
      </c:valAx>
      <c:spPr>
        <a:noFill/>
        <a:ln w="3175">
          <a:solidFill>
            <a:srgbClr val="000000"/>
          </a:solidFill>
          <a:prstDash val="solid"/>
        </a:ln>
        <a:effectLst/>
      </c:spPr>
    </c:plotArea>
    <c:plotVisOnly val="1"/>
    <c:dispBlanksAs val="gap"/>
    <c:showDLblsOverMax val="0"/>
  </c:chart>
  <c:spPr>
    <a:noFill/>
    <a:ln w="25400" cap="flat" cmpd="sng" algn="ctr">
      <a:noFill/>
      <a:round/>
    </a:ln>
    <a:effectLst/>
  </c:spPr>
  <c:txPr>
    <a:bodyPr/>
    <a:lstStyle/>
    <a:p>
      <a:pPr>
        <a:defRPr sz="2000">
          <a:solidFill>
            <a:srgbClr val="000000"/>
          </a:solidFill>
          <a:latin typeface="Segoe UI"/>
          <a:ea typeface="Segoe UI"/>
          <a:cs typeface="Segoe UI"/>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86415334446827"/>
          <c:y val="3.1310038820524327E-2"/>
          <c:w val="0.80723773164718038"/>
          <c:h val="0.85154588315349478"/>
        </c:manualLayout>
      </c:layout>
      <c:scatterChart>
        <c:scatterStyle val="lineMarker"/>
        <c:varyColors val="0"/>
        <c:ser>
          <c:idx val="0"/>
          <c:order val="0"/>
          <c:tx>
            <c:strRef>
              <c:f>comm_tot!$A$60</c:f>
              <c:strCache>
                <c:ptCount val="1"/>
                <c:pt idx="0">
                  <c:v>Argentina</c:v>
                </c:pt>
              </c:strCache>
            </c:strRef>
          </c:tx>
          <c:spPr>
            <a:ln w="25400" cap="rnd">
              <a:noFill/>
              <a:round/>
            </a:ln>
            <a:effectLst/>
          </c:spPr>
          <c:marker>
            <c:symbol val="circle"/>
            <c:size val="20"/>
            <c:spPr>
              <a:solidFill>
                <a:srgbClr val="0070C0"/>
              </a:solidFill>
              <a:ln w="9525">
                <a:noFill/>
              </a:ln>
              <a:effectLst/>
            </c:spPr>
          </c:marker>
          <c:dLbls>
            <c:dLbl>
              <c:idx val="0"/>
              <c:layout>
                <c:manualLayout>
                  <c:x val="1.6061666534107354E-2"/>
                  <c:y val="-1.067152252953305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5734-4762-B237-E7E232D8A146}"/>
                </c:ext>
              </c:extLst>
            </c:dLbl>
            <c:spPr>
              <a:noFill/>
              <a:ln>
                <a:no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rgbClr val="000000"/>
                    </a:solidFill>
                    <a:latin typeface="Segoe UI"/>
                    <a:ea typeface="Segoe UI"/>
                    <a:cs typeface="Segoe UI"/>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solidFill>
                      <a:round/>
                    </a:ln>
                    <a:effectLst/>
                  </c:spPr>
                </c15:leaderLines>
              </c:ext>
            </c:extLst>
          </c:dLbls>
          <c:xVal>
            <c:numRef>
              <c:f>comm_tot!$B$60</c:f>
              <c:numCache>
                <c:formatCode>General</c:formatCode>
                <c:ptCount val="1"/>
                <c:pt idx="0">
                  <c:v>0.44603760015403554</c:v>
                </c:pt>
              </c:numCache>
            </c:numRef>
          </c:xVal>
          <c:yVal>
            <c:numRef>
              <c:f>comm_tot!$D$60</c:f>
              <c:numCache>
                <c:formatCode>General</c:formatCode>
                <c:ptCount val="1"/>
                <c:pt idx="0">
                  <c:v>-18.14</c:v>
                </c:pt>
              </c:numCache>
            </c:numRef>
          </c:yVal>
          <c:smooth val="0"/>
          <c:extLst>
            <c:ext xmlns:c16="http://schemas.microsoft.com/office/drawing/2014/chart" uri="{C3380CC4-5D6E-409C-BE32-E72D297353CC}">
              <c16:uniqueId val="{00000000-5734-4762-B237-E7E232D8A146}"/>
            </c:ext>
          </c:extLst>
        </c:ser>
        <c:ser>
          <c:idx val="1"/>
          <c:order val="1"/>
          <c:tx>
            <c:strRef>
              <c:f>comm_tot!$A$63</c:f>
              <c:strCache>
                <c:ptCount val="1"/>
                <c:pt idx="0">
                  <c:v>Belize</c:v>
                </c:pt>
              </c:strCache>
            </c:strRef>
          </c:tx>
          <c:spPr>
            <a:ln w="25400" cap="rnd">
              <a:noFill/>
              <a:round/>
            </a:ln>
            <a:effectLst/>
          </c:spPr>
          <c:marker>
            <c:symbol val="circle"/>
            <c:size val="20"/>
            <c:spPr>
              <a:solidFill>
                <a:srgbClr val="FF0000"/>
              </a:solidFill>
              <a:ln w="9525">
                <a:noFill/>
              </a:ln>
              <a:effectLst/>
            </c:spPr>
          </c:marker>
          <c:dLbls>
            <c:dLbl>
              <c:idx val="0"/>
              <c:layout>
                <c:manualLayout>
                  <c:x val="-3.8720538720538718E-2"/>
                  <c:y val="5.583472920156337E-2"/>
                </c:manualLayout>
              </c:layout>
              <c:tx>
                <c:rich>
                  <a:bodyPr/>
                  <a:lstStyle/>
                  <a:p>
                    <a:r>
                      <a:rPr lang="en-US" dirty="0" err="1"/>
                      <a:t>Belice</a:t>
                    </a:r>
                    <a:endParaRPr lang="en-US" dirty="0"/>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D-5734-4762-B237-E7E232D8A146}"/>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comm_tot!$B$63</c:f>
              <c:numCache>
                <c:formatCode>General</c:formatCode>
                <c:ptCount val="1"/>
                <c:pt idx="0">
                  <c:v>-0.19352939376826753</c:v>
                </c:pt>
              </c:numCache>
            </c:numRef>
          </c:xVal>
          <c:yVal>
            <c:numRef>
              <c:f>comm_tot!$D$63</c:f>
              <c:numCache>
                <c:formatCode>General</c:formatCode>
                <c:ptCount val="1"/>
                <c:pt idx="0">
                  <c:v>-7.6499999999999986</c:v>
                </c:pt>
              </c:numCache>
            </c:numRef>
          </c:yVal>
          <c:smooth val="0"/>
          <c:extLst>
            <c:ext xmlns:c16="http://schemas.microsoft.com/office/drawing/2014/chart" uri="{C3380CC4-5D6E-409C-BE32-E72D297353CC}">
              <c16:uniqueId val="{00000001-5734-4762-B237-E7E232D8A146}"/>
            </c:ext>
          </c:extLst>
        </c:ser>
        <c:ser>
          <c:idx val="2"/>
          <c:order val="2"/>
          <c:tx>
            <c:strRef>
              <c:f>comm_tot!$A$64</c:f>
              <c:strCache>
                <c:ptCount val="1"/>
                <c:pt idx="0">
                  <c:v>Bolivia</c:v>
                </c:pt>
              </c:strCache>
            </c:strRef>
          </c:tx>
          <c:spPr>
            <a:ln w="25400" cap="rnd">
              <a:noFill/>
              <a:round/>
            </a:ln>
            <a:effectLst/>
          </c:spPr>
          <c:marker>
            <c:symbol val="circle"/>
            <c:size val="20"/>
            <c:spPr>
              <a:solidFill>
                <a:srgbClr val="0070C0"/>
              </a:solidFill>
              <a:ln w="9525">
                <a:noFill/>
              </a:ln>
              <a:effectLst/>
            </c:spPr>
          </c:marker>
          <c:dLbls>
            <c:dLbl>
              <c:idx val="0"/>
              <c:layout>
                <c:manualLayout>
                  <c:x val="1.8960338291046954E-2"/>
                  <c:y val="-1.535455053042992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5734-4762-B237-E7E232D8A146}"/>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comm_tot!$B$64</c:f>
              <c:numCache>
                <c:formatCode>General</c:formatCode>
                <c:ptCount val="1"/>
                <c:pt idx="0">
                  <c:v>0.62635396023189094</c:v>
                </c:pt>
              </c:numCache>
            </c:numRef>
          </c:xVal>
          <c:yVal>
            <c:numRef>
              <c:f>comm_tot!$D$64</c:f>
              <c:numCache>
                <c:formatCode>General</c:formatCode>
                <c:ptCount val="1"/>
                <c:pt idx="0">
                  <c:v>-22.939999999999998</c:v>
                </c:pt>
              </c:numCache>
            </c:numRef>
          </c:yVal>
          <c:smooth val="0"/>
          <c:extLst>
            <c:ext xmlns:c16="http://schemas.microsoft.com/office/drawing/2014/chart" uri="{C3380CC4-5D6E-409C-BE32-E72D297353CC}">
              <c16:uniqueId val="{00000002-5734-4762-B237-E7E232D8A146}"/>
            </c:ext>
          </c:extLst>
        </c:ser>
        <c:ser>
          <c:idx val="3"/>
          <c:order val="3"/>
          <c:tx>
            <c:strRef>
              <c:f>comm_tot!$A$65</c:f>
              <c:strCache>
                <c:ptCount val="1"/>
                <c:pt idx="0">
                  <c:v>Brazil</c:v>
                </c:pt>
              </c:strCache>
            </c:strRef>
          </c:tx>
          <c:spPr>
            <a:ln w="25400" cap="rnd">
              <a:noFill/>
              <a:round/>
            </a:ln>
            <a:effectLst/>
          </c:spPr>
          <c:marker>
            <c:symbol val="circle"/>
            <c:size val="20"/>
            <c:spPr>
              <a:solidFill>
                <a:srgbClr val="0070C0"/>
              </a:solidFill>
              <a:ln w="9525">
                <a:noFill/>
              </a:ln>
              <a:effectLst/>
            </c:spPr>
          </c:marker>
          <c:dLbls>
            <c:dLbl>
              <c:idx val="0"/>
              <c:layout>
                <c:manualLayout>
                  <c:x val="-7.6877170656698218E-2"/>
                  <c:y val="6.4209938581797882E-2"/>
                </c:manualLayout>
              </c:layout>
              <c:tx>
                <c:rich>
                  <a:bodyPr/>
                  <a:lstStyle/>
                  <a:p>
                    <a:r>
                      <a:rPr lang="en-US" dirty="0" err="1"/>
                      <a:t>Brasil</a:t>
                    </a:r>
                    <a:endParaRPr lang="en-US" dirty="0"/>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0-5734-4762-B237-E7E232D8A146}"/>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comm_tot!$B$65</c:f>
              <c:numCache>
                <c:formatCode>General</c:formatCode>
                <c:ptCount val="1"/>
                <c:pt idx="0">
                  <c:v>8.2502667304519675E-2</c:v>
                </c:pt>
              </c:numCache>
            </c:numRef>
          </c:xVal>
          <c:yVal>
            <c:numRef>
              <c:f>comm_tot!$D$65</c:f>
              <c:numCache>
                <c:formatCode>General</c:formatCode>
                <c:ptCount val="1"/>
                <c:pt idx="0">
                  <c:v>-14.52</c:v>
                </c:pt>
              </c:numCache>
            </c:numRef>
          </c:yVal>
          <c:smooth val="0"/>
          <c:extLst>
            <c:ext xmlns:c16="http://schemas.microsoft.com/office/drawing/2014/chart" uri="{C3380CC4-5D6E-409C-BE32-E72D297353CC}">
              <c16:uniqueId val="{00000003-5734-4762-B237-E7E232D8A146}"/>
            </c:ext>
          </c:extLst>
        </c:ser>
        <c:ser>
          <c:idx val="4"/>
          <c:order val="4"/>
          <c:tx>
            <c:strRef>
              <c:f>comm_tot!$A$66</c:f>
              <c:strCache>
                <c:ptCount val="1"/>
                <c:pt idx="0">
                  <c:v>Chile</c:v>
                </c:pt>
              </c:strCache>
            </c:strRef>
          </c:tx>
          <c:spPr>
            <a:ln w="25400" cap="rnd">
              <a:noFill/>
              <a:round/>
            </a:ln>
            <a:effectLst/>
          </c:spPr>
          <c:marker>
            <c:symbol val="circle"/>
            <c:size val="20"/>
            <c:spPr>
              <a:solidFill>
                <a:srgbClr val="0070C0"/>
              </a:solidFill>
              <a:ln w="9525">
                <a:noFill/>
              </a:ln>
              <a:effectLst/>
            </c:spPr>
          </c:marker>
          <c:dLbls>
            <c:dLbl>
              <c:idx val="0"/>
              <c:layout>
                <c:manualLayout>
                  <c:x val="1.8054561361647975E-3"/>
                  <c:y val="-1.186487995533221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5-5734-4762-B237-E7E232D8A146}"/>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comm_tot!$B$66</c:f>
              <c:numCache>
                <c:formatCode>General</c:formatCode>
                <c:ptCount val="1"/>
                <c:pt idx="0">
                  <c:v>0.64646177825653284</c:v>
                </c:pt>
              </c:numCache>
            </c:numRef>
          </c:xVal>
          <c:yVal>
            <c:numRef>
              <c:f>comm_tot!$D$66</c:f>
              <c:numCache>
                <c:formatCode>General</c:formatCode>
                <c:ptCount val="1"/>
                <c:pt idx="0">
                  <c:v>-7.73</c:v>
                </c:pt>
              </c:numCache>
            </c:numRef>
          </c:yVal>
          <c:smooth val="0"/>
          <c:extLst>
            <c:ext xmlns:c16="http://schemas.microsoft.com/office/drawing/2014/chart" uri="{C3380CC4-5D6E-409C-BE32-E72D297353CC}">
              <c16:uniqueId val="{00000004-5734-4762-B237-E7E232D8A146}"/>
            </c:ext>
          </c:extLst>
        </c:ser>
        <c:ser>
          <c:idx val="5"/>
          <c:order val="5"/>
          <c:tx>
            <c:strRef>
              <c:f>comm_tot!$A$67</c:f>
              <c:strCache>
                <c:ptCount val="1"/>
                <c:pt idx="0">
                  <c:v>Colombia</c:v>
                </c:pt>
              </c:strCache>
            </c:strRef>
          </c:tx>
          <c:spPr>
            <a:ln w="25400" cap="rnd">
              <a:noFill/>
              <a:round/>
            </a:ln>
            <a:effectLst/>
          </c:spPr>
          <c:marker>
            <c:symbol val="circle"/>
            <c:size val="20"/>
            <c:spPr>
              <a:solidFill>
                <a:srgbClr val="0070C0"/>
              </a:solidFill>
              <a:ln w="9525">
                <a:noFill/>
              </a:ln>
              <a:effectLst/>
            </c:spPr>
          </c:marker>
          <c:dLbls>
            <c:dLbl>
              <c:idx val="0"/>
              <c:layout>
                <c:manualLayout>
                  <c:x val="1.064808186855431E-2"/>
                  <c:y val="-2.791736460078168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5734-4762-B237-E7E232D8A146}"/>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l"/>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comm_tot!$B$67</c:f>
              <c:numCache>
                <c:formatCode>General</c:formatCode>
                <c:ptCount val="1"/>
                <c:pt idx="0">
                  <c:v>0.33887331819756211</c:v>
                </c:pt>
              </c:numCache>
            </c:numRef>
          </c:xVal>
          <c:yVal>
            <c:numRef>
              <c:f>comm_tot!$D$67</c:f>
              <c:numCache>
                <c:formatCode>General</c:formatCode>
                <c:ptCount val="1"/>
                <c:pt idx="0">
                  <c:v>-16.940000000000005</c:v>
                </c:pt>
              </c:numCache>
            </c:numRef>
          </c:yVal>
          <c:smooth val="0"/>
          <c:extLst>
            <c:ext xmlns:c16="http://schemas.microsoft.com/office/drawing/2014/chart" uri="{C3380CC4-5D6E-409C-BE32-E72D297353CC}">
              <c16:uniqueId val="{00000005-5734-4762-B237-E7E232D8A146}"/>
            </c:ext>
          </c:extLst>
        </c:ser>
        <c:ser>
          <c:idx val="6"/>
          <c:order val="6"/>
          <c:tx>
            <c:strRef>
              <c:f>comm_tot!$A$68</c:f>
              <c:strCache>
                <c:ptCount val="1"/>
                <c:pt idx="0">
                  <c:v>Costa Rica</c:v>
                </c:pt>
              </c:strCache>
            </c:strRef>
          </c:tx>
          <c:spPr>
            <a:ln w="25400" cap="rnd">
              <a:noFill/>
              <a:round/>
            </a:ln>
            <a:effectLst/>
          </c:spPr>
          <c:marker>
            <c:symbol val="circle"/>
            <c:size val="20"/>
            <c:spPr>
              <a:solidFill>
                <a:srgbClr val="FF0000"/>
              </a:solidFill>
              <a:ln w="9525">
                <a:noFill/>
              </a:ln>
              <a:effectLst/>
            </c:spPr>
          </c:marker>
          <c:dLbls>
            <c:dLbl>
              <c:idx val="0"/>
              <c:layout>
                <c:manualLayout>
                  <c:x val="1.5151515151515152E-2"/>
                  <c:y val="-1.919318816303744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8-5734-4762-B237-E7E232D8A146}"/>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comm_tot!$B$68</c:f>
              <c:numCache>
                <c:formatCode>General</c:formatCode>
                <c:ptCount val="1"/>
                <c:pt idx="0">
                  <c:v>-0.23487678575869314</c:v>
                </c:pt>
              </c:numCache>
            </c:numRef>
          </c:xVal>
          <c:yVal>
            <c:numRef>
              <c:f>comm_tot!$D$68</c:f>
              <c:numCache>
                <c:formatCode>General</c:formatCode>
                <c:ptCount val="1"/>
                <c:pt idx="0">
                  <c:v>-5.05</c:v>
                </c:pt>
              </c:numCache>
            </c:numRef>
          </c:yVal>
          <c:smooth val="0"/>
          <c:extLst>
            <c:ext xmlns:c16="http://schemas.microsoft.com/office/drawing/2014/chart" uri="{C3380CC4-5D6E-409C-BE32-E72D297353CC}">
              <c16:uniqueId val="{00000006-5734-4762-B237-E7E232D8A146}"/>
            </c:ext>
          </c:extLst>
        </c:ser>
        <c:ser>
          <c:idx val="7"/>
          <c:order val="7"/>
          <c:tx>
            <c:strRef>
              <c:f>comm_tot!$A$69</c:f>
              <c:strCache>
                <c:ptCount val="1"/>
                <c:pt idx="0">
                  <c:v>Dominican Republic</c:v>
                </c:pt>
              </c:strCache>
            </c:strRef>
          </c:tx>
          <c:spPr>
            <a:ln w="25400" cap="rnd">
              <a:noFill/>
              <a:round/>
            </a:ln>
            <a:effectLst/>
          </c:spPr>
          <c:marker>
            <c:symbol val="circle"/>
            <c:size val="20"/>
            <c:spPr>
              <a:solidFill>
                <a:srgbClr val="FF0000"/>
              </a:solidFill>
              <a:ln w="9525">
                <a:noFill/>
              </a:ln>
              <a:effectLst/>
            </c:spPr>
          </c:marker>
          <c:dLbls>
            <c:dLbl>
              <c:idx val="0"/>
              <c:layout>
                <c:manualLayout>
                  <c:x val="-0.24531151409104165"/>
                  <c:y val="3.4896705750977106E-3"/>
                </c:manualLayout>
              </c:layout>
              <c:tx>
                <c:rich>
                  <a:bodyPr/>
                  <a:lstStyle/>
                  <a:p>
                    <a:r>
                      <a:rPr lang="en-US" dirty="0" err="1"/>
                      <a:t>República</a:t>
                    </a:r>
                    <a:r>
                      <a:rPr lang="en-US" dirty="0"/>
                      <a:t> </a:t>
                    </a:r>
                    <a:r>
                      <a:rPr lang="en-US" dirty="0" err="1"/>
                      <a:t>Dominicana</a:t>
                    </a:r>
                    <a:endParaRPr lang="en-US" dirty="0"/>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5734-4762-B237-E7E232D8A146}"/>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l"/>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comm_tot!$B$69</c:f>
              <c:numCache>
                <c:formatCode>General</c:formatCode>
                <c:ptCount val="1"/>
                <c:pt idx="0">
                  <c:v>-8.471767011465571E-2</c:v>
                </c:pt>
              </c:numCache>
            </c:numRef>
          </c:xVal>
          <c:yVal>
            <c:numRef>
              <c:f>comm_tot!$D$69</c:f>
              <c:numCache>
                <c:formatCode>General</c:formatCode>
                <c:ptCount val="1"/>
                <c:pt idx="0">
                  <c:v>-2.5</c:v>
                </c:pt>
              </c:numCache>
            </c:numRef>
          </c:yVal>
          <c:smooth val="0"/>
          <c:extLst>
            <c:ext xmlns:c16="http://schemas.microsoft.com/office/drawing/2014/chart" uri="{C3380CC4-5D6E-409C-BE32-E72D297353CC}">
              <c16:uniqueId val="{00000007-5734-4762-B237-E7E232D8A146}"/>
            </c:ext>
          </c:extLst>
        </c:ser>
        <c:ser>
          <c:idx val="8"/>
          <c:order val="8"/>
          <c:tx>
            <c:strRef>
              <c:f>comm_tot!$A$70</c:f>
              <c:strCache>
                <c:ptCount val="1"/>
                <c:pt idx="0">
                  <c:v>Ecuador</c:v>
                </c:pt>
              </c:strCache>
            </c:strRef>
          </c:tx>
          <c:spPr>
            <a:ln w="25400" cap="rnd">
              <a:noFill/>
              <a:round/>
            </a:ln>
            <a:effectLst/>
          </c:spPr>
          <c:marker>
            <c:symbol val="circle"/>
            <c:size val="20"/>
            <c:spPr>
              <a:solidFill>
                <a:srgbClr val="0070C0"/>
              </a:solidFill>
              <a:ln w="9525">
                <a:noFill/>
              </a:ln>
              <a:effectLst/>
            </c:spPr>
          </c:marker>
          <c:dLbls>
            <c:dLbl>
              <c:idx val="0"/>
              <c:layout>
                <c:manualLayout>
                  <c:x val="-5.1599326599326596E-2"/>
                  <c:y val="-5.199609156895601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2-5734-4762-B237-E7E232D8A146}"/>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comm_tot!$B$70</c:f>
              <c:numCache>
                <c:formatCode>General</c:formatCode>
                <c:ptCount val="1"/>
                <c:pt idx="0">
                  <c:v>0.96919092580284938</c:v>
                </c:pt>
              </c:numCache>
            </c:numRef>
          </c:xVal>
          <c:yVal>
            <c:numRef>
              <c:f>comm_tot!$D$70</c:f>
              <c:numCache>
                <c:formatCode>General</c:formatCode>
                <c:ptCount val="1"/>
                <c:pt idx="0">
                  <c:v>-27.26</c:v>
                </c:pt>
              </c:numCache>
            </c:numRef>
          </c:yVal>
          <c:smooth val="0"/>
          <c:extLst>
            <c:ext xmlns:c16="http://schemas.microsoft.com/office/drawing/2014/chart" uri="{C3380CC4-5D6E-409C-BE32-E72D297353CC}">
              <c16:uniqueId val="{00000008-5734-4762-B237-E7E232D8A146}"/>
            </c:ext>
          </c:extLst>
        </c:ser>
        <c:ser>
          <c:idx val="9"/>
          <c:order val="9"/>
          <c:tx>
            <c:strRef>
              <c:f>comm_tot!$A$71</c:f>
              <c:strCache>
                <c:ptCount val="1"/>
                <c:pt idx="0">
                  <c:v>El Salvador</c:v>
                </c:pt>
              </c:strCache>
            </c:strRef>
          </c:tx>
          <c:spPr>
            <a:ln w="25400" cap="rnd">
              <a:noFill/>
              <a:round/>
            </a:ln>
            <a:effectLst/>
          </c:spPr>
          <c:marker>
            <c:symbol val="circle"/>
            <c:size val="20"/>
            <c:spPr>
              <a:solidFill>
                <a:srgbClr val="FF0000"/>
              </a:solidFill>
              <a:ln w="9525">
                <a:noFill/>
              </a:ln>
              <a:effectLst/>
            </c:spPr>
          </c:marker>
          <c:dLbls>
            <c:dLbl>
              <c:idx val="0"/>
              <c:layout>
                <c:manualLayout>
                  <c:x val="-0.17502531880484637"/>
                  <c:y val="4.850642099385817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A-5734-4762-B237-E7E232D8A146}"/>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comm_tot!$B$71</c:f>
              <c:numCache>
                <c:formatCode>General</c:formatCode>
                <c:ptCount val="1"/>
                <c:pt idx="0">
                  <c:v>-0.49000685988725151</c:v>
                </c:pt>
              </c:numCache>
            </c:numRef>
          </c:xVal>
          <c:yVal>
            <c:numRef>
              <c:f>comm_tot!$D$71</c:f>
              <c:numCache>
                <c:formatCode>General</c:formatCode>
                <c:ptCount val="1"/>
                <c:pt idx="0">
                  <c:v>-7.02</c:v>
                </c:pt>
              </c:numCache>
            </c:numRef>
          </c:yVal>
          <c:smooth val="0"/>
          <c:extLst>
            <c:ext xmlns:c16="http://schemas.microsoft.com/office/drawing/2014/chart" uri="{C3380CC4-5D6E-409C-BE32-E72D297353CC}">
              <c16:uniqueId val="{00000009-5734-4762-B237-E7E232D8A146}"/>
            </c:ext>
          </c:extLst>
        </c:ser>
        <c:ser>
          <c:idx val="10"/>
          <c:order val="10"/>
          <c:tx>
            <c:strRef>
              <c:f>comm_tot!$A$72</c:f>
              <c:strCache>
                <c:ptCount val="1"/>
                <c:pt idx="0">
                  <c:v>Guatemala</c:v>
                </c:pt>
              </c:strCache>
            </c:strRef>
          </c:tx>
          <c:spPr>
            <a:ln w="25400" cap="rnd">
              <a:noFill/>
              <a:round/>
            </a:ln>
            <a:effectLst/>
          </c:spPr>
          <c:marker>
            <c:symbol val="circle"/>
            <c:size val="20"/>
            <c:spPr>
              <a:solidFill>
                <a:srgbClr val="FF0000"/>
              </a:solidFill>
              <a:ln w="9525">
                <a:noFill/>
              </a:ln>
              <a:effectLst/>
            </c:spPr>
          </c:marker>
          <c:dLbls>
            <c:dLbl>
              <c:idx val="0"/>
              <c:layout>
                <c:manualLayout>
                  <c:x val="3.3670033670033669E-2"/>
                  <c:y val="-2.617252931323283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E-5734-4762-B237-E7E232D8A146}"/>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comm_tot!$B$72</c:f>
              <c:numCache>
                <c:formatCode>General</c:formatCode>
                <c:ptCount val="1"/>
                <c:pt idx="0">
                  <c:v>-0.31152044949274921</c:v>
                </c:pt>
              </c:numCache>
            </c:numRef>
          </c:xVal>
          <c:yVal>
            <c:numRef>
              <c:f>comm_tot!$D$72</c:f>
              <c:numCache>
                <c:formatCode>General</c:formatCode>
                <c:ptCount val="1"/>
                <c:pt idx="0">
                  <c:v>-6.8099999999999952</c:v>
                </c:pt>
              </c:numCache>
            </c:numRef>
          </c:yVal>
          <c:smooth val="0"/>
          <c:extLst>
            <c:ext xmlns:c16="http://schemas.microsoft.com/office/drawing/2014/chart" uri="{C3380CC4-5D6E-409C-BE32-E72D297353CC}">
              <c16:uniqueId val="{0000000A-5734-4762-B237-E7E232D8A146}"/>
            </c:ext>
          </c:extLst>
        </c:ser>
        <c:ser>
          <c:idx val="11"/>
          <c:order val="11"/>
          <c:tx>
            <c:strRef>
              <c:f>comm_tot!$A$74</c:f>
              <c:strCache>
                <c:ptCount val="1"/>
                <c:pt idx="0">
                  <c:v>Honduras</c:v>
                </c:pt>
              </c:strCache>
            </c:strRef>
          </c:tx>
          <c:spPr>
            <a:ln w="25400" cap="rnd">
              <a:noFill/>
              <a:round/>
            </a:ln>
            <a:effectLst/>
          </c:spPr>
          <c:marker>
            <c:symbol val="circle"/>
            <c:size val="20"/>
            <c:spPr>
              <a:solidFill>
                <a:srgbClr val="FF0000"/>
              </a:solidFill>
              <a:ln w="9525">
                <a:noFill/>
              </a:ln>
              <a:effectLst/>
            </c:spPr>
          </c:marker>
          <c:dLbls>
            <c:dLbl>
              <c:idx val="0"/>
              <c:layout>
                <c:manualLayout>
                  <c:x val="-0.12958760836713593"/>
                  <c:y val="-5.199609156895592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B-5734-4762-B237-E7E232D8A146}"/>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comm_tot!$B$74</c:f>
              <c:numCache>
                <c:formatCode>General</c:formatCode>
                <c:ptCount val="1"/>
                <c:pt idx="0">
                  <c:v>-0.56580720354341307</c:v>
                </c:pt>
              </c:numCache>
            </c:numRef>
          </c:xVal>
          <c:yVal>
            <c:numRef>
              <c:f>comm_tot!$D$74</c:f>
              <c:numCache>
                <c:formatCode>General</c:formatCode>
                <c:ptCount val="1"/>
                <c:pt idx="0">
                  <c:v>-6.9299999999999926</c:v>
                </c:pt>
              </c:numCache>
            </c:numRef>
          </c:yVal>
          <c:smooth val="0"/>
          <c:extLst>
            <c:ext xmlns:c16="http://schemas.microsoft.com/office/drawing/2014/chart" uri="{C3380CC4-5D6E-409C-BE32-E72D297353CC}">
              <c16:uniqueId val="{0000000B-5734-4762-B237-E7E232D8A146}"/>
            </c:ext>
          </c:extLst>
        </c:ser>
        <c:ser>
          <c:idx val="12"/>
          <c:order val="12"/>
          <c:tx>
            <c:strRef>
              <c:f>comm_tot!$A$76</c:f>
              <c:strCache>
                <c:ptCount val="1"/>
                <c:pt idx="0">
                  <c:v>Mexico</c:v>
                </c:pt>
              </c:strCache>
            </c:strRef>
          </c:tx>
          <c:spPr>
            <a:ln w="25400" cap="rnd">
              <a:noFill/>
              <a:round/>
            </a:ln>
            <a:effectLst/>
          </c:spPr>
          <c:marker>
            <c:symbol val="circle"/>
            <c:size val="20"/>
            <c:spPr>
              <a:solidFill>
                <a:srgbClr val="FF0000"/>
              </a:solidFill>
              <a:ln w="9525">
                <a:noFill/>
              </a:ln>
              <a:effectLst/>
            </c:spPr>
          </c:marker>
          <c:dLbls>
            <c:dLbl>
              <c:idx val="0"/>
              <c:layout>
                <c:manualLayout>
                  <c:x val="-1.1826930724569138E-3"/>
                  <c:y val="4.3969849246231124E-2"/>
                </c:manualLayout>
              </c:layout>
              <c:tx>
                <c:rich>
                  <a:bodyPr/>
                  <a:lstStyle/>
                  <a:p>
                    <a:r>
                      <a:rPr lang="en-US" dirty="0"/>
                      <a:t>México</a:t>
                    </a:r>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5734-4762-B237-E7E232D8A146}"/>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comm_tot!$B$76</c:f>
              <c:numCache>
                <c:formatCode>General</c:formatCode>
                <c:ptCount val="1"/>
                <c:pt idx="0">
                  <c:v>0.14303638524003803</c:v>
                </c:pt>
              </c:numCache>
            </c:numRef>
          </c:xVal>
          <c:yVal>
            <c:numRef>
              <c:f>comm_tot!$D$76</c:f>
              <c:numCache>
                <c:formatCode>General</c:formatCode>
                <c:ptCount val="1"/>
                <c:pt idx="0">
                  <c:v>-7.6</c:v>
                </c:pt>
              </c:numCache>
            </c:numRef>
          </c:yVal>
          <c:smooth val="0"/>
          <c:extLst>
            <c:ext xmlns:c16="http://schemas.microsoft.com/office/drawing/2014/chart" uri="{C3380CC4-5D6E-409C-BE32-E72D297353CC}">
              <c16:uniqueId val="{0000000C-5734-4762-B237-E7E232D8A146}"/>
            </c:ext>
          </c:extLst>
        </c:ser>
        <c:ser>
          <c:idx val="13"/>
          <c:order val="13"/>
          <c:tx>
            <c:strRef>
              <c:f>comm_tot!$A$77</c:f>
              <c:strCache>
                <c:ptCount val="1"/>
                <c:pt idx="0">
                  <c:v>Nicaragua</c:v>
                </c:pt>
              </c:strCache>
            </c:strRef>
          </c:tx>
          <c:spPr>
            <a:ln w="25400" cap="rnd">
              <a:noFill/>
              <a:round/>
            </a:ln>
            <a:effectLst/>
          </c:spPr>
          <c:marker>
            <c:symbol val="circle"/>
            <c:size val="20"/>
            <c:spPr>
              <a:solidFill>
                <a:srgbClr val="FF0000"/>
              </a:solidFill>
              <a:ln w="9525">
                <a:noFill/>
              </a:ln>
              <a:effectLst/>
            </c:spPr>
          </c:marker>
          <c:dLbls>
            <c:dLbl>
              <c:idx val="0"/>
              <c:layout>
                <c:manualLayout>
                  <c:x val="-0.15792929292929295"/>
                  <c:y val="5.199609156895589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9-5734-4762-B237-E7E232D8A146}"/>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comm_tot!$B$77</c:f>
              <c:numCache>
                <c:formatCode>General</c:formatCode>
                <c:ptCount val="1"/>
                <c:pt idx="0">
                  <c:v>-0.32367653242575023</c:v>
                </c:pt>
              </c:numCache>
            </c:numRef>
          </c:xVal>
          <c:yVal>
            <c:numRef>
              <c:f>comm_tot!$D$77</c:f>
              <c:numCache>
                <c:formatCode>General</c:formatCode>
                <c:ptCount val="1"/>
                <c:pt idx="0">
                  <c:v>-12.600000000000001</c:v>
                </c:pt>
              </c:numCache>
            </c:numRef>
          </c:yVal>
          <c:smooth val="0"/>
          <c:extLst>
            <c:ext xmlns:c16="http://schemas.microsoft.com/office/drawing/2014/chart" uri="{C3380CC4-5D6E-409C-BE32-E72D297353CC}">
              <c16:uniqueId val="{0000000D-5734-4762-B237-E7E232D8A146}"/>
            </c:ext>
          </c:extLst>
        </c:ser>
        <c:ser>
          <c:idx val="14"/>
          <c:order val="14"/>
          <c:tx>
            <c:strRef>
              <c:f>comm_tot!$A$78</c:f>
              <c:strCache>
                <c:ptCount val="1"/>
                <c:pt idx="0">
                  <c:v>Panama</c:v>
                </c:pt>
              </c:strCache>
            </c:strRef>
          </c:tx>
          <c:spPr>
            <a:ln w="25400" cap="rnd">
              <a:noFill/>
              <a:round/>
            </a:ln>
            <a:effectLst/>
          </c:spPr>
          <c:marker>
            <c:symbol val="circle"/>
            <c:size val="20"/>
            <c:spPr>
              <a:solidFill>
                <a:srgbClr val="FF0000"/>
              </a:solidFill>
              <a:ln w="9525">
                <a:noFill/>
              </a:ln>
              <a:effectLst/>
            </c:spPr>
          </c:marker>
          <c:dLbls>
            <c:dLbl>
              <c:idx val="0"/>
              <c:layout>
                <c:manualLayout>
                  <c:x val="-0.13268100957077336"/>
                  <c:y val="7.4678950307091013E-2"/>
                </c:manualLayout>
              </c:layout>
              <c:tx>
                <c:rich>
                  <a:bodyPr/>
                  <a:lstStyle/>
                  <a:p>
                    <a:r>
                      <a:rPr lang="en-US" dirty="0"/>
                      <a:t>Panamá</a:t>
                    </a:r>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C-5734-4762-B237-E7E232D8A146}"/>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comm_tot!$B$78</c:f>
              <c:numCache>
                <c:formatCode>General</c:formatCode>
                <c:ptCount val="1"/>
                <c:pt idx="0">
                  <c:v>-0.31300341600390436</c:v>
                </c:pt>
              </c:numCache>
            </c:numRef>
          </c:xVal>
          <c:yVal>
            <c:numRef>
              <c:f>comm_tot!$D$78</c:f>
              <c:numCache>
                <c:formatCode>General</c:formatCode>
                <c:ptCount val="1"/>
                <c:pt idx="0">
                  <c:v>-7.9300000000000015</c:v>
                </c:pt>
              </c:numCache>
            </c:numRef>
          </c:yVal>
          <c:smooth val="0"/>
          <c:extLst>
            <c:ext xmlns:c16="http://schemas.microsoft.com/office/drawing/2014/chart" uri="{C3380CC4-5D6E-409C-BE32-E72D297353CC}">
              <c16:uniqueId val="{0000000E-5734-4762-B237-E7E232D8A146}"/>
            </c:ext>
          </c:extLst>
        </c:ser>
        <c:ser>
          <c:idx val="15"/>
          <c:order val="15"/>
          <c:tx>
            <c:strRef>
              <c:f>comm_tot!$A$79</c:f>
              <c:strCache>
                <c:ptCount val="1"/>
                <c:pt idx="0">
                  <c:v>Paraguay</c:v>
                </c:pt>
              </c:strCache>
            </c:strRef>
          </c:tx>
          <c:spPr>
            <a:ln w="25400" cap="rnd">
              <a:noFill/>
              <a:round/>
            </a:ln>
            <a:effectLst/>
          </c:spPr>
          <c:marker>
            <c:symbol val="circle"/>
            <c:size val="20"/>
            <c:spPr>
              <a:solidFill>
                <a:srgbClr val="0070C0"/>
              </a:solidFill>
              <a:ln w="9525">
                <a:noFill/>
              </a:ln>
              <a:effectLst/>
            </c:spPr>
          </c:marker>
          <c:dLbls>
            <c:dLbl>
              <c:idx val="0"/>
              <c:layout>
                <c:manualLayout>
                  <c:x val="2.2887139107611549E-2"/>
                  <c:y val="-2.407872696817426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1-5734-4762-B237-E7E232D8A146}"/>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comm_tot!$B$79</c:f>
              <c:numCache>
                <c:formatCode>General</c:formatCode>
                <c:ptCount val="1"/>
                <c:pt idx="0">
                  <c:v>0.21132197524730306</c:v>
                </c:pt>
              </c:numCache>
            </c:numRef>
          </c:xVal>
          <c:yVal>
            <c:numRef>
              <c:f>comm_tot!$D$79</c:f>
              <c:numCache>
                <c:formatCode>General</c:formatCode>
                <c:ptCount val="1"/>
                <c:pt idx="0">
                  <c:v>-12.930000000000001</c:v>
                </c:pt>
              </c:numCache>
            </c:numRef>
          </c:yVal>
          <c:smooth val="0"/>
          <c:extLst>
            <c:ext xmlns:c16="http://schemas.microsoft.com/office/drawing/2014/chart" uri="{C3380CC4-5D6E-409C-BE32-E72D297353CC}">
              <c16:uniqueId val="{0000000F-5734-4762-B237-E7E232D8A146}"/>
            </c:ext>
          </c:extLst>
        </c:ser>
        <c:ser>
          <c:idx val="16"/>
          <c:order val="16"/>
          <c:tx>
            <c:strRef>
              <c:f>comm_tot!$A$80</c:f>
              <c:strCache>
                <c:ptCount val="1"/>
                <c:pt idx="0">
                  <c:v>Peru</c:v>
                </c:pt>
              </c:strCache>
            </c:strRef>
          </c:tx>
          <c:spPr>
            <a:ln w="25400" cap="rnd">
              <a:noFill/>
              <a:round/>
            </a:ln>
            <a:effectLst/>
          </c:spPr>
          <c:marker>
            <c:symbol val="circle"/>
            <c:size val="20"/>
            <c:spPr>
              <a:solidFill>
                <a:srgbClr val="0070C0"/>
              </a:solidFill>
              <a:ln w="9525">
                <a:noFill/>
              </a:ln>
              <a:effectLst/>
            </c:spPr>
          </c:marker>
          <c:dLbls>
            <c:dLbl>
              <c:idx val="0"/>
              <c:layout>
                <c:manualLayout>
                  <c:x val="9.0950184257270871E-3"/>
                  <c:y val="-2.0589056393076493E-2"/>
                </c:manualLayout>
              </c:layout>
              <c:tx>
                <c:rich>
                  <a:bodyPr/>
                  <a:lstStyle/>
                  <a:p>
                    <a:r>
                      <a:rPr lang="en-US" dirty="0"/>
                      <a:t>Perú</a:t>
                    </a:r>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F-5734-4762-B237-E7E232D8A146}"/>
                </c:ext>
              </c:extLst>
            </c:dLbl>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comm_tot!$B$80</c:f>
              <c:numCache>
                <c:formatCode>General</c:formatCode>
                <c:ptCount val="1"/>
                <c:pt idx="0">
                  <c:v>0.29880832894439441</c:v>
                </c:pt>
              </c:numCache>
            </c:numRef>
          </c:xVal>
          <c:yVal>
            <c:numRef>
              <c:f>comm_tot!$D$80</c:f>
              <c:numCache>
                <c:formatCode>General</c:formatCode>
                <c:ptCount val="1"/>
                <c:pt idx="0">
                  <c:v>-14.67</c:v>
                </c:pt>
              </c:numCache>
            </c:numRef>
          </c:yVal>
          <c:smooth val="0"/>
          <c:extLst>
            <c:ext xmlns:c16="http://schemas.microsoft.com/office/drawing/2014/chart" uri="{C3380CC4-5D6E-409C-BE32-E72D297353CC}">
              <c16:uniqueId val="{00000010-5734-4762-B237-E7E232D8A146}"/>
            </c:ext>
          </c:extLst>
        </c:ser>
        <c:ser>
          <c:idx val="17"/>
          <c:order val="17"/>
          <c:tx>
            <c:strRef>
              <c:f>comm_tot!$A$82</c:f>
              <c:strCache>
                <c:ptCount val="1"/>
                <c:pt idx="0">
                  <c:v>Uruguay</c:v>
                </c:pt>
              </c:strCache>
            </c:strRef>
          </c:tx>
          <c:spPr>
            <a:ln w="25400" cap="rnd">
              <a:noFill/>
              <a:round/>
            </a:ln>
            <a:effectLst/>
          </c:spPr>
          <c:marker>
            <c:symbol val="circle"/>
            <c:size val="20"/>
            <c:spPr>
              <a:solidFill>
                <a:srgbClr val="0070C0"/>
              </a:solidFill>
              <a:ln w="9525">
                <a:noFill/>
              </a:ln>
              <a:effectLst/>
            </c:spPr>
          </c:marker>
          <c:dLbls>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comm_tot!$B$82</c:f>
              <c:numCache>
                <c:formatCode>General</c:formatCode>
                <c:ptCount val="1"/>
                <c:pt idx="0">
                  <c:v>-4.8794394426052823E-2</c:v>
                </c:pt>
              </c:numCache>
            </c:numRef>
          </c:xVal>
          <c:yVal>
            <c:numRef>
              <c:f>comm_tot!$D$82</c:f>
              <c:numCache>
                <c:formatCode>General</c:formatCode>
                <c:ptCount val="1"/>
                <c:pt idx="0">
                  <c:v>-0.91999999999999993</c:v>
                </c:pt>
              </c:numCache>
            </c:numRef>
          </c:yVal>
          <c:smooth val="0"/>
          <c:extLst>
            <c:ext xmlns:c16="http://schemas.microsoft.com/office/drawing/2014/chart" uri="{C3380CC4-5D6E-409C-BE32-E72D297353CC}">
              <c16:uniqueId val="{00000011-5734-4762-B237-E7E232D8A146}"/>
            </c:ext>
          </c:extLst>
        </c:ser>
        <c:dLbls>
          <c:dLblPos val="t"/>
          <c:showLegendKey val="0"/>
          <c:showVal val="1"/>
          <c:showCatName val="0"/>
          <c:showSerName val="0"/>
          <c:showPercent val="0"/>
          <c:showBubbleSize val="0"/>
        </c:dLbls>
        <c:axId val="800910719"/>
        <c:axId val="810306623"/>
      </c:scatterChart>
      <c:valAx>
        <c:axId val="800910719"/>
        <c:scaling>
          <c:orientation val="minMax"/>
        </c:scaling>
        <c:delete val="0"/>
        <c:axPos val="b"/>
        <c:title>
          <c:tx>
            <c:rich>
              <a:bodyPr rot="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r>
                  <a:rPr lang="es-ES_tradnl" sz="1600" b="0" i="0" baseline="0" dirty="0">
                    <a:effectLst/>
                  </a:rPr>
                  <a:t>Crecimiento de términos de intercambio de las materias primas (%)</a:t>
                </a:r>
                <a:endParaRPr lang="en-US" sz="2000" dirty="0">
                  <a:effectLst/>
                </a:endParaRPr>
              </a:p>
            </c:rich>
          </c:tx>
          <c:layout>
            <c:manualLayout>
              <c:xMode val="edge"/>
              <c:yMode val="edge"/>
              <c:x val="0.231010101010101"/>
              <c:y val="0.95021604938271609"/>
            </c:manualLayout>
          </c:layout>
          <c:overlay val="0"/>
          <c:spPr>
            <a:noFill/>
            <a:ln>
              <a:noFill/>
            </a:ln>
            <a:effectLst/>
          </c:spPr>
          <c:txPr>
            <a:bodyPr rot="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title>
        <c:numFmt formatCode="General" sourceLinked="1"/>
        <c:majorTickMark val="out"/>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crossAx val="810306623"/>
        <c:crosses val="autoZero"/>
        <c:crossBetween val="midCat"/>
      </c:valAx>
      <c:valAx>
        <c:axId val="810306623"/>
        <c:scaling>
          <c:orientation val="minMax"/>
        </c:scaling>
        <c:delete val="0"/>
        <c:axPos val="l"/>
        <c:title>
          <c:tx>
            <c:rich>
              <a:bodyPr rot="-540000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r>
                  <a:rPr lang="en-US" sz="2200" dirty="0" err="1"/>
                  <a:t>Variación</a:t>
                </a:r>
                <a:r>
                  <a:rPr lang="en-US" sz="2200" dirty="0"/>
                  <a:t> de la </a:t>
                </a:r>
                <a:r>
                  <a:rPr lang="en-US" sz="2200" dirty="0" err="1"/>
                  <a:t>pobreza</a:t>
                </a:r>
                <a:r>
                  <a:rPr lang="en-US" sz="2200" dirty="0"/>
                  <a:t> extrema </a:t>
                </a:r>
                <a:r>
                  <a:rPr lang="en-US" sz="2200" i="1" dirty="0"/>
                  <a:t>(pts. </a:t>
                </a:r>
                <a:r>
                  <a:rPr lang="en-US" sz="2200" i="1" dirty="0" err="1"/>
                  <a:t>porcentuales</a:t>
                </a:r>
                <a:r>
                  <a:rPr lang="en-US" sz="2200" i="1" dirty="0"/>
                  <a:t>)</a:t>
                </a:r>
              </a:p>
            </c:rich>
          </c:tx>
          <c:layout>
            <c:manualLayout>
              <c:xMode val="edge"/>
              <c:yMode val="edge"/>
              <c:x val="0"/>
              <c:y val="0.15052900108591954"/>
            </c:manualLayout>
          </c:layout>
          <c:overlay val="0"/>
          <c:spPr>
            <a:noFill/>
            <a:ln>
              <a:noFill/>
            </a:ln>
            <a:effectLst/>
          </c:spPr>
          <c:txPr>
            <a:bodyPr rot="-540000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title>
        <c:numFmt formatCode="General" sourceLinked="1"/>
        <c:majorTickMark val="in"/>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crossAx val="800910719"/>
        <c:crosses val="autoZero"/>
        <c:crossBetween val="midCat"/>
      </c:valAx>
      <c:spPr>
        <a:noFill/>
        <a:ln w="3175">
          <a:solidFill>
            <a:srgbClr val="000000"/>
          </a:solidFill>
          <a:prstDash val="solid"/>
        </a:ln>
        <a:effectLst/>
      </c:spPr>
    </c:plotArea>
    <c:plotVisOnly val="1"/>
    <c:dispBlanksAs val="gap"/>
    <c:showDLblsOverMax val="0"/>
  </c:chart>
  <c:spPr>
    <a:noFill/>
    <a:ln w="25400" cap="flat" cmpd="sng" algn="ctr">
      <a:noFill/>
      <a:round/>
    </a:ln>
    <a:effectLst/>
  </c:spPr>
  <c:txPr>
    <a:bodyPr/>
    <a:lstStyle/>
    <a:p>
      <a:pPr>
        <a:defRPr sz="2000">
          <a:solidFill>
            <a:srgbClr val="000000"/>
          </a:solidFill>
          <a:latin typeface="Segoe UI"/>
          <a:ea typeface="Segoe UI"/>
          <a:cs typeface="Segoe UI"/>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779573254552748E-2"/>
          <c:y val="2.2577160493827162E-2"/>
          <c:w val="0.90920144222218624"/>
          <c:h val="0.905529916399339"/>
        </c:manualLayout>
      </c:layout>
      <c:barChart>
        <c:barDir val="col"/>
        <c:grouping val="clustered"/>
        <c:varyColors val="0"/>
        <c:ser>
          <c:idx val="0"/>
          <c:order val="0"/>
          <c:tx>
            <c:strRef>
              <c:f>total_emloyment!$A$76</c:f>
              <c:strCache>
                <c:ptCount val="1"/>
                <c:pt idx="0">
                  <c:v>Commodity exporters</c:v>
                </c:pt>
              </c:strCache>
            </c:strRef>
          </c:tx>
          <c:spPr>
            <a:solidFill>
              <a:srgbClr val="923CC2"/>
            </a:solidFill>
            <a:ln w="25400">
              <a:noFill/>
            </a:ln>
            <a:effectLst/>
          </c:spPr>
          <c:invertIfNegative val="0"/>
          <c:cat>
            <c:strRef>
              <c:f>total_emloyment!$B$75:$D$75</c:f>
              <c:strCache>
                <c:ptCount val="2"/>
                <c:pt idx="0">
                  <c:v>2000–14</c:v>
                </c:pt>
                <c:pt idx="1">
                  <c:v>2015–16</c:v>
                </c:pt>
              </c:strCache>
            </c:strRef>
          </c:cat>
          <c:val>
            <c:numRef>
              <c:f>total_emloyment!$B$76:$D$76</c:f>
              <c:numCache>
                <c:formatCode>General</c:formatCode>
                <c:ptCount val="2"/>
                <c:pt idx="0">
                  <c:v>3.4830474467382158</c:v>
                </c:pt>
                <c:pt idx="1">
                  <c:v>0.75353129211845937</c:v>
                </c:pt>
              </c:numCache>
            </c:numRef>
          </c:val>
          <c:extLst>
            <c:ext xmlns:c16="http://schemas.microsoft.com/office/drawing/2014/chart" uri="{C3380CC4-5D6E-409C-BE32-E72D297353CC}">
              <c16:uniqueId val="{00000000-DD2F-4B42-A297-75256A1765A1}"/>
            </c:ext>
          </c:extLst>
        </c:ser>
        <c:ser>
          <c:idx val="1"/>
          <c:order val="1"/>
          <c:tx>
            <c:strRef>
              <c:f>total_emloyment!$A$77</c:f>
              <c:strCache>
                <c:ptCount val="1"/>
                <c:pt idx="0">
                  <c:v>Noncommodity exporters</c:v>
                </c:pt>
              </c:strCache>
            </c:strRef>
          </c:tx>
          <c:spPr>
            <a:solidFill>
              <a:srgbClr val="808080"/>
            </a:solidFill>
            <a:ln w="25400">
              <a:noFill/>
            </a:ln>
            <a:effectLst/>
          </c:spPr>
          <c:invertIfNegative val="0"/>
          <c:cat>
            <c:strRef>
              <c:f>total_emloyment!$B$75:$D$75</c:f>
              <c:strCache>
                <c:ptCount val="2"/>
                <c:pt idx="0">
                  <c:v>2000–14</c:v>
                </c:pt>
                <c:pt idx="1">
                  <c:v>2015–16</c:v>
                </c:pt>
              </c:strCache>
            </c:strRef>
          </c:cat>
          <c:val>
            <c:numRef>
              <c:f>total_emloyment!$B$77:$D$77</c:f>
              <c:numCache>
                <c:formatCode>General</c:formatCode>
                <c:ptCount val="2"/>
                <c:pt idx="0">
                  <c:v>2.2814479245925869</c:v>
                </c:pt>
                <c:pt idx="1">
                  <c:v>1.6658799842520877</c:v>
                </c:pt>
              </c:numCache>
            </c:numRef>
          </c:val>
          <c:extLst>
            <c:ext xmlns:c16="http://schemas.microsoft.com/office/drawing/2014/chart" uri="{C3380CC4-5D6E-409C-BE32-E72D297353CC}">
              <c16:uniqueId val="{00000001-DD2F-4B42-A297-75256A1765A1}"/>
            </c:ext>
          </c:extLst>
        </c:ser>
        <c:dLbls>
          <c:showLegendKey val="0"/>
          <c:showVal val="0"/>
          <c:showCatName val="0"/>
          <c:showSerName val="0"/>
          <c:showPercent val="0"/>
          <c:showBubbleSize val="0"/>
        </c:dLbls>
        <c:gapWidth val="80"/>
        <c:axId val="1293914272"/>
        <c:axId val="1158425312"/>
      </c:barChart>
      <c:catAx>
        <c:axId val="1293914272"/>
        <c:scaling>
          <c:orientation val="minMax"/>
        </c:scaling>
        <c:delete val="0"/>
        <c:axPos val="b"/>
        <c:numFmt formatCode="General" sourceLinked="1"/>
        <c:majorTickMark val="in"/>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crossAx val="1158425312"/>
        <c:crosses val="autoZero"/>
        <c:auto val="1"/>
        <c:lblAlgn val="ctr"/>
        <c:lblOffset val="100"/>
        <c:noMultiLvlLbl val="0"/>
      </c:catAx>
      <c:valAx>
        <c:axId val="1158425312"/>
        <c:scaling>
          <c:orientation val="minMax"/>
        </c:scaling>
        <c:delete val="0"/>
        <c:axPos val="l"/>
        <c:numFmt formatCode="General" sourceLinked="1"/>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crossAx val="1293914272"/>
        <c:crosses val="autoZero"/>
        <c:crossBetween val="between"/>
        <c:majorUnit val="1"/>
      </c:valAx>
      <c:spPr>
        <a:noFill/>
        <a:ln w="3175">
          <a:solidFill>
            <a:srgbClr val="000000"/>
          </a:solidFill>
          <a:prstDash val="solid"/>
        </a:ln>
        <a:effectLst/>
      </c:spPr>
    </c:plotArea>
    <c:plotVisOnly val="1"/>
    <c:dispBlanksAs val="gap"/>
    <c:showDLblsOverMax val="0"/>
  </c:chart>
  <c:spPr>
    <a:noFill/>
    <a:ln w="25400" cap="flat" cmpd="sng" algn="ctr">
      <a:noFill/>
      <a:round/>
    </a:ln>
    <a:effectLst/>
  </c:spPr>
  <c:txPr>
    <a:bodyPr/>
    <a:lstStyle/>
    <a:p>
      <a:pPr>
        <a:defRPr sz="2200">
          <a:solidFill>
            <a:srgbClr val="000000"/>
          </a:solidFill>
          <a:latin typeface="Segoe UI"/>
          <a:ea typeface="Segoe UI"/>
          <a:cs typeface="Segoe UI"/>
        </a:defRPr>
      </a:pPr>
      <a:endParaRPr lang="en-US"/>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81087378349833E-2"/>
          <c:y val="2.2577160493827162E-2"/>
          <c:w val="0.90854679083287759"/>
          <c:h val="0.905529916399339"/>
        </c:manualLayout>
      </c:layout>
      <c:barChart>
        <c:barDir val="col"/>
        <c:grouping val="clustered"/>
        <c:varyColors val="0"/>
        <c:ser>
          <c:idx val="0"/>
          <c:order val="0"/>
          <c:tx>
            <c:strRef>
              <c:f>WEO!$AO$1</c:f>
              <c:strCache>
                <c:ptCount val="1"/>
                <c:pt idx="0">
                  <c:v>Average 2000–16</c:v>
                </c:pt>
              </c:strCache>
            </c:strRef>
          </c:tx>
          <c:spPr>
            <a:solidFill>
              <a:srgbClr val="00B050"/>
            </a:solidFill>
            <a:ln w="25400">
              <a:noFill/>
            </a:ln>
            <a:effectLst/>
          </c:spPr>
          <c:invertIfNegative val="0"/>
          <c:dPt>
            <c:idx val="0"/>
            <c:invertIfNegative val="0"/>
            <c:bubble3D val="0"/>
            <c:spPr>
              <a:solidFill>
                <a:srgbClr val="00B050"/>
              </a:solidFill>
              <a:ln w="25400">
                <a:noFill/>
              </a:ln>
              <a:effectLst/>
            </c:spPr>
            <c:extLst>
              <c:ext xmlns:c16="http://schemas.microsoft.com/office/drawing/2014/chart" uri="{C3380CC4-5D6E-409C-BE32-E72D297353CC}">
                <c16:uniqueId val="{00000001-9BAE-49B7-8EFF-60DB15D28E1C}"/>
              </c:ext>
            </c:extLst>
          </c:dPt>
          <c:dPt>
            <c:idx val="1"/>
            <c:invertIfNegative val="0"/>
            <c:bubble3D val="0"/>
            <c:spPr>
              <a:solidFill>
                <a:srgbClr val="00B050"/>
              </a:solidFill>
              <a:ln w="25400">
                <a:noFill/>
              </a:ln>
              <a:effectLst/>
            </c:spPr>
            <c:extLst>
              <c:ext xmlns:c16="http://schemas.microsoft.com/office/drawing/2014/chart" uri="{C3380CC4-5D6E-409C-BE32-E72D297353CC}">
                <c16:uniqueId val="{00000003-9BAE-49B7-8EFF-60DB15D28E1C}"/>
              </c:ext>
            </c:extLst>
          </c:dPt>
          <c:dPt>
            <c:idx val="3"/>
            <c:invertIfNegative val="0"/>
            <c:bubble3D val="0"/>
            <c:spPr>
              <a:solidFill>
                <a:srgbClr val="00B050"/>
              </a:solidFill>
              <a:ln w="25400">
                <a:noFill/>
              </a:ln>
              <a:effectLst/>
            </c:spPr>
            <c:extLst>
              <c:ext xmlns:c16="http://schemas.microsoft.com/office/drawing/2014/chart" uri="{C3380CC4-5D6E-409C-BE32-E72D297353CC}">
                <c16:uniqueId val="{00000005-9BAE-49B7-8EFF-60DB15D28E1C}"/>
              </c:ext>
            </c:extLst>
          </c:dPt>
          <c:dPt>
            <c:idx val="4"/>
            <c:invertIfNegative val="0"/>
            <c:bubble3D val="0"/>
            <c:spPr>
              <a:solidFill>
                <a:srgbClr val="923CC2"/>
              </a:solidFill>
              <a:ln w="25400">
                <a:noFill/>
              </a:ln>
              <a:effectLst/>
            </c:spPr>
            <c:extLst>
              <c:ext xmlns:c16="http://schemas.microsoft.com/office/drawing/2014/chart" uri="{C3380CC4-5D6E-409C-BE32-E72D297353CC}">
                <c16:uniqueId val="{0000000C-29FF-4A07-8702-1D61BBE17AD1}"/>
              </c:ext>
            </c:extLst>
          </c:dPt>
          <c:dPt>
            <c:idx val="6"/>
            <c:invertIfNegative val="0"/>
            <c:bubble3D val="0"/>
            <c:spPr>
              <a:solidFill>
                <a:srgbClr val="00B050"/>
              </a:solidFill>
              <a:ln w="25400">
                <a:noFill/>
              </a:ln>
              <a:effectLst/>
            </c:spPr>
            <c:extLst>
              <c:ext xmlns:c16="http://schemas.microsoft.com/office/drawing/2014/chart" uri="{C3380CC4-5D6E-409C-BE32-E72D297353CC}">
                <c16:uniqueId val="{00000007-9BAE-49B7-8EFF-60DB15D28E1C}"/>
              </c:ext>
            </c:extLst>
          </c:dPt>
          <c:dPt>
            <c:idx val="7"/>
            <c:invertIfNegative val="0"/>
            <c:bubble3D val="0"/>
            <c:spPr>
              <a:solidFill>
                <a:srgbClr val="00B050"/>
              </a:solidFill>
              <a:ln w="25400">
                <a:noFill/>
              </a:ln>
              <a:effectLst/>
            </c:spPr>
            <c:extLst>
              <c:ext xmlns:c16="http://schemas.microsoft.com/office/drawing/2014/chart" uri="{C3380CC4-5D6E-409C-BE32-E72D297353CC}">
                <c16:uniqueId val="{00000009-9BAE-49B7-8EFF-60DB15D28E1C}"/>
              </c:ext>
            </c:extLst>
          </c:dPt>
          <c:dPt>
            <c:idx val="8"/>
            <c:invertIfNegative val="0"/>
            <c:bubble3D val="0"/>
            <c:spPr>
              <a:solidFill>
                <a:srgbClr val="00B050"/>
              </a:solidFill>
              <a:ln w="25400">
                <a:noFill/>
              </a:ln>
              <a:effectLst/>
            </c:spPr>
            <c:extLst>
              <c:ext xmlns:c16="http://schemas.microsoft.com/office/drawing/2014/chart" uri="{C3380CC4-5D6E-409C-BE32-E72D297353CC}">
                <c16:uniqueId val="{0000000B-9BAE-49B7-8EFF-60DB15D28E1C}"/>
              </c:ext>
            </c:extLst>
          </c:dPt>
          <c:dPt>
            <c:idx val="9"/>
            <c:invertIfNegative val="0"/>
            <c:bubble3D val="0"/>
            <c:spPr>
              <a:solidFill>
                <a:srgbClr val="00B050"/>
              </a:solidFill>
              <a:ln w="25400">
                <a:noFill/>
              </a:ln>
              <a:effectLst/>
            </c:spPr>
            <c:extLst>
              <c:ext xmlns:c16="http://schemas.microsoft.com/office/drawing/2014/chart" uri="{C3380CC4-5D6E-409C-BE32-E72D297353CC}">
                <c16:uniqueId val="{0000000D-29FF-4A07-8702-1D61BBE17AD1}"/>
              </c:ext>
            </c:extLst>
          </c:dPt>
          <c:cat>
            <c:strRef>
              <c:f>WEO!$AN$19:$AN$23</c:f>
              <c:strCache>
                <c:ptCount val="5"/>
                <c:pt idx="0">
                  <c:v>Asia</c:v>
                </c:pt>
                <c:pt idx="1">
                  <c:v>EME</c:v>
                </c:pt>
                <c:pt idx="2">
                  <c:v>MENA</c:v>
                </c:pt>
                <c:pt idx="3">
                  <c:v>SSA</c:v>
                </c:pt>
                <c:pt idx="4">
                  <c:v>LAC</c:v>
                </c:pt>
              </c:strCache>
            </c:strRef>
          </c:cat>
          <c:val>
            <c:numRef>
              <c:f>WEO!$AO$19:$AO$23</c:f>
              <c:numCache>
                <c:formatCode>0.00</c:formatCode>
                <c:ptCount val="5"/>
                <c:pt idx="0">
                  <c:v>34.563759916169261</c:v>
                </c:pt>
                <c:pt idx="1">
                  <c:v>23.679703320837262</c:v>
                </c:pt>
                <c:pt idx="2">
                  <c:v>23.887037720759597</c:v>
                </c:pt>
                <c:pt idx="3">
                  <c:v>19.933357329450068</c:v>
                </c:pt>
                <c:pt idx="4">
                  <c:v>20.009764238480109</c:v>
                </c:pt>
              </c:numCache>
            </c:numRef>
          </c:val>
          <c:extLst>
            <c:ext xmlns:c16="http://schemas.microsoft.com/office/drawing/2014/chart" uri="{C3380CC4-5D6E-409C-BE32-E72D297353CC}">
              <c16:uniqueId val="{0000000C-9BAE-49B7-8EFF-60DB15D28E1C}"/>
            </c:ext>
          </c:extLst>
        </c:ser>
        <c:dLbls>
          <c:showLegendKey val="0"/>
          <c:showVal val="0"/>
          <c:showCatName val="0"/>
          <c:showSerName val="0"/>
          <c:showPercent val="0"/>
          <c:showBubbleSize val="0"/>
        </c:dLbls>
        <c:gapWidth val="80"/>
        <c:axId val="1948526784"/>
        <c:axId val="430790399"/>
      </c:barChart>
      <c:barChart>
        <c:barDir val="col"/>
        <c:grouping val="clustered"/>
        <c:varyColors val="0"/>
        <c:ser>
          <c:idx val="2"/>
          <c:order val="2"/>
          <c:tx>
            <c:v> </c:v>
          </c:tx>
          <c:spPr>
            <a:noFill/>
            <a:ln>
              <a:noFill/>
            </a:ln>
            <a:effectLst/>
          </c:spPr>
          <c:invertIfNegative val="0"/>
          <c:val>
            <c:numLit>
              <c:formatCode>General</c:formatCode>
              <c:ptCount val="1"/>
              <c:pt idx="0">
                <c:v>1</c:v>
              </c:pt>
            </c:numLit>
          </c:val>
          <c:extLst>
            <c:ext xmlns:c16="http://schemas.microsoft.com/office/drawing/2014/chart" uri="{C3380CC4-5D6E-409C-BE32-E72D297353CC}">
              <c16:uniqueId val="{0000000D-9BAE-49B7-8EFF-60DB15D28E1C}"/>
            </c:ext>
          </c:extLst>
        </c:ser>
        <c:dLbls>
          <c:showLegendKey val="0"/>
          <c:showVal val="0"/>
          <c:showCatName val="0"/>
          <c:showSerName val="0"/>
          <c:showPercent val="0"/>
          <c:showBubbleSize val="0"/>
        </c:dLbls>
        <c:gapWidth val="80"/>
        <c:axId val="623053088"/>
        <c:axId val="652947824"/>
      </c:barChart>
      <c:lineChart>
        <c:grouping val="standard"/>
        <c:varyColors val="0"/>
        <c:ser>
          <c:idx val="1"/>
          <c:order val="1"/>
          <c:tx>
            <c:v>2017</c:v>
          </c:tx>
          <c:spPr>
            <a:ln w="28575" cap="rnd">
              <a:noFill/>
              <a:round/>
            </a:ln>
            <a:effectLst/>
          </c:spPr>
          <c:marker>
            <c:symbol val="diamond"/>
            <c:size val="24"/>
            <c:spPr>
              <a:solidFill>
                <a:srgbClr val="FF0D0D"/>
              </a:solidFill>
              <a:ln w="9525">
                <a:solidFill>
                  <a:schemeClr val="tx1"/>
                </a:solidFill>
              </a:ln>
              <a:effectLst/>
            </c:spPr>
          </c:marker>
          <c:cat>
            <c:strRef>
              <c:f>WEO!$AN$19:$AN$23</c:f>
              <c:strCache>
                <c:ptCount val="5"/>
                <c:pt idx="0">
                  <c:v>Asia</c:v>
                </c:pt>
                <c:pt idx="1">
                  <c:v>EME</c:v>
                </c:pt>
                <c:pt idx="2">
                  <c:v>MENA</c:v>
                </c:pt>
                <c:pt idx="3">
                  <c:v>SSA</c:v>
                </c:pt>
                <c:pt idx="4">
                  <c:v>LAC</c:v>
                </c:pt>
              </c:strCache>
            </c:strRef>
          </c:cat>
          <c:val>
            <c:numRef>
              <c:f>WEO!$AP$19:$AP$23</c:f>
              <c:numCache>
                <c:formatCode>0.00</c:formatCode>
                <c:ptCount val="5"/>
                <c:pt idx="0">
                  <c:v>36.413274193305213</c:v>
                </c:pt>
                <c:pt idx="1">
                  <c:v>24.846520210086865</c:v>
                </c:pt>
                <c:pt idx="2">
                  <c:v>21.759093784347932</c:v>
                </c:pt>
                <c:pt idx="3">
                  <c:v>19.626621560231825</c:v>
                </c:pt>
                <c:pt idx="4">
                  <c:v>18.794261003460896</c:v>
                </c:pt>
              </c:numCache>
            </c:numRef>
          </c:val>
          <c:smooth val="0"/>
          <c:extLst>
            <c:ext xmlns:c16="http://schemas.microsoft.com/office/drawing/2014/chart" uri="{C3380CC4-5D6E-409C-BE32-E72D297353CC}">
              <c16:uniqueId val="{0000000E-9BAE-49B7-8EFF-60DB15D28E1C}"/>
            </c:ext>
          </c:extLst>
        </c:ser>
        <c:dLbls>
          <c:showLegendKey val="0"/>
          <c:showVal val="0"/>
          <c:showCatName val="0"/>
          <c:showSerName val="0"/>
          <c:showPercent val="0"/>
          <c:showBubbleSize val="0"/>
        </c:dLbls>
        <c:marker val="1"/>
        <c:smooth val="0"/>
        <c:axId val="1948526784"/>
        <c:axId val="430790399"/>
      </c:lineChart>
      <c:catAx>
        <c:axId val="1948526784"/>
        <c:scaling>
          <c:orientation val="minMax"/>
        </c:scaling>
        <c:delete val="0"/>
        <c:axPos val="b"/>
        <c:numFmt formatCode="General" sourceLinked="1"/>
        <c:majorTickMark val="in"/>
        <c:minorTickMark val="none"/>
        <c:tickLblPos val="low"/>
        <c:spPr>
          <a:noFill/>
          <a:ln w="3175" cap="flat" cmpd="sng" algn="ctr">
            <a:solidFill>
              <a:srgbClr val="000000"/>
            </a:solidFill>
            <a:prstDash val="solid"/>
            <a:round/>
          </a:ln>
          <a:effectLst/>
        </c:spPr>
        <c:txPr>
          <a:bodyPr rot="0" spcFirstLastPara="1" vertOverflow="ellipsis" wrap="square" anchor="ctr" anchorCtr="1"/>
          <a:lstStyle/>
          <a:p>
            <a:pPr>
              <a:defRPr sz="2200" b="0" i="0" u="none" strike="noStrike" kern="1200" baseline="0">
                <a:solidFill>
                  <a:srgbClr val="000000"/>
                </a:solidFill>
                <a:latin typeface="Segoe UI"/>
                <a:ea typeface="Segoe UI"/>
                <a:cs typeface="Segoe UI"/>
              </a:defRPr>
            </a:pPr>
            <a:endParaRPr lang="en-US"/>
          </a:p>
        </c:txPr>
        <c:crossAx val="430790399"/>
        <c:crosses val="autoZero"/>
        <c:auto val="1"/>
        <c:lblAlgn val="ctr"/>
        <c:lblOffset val="100"/>
        <c:tickLblSkip val="1"/>
        <c:noMultiLvlLbl val="0"/>
      </c:catAx>
      <c:valAx>
        <c:axId val="430790399"/>
        <c:scaling>
          <c:orientation val="minMax"/>
        </c:scaling>
        <c:delete val="0"/>
        <c:axPos val="l"/>
        <c:numFmt formatCode="0" sourceLinked="0"/>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crossAx val="1948526784"/>
        <c:crosses val="autoZero"/>
        <c:crossBetween val="between"/>
      </c:valAx>
      <c:valAx>
        <c:axId val="652947824"/>
        <c:scaling>
          <c:orientation val="minMax"/>
          <c:max val="40"/>
          <c:min val="0"/>
        </c:scaling>
        <c:delete val="0"/>
        <c:axPos val="r"/>
        <c:numFmt formatCode="0" sourceLinked="0"/>
        <c:majorTickMark val="in"/>
        <c:minorTickMark val="none"/>
        <c:tickLblPos val="none"/>
        <c:spPr>
          <a:noFill/>
          <a:ln w="3175">
            <a:solidFill>
              <a:srgbClr val="000000"/>
            </a:solidFill>
            <a:prstDash val="solid"/>
          </a:ln>
          <a:effectLst/>
        </c:spPr>
        <c:txPr>
          <a:bodyPr rot="-6000000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crossAx val="623053088"/>
        <c:crosses val="max"/>
        <c:crossBetween val="between"/>
        <c:majorUnit val="5"/>
        <c:minorUnit val="2"/>
      </c:valAx>
      <c:catAx>
        <c:axId val="623053088"/>
        <c:scaling>
          <c:orientation val="minMax"/>
        </c:scaling>
        <c:delete val="1"/>
        <c:axPos val="b"/>
        <c:majorTickMark val="out"/>
        <c:minorTickMark val="none"/>
        <c:tickLblPos val="nextTo"/>
        <c:crossAx val="652947824"/>
        <c:crosses val="autoZero"/>
        <c:auto val="1"/>
        <c:lblAlgn val="ctr"/>
        <c:lblOffset val="100"/>
        <c:noMultiLvlLbl val="0"/>
      </c:catAx>
      <c:spPr>
        <a:noFill/>
        <a:ln w="3175">
          <a:solidFill>
            <a:srgbClr val="000000"/>
          </a:solidFill>
          <a:prstDash val="solid"/>
        </a:ln>
        <a:effectLst/>
      </c:spPr>
    </c:plotArea>
    <c:legend>
      <c:legendPos val="r"/>
      <c:legendEntry>
        <c:idx val="1"/>
        <c:delete val="1"/>
      </c:legendEntry>
      <c:layout>
        <c:manualLayout>
          <c:xMode val="edge"/>
          <c:yMode val="edge"/>
          <c:x val="0.47406399957581058"/>
          <c:y val="0.20364622824924664"/>
          <c:w val="0.49739176542326147"/>
          <c:h val="5.1240522018081089E-2"/>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legend>
    <c:plotVisOnly val="1"/>
    <c:dispBlanksAs val="gap"/>
    <c:showDLblsOverMax val="0"/>
  </c:chart>
  <c:spPr>
    <a:noFill/>
    <a:ln w="25400" cap="flat" cmpd="sng" algn="ctr">
      <a:noFill/>
      <a:round/>
    </a:ln>
    <a:effectLst/>
  </c:spPr>
  <c:txPr>
    <a:bodyPr/>
    <a:lstStyle/>
    <a:p>
      <a:pPr>
        <a:defRPr sz="2200">
          <a:solidFill>
            <a:srgbClr val="000000"/>
          </a:solidFill>
          <a:latin typeface="Segoe UI"/>
          <a:ea typeface="Segoe UI"/>
          <a:cs typeface="Segoe UI"/>
        </a:defRPr>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81087378349833E-2"/>
          <c:y val="0.15493185947910357"/>
          <c:w val="0.90272631239839074"/>
          <c:h val="0.77317524545542915"/>
        </c:manualLayout>
      </c:layout>
      <c:barChart>
        <c:barDir val="col"/>
        <c:grouping val="clustered"/>
        <c:varyColors val="0"/>
        <c:ser>
          <c:idx val="0"/>
          <c:order val="0"/>
          <c:tx>
            <c:v>PISA education outcomes</c:v>
          </c:tx>
          <c:spPr>
            <a:solidFill>
              <a:srgbClr val="00B050"/>
            </a:solidFill>
            <a:ln w="25400">
              <a:noFill/>
            </a:ln>
            <a:effectLst/>
          </c:spPr>
          <c:invertIfNegative val="0"/>
          <c:dPt>
            <c:idx val="0"/>
            <c:invertIfNegative val="0"/>
            <c:bubble3D val="0"/>
            <c:spPr>
              <a:solidFill>
                <a:srgbClr val="00B050"/>
              </a:solidFill>
              <a:ln w="25400">
                <a:noFill/>
              </a:ln>
              <a:effectLst/>
            </c:spPr>
            <c:extLst>
              <c:ext xmlns:c16="http://schemas.microsoft.com/office/drawing/2014/chart" uri="{C3380CC4-5D6E-409C-BE32-E72D297353CC}">
                <c16:uniqueId val="{00000001-1D28-4DBD-92A1-6CF36AF65B8C}"/>
              </c:ext>
            </c:extLst>
          </c:dPt>
          <c:dPt>
            <c:idx val="3"/>
            <c:invertIfNegative val="0"/>
            <c:bubble3D val="0"/>
            <c:spPr>
              <a:solidFill>
                <a:srgbClr val="923CC2"/>
              </a:solidFill>
              <a:ln w="25400">
                <a:noFill/>
              </a:ln>
              <a:effectLst/>
            </c:spPr>
            <c:extLst>
              <c:ext xmlns:c16="http://schemas.microsoft.com/office/drawing/2014/chart" uri="{C3380CC4-5D6E-409C-BE32-E72D297353CC}">
                <c16:uniqueId val="{00000003-1D28-4DBD-92A1-6CF36AF65B8C}"/>
              </c:ext>
            </c:extLst>
          </c:dPt>
          <c:dPt>
            <c:idx val="4"/>
            <c:invertIfNegative val="0"/>
            <c:bubble3D val="0"/>
            <c:spPr>
              <a:solidFill>
                <a:srgbClr val="00B050"/>
              </a:solidFill>
              <a:ln w="25400">
                <a:noFill/>
              </a:ln>
              <a:effectLst/>
            </c:spPr>
            <c:extLst>
              <c:ext xmlns:c16="http://schemas.microsoft.com/office/drawing/2014/chart" uri="{C3380CC4-5D6E-409C-BE32-E72D297353CC}">
                <c16:uniqueId val="{00000005-1D28-4DBD-92A1-6CF36AF65B8C}"/>
              </c:ext>
            </c:extLst>
          </c:dPt>
          <c:dPt>
            <c:idx val="5"/>
            <c:invertIfNegative val="0"/>
            <c:bubble3D val="0"/>
            <c:spPr>
              <a:solidFill>
                <a:srgbClr val="00B050"/>
              </a:solidFill>
              <a:ln w="25400">
                <a:noFill/>
              </a:ln>
              <a:effectLst/>
            </c:spPr>
            <c:extLst>
              <c:ext xmlns:c16="http://schemas.microsoft.com/office/drawing/2014/chart" uri="{C3380CC4-5D6E-409C-BE32-E72D297353CC}">
                <c16:uniqueId val="{00000007-1D28-4DBD-92A1-6CF36AF65B8C}"/>
              </c:ext>
            </c:extLst>
          </c:dPt>
          <c:dPt>
            <c:idx val="7"/>
            <c:invertIfNegative val="0"/>
            <c:bubble3D val="0"/>
            <c:spPr>
              <a:solidFill>
                <a:srgbClr val="00B050"/>
              </a:solidFill>
              <a:ln w="25400">
                <a:noFill/>
              </a:ln>
              <a:effectLst/>
            </c:spPr>
            <c:extLst>
              <c:ext xmlns:c16="http://schemas.microsoft.com/office/drawing/2014/chart" uri="{C3380CC4-5D6E-409C-BE32-E72D297353CC}">
                <c16:uniqueId val="{00000009-1D28-4DBD-92A1-6CF36AF65B8C}"/>
              </c:ext>
            </c:extLst>
          </c:dPt>
          <c:dPt>
            <c:idx val="8"/>
            <c:invertIfNegative val="0"/>
            <c:bubble3D val="0"/>
            <c:spPr>
              <a:solidFill>
                <a:srgbClr val="00B050"/>
              </a:solidFill>
              <a:ln w="25400">
                <a:noFill/>
              </a:ln>
              <a:effectLst/>
            </c:spPr>
            <c:extLst>
              <c:ext xmlns:c16="http://schemas.microsoft.com/office/drawing/2014/chart" uri="{C3380CC4-5D6E-409C-BE32-E72D297353CC}">
                <c16:uniqueId val="{0000000B-1D28-4DBD-92A1-6CF36AF65B8C}"/>
              </c:ext>
            </c:extLst>
          </c:dPt>
          <c:cat>
            <c:strRef>
              <c:f>Data!$O$8:$O$11</c:f>
              <c:strCache>
                <c:ptCount val="4"/>
                <c:pt idx="0">
                  <c:v>Asia</c:v>
                </c:pt>
                <c:pt idx="1">
                  <c:v>CIS</c:v>
                </c:pt>
                <c:pt idx="2">
                  <c:v>EME</c:v>
                </c:pt>
                <c:pt idx="3">
                  <c:v>LAC</c:v>
                </c:pt>
              </c:strCache>
            </c:strRef>
          </c:cat>
          <c:val>
            <c:numRef>
              <c:f>Data!$P$8:$P$11</c:f>
              <c:numCache>
                <c:formatCode>0.0</c:formatCode>
                <c:ptCount val="4"/>
                <c:pt idx="0">
                  <c:v>62</c:v>
                </c:pt>
                <c:pt idx="1">
                  <c:v>33.80952380952381</c:v>
                </c:pt>
                <c:pt idx="2">
                  <c:v>32.285714285714292</c:v>
                </c:pt>
                <c:pt idx="3">
                  <c:v>23</c:v>
                </c:pt>
              </c:numCache>
            </c:numRef>
          </c:val>
          <c:extLst>
            <c:ext xmlns:c16="http://schemas.microsoft.com/office/drawing/2014/chart" uri="{C3380CC4-5D6E-409C-BE32-E72D297353CC}">
              <c16:uniqueId val="{0000000C-1D28-4DBD-92A1-6CF36AF65B8C}"/>
            </c:ext>
          </c:extLst>
        </c:ser>
        <c:dLbls>
          <c:showLegendKey val="0"/>
          <c:showVal val="0"/>
          <c:showCatName val="0"/>
          <c:showSerName val="0"/>
          <c:showPercent val="0"/>
          <c:showBubbleSize val="0"/>
        </c:dLbls>
        <c:gapWidth val="80"/>
        <c:axId val="843023136"/>
        <c:axId val="1492666032"/>
      </c:barChart>
      <c:lineChart>
        <c:grouping val="standard"/>
        <c:varyColors val="0"/>
        <c:ser>
          <c:idx val="1"/>
          <c:order val="1"/>
          <c:tx>
            <c:strRef>
              <c:f>Data!$Q$4</c:f>
              <c:strCache>
                <c:ptCount val="1"/>
                <c:pt idx="0">
                  <c:v>Advanced Economies</c:v>
                </c:pt>
              </c:strCache>
            </c:strRef>
          </c:tx>
          <c:spPr>
            <a:ln w="50800" cap="rnd">
              <a:solidFill>
                <a:schemeClr val="tx1"/>
              </a:solidFill>
              <a:prstDash val="sysDash"/>
              <a:round/>
            </a:ln>
            <a:effectLst/>
          </c:spPr>
          <c:marker>
            <c:symbol val="none"/>
          </c:marker>
          <c:dLbls>
            <c:dLbl>
              <c:idx val="0"/>
              <c:layout>
                <c:manualLayout>
                  <c:x val="-5.399221877568329E-2"/>
                  <c:y val="-2.7006112083211822E-2"/>
                </c:manualLayout>
              </c:layout>
              <c:tx>
                <c:rich>
                  <a:bodyPr rot="0" spcFirstLastPara="1" vertOverflow="ellipsis" vert="horz" wrap="square" anchor="ctr" anchorCtr="0"/>
                  <a:lstStyle/>
                  <a:p>
                    <a:pPr algn="l">
                      <a:defRPr sz="2000" b="1" i="0" u="none" strike="noStrike" kern="1200" baseline="0">
                        <a:solidFill>
                          <a:srgbClr val="000000"/>
                        </a:solidFill>
                        <a:latin typeface="Segoe UI"/>
                        <a:ea typeface="Segoe UI"/>
                        <a:cs typeface="Segoe UI"/>
                      </a:defRPr>
                    </a:pPr>
                    <a:r>
                      <a:rPr lang="es-ES" sz="1600" dirty="0"/>
                      <a:t>Resultado de educación de las economías avanzadas = 69,3</a:t>
                    </a:r>
                  </a:p>
                </c:rich>
              </c:tx>
              <c:spPr>
                <a:noFill/>
                <a:ln>
                  <a:noFill/>
                </a:ln>
                <a:effectLst/>
              </c:spPr>
              <c:txPr>
                <a:bodyPr rot="0" spcFirstLastPara="1" vertOverflow="ellipsis" vert="horz" wrap="square" anchor="ctr" anchorCtr="0"/>
                <a:lstStyle/>
                <a:p>
                  <a:pPr algn="l">
                    <a:defRPr sz="2000" b="1" i="0" u="none" strike="noStrike" kern="1200" baseline="0">
                      <a:solidFill>
                        <a:srgbClr val="000000"/>
                      </a:solidFill>
                      <a:latin typeface="Segoe UI"/>
                      <a:ea typeface="Segoe UI"/>
                      <a:cs typeface="Segoe UI"/>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83601871735730005"/>
                      <c:h val="9.2283950617283936E-2"/>
                    </c:manualLayout>
                  </c15:layout>
                </c:ext>
                <c:ext xmlns:c16="http://schemas.microsoft.com/office/drawing/2014/chart" uri="{C3380CC4-5D6E-409C-BE32-E72D297353CC}">
                  <c16:uniqueId val="{0000000C-ED20-49D9-927E-D3E159D680F9}"/>
                </c:ext>
              </c:extLst>
            </c:dLbl>
            <c:dLbl>
              <c:idx val="12"/>
              <c:layout>
                <c:manualLayout>
                  <c:x val="-0.11949355762347888"/>
                  <c:y val="3.4979646641392054E-2"/>
                </c:manualLayout>
              </c:layout>
              <c:tx>
                <c:rich>
                  <a:bodyPr rot="0" spcFirstLastPara="1" vertOverflow="ellipsis" vert="horz" wrap="square" anchor="ctr" anchorCtr="1"/>
                  <a:lstStyle/>
                  <a:p>
                    <a:pPr algn="l">
                      <a:defRPr sz="2000" b="1" i="0" u="none" strike="noStrike" kern="1200" baseline="0">
                        <a:solidFill>
                          <a:srgbClr val="000000"/>
                        </a:solidFill>
                        <a:latin typeface="Segoe UI"/>
                        <a:ea typeface="Segoe UI"/>
                        <a:cs typeface="Segoe UI"/>
                      </a:defRPr>
                    </a:pPr>
                    <a:r>
                      <a:rPr lang="en-US" sz="2000" b="1" dirty="0"/>
                      <a:t>Advanced</a:t>
                    </a:r>
                    <a:r>
                      <a:rPr lang="en-US" sz="2000" b="1" baseline="0" dirty="0"/>
                      <a:t> economies</a:t>
                    </a:r>
                    <a:r>
                      <a:rPr lang="en-US" sz="2000" b="1" dirty="0"/>
                      <a:t> education outcome = </a:t>
                    </a:r>
                    <a:fld id="{ADDE69BD-E516-4FFA-82D9-8187CDAED77E}" type="VALUE">
                      <a:rPr lang="en-US" sz="2000" b="1"/>
                      <a:pPr algn="l">
                        <a:defRPr sz="2000" b="1"/>
                      </a:pPr>
                      <a:t>[VALUE]</a:t>
                    </a:fld>
                    <a:endParaRPr lang="en-US" sz="2000" b="1" dirty="0"/>
                  </a:p>
                </c:rich>
              </c:tx>
              <c:spPr>
                <a:noFill/>
                <a:ln>
                  <a:noFill/>
                </a:ln>
                <a:effectLst/>
              </c:spPr>
              <c:txPr>
                <a:bodyPr rot="0" spcFirstLastPara="1" vertOverflow="ellipsis" vert="horz" wrap="square" anchor="ctr" anchorCtr="1"/>
                <a:lstStyle/>
                <a:p>
                  <a:pPr algn="l">
                    <a:defRPr sz="2000" b="1" i="0" u="none" strike="noStrike" kern="1200" baseline="0">
                      <a:solidFill>
                        <a:srgbClr val="000000"/>
                      </a:solidFill>
                      <a:latin typeface="Segoe UI"/>
                      <a:ea typeface="Segoe UI"/>
                      <a:cs typeface="Segoe UI"/>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7727624009120071"/>
                      <c:h val="5.1827792359288423E-2"/>
                    </c:manualLayout>
                  </c15:layout>
                  <c15:dlblFieldTable/>
                  <c15:showDataLabelsRange val="0"/>
                </c:ext>
                <c:ext xmlns:c16="http://schemas.microsoft.com/office/drawing/2014/chart" uri="{C3380CC4-5D6E-409C-BE32-E72D297353CC}">
                  <c16:uniqueId val="{0000000D-1D28-4DBD-92A1-6CF36AF65B8C}"/>
                </c:ext>
              </c:extLst>
            </c:dLbl>
            <c:spPr>
              <a:noFill/>
              <a:ln>
                <a:noFill/>
              </a:ln>
              <a:effectLst/>
            </c:spPr>
            <c:txPr>
              <a:bodyPr rot="0" spcFirstLastPara="1" vertOverflow="ellipsis" vert="horz" wrap="square" anchor="ctr" anchorCtr="1"/>
              <a:lstStyle/>
              <a:p>
                <a:pPr>
                  <a:defRPr sz="2000" b="1" i="0" u="none" strike="noStrike" kern="1200" baseline="0">
                    <a:solidFill>
                      <a:srgbClr val="000000"/>
                    </a:solidFill>
                    <a:latin typeface="Segoe UI"/>
                    <a:ea typeface="Segoe UI"/>
                    <a:cs typeface="Segoe UI"/>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Data!$I$8:$I$21</c:f>
              <c:strCache>
                <c:ptCount val="14"/>
                <c:pt idx="0">
                  <c:v>Asia</c:v>
                </c:pt>
                <c:pt idx="1">
                  <c:v>ARG</c:v>
                </c:pt>
                <c:pt idx="2">
                  <c:v>CHL</c:v>
                </c:pt>
                <c:pt idx="3">
                  <c:v>URY</c:v>
                </c:pt>
                <c:pt idx="4">
                  <c:v>CIS</c:v>
                </c:pt>
                <c:pt idx="5">
                  <c:v>EME</c:v>
                </c:pt>
                <c:pt idx="6">
                  <c:v>TTO</c:v>
                </c:pt>
                <c:pt idx="7">
                  <c:v>LAC</c:v>
                </c:pt>
                <c:pt idx="8">
                  <c:v>CRI</c:v>
                </c:pt>
                <c:pt idx="9">
                  <c:v>COL</c:v>
                </c:pt>
                <c:pt idx="10">
                  <c:v>MEX</c:v>
                </c:pt>
                <c:pt idx="11">
                  <c:v>BRA</c:v>
                </c:pt>
                <c:pt idx="12">
                  <c:v>PER</c:v>
                </c:pt>
                <c:pt idx="13">
                  <c:v>DOM</c:v>
                </c:pt>
              </c:strCache>
            </c:strRef>
          </c:cat>
          <c:val>
            <c:numRef>
              <c:f>Data!$Q$8:$Q$11</c:f>
              <c:numCache>
                <c:formatCode>0.0</c:formatCode>
                <c:ptCount val="4"/>
                <c:pt idx="0">
                  <c:v>69.325396825396822</c:v>
                </c:pt>
                <c:pt idx="1">
                  <c:v>69.325396825396822</c:v>
                </c:pt>
                <c:pt idx="2">
                  <c:v>69.325396825396822</c:v>
                </c:pt>
                <c:pt idx="3">
                  <c:v>69.325396825396822</c:v>
                </c:pt>
              </c:numCache>
            </c:numRef>
          </c:val>
          <c:smooth val="0"/>
          <c:extLst>
            <c:ext xmlns:c16="http://schemas.microsoft.com/office/drawing/2014/chart" uri="{C3380CC4-5D6E-409C-BE32-E72D297353CC}">
              <c16:uniqueId val="{0000000E-1D28-4DBD-92A1-6CF36AF65B8C}"/>
            </c:ext>
          </c:extLst>
        </c:ser>
        <c:dLbls>
          <c:showLegendKey val="0"/>
          <c:showVal val="0"/>
          <c:showCatName val="0"/>
          <c:showSerName val="0"/>
          <c:showPercent val="0"/>
          <c:showBubbleSize val="0"/>
        </c:dLbls>
        <c:marker val="1"/>
        <c:smooth val="0"/>
        <c:axId val="843023136"/>
        <c:axId val="1492666032"/>
      </c:lineChart>
      <c:lineChart>
        <c:grouping val="standard"/>
        <c:varyColors val="0"/>
        <c:ser>
          <c:idx val="3"/>
          <c:order val="2"/>
          <c:tx>
            <c:v>Public education spending (percent of GDP; right scale)</c:v>
          </c:tx>
          <c:spPr>
            <a:ln w="28575" cap="rnd">
              <a:noFill/>
              <a:round/>
            </a:ln>
            <a:effectLst/>
          </c:spPr>
          <c:marker>
            <c:symbol val="circle"/>
            <c:size val="26"/>
            <c:spPr>
              <a:solidFill>
                <a:srgbClr val="FF8553"/>
              </a:solidFill>
              <a:ln w="9525">
                <a:solidFill>
                  <a:schemeClr val="tx1"/>
                </a:solidFill>
              </a:ln>
              <a:effectLst/>
            </c:spPr>
          </c:marker>
          <c:val>
            <c:numRef>
              <c:f>Data!$R$8:$R$11</c:f>
              <c:numCache>
                <c:formatCode>0.0</c:formatCode>
                <c:ptCount val="4"/>
                <c:pt idx="0">
                  <c:v>3.8166775107383728</c:v>
                </c:pt>
                <c:pt idx="1">
                  <c:v>4.4374934037526437</c:v>
                </c:pt>
                <c:pt idx="2">
                  <c:v>4.1180450320243835</c:v>
                </c:pt>
                <c:pt idx="3">
                  <c:v>4.6739920139312758</c:v>
                </c:pt>
              </c:numCache>
            </c:numRef>
          </c:val>
          <c:smooth val="0"/>
          <c:extLst>
            <c:ext xmlns:c16="http://schemas.microsoft.com/office/drawing/2014/chart" uri="{C3380CC4-5D6E-409C-BE32-E72D297353CC}">
              <c16:uniqueId val="{0000000F-1D28-4DBD-92A1-6CF36AF65B8C}"/>
            </c:ext>
          </c:extLst>
        </c:ser>
        <c:dLbls>
          <c:showLegendKey val="0"/>
          <c:showVal val="0"/>
          <c:showCatName val="0"/>
          <c:showSerName val="0"/>
          <c:showPercent val="0"/>
          <c:showBubbleSize val="0"/>
        </c:dLbls>
        <c:marker val="1"/>
        <c:smooth val="0"/>
        <c:axId val="853002864"/>
        <c:axId val="837179936"/>
      </c:lineChart>
      <c:catAx>
        <c:axId val="843023136"/>
        <c:scaling>
          <c:orientation val="minMax"/>
        </c:scaling>
        <c:delete val="0"/>
        <c:axPos val="b"/>
        <c:numFmt formatCode="General" sourceLinked="1"/>
        <c:majorTickMark val="in"/>
        <c:minorTickMark val="none"/>
        <c:tickLblPos val="low"/>
        <c:spPr>
          <a:noFill/>
          <a:ln w="3175" cap="flat" cmpd="sng" algn="ctr">
            <a:solidFill>
              <a:srgbClr val="000000"/>
            </a:solidFill>
            <a:prstDash val="solid"/>
            <a:round/>
          </a:ln>
          <a:effectLst/>
        </c:spPr>
        <c:txPr>
          <a:bodyPr rot="0" spcFirstLastPara="1" vertOverflow="ellipsis" wrap="square" anchor="ctr" anchorCtr="1"/>
          <a:lstStyle/>
          <a:p>
            <a:pPr>
              <a:defRPr sz="2200" b="0" i="0" u="none" strike="noStrike" kern="1200" baseline="0">
                <a:solidFill>
                  <a:srgbClr val="000000"/>
                </a:solidFill>
                <a:latin typeface="Segoe UI"/>
                <a:ea typeface="Segoe UI"/>
                <a:cs typeface="Segoe UI"/>
              </a:defRPr>
            </a:pPr>
            <a:endParaRPr lang="en-US"/>
          </a:p>
        </c:txPr>
        <c:crossAx val="1492666032"/>
        <c:crosses val="autoZero"/>
        <c:auto val="1"/>
        <c:lblAlgn val="ctr"/>
        <c:lblOffset val="100"/>
        <c:noMultiLvlLbl val="0"/>
      </c:catAx>
      <c:valAx>
        <c:axId val="1492666032"/>
        <c:scaling>
          <c:orientation val="minMax"/>
        </c:scaling>
        <c:delete val="0"/>
        <c:axPos val="l"/>
        <c:numFmt formatCode="0" sourceLinked="0"/>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crossAx val="843023136"/>
        <c:crosses val="autoZero"/>
        <c:crossBetween val="between"/>
        <c:majorUnit val="20"/>
      </c:valAx>
      <c:valAx>
        <c:axId val="837179936"/>
        <c:scaling>
          <c:orientation val="minMax"/>
          <c:max val="5"/>
          <c:min val="3.5"/>
        </c:scaling>
        <c:delete val="0"/>
        <c:axPos val="r"/>
        <c:numFmt formatCode="0.0" sourceLinked="0"/>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crossAx val="853002864"/>
        <c:crosses val="max"/>
        <c:crossBetween val="between"/>
        <c:majorUnit val="0.30000000000000004"/>
      </c:valAx>
      <c:catAx>
        <c:axId val="853002864"/>
        <c:scaling>
          <c:orientation val="minMax"/>
        </c:scaling>
        <c:delete val="1"/>
        <c:axPos val="b"/>
        <c:majorTickMark val="out"/>
        <c:minorTickMark val="none"/>
        <c:tickLblPos val="nextTo"/>
        <c:crossAx val="837179936"/>
        <c:crosses val="autoZero"/>
        <c:auto val="1"/>
        <c:lblAlgn val="ctr"/>
        <c:lblOffset val="100"/>
        <c:noMultiLvlLbl val="0"/>
      </c:catAx>
      <c:spPr>
        <a:noFill/>
        <a:ln w="3175">
          <a:solidFill>
            <a:srgbClr val="000000"/>
          </a:solidFill>
          <a:prstDash val="solid"/>
        </a:ln>
        <a:effectLst/>
      </c:spPr>
    </c:plotArea>
    <c:legend>
      <c:legendPos val="r"/>
      <c:legendEntry>
        <c:idx val="1"/>
        <c:delete val="1"/>
      </c:legendEntry>
      <c:layout>
        <c:manualLayout>
          <c:xMode val="edge"/>
          <c:yMode val="edge"/>
          <c:x val="5.7723053409950792E-2"/>
          <c:y val="7.4218795567220761E-2"/>
          <c:w val="0.90421795515332226"/>
          <c:h val="7.3193593856323513E-2"/>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000000"/>
              </a:solidFill>
              <a:latin typeface="Segoe UI"/>
              <a:ea typeface="Segoe UI"/>
              <a:cs typeface="Segoe UI"/>
            </a:defRPr>
          </a:pPr>
          <a:endParaRPr lang="en-US"/>
        </a:p>
      </c:txPr>
    </c:legend>
    <c:plotVisOnly val="1"/>
    <c:dispBlanksAs val="gap"/>
    <c:showDLblsOverMax val="0"/>
  </c:chart>
  <c:spPr>
    <a:noFill/>
    <a:ln w="25400" cap="flat" cmpd="sng" algn="ctr">
      <a:noFill/>
      <a:round/>
    </a:ln>
    <a:effectLst/>
  </c:spPr>
  <c:txPr>
    <a:bodyPr/>
    <a:lstStyle/>
    <a:p>
      <a:pPr>
        <a:defRPr sz="2200">
          <a:solidFill>
            <a:srgbClr val="000000"/>
          </a:solidFill>
          <a:latin typeface="Segoe UI"/>
          <a:ea typeface="Segoe UI"/>
          <a:cs typeface="Segoe UI"/>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412295751327943E-2"/>
          <c:y val="2.4732186254495962E-2"/>
          <c:w val="0.86325659102317254"/>
          <c:h val="0.89703995333916597"/>
        </c:manualLayout>
      </c:layout>
      <c:lineChart>
        <c:grouping val="standard"/>
        <c:varyColors val="0"/>
        <c:ser>
          <c:idx val="0"/>
          <c:order val="0"/>
          <c:tx>
            <c:strRef>
              <c:f>Inflation!$B$3</c:f>
              <c:strCache>
                <c:ptCount val="1"/>
                <c:pt idx="0">
                  <c:v>WEO Jan</c:v>
                </c:pt>
              </c:strCache>
            </c:strRef>
          </c:tx>
          <c:spPr>
            <a:ln w="63500" cap="rnd">
              <a:solidFill>
                <a:srgbClr val="FF0D0D"/>
              </a:solidFill>
              <a:prstDash val="solid"/>
              <a:round/>
            </a:ln>
            <a:effectLst/>
          </c:spPr>
          <c:marker>
            <c:symbol val="none"/>
          </c:marker>
          <c:cat>
            <c:numRef>
              <c:f>Inflation!$A$4:$A$17</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Inflation!$B$4:$B$17</c:f>
              <c:numCache>
                <c:formatCode>General</c:formatCode>
                <c:ptCount val="14"/>
                <c:pt idx="0">
                  <c:v>1.6893644318804684</c:v>
                </c:pt>
                <c:pt idx="1">
                  <c:v>3.0856577132390832</c:v>
                </c:pt>
                <c:pt idx="2">
                  <c:v>1.821509091441303</c:v>
                </c:pt>
                <c:pt idx="3">
                  <c:v>1.3366604265694439</c:v>
                </c:pt>
                <c:pt idx="4">
                  <c:v>0.54682295719996354</c:v>
                </c:pt>
                <c:pt idx="5">
                  <c:v>0.73929041384868288</c:v>
                </c:pt>
                <c:pt idx="6">
                  <c:v>2.1919997646702614</c:v>
                </c:pt>
                <c:pt idx="7">
                  <c:v>1.7537693982169607</c:v>
                </c:pt>
                <c:pt idx="8">
                  <c:v>2.7465563044486925</c:v>
                </c:pt>
                <c:pt idx="9">
                  <c:v>2.6572518343782625</c:v>
                </c:pt>
                <c:pt idx="10">
                  <c:v>2.1438808343600302</c:v>
                </c:pt>
                <c:pt idx="11">
                  <c:v>2.1914096625447779</c:v>
                </c:pt>
                <c:pt idx="12">
                  <c:v>2.204292429701078</c:v>
                </c:pt>
                <c:pt idx="13">
                  <c:v>1.9032720920070272</c:v>
                </c:pt>
              </c:numCache>
            </c:numRef>
          </c:val>
          <c:smooth val="0"/>
          <c:extLst>
            <c:ext xmlns:c16="http://schemas.microsoft.com/office/drawing/2014/chart" uri="{C3380CC4-5D6E-409C-BE32-E72D297353CC}">
              <c16:uniqueId val="{00000000-CFCB-4E93-AEDE-CC0AA88BF314}"/>
            </c:ext>
          </c:extLst>
        </c:ser>
        <c:ser>
          <c:idx val="1"/>
          <c:order val="1"/>
          <c:tx>
            <c:strRef>
              <c:f>Inflation!$C$3</c:f>
              <c:strCache>
                <c:ptCount val="1"/>
                <c:pt idx="0">
                  <c:v>WEO Live</c:v>
                </c:pt>
              </c:strCache>
            </c:strRef>
          </c:tx>
          <c:spPr>
            <a:ln w="63500" cap="rnd">
              <a:solidFill>
                <a:schemeClr val="tx1"/>
              </a:solidFill>
              <a:prstDash val="solid"/>
              <a:round/>
            </a:ln>
            <a:effectLst/>
          </c:spPr>
          <c:marker>
            <c:symbol val="none"/>
          </c:marker>
          <c:cat>
            <c:numRef>
              <c:f>Inflation!$A$4:$A$17</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Inflation!$C$4:$C$17</c:f>
              <c:numCache>
                <c:formatCode>General</c:formatCode>
                <c:ptCount val="14"/>
                <c:pt idx="0">
                  <c:v>1.6893644318804684</c:v>
                </c:pt>
                <c:pt idx="1">
                  <c:v>3.0856577132390832</c:v>
                </c:pt>
                <c:pt idx="2">
                  <c:v>1.8216554914645824</c:v>
                </c:pt>
                <c:pt idx="3">
                  <c:v>1.3160978457319401</c:v>
                </c:pt>
                <c:pt idx="4">
                  <c:v>0.53302566569668253</c:v>
                </c:pt>
                <c:pt idx="5">
                  <c:v>0.73276516154063698</c:v>
                </c:pt>
                <c:pt idx="6">
                  <c:v>2.1841260587990385</c:v>
                </c:pt>
                <c:pt idx="7">
                  <c:v>2.1840001810229039</c:v>
                </c:pt>
                <c:pt idx="8">
                  <c:v>2.4726936859047233</c:v>
                </c:pt>
                <c:pt idx="9">
                  <c:v>2.2714982364623708</c:v>
                </c:pt>
                <c:pt idx="10">
                  <c:v>2.1067813236894852</c:v>
                </c:pt>
                <c:pt idx="11">
                  <c:v>2.0100155278064404</c:v>
                </c:pt>
                <c:pt idx="12">
                  <c:v>1.9930126717828507</c:v>
                </c:pt>
                <c:pt idx="13">
                  <c:v>1.7657652333364513</c:v>
                </c:pt>
              </c:numCache>
            </c:numRef>
          </c:val>
          <c:smooth val="0"/>
          <c:extLst>
            <c:ext xmlns:c16="http://schemas.microsoft.com/office/drawing/2014/chart" uri="{C3380CC4-5D6E-409C-BE32-E72D297353CC}">
              <c16:uniqueId val="{00000001-CFCB-4E93-AEDE-CC0AA88BF314}"/>
            </c:ext>
          </c:extLst>
        </c:ser>
        <c:dLbls>
          <c:showLegendKey val="0"/>
          <c:showVal val="0"/>
          <c:showCatName val="0"/>
          <c:showSerName val="0"/>
          <c:showPercent val="0"/>
          <c:showBubbleSize val="0"/>
        </c:dLbls>
        <c:smooth val="0"/>
        <c:axId val="724879423"/>
        <c:axId val="1724759631"/>
      </c:lineChart>
      <c:catAx>
        <c:axId val="724879423"/>
        <c:scaling>
          <c:orientation val="minMax"/>
        </c:scaling>
        <c:delete val="0"/>
        <c:axPos val="b"/>
        <c:numFmt formatCode="General" sourceLinked="1"/>
        <c:majorTickMark val="in"/>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1724759631"/>
        <c:crosses val="autoZero"/>
        <c:auto val="1"/>
        <c:lblAlgn val="ctr"/>
        <c:lblOffset val="100"/>
        <c:tickLblSkip val="3"/>
        <c:noMultiLvlLbl val="0"/>
      </c:catAx>
      <c:valAx>
        <c:axId val="1724759631"/>
        <c:scaling>
          <c:orientation val="minMax"/>
        </c:scaling>
        <c:delete val="0"/>
        <c:axPos val="l"/>
        <c:numFmt formatCode="General" sourceLinked="1"/>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724879423"/>
        <c:crosses val="autoZero"/>
        <c:crossBetween val="between"/>
      </c:valAx>
      <c:spPr>
        <a:solidFill>
          <a:srgbClr val="FFFFFF">
            <a:alpha val="0"/>
          </a:srgbClr>
        </a:solidFill>
        <a:ln w="3175">
          <a:solidFill>
            <a:srgbClr val="000000"/>
          </a:solidFill>
          <a:prstDash val="solid"/>
        </a:ln>
        <a:effectLst/>
      </c:spPr>
    </c:plotArea>
    <c:plotVisOnly val="1"/>
    <c:dispBlanksAs val="gap"/>
    <c:showDLblsOverMax val="0"/>
  </c:chart>
  <c:spPr>
    <a:noFill/>
    <a:ln w="25400" cap="flat" cmpd="sng" algn="ctr">
      <a:noFill/>
      <a:round/>
    </a:ln>
    <a:effectLst/>
  </c:spPr>
  <c:txPr>
    <a:bodyPr/>
    <a:lstStyle/>
    <a:p>
      <a:pPr>
        <a:defRPr sz="2400">
          <a:solidFill>
            <a:srgbClr val="000000"/>
          </a:solidFill>
          <a:latin typeface="Segoe UI"/>
          <a:ea typeface="Segoe UI"/>
          <a:cs typeface="Segoe UI"/>
        </a:defRPr>
      </a:pPr>
      <a:endParaRPr lang="en-US"/>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140361260741546E-2"/>
          <c:y val="2.2577160493827162E-2"/>
          <c:w val="0.89058751695048588"/>
          <c:h val="0.905529916399339"/>
        </c:manualLayout>
      </c:layout>
      <c:barChart>
        <c:barDir val="col"/>
        <c:grouping val="clustered"/>
        <c:varyColors val="0"/>
        <c:ser>
          <c:idx val="2"/>
          <c:order val="0"/>
          <c:tx>
            <c:strRef>
              <c:f>Data!$Q$6</c:f>
              <c:strCache>
                <c:ptCount val="1"/>
                <c:pt idx="0">
                  <c:v>Openness</c:v>
                </c:pt>
              </c:strCache>
            </c:strRef>
          </c:tx>
          <c:spPr>
            <a:solidFill>
              <a:srgbClr val="00B050"/>
            </a:solidFill>
            <a:ln w="19050">
              <a:noFill/>
              <a:prstDash val="solid"/>
            </a:ln>
            <a:effectLst/>
          </c:spPr>
          <c:invertIfNegative val="0"/>
          <c:dPt>
            <c:idx val="0"/>
            <c:invertIfNegative val="0"/>
            <c:bubble3D val="0"/>
            <c:spPr>
              <a:solidFill>
                <a:srgbClr val="00B050"/>
              </a:solidFill>
              <a:ln w="19050">
                <a:noFill/>
                <a:prstDash val="solid"/>
              </a:ln>
              <a:effectLst/>
            </c:spPr>
            <c:extLst>
              <c:ext xmlns:c16="http://schemas.microsoft.com/office/drawing/2014/chart" uri="{C3380CC4-5D6E-409C-BE32-E72D297353CC}">
                <c16:uniqueId val="{00000001-B889-42BC-A071-DD283294E32A}"/>
              </c:ext>
            </c:extLst>
          </c:dPt>
          <c:dPt>
            <c:idx val="1"/>
            <c:invertIfNegative val="0"/>
            <c:bubble3D val="0"/>
            <c:spPr>
              <a:solidFill>
                <a:srgbClr val="00B050"/>
              </a:solidFill>
              <a:ln w="19050">
                <a:noFill/>
                <a:prstDash val="solid"/>
              </a:ln>
              <a:effectLst/>
            </c:spPr>
            <c:extLst>
              <c:ext xmlns:c16="http://schemas.microsoft.com/office/drawing/2014/chart" uri="{C3380CC4-5D6E-409C-BE32-E72D297353CC}">
                <c16:uniqueId val="{00000003-B889-42BC-A071-DD283294E32A}"/>
              </c:ext>
            </c:extLst>
          </c:dPt>
          <c:dPt>
            <c:idx val="2"/>
            <c:invertIfNegative val="0"/>
            <c:bubble3D val="0"/>
            <c:spPr>
              <a:solidFill>
                <a:srgbClr val="00B050"/>
              </a:solidFill>
              <a:ln w="19050">
                <a:noFill/>
                <a:prstDash val="solid"/>
              </a:ln>
              <a:effectLst/>
            </c:spPr>
            <c:extLst>
              <c:ext xmlns:c16="http://schemas.microsoft.com/office/drawing/2014/chart" uri="{C3380CC4-5D6E-409C-BE32-E72D297353CC}">
                <c16:uniqueId val="{00000005-B889-42BC-A071-DD283294E32A}"/>
              </c:ext>
            </c:extLst>
          </c:dPt>
          <c:dPt>
            <c:idx val="3"/>
            <c:invertIfNegative val="0"/>
            <c:bubble3D val="0"/>
            <c:spPr>
              <a:solidFill>
                <a:srgbClr val="923CC2"/>
              </a:solidFill>
              <a:ln w="19050">
                <a:noFill/>
                <a:prstDash val="solid"/>
              </a:ln>
              <a:effectLst/>
            </c:spPr>
            <c:extLst>
              <c:ext xmlns:c16="http://schemas.microsoft.com/office/drawing/2014/chart" uri="{C3380CC4-5D6E-409C-BE32-E72D297353CC}">
                <c16:uniqueId val="{0000000C-00EE-41C1-A6E1-FC25F5190834}"/>
              </c:ext>
            </c:extLst>
          </c:dPt>
          <c:dPt>
            <c:idx val="4"/>
            <c:invertIfNegative val="0"/>
            <c:bubble3D val="0"/>
            <c:spPr>
              <a:solidFill>
                <a:srgbClr val="00B050"/>
              </a:solidFill>
              <a:ln w="19050">
                <a:noFill/>
                <a:prstDash val="solid"/>
              </a:ln>
              <a:effectLst/>
            </c:spPr>
            <c:extLst>
              <c:ext xmlns:c16="http://schemas.microsoft.com/office/drawing/2014/chart" uri="{C3380CC4-5D6E-409C-BE32-E72D297353CC}">
                <c16:uniqueId val="{00000007-B889-42BC-A071-DD283294E32A}"/>
              </c:ext>
            </c:extLst>
          </c:dPt>
          <c:dPt>
            <c:idx val="5"/>
            <c:invertIfNegative val="0"/>
            <c:bubble3D val="0"/>
            <c:spPr>
              <a:solidFill>
                <a:srgbClr val="00B050"/>
              </a:solidFill>
              <a:ln w="19050">
                <a:noFill/>
                <a:prstDash val="solid"/>
              </a:ln>
              <a:effectLst/>
            </c:spPr>
            <c:extLst>
              <c:ext xmlns:c16="http://schemas.microsoft.com/office/drawing/2014/chart" uri="{C3380CC4-5D6E-409C-BE32-E72D297353CC}">
                <c16:uniqueId val="{00000009-B889-42BC-A071-DD283294E32A}"/>
              </c:ext>
            </c:extLst>
          </c:dPt>
          <c:dPt>
            <c:idx val="6"/>
            <c:invertIfNegative val="0"/>
            <c:bubble3D val="0"/>
            <c:spPr>
              <a:solidFill>
                <a:srgbClr val="00B050"/>
              </a:solidFill>
              <a:ln w="19050">
                <a:noFill/>
                <a:prstDash val="solid"/>
              </a:ln>
              <a:effectLst/>
            </c:spPr>
            <c:extLst>
              <c:ext xmlns:c16="http://schemas.microsoft.com/office/drawing/2014/chart" uri="{C3380CC4-5D6E-409C-BE32-E72D297353CC}">
                <c16:uniqueId val="{0000000B-B889-42BC-A071-DD283294E32A}"/>
              </c:ext>
            </c:extLst>
          </c:dPt>
          <c:cat>
            <c:strRef>
              <c:f>Data!$P$10:$P$14</c:f>
              <c:strCache>
                <c:ptCount val="5"/>
                <c:pt idx="0">
                  <c:v>EME</c:v>
                </c:pt>
                <c:pt idx="1">
                  <c:v>Asia</c:v>
                </c:pt>
                <c:pt idx="2">
                  <c:v>MENA</c:v>
                </c:pt>
                <c:pt idx="3">
                  <c:v>LAC</c:v>
                </c:pt>
                <c:pt idx="4">
                  <c:v>SSA</c:v>
                </c:pt>
              </c:strCache>
            </c:strRef>
          </c:cat>
          <c:val>
            <c:numRef>
              <c:f>Data!$Q$10:$Q$14</c:f>
              <c:numCache>
                <c:formatCode>0.0</c:formatCode>
                <c:ptCount val="5"/>
                <c:pt idx="0">
                  <c:v>102.17920415273031</c:v>
                </c:pt>
                <c:pt idx="1">
                  <c:v>94.01679833527848</c:v>
                </c:pt>
                <c:pt idx="2">
                  <c:v>83.853294070601734</c:v>
                </c:pt>
                <c:pt idx="3">
                  <c:v>76.256405435980298</c:v>
                </c:pt>
                <c:pt idx="4">
                  <c:v>72.751760042025197</c:v>
                </c:pt>
              </c:numCache>
            </c:numRef>
          </c:val>
          <c:extLst>
            <c:ext xmlns:c16="http://schemas.microsoft.com/office/drawing/2014/chart" uri="{C3380CC4-5D6E-409C-BE32-E72D297353CC}">
              <c16:uniqueId val="{0000000C-B889-42BC-A071-DD283294E32A}"/>
            </c:ext>
          </c:extLst>
        </c:ser>
        <c:dLbls>
          <c:showLegendKey val="0"/>
          <c:showVal val="0"/>
          <c:showCatName val="0"/>
          <c:showSerName val="0"/>
          <c:showPercent val="0"/>
          <c:showBubbleSize val="0"/>
        </c:dLbls>
        <c:gapWidth val="80"/>
        <c:axId val="1665610143"/>
        <c:axId val="1679831471"/>
      </c:barChart>
      <c:barChart>
        <c:barDir val="col"/>
        <c:grouping val="clustered"/>
        <c:varyColors val="0"/>
        <c:ser>
          <c:idx val="1"/>
          <c:order val="2"/>
          <c:tx>
            <c:v> </c:v>
          </c:tx>
          <c:spPr>
            <a:noFill/>
            <a:ln>
              <a:noFill/>
            </a:ln>
            <a:effectLst/>
          </c:spPr>
          <c:invertIfNegative val="0"/>
          <c:val>
            <c:numLit>
              <c:formatCode>General</c:formatCode>
              <c:ptCount val="1"/>
              <c:pt idx="0">
                <c:v>1</c:v>
              </c:pt>
            </c:numLit>
          </c:val>
          <c:extLst>
            <c:ext xmlns:c16="http://schemas.microsoft.com/office/drawing/2014/chart" uri="{C3380CC4-5D6E-409C-BE32-E72D297353CC}">
              <c16:uniqueId val="{0000000D-B889-42BC-A071-DD283294E32A}"/>
            </c:ext>
          </c:extLst>
        </c:ser>
        <c:dLbls>
          <c:showLegendKey val="0"/>
          <c:showVal val="0"/>
          <c:showCatName val="0"/>
          <c:showSerName val="0"/>
          <c:showPercent val="0"/>
          <c:showBubbleSize val="0"/>
        </c:dLbls>
        <c:gapWidth val="80"/>
        <c:axId val="1890760448"/>
        <c:axId val="2001620000"/>
      </c:barChart>
      <c:lineChart>
        <c:grouping val="standard"/>
        <c:varyColors val="0"/>
        <c:ser>
          <c:idx val="0"/>
          <c:order val="1"/>
          <c:tx>
            <c:strRef>
              <c:f>Data!$R$6</c:f>
              <c:strCache>
                <c:ptCount val="1"/>
                <c:pt idx="0">
                  <c:v>ADV</c:v>
                </c:pt>
              </c:strCache>
            </c:strRef>
          </c:tx>
          <c:spPr>
            <a:ln w="50800" cap="rnd">
              <a:solidFill>
                <a:schemeClr val="tx1"/>
              </a:solidFill>
              <a:prstDash val="sysDash"/>
              <a:round/>
            </a:ln>
            <a:effectLst/>
          </c:spPr>
          <c:marker>
            <c:symbol val="none"/>
          </c:marker>
          <c:dLbls>
            <c:dLbl>
              <c:idx val="0"/>
              <c:layout>
                <c:manualLayout>
                  <c:x val="-4.4094488188976683E-3"/>
                  <c:y val="2.4691418780985696E-2"/>
                </c:manualLayout>
              </c:layout>
              <c:tx>
                <c:rich>
                  <a:bodyPr/>
                  <a:lstStyle/>
                  <a:p>
                    <a:r>
                      <a:rPr lang="en-US" dirty="0" err="1"/>
                      <a:t>Economías</a:t>
                    </a:r>
                    <a:r>
                      <a:rPr lang="en-US" dirty="0"/>
                      <a:t> </a:t>
                    </a:r>
                    <a:r>
                      <a:rPr lang="en-US" dirty="0" err="1"/>
                      <a:t>avanzadas</a:t>
                    </a:r>
                    <a:r>
                      <a:rPr lang="en-US" dirty="0"/>
                      <a:t> = 124,9</a:t>
                    </a:r>
                  </a:p>
                </c:rich>
              </c:tx>
              <c:showLegendKey val="0"/>
              <c:showVal val="1"/>
              <c:showCatName val="0"/>
              <c:showSerName val="0"/>
              <c:showPercent val="0"/>
              <c:showBubbleSize val="0"/>
              <c:extLst>
                <c:ext xmlns:c15="http://schemas.microsoft.com/office/drawing/2012/chart" uri="{CE6537A1-D6FC-4f65-9D91-7224C49458BB}">
                  <c15:layout>
                    <c:manualLayout>
                      <c:w val="0.59696134574087334"/>
                      <c:h val="5.0617283950617278E-2"/>
                    </c:manualLayout>
                  </c15:layout>
                </c:ext>
                <c:ext xmlns:c16="http://schemas.microsoft.com/office/drawing/2014/chart" uri="{C3380CC4-5D6E-409C-BE32-E72D297353CC}">
                  <c16:uniqueId val="{0000000D-00EE-41C1-A6E1-FC25F5190834}"/>
                </c:ext>
              </c:extLst>
            </c:dLbl>
            <c:dLbl>
              <c:idx val="11"/>
              <c:layout>
                <c:manualLayout>
                  <c:x val="-1.2697505054465534E-2"/>
                  <c:y val="3.183054958195957E-2"/>
                </c:manualLayout>
              </c:layout>
              <c:tx>
                <c:rich>
                  <a:bodyPr/>
                  <a:lstStyle/>
                  <a:p>
                    <a:r>
                      <a:rPr lang="en-US"/>
                      <a:t>Advanced economies = </a:t>
                    </a:r>
                    <a:fld id="{58E16546-242F-43DD-AEE0-77C5EF4EFF92}"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52526167183647487"/>
                      <c:h val="8.3435160882667433E-2"/>
                    </c:manualLayout>
                  </c15:layout>
                  <c15:dlblFieldTable/>
                  <c15:showDataLabelsRange val="0"/>
                </c:ext>
                <c:ext xmlns:c16="http://schemas.microsoft.com/office/drawing/2014/chart" uri="{C3380CC4-5D6E-409C-BE32-E72D297353CC}">
                  <c16:uniqueId val="{0000000E-B889-42BC-A071-DD283294E32A}"/>
                </c:ext>
              </c:extLst>
            </c:dLbl>
            <c:spPr>
              <a:noFill/>
              <a:ln>
                <a:noFill/>
              </a:ln>
              <a:effectLst/>
            </c:spPr>
            <c:txPr>
              <a:bodyPr rot="0" spcFirstLastPara="1" vertOverflow="ellipsis" vert="horz" wrap="square" anchor="ctr" anchorCtr="0"/>
              <a:lstStyle/>
              <a:p>
                <a:pPr algn="l">
                  <a:defRPr sz="2000" b="1" i="0" u="none" strike="noStrike" kern="1200" baseline="0">
                    <a:solidFill>
                      <a:srgbClr val="000000"/>
                    </a:solidFill>
                    <a:latin typeface="Segoe UI"/>
                    <a:ea typeface="Segoe UI"/>
                    <a:cs typeface="Segoe UI"/>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Data!$R$10:$R$14</c:f>
              <c:numCache>
                <c:formatCode>0.0</c:formatCode>
                <c:ptCount val="5"/>
                <c:pt idx="0">
                  <c:v>124.94896647889915</c:v>
                </c:pt>
                <c:pt idx="1">
                  <c:v>124.94896647889915</c:v>
                </c:pt>
                <c:pt idx="2">
                  <c:v>124.94896647889915</c:v>
                </c:pt>
                <c:pt idx="3">
                  <c:v>124.94896647889915</c:v>
                </c:pt>
                <c:pt idx="4">
                  <c:v>124.94896647889915</c:v>
                </c:pt>
              </c:numCache>
            </c:numRef>
          </c:val>
          <c:smooth val="0"/>
          <c:extLst>
            <c:ext xmlns:c16="http://schemas.microsoft.com/office/drawing/2014/chart" uri="{C3380CC4-5D6E-409C-BE32-E72D297353CC}">
              <c16:uniqueId val="{0000000F-B889-42BC-A071-DD283294E32A}"/>
            </c:ext>
          </c:extLst>
        </c:ser>
        <c:dLbls>
          <c:showLegendKey val="0"/>
          <c:showVal val="0"/>
          <c:showCatName val="0"/>
          <c:showSerName val="0"/>
          <c:showPercent val="0"/>
          <c:showBubbleSize val="0"/>
        </c:dLbls>
        <c:marker val="1"/>
        <c:smooth val="0"/>
        <c:axId val="1665610143"/>
        <c:axId val="1679831471"/>
      </c:lineChart>
      <c:catAx>
        <c:axId val="1665610143"/>
        <c:scaling>
          <c:orientation val="minMax"/>
        </c:scaling>
        <c:delete val="0"/>
        <c:axPos val="b"/>
        <c:numFmt formatCode="General" sourceLinked="1"/>
        <c:majorTickMark val="in"/>
        <c:minorTickMark val="none"/>
        <c:tickLblPos val="low"/>
        <c:spPr>
          <a:noFill/>
          <a:ln w="3175" cap="flat" cmpd="sng" algn="ctr">
            <a:solidFill>
              <a:srgbClr val="000000"/>
            </a:solidFill>
            <a:prstDash val="solid"/>
            <a:round/>
          </a:ln>
          <a:effectLst/>
        </c:spPr>
        <c:txPr>
          <a:bodyPr rot="0" spcFirstLastPara="1" vertOverflow="ellipsis" wrap="square" anchor="ctr" anchorCtr="1"/>
          <a:lstStyle/>
          <a:p>
            <a:pPr>
              <a:defRPr sz="2200" b="0" i="0" u="none" strike="noStrike" kern="1200" baseline="0">
                <a:solidFill>
                  <a:srgbClr val="000000"/>
                </a:solidFill>
                <a:latin typeface="Segoe UI"/>
                <a:ea typeface="Segoe UI"/>
                <a:cs typeface="Segoe UI"/>
              </a:defRPr>
            </a:pPr>
            <a:endParaRPr lang="en-US"/>
          </a:p>
        </c:txPr>
        <c:crossAx val="1679831471"/>
        <c:crosses val="autoZero"/>
        <c:auto val="1"/>
        <c:lblAlgn val="ctr"/>
        <c:lblOffset val="100"/>
        <c:noMultiLvlLbl val="0"/>
      </c:catAx>
      <c:valAx>
        <c:axId val="1679831471"/>
        <c:scaling>
          <c:orientation val="minMax"/>
        </c:scaling>
        <c:delete val="0"/>
        <c:axPos val="l"/>
        <c:numFmt formatCode="0" sourceLinked="0"/>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crossAx val="1665610143"/>
        <c:crosses val="autoZero"/>
        <c:crossBetween val="between"/>
      </c:valAx>
      <c:valAx>
        <c:axId val="2001620000"/>
        <c:scaling>
          <c:orientation val="minMax"/>
          <c:max val="140"/>
          <c:min val="0"/>
        </c:scaling>
        <c:delete val="0"/>
        <c:axPos val="r"/>
        <c:numFmt formatCode="0" sourceLinked="0"/>
        <c:majorTickMark val="in"/>
        <c:minorTickMark val="none"/>
        <c:tickLblPos val="none"/>
        <c:spPr>
          <a:noFill/>
          <a:ln w="3175">
            <a:solidFill>
              <a:srgbClr val="000000"/>
            </a:solidFill>
            <a:prstDash val="solid"/>
          </a:ln>
          <a:effectLst/>
        </c:spPr>
        <c:txPr>
          <a:bodyPr rot="-6000000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crossAx val="1890760448"/>
        <c:crosses val="max"/>
        <c:crossBetween val="between"/>
        <c:majorUnit val="20"/>
        <c:minorUnit val="4"/>
      </c:valAx>
      <c:catAx>
        <c:axId val="1890760448"/>
        <c:scaling>
          <c:orientation val="minMax"/>
        </c:scaling>
        <c:delete val="1"/>
        <c:axPos val="b"/>
        <c:majorTickMark val="out"/>
        <c:minorTickMark val="none"/>
        <c:tickLblPos val="nextTo"/>
        <c:crossAx val="2001620000"/>
        <c:crosses val="autoZero"/>
        <c:auto val="1"/>
        <c:lblAlgn val="ctr"/>
        <c:lblOffset val="100"/>
        <c:noMultiLvlLbl val="0"/>
      </c:catAx>
      <c:spPr>
        <a:noFill/>
        <a:ln w="3175">
          <a:solidFill>
            <a:srgbClr val="000000"/>
          </a:solidFill>
          <a:prstDash val="solid"/>
        </a:ln>
        <a:effectLst/>
      </c:spPr>
    </c:plotArea>
    <c:plotVisOnly val="1"/>
    <c:dispBlanksAs val="gap"/>
    <c:showDLblsOverMax val="0"/>
  </c:chart>
  <c:spPr>
    <a:noFill/>
    <a:ln w="25400" cap="flat" cmpd="sng" algn="ctr">
      <a:noFill/>
      <a:round/>
    </a:ln>
    <a:effectLst/>
  </c:spPr>
  <c:txPr>
    <a:bodyPr/>
    <a:lstStyle/>
    <a:p>
      <a:pPr>
        <a:defRPr sz="2200">
          <a:solidFill>
            <a:srgbClr val="000000"/>
          </a:solidFill>
          <a:latin typeface="Segoe UI"/>
          <a:ea typeface="Segoe UI"/>
          <a:cs typeface="Segoe UI"/>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57206911636042E-2"/>
          <c:y val="2.4633518032468164E-2"/>
          <c:w val="0.92711131160688243"/>
          <c:h val="0.85925281909205797"/>
        </c:manualLayout>
      </c:layout>
      <c:barChart>
        <c:barDir val="col"/>
        <c:grouping val="clustered"/>
        <c:varyColors val="0"/>
        <c:ser>
          <c:idx val="0"/>
          <c:order val="0"/>
          <c:tx>
            <c:strRef>
              <c:f>MurderNumbers!$D$2</c:f>
              <c:strCache>
                <c:ptCount val="1"/>
                <c:pt idx="0">
                  <c:v>Murder</c:v>
                </c:pt>
              </c:strCache>
            </c:strRef>
          </c:tx>
          <c:spPr>
            <a:solidFill>
              <a:srgbClr val="00B050"/>
            </a:solidFill>
            <a:ln w="25400">
              <a:noFill/>
            </a:ln>
            <a:effectLst/>
          </c:spPr>
          <c:invertIfNegative val="0"/>
          <c:dPt>
            <c:idx val="0"/>
            <c:invertIfNegative val="0"/>
            <c:bubble3D val="0"/>
            <c:spPr>
              <a:solidFill>
                <a:srgbClr val="2D85EF"/>
              </a:solidFill>
              <a:ln w="25400">
                <a:noFill/>
              </a:ln>
              <a:effectLst/>
            </c:spPr>
            <c:extLst>
              <c:ext xmlns:c16="http://schemas.microsoft.com/office/drawing/2014/chart" uri="{C3380CC4-5D6E-409C-BE32-E72D297353CC}">
                <c16:uniqueId val="{00000001-BC4F-4961-9AE9-E9F53CC30979}"/>
              </c:ext>
            </c:extLst>
          </c:dPt>
          <c:dPt>
            <c:idx val="1"/>
            <c:invertIfNegative val="0"/>
            <c:bubble3D val="0"/>
            <c:spPr>
              <a:solidFill>
                <a:srgbClr val="00B050"/>
              </a:solidFill>
              <a:ln w="25400">
                <a:noFill/>
              </a:ln>
              <a:effectLst/>
            </c:spPr>
            <c:extLst>
              <c:ext xmlns:c16="http://schemas.microsoft.com/office/drawing/2014/chart" uri="{C3380CC4-5D6E-409C-BE32-E72D297353CC}">
                <c16:uniqueId val="{00000003-BC4F-4961-9AE9-E9F53CC30979}"/>
              </c:ext>
            </c:extLst>
          </c:dPt>
          <c:dPt>
            <c:idx val="2"/>
            <c:invertIfNegative val="0"/>
            <c:bubble3D val="0"/>
            <c:spPr>
              <a:solidFill>
                <a:srgbClr val="00B050"/>
              </a:solidFill>
              <a:ln w="25400">
                <a:noFill/>
              </a:ln>
              <a:effectLst/>
            </c:spPr>
            <c:extLst>
              <c:ext xmlns:c16="http://schemas.microsoft.com/office/drawing/2014/chart" uri="{C3380CC4-5D6E-409C-BE32-E72D297353CC}">
                <c16:uniqueId val="{00000005-BC4F-4961-9AE9-E9F53CC30979}"/>
              </c:ext>
            </c:extLst>
          </c:dPt>
          <c:dPt>
            <c:idx val="3"/>
            <c:invertIfNegative val="0"/>
            <c:bubble3D val="0"/>
            <c:spPr>
              <a:solidFill>
                <a:srgbClr val="2D85EF"/>
              </a:solidFill>
              <a:ln w="25400">
                <a:noFill/>
              </a:ln>
              <a:effectLst/>
            </c:spPr>
            <c:extLst>
              <c:ext xmlns:c16="http://schemas.microsoft.com/office/drawing/2014/chart" uri="{C3380CC4-5D6E-409C-BE32-E72D297353CC}">
                <c16:uniqueId val="{00000007-BC4F-4961-9AE9-E9F53CC30979}"/>
              </c:ext>
            </c:extLst>
          </c:dPt>
          <c:dPt>
            <c:idx val="4"/>
            <c:invertIfNegative val="0"/>
            <c:bubble3D val="0"/>
            <c:spPr>
              <a:solidFill>
                <a:srgbClr val="00B050"/>
              </a:solidFill>
              <a:ln w="25400">
                <a:noFill/>
              </a:ln>
              <a:effectLst/>
            </c:spPr>
            <c:extLst>
              <c:ext xmlns:c16="http://schemas.microsoft.com/office/drawing/2014/chart" uri="{C3380CC4-5D6E-409C-BE32-E72D297353CC}">
                <c16:uniqueId val="{00000009-BC4F-4961-9AE9-E9F53CC30979}"/>
              </c:ext>
            </c:extLst>
          </c:dPt>
          <c:dPt>
            <c:idx val="5"/>
            <c:invertIfNegative val="0"/>
            <c:bubble3D val="0"/>
            <c:spPr>
              <a:solidFill>
                <a:srgbClr val="00B050"/>
              </a:solidFill>
              <a:ln w="25400">
                <a:noFill/>
              </a:ln>
              <a:effectLst/>
            </c:spPr>
            <c:extLst>
              <c:ext xmlns:c16="http://schemas.microsoft.com/office/drawing/2014/chart" uri="{C3380CC4-5D6E-409C-BE32-E72D297353CC}">
                <c16:uniqueId val="{0000000B-BC4F-4961-9AE9-E9F53CC30979}"/>
              </c:ext>
            </c:extLst>
          </c:dPt>
          <c:dPt>
            <c:idx val="6"/>
            <c:invertIfNegative val="0"/>
            <c:bubble3D val="0"/>
            <c:spPr>
              <a:solidFill>
                <a:srgbClr val="00B050"/>
              </a:solidFill>
              <a:ln w="25400">
                <a:noFill/>
              </a:ln>
              <a:effectLst/>
            </c:spPr>
            <c:extLst>
              <c:ext xmlns:c16="http://schemas.microsoft.com/office/drawing/2014/chart" uri="{C3380CC4-5D6E-409C-BE32-E72D297353CC}">
                <c16:uniqueId val="{0000000D-BC4F-4961-9AE9-E9F53CC30979}"/>
              </c:ext>
            </c:extLst>
          </c:dPt>
          <c:dPt>
            <c:idx val="7"/>
            <c:invertIfNegative val="0"/>
            <c:bubble3D val="0"/>
            <c:spPr>
              <a:solidFill>
                <a:srgbClr val="2D85EF"/>
              </a:solidFill>
              <a:ln w="25400">
                <a:noFill/>
              </a:ln>
              <a:effectLst/>
            </c:spPr>
            <c:extLst>
              <c:ext xmlns:c16="http://schemas.microsoft.com/office/drawing/2014/chart" uri="{C3380CC4-5D6E-409C-BE32-E72D297353CC}">
                <c16:uniqueId val="{0000000F-BC4F-4961-9AE9-E9F53CC30979}"/>
              </c:ext>
            </c:extLst>
          </c:dPt>
          <c:dPt>
            <c:idx val="8"/>
            <c:invertIfNegative val="0"/>
            <c:bubble3D val="0"/>
            <c:spPr>
              <a:solidFill>
                <a:srgbClr val="2D85EF"/>
              </a:solidFill>
              <a:ln w="25400">
                <a:noFill/>
              </a:ln>
              <a:effectLst/>
            </c:spPr>
            <c:extLst>
              <c:ext xmlns:c16="http://schemas.microsoft.com/office/drawing/2014/chart" uri="{C3380CC4-5D6E-409C-BE32-E72D297353CC}">
                <c16:uniqueId val="{00000011-BC4F-4961-9AE9-E9F53CC30979}"/>
              </c:ext>
            </c:extLst>
          </c:dPt>
          <c:dPt>
            <c:idx val="9"/>
            <c:invertIfNegative val="0"/>
            <c:bubble3D val="0"/>
            <c:spPr>
              <a:solidFill>
                <a:srgbClr val="00B050"/>
              </a:solidFill>
              <a:ln w="25400">
                <a:noFill/>
              </a:ln>
              <a:effectLst/>
            </c:spPr>
            <c:extLst>
              <c:ext xmlns:c16="http://schemas.microsoft.com/office/drawing/2014/chart" uri="{C3380CC4-5D6E-409C-BE32-E72D297353CC}">
                <c16:uniqueId val="{00000013-BC4F-4961-9AE9-E9F53CC30979}"/>
              </c:ext>
            </c:extLst>
          </c:dPt>
          <c:dPt>
            <c:idx val="10"/>
            <c:invertIfNegative val="0"/>
            <c:bubble3D val="0"/>
            <c:spPr>
              <a:solidFill>
                <a:srgbClr val="00B050"/>
              </a:solidFill>
              <a:ln w="25400">
                <a:noFill/>
              </a:ln>
              <a:effectLst/>
            </c:spPr>
            <c:extLst>
              <c:ext xmlns:c16="http://schemas.microsoft.com/office/drawing/2014/chart" uri="{C3380CC4-5D6E-409C-BE32-E72D297353CC}">
                <c16:uniqueId val="{00000015-BC4F-4961-9AE9-E9F53CC30979}"/>
              </c:ext>
            </c:extLst>
          </c:dPt>
          <c:dPt>
            <c:idx val="11"/>
            <c:invertIfNegative val="0"/>
            <c:bubble3D val="0"/>
            <c:spPr>
              <a:solidFill>
                <a:srgbClr val="00B050"/>
              </a:solidFill>
              <a:ln w="25400">
                <a:noFill/>
              </a:ln>
              <a:effectLst/>
            </c:spPr>
            <c:extLst>
              <c:ext xmlns:c16="http://schemas.microsoft.com/office/drawing/2014/chart" uri="{C3380CC4-5D6E-409C-BE32-E72D297353CC}">
                <c16:uniqueId val="{00000017-BC4F-4961-9AE9-E9F53CC30979}"/>
              </c:ext>
            </c:extLst>
          </c:dPt>
          <c:dPt>
            <c:idx val="12"/>
            <c:invertIfNegative val="0"/>
            <c:bubble3D val="0"/>
            <c:spPr>
              <a:solidFill>
                <a:srgbClr val="00B050"/>
              </a:solidFill>
              <a:ln w="25400">
                <a:noFill/>
              </a:ln>
              <a:effectLst/>
            </c:spPr>
            <c:extLst>
              <c:ext xmlns:c16="http://schemas.microsoft.com/office/drawing/2014/chart" uri="{C3380CC4-5D6E-409C-BE32-E72D297353CC}">
                <c16:uniqueId val="{00000019-BC4F-4961-9AE9-E9F53CC30979}"/>
              </c:ext>
            </c:extLst>
          </c:dPt>
          <c:dPt>
            <c:idx val="13"/>
            <c:invertIfNegative val="0"/>
            <c:bubble3D val="0"/>
            <c:spPr>
              <a:solidFill>
                <a:srgbClr val="00B050"/>
              </a:solidFill>
              <a:ln w="25400">
                <a:noFill/>
              </a:ln>
              <a:effectLst/>
            </c:spPr>
            <c:extLst>
              <c:ext xmlns:c16="http://schemas.microsoft.com/office/drawing/2014/chart" uri="{C3380CC4-5D6E-409C-BE32-E72D297353CC}">
                <c16:uniqueId val="{0000001B-BC4F-4961-9AE9-E9F53CC30979}"/>
              </c:ext>
            </c:extLst>
          </c:dPt>
          <c:dPt>
            <c:idx val="14"/>
            <c:invertIfNegative val="0"/>
            <c:bubble3D val="0"/>
            <c:spPr>
              <a:solidFill>
                <a:srgbClr val="2D85EF"/>
              </a:solidFill>
              <a:ln w="25400">
                <a:noFill/>
              </a:ln>
              <a:effectLst/>
            </c:spPr>
            <c:extLst>
              <c:ext xmlns:c16="http://schemas.microsoft.com/office/drawing/2014/chart" uri="{C3380CC4-5D6E-409C-BE32-E72D297353CC}">
                <c16:uniqueId val="{0000001D-BC4F-4961-9AE9-E9F53CC30979}"/>
              </c:ext>
            </c:extLst>
          </c:dPt>
          <c:dPt>
            <c:idx val="15"/>
            <c:invertIfNegative val="0"/>
            <c:bubble3D val="0"/>
            <c:spPr>
              <a:solidFill>
                <a:srgbClr val="00B050"/>
              </a:solidFill>
              <a:ln w="25400">
                <a:noFill/>
              </a:ln>
              <a:effectLst/>
            </c:spPr>
            <c:extLst>
              <c:ext xmlns:c16="http://schemas.microsoft.com/office/drawing/2014/chart" uri="{C3380CC4-5D6E-409C-BE32-E72D297353CC}">
                <c16:uniqueId val="{0000001F-BC4F-4961-9AE9-E9F53CC30979}"/>
              </c:ext>
            </c:extLst>
          </c:dPt>
          <c:dPt>
            <c:idx val="16"/>
            <c:invertIfNegative val="0"/>
            <c:bubble3D val="0"/>
            <c:spPr>
              <a:solidFill>
                <a:srgbClr val="00B050"/>
              </a:solidFill>
              <a:ln w="25400">
                <a:noFill/>
              </a:ln>
              <a:effectLst/>
            </c:spPr>
            <c:extLst>
              <c:ext xmlns:c16="http://schemas.microsoft.com/office/drawing/2014/chart" uri="{C3380CC4-5D6E-409C-BE32-E72D297353CC}">
                <c16:uniqueId val="{00000021-BC4F-4961-9AE9-E9F53CC30979}"/>
              </c:ext>
            </c:extLst>
          </c:dPt>
          <c:dPt>
            <c:idx val="17"/>
            <c:invertIfNegative val="0"/>
            <c:bubble3D val="0"/>
            <c:spPr>
              <a:solidFill>
                <a:srgbClr val="2D85EF"/>
              </a:solidFill>
              <a:ln w="25400">
                <a:noFill/>
              </a:ln>
              <a:effectLst/>
            </c:spPr>
            <c:extLst>
              <c:ext xmlns:c16="http://schemas.microsoft.com/office/drawing/2014/chart" uri="{C3380CC4-5D6E-409C-BE32-E72D297353CC}">
                <c16:uniqueId val="{00000023-BC4F-4961-9AE9-E9F53CC30979}"/>
              </c:ext>
            </c:extLst>
          </c:dPt>
          <c:dPt>
            <c:idx val="18"/>
            <c:invertIfNegative val="0"/>
            <c:bubble3D val="0"/>
            <c:spPr>
              <a:solidFill>
                <a:srgbClr val="00B050"/>
              </a:solidFill>
              <a:ln w="25400">
                <a:noFill/>
              </a:ln>
              <a:effectLst/>
            </c:spPr>
            <c:extLst>
              <c:ext xmlns:c16="http://schemas.microsoft.com/office/drawing/2014/chart" uri="{C3380CC4-5D6E-409C-BE32-E72D297353CC}">
                <c16:uniqueId val="{00000025-BC4F-4961-9AE9-E9F53CC30979}"/>
              </c:ext>
            </c:extLst>
          </c:dPt>
          <c:dPt>
            <c:idx val="19"/>
            <c:invertIfNegative val="0"/>
            <c:bubble3D val="0"/>
            <c:spPr>
              <a:solidFill>
                <a:srgbClr val="2D85EF"/>
              </a:solidFill>
              <a:ln w="25400">
                <a:noFill/>
              </a:ln>
              <a:effectLst/>
            </c:spPr>
            <c:extLst>
              <c:ext xmlns:c16="http://schemas.microsoft.com/office/drawing/2014/chart" uri="{C3380CC4-5D6E-409C-BE32-E72D297353CC}">
                <c16:uniqueId val="{00000027-BC4F-4961-9AE9-E9F53CC30979}"/>
              </c:ext>
            </c:extLst>
          </c:dPt>
          <c:cat>
            <c:strRef>
              <c:f>MurderNumbers!$C$3:$C$34</c:f>
              <c:strCache>
                <c:ptCount val="20"/>
                <c:pt idx="0">
                  <c:v>NIC</c:v>
                </c:pt>
                <c:pt idx="1">
                  <c:v>GRD</c:v>
                </c:pt>
                <c:pt idx="2">
                  <c:v>DMA</c:v>
                </c:pt>
                <c:pt idx="3">
                  <c:v>PAN</c:v>
                </c:pt>
                <c:pt idx="4">
                  <c:v>SUR</c:v>
                </c:pt>
                <c:pt idx="5">
                  <c:v>BRB</c:v>
                </c:pt>
                <c:pt idx="6">
                  <c:v>ATG</c:v>
                </c:pt>
                <c:pt idx="7">
                  <c:v>CRI</c:v>
                </c:pt>
                <c:pt idx="8">
                  <c:v>DOM</c:v>
                </c:pt>
                <c:pt idx="9">
                  <c:v>GUY</c:v>
                </c:pt>
                <c:pt idx="10">
                  <c:v>LCA</c:v>
                </c:pt>
                <c:pt idx="11">
                  <c:v>VCT</c:v>
                </c:pt>
                <c:pt idx="12">
                  <c:v>BHS</c:v>
                </c:pt>
                <c:pt idx="13">
                  <c:v>TTO</c:v>
                </c:pt>
                <c:pt idx="14">
                  <c:v>GTM</c:v>
                </c:pt>
                <c:pt idx="15">
                  <c:v>KNA</c:v>
                </c:pt>
                <c:pt idx="16">
                  <c:v>BLZ</c:v>
                </c:pt>
                <c:pt idx="17">
                  <c:v>HND</c:v>
                </c:pt>
                <c:pt idx="18">
                  <c:v>JAM</c:v>
                </c:pt>
                <c:pt idx="19">
                  <c:v>SLV</c:v>
                </c:pt>
              </c:strCache>
            </c:strRef>
          </c:cat>
          <c:val>
            <c:numRef>
              <c:f>MurderNumbers!$D$3:$D$34</c:f>
              <c:numCache>
                <c:formatCode>General</c:formatCode>
                <c:ptCount val="20"/>
                <c:pt idx="0">
                  <c:v>7</c:v>
                </c:pt>
                <c:pt idx="1">
                  <c:v>7.5</c:v>
                </c:pt>
                <c:pt idx="2">
                  <c:v>8.4</c:v>
                </c:pt>
                <c:pt idx="3">
                  <c:v>10.199999999999999</c:v>
                </c:pt>
                <c:pt idx="4">
                  <c:v>10.7</c:v>
                </c:pt>
                <c:pt idx="5">
                  <c:v>10.9</c:v>
                </c:pt>
                <c:pt idx="6">
                  <c:v>11.2</c:v>
                </c:pt>
                <c:pt idx="7">
                  <c:v>12.1</c:v>
                </c:pt>
                <c:pt idx="8">
                  <c:v>17.399999999999999</c:v>
                </c:pt>
                <c:pt idx="9">
                  <c:v>19.399999999999999</c:v>
                </c:pt>
                <c:pt idx="10">
                  <c:v>21.6</c:v>
                </c:pt>
                <c:pt idx="11">
                  <c:v>25.6</c:v>
                </c:pt>
                <c:pt idx="12">
                  <c:v>29.8</c:v>
                </c:pt>
                <c:pt idx="13">
                  <c:v>30.9</c:v>
                </c:pt>
                <c:pt idx="14">
                  <c:v>31.2</c:v>
                </c:pt>
                <c:pt idx="15">
                  <c:v>33.6</c:v>
                </c:pt>
                <c:pt idx="16">
                  <c:v>34.4</c:v>
                </c:pt>
                <c:pt idx="17">
                  <c:v>42.8</c:v>
                </c:pt>
                <c:pt idx="18">
                  <c:v>55.7</c:v>
                </c:pt>
                <c:pt idx="19">
                  <c:v>60</c:v>
                </c:pt>
              </c:numCache>
            </c:numRef>
          </c:val>
          <c:extLst>
            <c:ext xmlns:c16="http://schemas.microsoft.com/office/drawing/2014/chart" uri="{C3380CC4-5D6E-409C-BE32-E72D297353CC}">
              <c16:uniqueId val="{00000028-BC4F-4961-9AE9-E9F53CC30979}"/>
            </c:ext>
          </c:extLst>
        </c:ser>
        <c:dLbls>
          <c:showLegendKey val="0"/>
          <c:showVal val="0"/>
          <c:showCatName val="0"/>
          <c:showSerName val="0"/>
          <c:showPercent val="0"/>
          <c:showBubbleSize val="0"/>
        </c:dLbls>
        <c:gapWidth val="80"/>
        <c:axId val="1252921376"/>
        <c:axId val="1253646128"/>
      </c:barChart>
      <c:barChart>
        <c:barDir val="col"/>
        <c:grouping val="clustered"/>
        <c:varyColors val="0"/>
        <c:ser>
          <c:idx val="3"/>
          <c:order val="3"/>
          <c:tx>
            <c:v> </c:v>
          </c:tx>
          <c:spPr>
            <a:noFill/>
            <a:ln>
              <a:noFill/>
            </a:ln>
            <a:effectLst/>
          </c:spPr>
          <c:invertIfNegative val="0"/>
          <c:val>
            <c:numLit>
              <c:formatCode>General</c:formatCode>
              <c:ptCount val="1"/>
              <c:pt idx="0">
                <c:v>1</c:v>
              </c:pt>
            </c:numLit>
          </c:val>
          <c:extLst>
            <c:ext xmlns:c16="http://schemas.microsoft.com/office/drawing/2014/chart" uri="{C3380CC4-5D6E-409C-BE32-E72D297353CC}">
              <c16:uniqueId val="{00000029-BC4F-4961-9AE9-E9F53CC30979}"/>
            </c:ext>
          </c:extLst>
        </c:ser>
        <c:dLbls>
          <c:showLegendKey val="0"/>
          <c:showVal val="0"/>
          <c:showCatName val="0"/>
          <c:showSerName val="0"/>
          <c:showPercent val="0"/>
          <c:showBubbleSize val="0"/>
        </c:dLbls>
        <c:gapWidth val="80"/>
        <c:axId val="706864704"/>
        <c:axId val="863459760"/>
      </c:barChart>
      <c:lineChart>
        <c:grouping val="standard"/>
        <c:varyColors val="0"/>
        <c:ser>
          <c:idx val="1"/>
          <c:order val="1"/>
          <c:tx>
            <c:strRef>
              <c:f>MurderNumbers!$E$2</c:f>
              <c:strCache>
                <c:ptCount val="1"/>
                <c:pt idx="0">
                  <c:v>World</c:v>
                </c:pt>
              </c:strCache>
            </c:strRef>
          </c:tx>
          <c:spPr>
            <a:ln w="50800" cap="rnd">
              <a:solidFill>
                <a:srgbClr val="FF0D0D"/>
              </a:solidFill>
              <a:prstDash val="solid"/>
              <a:round/>
            </a:ln>
            <a:effectLst/>
          </c:spPr>
          <c:marker>
            <c:symbol val="none"/>
          </c:marker>
          <c:cat>
            <c:strRef>
              <c:f>MurderNumbers!$C$3:$C$34</c:f>
              <c:strCache>
                <c:ptCount val="20"/>
                <c:pt idx="0">
                  <c:v>NIC</c:v>
                </c:pt>
                <c:pt idx="1">
                  <c:v>GRD</c:v>
                </c:pt>
                <c:pt idx="2">
                  <c:v>DMA</c:v>
                </c:pt>
                <c:pt idx="3">
                  <c:v>PAN</c:v>
                </c:pt>
                <c:pt idx="4">
                  <c:v>SUR</c:v>
                </c:pt>
                <c:pt idx="5">
                  <c:v>BRB</c:v>
                </c:pt>
                <c:pt idx="6">
                  <c:v>ATG</c:v>
                </c:pt>
                <c:pt idx="7">
                  <c:v>CRI</c:v>
                </c:pt>
                <c:pt idx="8">
                  <c:v>DOM</c:v>
                </c:pt>
                <c:pt idx="9">
                  <c:v>GUY</c:v>
                </c:pt>
                <c:pt idx="10">
                  <c:v>LCA</c:v>
                </c:pt>
                <c:pt idx="11">
                  <c:v>VCT</c:v>
                </c:pt>
                <c:pt idx="12">
                  <c:v>BHS</c:v>
                </c:pt>
                <c:pt idx="13">
                  <c:v>TTO</c:v>
                </c:pt>
                <c:pt idx="14">
                  <c:v>GTM</c:v>
                </c:pt>
                <c:pt idx="15">
                  <c:v>KNA</c:v>
                </c:pt>
                <c:pt idx="16">
                  <c:v>BLZ</c:v>
                </c:pt>
                <c:pt idx="17">
                  <c:v>HND</c:v>
                </c:pt>
                <c:pt idx="18">
                  <c:v>JAM</c:v>
                </c:pt>
                <c:pt idx="19">
                  <c:v>SLV</c:v>
                </c:pt>
              </c:strCache>
            </c:strRef>
          </c:cat>
          <c:val>
            <c:numRef>
              <c:f>MurderNumbers!$E$3:$E$34</c:f>
              <c:numCache>
                <c:formatCode>General</c:formatCode>
                <c:ptCount val="20"/>
                <c:pt idx="0">
                  <c:v>7.8385714285714307</c:v>
                </c:pt>
                <c:pt idx="1">
                  <c:v>7.8385714285714307</c:v>
                </c:pt>
                <c:pt idx="2">
                  <c:v>7.8385714285714307</c:v>
                </c:pt>
                <c:pt idx="3">
                  <c:v>7.8385714285714307</c:v>
                </c:pt>
                <c:pt idx="4">
                  <c:v>7.8385714285714307</c:v>
                </c:pt>
                <c:pt idx="5">
                  <c:v>7.8385714285714307</c:v>
                </c:pt>
                <c:pt idx="6">
                  <c:v>7.8385714285714307</c:v>
                </c:pt>
                <c:pt idx="7">
                  <c:v>7.8385714285714307</c:v>
                </c:pt>
                <c:pt idx="8">
                  <c:v>7.8385714285714307</c:v>
                </c:pt>
                <c:pt idx="9">
                  <c:v>7.8385714285714307</c:v>
                </c:pt>
                <c:pt idx="10">
                  <c:v>7.8385714285714307</c:v>
                </c:pt>
                <c:pt idx="11">
                  <c:v>7.8385714285714307</c:v>
                </c:pt>
                <c:pt idx="12">
                  <c:v>7.8385714285714307</c:v>
                </c:pt>
                <c:pt idx="13">
                  <c:v>7.8385714285714307</c:v>
                </c:pt>
                <c:pt idx="14">
                  <c:v>7.8385714285714307</c:v>
                </c:pt>
                <c:pt idx="15">
                  <c:v>7.8385714285714307</c:v>
                </c:pt>
                <c:pt idx="16">
                  <c:v>7.8385714285714307</c:v>
                </c:pt>
                <c:pt idx="17">
                  <c:v>7.8385714285714307</c:v>
                </c:pt>
                <c:pt idx="18">
                  <c:v>7.8385714285714307</c:v>
                </c:pt>
                <c:pt idx="19">
                  <c:v>7.8385714285714307</c:v>
                </c:pt>
              </c:numCache>
            </c:numRef>
          </c:val>
          <c:smooth val="0"/>
          <c:extLst>
            <c:ext xmlns:c16="http://schemas.microsoft.com/office/drawing/2014/chart" uri="{C3380CC4-5D6E-409C-BE32-E72D297353CC}">
              <c16:uniqueId val="{0000002A-BC4F-4961-9AE9-E9F53CC30979}"/>
            </c:ext>
          </c:extLst>
        </c:ser>
        <c:ser>
          <c:idx val="2"/>
          <c:order val="2"/>
          <c:tx>
            <c:strRef>
              <c:f>MurderNumbers!$F$2</c:f>
              <c:strCache>
                <c:ptCount val="1"/>
                <c:pt idx="0">
                  <c:v>rest of LAC</c:v>
                </c:pt>
              </c:strCache>
            </c:strRef>
          </c:tx>
          <c:spPr>
            <a:ln w="50800" cap="rnd">
              <a:solidFill>
                <a:srgbClr val="923CC2"/>
              </a:solidFill>
              <a:prstDash val="solid"/>
              <a:round/>
            </a:ln>
            <a:effectLst/>
          </c:spPr>
          <c:marker>
            <c:symbol val="none"/>
          </c:marker>
          <c:cat>
            <c:strRef>
              <c:f>MurderNumbers!$C$3:$C$34</c:f>
              <c:strCache>
                <c:ptCount val="20"/>
                <c:pt idx="0">
                  <c:v>NIC</c:v>
                </c:pt>
                <c:pt idx="1">
                  <c:v>GRD</c:v>
                </c:pt>
                <c:pt idx="2">
                  <c:v>DMA</c:v>
                </c:pt>
                <c:pt idx="3">
                  <c:v>PAN</c:v>
                </c:pt>
                <c:pt idx="4">
                  <c:v>SUR</c:v>
                </c:pt>
                <c:pt idx="5">
                  <c:v>BRB</c:v>
                </c:pt>
                <c:pt idx="6">
                  <c:v>ATG</c:v>
                </c:pt>
                <c:pt idx="7">
                  <c:v>CRI</c:v>
                </c:pt>
                <c:pt idx="8">
                  <c:v>DOM</c:v>
                </c:pt>
                <c:pt idx="9">
                  <c:v>GUY</c:v>
                </c:pt>
                <c:pt idx="10">
                  <c:v>LCA</c:v>
                </c:pt>
                <c:pt idx="11">
                  <c:v>VCT</c:v>
                </c:pt>
                <c:pt idx="12">
                  <c:v>BHS</c:v>
                </c:pt>
                <c:pt idx="13">
                  <c:v>TTO</c:v>
                </c:pt>
                <c:pt idx="14">
                  <c:v>GTM</c:v>
                </c:pt>
                <c:pt idx="15">
                  <c:v>KNA</c:v>
                </c:pt>
                <c:pt idx="16">
                  <c:v>BLZ</c:v>
                </c:pt>
                <c:pt idx="17">
                  <c:v>HND</c:v>
                </c:pt>
                <c:pt idx="18">
                  <c:v>JAM</c:v>
                </c:pt>
                <c:pt idx="19">
                  <c:v>SLV</c:v>
                </c:pt>
              </c:strCache>
            </c:strRef>
          </c:cat>
          <c:val>
            <c:numRef>
              <c:f>MurderNumbers!$F$3:$F$34</c:f>
              <c:numCache>
                <c:formatCode>General</c:formatCode>
                <c:ptCount val="20"/>
                <c:pt idx="0">
                  <c:v>16.399999999999999</c:v>
                </c:pt>
                <c:pt idx="1">
                  <c:v>16.399999999999999</c:v>
                </c:pt>
                <c:pt idx="2">
                  <c:v>16.399999999999999</c:v>
                </c:pt>
                <c:pt idx="3">
                  <c:v>16.399999999999999</c:v>
                </c:pt>
                <c:pt idx="4">
                  <c:v>16.399999999999999</c:v>
                </c:pt>
                <c:pt idx="5">
                  <c:v>16.399999999999999</c:v>
                </c:pt>
                <c:pt idx="6">
                  <c:v>16.399999999999999</c:v>
                </c:pt>
                <c:pt idx="7">
                  <c:v>16.399999999999999</c:v>
                </c:pt>
                <c:pt idx="8">
                  <c:v>16.399999999999999</c:v>
                </c:pt>
                <c:pt idx="9">
                  <c:v>16.399999999999999</c:v>
                </c:pt>
                <c:pt idx="10">
                  <c:v>16.399999999999999</c:v>
                </c:pt>
                <c:pt idx="11">
                  <c:v>16.399999999999999</c:v>
                </c:pt>
                <c:pt idx="12">
                  <c:v>16.399999999999999</c:v>
                </c:pt>
                <c:pt idx="13">
                  <c:v>16.399999999999999</c:v>
                </c:pt>
                <c:pt idx="14">
                  <c:v>16.399999999999999</c:v>
                </c:pt>
                <c:pt idx="15">
                  <c:v>16.399999999999999</c:v>
                </c:pt>
                <c:pt idx="16">
                  <c:v>16.399999999999999</c:v>
                </c:pt>
                <c:pt idx="17">
                  <c:v>16.399999999999999</c:v>
                </c:pt>
                <c:pt idx="18">
                  <c:v>16.399999999999999</c:v>
                </c:pt>
                <c:pt idx="19">
                  <c:v>16.399999999999999</c:v>
                </c:pt>
              </c:numCache>
            </c:numRef>
          </c:val>
          <c:smooth val="0"/>
          <c:extLst>
            <c:ext xmlns:c16="http://schemas.microsoft.com/office/drawing/2014/chart" uri="{C3380CC4-5D6E-409C-BE32-E72D297353CC}">
              <c16:uniqueId val="{0000002B-BC4F-4961-9AE9-E9F53CC30979}"/>
            </c:ext>
          </c:extLst>
        </c:ser>
        <c:dLbls>
          <c:showLegendKey val="0"/>
          <c:showVal val="0"/>
          <c:showCatName val="0"/>
          <c:showSerName val="0"/>
          <c:showPercent val="0"/>
          <c:showBubbleSize val="0"/>
        </c:dLbls>
        <c:marker val="1"/>
        <c:smooth val="0"/>
        <c:axId val="1252921376"/>
        <c:axId val="1253646128"/>
      </c:lineChart>
      <c:catAx>
        <c:axId val="1252921376"/>
        <c:scaling>
          <c:orientation val="minMax"/>
        </c:scaling>
        <c:delete val="0"/>
        <c:axPos val="b"/>
        <c:numFmt formatCode="General" sourceLinked="1"/>
        <c:majorTickMark val="in"/>
        <c:minorTickMark val="none"/>
        <c:tickLblPos val="low"/>
        <c:spPr>
          <a:noFill/>
          <a:ln w="3175" cap="flat" cmpd="sng" algn="ctr">
            <a:solidFill>
              <a:srgbClr val="000000"/>
            </a:solidFill>
            <a:prstDash val="solid"/>
            <a:round/>
          </a:ln>
          <a:effectLst/>
        </c:spPr>
        <c:txPr>
          <a:bodyPr rot="-5400000" spcFirstLastPara="1" vertOverflow="ellipsis" wrap="square" anchor="ctr" anchorCtr="1"/>
          <a:lstStyle/>
          <a:p>
            <a:pPr>
              <a:defRPr sz="2400" b="0" i="0" u="none" strike="noStrike" kern="1200" baseline="0">
                <a:solidFill>
                  <a:srgbClr val="000000"/>
                </a:solidFill>
                <a:latin typeface="Segoe UI"/>
                <a:ea typeface="Segoe UI"/>
                <a:cs typeface="Segoe UI"/>
              </a:defRPr>
            </a:pPr>
            <a:endParaRPr lang="en-US"/>
          </a:p>
        </c:txPr>
        <c:crossAx val="1253646128"/>
        <c:crosses val="autoZero"/>
        <c:auto val="1"/>
        <c:lblAlgn val="ctr"/>
        <c:lblOffset val="100"/>
        <c:noMultiLvlLbl val="0"/>
      </c:catAx>
      <c:valAx>
        <c:axId val="1253646128"/>
        <c:scaling>
          <c:orientation val="minMax"/>
        </c:scaling>
        <c:delete val="0"/>
        <c:axPos val="l"/>
        <c:numFmt formatCode="General" sourceLinked="1"/>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1252921376"/>
        <c:crosses val="autoZero"/>
        <c:crossBetween val="between"/>
      </c:valAx>
      <c:valAx>
        <c:axId val="863459760"/>
        <c:scaling>
          <c:orientation val="minMax"/>
          <c:max val="70"/>
          <c:min val="0"/>
        </c:scaling>
        <c:delete val="0"/>
        <c:axPos val="r"/>
        <c:numFmt formatCode="General" sourceLinked="0"/>
        <c:majorTickMark val="in"/>
        <c:minorTickMark val="none"/>
        <c:tickLblPos val="none"/>
        <c:spPr>
          <a:noFill/>
          <a:ln w="3175">
            <a:solidFill>
              <a:srgbClr val="000000"/>
            </a:solidFill>
            <a:prstDash val="soli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706864704"/>
        <c:crosses val="max"/>
        <c:crossBetween val="between"/>
        <c:majorUnit val="10"/>
        <c:minorUnit val="4"/>
      </c:valAx>
      <c:catAx>
        <c:axId val="706864704"/>
        <c:scaling>
          <c:orientation val="minMax"/>
        </c:scaling>
        <c:delete val="1"/>
        <c:axPos val="b"/>
        <c:majorTickMark val="out"/>
        <c:minorTickMark val="none"/>
        <c:tickLblPos val="nextTo"/>
        <c:crossAx val="863459760"/>
        <c:crosses val="autoZero"/>
        <c:auto val="1"/>
        <c:lblAlgn val="ctr"/>
        <c:lblOffset val="100"/>
        <c:noMultiLvlLbl val="0"/>
      </c:catAx>
      <c:spPr>
        <a:noFill/>
        <a:ln w="3175">
          <a:solidFill>
            <a:srgbClr val="000000"/>
          </a:solidFill>
          <a:prstDash val="solid"/>
        </a:ln>
        <a:effectLst/>
      </c:spPr>
    </c:plotArea>
    <c:plotVisOnly val="1"/>
    <c:dispBlanksAs val="gap"/>
    <c:showDLblsOverMax val="0"/>
  </c:chart>
  <c:spPr>
    <a:noFill/>
    <a:ln w="25400" cap="flat" cmpd="sng" algn="ctr">
      <a:noFill/>
      <a:round/>
    </a:ln>
    <a:effectLst/>
  </c:spPr>
  <c:txPr>
    <a:bodyPr/>
    <a:lstStyle/>
    <a:p>
      <a:pPr>
        <a:defRPr sz="2400">
          <a:solidFill>
            <a:srgbClr val="000000"/>
          </a:solidFill>
          <a:latin typeface="Segoe UI"/>
          <a:ea typeface="Segoe UI"/>
          <a:cs typeface="Segoe UI"/>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08934820647419E-2"/>
          <c:y val="2.4633518032468164E-2"/>
          <c:w val="0.94917995406824152"/>
          <c:h val="0.89713862156119373"/>
        </c:manualLayout>
      </c:layout>
      <c:barChart>
        <c:barDir val="col"/>
        <c:grouping val="stacked"/>
        <c:varyColors val="0"/>
        <c:ser>
          <c:idx val="1"/>
          <c:order val="0"/>
          <c:tx>
            <c:strRef>
              <c:f>'GrowthRates (murder)'!$E$4</c:f>
              <c:strCache>
                <c:ptCount val="1"/>
                <c:pt idx="0">
                  <c:v>Gain from lowering homicides</c:v>
                </c:pt>
              </c:strCache>
            </c:strRef>
          </c:tx>
          <c:spPr>
            <a:solidFill>
              <a:schemeClr val="accent6"/>
            </a:solidFill>
            <a:ln>
              <a:noFill/>
              <a:prstDash val="solid"/>
            </a:ln>
            <a:effectLst/>
          </c:spPr>
          <c:invertIfNegative val="0"/>
          <c:dPt>
            <c:idx val="0"/>
            <c:invertIfNegative val="0"/>
            <c:bubble3D val="0"/>
            <c:spPr>
              <a:solidFill>
                <a:srgbClr val="2D85EF"/>
              </a:solidFill>
              <a:ln>
                <a:noFill/>
                <a:prstDash val="solid"/>
              </a:ln>
              <a:effectLst/>
            </c:spPr>
            <c:extLst>
              <c:ext xmlns:c16="http://schemas.microsoft.com/office/drawing/2014/chart" uri="{C3380CC4-5D6E-409C-BE32-E72D297353CC}">
                <c16:uniqueId val="{00000001-2F1E-4B31-A292-16AF0373389E}"/>
              </c:ext>
            </c:extLst>
          </c:dPt>
          <c:dPt>
            <c:idx val="1"/>
            <c:invertIfNegative val="0"/>
            <c:bubble3D val="0"/>
            <c:spPr>
              <a:solidFill>
                <a:srgbClr val="00B050"/>
              </a:solidFill>
              <a:ln>
                <a:noFill/>
                <a:prstDash val="solid"/>
              </a:ln>
              <a:effectLst/>
            </c:spPr>
            <c:extLst>
              <c:ext xmlns:c16="http://schemas.microsoft.com/office/drawing/2014/chart" uri="{C3380CC4-5D6E-409C-BE32-E72D297353CC}">
                <c16:uniqueId val="{00000003-2F1E-4B31-A292-16AF0373389E}"/>
              </c:ext>
            </c:extLst>
          </c:dPt>
          <c:dPt>
            <c:idx val="2"/>
            <c:invertIfNegative val="0"/>
            <c:bubble3D val="0"/>
            <c:spPr>
              <a:solidFill>
                <a:srgbClr val="2D85EF"/>
              </a:solidFill>
              <a:ln>
                <a:noFill/>
                <a:prstDash val="solid"/>
              </a:ln>
              <a:effectLst/>
            </c:spPr>
            <c:extLst>
              <c:ext xmlns:c16="http://schemas.microsoft.com/office/drawing/2014/chart" uri="{C3380CC4-5D6E-409C-BE32-E72D297353CC}">
                <c16:uniqueId val="{00000005-2F1E-4B31-A292-16AF0373389E}"/>
              </c:ext>
            </c:extLst>
          </c:dPt>
          <c:dPt>
            <c:idx val="3"/>
            <c:invertIfNegative val="0"/>
            <c:bubble3D val="0"/>
            <c:spPr>
              <a:solidFill>
                <a:srgbClr val="00B050"/>
              </a:solidFill>
              <a:ln>
                <a:noFill/>
                <a:prstDash val="solid"/>
              </a:ln>
              <a:effectLst/>
            </c:spPr>
            <c:extLst>
              <c:ext xmlns:c16="http://schemas.microsoft.com/office/drawing/2014/chart" uri="{C3380CC4-5D6E-409C-BE32-E72D297353CC}">
                <c16:uniqueId val="{00000007-2F1E-4B31-A292-16AF0373389E}"/>
              </c:ext>
            </c:extLst>
          </c:dPt>
          <c:dPt>
            <c:idx val="4"/>
            <c:invertIfNegative val="0"/>
            <c:bubble3D val="0"/>
            <c:spPr>
              <a:solidFill>
                <a:srgbClr val="00B050"/>
              </a:solidFill>
              <a:ln>
                <a:noFill/>
                <a:prstDash val="solid"/>
              </a:ln>
              <a:effectLst/>
            </c:spPr>
            <c:extLst>
              <c:ext xmlns:c16="http://schemas.microsoft.com/office/drawing/2014/chart" uri="{C3380CC4-5D6E-409C-BE32-E72D297353CC}">
                <c16:uniqueId val="{00000009-2F1E-4B31-A292-16AF0373389E}"/>
              </c:ext>
            </c:extLst>
          </c:dPt>
          <c:dPt>
            <c:idx val="5"/>
            <c:invertIfNegative val="0"/>
            <c:bubble3D val="0"/>
            <c:spPr>
              <a:solidFill>
                <a:srgbClr val="2D85EF"/>
              </a:solidFill>
              <a:ln>
                <a:noFill/>
                <a:prstDash val="solid"/>
              </a:ln>
              <a:effectLst/>
            </c:spPr>
            <c:extLst>
              <c:ext xmlns:c16="http://schemas.microsoft.com/office/drawing/2014/chart" uri="{C3380CC4-5D6E-409C-BE32-E72D297353CC}">
                <c16:uniqueId val="{0000000B-2F1E-4B31-A292-16AF0373389E}"/>
              </c:ext>
            </c:extLst>
          </c:dPt>
          <c:dPt>
            <c:idx val="6"/>
            <c:invertIfNegative val="0"/>
            <c:bubble3D val="0"/>
            <c:spPr>
              <a:solidFill>
                <a:srgbClr val="2D85EF"/>
              </a:solidFill>
              <a:ln>
                <a:noFill/>
                <a:prstDash val="solid"/>
              </a:ln>
              <a:effectLst/>
            </c:spPr>
            <c:extLst>
              <c:ext xmlns:c16="http://schemas.microsoft.com/office/drawing/2014/chart" uri="{C3380CC4-5D6E-409C-BE32-E72D297353CC}">
                <c16:uniqueId val="{0000000D-2F1E-4B31-A292-16AF0373389E}"/>
              </c:ext>
            </c:extLst>
          </c:dPt>
          <c:dPt>
            <c:idx val="7"/>
            <c:invertIfNegative val="0"/>
            <c:bubble3D val="0"/>
            <c:spPr>
              <a:solidFill>
                <a:srgbClr val="00B050"/>
              </a:solidFill>
              <a:ln>
                <a:noFill/>
                <a:prstDash val="solid"/>
              </a:ln>
              <a:effectLst/>
            </c:spPr>
            <c:extLst>
              <c:ext xmlns:c16="http://schemas.microsoft.com/office/drawing/2014/chart" uri="{C3380CC4-5D6E-409C-BE32-E72D297353CC}">
                <c16:uniqueId val="{0000000F-2F1E-4B31-A292-16AF0373389E}"/>
              </c:ext>
            </c:extLst>
          </c:dPt>
          <c:dPt>
            <c:idx val="8"/>
            <c:invertIfNegative val="0"/>
            <c:bubble3D val="0"/>
            <c:spPr>
              <a:solidFill>
                <a:srgbClr val="00B050"/>
              </a:solidFill>
              <a:ln>
                <a:noFill/>
                <a:prstDash val="solid"/>
              </a:ln>
              <a:effectLst/>
            </c:spPr>
            <c:extLst>
              <c:ext xmlns:c16="http://schemas.microsoft.com/office/drawing/2014/chart" uri="{C3380CC4-5D6E-409C-BE32-E72D297353CC}">
                <c16:uniqueId val="{00000011-2F1E-4B31-A292-16AF0373389E}"/>
              </c:ext>
            </c:extLst>
          </c:dPt>
          <c:dPt>
            <c:idx val="9"/>
            <c:invertIfNegative val="0"/>
            <c:bubble3D val="0"/>
            <c:spPr>
              <a:solidFill>
                <a:srgbClr val="00B050"/>
              </a:solidFill>
              <a:ln>
                <a:noFill/>
                <a:prstDash val="solid"/>
              </a:ln>
              <a:effectLst/>
            </c:spPr>
            <c:extLst>
              <c:ext xmlns:c16="http://schemas.microsoft.com/office/drawing/2014/chart" uri="{C3380CC4-5D6E-409C-BE32-E72D297353CC}">
                <c16:uniqueId val="{00000013-2F1E-4B31-A292-16AF0373389E}"/>
              </c:ext>
            </c:extLst>
          </c:dPt>
          <c:dPt>
            <c:idx val="10"/>
            <c:invertIfNegative val="0"/>
            <c:bubble3D val="0"/>
            <c:spPr>
              <a:solidFill>
                <a:srgbClr val="00B050"/>
              </a:solidFill>
              <a:ln>
                <a:noFill/>
                <a:prstDash val="solid"/>
              </a:ln>
              <a:effectLst/>
            </c:spPr>
            <c:extLst>
              <c:ext xmlns:c16="http://schemas.microsoft.com/office/drawing/2014/chart" uri="{C3380CC4-5D6E-409C-BE32-E72D297353CC}">
                <c16:uniqueId val="{00000015-2F1E-4B31-A292-16AF0373389E}"/>
              </c:ext>
            </c:extLst>
          </c:dPt>
          <c:dPt>
            <c:idx val="11"/>
            <c:invertIfNegative val="0"/>
            <c:bubble3D val="0"/>
            <c:spPr>
              <a:solidFill>
                <a:srgbClr val="2D85EF"/>
              </a:solidFill>
              <a:ln>
                <a:noFill/>
                <a:prstDash val="solid"/>
              </a:ln>
              <a:effectLst/>
            </c:spPr>
            <c:extLst>
              <c:ext xmlns:c16="http://schemas.microsoft.com/office/drawing/2014/chart" uri="{C3380CC4-5D6E-409C-BE32-E72D297353CC}">
                <c16:uniqueId val="{00000017-2F1E-4B31-A292-16AF0373389E}"/>
              </c:ext>
            </c:extLst>
          </c:dPt>
          <c:dPt>
            <c:idx val="12"/>
            <c:invertIfNegative val="0"/>
            <c:bubble3D val="0"/>
            <c:spPr>
              <a:solidFill>
                <a:srgbClr val="2D85EF"/>
              </a:solidFill>
              <a:ln>
                <a:noFill/>
                <a:prstDash val="solid"/>
              </a:ln>
              <a:effectLst/>
            </c:spPr>
            <c:extLst>
              <c:ext xmlns:c16="http://schemas.microsoft.com/office/drawing/2014/chart" uri="{C3380CC4-5D6E-409C-BE32-E72D297353CC}">
                <c16:uniqueId val="{00000019-2F1E-4B31-A292-16AF0373389E}"/>
              </c:ext>
            </c:extLst>
          </c:dPt>
          <c:dPt>
            <c:idx val="13"/>
            <c:invertIfNegative val="0"/>
            <c:bubble3D val="0"/>
            <c:spPr>
              <a:solidFill>
                <a:srgbClr val="00B050"/>
              </a:solidFill>
              <a:ln>
                <a:noFill/>
                <a:prstDash val="solid"/>
              </a:ln>
              <a:effectLst/>
            </c:spPr>
            <c:extLst>
              <c:ext xmlns:c16="http://schemas.microsoft.com/office/drawing/2014/chart" uri="{C3380CC4-5D6E-409C-BE32-E72D297353CC}">
                <c16:uniqueId val="{0000001B-2F1E-4B31-A292-16AF0373389E}"/>
              </c:ext>
            </c:extLst>
          </c:dPt>
          <c:dPt>
            <c:idx val="14"/>
            <c:invertIfNegative val="0"/>
            <c:bubble3D val="0"/>
            <c:spPr>
              <a:solidFill>
                <a:srgbClr val="00B050"/>
              </a:solidFill>
              <a:ln>
                <a:noFill/>
                <a:prstDash val="solid"/>
              </a:ln>
              <a:effectLst/>
            </c:spPr>
            <c:extLst>
              <c:ext xmlns:c16="http://schemas.microsoft.com/office/drawing/2014/chart" uri="{C3380CC4-5D6E-409C-BE32-E72D297353CC}">
                <c16:uniqueId val="{0000001D-2F1E-4B31-A292-16AF0373389E}"/>
              </c:ext>
            </c:extLst>
          </c:dPt>
          <c:dPt>
            <c:idx val="15"/>
            <c:invertIfNegative val="0"/>
            <c:bubble3D val="0"/>
            <c:spPr>
              <a:solidFill>
                <a:srgbClr val="00B050"/>
              </a:solidFill>
              <a:ln>
                <a:noFill/>
                <a:prstDash val="solid"/>
              </a:ln>
              <a:effectLst/>
            </c:spPr>
            <c:extLst>
              <c:ext xmlns:c16="http://schemas.microsoft.com/office/drawing/2014/chart" uri="{C3380CC4-5D6E-409C-BE32-E72D297353CC}">
                <c16:uniqueId val="{0000001F-2F1E-4B31-A292-16AF0373389E}"/>
              </c:ext>
            </c:extLst>
          </c:dPt>
          <c:dPt>
            <c:idx val="16"/>
            <c:invertIfNegative val="0"/>
            <c:bubble3D val="0"/>
            <c:spPr>
              <a:solidFill>
                <a:srgbClr val="2D85EF"/>
              </a:solidFill>
              <a:ln>
                <a:noFill/>
                <a:prstDash val="solid"/>
              </a:ln>
              <a:effectLst/>
            </c:spPr>
            <c:extLst>
              <c:ext xmlns:c16="http://schemas.microsoft.com/office/drawing/2014/chart" uri="{C3380CC4-5D6E-409C-BE32-E72D297353CC}">
                <c16:uniqueId val="{00000021-2F1E-4B31-A292-16AF0373389E}"/>
              </c:ext>
            </c:extLst>
          </c:dPt>
          <c:dPt>
            <c:idx val="17"/>
            <c:invertIfNegative val="0"/>
            <c:bubble3D val="0"/>
            <c:spPr>
              <a:solidFill>
                <a:srgbClr val="00B050"/>
              </a:solidFill>
              <a:ln>
                <a:noFill/>
                <a:prstDash val="solid"/>
              </a:ln>
              <a:effectLst/>
            </c:spPr>
            <c:extLst>
              <c:ext xmlns:c16="http://schemas.microsoft.com/office/drawing/2014/chart" uri="{C3380CC4-5D6E-409C-BE32-E72D297353CC}">
                <c16:uniqueId val="{00000023-2F1E-4B31-A292-16AF0373389E}"/>
              </c:ext>
            </c:extLst>
          </c:dPt>
          <c:cat>
            <c:strRef>
              <c:f>'GrowthRates (murder)'!$C$5:$C$34</c:f>
              <c:strCache>
                <c:ptCount val="18"/>
                <c:pt idx="0">
                  <c:v>SLV</c:v>
                </c:pt>
                <c:pt idx="1">
                  <c:v>JAM</c:v>
                </c:pt>
                <c:pt idx="2">
                  <c:v>HND</c:v>
                </c:pt>
                <c:pt idx="3">
                  <c:v>BLZ</c:v>
                </c:pt>
                <c:pt idx="4">
                  <c:v>KNA</c:v>
                </c:pt>
                <c:pt idx="5">
                  <c:v>GTM</c:v>
                </c:pt>
                <c:pt idx="6">
                  <c:v>TTO</c:v>
                </c:pt>
                <c:pt idx="7">
                  <c:v>BHS</c:v>
                </c:pt>
                <c:pt idx="8">
                  <c:v>VCT</c:v>
                </c:pt>
                <c:pt idx="9">
                  <c:v>LCA</c:v>
                </c:pt>
                <c:pt idx="10">
                  <c:v>GUY</c:v>
                </c:pt>
                <c:pt idx="11">
                  <c:v>DOM</c:v>
                </c:pt>
                <c:pt idx="12">
                  <c:v>CRI</c:v>
                </c:pt>
                <c:pt idx="13">
                  <c:v>ATG</c:v>
                </c:pt>
                <c:pt idx="14">
                  <c:v>BRB</c:v>
                </c:pt>
                <c:pt idx="15">
                  <c:v>SUR</c:v>
                </c:pt>
                <c:pt idx="16">
                  <c:v>PAN</c:v>
                </c:pt>
                <c:pt idx="17">
                  <c:v>DMA</c:v>
                </c:pt>
              </c:strCache>
            </c:strRef>
          </c:cat>
          <c:val>
            <c:numRef>
              <c:f>'GrowthRates (murder)'!$E$5:$E$34</c:f>
              <c:numCache>
                <c:formatCode>0.00</c:formatCode>
                <c:ptCount val="18"/>
                <c:pt idx="0">
                  <c:v>0.45904968641847477</c:v>
                </c:pt>
                <c:pt idx="1">
                  <c:v>0.44231769297848078</c:v>
                </c:pt>
                <c:pt idx="2">
                  <c:v>0.38304323300074605</c:v>
                </c:pt>
                <c:pt idx="3">
                  <c:v>0.33388488690385643</c:v>
                </c:pt>
                <c:pt idx="4">
                  <c:v>0.32859052498656283</c:v>
                </c:pt>
                <c:pt idx="5">
                  <c:v>0.31191623125197543</c:v>
                </c:pt>
                <c:pt idx="6">
                  <c:v>0.30974230129683455</c:v>
                </c:pt>
                <c:pt idx="7">
                  <c:v>0.30158654845855781</c:v>
                </c:pt>
                <c:pt idx="8">
                  <c:v>0.26740543900274316</c:v>
                </c:pt>
                <c:pt idx="9">
                  <c:v>0.22917815572377909</c:v>
                </c:pt>
                <c:pt idx="10">
                  <c:v>0.20500859978409069</c:v>
                </c:pt>
                <c:pt idx="11">
                  <c:v>0.18052795631811058</c:v>
                </c:pt>
                <c:pt idx="12">
                  <c:v>9.8793386754108425E-2</c:v>
                </c:pt>
                <c:pt idx="13">
                  <c:v>8.1402760036238142E-2</c:v>
                </c:pt>
                <c:pt idx="14">
                  <c:v>7.5293787496399034E-2</c:v>
                </c:pt>
                <c:pt idx="15">
                  <c:v>7.1127001748770624E-2</c:v>
                </c:pt>
                <c:pt idx="16">
                  <c:v>6.0359396983803215E-2</c:v>
                </c:pt>
                <c:pt idx="17">
                  <c:v>1.6674293734587398E-2</c:v>
                </c:pt>
              </c:numCache>
            </c:numRef>
          </c:val>
          <c:extLst>
            <c:ext xmlns:c16="http://schemas.microsoft.com/office/drawing/2014/chart" uri="{C3380CC4-5D6E-409C-BE32-E72D297353CC}">
              <c16:uniqueId val="{00000024-2F1E-4B31-A292-16AF0373389E}"/>
            </c:ext>
          </c:extLst>
        </c:ser>
        <c:dLbls>
          <c:showLegendKey val="0"/>
          <c:showVal val="0"/>
          <c:showCatName val="0"/>
          <c:showSerName val="0"/>
          <c:showPercent val="0"/>
          <c:showBubbleSize val="0"/>
        </c:dLbls>
        <c:gapWidth val="80"/>
        <c:overlap val="100"/>
        <c:axId val="809829264"/>
        <c:axId val="813864576"/>
      </c:barChart>
      <c:barChart>
        <c:barDir val="col"/>
        <c:grouping val="stacked"/>
        <c:varyColors val="0"/>
        <c:ser>
          <c:idx val="0"/>
          <c:order val="1"/>
          <c:tx>
            <c:v> </c:v>
          </c:tx>
          <c:spPr>
            <a:noFill/>
            <a:ln>
              <a:noFill/>
            </a:ln>
            <a:effectLst/>
          </c:spPr>
          <c:invertIfNegative val="0"/>
          <c:val>
            <c:numLit>
              <c:formatCode>General</c:formatCode>
              <c:ptCount val="1"/>
              <c:pt idx="0">
                <c:v>1</c:v>
              </c:pt>
            </c:numLit>
          </c:val>
          <c:extLst>
            <c:ext xmlns:c16="http://schemas.microsoft.com/office/drawing/2014/chart" uri="{C3380CC4-5D6E-409C-BE32-E72D297353CC}">
              <c16:uniqueId val="{00000025-2F1E-4B31-A292-16AF0373389E}"/>
            </c:ext>
          </c:extLst>
        </c:ser>
        <c:dLbls>
          <c:showLegendKey val="0"/>
          <c:showVal val="0"/>
          <c:showCatName val="0"/>
          <c:showSerName val="0"/>
          <c:showPercent val="0"/>
          <c:showBubbleSize val="0"/>
        </c:dLbls>
        <c:gapWidth val="80"/>
        <c:overlap val="100"/>
        <c:axId val="920700752"/>
        <c:axId val="863483952"/>
      </c:barChart>
      <c:catAx>
        <c:axId val="809829264"/>
        <c:scaling>
          <c:orientation val="minMax"/>
        </c:scaling>
        <c:delete val="0"/>
        <c:axPos val="b"/>
        <c:numFmt formatCode="General" sourceLinked="1"/>
        <c:majorTickMark val="in"/>
        <c:minorTickMark val="none"/>
        <c:tickLblPos val="nextTo"/>
        <c:spPr>
          <a:noFill/>
          <a:ln w="3175" cap="flat" cmpd="sng" algn="ctr">
            <a:solidFill>
              <a:schemeClr val="tx1"/>
            </a:solidFill>
            <a:prstDash val="solid"/>
            <a:round/>
          </a:ln>
          <a:effectLst/>
        </c:spPr>
        <c:txPr>
          <a:bodyPr rot="0" spcFirstLastPara="1" vertOverflow="ellipsis" wrap="square" anchor="ctr" anchorCtr="1"/>
          <a:lstStyle/>
          <a:p>
            <a:pPr>
              <a:defRPr sz="2400" b="0" i="0" u="none" strike="noStrike" kern="1200" baseline="0">
                <a:solidFill>
                  <a:srgbClr val="000000"/>
                </a:solidFill>
                <a:latin typeface="Segoe UI"/>
                <a:ea typeface="Segoe UI"/>
                <a:cs typeface="Segoe UI"/>
              </a:defRPr>
            </a:pPr>
            <a:endParaRPr lang="en-US"/>
          </a:p>
        </c:txPr>
        <c:crossAx val="813864576"/>
        <c:crosses val="autoZero"/>
        <c:auto val="1"/>
        <c:lblAlgn val="ctr"/>
        <c:lblOffset val="100"/>
        <c:noMultiLvlLbl val="0"/>
      </c:catAx>
      <c:valAx>
        <c:axId val="813864576"/>
        <c:scaling>
          <c:orientation val="minMax"/>
          <c:max val="0.5"/>
          <c:min val="0"/>
        </c:scaling>
        <c:delete val="0"/>
        <c:axPos val="l"/>
        <c:numFmt formatCode="0.0" sourceLinked="0"/>
        <c:majorTickMark val="in"/>
        <c:minorTickMark val="none"/>
        <c:tickLblPos val="nextTo"/>
        <c:spPr>
          <a:noFill/>
          <a:ln w="3175">
            <a:solidFill>
              <a:schemeClr val="tx1"/>
            </a:solidFill>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809829264"/>
        <c:crosses val="autoZero"/>
        <c:crossBetween val="between"/>
        <c:majorUnit val="0.1"/>
      </c:valAx>
      <c:valAx>
        <c:axId val="863483952"/>
        <c:scaling>
          <c:orientation val="minMax"/>
          <c:max val="0.5"/>
          <c:min val="0"/>
        </c:scaling>
        <c:delete val="0"/>
        <c:axPos val="r"/>
        <c:numFmt formatCode="0.0" sourceLinked="0"/>
        <c:majorTickMark val="in"/>
        <c:minorTickMark val="none"/>
        <c:tickLblPos val="none"/>
        <c:spPr>
          <a:noFill/>
          <a:ln w="3175">
            <a:solidFill>
              <a:srgbClr val="000000"/>
            </a:solidFill>
            <a:prstDash val="soli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920700752"/>
        <c:crosses val="max"/>
        <c:crossBetween val="between"/>
        <c:majorUnit val="0.1"/>
        <c:minorUnit val="0.02"/>
      </c:valAx>
      <c:catAx>
        <c:axId val="920700752"/>
        <c:scaling>
          <c:orientation val="minMax"/>
        </c:scaling>
        <c:delete val="1"/>
        <c:axPos val="b"/>
        <c:majorTickMark val="out"/>
        <c:minorTickMark val="none"/>
        <c:tickLblPos val="nextTo"/>
        <c:crossAx val="863483952"/>
        <c:crosses val="autoZero"/>
        <c:auto val="1"/>
        <c:lblAlgn val="ctr"/>
        <c:lblOffset val="100"/>
        <c:noMultiLvlLbl val="0"/>
      </c:catAx>
      <c:spPr>
        <a:noFill/>
        <a:ln w="3175">
          <a:solidFill>
            <a:srgbClr val="000000"/>
          </a:solidFill>
          <a:prstDash val="solid"/>
        </a:ln>
        <a:effectLst/>
      </c:spPr>
    </c:plotArea>
    <c:plotVisOnly val="1"/>
    <c:dispBlanksAs val="gap"/>
    <c:showDLblsOverMax val="0"/>
  </c:chart>
  <c:spPr>
    <a:noFill/>
    <a:ln w="25400" cap="flat" cmpd="sng" algn="ctr">
      <a:noFill/>
      <a:round/>
    </a:ln>
    <a:effectLst/>
  </c:spPr>
  <c:txPr>
    <a:bodyPr/>
    <a:lstStyle/>
    <a:p>
      <a:pPr>
        <a:defRPr sz="2400">
          <a:solidFill>
            <a:srgbClr val="000000"/>
          </a:solidFill>
          <a:latin typeface="Segoe UI"/>
          <a:ea typeface="Segoe UI"/>
          <a:cs typeface="Segoe UI"/>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286810302558309E-2"/>
          <c:y val="3.2711310391756593E-2"/>
          <c:w val="0.87659256608075509"/>
          <c:h val="0.8135515699426461"/>
        </c:manualLayout>
      </c:layout>
      <c:lineChart>
        <c:grouping val="standard"/>
        <c:varyColors val="0"/>
        <c:ser>
          <c:idx val="0"/>
          <c:order val="0"/>
          <c:tx>
            <c:v>INDEC</c:v>
          </c:tx>
          <c:spPr>
            <a:ln w="63500">
              <a:solidFill>
                <a:srgbClr val="2D85EF"/>
              </a:solidFill>
              <a:prstDash val="solid"/>
            </a:ln>
          </c:spPr>
          <c:marker>
            <c:symbol val="none"/>
          </c:marker>
          <c:cat>
            <c:strRef>
              <c:f>Monthly!$A$316:$A$346</c:f>
              <c:strCache>
                <c:ptCount val="18"/>
                <c:pt idx="0">
                  <c:v>Jan-17</c:v>
                </c:pt>
                <c:pt idx="1">
                  <c:v>Feb-17</c:v>
                </c:pt>
                <c:pt idx="2">
                  <c:v>Mar-17</c:v>
                </c:pt>
                <c:pt idx="3">
                  <c:v>Apr-17</c:v>
                </c:pt>
                <c:pt idx="4">
                  <c:v>May-17</c:v>
                </c:pt>
                <c:pt idx="5">
                  <c:v>Jun-17</c:v>
                </c:pt>
                <c:pt idx="6">
                  <c:v>Jul-17</c:v>
                </c:pt>
                <c:pt idx="7">
                  <c:v>Aug-17</c:v>
                </c:pt>
                <c:pt idx="8">
                  <c:v>Sep-17</c:v>
                </c:pt>
                <c:pt idx="9">
                  <c:v>Oct-17</c:v>
                </c:pt>
                <c:pt idx="10">
                  <c:v>Nov-17</c:v>
                </c:pt>
                <c:pt idx="11">
                  <c:v>Dec-17</c:v>
                </c:pt>
                <c:pt idx="12">
                  <c:v>Jan-18</c:v>
                </c:pt>
                <c:pt idx="13">
                  <c:v>Feb-18</c:v>
                </c:pt>
                <c:pt idx="14">
                  <c:v>Mar-18</c:v>
                </c:pt>
                <c:pt idx="15">
                  <c:v>Apr-18</c:v>
                </c:pt>
                <c:pt idx="16">
                  <c:v>May-18</c:v>
                </c:pt>
                <c:pt idx="17">
                  <c:v>Jun-18</c:v>
                </c:pt>
              </c:strCache>
            </c:strRef>
          </c:cat>
          <c:val>
            <c:numRef>
              <c:f>Monthly!$H$316:$H$346</c:f>
              <c:numCache>
                <c:formatCode>_(* #,##0.00_);_(* \(#,##0.00\);_(* "-"??_);_(@_)</c:formatCode>
                <c:ptCount val="18"/>
                <c:pt idx="0">
                  <c:v>1.7345539151687905</c:v>
                </c:pt>
                <c:pt idx="1">
                  <c:v>-2.0802230592669502</c:v>
                </c:pt>
                <c:pt idx="2">
                  <c:v>2.0232072492674336</c:v>
                </c:pt>
                <c:pt idx="3">
                  <c:v>0.44505392935176857</c:v>
                </c:pt>
                <c:pt idx="4">
                  <c:v>3.7861618759366111</c:v>
                </c:pt>
                <c:pt idx="5">
                  <c:v>4.7566414947572966</c:v>
                </c:pt>
                <c:pt idx="6">
                  <c:v>4.3473121803976777</c:v>
                </c:pt>
                <c:pt idx="7">
                  <c:v>3.6579222915561038</c:v>
                </c:pt>
                <c:pt idx="8">
                  <c:v>3.3914698942510091</c:v>
                </c:pt>
                <c:pt idx="9">
                  <c:v>5.2191552639838878</c:v>
                </c:pt>
                <c:pt idx="10">
                  <c:v>4.2777884973193459</c:v>
                </c:pt>
                <c:pt idx="11">
                  <c:v>2.2464959832299902</c:v>
                </c:pt>
                <c:pt idx="12">
                  <c:v>3.9679974115999217</c:v>
                </c:pt>
                <c:pt idx="13">
                  <c:v>4.9819813337945051</c:v>
                </c:pt>
                <c:pt idx="14">
                  <c:v>2.0973632146863652</c:v>
                </c:pt>
                <c:pt idx="15">
                  <c:v>-0.62509990776542512</c:v>
                </c:pt>
                <c:pt idx="16">
                  <c:v>-5.7573551634309101</c:v>
                </c:pt>
              </c:numCache>
            </c:numRef>
          </c:val>
          <c:smooth val="0"/>
          <c:extLst>
            <c:ext xmlns:c16="http://schemas.microsoft.com/office/drawing/2014/chart" uri="{C3380CC4-5D6E-409C-BE32-E72D297353CC}">
              <c16:uniqueId val="{00000000-72A2-4BCA-88A1-74446A2AC295}"/>
            </c:ext>
          </c:extLst>
        </c:ser>
        <c:dLbls>
          <c:showLegendKey val="0"/>
          <c:showVal val="0"/>
          <c:showCatName val="0"/>
          <c:showSerName val="0"/>
          <c:showPercent val="0"/>
          <c:showBubbleSize val="0"/>
        </c:dLbls>
        <c:smooth val="0"/>
        <c:axId val="608956800"/>
        <c:axId val="608958336"/>
      </c:lineChart>
      <c:catAx>
        <c:axId val="608956800"/>
        <c:scaling>
          <c:orientation val="minMax"/>
        </c:scaling>
        <c:delete val="0"/>
        <c:axPos val="b"/>
        <c:numFmt formatCode="mmm\-yy;@" sourceLinked="0"/>
        <c:majorTickMark val="in"/>
        <c:minorTickMark val="none"/>
        <c:tickLblPos val="low"/>
        <c:spPr>
          <a:ln w="3175">
            <a:solidFill>
              <a:srgbClr val="000000"/>
            </a:solidFill>
            <a:prstDash val="solid"/>
          </a:ln>
        </c:spPr>
        <c:txPr>
          <a:bodyPr rot="-5400000" vert="horz"/>
          <a:lstStyle/>
          <a:p>
            <a:pPr>
              <a:defRPr/>
            </a:pPr>
            <a:endParaRPr lang="en-US"/>
          </a:p>
        </c:txPr>
        <c:crossAx val="608958336"/>
        <c:crosses val="autoZero"/>
        <c:auto val="1"/>
        <c:lblAlgn val="ctr"/>
        <c:lblOffset val="100"/>
        <c:tickMarkSkip val="2"/>
        <c:noMultiLvlLbl val="0"/>
      </c:catAx>
      <c:valAx>
        <c:axId val="608958336"/>
        <c:scaling>
          <c:orientation val="minMax"/>
          <c:max val="8"/>
        </c:scaling>
        <c:delete val="0"/>
        <c:axPos val="l"/>
        <c:numFmt formatCode="#,##0" sourceLinked="0"/>
        <c:majorTickMark val="in"/>
        <c:minorTickMark val="none"/>
        <c:tickLblPos val="nextTo"/>
        <c:spPr>
          <a:ln w="3175">
            <a:solidFill>
              <a:srgbClr val="000000"/>
            </a:solidFill>
            <a:prstDash val="solid"/>
          </a:ln>
        </c:spPr>
        <c:crossAx val="608956800"/>
        <c:crosses val="autoZero"/>
        <c:crossBetween val="between"/>
      </c:valAx>
      <c:spPr>
        <a:solidFill>
          <a:srgbClr val="FFFFFF">
            <a:alpha val="0"/>
          </a:srgbClr>
        </a:solidFill>
        <a:ln w="3175">
          <a:solidFill>
            <a:srgbClr val="000000"/>
          </a:solidFill>
          <a:prstDash val="solid"/>
        </a:ln>
      </c:spPr>
    </c:plotArea>
    <c:plotVisOnly val="1"/>
    <c:dispBlanksAs val="gap"/>
    <c:showDLblsOverMax val="0"/>
  </c:chart>
  <c:spPr>
    <a:noFill/>
    <a:ln w="9525">
      <a:noFill/>
    </a:ln>
  </c:spPr>
  <c:txPr>
    <a:bodyPr/>
    <a:lstStyle/>
    <a:p>
      <a:pPr>
        <a:defRPr sz="2400">
          <a:solidFill>
            <a:srgbClr val="000000"/>
          </a:solidFill>
          <a:latin typeface="Segoe UI"/>
          <a:ea typeface="Segoe UI"/>
          <a:cs typeface="Segoe UI"/>
        </a:defRPr>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501391871470616E-2"/>
          <c:y val="3.1730460775736366E-2"/>
          <c:w val="0.80285903655982394"/>
          <c:h val="0.81957871585496256"/>
        </c:manualLayout>
      </c:layout>
      <c:lineChart>
        <c:grouping val="standard"/>
        <c:varyColors val="0"/>
        <c:ser>
          <c:idx val="0"/>
          <c:order val="0"/>
          <c:spPr>
            <a:ln w="63500" cap="rnd">
              <a:solidFill>
                <a:srgbClr val="2D85EF"/>
              </a:solidFill>
              <a:prstDash val="solid"/>
              <a:round/>
            </a:ln>
            <a:effectLst/>
          </c:spPr>
          <c:marker>
            <c:symbol val="none"/>
          </c:marker>
          <c:cat>
            <c:numRef>
              <c:f>ICC!$P$2:$AT$2</c:f>
              <c:numCache>
                <c:formatCode>mmm\-yy</c:formatCode>
                <c:ptCount val="31"/>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numCache>
            </c:numRef>
          </c:cat>
          <c:val>
            <c:numRef>
              <c:f>ICC!$P$12:$AT$12</c:f>
              <c:numCache>
                <c:formatCode>_(* #,##0.00_);_(* \(#,##0.00\);_(* "-"??_);_(@_)</c:formatCode>
                <c:ptCount val="31"/>
                <c:pt idx="0">
                  <c:v>21.768416422798438</c:v>
                </c:pt>
                <c:pt idx="1">
                  <c:v>21.393151596879733</c:v>
                </c:pt>
                <c:pt idx="2">
                  <c:v>22.848509562711989</c:v>
                </c:pt>
                <c:pt idx="3">
                  <c:v>23.758070933691545</c:v>
                </c:pt>
                <c:pt idx="4">
                  <c:v>22.736901858029643</c:v>
                </c:pt>
                <c:pt idx="5">
                  <c:v>22.442990347775517</c:v>
                </c:pt>
                <c:pt idx="6">
                  <c:v>24.795600000000039</c:v>
                </c:pt>
                <c:pt idx="7">
                  <c:v>25.006226257777946</c:v>
                </c:pt>
                <c:pt idx="8">
                  <c:v>25.437113435867349</c:v>
                </c:pt>
                <c:pt idx="9">
                  <c:v>25.396523331662813</c:v>
                </c:pt>
                <c:pt idx="10">
                  <c:v>25.498156776336305</c:v>
                </c:pt>
                <c:pt idx="11">
                  <c:v>26.290756997415237</c:v>
                </c:pt>
                <c:pt idx="12">
                  <c:v>29.46649774648904</c:v>
                </c:pt>
              </c:numCache>
            </c:numRef>
          </c:val>
          <c:smooth val="0"/>
          <c:extLst>
            <c:ext xmlns:c16="http://schemas.microsoft.com/office/drawing/2014/chart" uri="{C3380CC4-5D6E-409C-BE32-E72D297353CC}">
              <c16:uniqueId val="{00000000-2CC9-47CB-BB8E-23349A6C37C2}"/>
            </c:ext>
          </c:extLst>
        </c:ser>
        <c:ser>
          <c:idx val="1"/>
          <c:order val="2"/>
          <c:spPr>
            <a:ln w="28575" cap="rnd">
              <a:noFill/>
              <a:round/>
            </a:ln>
            <a:effectLst/>
          </c:spPr>
          <c:marker>
            <c:symbol val="x"/>
            <c:size val="30"/>
            <c:spPr>
              <a:noFill/>
              <a:ln w="9525">
                <a:solidFill>
                  <a:srgbClr val="00B050"/>
                </a:solidFill>
              </a:ln>
              <a:effectLst/>
            </c:spPr>
          </c:marker>
          <c:cat>
            <c:numRef>
              <c:f>ICC!$P$2:$AT$2</c:f>
              <c:numCache>
                <c:formatCode>mmm\-yy</c:formatCode>
                <c:ptCount val="31"/>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numCache>
            </c:numRef>
          </c:cat>
          <c:val>
            <c:numRef>
              <c:f>ICC!$P$6:$AT$6</c:f>
              <c:numCache>
                <c:formatCode>General</c:formatCode>
                <c:ptCount val="31"/>
                <c:pt idx="18">
                  <c:v>27</c:v>
                </c:pt>
                <c:pt idx="21">
                  <c:v>24</c:v>
                </c:pt>
                <c:pt idx="24">
                  <c:v>22</c:v>
                </c:pt>
                <c:pt idx="27">
                  <c:v>19</c:v>
                </c:pt>
                <c:pt idx="30">
                  <c:v>17</c:v>
                </c:pt>
              </c:numCache>
            </c:numRef>
          </c:val>
          <c:smooth val="0"/>
          <c:extLst>
            <c:ext xmlns:c16="http://schemas.microsoft.com/office/drawing/2014/chart" uri="{C3380CC4-5D6E-409C-BE32-E72D297353CC}">
              <c16:uniqueId val="{00000001-2CC9-47CB-BB8E-23349A6C37C2}"/>
            </c:ext>
          </c:extLst>
        </c:ser>
        <c:dLbls>
          <c:showLegendKey val="0"/>
          <c:showVal val="0"/>
          <c:showCatName val="0"/>
          <c:showSerName val="0"/>
          <c:showPercent val="0"/>
          <c:showBubbleSize val="0"/>
        </c:dLbls>
        <c:marker val="1"/>
        <c:smooth val="0"/>
        <c:axId val="1575962048"/>
        <c:axId val="1403959520"/>
      </c:lineChart>
      <c:lineChart>
        <c:grouping val="standard"/>
        <c:varyColors val="0"/>
        <c:ser>
          <c:idx val="2"/>
          <c:order val="1"/>
          <c:tx>
            <c:v>Market Expectations (RHS)</c:v>
          </c:tx>
          <c:spPr>
            <a:ln w="63500" cap="rnd">
              <a:solidFill>
                <a:srgbClr val="FF0D0D"/>
              </a:solidFill>
              <a:prstDash val="solid"/>
              <a:round/>
            </a:ln>
            <a:effectLst/>
          </c:spPr>
          <c:marker>
            <c:symbol val="none"/>
          </c:marker>
          <c:cat>
            <c:numRef>
              <c:f>ICC!$P$2:$AT$2</c:f>
              <c:numCache>
                <c:formatCode>mmm\-yy</c:formatCode>
                <c:ptCount val="31"/>
                <c:pt idx="0">
                  <c:v>42916</c:v>
                </c:pt>
                <c:pt idx="1">
                  <c:v>42947</c:v>
                </c:pt>
                <c:pt idx="2">
                  <c:v>42978</c:v>
                </c:pt>
                <c:pt idx="3">
                  <c:v>43008</c:v>
                </c:pt>
                <c:pt idx="4">
                  <c:v>43039</c:v>
                </c:pt>
                <c:pt idx="5">
                  <c:v>43069</c:v>
                </c:pt>
                <c:pt idx="6">
                  <c:v>43100</c:v>
                </c:pt>
                <c:pt idx="7">
                  <c:v>43131</c:v>
                </c:pt>
                <c:pt idx="8">
                  <c:v>43159</c:v>
                </c:pt>
                <c:pt idx="9">
                  <c:v>43190</c:v>
                </c:pt>
                <c:pt idx="10">
                  <c:v>43220</c:v>
                </c:pt>
                <c:pt idx="11">
                  <c:v>43251</c:v>
                </c:pt>
                <c:pt idx="12">
                  <c:v>43281</c:v>
                </c:pt>
                <c:pt idx="13">
                  <c:v>43312</c:v>
                </c:pt>
                <c:pt idx="14">
                  <c:v>43343</c:v>
                </c:pt>
                <c:pt idx="15">
                  <c:v>43373</c:v>
                </c:pt>
                <c:pt idx="16">
                  <c:v>43404</c:v>
                </c:pt>
                <c:pt idx="17">
                  <c:v>43434</c:v>
                </c:pt>
                <c:pt idx="18">
                  <c:v>43465</c:v>
                </c:pt>
                <c:pt idx="19">
                  <c:v>43496</c:v>
                </c:pt>
                <c:pt idx="20">
                  <c:v>43524</c:v>
                </c:pt>
                <c:pt idx="21">
                  <c:v>43555</c:v>
                </c:pt>
                <c:pt idx="22">
                  <c:v>43585</c:v>
                </c:pt>
                <c:pt idx="23">
                  <c:v>43616</c:v>
                </c:pt>
                <c:pt idx="24">
                  <c:v>43646</c:v>
                </c:pt>
                <c:pt idx="25">
                  <c:v>43677</c:v>
                </c:pt>
                <c:pt idx="26">
                  <c:v>43708</c:v>
                </c:pt>
                <c:pt idx="27">
                  <c:v>43738</c:v>
                </c:pt>
                <c:pt idx="28">
                  <c:v>43769</c:v>
                </c:pt>
                <c:pt idx="29">
                  <c:v>43799</c:v>
                </c:pt>
                <c:pt idx="30">
                  <c:v>43830</c:v>
                </c:pt>
              </c:numCache>
            </c:numRef>
          </c:cat>
          <c:val>
            <c:numRef>
              <c:f>ICC!$P$20:$AT$20</c:f>
              <c:numCache>
                <c:formatCode>General</c:formatCode>
                <c:ptCount val="31"/>
                <c:pt idx="18" formatCode="_(* #,##0.00_);_(* \(#,##0.00\);_(* &quot;-&quot;??_);_(@_)">
                  <c:v>31.720588235294102</c:v>
                </c:pt>
                <c:pt idx="25" formatCode="_(* #,##0.00_);_(* \(#,##0.00\);_(* &quot;-&quot;??_);_(@_)">
                  <c:v>24.0608</c:v>
                </c:pt>
                <c:pt idx="30" formatCode="_(* #,##0.00_);_(* \(#,##0.00\);_(* &quot;-&quot;??_);_(@_)">
                  <c:v>20.9686274509803</c:v>
                </c:pt>
              </c:numCache>
            </c:numRef>
          </c:val>
          <c:smooth val="0"/>
          <c:extLst>
            <c:ext xmlns:c16="http://schemas.microsoft.com/office/drawing/2014/chart" uri="{C3380CC4-5D6E-409C-BE32-E72D297353CC}">
              <c16:uniqueId val="{00000002-2CC9-47CB-BB8E-23349A6C37C2}"/>
            </c:ext>
          </c:extLst>
        </c:ser>
        <c:dLbls>
          <c:showLegendKey val="0"/>
          <c:showVal val="0"/>
          <c:showCatName val="0"/>
          <c:showSerName val="0"/>
          <c:showPercent val="0"/>
          <c:showBubbleSize val="0"/>
        </c:dLbls>
        <c:marker val="1"/>
        <c:smooth val="0"/>
        <c:axId val="1936700784"/>
        <c:axId val="1783725584"/>
      </c:lineChart>
      <c:dateAx>
        <c:axId val="1575962048"/>
        <c:scaling>
          <c:orientation val="minMax"/>
          <c:min val="42887"/>
        </c:scaling>
        <c:delete val="0"/>
        <c:axPos val="b"/>
        <c:numFmt formatCode="mmm\-yy" sourceLinked="1"/>
        <c:majorTickMark val="in"/>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1403959520"/>
        <c:crosses val="autoZero"/>
        <c:auto val="1"/>
        <c:lblOffset val="100"/>
        <c:baseTimeUnit val="months"/>
        <c:majorUnit val="3"/>
        <c:majorTimeUnit val="months"/>
        <c:minorUnit val="1"/>
      </c:dateAx>
      <c:valAx>
        <c:axId val="1403959520"/>
        <c:scaling>
          <c:orientation val="minMax"/>
          <c:max val="40"/>
          <c:min val="12"/>
        </c:scaling>
        <c:delete val="0"/>
        <c:axPos val="l"/>
        <c:numFmt formatCode="0" sourceLinked="0"/>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1575962048"/>
        <c:crosses val="autoZero"/>
        <c:crossBetween val="between"/>
        <c:majorUnit val="4"/>
      </c:valAx>
      <c:valAx>
        <c:axId val="1783725584"/>
        <c:scaling>
          <c:orientation val="minMax"/>
          <c:max val="40"/>
          <c:min val="12"/>
        </c:scaling>
        <c:delete val="0"/>
        <c:axPos val="r"/>
        <c:numFmt formatCode="_(* #,##0_);_(* \(#,##0\);_(* &quot;-&quot;_);_(@_)" sourceLinked="0"/>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1936700784"/>
        <c:crosses val="max"/>
        <c:crossBetween val="between"/>
        <c:majorUnit val="4"/>
      </c:valAx>
      <c:dateAx>
        <c:axId val="1936700784"/>
        <c:scaling>
          <c:orientation val="minMax"/>
        </c:scaling>
        <c:delete val="1"/>
        <c:axPos val="b"/>
        <c:numFmt formatCode="mmm\-yy" sourceLinked="1"/>
        <c:majorTickMark val="out"/>
        <c:minorTickMark val="none"/>
        <c:tickLblPos val="nextTo"/>
        <c:crossAx val="1783725584"/>
        <c:crosses val="autoZero"/>
        <c:auto val="1"/>
        <c:lblOffset val="100"/>
        <c:baseTimeUnit val="months"/>
        <c:majorUnit val="1"/>
        <c:minorUnit val="1"/>
      </c:dateAx>
      <c:spPr>
        <a:solidFill>
          <a:srgbClr val="FFFFFF">
            <a:alpha val="0"/>
          </a:srgbClr>
        </a:solidFill>
        <a:ln w="3175">
          <a:solidFill>
            <a:srgbClr val="000000"/>
          </a:solidFill>
          <a:prstDash val="solid"/>
        </a:ln>
        <a:effectLst/>
      </c:spPr>
    </c:plotArea>
    <c:plotVisOnly val="1"/>
    <c:dispBlanksAs val="span"/>
    <c:showDLblsOverMax val="0"/>
  </c:chart>
  <c:spPr>
    <a:noFill/>
    <a:ln w="25400" cap="flat" cmpd="sng" algn="ctr">
      <a:noFill/>
      <a:round/>
    </a:ln>
    <a:effectLst/>
  </c:spPr>
  <c:txPr>
    <a:bodyPr/>
    <a:lstStyle/>
    <a:p>
      <a:pPr>
        <a:defRPr sz="2400">
          <a:solidFill>
            <a:srgbClr val="000000"/>
          </a:solidFill>
          <a:latin typeface="Segoe UI"/>
          <a:ea typeface="Segoe UI"/>
          <a:cs typeface="Segoe UI"/>
        </a:defRPr>
      </a:pPr>
      <a:endParaRPr lang="en-US"/>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28209451829997E-2"/>
          <c:y val="3.2273135996889281E-2"/>
          <c:w val="0.88726344077927166"/>
          <c:h val="0.84023196753183627"/>
        </c:manualLayout>
      </c:layout>
      <c:barChart>
        <c:barDir val="col"/>
        <c:grouping val="clustered"/>
        <c:varyColors val="0"/>
        <c:ser>
          <c:idx val="0"/>
          <c:order val="0"/>
          <c:tx>
            <c:strRef>
              <c:f>Sheet1!$P$6</c:f>
              <c:strCache>
                <c:ptCount val="1"/>
                <c:pt idx="0">
                  <c:v>Primary balance</c:v>
                </c:pt>
              </c:strCache>
            </c:strRef>
          </c:tx>
          <c:spPr>
            <a:solidFill>
              <a:srgbClr val="923CC2"/>
            </a:solidFill>
            <a:ln w="25400">
              <a:noFill/>
            </a:ln>
            <a:effectLst/>
          </c:spPr>
          <c:invertIfNegative val="0"/>
          <c:cat>
            <c:strRef>
              <c:f>Sheet1!$U$1:$Y$1</c:f>
              <c:strCache>
                <c:ptCount val="5"/>
                <c:pt idx="0">
                  <c:v>2016</c:v>
                </c:pt>
                <c:pt idx="1">
                  <c:v>2017</c:v>
                </c:pt>
                <c:pt idx="2">
                  <c:v>Proy. 2018</c:v>
                </c:pt>
                <c:pt idx="3">
                  <c:v>Proy. 2019</c:v>
                </c:pt>
                <c:pt idx="4">
                  <c:v>Proy. 2020</c:v>
                </c:pt>
              </c:strCache>
            </c:strRef>
          </c:cat>
          <c:val>
            <c:numRef>
              <c:f>Sheet1!$K$6:$O$6</c:f>
              <c:numCache>
                <c:formatCode>General</c:formatCode>
                <c:ptCount val="5"/>
                <c:pt idx="0">
                  <c:v>-4.7208180855224304</c:v>
                </c:pt>
                <c:pt idx="1">
                  <c:v>-4.2854850306511896</c:v>
                </c:pt>
                <c:pt idx="2">
                  <c:v>-2.9366792789825999</c:v>
                </c:pt>
                <c:pt idx="3">
                  <c:v>-1.2185322347629499</c:v>
                </c:pt>
                <c:pt idx="4">
                  <c:v>0.12603268771176199</c:v>
                </c:pt>
              </c:numCache>
            </c:numRef>
          </c:val>
          <c:extLst>
            <c:ext xmlns:c16="http://schemas.microsoft.com/office/drawing/2014/chart" uri="{C3380CC4-5D6E-409C-BE32-E72D297353CC}">
              <c16:uniqueId val="{00000000-8EA7-45EE-986A-DD52CD54E2E4}"/>
            </c:ext>
          </c:extLst>
        </c:ser>
        <c:dLbls>
          <c:showLegendKey val="0"/>
          <c:showVal val="0"/>
          <c:showCatName val="0"/>
          <c:showSerName val="0"/>
          <c:showPercent val="0"/>
          <c:showBubbleSize val="0"/>
        </c:dLbls>
        <c:gapWidth val="80"/>
        <c:axId val="1890545456"/>
        <c:axId val="1647147728"/>
      </c:barChart>
      <c:catAx>
        <c:axId val="1890545456"/>
        <c:scaling>
          <c:orientation val="minMax"/>
        </c:scaling>
        <c:delete val="0"/>
        <c:axPos val="b"/>
        <c:numFmt formatCode="General" sourceLinked="1"/>
        <c:majorTickMark val="in"/>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1647147728"/>
        <c:crosses val="autoZero"/>
        <c:auto val="1"/>
        <c:lblAlgn val="ctr"/>
        <c:lblOffset val="100"/>
        <c:noMultiLvlLbl val="0"/>
      </c:catAx>
      <c:valAx>
        <c:axId val="1647147728"/>
        <c:scaling>
          <c:orientation val="minMax"/>
          <c:min val="-5"/>
        </c:scaling>
        <c:delete val="0"/>
        <c:axPos val="l"/>
        <c:numFmt formatCode="General" sourceLinked="1"/>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1890545456"/>
        <c:crosses val="autoZero"/>
        <c:crossBetween val="between"/>
      </c:valAx>
      <c:spPr>
        <a:solidFill>
          <a:srgbClr val="FFFFFF">
            <a:alpha val="0"/>
          </a:srgbClr>
        </a:solidFill>
        <a:ln w="3175">
          <a:solidFill>
            <a:srgbClr val="000000"/>
          </a:solidFill>
          <a:prstDash val="solid"/>
        </a:ln>
        <a:effectLst/>
      </c:spPr>
    </c:plotArea>
    <c:plotVisOnly val="1"/>
    <c:dispBlanksAs val="gap"/>
    <c:showDLblsOverMax val="0"/>
  </c:chart>
  <c:spPr>
    <a:noFill/>
    <a:ln w="25400" cap="flat" cmpd="sng" algn="ctr">
      <a:noFill/>
      <a:round/>
    </a:ln>
    <a:effectLst/>
  </c:spPr>
  <c:txPr>
    <a:bodyPr/>
    <a:lstStyle/>
    <a:p>
      <a:pPr>
        <a:defRPr sz="2400">
          <a:solidFill>
            <a:srgbClr val="000000"/>
          </a:solidFill>
          <a:latin typeface="Segoe UI"/>
          <a:ea typeface="Segoe UI"/>
          <a:cs typeface="Segoe UI"/>
        </a:defRPr>
      </a:pPr>
      <a:endParaRPr lang="en-US"/>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93109573424528E-2"/>
          <c:y val="2.8011081948089822E-2"/>
          <c:w val="0.88503112895854719"/>
          <c:h val="0.90009599494507631"/>
        </c:manualLayout>
      </c:layout>
      <c:barChart>
        <c:barDir val="col"/>
        <c:grouping val="stacked"/>
        <c:varyColors val="0"/>
        <c:ser>
          <c:idx val="0"/>
          <c:order val="0"/>
          <c:tx>
            <c:strRef>
              <c:f>'REO presentation'!$A$2</c:f>
              <c:strCache>
                <c:ptCount val="1"/>
                <c:pt idx="0">
                  <c:v>Consumption</c:v>
                </c:pt>
              </c:strCache>
            </c:strRef>
          </c:tx>
          <c:spPr>
            <a:solidFill>
              <a:srgbClr val="FF0D0D"/>
            </a:solidFill>
            <a:ln w="25400">
              <a:noFill/>
            </a:ln>
            <a:effectLst/>
          </c:spPr>
          <c:invertIfNegative val="0"/>
          <c:cat>
            <c:numRef>
              <c:f>'REO presentation'!$B$1:$K$1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'REO presentation'!$B$2:$K$2</c:f>
              <c:numCache>
                <c:formatCode>General</c:formatCode>
                <c:ptCount val="10"/>
                <c:pt idx="0">
                  <c:v>4.7942931079888833</c:v>
                </c:pt>
                <c:pt idx="1">
                  <c:v>3.5130386946221743</c:v>
                </c:pt>
                <c:pt idx="2">
                  <c:v>2.6671809097490558</c:v>
                </c:pt>
                <c:pt idx="3">
                  <c:v>2.5553087992662458</c:v>
                </c:pt>
                <c:pt idx="4">
                  <c:v>1.6322905374772507</c:v>
                </c:pt>
                <c:pt idx="5">
                  <c:v>-2.3858379376534633</c:v>
                </c:pt>
                <c:pt idx="6">
                  <c:v>-2.9431906862663806</c:v>
                </c:pt>
                <c:pt idx="7">
                  <c:v>0.51623424269865648</c:v>
                </c:pt>
                <c:pt idx="8">
                  <c:v>1.2949084560979722</c:v>
                </c:pt>
                <c:pt idx="9">
                  <c:v>1.6252078796448584</c:v>
                </c:pt>
              </c:numCache>
            </c:numRef>
          </c:val>
          <c:extLst>
            <c:ext xmlns:c16="http://schemas.microsoft.com/office/drawing/2014/chart" uri="{C3380CC4-5D6E-409C-BE32-E72D297353CC}">
              <c16:uniqueId val="{00000000-C307-475E-A4FB-BA5870BACA79}"/>
            </c:ext>
          </c:extLst>
        </c:ser>
        <c:ser>
          <c:idx val="1"/>
          <c:order val="1"/>
          <c:tx>
            <c:strRef>
              <c:f>'REO presentation'!$A$3</c:f>
              <c:strCache>
                <c:ptCount val="1"/>
                <c:pt idx="0">
                  <c:v>Investment</c:v>
                </c:pt>
              </c:strCache>
            </c:strRef>
          </c:tx>
          <c:spPr>
            <a:solidFill>
              <a:srgbClr val="808080"/>
            </a:solidFill>
            <a:ln w="25400">
              <a:noFill/>
            </a:ln>
            <a:effectLst/>
          </c:spPr>
          <c:invertIfNegative val="0"/>
          <c:cat>
            <c:numRef>
              <c:f>'REO presentation'!$B$1:$K$1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'REO presentation'!$B$3:$K$3</c:f>
              <c:numCache>
                <c:formatCode>General</c:formatCode>
                <c:ptCount val="10"/>
                <c:pt idx="0">
                  <c:v>5.3381883136958814</c:v>
                </c:pt>
                <c:pt idx="1">
                  <c:v>1.3260516578973145</c:v>
                </c:pt>
                <c:pt idx="2">
                  <c:v>-0.64550590512047712</c:v>
                </c:pt>
                <c:pt idx="3">
                  <c:v>1.1976283493120874</c:v>
                </c:pt>
                <c:pt idx="4">
                  <c:v>-1.3074901552248634</c:v>
                </c:pt>
                <c:pt idx="5">
                  <c:v>-4.0947317529077774</c:v>
                </c:pt>
                <c:pt idx="6">
                  <c:v>-2.1487169643357937</c:v>
                </c:pt>
                <c:pt idx="7">
                  <c:v>0.38276880434241156</c:v>
                </c:pt>
                <c:pt idx="8">
                  <c:v>1.0442254826783683</c:v>
                </c:pt>
                <c:pt idx="9">
                  <c:v>1.2339873766227967</c:v>
                </c:pt>
              </c:numCache>
            </c:numRef>
          </c:val>
          <c:extLst>
            <c:ext xmlns:c16="http://schemas.microsoft.com/office/drawing/2014/chart" uri="{C3380CC4-5D6E-409C-BE32-E72D297353CC}">
              <c16:uniqueId val="{00000001-C307-475E-A4FB-BA5870BACA79}"/>
            </c:ext>
          </c:extLst>
        </c:ser>
        <c:ser>
          <c:idx val="2"/>
          <c:order val="2"/>
          <c:tx>
            <c:strRef>
              <c:f>'REO presentation'!$A$4</c:f>
              <c:strCache>
                <c:ptCount val="1"/>
                <c:pt idx="0">
                  <c:v>Net exports</c:v>
                </c:pt>
              </c:strCache>
            </c:strRef>
          </c:tx>
          <c:spPr>
            <a:solidFill>
              <a:srgbClr val="00B050"/>
            </a:solidFill>
            <a:ln w="25400">
              <a:noFill/>
            </a:ln>
            <a:effectLst/>
          </c:spPr>
          <c:invertIfNegative val="0"/>
          <c:cat>
            <c:numRef>
              <c:f>'REO presentation'!$B$1:$K$1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'REO presentation'!$B$4:$K$4</c:f>
              <c:numCache>
                <c:formatCode>General</c:formatCode>
                <c:ptCount val="10"/>
                <c:pt idx="0">
                  <c:v>-2.5910404238183644</c:v>
                </c:pt>
                <c:pt idx="1">
                  <c:v>-0.85348216107823582</c:v>
                </c:pt>
                <c:pt idx="2">
                  <c:v>-8.7973111457898823E-2</c:v>
                </c:pt>
                <c:pt idx="3">
                  <c:v>-0.74015725621149198</c:v>
                </c:pt>
                <c:pt idx="4">
                  <c:v>0.18551895738830682</c:v>
                </c:pt>
                <c:pt idx="5">
                  <c:v>2.9320501066391396</c:v>
                </c:pt>
                <c:pt idx="6">
                  <c:v>1.6231471989311774</c:v>
                </c:pt>
                <c:pt idx="7">
                  <c:v>7.5806979625889004E-2</c:v>
                </c:pt>
                <c:pt idx="8">
                  <c:v>-0.56116532172451372</c:v>
                </c:pt>
                <c:pt idx="9">
                  <c:v>-0.3617120924963767</c:v>
                </c:pt>
              </c:numCache>
            </c:numRef>
          </c:val>
          <c:extLst>
            <c:ext xmlns:c16="http://schemas.microsoft.com/office/drawing/2014/chart" uri="{C3380CC4-5D6E-409C-BE32-E72D297353CC}">
              <c16:uniqueId val="{00000002-C307-475E-A4FB-BA5870BACA79}"/>
            </c:ext>
          </c:extLst>
        </c:ser>
        <c:dLbls>
          <c:showLegendKey val="0"/>
          <c:showVal val="0"/>
          <c:showCatName val="0"/>
          <c:showSerName val="0"/>
          <c:showPercent val="0"/>
          <c:showBubbleSize val="0"/>
        </c:dLbls>
        <c:gapWidth val="80"/>
        <c:overlap val="100"/>
        <c:axId val="2054695471"/>
        <c:axId val="242217231"/>
      </c:barChart>
      <c:lineChart>
        <c:grouping val="standard"/>
        <c:varyColors val="0"/>
        <c:ser>
          <c:idx val="3"/>
          <c:order val="3"/>
          <c:tx>
            <c:strRef>
              <c:f>'REO presentation'!$A$5</c:f>
              <c:strCache>
                <c:ptCount val="1"/>
                <c:pt idx="0">
                  <c:v>Real GDP growth</c:v>
                </c:pt>
              </c:strCache>
            </c:strRef>
          </c:tx>
          <c:spPr>
            <a:ln w="63500" cap="rnd">
              <a:solidFill>
                <a:schemeClr val="tx1"/>
              </a:solidFill>
              <a:round/>
            </a:ln>
            <a:effectLst/>
          </c:spPr>
          <c:marker>
            <c:symbol val="none"/>
          </c:marker>
          <c:val>
            <c:numRef>
              <c:f>'REO presentation'!$B$5:$K$5</c:f>
              <c:numCache>
                <c:formatCode>General</c:formatCode>
                <c:ptCount val="10"/>
                <c:pt idx="0">
                  <c:v>7.5414409978663999</c:v>
                </c:pt>
                <c:pt idx="1">
                  <c:v>3.9856081914409813</c:v>
                </c:pt>
                <c:pt idx="2">
                  <c:v>1.9337018931708583</c:v>
                </c:pt>
                <c:pt idx="3">
                  <c:v>3.0127798923668569</c:v>
                </c:pt>
                <c:pt idx="4">
                  <c:v>0.51031933963980869</c:v>
                </c:pt>
                <c:pt idx="5">
                  <c:v>-3.5485195839209838</c:v>
                </c:pt>
                <c:pt idx="6">
                  <c:v>-3.4687604516718484</c:v>
                </c:pt>
                <c:pt idx="7">
                  <c:v>0.97481002666715</c:v>
                </c:pt>
                <c:pt idx="8">
                  <c:v>1.7779686170518838</c:v>
                </c:pt>
                <c:pt idx="9">
                  <c:v>2.4974831637712747</c:v>
                </c:pt>
              </c:numCache>
            </c:numRef>
          </c:val>
          <c:smooth val="0"/>
          <c:extLst>
            <c:ext xmlns:c16="http://schemas.microsoft.com/office/drawing/2014/chart" uri="{C3380CC4-5D6E-409C-BE32-E72D297353CC}">
              <c16:uniqueId val="{00000003-C307-475E-A4FB-BA5870BACA79}"/>
            </c:ext>
          </c:extLst>
        </c:ser>
        <c:dLbls>
          <c:showLegendKey val="0"/>
          <c:showVal val="0"/>
          <c:showCatName val="0"/>
          <c:showSerName val="0"/>
          <c:showPercent val="0"/>
          <c:showBubbleSize val="0"/>
        </c:dLbls>
        <c:marker val="1"/>
        <c:smooth val="0"/>
        <c:axId val="2054695471"/>
        <c:axId val="242217231"/>
      </c:lineChart>
      <c:catAx>
        <c:axId val="2054695471"/>
        <c:scaling>
          <c:orientation val="minMax"/>
        </c:scaling>
        <c:delete val="0"/>
        <c:axPos val="b"/>
        <c:numFmt formatCode="General" sourceLinked="1"/>
        <c:majorTickMark val="in"/>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crossAx val="242217231"/>
        <c:crosses val="autoZero"/>
        <c:auto val="1"/>
        <c:lblAlgn val="ctr"/>
        <c:lblOffset val="100"/>
        <c:noMultiLvlLbl val="0"/>
      </c:catAx>
      <c:valAx>
        <c:axId val="242217231"/>
        <c:scaling>
          <c:orientation val="minMax"/>
          <c:min val="-8"/>
        </c:scaling>
        <c:delete val="0"/>
        <c:axPos val="l"/>
        <c:numFmt formatCode="General" sourceLinked="1"/>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crossAx val="2054695471"/>
        <c:crosses val="autoZero"/>
        <c:crossBetween val="between"/>
      </c:valAx>
      <c:spPr>
        <a:solidFill>
          <a:srgbClr val="FFFFFF">
            <a:alpha val="0"/>
          </a:srgbClr>
        </a:solidFill>
        <a:ln w="3175">
          <a:solidFill>
            <a:srgbClr val="000000"/>
          </a:solidFill>
          <a:prstDash val="solid"/>
        </a:ln>
        <a:effectLst/>
      </c:spPr>
    </c:plotArea>
    <c:legend>
      <c:legendPos val="r"/>
      <c:layout>
        <c:manualLayout>
          <c:xMode val="edge"/>
          <c:yMode val="edge"/>
          <c:x val="0.39498263474641426"/>
          <c:y val="0.13127369495479732"/>
          <c:w val="0.32892308915930962"/>
          <c:h val="0.21584767181880044"/>
        </c:manualLayout>
      </c:layout>
      <c:overlay val="0"/>
      <c:spPr>
        <a:noFill/>
        <a:ln>
          <a:noFill/>
        </a:ln>
        <a:effectLst/>
      </c:spPr>
      <c:txPr>
        <a:bodyPr rot="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legend>
    <c:plotVisOnly val="1"/>
    <c:dispBlanksAs val="gap"/>
    <c:showDLblsOverMax val="0"/>
  </c:chart>
  <c:spPr>
    <a:noFill/>
    <a:ln w="25400" cap="flat" cmpd="sng" algn="ctr">
      <a:noFill/>
      <a:round/>
    </a:ln>
    <a:effectLst/>
  </c:spPr>
  <c:txPr>
    <a:bodyPr/>
    <a:lstStyle/>
    <a:p>
      <a:pPr>
        <a:defRPr sz="2200">
          <a:solidFill>
            <a:srgbClr val="000000"/>
          </a:solidFill>
          <a:latin typeface="Segoe UI"/>
          <a:ea typeface="Segoe UI"/>
          <a:cs typeface="Segoe UI"/>
        </a:defRPr>
      </a:pPr>
      <a:endParaRPr lang="en-US"/>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46477902383414E-2"/>
          <c:y val="2.2577160493827162E-2"/>
          <c:w val="0.81644383467218129"/>
          <c:h val="0.90368280353844666"/>
        </c:manualLayout>
      </c:layout>
      <c:barChart>
        <c:barDir val="col"/>
        <c:grouping val="clustered"/>
        <c:varyColors val="0"/>
        <c:ser>
          <c:idx val="1"/>
          <c:order val="1"/>
          <c:tx>
            <c:strRef>
              <c:f>'REO presentation'!$A$11</c:f>
              <c:strCache>
                <c:ptCount val="1"/>
                <c:pt idx="0">
                  <c:v>Primary fiscal balance (% GDP)</c:v>
                </c:pt>
              </c:strCache>
            </c:strRef>
          </c:tx>
          <c:spPr>
            <a:solidFill>
              <a:srgbClr val="923CC2"/>
            </a:solidFill>
            <a:ln w="25400">
              <a:noFill/>
            </a:ln>
            <a:effectLst/>
          </c:spPr>
          <c:invertIfNegative val="0"/>
          <c:cat>
            <c:numRef>
              <c:f>'REO presentation'!$B$9:$O$9</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'REO presentation'!$B$11:$O$11</c:f>
              <c:numCache>
                <c:formatCode>0.0</c:formatCode>
                <c:ptCount val="14"/>
                <c:pt idx="0">
                  <c:v>2.3087957854176402</c:v>
                </c:pt>
                <c:pt idx="1">
                  <c:v>2.9410248617570498</c:v>
                </c:pt>
                <c:pt idx="2">
                  <c:v>1.9222389537836899</c:v>
                </c:pt>
                <c:pt idx="3">
                  <c:v>1.7125402315154199</c:v>
                </c:pt>
                <c:pt idx="4">
                  <c:v>3.4337301790933097E-2</c:v>
                </c:pt>
                <c:pt idx="5">
                  <c:v>-1.9115684463620399</c:v>
                </c:pt>
                <c:pt idx="6">
                  <c:v>-2.5307938297430899</c:v>
                </c:pt>
                <c:pt idx="7">
                  <c:v>-2.4619897806782398</c:v>
                </c:pt>
                <c:pt idx="8">
                  <c:v>-2.3329026991479198</c:v>
                </c:pt>
                <c:pt idx="9">
                  <c:v>-1.7570109965054801</c:v>
                </c:pt>
                <c:pt idx="10">
                  <c:v>-0.78204058547030397</c:v>
                </c:pt>
                <c:pt idx="11">
                  <c:v>0.19346013204076501</c:v>
                </c:pt>
                <c:pt idx="12">
                  <c:v>0.75500805271103</c:v>
                </c:pt>
                <c:pt idx="13">
                  <c:v>0</c:v>
                </c:pt>
              </c:numCache>
            </c:numRef>
          </c:val>
          <c:extLst>
            <c:ext xmlns:c16="http://schemas.microsoft.com/office/drawing/2014/chart" uri="{C3380CC4-5D6E-409C-BE32-E72D297353CC}">
              <c16:uniqueId val="{00000000-07C2-43D8-88C3-A41E4B828695}"/>
            </c:ext>
          </c:extLst>
        </c:ser>
        <c:dLbls>
          <c:showLegendKey val="0"/>
          <c:showVal val="0"/>
          <c:showCatName val="0"/>
          <c:showSerName val="0"/>
          <c:showPercent val="0"/>
          <c:showBubbleSize val="0"/>
        </c:dLbls>
        <c:gapWidth val="80"/>
        <c:axId val="276690799"/>
        <c:axId val="137121887"/>
      </c:barChart>
      <c:lineChart>
        <c:grouping val="standard"/>
        <c:varyColors val="0"/>
        <c:ser>
          <c:idx val="0"/>
          <c:order val="0"/>
          <c:tx>
            <c:strRef>
              <c:f>'REO presentation'!$A$10</c:f>
              <c:strCache>
                <c:ptCount val="1"/>
                <c:pt idx="0">
                  <c:v>Gross public debt (% GDP, right axis)</c:v>
                </c:pt>
              </c:strCache>
            </c:strRef>
          </c:tx>
          <c:spPr>
            <a:ln w="63500" cap="rnd">
              <a:solidFill>
                <a:srgbClr val="2D85EF"/>
              </a:solidFill>
              <a:prstDash val="solid"/>
              <a:round/>
            </a:ln>
            <a:effectLst/>
          </c:spPr>
          <c:marker>
            <c:symbol val="none"/>
          </c:marker>
          <c:cat>
            <c:numRef>
              <c:f>'REO presentation'!$B$9:$O$9</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'REO presentation'!$B$10:$O$10</c:f>
              <c:numCache>
                <c:formatCode>0.0</c:formatCode>
                <c:ptCount val="14"/>
                <c:pt idx="0">
                  <c:v>63.075909811416501</c:v>
                </c:pt>
                <c:pt idx="1">
                  <c:v>61.204355494806499</c:v>
                </c:pt>
                <c:pt idx="2">
                  <c:v>62.186948673828503</c:v>
                </c:pt>
                <c:pt idx="3">
                  <c:v>60.196519418641699</c:v>
                </c:pt>
                <c:pt idx="4">
                  <c:v>62.307074129107797</c:v>
                </c:pt>
                <c:pt idx="5">
                  <c:v>72.573957972404202</c:v>
                </c:pt>
                <c:pt idx="6">
                  <c:v>78.430448133752805</c:v>
                </c:pt>
                <c:pt idx="7">
                  <c:v>83.972745377330895</c:v>
                </c:pt>
                <c:pt idx="8">
                  <c:v>87.510850204647994</c:v>
                </c:pt>
                <c:pt idx="9">
                  <c:v>88.996219095705797</c:v>
                </c:pt>
                <c:pt idx="10">
                  <c:v>90.964542019257394</c:v>
                </c:pt>
                <c:pt idx="11">
                  <c:v>92.8029554826241</c:v>
                </c:pt>
                <c:pt idx="12">
                  <c:v>93.788097510223494</c:v>
                </c:pt>
                <c:pt idx="13">
                  <c:v>94.435989179102293</c:v>
                </c:pt>
              </c:numCache>
            </c:numRef>
          </c:val>
          <c:smooth val="0"/>
          <c:extLst>
            <c:ext xmlns:c16="http://schemas.microsoft.com/office/drawing/2014/chart" uri="{C3380CC4-5D6E-409C-BE32-E72D297353CC}">
              <c16:uniqueId val="{00000001-07C2-43D8-88C3-A41E4B828695}"/>
            </c:ext>
          </c:extLst>
        </c:ser>
        <c:dLbls>
          <c:showLegendKey val="0"/>
          <c:showVal val="0"/>
          <c:showCatName val="0"/>
          <c:showSerName val="0"/>
          <c:showPercent val="0"/>
          <c:showBubbleSize val="0"/>
        </c:dLbls>
        <c:marker val="1"/>
        <c:smooth val="0"/>
        <c:axId val="390411615"/>
        <c:axId val="130387775"/>
      </c:lineChart>
      <c:catAx>
        <c:axId val="276690799"/>
        <c:scaling>
          <c:orientation val="minMax"/>
        </c:scaling>
        <c:delete val="0"/>
        <c:axPos val="b"/>
        <c:numFmt formatCode="General" sourceLinked="1"/>
        <c:majorTickMark val="in"/>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crossAx val="137121887"/>
        <c:crosses val="autoZero"/>
        <c:auto val="1"/>
        <c:lblAlgn val="ctr"/>
        <c:lblOffset val="100"/>
        <c:tickLblSkip val="2"/>
        <c:noMultiLvlLbl val="0"/>
      </c:catAx>
      <c:valAx>
        <c:axId val="137121887"/>
        <c:scaling>
          <c:orientation val="minMax"/>
          <c:max val="6"/>
          <c:min val="-4"/>
        </c:scaling>
        <c:delete val="0"/>
        <c:axPos val="l"/>
        <c:numFmt formatCode="0" sourceLinked="0"/>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crossAx val="276690799"/>
        <c:crosses val="autoZero"/>
        <c:crossBetween val="between"/>
        <c:majorUnit val="2"/>
      </c:valAx>
      <c:valAx>
        <c:axId val="130387775"/>
        <c:scaling>
          <c:orientation val="minMax"/>
          <c:max val="105"/>
          <c:min val="55"/>
        </c:scaling>
        <c:delete val="0"/>
        <c:axPos val="r"/>
        <c:numFmt formatCode="0" sourceLinked="0"/>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crossAx val="390411615"/>
        <c:crosses val="max"/>
        <c:crossBetween val="between"/>
        <c:majorUnit val="10"/>
      </c:valAx>
      <c:catAx>
        <c:axId val="390411615"/>
        <c:scaling>
          <c:orientation val="minMax"/>
        </c:scaling>
        <c:delete val="1"/>
        <c:axPos val="b"/>
        <c:numFmt formatCode="General" sourceLinked="1"/>
        <c:majorTickMark val="out"/>
        <c:minorTickMark val="none"/>
        <c:tickLblPos val="nextTo"/>
        <c:crossAx val="130387775"/>
        <c:crosses val="autoZero"/>
        <c:auto val="1"/>
        <c:lblAlgn val="ctr"/>
        <c:lblOffset val="100"/>
        <c:noMultiLvlLbl val="0"/>
      </c:catAx>
      <c:spPr>
        <a:solidFill>
          <a:srgbClr val="FFFFFF">
            <a:alpha val="0"/>
          </a:srgbClr>
        </a:solidFill>
        <a:ln w="3175">
          <a:solidFill>
            <a:srgbClr val="000000"/>
          </a:solidFill>
          <a:prstDash val="solid"/>
        </a:ln>
        <a:effectLst/>
      </c:spPr>
    </c:plotArea>
    <c:legend>
      <c:legendPos val="r"/>
      <c:layout>
        <c:manualLayout>
          <c:xMode val="edge"/>
          <c:yMode val="edge"/>
          <c:x val="8.6960550385747237E-2"/>
          <c:y val="0.12052165354330707"/>
          <c:w val="0.67734921392401704"/>
          <c:h val="0.11698138427141051"/>
        </c:manualLayout>
      </c:layout>
      <c:overlay val="0"/>
      <c:spPr>
        <a:noFill/>
        <a:ln>
          <a:noFill/>
        </a:ln>
        <a:effectLst/>
      </c:spPr>
      <c:txPr>
        <a:bodyPr rot="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legend>
    <c:plotVisOnly val="1"/>
    <c:dispBlanksAs val="gap"/>
    <c:showDLblsOverMax val="0"/>
  </c:chart>
  <c:spPr>
    <a:noFill/>
    <a:ln w="25400" cap="flat" cmpd="sng" algn="ctr">
      <a:noFill/>
      <a:round/>
    </a:ln>
    <a:effectLst/>
  </c:spPr>
  <c:txPr>
    <a:bodyPr/>
    <a:lstStyle/>
    <a:p>
      <a:pPr>
        <a:defRPr sz="2200">
          <a:solidFill>
            <a:srgbClr val="000000"/>
          </a:solidFill>
          <a:latin typeface="Segoe UI"/>
          <a:ea typeface="Segoe UI"/>
          <a:cs typeface="Segoe UI"/>
        </a:defRPr>
      </a:pPr>
      <a:endParaRPr lang="en-US"/>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582931890887583E-2"/>
          <c:y val="2.4966705550695054E-2"/>
          <c:w val="0.88591255422282489"/>
          <c:h val="0.87058168076212694"/>
        </c:manualLayout>
      </c:layout>
      <c:barChart>
        <c:barDir val="col"/>
        <c:grouping val="clustered"/>
        <c:varyColors val="0"/>
        <c:ser>
          <c:idx val="0"/>
          <c:order val="0"/>
          <c:tx>
            <c:strRef>
              <c:f>'REO presentation'!$B$13</c:f>
              <c:strCache>
                <c:ptCount val="1"/>
                <c:pt idx="0">
                  <c:v>With Lula</c:v>
                </c:pt>
              </c:strCache>
            </c:strRef>
          </c:tx>
          <c:spPr>
            <a:solidFill>
              <a:srgbClr val="923CC2"/>
            </a:solidFill>
            <a:ln w="25400">
              <a:noFill/>
            </a:ln>
            <a:effectLst/>
          </c:spPr>
          <c:invertIfNegative val="0"/>
          <c:cat>
            <c:strRef>
              <c:f>'REO presentation'!$A$14:$A$19</c:f>
              <c:strCache>
                <c:ptCount val="6"/>
                <c:pt idx="0">
                  <c:v>Lula da Silva</c:v>
                </c:pt>
                <c:pt idx="1">
                  <c:v>Jair Bolsonaro</c:v>
                </c:pt>
                <c:pt idx="2">
                  <c:v>Marina Silva</c:v>
                </c:pt>
                <c:pt idx="3">
                  <c:v>Geraldo Alckmin</c:v>
                </c:pt>
                <c:pt idx="4">
                  <c:v>Ciro Gomes</c:v>
                </c:pt>
                <c:pt idx="5">
                  <c:v>Fernando Haddad</c:v>
                </c:pt>
              </c:strCache>
            </c:strRef>
          </c:cat>
          <c:val>
            <c:numRef>
              <c:f>'REO presentation'!$B$14:$B$19</c:f>
              <c:numCache>
                <c:formatCode>0.0</c:formatCode>
                <c:ptCount val="6"/>
                <c:pt idx="0">
                  <c:v>33</c:v>
                </c:pt>
                <c:pt idx="1">
                  <c:v>15</c:v>
                </c:pt>
                <c:pt idx="2">
                  <c:v>7</c:v>
                </c:pt>
                <c:pt idx="3">
                  <c:v>4</c:v>
                </c:pt>
                <c:pt idx="4">
                  <c:v>4</c:v>
                </c:pt>
                <c:pt idx="5">
                  <c:v>0</c:v>
                </c:pt>
              </c:numCache>
            </c:numRef>
          </c:val>
          <c:extLst>
            <c:ext xmlns:c16="http://schemas.microsoft.com/office/drawing/2014/chart" uri="{C3380CC4-5D6E-409C-BE32-E72D297353CC}">
              <c16:uniqueId val="{00000000-80F2-4591-A593-720142B80075}"/>
            </c:ext>
          </c:extLst>
        </c:ser>
        <c:ser>
          <c:idx val="1"/>
          <c:order val="1"/>
          <c:tx>
            <c:strRef>
              <c:f>'REO presentation'!$C$13</c:f>
              <c:strCache>
                <c:ptCount val="1"/>
                <c:pt idx="0">
                  <c:v>Without Lula</c:v>
                </c:pt>
              </c:strCache>
            </c:strRef>
          </c:tx>
          <c:spPr>
            <a:solidFill>
              <a:srgbClr val="808080"/>
            </a:solidFill>
            <a:ln w="25400">
              <a:noFill/>
            </a:ln>
            <a:effectLst/>
          </c:spPr>
          <c:invertIfNegative val="0"/>
          <c:cat>
            <c:strRef>
              <c:f>'REO presentation'!$A$14:$A$19</c:f>
              <c:strCache>
                <c:ptCount val="6"/>
                <c:pt idx="0">
                  <c:v>Lula da Silva</c:v>
                </c:pt>
                <c:pt idx="1">
                  <c:v>Jair Bolsonaro</c:v>
                </c:pt>
                <c:pt idx="2">
                  <c:v>Marina Silva</c:v>
                </c:pt>
                <c:pt idx="3">
                  <c:v>Geraldo Alckmin</c:v>
                </c:pt>
                <c:pt idx="4">
                  <c:v>Ciro Gomes</c:v>
                </c:pt>
                <c:pt idx="5">
                  <c:v>Fernando Haddad</c:v>
                </c:pt>
              </c:strCache>
            </c:strRef>
          </c:cat>
          <c:val>
            <c:numRef>
              <c:f>'REO presentation'!$C$14:$C$19</c:f>
              <c:numCache>
                <c:formatCode>0.0</c:formatCode>
                <c:ptCount val="6"/>
                <c:pt idx="0">
                  <c:v>0</c:v>
                </c:pt>
                <c:pt idx="1">
                  <c:v>17</c:v>
                </c:pt>
                <c:pt idx="2">
                  <c:v>13</c:v>
                </c:pt>
                <c:pt idx="3">
                  <c:v>6</c:v>
                </c:pt>
                <c:pt idx="4">
                  <c:v>8</c:v>
                </c:pt>
                <c:pt idx="5">
                  <c:v>2</c:v>
                </c:pt>
              </c:numCache>
            </c:numRef>
          </c:val>
          <c:extLst>
            <c:ext xmlns:c16="http://schemas.microsoft.com/office/drawing/2014/chart" uri="{C3380CC4-5D6E-409C-BE32-E72D297353CC}">
              <c16:uniqueId val="{00000001-80F2-4591-A593-720142B80075}"/>
            </c:ext>
          </c:extLst>
        </c:ser>
        <c:dLbls>
          <c:showLegendKey val="0"/>
          <c:showVal val="0"/>
          <c:showCatName val="0"/>
          <c:showSerName val="0"/>
          <c:showPercent val="0"/>
          <c:showBubbleSize val="0"/>
        </c:dLbls>
        <c:gapWidth val="80"/>
        <c:axId val="937777440"/>
        <c:axId val="1151581568"/>
      </c:barChart>
      <c:catAx>
        <c:axId val="937777440"/>
        <c:scaling>
          <c:orientation val="minMax"/>
        </c:scaling>
        <c:delete val="0"/>
        <c:axPos val="b"/>
        <c:numFmt formatCode="General" sourceLinked="1"/>
        <c:majorTickMark val="in"/>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1900" b="0" i="0" u="none" strike="noStrike" kern="1200" baseline="0">
                <a:solidFill>
                  <a:srgbClr val="000000"/>
                </a:solidFill>
                <a:latin typeface="Segoe UI"/>
                <a:ea typeface="Segoe UI"/>
                <a:cs typeface="Segoe UI"/>
              </a:defRPr>
            </a:pPr>
            <a:endParaRPr lang="en-US"/>
          </a:p>
        </c:txPr>
        <c:crossAx val="1151581568"/>
        <c:crosses val="autoZero"/>
        <c:auto val="1"/>
        <c:lblAlgn val="ctr"/>
        <c:lblOffset val="100"/>
        <c:noMultiLvlLbl val="0"/>
      </c:catAx>
      <c:valAx>
        <c:axId val="1151581568"/>
        <c:scaling>
          <c:orientation val="minMax"/>
          <c:max val="35"/>
        </c:scaling>
        <c:delete val="0"/>
        <c:axPos val="l"/>
        <c:numFmt formatCode="0" sourceLinked="0"/>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crossAx val="937777440"/>
        <c:crosses val="autoZero"/>
        <c:crossBetween val="between"/>
      </c:valAx>
      <c:spPr>
        <a:solidFill>
          <a:srgbClr val="FFFFFF">
            <a:alpha val="0"/>
          </a:srgbClr>
        </a:solidFill>
        <a:ln w="3175">
          <a:solidFill>
            <a:srgbClr val="000000"/>
          </a:solidFill>
          <a:prstDash val="solid"/>
        </a:ln>
        <a:effectLst/>
      </c:spPr>
    </c:plotArea>
    <c:legend>
      <c:legendPos val="b"/>
      <c:layout>
        <c:manualLayout>
          <c:xMode val="edge"/>
          <c:yMode val="edge"/>
          <c:x val="0.57594832842864341"/>
          <c:y val="0.40952877418100514"/>
          <c:w val="0.3269229859781041"/>
          <c:h val="9.0471225818994847E-2"/>
        </c:manualLayout>
      </c:layout>
      <c:overlay val="0"/>
      <c:spPr>
        <a:noFill/>
        <a:ln>
          <a:noFill/>
        </a:ln>
        <a:effectLst/>
      </c:spPr>
      <c:txPr>
        <a:bodyPr rot="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legend>
    <c:plotVisOnly val="1"/>
    <c:dispBlanksAs val="gap"/>
    <c:showDLblsOverMax val="0"/>
  </c:chart>
  <c:spPr>
    <a:noFill/>
    <a:ln w="25400" cap="flat" cmpd="sng" algn="ctr">
      <a:noFill/>
      <a:round/>
    </a:ln>
    <a:effectLst/>
  </c:spPr>
  <c:txPr>
    <a:bodyPr/>
    <a:lstStyle/>
    <a:p>
      <a:pPr>
        <a:defRPr sz="2200">
          <a:solidFill>
            <a:srgbClr val="000000"/>
          </a:solidFill>
          <a:latin typeface="Segoe UI"/>
          <a:ea typeface="Segoe UI"/>
          <a:cs typeface="Segoe UI"/>
        </a:defRPr>
      </a:pPr>
      <a:endParaRPr lang="en-US"/>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351405466350458E-2"/>
          <c:y val="2.2577160493827162E-2"/>
          <c:w val="0.87469126965189958"/>
          <c:h val="0.86037559541168462"/>
        </c:manualLayout>
      </c:layout>
      <c:barChart>
        <c:barDir val="col"/>
        <c:grouping val="clustered"/>
        <c:varyColors val="0"/>
        <c:ser>
          <c:idx val="0"/>
          <c:order val="0"/>
          <c:tx>
            <c:strRef>
              <c:f>'6. Tax Rev'!$B$5</c:f>
              <c:strCache>
                <c:ptCount val="1"/>
                <c:pt idx="0">
                  <c:v>Mexico</c:v>
                </c:pt>
              </c:strCache>
            </c:strRef>
          </c:tx>
          <c:spPr>
            <a:pattFill prst="pct90">
              <a:fgClr>
                <a:srgbClr val="923CC2"/>
              </a:fgClr>
              <a:bgClr>
                <a:srgbClr val="4B8CAD"/>
              </a:bgClr>
            </a:pattFill>
            <a:ln w="25400">
              <a:noFill/>
            </a:ln>
            <a:effectLst/>
          </c:spPr>
          <c:invertIfNegative val="0"/>
          <c:cat>
            <c:strRef>
              <c:f>'6. Tax Rev'!$C$4:$D$4</c:f>
              <c:strCache>
                <c:ptCount val="2"/>
                <c:pt idx="0">
                  <c:v>Federal or Central government</c:v>
                </c:pt>
                <c:pt idx="1">
                  <c:v>State/Regional/Local governments</c:v>
                </c:pt>
              </c:strCache>
            </c:strRef>
          </c:cat>
          <c:val>
            <c:numRef>
              <c:f>'6. Tax Rev'!$C$5:$D$5</c:f>
              <c:numCache>
                <c:formatCode>0.00</c:formatCode>
                <c:ptCount val="2"/>
                <c:pt idx="0">
                  <c:v>13.045999999999999</c:v>
                </c:pt>
                <c:pt idx="1">
                  <c:v>0.93600000000000005</c:v>
                </c:pt>
              </c:numCache>
            </c:numRef>
          </c:val>
          <c:extLst>
            <c:ext xmlns:c16="http://schemas.microsoft.com/office/drawing/2014/chart" uri="{C3380CC4-5D6E-409C-BE32-E72D297353CC}">
              <c16:uniqueId val="{00000000-FA08-406C-90F1-CF5A5D02E42B}"/>
            </c:ext>
          </c:extLst>
        </c:ser>
        <c:ser>
          <c:idx val="1"/>
          <c:order val="1"/>
          <c:tx>
            <c:strRef>
              <c:f>'6. Tax Rev'!$B$6</c:f>
              <c:strCache>
                <c:ptCount val="1"/>
                <c:pt idx="0">
                  <c:v>OECD (average)</c:v>
                </c:pt>
              </c:strCache>
            </c:strRef>
          </c:tx>
          <c:spPr>
            <a:solidFill>
              <a:srgbClr val="00B050"/>
            </a:solidFill>
            <a:ln w="25400">
              <a:noFill/>
            </a:ln>
            <a:effectLst/>
          </c:spPr>
          <c:invertIfNegative val="0"/>
          <c:cat>
            <c:strRef>
              <c:f>'6. Tax Rev'!$C$4:$D$4</c:f>
              <c:strCache>
                <c:ptCount val="2"/>
                <c:pt idx="0">
                  <c:v>Federal or Central government</c:v>
                </c:pt>
                <c:pt idx="1">
                  <c:v>State/Regional/Local governments</c:v>
                </c:pt>
              </c:strCache>
            </c:strRef>
          </c:cat>
          <c:val>
            <c:numRef>
              <c:f>'6. Tax Rev'!$C$6:$D$6</c:f>
              <c:numCache>
                <c:formatCode>0.00</c:formatCode>
                <c:ptCount val="2"/>
                <c:pt idx="0">
                  <c:v>20.344000000000001</c:v>
                </c:pt>
                <c:pt idx="1">
                  <c:v>9.1170000000000009</c:v>
                </c:pt>
              </c:numCache>
            </c:numRef>
          </c:val>
          <c:extLst>
            <c:ext xmlns:c16="http://schemas.microsoft.com/office/drawing/2014/chart" uri="{C3380CC4-5D6E-409C-BE32-E72D297353CC}">
              <c16:uniqueId val="{00000001-FA08-406C-90F1-CF5A5D02E42B}"/>
            </c:ext>
          </c:extLst>
        </c:ser>
        <c:dLbls>
          <c:showLegendKey val="0"/>
          <c:showVal val="0"/>
          <c:showCatName val="0"/>
          <c:showSerName val="0"/>
          <c:showPercent val="0"/>
          <c:showBubbleSize val="0"/>
        </c:dLbls>
        <c:gapWidth val="80"/>
        <c:axId val="659215872"/>
        <c:axId val="659217408"/>
      </c:barChart>
      <c:barChart>
        <c:barDir val="col"/>
        <c:grouping val="clustered"/>
        <c:varyColors val="0"/>
        <c:ser>
          <c:idx val="2"/>
          <c:order val="2"/>
          <c:tx>
            <c:v>""</c:v>
          </c:tx>
          <c:spPr>
            <a:noFill/>
            <a:ln w="3175">
              <a:noFill/>
            </a:ln>
          </c:spPr>
          <c:invertIfNegative val="0"/>
          <c:val>
            <c:numLit>
              <c:formatCode>General</c:formatCode>
              <c:ptCount val="1"/>
              <c:pt idx="0">
                <c:v>1</c:v>
              </c:pt>
            </c:numLit>
          </c:val>
          <c:extLst>
            <c:ext xmlns:c16="http://schemas.microsoft.com/office/drawing/2014/chart" uri="{C3380CC4-5D6E-409C-BE32-E72D297353CC}">
              <c16:uniqueId val="{00000002-FA08-406C-90F1-CF5A5D02E42B}"/>
            </c:ext>
          </c:extLst>
        </c:ser>
        <c:dLbls>
          <c:showLegendKey val="0"/>
          <c:showVal val="0"/>
          <c:showCatName val="0"/>
          <c:showSerName val="0"/>
          <c:showPercent val="0"/>
          <c:showBubbleSize val="0"/>
        </c:dLbls>
        <c:gapWidth val="80"/>
        <c:axId val="591725263"/>
        <c:axId val="651664719"/>
      </c:barChart>
      <c:catAx>
        <c:axId val="659215872"/>
        <c:scaling>
          <c:orientation val="minMax"/>
        </c:scaling>
        <c:delete val="0"/>
        <c:axPos val="b"/>
        <c:numFmt formatCode="General" sourceLinked="1"/>
        <c:majorTickMark val="in"/>
        <c:minorTickMark val="none"/>
        <c:tickLblPos val="low"/>
        <c:spPr>
          <a:ln w="3175">
            <a:solidFill>
              <a:srgbClr val="000000"/>
            </a:solidFill>
            <a:prstDash val="solid"/>
          </a:ln>
        </c:spPr>
        <c:txPr>
          <a:bodyPr rot="0" vert="horz"/>
          <a:lstStyle/>
          <a:p>
            <a:pPr>
              <a:defRPr/>
            </a:pPr>
            <a:endParaRPr lang="en-US"/>
          </a:p>
        </c:txPr>
        <c:crossAx val="659217408"/>
        <c:crosses val="autoZero"/>
        <c:auto val="1"/>
        <c:lblAlgn val="ctr"/>
        <c:lblOffset val="100"/>
        <c:tickMarkSkip val="1"/>
        <c:noMultiLvlLbl val="0"/>
      </c:catAx>
      <c:valAx>
        <c:axId val="659217408"/>
        <c:scaling>
          <c:orientation val="minMax"/>
        </c:scaling>
        <c:delete val="0"/>
        <c:axPos val="l"/>
        <c:numFmt formatCode="General" sourceLinked="0"/>
        <c:majorTickMark val="in"/>
        <c:minorTickMark val="none"/>
        <c:tickLblPos val="nextTo"/>
        <c:spPr>
          <a:ln w="3175">
            <a:solidFill>
              <a:srgbClr val="000000"/>
            </a:solidFill>
            <a:prstDash val="solid"/>
          </a:ln>
        </c:spPr>
        <c:txPr>
          <a:bodyPr rot="0" vert="horz"/>
          <a:lstStyle/>
          <a:p>
            <a:pPr>
              <a:defRPr/>
            </a:pPr>
            <a:endParaRPr lang="en-US"/>
          </a:p>
        </c:txPr>
        <c:crossAx val="659215872"/>
        <c:crosses val="autoZero"/>
        <c:crossBetween val="between"/>
      </c:valAx>
      <c:valAx>
        <c:axId val="651664719"/>
        <c:scaling>
          <c:orientation val="minMax"/>
          <c:max val="25"/>
          <c:min val="0"/>
        </c:scaling>
        <c:delete val="0"/>
        <c:axPos val="r"/>
        <c:numFmt formatCode="General" sourceLinked="1"/>
        <c:majorTickMark val="in"/>
        <c:minorTickMark val="none"/>
        <c:tickLblPos val="none"/>
        <c:spPr>
          <a:ln w="3175">
            <a:solidFill>
              <a:sysClr val="windowText" lastClr="000000"/>
            </a:solidFill>
          </a:ln>
        </c:spPr>
        <c:crossAx val="591725263"/>
        <c:crosses val="max"/>
        <c:crossBetween val="between"/>
        <c:majorUnit val="5"/>
      </c:valAx>
      <c:catAx>
        <c:axId val="591725263"/>
        <c:scaling>
          <c:orientation val="minMax"/>
        </c:scaling>
        <c:delete val="1"/>
        <c:axPos val="b"/>
        <c:majorTickMark val="out"/>
        <c:minorTickMark val="none"/>
        <c:tickLblPos val="nextTo"/>
        <c:crossAx val="651664719"/>
        <c:crosses val="autoZero"/>
        <c:auto val="1"/>
        <c:lblAlgn val="ctr"/>
        <c:lblOffset val="100"/>
        <c:noMultiLvlLbl val="0"/>
      </c:catAx>
      <c:spPr>
        <a:solidFill>
          <a:srgbClr val="FFFFFF">
            <a:alpha val="0"/>
          </a:srgbClr>
        </a:solidFill>
        <a:ln w="3175">
          <a:solidFill>
            <a:srgbClr val="000000"/>
          </a:solidFill>
          <a:prstDash val="solid"/>
        </a:ln>
      </c:spPr>
    </c:plotArea>
    <c:legend>
      <c:legendPos val="t"/>
      <c:legendEntry>
        <c:idx val="2"/>
        <c:delete val="1"/>
      </c:legendEntry>
      <c:layout>
        <c:manualLayout>
          <c:xMode val="edge"/>
          <c:yMode val="edge"/>
          <c:x val="0.59586640685065884"/>
          <c:y val="0.10592422474968408"/>
          <c:w val="0.3569392083565312"/>
          <c:h val="9.2542164868280374E-2"/>
        </c:manualLayout>
      </c:layout>
      <c:overlay val="0"/>
      <c:spPr>
        <a:noFill/>
        <a:ln w="25400">
          <a:noFill/>
        </a:ln>
      </c:spPr>
    </c:legend>
    <c:plotVisOnly val="1"/>
    <c:dispBlanksAs val="span"/>
    <c:showDLblsOverMax val="0"/>
  </c:chart>
  <c:spPr>
    <a:noFill/>
    <a:ln w="25400">
      <a:noFill/>
    </a:ln>
  </c:spPr>
  <c:txPr>
    <a:bodyPr/>
    <a:lstStyle/>
    <a:p>
      <a:pPr>
        <a:defRPr sz="2200" b="0" i="0" u="none" strike="noStrike" baseline="0">
          <a:solidFill>
            <a:srgbClr val="000000"/>
          </a:solidFill>
          <a:latin typeface="Segoe UI"/>
          <a:ea typeface="Segoe UI"/>
          <a:cs typeface="Segoe UI"/>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14260717410323E-2"/>
          <c:y val="2.4633518032468164E-2"/>
          <c:w val="0.89026164698162746"/>
          <c:h val="0.89713862156119373"/>
        </c:manualLayout>
      </c:layout>
      <c:barChart>
        <c:barDir val="col"/>
        <c:grouping val="stacked"/>
        <c:varyColors val="0"/>
        <c:ser>
          <c:idx val="0"/>
          <c:order val="0"/>
          <c:tx>
            <c:strRef>
              <c:f>Data!$F$3</c:f>
              <c:strCache>
                <c:ptCount val="1"/>
                <c:pt idx="0">
                  <c:v>Resto del Mundo</c:v>
                </c:pt>
              </c:strCache>
            </c:strRef>
          </c:tx>
          <c:spPr>
            <a:solidFill>
              <a:srgbClr val="923CC2"/>
            </a:solidFill>
            <a:ln>
              <a:noFill/>
            </a:ln>
            <a:effectLst/>
          </c:spPr>
          <c:invertIfNegative val="0"/>
          <c:cat>
            <c:strRef>
              <c:f>Data!$G$2:$H$2</c:f>
              <c:strCache>
                <c:ptCount val="2"/>
                <c:pt idx="0">
                  <c:v>Exportaciones</c:v>
                </c:pt>
                <c:pt idx="1">
                  <c:v>Importaciones</c:v>
                </c:pt>
              </c:strCache>
            </c:strRef>
          </c:cat>
          <c:val>
            <c:numRef>
              <c:f>Data!$G$3:$H$3</c:f>
              <c:numCache>
                <c:formatCode>General</c:formatCode>
                <c:ptCount val="2"/>
                <c:pt idx="0">
                  <c:v>1090.9528700000001</c:v>
                </c:pt>
                <c:pt idx="1">
                  <c:v>1197.6256000000003</c:v>
                </c:pt>
              </c:numCache>
            </c:numRef>
          </c:val>
          <c:extLst>
            <c:ext xmlns:c16="http://schemas.microsoft.com/office/drawing/2014/chart" uri="{C3380CC4-5D6E-409C-BE32-E72D297353CC}">
              <c16:uniqueId val="{00000000-C2FE-4F07-8303-5810E8D4784B}"/>
            </c:ext>
          </c:extLst>
        </c:ser>
        <c:ser>
          <c:idx val="1"/>
          <c:order val="1"/>
          <c:tx>
            <c:strRef>
              <c:f>Data!$F$4</c:f>
              <c:strCache>
                <c:ptCount val="1"/>
                <c:pt idx="0">
                  <c:v>EU</c:v>
                </c:pt>
              </c:strCache>
            </c:strRef>
          </c:tx>
          <c:spPr>
            <a:solidFill>
              <a:srgbClr val="2D85EF"/>
            </a:solidFill>
            <a:ln>
              <a:noFill/>
            </a:ln>
            <a:effectLst/>
          </c:spPr>
          <c:invertIfNegative val="0"/>
          <c:cat>
            <c:strRef>
              <c:f>Data!$G$2:$H$2</c:f>
              <c:strCache>
                <c:ptCount val="2"/>
                <c:pt idx="0">
                  <c:v>Exportaciones</c:v>
                </c:pt>
                <c:pt idx="1">
                  <c:v>Importaciones</c:v>
                </c:pt>
              </c:strCache>
            </c:strRef>
          </c:cat>
          <c:val>
            <c:numRef>
              <c:f>Data!$G$4:$H$4</c:f>
              <c:numCache>
                <c:formatCode>General</c:formatCode>
                <c:ptCount val="2"/>
                <c:pt idx="0">
                  <c:v>454.79840000000002</c:v>
                </c:pt>
                <c:pt idx="1">
                  <c:v>535.41589999999997</c:v>
                </c:pt>
              </c:numCache>
            </c:numRef>
          </c:val>
          <c:extLst>
            <c:ext xmlns:c16="http://schemas.microsoft.com/office/drawing/2014/chart" uri="{C3380CC4-5D6E-409C-BE32-E72D297353CC}">
              <c16:uniqueId val="{00000001-C2FE-4F07-8303-5810E8D4784B}"/>
            </c:ext>
          </c:extLst>
        </c:ser>
        <c:ser>
          <c:idx val="2"/>
          <c:order val="2"/>
          <c:tx>
            <c:strRef>
              <c:f>Data!$F$5</c:f>
              <c:strCache>
                <c:ptCount val="1"/>
                <c:pt idx="0">
                  <c:v>Canada</c:v>
                </c:pt>
              </c:strCache>
            </c:strRef>
          </c:tx>
          <c:spPr>
            <a:solidFill>
              <a:srgbClr val="00B050"/>
            </a:solidFill>
            <a:ln>
              <a:noFill/>
            </a:ln>
            <a:effectLst/>
          </c:spPr>
          <c:invertIfNegative val="0"/>
          <c:cat>
            <c:strRef>
              <c:f>Data!$G$2:$H$2</c:f>
              <c:strCache>
                <c:ptCount val="2"/>
                <c:pt idx="0">
                  <c:v>Exportaciones</c:v>
                </c:pt>
                <c:pt idx="1">
                  <c:v>Importaciones</c:v>
                </c:pt>
              </c:strCache>
            </c:strRef>
          </c:cat>
          <c:val>
            <c:numRef>
              <c:f>Data!$G$5:$H$5</c:f>
              <c:numCache>
                <c:formatCode>General</c:formatCode>
                <c:ptCount val="2"/>
                <c:pt idx="0">
                  <c:v>340.56349999999998</c:v>
                </c:pt>
                <c:pt idx="1">
                  <c:v>333.00020000000001</c:v>
                </c:pt>
              </c:numCache>
            </c:numRef>
          </c:val>
          <c:extLst>
            <c:ext xmlns:c16="http://schemas.microsoft.com/office/drawing/2014/chart" uri="{C3380CC4-5D6E-409C-BE32-E72D297353CC}">
              <c16:uniqueId val="{00000002-C2FE-4F07-8303-5810E8D4784B}"/>
            </c:ext>
          </c:extLst>
        </c:ser>
        <c:ser>
          <c:idx val="3"/>
          <c:order val="3"/>
          <c:tx>
            <c:strRef>
              <c:f>Data!$F$6</c:f>
              <c:strCache>
                <c:ptCount val="1"/>
                <c:pt idx="0">
                  <c:v>Mexico</c:v>
                </c:pt>
              </c:strCache>
            </c:strRef>
          </c:tx>
          <c:spPr>
            <a:solidFill>
              <a:srgbClr val="FF8553"/>
            </a:solidFill>
            <a:ln>
              <a:noFill/>
            </a:ln>
            <a:effectLst/>
          </c:spPr>
          <c:invertIfNegative val="0"/>
          <c:cat>
            <c:strRef>
              <c:f>Data!$G$2:$H$2</c:f>
              <c:strCache>
                <c:ptCount val="2"/>
                <c:pt idx="0">
                  <c:v>Exportaciones</c:v>
                </c:pt>
                <c:pt idx="1">
                  <c:v>Importaciones</c:v>
                </c:pt>
              </c:strCache>
            </c:strRef>
          </c:cat>
          <c:val>
            <c:numRef>
              <c:f>Data!$G$6:$H$6</c:f>
              <c:numCache>
                <c:formatCode>General</c:formatCode>
                <c:ptCount val="2"/>
                <c:pt idx="0">
                  <c:v>275.86270000000002</c:v>
                </c:pt>
                <c:pt idx="1">
                  <c:v>339.53720000000004</c:v>
                </c:pt>
              </c:numCache>
            </c:numRef>
          </c:val>
          <c:extLst>
            <c:ext xmlns:c16="http://schemas.microsoft.com/office/drawing/2014/chart" uri="{C3380CC4-5D6E-409C-BE32-E72D297353CC}">
              <c16:uniqueId val="{00000003-C2FE-4F07-8303-5810E8D4784B}"/>
            </c:ext>
          </c:extLst>
        </c:ser>
        <c:ser>
          <c:idx val="4"/>
          <c:order val="4"/>
          <c:tx>
            <c:strRef>
              <c:f>Data!$F$7</c:f>
              <c:strCache>
                <c:ptCount val="1"/>
                <c:pt idx="0">
                  <c:v>China</c:v>
                </c:pt>
              </c:strCache>
            </c:strRef>
          </c:tx>
          <c:spPr>
            <a:solidFill>
              <a:srgbClr val="FF0D0D"/>
            </a:solidFill>
            <a:ln>
              <a:noFill/>
            </a:ln>
            <a:effectLst/>
          </c:spPr>
          <c:invertIfNegative val="0"/>
          <c:cat>
            <c:strRef>
              <c:f>Data!$G$2:$H$2</c:f>
              <c:strCache>
                <c:ptCount val="2"/>
                <c:pt idx="0">
                  <c:v>Exportaciones</c:v>
                </c:pt>
                <c:pt idx="1">
                  <c:v>Importaciones</c:v>
                </c:pt>
              </c:strCache>
            </c:strRef>
          </c:cat>
          <c:val>
            <c:numRef>
              <c:f>Data!$G$7:$H$7</c:f>
              <c:numCache>
                <c:formatCode>General</c:formatCode>
                <c:ptCount val="2"/>
                <c:pt idx="0">
                  <c:v>187.99752999999998</c:v>
                </c:pt>
                <c:pt idx="1">
                  <c:v>523.01709999999991</c:v>
                </c:pt>
              </c:numCache>
            </c:numRef>
          </c:val>
          <c:extLst>
            <c:ext xmlns:c16="http://schemas.microsoft.com/office/drawing/2014/chart" uri="{C3380CC4-5D6E-409C-BE32-E72D297353CC}">
              <c16:uniqueId val="{00000004-C2FE-4F07-8303-5810E8D4784B}"/>
            </c:ext>
          </c:extLst>
        </c:ser>
        <c:dLbls>
          <c:showLegendKey val="0"/>
          <c:showVal val="0"/>
          <c:showCatName val="0"/>
          <c:showSerName val="0"/>
          <c:showPercent val="0"/>
          <c:showBubbleSize val="0"/>
        </c:dLbls>
        <c:gapWidth val="150"/>
        <c:overlap val="100"/>
        <c:axId val="1722337759"/>
        <c:axId val="1724772591"/>
      </c:barChart>
      <c:catAx>
        <c:axId val="1722337759"/>
        <c:scaling>
          <c:orientation val="minMax"/>
        </c:scaling>
        <c:delete val="0"/>
        <c:axPos val="b"/>
        <c:numFmt formatCode="General" sourceLinked="1"/>
        <c:majorTickMark val="in"/>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1724772591"/>
        <c:crosses val="autoZero"/>
        <c:auto val="1"/>
        <c:lblAlgn val="ctr"/>
        <c:lblOffset val="100"/>
        <c:noMultiLvlLbl val="0"/>
      </c:catAx>
      <c:valAx>
        <c:axId val="1724772591"/>
        <c:scaling>
          <c:orientation val="minMax"/>
        </c:scaling>
        <c:delete val="0"/>
        <c:axPos val="l"/>
        <c:numFmt formatCode="#,##0" sourceLinked="0"/>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1722337759"/>
        <c:crosses val="autoZero"/>
        <c:crossBetween val="between"/>
      </c:valAx>
      <c:spPr>
        <a:solidFill>
          <a:srgbClr val="FFFFFF">
            <a:alpha val="0"/>
          </a:srgbClr>
        </a:solidFill>
        <a:ln w="3175">
          <a:solidFill>
            <a:srgbClr val="000000"/>
          </a:solidFill>
          <a:prstDash val="solid"/>
        </a:ln>
        <a:effectLst/>
      </c:spPr>
    </c:plotArea>
    <c:legend>
      <c:legendPos val="r"/>
      <c:layout>
        <c:manualLayout>
          <c:xMode val="edge"/>
          <c:yMode val="edge"/>
          <c:x val="0.41714940580344123"/>
          <c:y val="0.16973084961602022"/>
          <c:w val="0.25067466827063284"/>
          <c:h val="0.29016780888500049"/>
        </c:manualLayout>
      </c:layout>
      <c:overlay val="0"/>
      <c:spPr>
        <a:noFill/>
        <a:ln>
          <a:noFill/>
        </a:ln>
        <a:effectLst/>
      </c:spPr>
      <c:txPr>
        <a:bodyPr rot="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legend>
    <c:plotVisOnly val="1"/>
    <c:dispBlanksAs val="gap"/>
    <c:showDLblsOverMax val="0"/>
  </c:chart>
  <c:spPr>
    <a:noFill/>
    <a:ln w="25400" cap="flat" cmpd="sng" algn="ctr">
      <a:noFill/>
      <a:round/>
    </a:ln>
    <a:effectLst/>
  </c:spPr>
  <c:txPr>
    <a:bodyPr/>
    <a:lstStyle/>
    <a:p>
      <a:pPr>
        <a:defRPr sz="2400">
          <a:solidFill>
            <a:srgbClr val="000000"/>
          </a:solidFill>
          <a:latin typeface="Segoe UI"/>
          <a:ea typeface="Segoe UI"/>
          <a:cs typeface="Segoe UI"/>
        </a:defRPr>
      </a:pPr>
      <a:endParaRPr lang="en-US"/>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43277923592886E-2"/>
          <c:y val="2.2577160493827162E-2"/>
          <c:w val="0.91352673718815436"/>
          <c:h val="0.85188781957810833"/>
        </c:manualLayout>
      </c:layout>
      <c:lineChart>
        <c:grouping val="standard"/>
        <c:varyColors val="0"/>
        <c:ser>
          <c:idx val="0"/>
          <c:order val="0"/>
          <c:tx>
            <c:strRef>
              <c:f>in_haver_m!$D$1</c:f>
              <c:strCache>
                <c:ptCount val="1"/>
                <c:pt idx="0">
                  <c:v>CPI inflation</c:v>
                </c:pt>
              </c:strCache>
            </c:strRef>
          </c:tx>
          <c:spPr>
            <a:ln w="63500" cap="rnd">
              <a:solidFill>
                <a:srgbClr val="2D85EF"/>
              </a:solidFill>
              <a:prstDash val="solid"/>
              <a:round/>
            </a:ln>
            <a:effectLst/>
          </c:spPr>
          <c:marker>
            <c:symbol val="none"/>
          </c:marker>
          <c:dPt>
            <c:idx val="92"/>
            <c:marker>
              <c:symbol val="none"/>
            </c:marker>
            <c:bubble3D val="0"/>
            <c:extLst>
              <c:ext xmlns:c16="http://schemas.microsoft.com/office/drawing/2014/chart" uri="{C3380CC4-5D6E-409C-BE32-E72D297353CC}">
                <c16:uniqueId val="{00000000-071C-4AEC-9A0B-B43A1831C003}"/>
              </c:ext>
            </c:extLst>
          </c:dPt>
          <c:cat>
            <c:numRef>
              <c:f>in_haver_m!$C$40:$C$142</c:f>
              <c:numCache>
                <c:formatCode>mmm"-"yy</c:formatCode>
                <c:ptCount val="103"/>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numCache>
            </c:numRef>
          </c:cat>
          <c:val>
            <c:numRef>
              <c:f>in_haver_m!$L$40:$L$142</c:f>
              <c:numCache>
                <c:formatCode>General</c:formatCode>
                <c:ptCount val="103"/>
                <c:pt idx="0">
                  <c:v>4.4573276584698451</c:v>
                </c:pt>
                <c:pt idx="1">
                  <c:v>4.8300967206497791</c:v>
                </c:pt>
                <c:pt idx="2">
                  <c:v>4.9704050579665982</c:v>
                </c:pt>
                <c:pt idx="3">
                  <c:v>4.2709516263214065</c:v>
                </c:pt>
                <c:pt idx="4">
                  <c:v>3.9166543336185855</c:v>
                </c:pt>
                <c:pt idx="5">
                  <c:v>3.6932210483947792</c:v>
                </c:pt>
                <c:pt idx="6">
                  <c:v>3.6360006661570798</c:v>
                </c:pt>
                <c:pt idx="7">
                  <c:v>3.6757806800524317</c:v>
                </c:pt>
                <c:pt idx="8">
                  <c:v>3.6990802899751651</c:v>
                </c:pt>
                <c:pt idx="9">
                  <c:v>4.0245234659099349</c:v>
                </c:pt>
                <c:pt idx="10">
                  <c:v>4.3168613206198803</c:v>
                </c:pt>
                <c:pt idx="11">
                  <c:v>4.4015407643111848</c:v>
                </c:pt>
                <c:pt idx="12">
                  <c:v>3.7820151073512331</c:v>
                </c:pt>
                <c:pt idx="13">
                  <c:v>3.5722779127000726</c:v>
                </c:pt>
                <c:pt idx="14">
                  <c:v>3.0395528277429973</c:v>
                </c:pt>
                <c:pt idx="15">
                  <c:v>3.360718025184628</c:v>
                </c:pt>
                <c:pt idx="16">
                  <c:v>3.2493098377151197</c:v>
                </c:pt>
                <c:pt idx="17">
                  <c:v>3.2764444517855429</c:v>
                </c:pt>
                <c:pt idx="18">
                  <c:v>3.547165924132778</c:v>
                </c:pt>
                <c:pt idx="19">
                  <c:v>3.4237280822952298</c:v>
                </c:pt>
                <c:pt idx="20">
                  <c:v>3.1368092755376775</c:v>
                </c:pt>
                <c:pt idx="21">
                  <c:v>3.1956653108067723</c:v>
                </c:pt>
                <c:pt idx="22">
                  <c:v>3.4827063669264691</c:v>
                </c:pt>
                <c:pt idx="23">
                  <c:v>3.8187485525169595</c:v>
                </c:pt>
                <c:pt idx="24">
                  <c:v>4.0467733567466357</c:v>
                </c:pt>
                <c:pt idx="25">
                  <c:v>3.8686334539382194</c:v>
                </c:pt>
                <c:pt idx="26">
                  <c:v>3.7292776570731379</c:v>
                </c:pt>
                <c:pt idx="27">
                  <c:v>3.4120786990643692</c:v>
                </c:pt>
                <c:pt idx="28">
                  <c:v>3.8512284349199399</c:v>
                </c:pt>
                <c:pt idx="29">
                  <c:v>4.3352225587509174</c:v>
                </c:pt>
                <c:pt idx="30">
                  <c:v>4.4199719461605058</c:v>
                </c:pt>
                <c:pt idx="31">
                  <c:v>4.5679380214540988</c:v>
                </c:pt>
                <c:pt idx="32">
                  <c:v>4.7717657316674211</c:v>
                </c:pt>
                <c:pt idx="33">
                  <c:v>4.5960947956853904</c:v>
                </c:pt>
                <c:pt idx="34">
                  <c:v>4.1798514220062977</c:v>
                </c:pt>
                <c:pt idx="35">
                  <c:v>3.5682900213421354</c:v>
                </c:pt>
                <c:pt idx="36">
                  <c:v>3.2545740477925689</c:v>
                </c:pt>
                <c:pt idx="37">
                  <c:v>3.5522890828357134</c:v>
                </c:pt>
                <c:pt idx="38">
                  <c:v>4.2522667278778847</c:v>
                </c:pt>
                <c:pt idx="39">
                  <c:v>4.6494224200790635</c:v>
                </c:pt>
                <c:pt idx="40">
                  <c:v>4.6314208991424355</c:v>
                </c:pt>
                <c:pt idx="41">
                  <c:v>4.0880262124202371</c:v>
                </c:pt>
                <c:pt idx="42">
                  <c:v>3.472619183720127</c:v>
                </c:pt>
                <c:pt idx="43">
                  <c:v>3.4565297922662719</c:v>
                </c:pt>
                <c:pt idx="44">
                  <c:v>3.3902953386985457</c:v>
                </c:pt>
                <c:pt idx="45">
                  <c:v>3.3591147744594263</c:v>
                </c:pt>
                <c:pt idx="46">
                  <c:v>3.6186915887850502</c:v>
                </c:pt>
                <c:pt idx="47">
                  <c:v>3.9740409898737505</c:v>
                </c:pt>
                <c:pt idx="48">
                  <c:v>4.4828098590241172</c:v>
                </c:pt>
                <c:pt idx="49">
                  <c:v>4.2344373798610224</c:v>
                </c:pt>
                <c:pt idx="50">
                  <c:v>3.7586466303370702</c:v>
                </c:pt>
                <c:pt idx="51">
                  <c:v>3.4967086565084404</c:v>
                </c:pt>
                <c:pt idx="52">
                  <c:v>3.5102243563208901</c:v>
                </c:pt>
                <c:pt idx="53">
                  <c:v>3.7525887063371455</c:v>
                </c:pt>
                <c:pt idx="54">
                  <c:v>4.0724065224797323</c:v>
                </c:pt>
                <c:pt idx="55">
                  <c:v>4.1499109421766711</c:v>
                </c:pt>
                <c:pt idx="56">
                  <c:v>4.217583784574841</c:v>
                </c:pt>
                <c:pt idx="57">
                  <c:v>4.2977569004442495</c:v>
                </c:pt>
                <c:pt idx="58">
                  <c:v>4.1678692546359697</c:v>
                </c:pt>
                <c:pt idx="59">
                  <c:v>4.0813215195322439</c:v>
                </c:pt>
                <c:pt idx="60">
                  <c:v>3.0656415270432502</c:v>
                </c:pt>
                <c:pt idx="61">
                  <c:v>3.0002659810266952</c:v>
                </c:pt>
                <c:pt idx="62">
                  <c:v>3.1370745983607229</c:v>
                </c:pt>
                <c:pt idx="63">
                  <c:v>3.0623272624193731</c:v>
                </c:pt>
                <c:pt idx="64">
                  <c:v>2.8766429390279624</c:v>
                </c:pt>
                <c:pt idx="65">
                  <c:v>2.8707794396834796</c:v>
                </c:pt>
                <c:pt idx="66">
                  <c:v>2.7390473494231848</c:v>
                </c:pt>
                <c:pt idx="67">
                  <c:v>2.5873164195419518</c:v>
                </c:pt>
                <c:pt idx="68">
                  <c:v>2.518891687657443</c:v>
                </c:pt>
                <c:pt idx="69">
                  <c:v>2.4797283732946873</c:v>
                </c:pt>
                <c:pt idx="70">
                  <c:v>2.21485284822458</c:v>
                </c:pt>
                <c:pt idx="71">
                  <c:v>2.130812776260349</c:v>
                </c:pt>
                <c:pt idx="72">
                  <c:v>2.6131051968884211</c:v>
                </c:pt>
                <c:pt idx="73">
                  <c:v>2.8672508478661207</c:v>
                </c:pt>
                <c:pt idx="74">
                  <c:v>2.6010098845233864</c:v>
                </c:pt>
                <c:pt idx="75">
                  <c:v>2.5415789247496656</c:v>
                </c:pt>
                <c:pt idx="76">
                  <c:v>2.5966621747693486</c:v>
                </c:pt>
                <c:pt idx="77">
                  <c:v>2.5379878921678589</c:v>
                </c:pt>
                <c:pt idx="78">
                  <c:v>2.6548291540369195</c:v>
                </c:pt>
                <c:pt idx="79">
                  <c:v>2.7274367765718788</c:v>
                </c:pt>
                <c:pt idx="80">
                  <c:v>2.9689493104127385</c:v>
                </c:pt>
                <c:pt idx="81">
                  <c:v>3.0636232007495101</c:v>
                </c:pt>
                <c:pt idx="82">
                  <c:v>3.3053510770768568</c:v>
                </c:pt>
                <c:pt idx="83">
                  <c:v>3.360274018830367</c:v>
                </c:pt>
                <c:pt idx="84">
                  <c:v>4.718281449606665</c:v>
                </c:pt>
                <c:pt idx="85">
                  <c:v>4.864231622107873</c:v>
                </c:pt>
                <c:pt idx="86">
                  <c:v>5.3525622279225749</c:v>
                </c:pt>
                <c:pt idx="87">
                  <c:v>5.8171698714187592</c:v>
                </c:pt>
                <c:pt idx="88">
                  <c:v>6.1640144817714848</c:v>
                </c:pt>
                <c:pt idx="89">
                  <c:v>6.3136558986047309</c:v>
                </c:pt>
                <c:pt idx="90">
                  <c:v>6.4381642633649649</c:v>
                </c:pt>
                <c:pt idx="91">
                  <c:v>6.6634880005353558</c:v>
                </c:pt>
                <c:pt idx="92">
                  <c:v>6.3478470530525355</c:v>
                </c:pt>
                <c:pt idx="93">
                  <c:v>6.3715322254084494</c:v>
                </c:pt>
                <c:pt idx="94">
                  <c:v>6.6345231359622225</c:v>
                </c:pt>
                <c:pt idx="95">
                  <c:v>6.7730481981798096</c:v>
                </c:pt>
                <c:pt idx="96">
                  <c:v>5.5458354066678428</c:v>
                </c:pt>
                <c:pt idx="97">
                  <c:v>5.339217031870902</c:v>
                </c:pt>
                <c:pt idx="98">
                  <c:v>5.0354120567544625</c:v>
                </c:pt>
                <c:pt idx="99">
                  <c:v>4.5507834159788318</c:v>
                </c:pt>
                <c:pt idx="100">
                  <c:v>4.506269281709252</c:v>
                </c:pt>
                <c:pt idx="101">
                  <c:v>4.6468577938105327</c:v>
                </c:pt>
                <c:pt idx="102">
                  <c:v>4.8114055136106559</c:v>
                </c:pt>
              </c:numCache>
            </c:numRef>
          </c:val>
          <c:smooth val="0"/>
          <c:extLst>
            <c:ext xmlns:c16="http://schemas.microsoft.com/office/drawing/2014/chart" uri="{C3380CC4-5D6E-409C-BE32-E72D297353CC}">
              <c16:uniqueId val="{00000001-071C-4AEC-9A0B-B43A1831C003}"/>
            </c:ext>
          </c:extLst>
        </c:ser>
        <c:ser>
          <c:idx val="1"/>
          <c:order val="1"/>
          <c:tx>
            <c:strRef>
              <c:f>in_haver_m!$E$1</c:f>
              <c:strCache>
                <c:ptCount val="1"/>
                <c:pt idx="0">
                  <c:v>Policy rate</c:v>
                </c:pt>
              </c:strCache>
            </c:strRef>
          </c:tx>
          <c:spPr>
            <a:ln w="63500" cap="rnd">
              <a:solidFill>
                <a:srgbClr val="FF0D0D"/>
              </a:solidFill>
              <a:prstDash val="solid"/>
              <a:round/>
            </a:ln>
            <a:effectLst/>
          </c:spPr>
          <c:marker>
            <c:symbol val="none"/>
          </c:marker>
          <c:cat>
            <c:numRef>
              <c:f>in_haver_m!$C$40:$C$142</c:f>
              <c:numCache>
                <c:formatCode>mmm"-"yy</c:formatCode>
                <c:ptCount val="103"/>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numCache>
            </c:numRef>
          </c:cat>
          <c:val>
            <c:numRef>
              <c:f>in_haver_m!$E$40:$E$142</c:f>
              <c:numCache>
                <c:formatCode>0.00</c:formatCode>
                <c:ptCount val="103"/>
                <c:pt idx="0">
                  <c:v>4.5</c:v>
                </c:pt>
                <c:pt idx="1">
                  <c:v>4.5</c:v>
                </c:pt>
                <c:pt idx="2">
                  <c:v>4.5</c:v>
                </c:pt>
                <c:pt idx="3">
                  <c:v>4.5</c:v>
                </c:pt>
                <c:pt idx="4">
                  <c:v>4.5</c:v>
                </c:pt>
                <c:pt idx="5">
                  <c:v>4.5</c:v>
                </c:pt>
                <c:pt idx="6">
                  <c:v>4.5</c:v>
                </c:pt>
                <c:pt idx="7">
                  <c:v>4.5</c:v>
                </c:pt>
                <c:pt idx="8">
                  <c:v>4.5</c:v>
                </c:pt>
                <c:pt idx="9">
                  <c:v>4.5</c:v>
                </c:pt>
                <c:pt idx="10">
                  <c:v>4.5</c:v>
                </c:pt>
                <c:pt idx="11">
                  <c:v>4.5</c:v>
                </c:pt>
                <c:pt idx="12">
                  <c:v>4.5</c:v>
                </c:pt>
                <c:pt idx="13">
                  <c:v>4.5</c:v>
                </c:pt>
                <c:pt idx="14">
                  <c:v>4.5</c:v>
                </c:pt>
                <c:pt idx="15">
                  <c:v>4.5</c:v>
                </c:pt>
                <c:pt idx="16">
                  <c:v>4.5</c:v>
                </c:pt>
                <c:pt idx="17">
                  <c:v>4.5</c:v>
                </c:pt>
                <c:pt idx="18">
                  <c:v>4.5</c:v>
                </c:pt>
                <c:pt idx="19">
                  <c:v>4.5</c:v>
                </c:pt>
                <c:pt idx="20">
                  <c:v>4.5</c:v>
                </c:pt>
                <c:pt idx="21">
                  <c:v>4.5</c:v>
                </c:pt>
                <c:pt idx="22">
                  <c:v>4.5</c:v>
                </c:pt>
                <c:pt idx="23">
                  <c:v>4.5</c:v>
                </c:pt>
                <c:pt idx="24">
                  <c:v>4.5</c:v>
                </c:pt>
                <c:pt idx="25">
                  <c:v>4.5</c:v>
                </c:pt>
                <c:pt idx="26">
                  <c:v>4.5</c:v>
                </c:pt>
                <c:pt idx="27">
                  <c:v>4.5</c:v>
                </c:pt>
                <c:pt idx="28">
                  <c:v>4.5</c:v>
                </c:pt>
                <c:pt idx="29">
                  <c:v>4.5</c:v>
                </c:pt>
                <c:pt idx="30">
                  <c:v>4.5</c:v>
                </c:pt>
                <c:pt idx="31">
                  <c:v>4.5</c:v>
                </c:pt>
                <c:pt idx="32">
                  <c:v>4.5</c:v>
                </c:pt>
                <c:pt idx="33">
                  <c:v>4.5</c:v>
                </c:pt>
                <c:pt idx="34">
                  <c:v>4.5</c:v>
                </c:pt>
                <c:pt idx="35">
                  <c:v>4.5</c:v>
                </c:pt>
                <c:pt idx="36">
                  <c:v>4.5</c:v>
                </c:pt>
                <c:pt idx="37">
                  <c:v>4.5</c:v>
                </c:pt>
                <c:pt idx="38">
                  <c:v>4</c:v>
                </c:pt>
                <c:pt idx="39">
                  <c:v>4</c:v>
                </c:pt>
                <c:pt idx="40">
                  <c:v>4</c:v>
                </c:pt>
                <c:pt idx="41">
                  <c:v>4</c:v>
                </c:pt>
                <c:pt idx="42">
                  <c:v>4</c:v>
                </c:pt>
                <c:pt idx="43">
                  <c:v>4</c:v>
                </c:pt>
                <c:pt idx="44">
                  <c:v>3.75</c:v>
                </c:pt>
                <c:pt idx="45">
                  <c:v>3.5</c:v>
                </c:pt>
                <c:pt idx="46">
                  <c:v>3.5</c:v>
                </c:pt>
                <c:pt idx="47">
                  <c:v>3.5</c:v>
                </c:pt>
                <c:pt idx="48">
                  <c:v>3.5</c:v>
                </c:pt>
                <c:pt idx="49">
                  <c:v>3.5</c:v>
                </c:pt>
                <c:pt idx="50">
                  <c:v>3.5</c:v>
                </c:pt>
                <c:pt idx="51">
                  <c:v>3.5</c:v>
                </c:pt>
                <c:pt idx="52">
                  <c:v>3.5</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3.25</c:v>
                </c:pt>
                <c:pt idx="72">
                  <c:v>3.25</c:v>
                </c:pt>
                <c:pt idx="73">
                  <c:v>3.75</c:v>
                </c:pt>
                <c:pt idx="74">
                  <c:v>3.75</c:v>
                </c:pt>
                <c:pt idx="75">
                  <c:v>3.75</c:v>
                </c:pt>
                <c:pt idx="76">
                  <c:v>3.75</c:v>
                </c:pt>
                <c:pt idx="77">
                  <c:v>4.25</c:v>
                </c:pt>
                <c:pt idx="78">
                  <c:v>4.25</c:v>
                </c:pt>
                <c:pt idx="79">
                  <c:v>4.25</c:v>
                </c:pt>
                <c:pt idx="80">
                  <c:v>4.75</c:v>
                </c:pt>
                <c:pt idx="81">
                  <c:v>4.75</c:v>
                </c:pt>
                <c:pt idx="82">
                  <c:v>5.25</c:v>
                </c:pt>
                <c:pt idx="83">
                  <c:v>5.75</c:v>
                </c:pt>
                <c:pt idx="84">
                  <c:v>5.75</c:v>
                </c:pt>
                <c:pt idx="85">
                  <c:v>6.25</c:v>
                </c:pt>
                <c:pt idx="86">
                  <c:v>6.5</c:v>
                </c:pt>
                <c:pt idx="87">
                  <c:v>6.5</c:v>
                </c:pt>
                <c:pt idx="88">
                  <c:v>6.75</c:v>
                </c:pt>
                <c:pt idx="89">
                  <c:v>7</c:v>
                </c:pt>
                <c:pt idx="90">
                  <c:v>7</c:v>
                </c:pt>
                <c:pt idx="91">
                  <c:v>7</c:v>
                </c:pt>
                <c:pt idx="92">
                  <c:v>7</c:v>
                </c:pt>
                <c:pt idx="93">
                  <c:v>7</c:v>
                </c:pt>
                <c:pt idx="94">
                  <c:v>7</c:v>
                </c:pt>
                <c:pt idx="95">
                  <c:v>7.25</c:v>
                </c:pt>
                <c:pt idx="96">
                  <c:v>7.25</c:v>
                </c:pt>
                <c:pt idx="97">
                  <c:v>7.5</c:v>
                </c:pt>
                <c:pt idx="98">
                  <c:v>7.5</c:v>
                </c:pt>
                <c:pt idx="99">
                  <c:v>7.5</c:v>
                </c:pt>
                <c:pt idx="100">
                  <c:v>7.5</c:v>
                </c:pt>
                <c:pt idx="101">
                  <c:v>7.75</c:v>
                </c:pt>
                <c:pt idx="102">
                  <c:v>7.75</c:v>
                </c:pt>
              </c:numCache>
            </c:numRef>
          </c:val>
          <c:smooth val="0"/>
          <c:extLst>
            <c:ext xmlns:c16="http://schemas.microsoft.com/office/drawing/2014/chart" uri="{C3380CC4-5D6E-409C-BE32-E72D297353CC}">
              <c16:uniqueId val="{00000002-071C-4AEC-9A0B-B43A1831C003}"/>
            </c:ext>
          </c:extLst>
        </c:ser>
        <c:ser>
          <c:idx val="3"/>
          <c:order val="2"/>
          <c:tx>
            <c:strRef>
              <c:f>in_haver_m!$G$1</c:f>
              <c:strCache>
                <c:ptCount val="1"/>
                <c:pt idx="0">
                  <c:v>Low/High</c:v>
                </c:pt>
              </c:strCache>
            </c:strRef>
          </c:tx>
          <c:spPr>
            <a:ln w="63500" cap="rnd">
              <a:solidFill>
                <a:srgbClr val="923CC2"/>
              </a:solidFill>
              <a:prstDash val="sysDash"/>
              <a:round/>
            </a:ln>
            <a:effectLst/>
          </c:spPr>
          <c:marker>
            <c:symbol val="none"/>
          </c:marker>
          <c:cat>
            <c:numRef>
              <c:f>in_haver_m!$C$40:$C$142</c:f>
              <c:numCache>
                <c:formatCode>mmm"-"yy</c:formatCode>
                <c:ptCount val="103"/>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numCache>
            </c:numRef>
          </c:cat>
          <c:val>
            <c:numRef>
              <c:f>in_haver_m!$G$40:$G$142</c:f>
              <c:numCache>
                <c:formatCode>General</c:formatCode>
                <c:ptCount val="103"/>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pt idx="24">
                  <c:v>4</c:v>
                </c:pt>
                <c:pt idx="25">
                  <c:v>4</c:v>
                </c:pt>
                <c:pt idx="26">
                  <c:v>4</c:v>
                </c:pt>
                <c:pt idx="27">
                  <c:v>4</c:v>
                </c:pt>
                <c:pt idx="28">
                  <c:v>4</c:v>
                </c:pt>
                <c:pt idx="29">
                  <c:v>4</c:v>
                </c:pt>
                <c:pt idx="30">
                  <c:v>4</c:v>
                </c:pt>
                <c:pt idx="31">
                  <c:v>4</c:v>
                </c:pt>
                <c:pt idx="32">
                  <c:v>4</c:v>
                </c:pt>
                <c:pt idx="33">
                  <c:v>4</c:v>
                </c:pt>
                <c:pt idx="34">
                  <c:v>4</c:v>
                </c:pt>
                <c:pt idx="35">
                  <c:v>4</c:v>
                </c:pt>
                <c:pt idx="36">
                  <c:v>4</c:v>
                </c:pt>
                <c:pt idx="37">
                  <c:v>4</c:v>
                </c:pt>
                <c:pt idx="38">
                  <c:v>4</c:v>
                </c:pt>
                <c:pt idx="39">
                  <c:v>4</c:v>
                </c:pt>
                <c:pt idx="40">
                  <c:v>4</c:v>
                </c:pt>
                <c:pt idx="41">
                  <c:v>4</c:v>
                </c:pt>
                <c:pt idx="42">
                  <c:v>4</c:v>
                </c:pt>
                <c:pt idx="43">
                  <c:v>4</c:v>
                </c:pt>
                <c:pt idx="44">
                  <c:v>4</c:v>
                </c:pt>
                <c:pt idx="45">
                  <c:v>4</c:v>
                </c:pt>
                <c:pt idx="46">
                  <c:v>4</c:v>
                </c:pt>
                <c:pt idx="47">
                  <c:v>4</c:v>
                </c:pt>
                <c:pt idx="48">
                  <c:v>4</c:v>
                </c:pt>
                <c:pt idx="49">
                  <c:v>4</c:v>
                </c:pt>
                <c:pt idx="50">
                  <c:v>4</c:v>
                </c:pt>
                <c:pt idx="51">
                  <c:v>4</c:v>
                </c:pt>
                <c:pt idx="52">
                  <c:v>4</c:v>
                </c:pt>
                <c:pt idx="53">
                  <c:v>4</c:v>
                </c:pt>
                <c:pt idx="54">
                  <c:v>4</c:v>
                </c:pt>
                <c:pt idx="55">
                  <c:v>4</c:v>
                </c:pt>
                <c:pt idx="56">
                  <c:v>4</c:v>
                </c:pt>
                <c:pt idx="57">
                  <c:v>4</c:v>
                </c:pt>
                <c:pt idx="58">
                  <c:v>4</c:v>
                </c:pt>
                <c:pt idx="59">
                  <c:v>4</c:v>
                </c:pt>
                <c:pt idx="60">
                  <c:v>4</c:v>
                </c:pt>
                <c:pt idx="61">
                  <c:v>4</c:v>
                </c:pt>
                <c:pt idx="62">
                  <c:v>4</c:v>
                </c:pt>
                <c:pt idx="63">
                  <c:v>4</c:v>
                </c:pt>
                <c:pt idx="64">
                  <c:v>4</c:v>
                </c:pt>
                <c:pt idx="65">
                  <c:v>4</c:v>
                </c:pt>
                <c:pt idx="66">
                  <c:v>4</c:v>
                </c:pt>
                <c:pt idx="67">
                  <c:v>4</c:v>
                </c:pt>
                <c:pt idx="68">
                  <c:v>4</c:v>
                </c:pt>
                <c:pt idx="69">
                  <c:v>4</c:v>
                </c:pt>
                <c:pt idx="70">
                  <c:v>4</c:v>
                </c:pt>
                <c:pt idx="71">
                  <c:v>4</c:v>
                </c:pt>
                <c:pt idx="72">
                  <c:v>4</c:v>
                </c:pt>
                <c:pt idx="73">
                  <c:v>4</c:v>
                </c:pt>
                <c:pt idx="74">
                  <c:v>4</c:v>
                </c:pt>
                <c:pt idx="75">
                  <c:v>4</c:v>
                </c:pt>
                <c:pt idx="76">
                  <c:v>4</c:v>
                </c:pt>
                <c:pt idx="77">
                  <c:v>4</c:v>
                </c:pt>
                <c:pt idx="78">
                  <c:v>4</c:v>
                </c:pt>
                <c:pt idx="79">
                  <c:v>4</c:v>
                </c:pt>
                <c:pt idx="80">
                  <c:v>4</c:v>
                </c:pt>
                <c:pt idx="81">
                  <c:v>4</c:v>
                </c:pt>
                <c:pt idx="82">
                  <c:v>4</c:v>
                </c:pt>
                <c:pt idx="83">
                  <c:v>4</c:v>
                </c:pt>
                <c:pt idx="84">
                  <c:v>4</c:v>
                </c:pt>
                <c:pt idx="85">
                  <c:v>4</c:v>
                </c:pt>
                <c:pt idx="86">
                  <c:v>4</c:v>
                </c:pt>
                <c:pt idx="87">
                  <c:v>4</c:v>
                </c:pt>
                <c:pt idx="88">
                  <c:v>4</c:v>
                </c:pt>
                <c:pt idx="89">
                  <c:v>4</c:v>
                </c:pt>
                <c:pt idx="90">
                  <c:v>4</c:v>
                </c:pt>
                <c:pt idx="91">
                  <c:v>4</c:v>
                </c:pt>
                <c:pt idx="92">
                  <c:v>4</c:v>
                </c:pt>
                <c:pt idx="93">
                  <c:v>4</c:v>
                </c:pt>
                <c:pt idx="94">
                  <c:v>4</c:v>
                </c:pt>
                <c:pt idx="95">
                  <c:v>4</c:v>
                </c:pt>
                <c:pt idx="96">
                  <c:v>4</c:v>
                </c:pt>
                <c:pt idx="97">
                  <c:v>4</c:v>
                </c:pt>
                <c:pt idx="98">
                  <c:v>4</c:v>
                </c:pt>
                <c:pt idx="99">
                  <c:v>4</c:v>
                </c:pt>
                <c:pt idx="100">
                  <c:v>4</c:v>
                </c:pt>
                <c:pt idx="101">
                  <c:v>4</c:v>
                </c:pt>
                <c:pt idx="102">
                  <c:v>4</c:v>
                </c:pt>
              </c:numCache>
            </c:numRef>
          </c:val>
          <c:smooth val="0"/>
          <c:extLst>
            <c:ext xmlns:c16="http://schemas.microsoft.com/office/drawing/2014/chart" uri="{C3380CC4-5D6E-409C-BE32-E72D297353CC}">
              <c16:uniqueId val="{00000003-071C-4AEC-9A0B-B43A1831C003}"/>
            </c:ext>
          </c:extLst>
        </c:ser>
        <c:ser>
          <c:idx val="4"/>
          <c:order val="3"/>
          <c:tx>
            <c:strRef>
              <c:f>in_haver_m!$H$1</c:f>
              <c:strCache>
                <c:ptCount val="1"/>
                <c:pt idx="0">
                  <c:v>Low/High</c:v>
                </c:pt>
              </c:strCache>
            </c:strRef>
          </c:tx>
          <c:spPr>
            <a:ln w="63500" cap="rnd">
              <a:solidFill>
                <a:srgbClr val="923CC2"/>
              </a:solidFill>
              <a:prstDash val="sysDash"/>
              <a:round/>
            </a:ln>
            <a:effectLst/>
          </c:spPr>
          <c:marker>
            <c:symbol val="none"/>
          </c:marker>
          <c:cat>
            <c:numRef>
              <c:f>in_haver_m!$C$40:$C$142</c:f>
              <c:numCache>
                <c:formatCode>mmm"-"yy</c:formatCode>
                <c:ptCount val="103"/>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numCache>
            </c:numRef>
          </c:cat>
          <c:val>
            <c:numRef>
              <c:f>in_haver_m!$H$40:$H$142</c:f>
              <c:numCache>
                <c:formatCode>General</c:formatCode>
                <c:ptCount val="103"/>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pt idx="86">
                  <c:v>2</c:v>
                </c:pt>
                <c:pt idx="87">
                  <c:v>2</c:v>
                </c:pt>
                <c:pt idx="88">
                  <c:v>2</c:v>
                </c:pt>
                <c:pt idx="89">
                  <c:v>2</c:v>
                </c:pt>
                <c:pt idx="90">
                  <c:v>2</c:v>
                </c:pt>
                <c:pt idx="91">
                  <c:v>2</c:v>
                </c:pt>
                <c:pt idx="92">
                  <c:v>2</c:v>
                </c:pt>
                <c:pt idx="93">
                  <c:v>2</c:v>
                </c:pt>
                <c:pt idx="94">
                  <c:v>2</c:v>
                </c:pt>
                <c:pt idx="95">
                  <c:v>2</c:v>
                </c:pt>
                <c:pt idx="96">
                  <c:v>2</c:v>
                </c:pt>
                <c:pt idx="97">
                  <c:v>2</c:v>
                </c:pt>
                <c:pt idx="98">
                  <c:v>2</c:v>
                </c:pt>
                <c:pt idx="99">
                  <c:v>2</c:v>
                </c:pt>
                <c:pt idx="100">
                  <c:v>2</c:v>
                </c:pt>
                <c:pt idx="101">
                  <c:v>2</c:v>
                </c:pt>
                <c:pt idx="102">
                  <c:v>2</c:v>
                </c:pt>
              </c:numCache>
            </c:numRef>
          </c:val>
          <c:smooth val="0"/>
          <c:extLst>
            <c:ext xmlns:c16="http://schemas.microsoft.com/office/drawing/2014/chart" uri="{C3380CC4-5D6E-409C-BE32-E72D297353CC}">
              <c16:uniqueId val="{00000004-071C-4AEC-9A0B-B43A1831C003}"/>
            </c:ext>
          </c:extLst>
        </c:ser>
        <c:ser>
          <c:idx val="5"/>
          <c:order val="4"/>
          <c:tx>
            <c:strRef>
              <c:f>in_haver_m!$I$1</c:f>
              <c:strCache>
                <c:ptCount val="1"/>
                <c:pt idx="0">
                  <c:v>1-year ahead</c:v>
                </c:pt>
              </c:strCache>
            </c:strRef>
          </c:tx>
          <c:spPr>
            <a:ln w="63500" cap="rnd">
              <a:solidFill>
                <a:srgbClr val="00B050"/>
              </a:solidFill>
              <a:prstDash val="solid"/>
              <a:round/>
            </a:ln>
            <a:effectLst/>
          </c:spPr>
          <c:marker>
            <c:symbol val="none"/>
          </c:marker>
          <c:cat>
            <c:numRef>
              <c:f>in_haver_m!$C$40:$C$142</c:f>
              <c:numCache>
                <c:formatCode>mmm"-"yy</c:formatCode>
                <c:ptCount val="103"/>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numCache>
            </c:numRef>
          </c:cat>
          <c:val>
            <c:numRef>
              <c:f>in_haver_m!$I$40:$I$142</c:f>
              <c:numCache>
                <c:formatCode>General</c:formatCode>
                <c:ptCount val="103"/>
                <c:pt idx="0">
                  <c:v>3.84448682833141</c:v>
                </c:pt>
                <c:pt idx="1">
                  <c:v>3.8484829886623499</c:v>
                </c:pt>
                <c:pt idx="2">
                  <c:v>3.9207041510637302</c:v>
                </c:pt>
                <c:pt idx="3">
                  <c:v>3.8648116849038501</c:v>
                </c:pt>
                <c:pt idx="4">
                  <c:v>3.8130046024114401</c:v>
                </c:pt>
                <c:pt idx="5">
                  <c:v>3.8430772459328302</c:v>
                </c:pt>
                <c:pt idx="6">
                  <c:v>3.8213679600279198</c:v>
                </c:pt>
                <c:pt idx="7">
                  <c:v>3.7894749544278601</c:v>
                </c:pt>
                <c:pt idx="8">
                  <c:v>3.80583880057068</c:v>
                </c:pt>
                <c:pt idx="9">
                  <c:v>3.7891573985451399</c:v>
                </c:pt>
                <c:pt idx="10">
                  <c:v>3.72393068427384</c:v>
                </c:pt>
                <c:pt idx="11">
                  <c:v>3.68801142459328</c:v>
                </c:pt>
                <c:pt idx="12">
                  <c:v>3.6905949206366002</c:v>
                </c:pt>
                <c:pt idx="13">
                  <c:v>3.6957487254727699</c:v>
                </c:pt>
                <c:pt idx="14">
                  <c:v>3.6760225857374502</c:v>
                </c:pt>
                <c:pt idx="15">
                  <c:v>3.7588548528478798</c:v>
                </c:pt>
                <c:pt idx="16">
                  <c:v>3.72062770553684</c:v>
                </c:pt>
                <c:pt idx="17">
                  <c:v>3.6944483638440002</c:v>
                </c:pt>
                <c:pt idx="18">
                  <c:v>3.7016706374687902</c:v>
                </c:pt>
                <c:pt idx="19">
                  <c:v>3.6914954989470399</c:v>
                </c:pt>
                <c:pt idx="20">
                  <c:v>3.6872757343412399</c:v>
                </c:pt>
                <c:pt idx="21">
                  <c:v>3.6259874149790901</c:v>
                </c:pt>
                <c:pt idx="22">
                  <c:v>3.6766120836781599</c:v>
                </c:pt>
                <c:pt idx="23">
                  <c:v>3.6993497940655802</c:v>
                </c:pt>
                <c:pt idx="24">
                  <c:v>3.6481281744712502</c:v>
                </c:pt>
                <c:pt idx="25">
                  <c:v>3.6691353696027198</c:v>
                </c:pt>
                <c:pt idx="26">
                  <c:v>3.6712027842726802</c:v>
                </c:pt>
                <c:pt idx="27">
                  <c:v>3.73081374030621</c:v>
                </c:pt>
                <c:pt idx="28">
                  <c:v>3.7126492659582699</c:v>
                </c:pt>
                <c:pt idx="29">
                  <c:v>3.7044648082188401</c:v>
                </c:pt>
                <c:pt idx="30">
                  <c:v>3.71625759860525</c:v>
                </c:pt>
                <c:pt idx="31">
                  <c:v>3.7184502167281699</c:v>
                </c:pt>
                <c:pt idx="32">
                  <c:v>3.7027066527061199</c:v>
                </c:pt>
                <c:pt idx="33">
                  <c:v>3.7296833235878499</c:v>
                </c:pt>
                <c:pt idx="34">
                  <c:v>3.6818572508105398</c:v>
                </c:pt>
                <c:pt idx="35">
                  <c:v>3.7007610120040302</c:v>
                </c:pt>
                <c:pt idx="36">
                  <c:v>3.6189198648977001</c:v>
                </c:pt>
                <c:pt idx="37">
                  <c:v>3.61596506506159</c:v>
                </c:pt>
                <c:pt idx="38">
                  <c:v>3.83428121207259</c:v>
                </c:pt>
                <c:pt idx="39">
                  <c:v>3.7993071414659898</c:v>
                </c:pt>
                <c:pt idx="40">
                  <c:v>3.83059545823575</c:v>
                </c:pt>
                <c:pt idx="41">
                  <c:v>3.88546572791694</c:v>
                </c:pt>
                <c:pt idx="42">
                  <c:v>3.7872408010819099</c:v>
                </c:pt>
                <c:pt idx="43">
                  <c:v>3.8612616901556098</c:v>
                </c:pt>
                <c:pt idx="44">
                  <c:v>3.8640612329381199</c:v>
                </c:pt>
                <c:pt idx="45">
                  <c:v>3.8545547530788</c:v>
                </c:pt>
                <c:pt idx="46">
                  <c:v>3.85782457291165</c:v>
                </c:pt>
                <c:pt idx="47">
                  <c:v>3.88108589521618</c:v>
                </c:pt>
                <c:pt idx="48">
                  <c:v>3.5664592950002598</c:v>
                </c:pt>
                <c:pt idx="49">
                  <c:v>3.5091335056367399</c:v>
                </c:pt>
                <c:pt idx="50">
                  <c:v>3.5290965713439202</c:v>
                </c:pt>
                <c:pt idx="51">
                  <c:v>3.5361111478593799</c:v>
                </c:pt>
                <c:pt idx="52">
                  <c:v>3.5616189112688099</c:v>
                </c:pt>
                <c:pt idx="53">
                  <c:v>3.5456150866915399</c:v>
                </c:pt>
                <c:pt idx="54">
                  <c:v>3.47294410081156</c:v>
                </c:pt>
                <c:pt idx="55">
                  <c:v>3.48777216909457</c:v>
                </c:pt>
                <c:pt idx="56">
                  <c:v>3.5005873578215998</c:v>
                </c:pt>
                <c:pt idx="57">
                  <c:v>3.4556474316338202</c:v>
                </c:pt>
                <c:pt idx="58">
                  <c:v>3.5410333774695402</c:v>
                </c:pt>
                <c:pt idx="59">
                  <c:v>3.56135170719473</c:v>
                </c:pt>
                <c:pt idx="60">
                  <c:v>3.5196226140671798</c:v>
                </c:pt>
                <c:pt idx="61">
                  <c:v>3.4792200494967398</c:v>
                </c:pt>
                <c:pt idx="62">
                  <c:v>3.4395743761170601</c:v>
                </c:pt>
                <c:pt idx="63">
                  <c:v>3.5109459137661601</c:v>
                </c:pt>
                <c:pt idx="64">
                  <c:v>3.42544225432056</c:v>
                </c:pt>
                <c:pt idx="65">
                  <c:v>3.3880841231421801</c:v>
                </c:pt>
                <c:pt idx="66">
                  <c:v>3.3771505349229698</c:v>
                </c:pt>
                <c:pt idx="67">
                  <c:v>3.35141293844244</c:v>
                </c:pt>
                <c:pt idx="68">
                  <c:v>3.42943356899417</c:v>
                </c:pt>
                <c:pt idx="69">
                  <c:v>3.4853997907185099</c:v>
                </c:pt>
                <c:pt idx="70">
                  <c:v>3.44008135686936</c:v>
                </c:pt>
                <c:pt idx="71">
                  <c:v>3.326435865913</c:v>
                </c:pt>
                <c:pt idx="72">
                  <c:v>3.38183445339532</c:v>
                </c:pt>
                <c:pt idx="73">
                  <c:v>3.3957552619095002</c:v>
                </c:pt>
                <c:pt idx="74">
                  <c:v>3.4271120218893101</c:v>
                </c:pt>
                <c:pt idx="75">
                  <c:v>3.36649574186122</c:v>
                </c:pt>
                <c:pt idx="76">
                  <c:v>3.32544590805366</c:v>
                </c:pt>
                <c:pt idx="77">
                  <c:v>3.37539429447909</c:v>
                </c:pt>
                <c:pt idx="78">
                  <c:v>3.4425303397305802</c:v>
                </c:pt>
                <c:pt idx="79">
                  <c:v>3.4533716563574202</c:v>
                </c:pt>
                <c:pt idx="80">
                  <c:v>3.4488249893542902</c:v>
                </c:pt>
                <c:pt idx="81">
                  <c:v>3.48833979743182</c:v>
                </c:pt>
                <c:pt idx="82">
                  <c:v>3.71650505685083</c:v>
                </c:pt>
                <c:pt idx="83">
                  <c:v>4.0699787699938597</c:v>
                </c:pt>
                <c:pt idx="84">
                  <c:v>3.9032817354949101</c:v>
                </c:pt>
                <c:pt idx="85">
                  <c:v>3.8689849895877901</c:v>
                </c:pt>
                <c:pt idx="86">
                  <c:v>3.8599159680420598</c:v>
                </c:pt>
                <c:pt idx="87">
                  <c:v>3.7897479538418399</c:v>
                </c:pt>
                <c:pt idx="88">
                  <c:v>3.7895811110621298</c:v>
                </c:pt>
                <c:pt idx="89">
                  <c:v>3.8642224415839102</c:v>
                </c:pt>
                <c:pt idx="90">
                  <c:v>3.87168681829879</c:v>
                </c:pt>
                <c:pt idx="91">
                  <c:v>3.8608705951984001</c:v>
                </c:pt>
                <c:pt idx="92">
                  <c:v>3.8385253794997101</c:v>
                </c:pt>
                <c:pt idx="93">
                  <c:v>3.7734370214428301</c:v>
                </c:pt>
                <c:pt idx="94">
                  <c:v>3.7819142517971001</c:v>
                </c:pt>
                <c:pt idx="95">
                  <c:v>3.8624679986188402</c:v>
                </c:pt>
                <c:pt idx="96">
                  <c:v>3.656612802513</c:v>
                </c:pt>
                <c:pt idx="97">
                  <c:v>3.7852949139505498</c:v>
                </c:pt>
                <c:pt idx="98">
                  <c:v>3.6464872791395901</c:v>
                </c:pt>
                <c:pt idx="99">
                  <c:v>3.6741870358251099</c:v>
                </c:pt>
                <c:pt idx="100">
                  <c:v>3.6257499489903799</c:v>
                </c:pt>
                <c:pt idx="101">
                  <c:v>3.6230465653638602</c:v>
                </c:pt>
                <c:pt idx="102">
                  <c:v>3.6700171234666801</c:v>
                </c:pt>
              </c:numCache>
            </c:numRef>
          </c:val>
          <c:smooth val="0"/>
          <c:extLst>
            <c:ext xmlns:c16="http://schemas.microsoft.com/office/drawing/2014/chart" uri="{C3380CC4-5D6E-409C-BE32-E72D297353CC}">
              <c16:uniqueId val="{00000005-071C-4AEC-9A0B-B43A1831C003}"/>
            </c:ext>
          </c:extLst>
        </c:ser>
        <c:dLbls>
          <c:showLegendKey val="0"/>
          <c:showVal val="0"/>
          <c:showCatName val="0"/>
          <c:showSerName val="0"/>
          <c:showPercent val="0"/>
          <c:showBubbleSize val="0"/>
        </c:dLbls>
        <c:marker val="1"/>
        <c:smooth val="0"/>
        <c:axId val="1961393472"/>
        <c:axId val="1230406384"/>
      </c:lineChart>
      <c:lineChart>
        <c:grouping val="standard"/>
        <c:varyColors val="0"/>
        <c:ser>
          <c:idx val="2"/>
          <c:order val="5"/>
          <c:tx>
            <c:v> </c:v>
          </c:tx>
          <c:spPr>
            <a:ln w="19050" cap="rnd">
              <a:solidFill>
                <a:srgbClr val="FF8553"/>
              </a:solidFill>
              <a:prstDash val="solid"/>
              <a:round/>
            </a:ln>
            <a:effectLst/>
          </c:spPr>
          <c:marker>
            <c:symbol val="none"/>
          </c:marker>
          <c:val>
            <c:numLit>
              <c:formatCode>General</c:formatCode>
              <c:ptCount val="1"/>
              <c:pt idx="0">
                <c:v>1</c:v>
              </c:pt>
            </c:numLit>
          </c:val>
          <c:smooth val="0"/>
          <c:extLst>
            <c:ext xmlns:c16="http://schemas.microsoft.com/office/drawing/2014/chart" uri="{C3380CC4-5D6E-409C-BE32-E72D297353CC}">
              <c16:uniqueId val="{00000006-071C-4AEC-9A0B-B43A1831C003}"/>
            </c:ext>
          </c:extLst>
        </c:ser>
        <c:dLbls>
          <c:showLegendKey val="0"/>
          <c:showVal val="0"/>
          <c:showCatName val="0"/>
          <c:showSerName val="0"/>
          <c:showPercent val="0"/>
          <c:showBubbleSize val="0"/>
        </c:dLbls>
        <c:marker val="1"/>
        <c:smooth val="0"/>
        <c:axId val="1141923728"/>
        <c:axId val="1222099056"/>
      </c:lineChart>
      <c:dateAx>
        <c:axId val="1961393472"/>
        <c:scaling>
          <c:orientation val="minMax"/>
          <c:max val="43313"/>
        </c:scaling>
        <c:delete val="0"/>
        <c:axPos val="b"/>
        <c:numFmt formatCode="mmm&quot;-&quot;yy" sourceLinked="1"/>
        <c:majorTickMark val="in"/>
        <c:minorTickMark val="none"/>
        <c:tickLblPos val="low"/>
        <c:spPr>
          <a:noFill/>
          <a:ln w="3175" cap="flat" cmpd="sng" algn="ctr">
            <a:solidFill>
              <a:srgbClr val="000000"/>
            </a:solidFill>
            <a:prstDash val="solid"/>
            <a:round/>
          </a:ln>
          <a:effectLst/>
        </c:spPr>
        <c:txPr>
          <a:bodyPr rot="-5400000" spcFirstLastPara="1" vertOverflow="ellipsis" wrap="square" anchor="ctr" anchorCtr="1"/>
          <a:lstStyle/>
          <a:p>
            <a:pPr>
              <a:defRPr sz="2200" b="0" i="0" u="none" strike="noStrike" kern="1200" baseline="0">
                <a:solidFill>
                  <a:srgbClr val="000000"/>
                </a:solidFill>
                <a:latin typeface="Segoe UI"/>
                <a:ea typeface="Segoe UI"/>
                <a:cs typeface="Segoe UI"/>
              </a:defRPr>
            </a:pPr>
            <a:endParaRPr lang="en-US"/>
          </a:p>
        </c:txPr>
        <c:crossAx val="1230406384"/>
        <c:crosses val="autoZero"/>
        <c:auto val="1"/>
        <c:lblOffset val="100"/>
        <c:baseTimeUnit val="months"/>
        <c:majorUnit val="17"/>
        <c:majorTimeUnit val="months"/>
      </c:dateAx>
      <c:valAx>
        <c:axId val="1230406384"/>
        <c:scaling>
          <c:orientation val="minMax"/>
          <c:max val="8"/>
        </c:scaling>
        <c:delete val="0"/>
        <c:axPos val="l"/>
        <c:numFmt formatCode="0" sourceLinked="0"/>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crossAx val="1961393472"/>
        <c:crosses val="autoZero"/>
        <c:crossBetween val="between"/>
      </c:valAx>
      <c:valAx>
        <c:axId val="1222099056"/>
        <c:scaling>
          <c:orientation val="minMax"/>
          <c:max val="8"/>
          <c:min val="0"/>
        </c:scaling>
        <c:delete val="0"/>
        <c:axPos val="r"/>
        <c:numFmt formatCode="General" sourceLinked="1"/>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crossAx val="1141923728"/>
        <c:crosses val="max"/>
        <c:crossBetween val="between"/>
      </c:valAx>
      <c:catAx>
        <c:axId val="1141923728"/>
        <c:scaling>
          <c:orientation val="minMax"/>
        </c:scaling>
        <c:delete val="1"/>
        <c:axPos val="b"/>
        <c:majorTickMark val="out"/>
        <c:minorTickMark val="none"/>
        <c:tickLblPos val="nextTo"/>
        <c:crossAx val="1222099056"/>
        <c:crosses val="autoZero"/>
        <c:auto val="1"/>
        <c:lblAlgn val="ctr"/>
        <c:lblOffset val="100"/>
        <c:noMultiLvlLbl val="0"/>
      </c:catAx>
      <c:spPr>
        <a:solidFill>
          <a:srgbClr val="FFFFFF">
            <a:alpha val="0"/>
          </a:srgbClr>
        </a:solidFill>
        <a:ln w="3175">
          <a:solidFill>
            <a:srgbClr val="000000"/>
          </a:solidFill>
          <a:prstDash val="solid"/>
        </a:ln>
        <a:effectLst/>
      </c:spPr>
    </c:plotArea>
    <c:plotVisOnly val="1"/>
    <c:dispBlanksAs val="gap"/>
    <c:showDLblsOverMax val="0"/>
  </c:chart>
  <c:spPr>
    <a:noFill/>
    <a:ln w="25400" cap="flat" cmpd="sng" algn="ctr">
      <a:noFill/>
      <a:round/>
    </a:ln>
    <a:effectLst/>
  </c:spPr>
  <c:txPr>
    <a:bodyPr/>
    <a:lstStyle/>
    <a:p>
      <a:pPr>
        <a:defRPr sz="2200">
          <a:solidFill>
            <a:srgbClr val="000000"/>
          </a:solidFill>
          <a:latin typeface="Segoe UI"/>
          <a:ea typeface="Segoe UI"/>
          <a:cs typeface="Segoe UI"/>
        </a:defRPr>
      </a:pPr>
      <a:endParaRPr lang="en-US"/>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351920295677326E-2"/>
          <c:y val="2.2577160493827162E-2"/>
          <c:w val="0.87929615940864536"/>
          <c:h val="0.83357769514921742"/>
        </c:manualLayout>
      </c:layout>
      <c:lineChart>
        <c:grouping val="standard"/>
        <c:varyColors val="0"/>
        <c:ser>
          <c:idx val="2"/>
          <c:order val="0"/>
          <c:tx>
            <c:strRef>
              <c:f>Data!$L$10</c:f>
              <c:strCache>
                <c:ptCount val="1"/>
                <c:pt idx="0">
                  <c:v>Public investment</c:v>
                </c:pt>
              </c:strCache>
            </c:strRef>
          </c:tx>
          <c:spPr>
            <a:ln w="76200" cap="rnd">
              <a:solidFill>
                <a:srgbClr val="2D85EF"/>
              </a:solidFill>
              <a:prstDash val="solid"/>
              <a:round/>
            </a:ln>
            <a:effectLst/>
          </c:spPr>
          <c:marker>
            <c:symbol val="none"/>
          </c:marker>
          <c:cat>
            <c:strRef>
              <c:f>Data!$A$135:$A$163</c:f>
              <c:strCache>
                <c:ptCount val="29"/>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pt idx="28">
                  <c:v>2018Q1</c:v>
                </c:pt>
              </c:strCache>
            </c:strRef>
          </c:cat>
          <c:val>
            <c:numRef>
              <c:f>Data!$L$135:$L$163</c:f>
              <c:numCache>
                <c:formatCode>0.0</c:formatCode>
                <c:ptCount val="29"/>
                <c:pt idx="0">
                  <c:v>5.3260787488695938</c:v>
                </c:pt>
                <c:pt idx="1">
                  <c:v>5.1657748189661605</c:v>
                </c:pt>
                <c:pt idx="2">
                  <c:v>5.1295898054984432</c:v>
                </c:pt>
                <c:pt idx="3">
                  <c:v>4.9428596768783386</c:v>
                </c:pt>
                <c:pt idx="4">
                  <c:v>4.6525541529556618</c:v>
                </c:pt>
                <c:pt idx="5">
                  <c:v>4.6093580160224281</c:v>
                </c:pt>
                <c:pt idx="6">
                  <c:v>4.4973731088971789</c:v>
                </c:pt>
                <c:pt idx="7">
                  <c:v>4.4532622536480098</c:v>
                </c:pt>
                <c:pt idx="8">
                  <c:v>4.3936675989585332</c:v>
                </c:pt>
                <c:pt idx="9">
                  <c:v>4.3519187589980195</c:v>
                </c:pt>
                <c:pt idx="10">
                  <c:v>4.3416903515125611</c:v>
                </c:pt>
                <c:pt idx="11">
                  <c:v>4.522035471179513</c:v>
                </c:pt>
                <c:pt idx="12">
                  <c:v>4.1650269318325686</c:v>
                </c:pt>
                <c:pt idx="13">
                  <c:v>4.2885527716013536</c:v>
                </c:pt>
                <c:pt idx="14">
                  <c:v>4.2890756316942387</c:v>
                </c:pt>
                <c:pt idx="15">
                  <c:v>4.051505001013501</c:v>
                </c:pt>
                <c:pt idx="16">
                  <c:v>3.868336664650148</c:v>
                </c:pt>
                <c:pt idx="17">
                  <c:v>3.7360048484212482</c:v>
                </c:pt>
                <c:pt idx="18">
                  <c:v>3.5278856942619856</c:v>
                </c:pt>
                <c:pt idx="19">
                  <c:v>3.4390133120288464</c:v>
                </c:pt>
                <c:pt idx="20">
                  <c:v>3.5093541053529895</c:v>
                </c:pt>
                <c:pt idx="21">
                  <c:v>3.4666983029554657</c:v>
                </c:pt>
                <c:pt idx="22">
                  <c:v>3.3362248920293105</c:v>
                </c:pt>
                <c:pt idx="23">
                  <c:v>3.3396129345873971</c:v>
                </c:pt>
                <c:pt idx="24">
                  <c:v>3.0973619023518069</c:v>
                </c:pt>
                <c:pt idx="25">
                  <c:v>3.0283623990849504</c:v>
                </c:pt>
                <c:pt idx="26">
                  <c:v>3.1104587572357212</c:v>
                </c:pt>
                <c:pt idx="27">
                  <c:v>3.1884867515847826</c:v>
                </c:pt>
                <c:pt idx="28">
                  <c:v>3.2981693039558073</c:v>
                </c:pt>
              </c:numCache>
            </c:numRef>
          </c:val>
          <c:smooth val="0"/>
          <c:extLst>
            <c:ext xmlns:c16="http://schemas.microsoft.com/office/drawing/2014/chart" uri="{C3380CC4-5D6E-409C-BE32-E72D297353CC}">
              <c16:uniqueId val="{00000000-7DD9-4D31-9623-4E0DE4741383}"/>
            </c:ext>
          </c:extLst>
        </c:ser>
        <c:dLbls>
          <c:showLegendKey val="0"/>
          <c:showVal val="0"/>
          <c:showCatName val="0"/>
          <c:showSerName val="0"/>
          <c:showPercent val="0"/>
          <c:showBubbleSize val="0"/>
        </c:dLbls>
        <c:smooth val="0"/>
        <c:axId val="1710499776"/>
        <c:axId val="1645555632"/>
      </c:lineChart>
      <c:catAx>
        <c:axId val="1710499776"/>
        <c:scaling>
          <c:orientation val="minMax"/>
        </c:scaling>
        <c:delete val="0"/>
        <c:axPos val="b"/>
        <c:numFmt formatCode="General" sourceLinked="1"/>
        <c:majorTickMark val="in"/>
        <c:minorTickMark val="none"/>
        <c:tickLblPos val="low"/>
        <c:spPr>
          <a:noFill/>
          <a:ln w="3175" cap="flat" cmpd="sng" algn="ctr">
            <a:solidFill>
              <a:srgbClr val="000000"/>
            </a:solidFill>
            <a:prstDash val="solid"/>
            <a:round/>
          </a:ln>
          <a:effectLst/>
        </c:spPr>
        <c:txPr>
          <a:bodyPr rot="-5400000" spcFirstLastPara="1" vertOverflow="ellipsis" wrap="square" anchor="ctr" anchorCtr="1"/>
          <a:lstStyle/>
          <a:p>
            <a:pPr>
              <a:defRPr sz="2200" b="0" i="0" u="none" strike="noStrike" kern="1200" baseline="0">
                <a:solidFill>
                  <a:srgbClr val="000000"/>
                </a:solidFill>
                <a:latin typeface="Segoe UI"/>
                <a:ea typeface="Segoe UI"/>
                <a:cs typeface="Segoe UI"/>
              </a:defRPr>
            </a:pPr>
            <a:endParaRPr lang="en-US"/>
          </a:p>
        </c:txPr>
        <c:crossAx val="1645555632"/>
        <c:crosses val="autoZero"/>
        <c:auto val="1"/>
        <c:lblAlgn val="ctr"/>
        <c:lblOffset val="100"/>
        <c:noMultiLvlLbl val="0"/>
      </c:catAx>
      <c:valAx>
        <c:axId val="1645555632"/>
        <c:scaling>
          <c:orientation val="minMax"/>
          <c:max val="6"/>
          <c:min val="2.5"/>
        </c:scaling>
        <c:delete val="0"/>
        <c:axPos val="l"/>
        <c:numFmt formatCode="0.0" sourceLinked="1"/>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200" b="0" i="0" u="none" strike="noStrike" kern="1200" baseline="0">
                <a:solidFill>
                  <a:srgbClr val="000000"/>
                </a:solidFill>
                <a:latin typeface="Segoe UI"/>
                <a:ea typeface="Segoe UI"/>
                <a:cs typeface="Segoe UI"/>
              </a:defRPr>
            </a:pPr>
            <a:endParaRPr lang="en-US"/>
          </a:p>
        </c:txPr>
        <c:crossAx val="1710499776"/>
        <c:crosses val="autoZero"/>
        <c:crossBetween val="between"/>
      </c:valAx>
      <c:spPr>
        <a:solidFill>
          <a:srgbClr val="FFFFFF">
            <a:alpha val="0"/>
          </a:srgbClr>
        </a:solidFill>
        <a:ln w="3175">
          <a:solidFill>
            <a:srgbClr val="000000"/>
          </a:solidFill>
          <a:prstDash val="solid"/>
        </a:ln>
        <a:effectLst/>
      </c:spPr>
    </c:plotArea>
    <c:plotVisOnly val="1"/>
    <c:dispBlanksAs val="gap"/>
    <c:showDLblsOverMax val="0"/>
  </c:chart>
  <c:spPr>
    <a:noFill/>
    <a:ln w="25400" cap="flat" cmpd="sng" algn="ctr">
      <a:noFill/>
      <a:round/>
    </a:ln>
    <a:effectLst/>
  </c:spPr>
  <c:txPr>
    <a:bodyPr/>
    <a:lstStyle/>
    <a:p>
      <a:pPr>
        <a:defRPr sz="2200">
          <a:solidFill>
            <a:srgbClr val="000000"/>
          </a:solidFill>
          <a:latin typeface="Segoe UI"/>
          <a:ea typeface="Segoe UI"/>
          <a:cs typeface="Segoe UI"/>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82673519976669"/>
          <c:y val="5.8219233012540096E-2"/>
          <c:w val="0.87583132837561983"/>
          <c:h val="0.81446923301254004"/>
        </c:manualLayout>
      </c:layout>
      <c:scatterChart>
        <c:scatterStyle val="lineMarker"/>
        <c:varyColors val="0"/>
        <c:ser>
          <c:idx val="0"/>
          <c:order val="0"/>
          <c:tx>
            <c:v>History</c:v>
          </c:tx>
          <c:spPr>
            <a:ln w="25400" cap="rnd">
              <a:noFill/>
              <a:round/>
            </a:ln>
            <a:effectLst/>
          </c:spPr>
          <c:marker>
            <c:symbol val="circle"/>
            <c:size val="20"/>
            <c:spPr>
              <a:solidFill>
                <a:srgbClr val="2D85EF"/>
              </a:solidFill>
              <a:ln w="25400">
                <a:noFill/>
              </a:ln>
              <a:effectLst/>
            </c:spPr>
          </c:marker>
          <c:dPt>
            <c:idx val="1"/>
            <c:marker>
              <c:symbol val="circle"/>
              <c:size val="25"/>
              <c:spPr>
                <a:solidFill>
                  <a:srgbClr val="923CC2"/>
                </a:solidFill>
                <a:ln w="25400">
                  <a:noFill/>
                </a:ln>
                <a:effectLst/>
              </c:spPr>
            </c:marker>
            <c:bubble3D val="0"/>
            <c:spPr>
              <a:ln w="25400" cap="rnd">
                <a:noFill/>
                <a:round/>
              </a:ln>
              <a:effectLst/>
            </c:spPr>
            <c:extLst>
              <c:ext xmlns:c16="http://schemas.microsoft.com/office/drawing/2014/chart" uri="{C3380CC4-5D6E-409C-BE32-E72D297353CC}">
                <c16:uniqueId val="{00000001-2BC9-4712-BF77-C2B3F5D8EE3C}"/>
              </c:ext>
            </c:extLst>
          </c:dPt>
          <c:dPt>
            <c:idx val="3"/>
            <c:marker>
              <c:symbol val="circle"/>
              <c:size val="25"/>
              <c:spPr>
                <a:solidFill>
                  <a:srgbClr val="923CC2"/>
                </a:solidFill>
                <a:ln w="25400">
                  <a:noFill/>
                </a:ln>
                <a:effectLst/>
              </c:spPr>
            </c:marker>
            <c:bubble3D val="0"/>
            <c:extLst>
              <c:ext xmlns:c16="http://schemas.microsoft.com/office/drawing/2014/chart" uri="{C3380CC4-5D6E-409C-BE32-E72D297353CC}">
                <c16:uniqueId val="{00000002-2BC9-4712-BF77-C2B3F5D8EE3C}"/>
              </c:ext>
            </c:extLst>
          </c:dPt>
          <c:dPt>
            <c:idx val="8"/>
            <c:marker>
              <c:symbol val="circle"/>
              <c:size val="20"/>
              <c:spPr>
                <a:solidFill>
                  <a:srgbClr val="2D85EF"/>
                </a:solidFill>
                <a:ln w="25400">
                  <a:noFill/>
                </a:ln>
                <a:effectLst/>
              </c:spPr>
            </c:marker>
            <c:bubble3D val="0"/>
            <c:spPr>
              <a:ln w="25400" cap="rnd">
                <a:noFill/>
                <a:round/>
              </a:ln>
              <a:effectLst/>
            </c:spPr>
            <c:extLst>
              <c:ext xmlns:c16="http://schemas.microsoft.com/office/drawing/2014/chart" uri="{C3380CC4-5D6E-409C-BE32-E72D297353CC}">
                <c16:uniqueId val="{00000004-2BC9-4712-BF77-C2B3F5D8EE3C}"/>
              </c:ext>
            </c:extLst>
          </c:dPt>
          <c:dPt>
            <c:idx val="18"/>
            <c:marker>
              <c:symbol val="circle"/>
              <c:size val="25"/>
              <c:spPr>
                <a:solidFill>
                  <a:srgbClr val="00B050"/>
                </a:solidFill>
                <a:ln w="25400">
                  <a:noFill/>
                </a:ln>
                <a:effectLst/>
              </c:spPr>
            </c:marker>
            <c:bubble3D val="0"/>
            <c:extLst>
              <c:ext xmlns:c16="http://schemas.microsoft.com/office/drawing/2014/chart" uri="{C3380CC4-5D6E-409C-BE32-E72D297353CC}">
                <c16:uniqueId val="{00000005-2BC9-4712-BF77-C2B3F5D8EE3C}"/>
              </c:ext>
            </c:extLst>
          </c:dPt>
          <c:dPt>
            <c:idx val="37"/>
            <c:marker>
              <c:symbol val="circle"/>
              <c:size val="25"/>
              <c:spPr>
                <a:solidFill>
                  <a:srgbClr val="FF8553"/>
                </a:solidFill>
                <a:ln w="25400">
                  <a:noFill/>
                </a:ln>
                <a:effectLst/>
              </c:spPr>
            </c:marker>
            <c:bubble3D val="0"/>
            <c:extLst>
              <c:ext xmlns:c16="http://schemas.microsoft.com/office/drawing/2014/chart" uri="{C3380CC4-5D6E-409C-BE32-E72D297353CC}">
                <c16:uniqueId val="{00000006-2BC9-4712-BF77-C2B3F5D8EE3C}"/>
              </c:ext>
            </c:extLst>
          </c:dPt>
          <c:dPt>
            <c:idx val="38"/>
            <c:marker>
              <c:symbol val="circle"/>
              <c:size val="20"/>
              <c:spPr>
                <a:solidFill>
                  <a:srgbClr val="FF8553"/>
                </a:solidFill>
                <a:ln w="25400">
                  <a:noFill/>
                </a:ln>
                <a:effectLst/>
              </c:spPr>
            </c:marker>
            <c:bubble3D val="0"/>
            <c:extLst>
              <c:ext xmlns:c16="http://schemas.microsoft.com/office/drawing/2014/chart" uri="{C3380CC4-5D6E-409C-BE32-E72D297353CC}">
                <c16:uniqueId val="{00000007-2BC9-4712-BF77-C2B3F5D8EE3C}"/>
              </c:ext>
            </c:extLst>
          </c:dPt>
          <c:dPt>
            <c:idx val="43"/>
            <c:marker>
              <c:symbol val="circle"/>
              <c:size val="25"/>
              <c:spPr>
                <a:solidFill>
                  <a:schemeClr val="tx1"/>
                </a:solidFill>
                <a:ln w="0">
                  <a:solidFill>
                    <a:schemeClr val="accent1"/>
                  </a:solidFill>
                </a:ln>
                <a:effectLst/>
              </c:spPr>
            </c:marker>
            <c:bubble3D val="0"/>
            <c:spPr>
              <a:ln w="19050" cap="rnd">
                <a:noFill/>
                <a:round/>
              </a:ln>
              <a:effectLst/>
            </c:spPr>
            <c:extLst>
              <c:ext xmlns:c16="http://schemas.microsoft.com/office/drawing/2014/chart" uri="{C3380CC4-5D6E-409C-BE32-E72D297353CC}">
                <c16:uniqueId val="{00000009-2BC9-4712-BF77-C2B3F5D8EE3C}"/>
              </c:ext>
            </c:extLst>
          </c:dPt>
          <c:dPt>
            <c:idx val="44"/>
            <c:marker>
              <c:symbol val="circle"/>
              <c:size val="25"/>
              <c:spPr>
                <a:solidFill>
                  <a:schemeClr val="tx1"/>
                </a:solidFill>
                <a:ln w="25400">
                  <a:noFill/>
                </a:ln>
                <a:effectLst/>
              </c:spPr>
            </c:marker>
            <c:bubble3D val="0"/>
            <c:extLst>
              <c:ext xmlns:c16="http://schemas.microsoft.com/office/drawing/2014/chart" uri="{C3380CC4-5D6E-409C-BE32-E72D297353CC}">
                <c16:uniqueId val="{0000000A-2BC9-4712-BF77-C2B3F5D8EE3C}"/>
              </c:ext>
            </c:extLst>
          </c:dPt>
          <c:dLbls>
            <c:dLbl>
              <c:idx val="0"/>
              <c:delete val="1"/>
              <c:extLst>
                <c:ext xmlns:c15="http://schemas.microsoft.com/office/drawing/2012/chart" uri="{CE6537A1-D6FC-4f65-9D91-7224C49458BB}"/>
                <c:ext xmlns:c16="http://schemas.microsoft.com/office/drawing/2014/chart" uri="{C3380CC4-5D6E-409C-BE32-E72D297353CC}">
                  <c16:uniqueId val="{0000000B-2BC9-4712-BF77-C2B3F5D8EE3C}"/>
                </c:ext>
              </c:extLst>
            </c:dLbl>
            <c:dLbl>
              <c:idx val="1"/>
              <c:layout>
                <c:manualLayout>
                  <c:x val="-2.010553368328959E-2"/>
                  <c:y val="0.15561132983377077"/>
                </c:manualLayout>
              </c:layout>
              <c:tx>
                <c:rich>
                  <a:bodyPr rot="0" spcFirstLastPara="1" vertOverflow="ellipsis" vert="horz" wrap="square" anchor="ctr" anchorCtr="1"/>
                  <a:lstStyle/>
                  <a:p>
                    <a:pPr>
                      <a:defRPr sz="2400" b="1" i="0" u="none" strike="noStrike" kern="1200" baseline="0">
                        <a:solidFill>
                          <a:srgbClr val="923CC2"/>
                        </a:solidFill>
                        <a:latin typeface="Segoe UI"/>
                        <a:ea typeface="Segoe UI"/>
                        <a:cs typeface="Segoe UI"/>
                      </a:defRPr>
                    </a:pPr>
                    <a:r>
                      <a:rPr lang="en-US" b="1" dirty="0">
                        <a:solidFill>
                          <a:srgbClr val="923CC2"/>
                        </a:solidFill>
                      </a:rPr>
                      <a:t>Johnson (Vietnam War and Great Society Spending)</a:t>
                    </a:r>
                  </a:p>
                </c:rich>
              </c:tx>
              <c:spPr>
                <a:noFill/>
                <a:ln>
                  <a:noFill/>
                </a:ln>
                <a:effectLst/>
              </c:spPr>
              <c:txPr>
                <a:bodyPr rot="0" spcFirstLastPara="1" vertOverflow="ellipsis" vert="horz" wrap="square" anchor="ctr" anchorCtr="1"/>
                <a:lstStyle/>
                <a:p>
                  <a:pPr>
                    <a:defRPr sz="2400" b="1" i="0" u="none" strike="noStrike" kern="1200" baseline="0">
                      <a:solidFill>
                        <a:srgbClr val="923CC2"/>
                      </a:solidFill>
                      <a:latin typeface="Segoe UI"/>
                      <a:ea typeface="Segoe UI"/>
                      <a:cs typeface="Segoe UI"/>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0291050944041145"/>
                      <c:h val="0.27402244932149433"/>
                    </c:manualLayout>
                  </c15:layout>
                </c:ext>
                <c:ext xmlns:c16="http://schemas.microsoft.com/office/drawing/2014/chart" uri="{C3380CC4-5D6E-409C-BE32-E72D297353CC}">
                  <c16:uniqueId val="{00000001-2BC9-4712-BF77-C2B3F5D8EE3C}"/>
                </c:ext>
              </c:extLst>
            </c:dLbl>
            <c:dLbl>
              <c:idx val="2"/>
              <c:delete val="1"/>
              <c:extLst>
                <c:ext xmlns:c15="http://schemas.microsoft.com/office/drawing/2012/chart" uri="{CE6537A1-D6FC-4f65-9D91-7224C49458BB}"/>
                <c:ext xmlns:c16="http://schemas.microsoft.com/office/drawing/2014/chart" uri="{C3380CC4-5D6E-409C-BE32-E72D297353CC}">
                  <c16:uniqueId val="{0000000C-2BC9-4712-BF77-C2B3F5D8EE3C}"/>
                </c:ext>
              </c:extLst>
            </c:dLbl>
            <c:dLbl>
              <c:idx val="3"/>
              <c:delete val="1"/>
              <c:extLst>
                <c:ext xmlns:c15="http://schemas.microsoft.com/office/drawing/2012/chart" uri="{CE6537A1-D6FC-4f65-9D91-7224C49458BB}"/>
                <c:ext xmlns:c16="http://schemas.microsoft.com/office/drawing/2014/chart" uri="{C3380CC4-5D6E-409C-BE32-E72D297353CC}">
                  <c16:uniqueId val="{00000002-2BC9-4712-BF77-C2B3F5D8EE3C}"/>
                </c:ext>
              </c:extLst>
            </c:dLbl>
            <c:dLbl>
              <c:idx val="4"/>
              <c:delete val="1"/>
              <c:extLst>
                <c:ext xmlns:c15="http://schemas.microsoft.com/office/drawing/2012/chart" uri="{CE6537A1-D6FC-4f65-9D91-7224C49458BB}"/>
                <c:ext xmlns:c16="http://schemas.microsoft.com/office/drawing/2014/chart" uri="{C3380CC4-5D6E-409C-BE32-E72D297353CC}">
                  <c16:uniqueId val="{0000000D-2BC9-4712-BF77-C2B3F5D8EE3C}"/>
                </c:ext>
              </c:extLst>
            </c:dLbl>
            <c:dLbl>
              <c:idx val="5"/>
              <c:delete val="1"/>
              <c:extLst>
                <c:ext xmlns:c15="http://schemas.microsoft.com/office/drawing/2012/chart" uri="{CE6537A1-D6FC-4f65-9D91-7224C49458BB}"/>
                <c:ext xmlns:c16="http://schemas.microsoft.com/office/drawing/2014/chart" uri="{C3380CC4-5D6E-409C-BE32-E72D297353CC}">
                  <c16:uniqueId val="{0000000E-2BC9-4712-BF77-C2B3F5D8EE3C}"/>
                </c:ext>
              </c:extLst>
            </c:dLbl>
            <c:dLbl>
              <c:idx val="6"/>
              <c:delete val="1"/>
              <c:extLst>
                <c:ext xmlns:c15="http://schemas.microsoft.com/office/drawing/2012/chart" uri="{CE6537A1-D6FC-4f65-9D91-7224C49458BB}"/>
                <c:ext xmlns:c16="http://schemas.microsoft.com/office/drawing/2014/chart" uri="{C3380CC4-5D6E-409C-BE32-E72D297353CC}">
                  <c16:uniqueId val="{0000000F-2BC9-4712-BF77-C2B3F5D8EE3C}"/>
                </c:ext>
              </c:extLst>
            </c:dLbl>
            <c:dLbl>
              <c:idx val="7"/>
              <c:delete val="1"/>
              <c:extLst>
                <c:ext xmlns:c15="http://schemas.microsoft.com/office/drawing/2012/chart" uri="{CE6537A1-D6FC-4f65-9D91-7224C49458BB}"/>
                <c:ext xmlns:c16="http://schemas.microsoft.com/office/drawing/2014/chart" uri="{C3380CC4-5D6E-409C-BE32-E72D297353CC}">
                  <c16:uniqueId val="{00000010-2BC9-4712-BF77-C2B3F5D8EE3C}"/>
                </c:ext>
              </c:extLst>
            </c:dLbl>
            <c:dLbl>
              <c:idx val="8"/>
              <c:delete val="1"/>
              <c:extLst>
                <c:ext xmlns:c15="http://schemas.microsoft.com/office/drawing/2012/chart" uri="{CE6537A1-D6FC-4f65-9D91-7224C49458BB}"/>
                <c:ext xmlns:c16="http://schemas.microsoft.com/office/drawing/2014/chart" uri="{C3380CC4-5D6E-409C-BE32-E72D297353CC}">
                  <c16:uniqueId val="{00000004-2BC9-4712-BF77-C2B3F5D8EE3C}"/>
                </c:ext>
              </c:extLst>
            </c:dLbl>
            <c:dLbl>
              <c:idx val="9"/>
              <c:delete val="1"/>
              <c:extLst>
                <c:ext xmlns:c15="http://schemas.microsoft.com/office/drawing/2012/chart" uri="{CE6537A1-D6FC-4f65-9D91-7224C49458BB}"/>
                <c:ext xmlns:c16="http://schemas.microsoft.com/office/drawing/2014/chart" uri="{C3380CC4-5D6E-409C-BE32-E72D297353CC}">
                  <c16:uniqueId val="{00000011-2BC9-4712-BF77-C2B3F5D8EE3C}"/>
                </c:ext>
              </c:extLst>
            </c:dLbl>
            <c:dLbl>
              <c:idx val="10"/>
              <c:delete val="1"/>
              <c:extLst>
                <c:ext xmlns:c15="http://schemas.microsoft.com/office/drawing/2012/chart" uri="{CE6537A1-D6FC-4f65-9D91-7224C49458BB}"/>
                <c:ext xmlns:c16="http://schemas.microsoft.com/office/drawing/2014/chart" uri="{C3380CC4-5D6E-409C-BE32-E72D297353CC}">
                  <c16:uniqueId val="{00000012-2BC9-4712-BF77-C2B3F5D8EE3C}"/>
                </c:ext>
              </c:extLst>
            </c:dLbl>
            <c:dLbl>
              <c:idx val="11"/>
              <c:delete val="1"/>
              <c:extLst>
                <c:ext xmlns:c15="http://schemas.microsoft.com/office/drawing/2012/chart" uri="{CE6537A1-D6FC-4f65-9D91-7224C49458BB}"/>
                <c:ext xmlns:c16="http://schemas.microsoft.com/office/drawing/2014/chart" uri="{C3380CC4-5D6E-409C-BE32-E72D297353CC}">
                  <c16:uniqueId val="{00000013-2BC9-4712-BF77-C2B3F5D8EE3C}"/>
                </c:ext>
              </c:extLst>
            </c:dLbl>
            <c:dLbl>
              <c:idx val="12"/>
              <c:delete val="1"/>
              <c:extLst>
                <c:ext xmlns:c15="http://schemas.microsoft.com/office/drawing/2012/chart" uri="{CE6537A1-D6FC-4f65-9D91-7224C49458BB}"/>
                <c:ext xmlns:c16="http://schemas.microsoft.com/office/drawing/2014/chart" uri="{C3380CC4-5D6E-409C-BE32-E72D297353CC}">
                  <c16:uniqueId val="{00000014-2BC9-4712-BF77-C2B3F5D8EE3C}"/>
                </c:ext>
              </c:extLst>
            </c:dLbl>
            <c:dLbl>
              <c:idx val="13"/>
              <c:delete val="1"/>
              <c:extLst>
                <c:ext xmlns:c15="http://schemas.microsoft.com/office/drawing/2012/chart" uri="{CE6537A1-D6FC-4f65-9D91-7224C49458BB}"/>
                <c:ext xmlns:c16="http://schemas.microsoft.com/office/drawing/2014/chart" uri="{C3380CC4-5D6E-409C-BE32-E72D297353CC}">
                  <c16:uniqueId val="{00000015-2BC9-4712-BF77-C2B3F5D8EE3C}"/>
                </c:ext>
              </c:extLst>
            </c:dLbl>
            <c:dLbl>
              <c:idx val="14"/>
              <c:delete val="1"/>
              <c:extLst>
                <c:ext xmlns:c15="http://schemas.microsoft.com/office/drawing/2012/chart" uri="{CE6537A1-D6FC-4f65-9D91-7224C49458BB}"/>
                <c:ext xmlns:c16="http://schemas.microsoft.com/office/drawing/2014/chart" uri="{C3380CC4-5D6E-409C-BE32-E72D297353CC}">
                  <c16:uniqueId val="{00000016-2BC9-4712-BF77-C2B3F5D8EE3C}"/>
                </c:ext>
              </c:extLst>
            </c:dLbl>
            <c:dLbl>
              <c:idx val="15"/>
              <c:delete val="1"/>
              <c:extLst>
                <c:ext xmlns:c15="http://schemas.microsoft.com/office/drawing/2012/chart" uri="{CE6537A1-D6FC-4f65-9D91-7224C49458BB}"/>
                <c:ext xmlns:c16="http://schemas.microsoft.com/office/drawing/2014/chart" uri="{C3380CC4-5D6E-409C-BE32-E72D297353CC}">
                  <c16:uniqueId val="{00000017-2BC9-4712-BF77-C2B3F5D8EE3C}"/>
                </c:ext>
              </c:extLst>
            </c:dLbl>
            <c:dLbl>
              <c:idx val="16"/>
              <c:delete val="1"/>
              <c:extLst>
                <c:ext xmlns:c15="http://schemas.microsoft.com/office/drawing/2012/chart" uri="{CE6537A1-D6FC-4f65-9D91-7224C49458BB}"/>
                <c:ext xmlns:c16="http://schemas.microsoft.com/office/drawing/2014/chart" uri="{C3380CC4-5D6E-409C-BE32-E72D297353CC}">
                  <c16:uniqueId val="{00000018-2BC9-4712-BF77-C2B3F5D8EE3C}"/>
                </c:ext>
              </c:extLst>
            </c:dLbl>
            <c:dLbl>
              <c:idx val="17"/>
              <c:delete val="1"/>
              <c:extLst>
                <c:ext xmlns:c15="http://schemas.microsoft.com/office/drawing/2012/chart" uri="{CE6537A1-D6FC-4f65-9D91-7224C49458BB}"/>
                <c:ext xmlns:c16="http://schemas.microsoft.com/office/drawing/2014/chart" uri="{C3380CC4-5D6E-409C-BE32-E72D297353CC}">
                  <c16:uniqueId val="{00000019-2BC9-4712-BF77-C2B3F5D8EE3C}"/>
                </c:ext>
              </c:extLst>
            </c:dLbl>
            <c:dLbl>
              <c:idx val="18"/>
              <c:layout>
                <c:manualLayout>
                  <c:x val="-4.2988735908736669E-2"/>
                  <c:y val="-7.0921985815602842E-2"/>
                </c:manualLayout>
              </c:layout>
              <c:tx>
                <c:rich>
                  <a:bodyPr rot="0" spcFirstLastPara="1" vertOverflow="ellipsis" vert="horz" wrap="square" anchor="ctr" anchorCtr="1"/>
                  <a:lstStyle/>
                  <a:p>
                    <a:pPr>
                      <a:defRPr sz="2400" b="1" i="0" u="none" strike="noStrike" kern="1200" baseline="0">
                        <a:solidFill>
                          <a:srgbClr val="00B050"/>
                        </a:solidFill>
                        <a:latin typeface="Segoe UI"/>
                        <a:ea typeface="Segoe UI"/>
                        <a:cs typeface="Segoe UI"/>
                      </a:defRPr>
                    </a:pPr>
                    <a:r>
                      <a:rPr lang="en-US" b="1">
                        <a:solidFill>
                          <a:srgbClr val="00B050"/>
                        </a:solidFill>
                      </a:rPr>
                      <a:t>Reagan Tax Cuts</a:t>
                    </a:r>
                  </a:p>
                </c:rich>
              </c:tx>
              <c:spPr>
                <a:noFill/>
                <a:ln>
                  <a:noFill/>
                </a:ln>
                <a:effectLst/>
              </c:spPr>
              <c:txPr>
                <a:bodyPr rot="0" spcFirstLastPara="1" vertOverflow="ellipsis" vert="horz" wrap="square" anchor="ctr" anchorCtr="1"/>
                <a:lstStyle/>
                <a:p>
                  <a:pPr>
                    <a:defRPr sz="2400" b="1" i="0" u="none" strike="noStrike" kern="1200" baseline="0">
                      <a:solidFill>
                        <a:srgbClr val="00B050"/>
                      </a:solidFill>
                      <a:latin typeface="Segoe UI"/>
                      <a:ea typeface="Segoe UI"/>
                      <a:cs typeface="Segoe UI"/>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3366617572785114"/>
                      <c:h val="0.11513677811550152"/>
                    </c:manualLayout>
                  </c15:layout>
                </c:ext>
                <c:ext xmlns:c16="http://schemas.microsoft.com/office/drawing/2014/chart" uri="{C3380CC4-5D6E-409C-BE32-E72D297353CC}">
                  <c16:uniqueId val="{00000005-2BC9-4712-BF77-C2B3F5D8EE3C}"/>
                </c:ext>
              </c:extLst>
            </c:dLbl>
            <c:dLbl>
              <c:idx val="19"/>
              <c:delete val="1"/>
              <c:extLst>
                <c:ext xmlns:c15="http://schemas.microsoft.com/office/drawing/2012/chart" uri="{CE6537A1-D6FC-4f65-9D91-7224C49458BB}"/>
                <c:ext xmlns:c16="http://schemas.microsoft.com/office/drawing/2014/chart" uri="{C3380CC4-5D6E-409C-BE32-E72D297353CC}">
                  <c16:uniqueId val="{0000001A-2BC9-4712-BF77-C2B3F5D8EE3C}"/>
                </c:ext>
              </c:extLst>
            </c:dLbl>
            <c:dLbl>
              <c:idx val="20"/>
              <c:delete val="1"/>
              <c:extLst>
                <c:ext xmlns:c15="http://schemas.microsoft.com/office/drawing/2012/chart" uri="{CE6537A1-D6FC-4f65-9D91-7224C49458BB}"/>
                <c:ext xmlns:c16="http://schemas.microsoft.com/office/drawing/2014/chart" uri="{C3380CC4-5D6E-409C-BE32-E72D297353CC}">
                  <c16:uniqueId val="{0000001B-2BC9-4712-BF77-C2B3F5D8EE3C}"/>
                </c:ext>
              </c:extLst>
            </c:dLbl>
            <c:dLbl>
              <c:idx val="21"/>
              <c:delete val="1"/>
              <c:extLst>
                <c:ext xmlns:c15="http://schemas.microsoft.com/office/drawing/2012/chart" uri="{CE6537A1-D6FC-4f65-9D91-7224C49458BB}"/>
                <c:ext xmlns:c16="http://schemas.microsoft.com/office/drawing/2014/chart" uri="{C3380CC4-5D6E-409C-BE32-E72D297353CC}">
                  <c16:uniqueId val="{0000001C-2BC9-4712-BF77-C2B3F5D8EE3C}"/>
                </c:ext>
              </c:extLst>
            </c:dLbl>
            <c:dLbl>
              <c:idx val="22"/>
              <c:delete val="1"/>
              <c:extLst>
                <c:ext xmlns:c15="http://schemas.microsoft.com/office/drawing/2012/chart" uri="{CE6537A1-D6FC-4f65-9D91-7224C49458BB}"/>
                <c:ext xmlns:c16="http://schemas.microsoft.com/office/drawing/2014/chart" uri="{C3380CC4-5D6E-409C-BE32-E72D297353CC}">
                  <c16:uniqueId val="{0000001D-2BC9-4712-BF77-C2B3F5D8EE3C}"/>
                </c:ext>
              </c:extLst>
            </c:dLbl>
            <c:dLbl>
              <c:idx val="23"/>
              <c:delete val="1"/>
              <c:extLst>
                <c:ext xmlns:c15="http://schemas.microsoft.com/office/drawing/2012/chart" uri="{CE6537A1-D6FC-4f65-9D91-7224C49458BB}"/>
                <c:ext xmlns:c16="http://schemas.microsoft.com/office/drawing/2014/chart" uri="{C3380CC4-5D6E-409C-BE32-E72D297353CC}">
                  <c16:uniqueId val="{0000001E-2BC9-4712-BF77-C2B3F5D8EE3C}"/>
                </c:ext>
              </c:extLst>
            </c:dLbl>
            <c:dLbl>
              <c:idx val="24"/>
              <c:delete val="1"/>
              <c:extLst>
                <c:ext xmlns:c15="http://schemas.microsoft.com/office/drawing/2012/chart" uri="{CE6537A1-D6FC-4f65-9D91-7224C49458BB}"/>
                <c:ext xmlns:c16="http://schemas.microsoft.com/office/drawing/2014/chart" uri="{C3380CC4-5D6E-409C-BE32-E72D297353CC}">
                  <c16:uniqueId val="{0000001F-2BC9-4712-BF77-C2B3F5D8EE3C}"/>
                </c:ext>
              </c:extLst>
            </c:dLbl>
            <c:dLbl>
              <c:idx val="25"/>
              <c:delete val="1"/>
              <c:extLst>
                <c:ext xmlns:c15="http://schemas.microsoft.com/office/drawing/2012/chart" uri="{CE6537A1-D6FC-4f65-9D91-7224C49458BB}"/>
                <c:ext xmlns:c16="http://schemas.microsoft.com/office/drawing/2014/chart" uri="{C3380CC4-5D6E-409C-BE32-E72D297353CC}">
                  <c16:uniqueId val="{00000020-2BC9-4712-BF77-C2B3F5D8EE3C}"/>
                </c:ext>
              </c:extLst>
            </c:dLbl>
            <c:dLbl>
              <c:idx val="26"/>
              <c:delete val="1"/>
              <c:extLst>
                <c:ext xmlns:c15="http://schemas.microsoft.com/office/drawing/2012/chart" uri="{CE6537A1-D6FC-4f65-9D91-7224C49458BB}"/>
                <c:ext xmlns:c16="http://schemas.microsoft.com/office/drawing/2014/chart" uri="{C3380CC4-5D6E-409C-BE32-E72D297353CC}">
                  <c16:uniqueId val="{00000021-2BC9-4712-BF77-C2B3F5D8EE3C}"/>
                </c:ext>
              </c:extLst>
            </c:dLbl>
            <c:dLbl>
              <c:idx val="27"/>
              <c:delete val="1"/>
              <c:extLst>
                <c:ext xmlns:c15="http://schemas.microsoft.com/office/drawing/2012/chart" uri="{CE6537A1-D6FC-4f65-9D91-7224C49458BB}"/>
                <c:ext xmlns:c16="http://schemas.microsoft.com/office/drawing/2014/chart" uri="{C3380CC4-5D6E-409C-BE32-E72D297353CC}">
                  <c16:uniqueId val="{00000022-2BC9-4712-BF77-C2B3F5D8EE3C}"/>
                </c:ext>
              </c:extLst>
            </c:dLbl>
            <c:dLbl>
              <c:idx val="28"/>
              <c:delete val="1"/>
              <c:extLst>
                <c:ext xmlns:c15="http://schemas.microsoft.com/office/drawing/2012/chart" uri="{CE6537A1-D6FC-4f65-9D91-7224C49458BB}"/>
                <c:ext xmlns:c16="http://schemas.microsoft.com/office/drawing/2014/chart" uri="{C3380CC4-5D6E-409C-BE32-E72D297353CC}">
                  <c16:uniqueId val="{00000023-2BC9-4712-BF77-C2B3F5D8EE3C}"/>
                </c:ext>
              </c:extLst>
            </c:dLbl>
            <c:dLbl>
              <c:idx val="29"/>
              <c:delete val="1"/>
              <c:extLst>
                <c:ext xmlns:c15="http://schemas.microsoft.com/office/drawing/2012/chart" uri="{CE6537A1-D6FC-4f65-9D91-7224C49458BB}"/>
                <c:ext xmlns:c16="http://schemas.microsoft.com/office/drawing/2014/chart" uri="{C3380CC4-5D6E-409C-BE32-E72D297353CC}">
                  <c16:uniqueId val="{00000024-2BC9-4712-BF77-C2B3F5D8EE3C}"/>
                </c:ext>
              </c:extLst>
            </c:dLbl>
            <c:dLbl>
              <c:idx val="30"/>
              <c:delete val="1"/>
              <c:extLst>
                <c:ext xmlns:c15="http://schemas.microsoft.com/office/drawing/2012/chart" uri="{CE6537A1-D6FC-4f65-9D91-7224C49458BB}"/>
                <c:ext xmlns:c16="http://schemas.microsoft.com/office/drawing/2014/chart" uri="{C3380CC4-5D6E-409C-BE32-E72D297353CC}">
                  <c16:uniqueId val="{00000025-2BC9-4712-BF77-C2B3F5D8EE3C}"/>
                </c:ext>
              </c:extLst>
            </c:dLbl>
            <c:dLbl>
              <c:idx val="31"/>
              <c:delete val="1"/>
              <c:extLst>
                <c:ext xmlns:c15="http://schemas.microsoft.com/office/drawing/2012/chart" uri="{CE6537A1-D6FC-4f65-9D91-7224C49458BB}"/>
                <c:ext xmlns:c16="http://schemas.microsoft.com/office/drawing/2014/chart" uri="{C3380CC4-5D6E-409C-BE32-E72D297353CC}">
                  <c16:uniqueId val="{00000026-2BC9-4712-BF77-C2B3F5D8EE3C}"/>
                </c:ext>
              </c:extLst>
            </c:dLbl>
            <c:dLbl>
              <c:idx val="32"/>
              <c:delete val="1"/>
              <c:extLst>
                <c:ext xmlns:c15="http://schemas.microsoft.com/office/drawing/2012/chart" uri="{CE6537A1-D6FC-4f65-9D91-7224C49458BB}"/>
                <c:ext xmlns:c16="http://schemas.microsoft.com/office/drawing/2014/chart" uri="{C3380CC4-5D6E-409C-BE32-E72D297353CC}">
                  <c16:uniqueId val="{00000027-2BC9-4712-BF77-C2B3F5D8EE3C}"/>
                </c:ext>
              </c:extLst>
            </c:dLbl>
            <c:dLbl>
              <c:idx val="33"/>
              <c:delete val="1"/>
              <c:extLst>
                <c:ext xmlns:c15="http://schemas.microsoft.com/office/drawing/2012/chart" uri="{CE6537A1-D6FC-4f65-9D91-7224C49458BB}"/>
                <c:ext xmlns:c16="http://schemas.microsoft.com/office/drawing/2014/chart" uri="{C3380CC4-5D6E-409C-BE32-E72D297353CC}">
                  <c16:uniqueId val="{00000028-2BC9-4712-BF77-C2B3F5D8EE3C}"/>
                </c:ext>
              </c:extLst>
            </c:dLbl>
            <c:dLbl>
              <c:idx val="34"/>
              <c:delete val="1"/>
              <c:extLst>
                <c:ext xmlns:c15="http://schemas.microsoft.com/office/drawing/2012/chart" uri="{CE6537A1-D6FC-4f65-9D91-7224C49458BB}"/>
                <c:ext xmlns:c16="http://schemas.microsoft.com/office/drawing/2014/chart" uri="{C3380CC4-5D6E-409C-BE32-E72D297353CC}">
                  <c16:uniqueId val="{00000029-2BC9-4712-BF77-C2B3F5D8EE3C}"/>
                </c:ext>
              </c:extLst>
            </c:dLbl>
            <c:dLbl>
              <c:idx val="35"/>
              <c:delete val="1"/>
              <c:extLst>
                <c:ext xmlns:c15="http://schemas.microsoft.com/office/drawing/2012/chart" uri="{CE6537A1-D6FC-4f65-9D91-7224C49458BB}"/>
                <c:ext xmlns:c16="http://schemas.microsoft.com/office/drawing/2014/chart" uri="{C3380CC4-5D6E-409C-BE32-E72D297353CC}">
                  <c16:uniqueId val="{0000002A-2BC9-4712-BF77-C2B3F5D8EE3C}"/>
                </c:ext>
              </c:extLst>
            </c:dLbl>
            <c:dLbl>
              <c:idx val="36"/>
              <c:delete val="1"/>
              <c:extLst>
                <c:ext xmlns:c15="http://schemas.microsoft.com/office/drawing/2012/chart" uri="{CE6537A1-D6FC-4f65-9D91-7224C49458BB}"/>
                <c:ext xmlns:c16="http://schemas.microsoft.com/office/drawing/2014/chart" uri="{C3380CC4-5D6E-409C-BE32-E72D297353CC}">
                  <c16:uniqueId val="{0000002B-2BC9-4712-BF77-C2B3F5D8EE3C}"/>
                </c:ext>
              </c:extLst>
            </c:dLbl>
            <c:dLbl>
              <c:idx val="37"/>
              <c:layout>
                <c:manualLayout>
                  <c:x val="-0.22315006197142032"/>
                  <c:y val="-1.6210751433848546E-2"/>
                </c:manualLayout>
              </c:layout>
              <c:tx>
                <c:rich>
                  <a:bodyPr rot="0" spcFirstLastPara="1" vertOverflow="ellipsis" vert="horz" wrap="square" anchor="ctr" anchorCtr="1"/>
                  <a:lstStyle/>
                  <a:p>
                    <a:pPr>
                      <a:defRPr sz="2400" b="1" i="0" u="none" strike="noStrike" kern="1200" baseline="0">
                        <a:solidFill>
                          <a:srgbClr val="FF8553"/>
                        </a:solidFill>
                        <a:latin typeface="Segoe UI"/>
                        <a:ea typeface="Segoe UI"/>
                        <a:cs typeface="Segoe UI"/>
                      </a:defRPr>
                    </a:pPr>
                    <a:r>
                      <a:rPr lang="en-US" b="1">
                        <a:solidFill>
                          <a:srgbClr val="FF8553"/>
                        </a:solidFill>
                      </a:rPr>
                      <a:t>Bush Tax Cuts</a:t>
                    </a:r>
                  </a:p>
                </c:rich>
              </c:tx>
              <c:spPr>
                <a:solidFill>
                  <a:sysClr val="window" lastClr="FFFFFF">
                    <a:alpha val="0"/>
                  </a:sysClr>
                </a:solidFill>
                <a:ln>
                  <a:noFill/>
                </a:ln>
                <a:effectLst/>
              </c:spPr>
              <c:txPr>
                <a:bodyPr rot="0" spcFirstLastPara="1" vertOverflow="ellipsis" vert="horz" wrap="square" anchor="ctr" anchorCtr="1"/>
                <a:lstStyle/>
                <a:p>
                  <a:pPr>
                    <a:defRPr sz="2400" b="1" i="0" u="none" strike="noStrike" kern="1200" baseline="0">
                      <a:solidFill>
                        <a:srgbClr val="FF8553"/>
                      </a:solidFill>
                      <a:latin typeface="Segoe UI"/>
                      <a:ea typeface="Segoe UI"/>
                      <a:cs typeface="Segoe UI"/>
                    </a:defRPr>
                  </a:pPr>
                  <a:endParaRPr lang="en-US"/>
                </a:p>
              </c:tx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C9-4712-BF77-C2B3F5D8EE3C}"/>
                </c:ext>
              </c:extLst>
            </c:dLbl>
            <c:dLbl>
              <c:idx val="38"/>
              <c:delete val="1"/>
              <c:extLst>
                <c:ext xmlns:c15="http://schemas.microsoft.com/office/drawing/2012/chart" uri="{CE6537A1-D6FC-4f65-9D91-7224C49458BB}"/>
                <c:ext xmlns:c16="http://schemas.microsoft.com/office/drawing/2014/chart" uri="{C3380CC4-5D6E-409C-BE32-E72D297353CC}">
                  <c16:uniqueId val="{00000007-2BC9-4712-BF77-C2B3F5D8EE3C}"/>
                </c:ext>
              </c:extLst>
            </c:dLbl>
            <c:dLbl>
              <c:idx val="39"/>
              <c:delete val="1"/>
              <c:extLst>
                <c:ext xmlns:c15="http://schemas.microsoft.com/office/drawing/2012/chart" uri="{CE6537A1-D6FC-4f65-9D91-7224C49458BB}"/>
                <c:ext xmlns:c16="http://schemas.microsoft.com/office/drawing/2014/chart" uri="{C3380CC4-5D6E-409C-BE32-E72D297353CC}">
                  <c16:uniqueId val="{0000002C-2BC9-4712-BF77-C2B3F5D8EE3C}"/>
                </c:ext>
              </c:extLst>
            </c:dLbl>
            <c:dLbl>
              <c:idx val="40"/>
              <c:delete val="1"/>
              <c:extLst>
                <c:ext xmlns:c15="http://schemas.microsoft.com/office/drawing/2012/chart" uri="{CE6537A1-D6FC-4f65-9D91-7224C49458BB}"/>
                <c:ext xmlns:c16="http://schemas.microsoft.com/office/drawing/2014/chart" uri="{C3380CC4-5D6E-409C-BE32-E72D297353CC}">
                  <c16:uniqueId val="{0000002D-2BC9-4712-BF77-C2B3F5D8EE3C}"/>
                </c:ext>
              </c:extLst>
            </c:dLbl>
            <c:dLbl>
              <c:idx val="41"/>
              <c:delete val="1"/>
              <c:extLst>
                <c:ext xmlns:c15="http://schemas.microsoft.com/office/drawing/2012/chart" uri="{CE6537A1-D6FC-4f65-9D91-7224C49458BB}"/>
                <c:ext xmlns:c16="http://schemas.microsoft.com/office/drawing/2014/chart" uri="{C3380CC4-5D6E-409C-BE32-E72D297353CC}">
                  <c16:uniqueId val="{0000002E-2BC9-4712-BF77-C2B3F5D8EE3C}"/>
                </c:ext>
              </c:extLst>
            </c:dLbl>
            <c:dLbl>
              <c:idx val="42"/>
              <c:delete val="1"/>
              <c:extLst>
                <c:ext xmlns:c15="http://schemas.microsoft.com/office/drawing/2012/chart" uri="{CE6537A1-D6FC-4f65-9D91-7224C49458BB}"/>
                <c:ext xmlns:c16="http://schemas.microsoft.com/office/drawing/2014/chart" uri="{C3380CC4-5D6E-409C-BE32-E72D297353CC}">
                  <c16:uniqueId val="{0000002F-2BC9-4712-BF77-C2B3F5D8EE3C}"/>
                </c:ext>
              </c:extLst>
            </c:dLbl>
            <c:dLbl>
              <c:idx val="43"/>
              <c:delete val="1"/>
              <c:extLst>
                <c:ext xmlns:c15="http://schemas.microsoft.com/office/drawing/2012/chart" uri="{CE6537A1-D6FC-4f65-9D91-7224C49458BB}"/>
                <c:ext xmlns:c16="http://schemas.microsoft.com/office/drawing/2014/chart" uri="{C3380CC4-5D6E-409C-BE32-E72D297353CC}">
                  <c16:uniqueId val="{00000009-2BC9-4712-BF77-C2B3F5D8EE3C}"/>
                </c:ext>
              </c:extLst>
            </c:dLbl>
            <c:dLbl>
              <c:idx val="44"/>
              <c:layout>
                <c:manualLayout>
                  <c:x val="-4.1911818314377793E-3"/>
                  <c:y val="6.7074948964712742E-4"/>
                </c:manualLayout>
              </c:layout>
              <c:tx>
                <c:rich>
                  <a:bodyPr rot="0" spcFirstLastPara="1" vertOverflow="ellipsis" vert="horz" wrap="square" anchor="ctr" anchorCtr="1"/>
                  <a:lstStyle/>
                  <a:p>
                    <a:pPr>
                      <a:defRPr sz="2400" b="1" i="0" u="none" strike="noStrike" kern="1200" baseline="0">
                        <a:solidFill>
                          <a:srgbClr val="000000"/>
                        </a:solidFill>
                        <a:latin typeface="Segoe UI"/>
                        <a:ea typeface="Segoe UI"/>
                        <a:cs typeface="Segoe UI"/>
                      </a:defRPr>
                    </a:pPr>
                    <a:r>
                      <a:rPr lang="en-US" b="1"/>
                      <a:t>Great Recession</a:t>
                    </a:r>
                  </a:p>
                </c:rich>
              </c:tx>
              <c:spPr>
                <a:noFill/>
                <a:ln>
                  <a:noFill/>
                </a:ln>
                <a:effectLst/>
              </c:spPr>
              <c:txPr>
                <a:bodyPr rot="0" spcFirstLastPara="1" vertOverflow="ellipsis" vert="horz" wrap="square" anchor="ctr" anchorCtr="1"/>
                <a:lstStyle/>
                <a:p>
                  <a:pPr>
                    <a:defRPr sz="2400" b="1" i="0" u="none" strike="noStrike" kern="1200" baseline="0">
                      <a:solidFill>
                        <a:srgbClr val="000000"/>
                      </a:solidFill>
                      <a:latin typeface="Segoe UI"/>
                      <a:ea typeface="Segoe UI"/>
                      <a:cs typeface="Segoe UI"/>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7226633129192185"/>
                      <c:h val="9.8926071741032365E-2"/>
                    </c:manualLayout>
                  </c15:layout>
                </c:ext>
                <c:ext xmlns:c16="http://schemas.microsoft.com/office/drawing/2014/chart" uri="{C3380CC4-5D6E-409C-BE32-E72D297353CC}">
                  <c16:uniqueId val="{0000000A-2BC9-4712-BF77-C2B3F5D8EE3C}"/>
                </c:ext>
              </c:extLst>
            </c:dLbl>
            <c:dLbl>
              <c:idx val="45"/>
              <c:delete val="1"/>
              <c:extLst>
                <c:ext xmlns:c15="http://schemas.microsoft.com/office/drawing/2012/chart" uri="{CE6537A1-D6FC-4f65-9D91-7224C49458BB}"/>
                <c:ext xmlns:c16="http://schemas.microsoft.com/office/drawing/2014/chart" uri="{C3380CC4-5D6E-409C-BE32-E72D297353CC}">
                  <c16:uniqueId val="{00000030-2BC9-4712-BF77-C2B3F5D8EE3C}"/>
                </c:ext>
              </c:extLst>
            </c:dLbl>
            <c:dLbl>
              <c:idx val="46"/>
              <c:delete val="1"/>
              <c:extLst>
                <c:ext xmlns:c15="http://schemas.microsoft.com/office/drawing/2012/chart" uri="{CE6537A1-D6FC-4f65-9D91-7224C49458BB}"/>
                <c:ext xmlns:c16="http://schemas.microsoft.com/office/drawing/2014/chart" uri="{C3380CC4-5D6E-409C-BE32-E72D297353CC}">
                  <c16:uniqueId val="{00000031-2BC9-4712-BF77-C2B3F5D8EE3C}"/>
                </c:ext>
              </c:extLst>
            </c:dLbl>
            <c:dLbl>
              <c:idx val="47"/>
              <c:delete val="1"/>
              <c:extLst>
                <c:ext xmlns:c15="http://schemas.microsoft.com/office/drawing/2012/chart" uri="{CE6537A1-D6FC-4f65-9D91-7224C49458BB}"/>
                <c:ext xmlns:c16="http://schemas.microsoft.com/office/drawing/2014/chart" uri="{C3380CC4-5D6E-409C-BE32-E72D297353CC}">
                  <c16:uniqueId val="{00000032-2BC9-4712-BF77-C2B3F5D8EE3C}"/>
                </c:ext>
              </c:extLst>
            </c:dLbl>
            <c:dLbl>
              <c:idx val="48"/>
              <c:delete val="1"/>
              <c:extLst>
                <c:ext xmlns:c15="http://schemas.microsoft.com/office/drawing/2012/chart" uri="{CE6537A1-D6FC-4f65-9D91-7224C49458BB}"/>
                <c:ext xmlns:c16="http://schemas.microsoft.com/office/drawing/2014/chart" uri="{C3380CC4-5D6E-409C-BE32-E72D297353CC}">
                  <c16:uniqueId val="{00000033-2BC9-4712-BF77-C2B3F5D8EE3C}"/>
                </c:ext>
              </c:extLst>
            </c:dLbl>
            <c:dLbl>
              <c:idx val="49"/>
              <c:delete val="1"/>
              <c:extLst>
                <c:ext xmlns:c15="http://schemas.microsoft.com/office/drawing/2012/chart" uri="{CE6537A1-D6FC-4f65-9D91-7224C49458BB}"/>
                <c:ext xmlns:c16="http://schemas.microsoft.com/office/drawing/2014/chart" uri="{C3380CC4-5D6E-409C-BE32-E72D297353CC}">
                  <c16:uniqueId val="{00000034-2BC9-4712-BF77-C2B3F5D8EE3C}"/>
                </c:ext>
              </c:extLst>
            </c:dLbl>
            <c:dLbl>
              <c:idx val="50"/>
              <c:delete val="1"/>
              <c:extLst>
                <c:ext xmlns:c15="http://schemas.microsoft.com/office/drawing/2012/chart" uri="{CE6537A1-D6FC-4f65-9D91-7224C49458BB}"/>
                <c:ext xmlns:c16="http://schemas.microsoft.com/office/drawing/2014/chart" uri="{C3380CC4-5D6E-409C-BE32-E72D297353CC}">
                  <c16:uniqueId val="{00000035-2BC9-4712-BF77-C2B3F5D8EE3C}"/>
                </c:ext>
              </c:extLst>
            </c:dLbl>
            <c:dLbl>
              <c:idx val="51"/>
              <c:delete val="1"/>
              <c:extLst>
                <c:ext xmlns:c15="http://schemas.microsoft.com/office/drawing/2012/chart" uri="{CE6537A1-D6FC-4f65-9D91-7224C49458BB}"/>
                <c:ext xmlns:c16="http://schemas.microsoft.com/office/drawing/2014/chart" uri="{C3380CC4-5D6E-409C-BE32-E72D297353CC}">
                  <c16:uniqueId val="{00000036-2BC9-4712-BF77-C2B3F5D8EE3C}"/>
                </c:ext>
              </c:extLst>
            </c:dLbl>
            <c:dLbl>
              <c:idx val="52"/>
              <c:delete val="1"/>
              <c:extLst>
                <c:ext xmlns:c15="http://schemas.microsoft.com/office/drawing/2012/chart" uri="{CE6537A1-D6FC-4f65-9D91-7224C49458BB}"/>
                <c:ext xmlns:c16="http://schemas.microsoft.com/office/drawing/2014/chart" uri="{C3380CC4-5D6E-409C-BE32-E72D297353CC}">
                  <c16:uniqueId val="{00000037-2BC9-4712-BF77-C2B3F5D8EE3C}"/>
                </c:ext>
              </c:extLst>
            </c:dLbl>
            <c:spPr>
              <a:noFill/>
              <a:ln>
                <a:noFill/>
              </a:ln>
              <a:effectLst/>
            </c:spPr>
            <c:txPr>
              <a:bodyPr rot="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'spliced (SR version)'!$G$6:$BG$6</c:f>
              <c:numCache>
                <c:formatCode>0.0</c:formatCode>
                <c:ptCount val="53"/>
                <c:pt idx="0">
                  <c:v>1.1000000000000001</c:v>
                </c:pt>
                <c:pt idx="1">
                  <c:v>3.75</c:v>
                </c:pt>
                <c:pt idx="2">
                  <c:v>3.9</c:v>
                </c:pt>
                <c:pt idx="3">
                  <c:v>3.75</c:v>
                </c:pt>
                <c:pt idx="4">
                  <c:v>3.3</c:v>
                </c:pt>
                <c:pt idx="5">
                  <c:v>0.8</c:v>
                </c:pt>
                <c:pt idx="6">
                  <c:v>-1.1000000000000001</c:v>
                </c:pt>
                <c:pt idx="7">
                  <c:v>-0.3</c:v>
                </c:pt>
                <c:pt idx="8">
                  <c:v>3</c:v>
                </c:pt>
                <c:pt idx="9">
                  <c:v>1.8</c:v>
                </c:pt>
                <c:pt idx="10">
                  <c:v>-3.6</c:v>
                </c:pt>
                <c:pt idx="11">
                  <c:v>-3.2</c:v>
                </c:pt>
                <c:pt idx="12">
                  <c:v>-1.8</c:v>
                </c:pt>
                <c:pt idx="13">
                  <c:v>-0.2</c:v>
                </c:pt>
                <c:pt idx="14">
                  <c:v>0.6</c:v>
                </c:pt>
                <c:pt idx="15" formatCode="General">
                  <c:v>-1.6589663955036349</c:v>
                </c:pt>
                <c:pt idx="16" formatCode="General">
                  <c:v>-1.396698864643322</c:v>
                </c:pt>
                <c:pt idx="17" formatCode="General">
                  <c:v>-5.1097387484792662</c:v>
                </c:pt>
                <c:pt idx="18" formatCode="General">
                  <c:v>-5.7960607383356111</c:v>
                </c:pt>
                <c:pt idx="19" formatCode="General">
                  <c:v>-1.5391149708926417</c:v>
                </c:pt>
                <c:pt idx="20" formatCode="General">
                  <c:v>-0.45314186119027861</c:v>
                </c:pt>
                <c:pt idx="21" formatCode="General">
                  <c:v>-0.25592987421588254</c:v>
                </c:pt>
                <c:pt idx="22" formatCode="General">
                  <c:v>-0.60205205659845196</c:v>
                </c:pt>
                <c:pt idx="23" formatCode="General">
                  <c:v>0.50801484544847519</c:v>
                </c:pt>
                <c:pt idx="24" formatCode="General">
                  <c:v>1.3870991312193306</c:v>
                </c:pt>
                <c:pt idx="25" formatCode="General">
                  <c:v>0.6107701728096594</c:v>
                </c:pt>
                <c:pt idx="26" formatCode="General">
                  <c:v>-2.4845587724798337</c:v>
                </c:pt>
                <c:pt idx="27" formatCode="General">
                  <c:v>-2.510228186175639</c:v>
                </c:pt>
                <c:pt idx="28" formatCode="General">
                  <c:v>-1.979112240257018</c:v>
                </c:pt>
                <c:pt idx="29" formatCode="General">
                  <c:v>-1.0210497419991891</c:v>
                </c:pt>
                <c:pt idx="30" formatCode="General">
                  <c:v>-0.66924886048207799</c:v>
                </c:pt>
                <c:pt idx="31" formatCode="General">
                  <c:v>-0.51654711810095366</c:v>
                </c:pt>
                <c:pt idx="32" formatCode="General">
                  <c:v>0.68807990586765944</c:v>
                </c:pt>
                <c:pt idx="33" formatCode="General">
                  <c:v>1.4991712593479753</c:v>
                </c:pt>
                <c:pt idx="34" formatCode="General">
                  <c:v>2.6772101749131245</c:v>
                </c:pt>
                <c:pt idx="35" formatCode="General">
                  <c:v>3.6886623329331027</c:v>
                </c:pt>
                <c:pt idx="36" formatCode="General">
                  <c:v>1.9260650059341904</c:v>
                </c:pt>
                <c:pt idx="37">
                  <c:v>8.9774530729773538E-2</c:v>
                </c:pt>
                <c:pt idx="38">
                  <c:v>8.9774530729773538E-2</c:v>
                </c:pt>
                <c:pt idx="39" formatCode="General">
                  <c:v>1.4570526353394684</c:v>
                </c:pt>
                <c:pt idx="40" formatCode="General">
                  <c:v>2.428042019076925</c:v>
                </c:pt>
                <c:pt idx="41" formatCode="General">
                  <c:v>2.919959590796164</c:v>
                </c:pt>
                <c:pt idx="42" formatCode="General">
                  <c:v>2.5743518544834485</c:v>
                </c:pt>
                <c:pt idx="43">
                  <c:v>-4.18074790378909</c:v>
                </c:pt>
                <c:pt idx="44">
                  <c:v>-4.18074790378909</c:v>
                </c:pt>
                <c:pt idx="45" formatCode="General">
                  <c:v>-3.7813157366264458</c:v>
                </c:pt>
                <c:pt idx="46" formatCode="General">
                  <c:v>-3.1570155766817911</c:v>
                </c:pt>
                <c:pt idx="47" formatCode="General">
                  <c:v>-2.1533725448870999</c:v>
                </c:pt>
                <c:pt idx="48" formatCode="General">
                  <c:v>-2.1971668453990039</c:v>
                </c:pt>
                <c:pt idx="49" formatCode="General">
                  <c:v>-1.3242435306934013</c:v>
                </c:pt>
                <c:pt idx="50" formatCode="General">
                  <c:v>-6.846992720219755E-2</c:v>
                </c:pt>
                <c:pt idx="51" formatCode="General">
                  <c:v>-0.20268295899872521</c:v>
                </c:pt>
                <c:pt idx="52" formatCode="General">
                  <c:v>0.10655096651982024</c:v>
                </c:pt>
              </c:numCache>
            </c:numRef>
          </c:xVal>
          <c:yVal>
            <c:numRef>
              <c:f>'spliced (SR version)'!$G$4:$BG$4</c:f>
              <c:numCache>
                <c:formatCode>0.0</c:formatCode>
                <c:ptCount val="53"/>
                <c:pt idx="0">
                  <c:v>0.20000000000000007</c:v>
                </c:pt>
                <c:pt idx="1">
                  <c:v>-1.35</c:v>
                </c:pt>
                <c:pt idx="2">
                  <c:v>-0.5</c:v>
                </c:pt>
                <c:pt idx="3">
                  <c:v>-1.35</c:v>
                </c:pt>
                <c:pt idx="4">
                  <c:v>3.2</c:v>
                </c:pt>
                <c:pt idx="5">
                  <c:v>9.9999999999999978E-2</c:v>
                </c:pt>
                <c:pt idx="6">
                  <c:v>-0.9</c:v>
                </c:pt>
                <c:pt idx="7">
                  <c:v>-0.19999999999999996</c:v>
                </c:pt>
                <c:pt idx="8">
                  <c:v>-0.30000000000000004</c:v>
                </c:pt>
                <c:pt idx="9">
                  <c:v>0.89999999999999991</c:v>
                </c:pt>
                <c:pt idx="10">
                  <c:v>-1</c:v>
                </c:pt>
                <c:pt idx="11">
                  <c:v>-0.60000000000000009</c:v>
                </c:pt>
                <c:pt idx="12">
                  <c:v>0.70000000000000018</c:v>
                </c:pt>
                <c:pt idx="13">
                  <c:v>-0.79999999999999982</c:v>
                </c:pt>
                <c:pt idx="14">
                  <c:v>0.59999999999999964</c:v>
                </c:pt>
                <c:pt idx="15">
                  <c:v>1.4872280785681813E-2</c:v>
                </c:pt>
                <c:pt idx="16">
                  <c:v>0.11759708169514704</c:v>
                </c:pt>
                <c:pt idx="17">
                  <c:v>-0.23452790631753428</c:v>
                </c:pt>
                <c:pt idx="18">
                  <c:v>-2.0718556290708143</c:v>
                </c:pt>
                <c:pt idx="19">
                  <c:v>-7.5786209522846093E-2</c:v>
                </c:pt>
                <c:pt idx="20">
                  <c:v>-0.57874768165880397</c:v>
                </c:pt>
                <c:pt idx="21">
                  <c:v>3.2579656623020981E-2</c:v>
                </c:pt>
                <c:pt idx="22">
                  <c:v>1.7938391286600437</c:v>
                </c:pt>
                <c:pt idx="23">
                  <c:v>-0.17574312709960616</c:v>
                </c:pt>
                <c:pt idx="24">
                  <c:v>4.5357921200886775E-2</c:v>
                </c:pt>
                <c:pt idx="25">
                  <c:v>-0.80811404388450603</c:v>
                </c:pt>
                <c:pt idx="26">
                  <c:v>0.16626883453442032</c:v>
                </c:pt>
                <c:pt idx="27">
                  <c:v>-2.9332593523492267E-2</c:v>
                </c:pt>
                <c:pt idx="28">
                  <c:v>0.58175456207337906</c:v>
                </c:pt>
                <c:pt idx="29">
                  <c:v>0.6470943306302579</c:v>
                </c:pt>
                <c:pt idx="30">
                  <c:v>0.55257364619791671</c:v>
                </c:pt>
                <c:pt idx="31">
                  <c:v>0.76967120651729548</c:v>
                </c:pt>
                <c:pt idx="32">
                  <c:v>0.80461411113569747</c:v>
                </c:pt>
                <c:pt idx="33">
                  <c:v>0.83858888518947439</c:v>
                </c:pt>
                <c:pt idx="34">
                  <c:v>0.29137531993497096</c:v>
                </c:pt>
                <c:pt idx="35">
                  <c:v>0.77970436254124886</c:v>
                </c:pt>
                <c:pt idx="36">
                  <c:v>-0.71909854291135289</c:v>
                </c:pt>
                <c:pt idx="37">
                  <c:v>-2.0076079999537129</c:v>
                </c:pt>
                <c:pt idx="38">
                  <c:v>-2.0076079999537129</c:v>
                </c:pt>
                <c:pt idx="39">
                  <c:v>-0.45650618403433052</c:v>
                </c:pt>
                <c:pt idx="40">
                  <c:v>0.70040239877865718</c:v>
                </c:pt>
                <c:pt idx="41">
                  <c:v>0.51472985210502031</c:v>
                </c:pt>
                <c:pt idx="42">
                  <c:v>0.76730249172171505</c:v>
                </c:pt>
                <c:pt idx="43">
                  <c:v>-5.0507998666896077</c:v>
                </c:pt>
                <c:pt idx="44">
                  <c:v>-5.0507998666896077</c:v>
                </c:pt>
                <c:pt idx="45">
                  <c:v>-1.0906269433445734</c:v>
                </c:pt>
                <c:pt idx="46">
                  <c:v>0.33410595142366528</c:v>
                </c:pt>
                <c:pt idx="47">
                  <c:v>1.5368205968427606</c:v>
                </c:pt>
                <c:pt idx="48">
                  <c:v>2.1156712071718449</c:v>
                </c:pt>
                <c:pt idx="49">
                  <c:v>0.97133803221203774</c:v>
                </c:pt>
                <c:pt idx="50">
                  <c:v>0.37041231212699444</c:v>
                </c:pt>
                <c:pt idx="51">
                  <c:v>-0.57642451998967692</c:v>
                </c:pt>
                <c:pt idx="52">
                  <c:v>-0.39513973304855776</c:v>
                </c:pt>
              </c:numCache>
            </c:numRef>
          </c:yVal>
          <c:smooth val="0"/>
          <c:extLst>
            <c:ext xmlns:c16="http://schemas.microsoft.com/office/drawing/2014/chart" uri="{C3380CC4-5D6E-409C-BE32-E72D297353CC}">
              <c16:uniqueId val="{00000038-2BC9-4712-BF77-C2B3F5D8EE3C}"/>
            </c:ext>
          </c:extLst>
        </c:ser>
        <c:ser>
          <c:idx val="1"/>
          <c:order val="1"/>
          <c:spPr>
            <a:ln w="25400" cap="rnd">
              <a:noFill/>
              <a:round/>
            </a:ln>
            <a:effectLst/>
          </c:spPr>
          <c:marker>
            <c:symbol val="circle"/>
            <c:size val="35"/>
            <c:spPr>
              <a:solidFill>
                <a:srgbClr val="FF0D0D"/>
              </a:solidFill>
              <a:ln w="9525">
                <a:solidFill>
                  <a:srgbClr val="C00000"/>
                </a:solidFill>
              </a:ln>
              <a:effectLst/>
            </c:spPr>
          </c:marker>
          <c:dPt>
            <c:idx val="0"/>
            <c:marker>
              <c:symbol val="circle"/>
              <c:size val="40"/>
              <c:spPr>
                <a:solidFill>
                  <a:srgbClr val="FF0D0D"/>
                </a:solidFill>
                <a:ln w="9525">
                  <a:solidFill>
                    <a:srgbClr val="C00000"/>
                  </a:solidFill>
                </a:ln>
                <a:effectLst/>
              </c:spPr>
            </c:marker>
            <c:bubble3D val="0"/>
            <c:extLst>
              <c:ext xmlns:c16="http://schemas.microsoft.com/office/drawing/2014/chart" uri="{C3380CC4-5D6E-409C-BE32-E72D297353CC}">
                <c16:uniqueId val="{00000039-2BC9-4712-BF77-C2B3F5D8EE3C}"/>
              </c:ext>
            </c:extLst>
          </c:dPt>
          <c:dLbls>
            <c:dLbl>
              <c:idx val="0"/>
              <c:layout>
                <c:manualLayout>
                  <c:x val="-9.0650882181393999E-2"/>
                  <c:y val="8.3584742879362309E-2"/>
                </c:manualLayout>
              </c:layout>
              <c:tx>
                <c:rich>
                  <a:bodyPr rot="0" spcFirstLastPara="1" vertOverflow="ellipsis" vert="horz" wrap="square" anchor="ctr" anchorCtr="1"/>
                  <a:lstStyle/>
                  <a:p>
                    <a:pPr algn="ctr" rtl="0">
                      <a:defRPr sz="2400" b="1" i="0" u="none" strike="noStrike" kern="1200" baseline="0">
                        <a:solidFill>
                          <a:srgbClr val="FF0D0D"/>
                        </a:solidFill>
                        <a:latin typeface="Segoe UI"/>
                        <a:ea typeface="Segoe UI"/>
                        <a:cs typeface="Segoe UI"/>
                      </a:defRPr>
                    </a:pPr>
                    <a:r>
                      <a:rPr lang="en-US" b="1">
                        <a:solidFill>
                          <a:srgbClr val="FF0D0D"/>
                        </a:solidFill>
                      </a:rPr>
                      <a:t>2018-19 Stimulus</a:t>
                    </a:r>
                  </a:p>
                </c:rich>
              </c:tx>
              <c:spPr>
                <a:noFill/>
                <a:ln>
                  <a:noFill/>
                </a:ln>
                <a:effectLst/>
              </c:spPr>
              <c:txPr>
                <a:bodyPr rot="0" spcFirstLastPara="1" vertOverflow="ellipsis" vert="horz" wrap="square" anchor="ctr" anchorCtr="1"/>
                <a:lstStyle/>
                <a:p>
                  <a:pPr algn="ctr" rtl="0">
                    <a:defRPr sz="2400" b="1" i="0" u="none" strike="noStrike" kern="1200" baseline="0">
                      <a:solidFill>
                        <a:srgbClr val="FF0D0D"/>
                      </a:solidFill>
                      <a:latin typeface="Segoe UI"/>
                      <a:ea typeface="Segoe UI"/>
                      <a:cs typeface="Segoe U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BC9-4712-BF77-C2B3F5D8EE3C}"/>
                </c:ext>
              </c:extLst>
            </c:dLbl>
            <c:spPr>
              <a:noFill/>
              <a:ln>
                <a:noFill/>
              </a:ln>
              <a:effectLst/>
            </c:spPr>
            <c:txPr>
              <a:bodyPr rot="0" spcFirstLastPara="1" vertOverflow="ellipsis" vert="horz" wrap="square" anchor="ctr" anchorCtr="1"/>
              <a:lstStyle/>
              <a:p>
                <a:pPr>
                  <a:defRPr sz="2400" b="1" i="0" u="none" strike="noStrike" kern="1200" baseline="0">
                    <a:solidFill>
                      <a:srgbClr val="000000"/>
                    </a:solidFill>
                    <a:latin typeface="Segoe UI"/>
                    <a:ea typeface="Segoe UI"/>
                    <a:cs typeface="Segoe UI"/>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'spliced (SR version)'!$BI$6</c:f>
              <c:numCache>
                <c:formatCode>General</c:formatCode>
                <c:ptCount val="1"/>
                <c:pt idx="0">
                  <c:v>1.7346934908683802</c:v>
                </c:pt>
              </c:numCache>
            </c:numRef>
          </c:xVal>
          <c:yVal>
            <c:numRef>
              <c:f>'spliced (SR version)'!$BJ$4</c:f>
              <c:numCache>
                <c:formatCode>0.000</c:formatCode>
                <c:ptCount val="1"/>
                <c:pt idx="0">
                  <c:v>-1.5743225558093226</c:v>
                </c:pt>
              </c:numCache>
            </c:numRef>
          </c:yVal>
          <c:smooth val="0"/>
          <c:extLst>
            <c:ext xmlns:c16="http://schemas.microsoft.com/office/drawing/2014/chart" uri="{C3380CC4-5D6E-409C-BE32-E72D297353CC}">
              <c16:uniqueId val="{0000003A-2BC9-4712-BF77-C2B3F5D8EE3C}"/>
            </c:ext>
          </c:extLst>
        </c:ser>
        <c:dLbls>
          <c:showLegendKey val="0"/>
          <c:showVal val="0"/>
          <c:showCatName val="0"/>
          <c:showSerName val="0"/>
          <c:showPercent val="0"/>
          <c:showBubbleSize val="0"/>
        </c:dLbls>
        <c:axId val="1101119151"/>
        <c:axId val="1097280447"/>
      </c:scatterChart>
      <c:valAx>
        <c:axId val="1101119151"/>
        <c:scaling>
          <c:orientation val="minMax"/>
          <c:max val="5"/>
          <c:min val="-6"/>
        </c:scaling>
        <c:delete val="0"/>
        <c:axPos val="b"/>
        <c:title>
          <c:tx>
            <c:rich>
              <a:bodyPr rot="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r>
                  <a:rPr lang="en-US"/>
                  <a:t>Brecha del Producto (% del PIB)</a:t>
                </a:r>
              </a:p>
            </c:rich>
          </c:tx>
          <c:overlay val="0"/>
          <c:spPr>
            <a:noFill/>
            <a:ln>
              <a:noFill/>
            </a:ln>
            <a:effectLst/>
          </c:spPr>
          <c:txPr>
            <a:bodyPr rot="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title>
        <c:numFmt formatCode="0" sourceLinked="0"/>
        <c:majorTickMark val="in"/>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1097280447"/>
        <c:crosses val="autoZero"/>
        <c:crossBetween val="midCat"/>
      </c:valAx>
      <c:valAx>
        <c:axId val="1097280447"/>
        <c:scaling>
          <c:orientation val="minMax"/>
          <c:max val="6"/>
          <c:min val="-6"/>
        </c:scaling>
        <c:delete val="0"/>
        <c:axPos val="l"/>
        <c:title>
          <c:tx>
            <c:rich>
              <a:bodyPr rot="-54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r>
                  <a:rPr lang="en-US"/>
                  <a:t>Cambio en Balance estructural (p.p. del PIB)</a:t>
                </a:r>
              </a:p>
            </c:rich>
          </c:tx>
          <c:layout>
            <c:manualLayout>
              <c:xMode val="edge"/>
              <c:yMode val="edge"/>
              <c:x val="6.9892825896762907E-3"/>
              <c:y val="0.11513803830076795"/>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title>
        <c:numFmt formatCode="General" sourceLinked="0"/>
        <c:majorTickMark val="in"/>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1101119151"/>
        <c:crosses val="autoZero"/>
        <c:crossBetween val="midCat"/>
      </c:valAx>
      <c:spPr>
        <a:solidFill>
          <a:srgbClr val="FFFFFF">
            <a:alpha val="0"/>
          </a:srgbClr>
        </a:solidFill>
        <a:ln w="3175">
          <a:solidFill>
            <a:srgbClr val="000000"/>
          </a:solidFill>
          <a:prstDash val="solid"/>
        </a:ln>
        <a:effectLst/>
      </c:spPr>
    </c:plotArea>
    <c:plotVisOnly val="1"/>
    <c:dispBlanksAs val="gap"/>
    <c:showDLblsOverMax val="0"/>
  </c:chart>
  <c:spPr>
    <a:noFill/>
    <a:ln w="25400" cap="flat" cmpd="sng" algn="ctr">
      <a:noFill/>
      <a:round/>
    </a:ln>
    <a:effectLst/>
  </c:spPr>
  <c:txPr>
    <a:bodyPr/>
    <a:lstStyle/>
    <a:p>
      <a:pPr>
        <a:defRPr sz="2400">
          <a:solidFill>
            <a:srgbClr val="000000"/>
          </a:solidFill>
          <a:latin typeface="Segoe UI"/>
          <a:ea typeface="Segoe UI"/>
          <a:cs typeface="Segoe UI"/>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24950787401575E-2"/>
          <c:y val="0.16659717064527302"/>
          <c:w val="0.93262412510936132"/>
          <c:h val="0.71164813003376026"/>
        </c:manualLayout>
      </c:layout>
      <c:barChart>
        <c:barDir val="col"/>
        <c:grouping val="stacked"/>
        <c:varyColors val="0"/>
        <c:ser>
          <c:idx val="1"/>
          <c:order val="0"/>
          <c:tx>
            <c:strRef>
              <c:f>'10'!$K$18</c:f>
              <c:strCache>
                <c:ptCount val="1"/>
                <c:pt idx="0">
                  <c:v>1</c:v>
                </c:pt>
              </c:strCache>
            </c:strRef>
          </c:tx>
          <c:spPr>
            <a:solidFill>
              <a:sysClr val="windowText" lastClr="000000"/>
            </a:solidFill>
            <a:ln>
              <a:solidFill>
                <a:sysClr val="windowText" lastClr="000000"/>
              </a:solidFill>
            </a:ln>
            <a:effectLst/>
            <a:extLst/>
          </c:spPr>
          <c:invertIfNegative val="0"/>
          <c:cat>
            <c:strRef>
              <c:f>'10'!$L$16:$O$16</c:f>
              <c:strCache>
                <c:ptCount val="3"/>
                <c:pt idx="1">
                  <c:v>China export to US</c:v>
                </c:pt>
                <c:pt idx="2">
                  <c:v>US export to China</c:v>
                </c:pt>
              </c:strCache>
            </c:strRef>
          </c:cat>
          <c:val>
            <c:numRef>
              <c:f>'10'!$L$18:$O$18</c:f>
              <c:numCache>
                <c:formatCode>General</c:formatCode>
                <c:ptCount val="4"/>
                <c:pt idx="1">
                  <c:v>3.9</c:v>
                </c:pt>
                <c:pt idx="2">
                  <c:v>3</c:v>
                </c:pt>
              </c:numCache>
            </c:numRef>
          </c:val>
          <c:extLst>
            <c:ext xmlns:c16="http://schemas.microsoft.com/office/drawing/2014/chart" uri="{C3380CC4-5D6E-409C-BE32-E72D297353CC}">
              <c16:uniqueId val="{00000000-A01C-4B55-9467-38B9E48311B7}"/>
            </c:ext>
          </c:extLst>
        </c:ser>
        <c:ser>
          <c:idx val="2"/>
          <c:order val="1"/>
          <c:tx>
            <c:strRef>
              <c:f>'10'!$K$19</c:f>
              <c:strCache>
                <c:ptCount val="1"/>
                <c:pt idx="0">
                  <c:v>2</c:v>
                </c:pt>
              </c:strCache>
            </c:strRef>
          </c:tx>
          <c:spPr>
            <a:solidFill>
              <a:srgbClr val="FF8553"/>
            </a:solidFill>
            <a:ln>
              <a:noFill/>
            </a:ln>
            <a:effectLst/>
            <a:extLst>
              <a:ext uri="{91240B29-F687-4F45-9708-019B960494DF}">
                <a14:hiddenLine xmlns:a14="http://schemas.microsoft.com/office/drawing/2010/main">
                  <a:noFill/>
                </a14:hiddenLine>
              </a:ext>
            </a:ex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tx1"/>
                      </a:solidFill>
                      <a:latin typeface="Segoe UI" panose="020B0502040204020203"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01C-4B55-9467-38B9E48311B7}"/>
                </c:ext>
              </c:extLst>
            </c:dLbl>
            <c:dLbl>
              <c:idx val="2"/>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tx1"/>
                      </a:solidFill>
                      <a:latin typeface="Segoe UI" panose="020B0502040204020203"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01C-4B55-9467-38B9E48311B7}"/>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Segoe UI"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'10'!$L$16:$O$16</c:f>
              <c:strCache>
                <c:ptCount val="3"/>
                <c:pt idx="1">
                  <c:v>China export to US</c:v>
                </c:pt>
                <c:pt idx="2">
                  <c:v>US export to China</c:v>
                </c:pt>
              </c:strCache>
            </c:strRef>
          </c:cat>
          <c:val>
            <c:numRef>
              <c:f>'10'!$L$19:$O$19</c:f>
              <c:numCache>
                <c:formatCode>General</c:formatCode>
                <c:ptCount val="4"/>
                <c:pt idx="1">
                  <c:v>50</c:v>
                </c:pt>
                <c:pt idx="2">
                  <c:v>50</c:v>
                </c:pt>
              </c:numCache>
            </c:numRef>
          </c:val>
          <c:extLst>
            <c:ext xmlns:c16="http://schemas.microsoft.com/office/drawing/2014/chart" uri="{C3380CC4-5D6E-409C-BE32-E72D297353CC}">
              <c16:uniqueId val="{00000003-A01C-4B55-9467-38B9E48311B7}"/>
            </c:ext>
          </c:extLst>
        </c:ser>
        <c:ser>
          <c:idx val="0"/>
          <c:order val="2"/>
          <c:tx>
            <c:strRef>
              <c:f>'10'!$K$20</c:f>
              <c:strCache>
                <c:ptCount val="1"/>
                <c:pt idx="0">
                  <c:v>3</c:v>
                </c:pt>
              </c:strCache>
            </c:strRef>
          </c:tx>
          <c:spPr>
            <a:solidFill>
              <a:srgbClr val="FF0000"/>
            </a:solidFill>
            <a:ln>
              <a:noFill/>
            </a:ln>
            <a:effectLst/>
            <a:extLst>
              <a:ext uri="{91240B29-F687-4F45-9708-019B960494DF}">
                <a14:hiddenLine xmlns:a14="http://schemas.microsoft.com/office/drawing/2010/main">
                  <a:noFill/>
                </a14:hiddenLine>
              </a:ext>
            </a:extLst>
          </c:spPr>
          <c:invertIfNegative val="0"/>
          <c:dLbls>
            <c:dLbl>
              <c:idx val="0"/>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01C-4B55-9467-38B9E48311B7}"/>
                </c:ext>
              </c:extLst>
            </c:dLbl>
            <c:dLbl>
              <c:idx val="1"/>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1C-4B55-9467-38B9E48311B7}"/>
                </c:ext>
              </c:extLst>
            </c:dLbl>
            <c:dLbl>
              <c:idx val="2"/>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bg1"/>
                      </a:solidFill>
                      <a:latin typeface="Segoe UI" panose="020B0502040204020203"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01C-4B55-9467-38B9E48311B7}"/>
                </c:ext>
              </c:extLst>
            </c:dLbl>
            <c:dLbl>
              <c:idx val="3"/>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01C-4B55-9467-38B9E48311B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Segoe UI" panose="020B0502040204020203"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'10'!$L$16:$O$16</c:f>
              <c:strCache>
                <c:ptCount val="3"/>
                <c:pt idx="1">
                  <c:v>China export to US</c:v>
                </c:pt>
                <c:pt idx="2">
                  <c:v>US export to China</c:v>
                </c:pt>
              </c:strCache>
            </c:strRef>
          </c:cat>
          <c:val>
            <c:numRef>
              <c:f>'10'!$L$20:$O$20</c:f>
              <c:numCache>
                <c:formatCode>General</c:formatCode>
                <c:ptCount val="4"/>
                <c:pt idx="1">
                  <c:v>200</c:v>
                </c:pt>
              </c:numCache>
            </c:numRef>
          </c:val>
          <c:extLst>
            <c:ext xmlns:c16="http://schemas.microsoft.com/office/drawing/2014/chart" uri="{C3380CC4-5D6E-409C-BE32-E72D297353CC}">
              <c16:uniqueId val="{00000008-A01C-4B55-9467-38B9E48311B7}"/>
            </c:ext>
          </c:extLst>
        </c:ser>
        <c:ser>
          <c:idx val="3"/>
          <c:order val="3"/>
          <c:tx>
            <c:strRef>
              <c:f>'10'!$K$21</c:f>
              <c:strCache>
                <c:ptCount val="1"/>
                <c:pt idx="0">
                  <c:v>rest</c:v>
                </c:pt>
              </c:strCache>
            </c:strRef>
          </c:tx>
          <c:spPr>
            <a:solidFill>
              <a:srgbClr val="00B050">
                <a:alpha val="69804"/>
              </a:srgbClr>
            </a:solidFill>
            <a:ln>
              <a:noFill/>
            </a:ln>
            <a:effectLst/>
          </c:spPr>
          <c:invertIfNegative val="0"/>
          <c:dLbls>
            <c:dLbl>
              <c:idx val="1"/>
              <c:tx>
                <c:rich>
                  <a:bodyPr/>
                  <a:lstStyle/>
                  <a:p>
                    <a:r>
                      <a:rPr lang="en-US"/>
                      <a:t>252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01C-4B55-9467-38B9E48311B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Segoe UI"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'10'!$L$16:$O$16</c:f>
              <c:strCache>
                <c:ptCount val="3"/>
                <c:pt idx="1">
                  <c:v>China export to US</c:v>
                </c:pt>
                <c:pt idx="2">
                  <c:v>US export to China</c:v>
                </c:pt>
              </c:strCache>
            </c:strRef>
          </c:cat>
          <c:val>
            <c:numRef>
              <c:f>'10'!$L$21:$O$21</c:f>
              <c:numCache>
                <c:formatCode>General</c:formatCode>
                <c:ptCount val="4"/>
                <c:pt idx="1">
                  <c:v>251.69706399999995</c:v>
                </c:pt>
                <c:pt idx="2">
                  <c:v>77.369529</c:v>
                </c:pt>
              </c:numCache>
            </c:numRef>
          </c:val>
          <c:extLst>
            <c:ext xmlns:c16="http://schemas.microsoft.com/office/drawing/2014/chart" uri="{C3380CC4-5D6E-409C-BE32-E72D297353CC}">
              <c16:uniqueId val="{0000000A-A01C-4B55-9467-38B9E48311B7}"/>
            </c:ext>
          </c:extLst>
        </c:ser>
        <c:dLbls>
          <c:showLegendKey val="0"/>
          <c:showVal val="0"/>
          <c:showCatName val="0"/>
          <c:showSerName val="0"/>
          <c:showPercent val="0"/>
          <c:showBubbleSize val="0"/>
        </c:dLbls>
        <c:gapWidth val="100"/>
        <c:overlap val="100"/>
        <c:axId val="502475071"/>
        <c:axId val="347384943"/>
      </c:barChart>
      <c:catAx>
        <c:axId val="502475071"/>
        <c:scaling>
          <c:orientation val="minMax"/>
        </c:scaling>
        <c:delete val="1"/>
        <c:axPos val="b"/>
        <c:numFmt formatCode="General" sourceLinked="1"/>
        <c:majorTickMark val="none"/>
        <c:minorTickMark val="none"/>
        <c:tickLblPos val="low"/>
        <c:crossAx val="347384943"/>
        <c:crosses val="autoZero"/>
        <c:auto val="1"/>
        <c:lblAlgn val="ctr"/>
        <c:lblOffset val="100"/>
        <c:noMultiLvlLbl val="0"/>
      </c:catAx>
      <c:valAx>
        <c:axId val="347384943"/>
        <c:scaling>
          <c:orientation val="minMax"/>
          <c:max val="510"/>
          <c:min val="-50"/>
        </c:scaling>
        <c:delete val="0"/>
        <c:axPos val="l"/>
        <c:numFmt formatCode="#,##0" sourceLinked="0"/>
        <c:majorTickMark val="none"/>
        <c:minorTickMark val="none"/>
        <c:tickLblPos val="nextTo"/>
        <c:spPr>
          <a:noFill/>
          <a:ln>
            <a:solidFill>
              <a:srgbClr val="A6A6A6"/>
            </a:solidFill>
          </a:ln>
          <a:effectLst/>
        </c:spPr>
        <c:txPr>
          <a:bodyPr rot="-60000000" spcFirstLastPara="1" vertOverflow="ellipsis" vert="horz" wrap="square" anchor="ctr" anchorCtr="1"/>
          <a:lstStyle/>
          <a:p>
            <a:pPr>
              <a:defRPr sz="2400" b="0" i="0" u="none" strike="noStrike" kern="1200" baseline="0">
                <a:solidFill>
                  <a:srgbClr val="000000"/>
                </a:solidFill>
                <a:latin typeface="Segoe UI" panose="020B0502040204020203" pitchFamily="34" charset="0"/>
                <a:ea typeface="+mn-ea"/>
                <a:cs typeface="+mn-cs"/>
              </a:defRPr>
            </a:pPr>
            <a:endParaRPr lang="en-US"/>
          </a:p>
        </c:txPr>
        <c:crossAx val="502475071"/>
        <c:crosses val="autoZero"/>
        <c:crossBetween val="between"/>
      </c:valAx>
      <c:spPr>
        <a:noFill/>
        <a:ln>
          <a:solidFill>
            <a:srgbClr val="A6A6A6"/>
          </a:solidFill>
        </a:ln>
        <a:effectLst/>
      </c:spPr>
    </c:plotArea>
    <c:plotVisOnly val="1"/>
    <c:dispBlanksAs val="gap"/>
    <c:showDLblsOverMax val="0"/>
  </c:chart>
  <c:spPr>
    <a:solidFill>
      <a:sysClr val="window" lastClr="FFFFFF">
        <a:alpha val="0"/>
      </a:sysClr>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900">
          <a:solidFill>
            <a:srgbClr val="000000"/>
          </a:solidFill>
          <a:latin typeface="Segoe UI" panose="020B0502040204020203"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009623797025332E-3"/>
          <c:y val="0"/>
          <c:w val="0.96882271203988779"/>
          <c:h val="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BC9-4B40-910F-F63A1E382F32}"/>
              </c:ext>
            </c:extLst>
          </c:dPt>
          <c:dPt>
            <c:idx val="1"/>
            <c:bubble3D val="0"/>
            <c:spPr>
              <a:solidFill>
                <a:srgbClr val="FF8553"/>
              </a:solidFill>
              <a:ln w="19050">
                <a:solidFill>
                  <a:schemeClr val="lt1"/>
                </a:solidFill>
              </a:ln>
              <a:effectLst/>
            </c:spPr>
            <c:extLst>
              <c:ext xmlns:c16="http://schemas.microsoft.com/office/drawing/2014/chart" uri="{C3380CC4-5D6E-409C-BE32-E72D297353CC}">
                <c16:uniqueId val="{00000003-CBC9-4B40-910F-F63A1E382F32}"/>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CBC9-4B40-910F-F63A1E382F32}"/>
              </c:ext>
            </c:extLst>
          </c:dPt>
          <c:dPt>
            <c:idx val="3"/>
            <c:bubble3D val="0"/>
            <c:spPr>
              <a:solidFill>
                <a:srgbClr val="00B050">
                  <a:alpha val="60000"/>
                </a:srgbClr>
              </a:solidFill>
              <a:ln w="19050">
                <a:solidFill>
                  <a:schemeClr val="lt1"/>
                </a:solidFill>
              </a:ln>
              <a:effectLst/>
            </c:spPr>
            <c:extLst>
              <c:ext xmlns:c16="http://schemas.microsoft.com/office/drawing/2014/chart" uri="{C3380CC4-5D6E-409C-BE32-E72D297353CC}">
                <c16:uniqueId val="{00000007-CBC9-4B40-910F-F63A1E382F32}"/>
              </c:ext>
            </c:extLst>
          </c:dPt>
          <c:dLbls>
            <c:dLbl>
              <c:idx val="1"/>
              <c:layout>
                <c:manualLayout>
                  <c:x val="-0.12786546654354761"/>
                  <c:y val="9.7917266334964434E-3"/>
                </c:manualLayout>
              </c:layout>
              <c:showLegendKey val="0"/>
              <c:showVal val="1"/>
              <c:showCatName val="0"/>
              <c:showSerName val="0"/>
              <c:showPercent val="0"/>
              <c:showBubbleSize val="0"/>
              <c:extLst>
                <c:ext xmlns:c15="http://schemas.microsoft.com/office/drawing/2012/chart" uri="{CE6537A1-D6FC-4f65-9D91-7224C49458BB}">
                  <c15:layout>
                    <c:manualLayout>
                      <c:w val="0.23280720073871433"/>
                      <c:h val="0.18604280603643242"/>
                    </c:manualLayout>
                  </c15:layout>
                </c:ext>
                <c:ext xmlns:c16="http://schemas.microsoft.com/office/drawing/2014/chart" uri="{C3380CC4-5D6E-409C-BE32-E72D297353CC}">
                  <c16:uniqueId val="{00000003-CBC9-4B40-910F-F63A1E382F32}"/>
                </c:ext>
              </c:extLst>
            </c:dLbl>
            <c:dLbl>
              <c:idx val="2"/>
              <c:layout>
                <c:manualLayout>
                  <c:x val="0.16572241831137038"/>
                  <c:y val="-0.11874460298532012"/>
                </c:manualLayout>
              </c:layout>
              <c:showLegendKey val="0"/>
              <c:showVal val="1"/>
              <c:showCatName val="0"/>
              <c:showSerName val="0"/>
              <c:showPercent val="0"/>
              <c:showBubbleSize val="0"/>
              <c:extLst>
                <c:ext xmlns:c15="http://schemas.microsoft.com/office/drawing/2012/chart" uri="{CE6537A1-D6FC-4f65-9D91-7224C49458BB}">
                  <c15:layout>
                    <c:manualLayout>
                      <c:w val="0.31053041874861564"/>
                      <c:h val="0.18604280603643242"/>
                    </c:manualLayout>
                  </c15:layout>
                </c:ext>
                <c:ext xmlns:c16="http://schemas.microsoft.com/office/drawing/2014/chart" uri="{C3380CC4-5D6E-409C-BE32-E72D297353CC}">
                  <c16:uniqueId val="{00000005-CBC9-4B40-910F-F63A1E382F32}"/>
                </c:ext>
              </c:extLst>
            </c:dLbl>
            <c:dLbl>
              <c:idx val="3"/>
              <c:layout>
                <c:manualLayout>
                  <c:x val="-0.15526520937430782"/>
                  <c:y val="0.18604280603643242"/>
                </c:manualLayout>
              </c:layout>
              <c:showLegendKey val="0"/>
              <c:showVal val="1"/>
              <c:showCatName val="0"/>
              <c:showSerName val="0"/>
              <c:showPercent val="0"/>
              <c:showBubbleSize val="0"/>
              <c:extLst>
                <c:ext xmlns:c15="http://schemas.microsoft.com/office/drawing/2012/chart" uri="{CE6537A1-D6FC-4f65-9D91-7224C49458BB}">
                  <c15:layout>
                    <c:manualLayout>
                      <c:w val="0.32879691396912242"/>
                      <c:h val="0.18604280603643242"/>
                    </c:manualLayout>
                  </c15:layout>
                </c:ext>
                <c:ext xmlns:c16="http://schemas.microsoft.com/office/drawing/2014/chart" uri="{C3380CC4-5D6E-409C-BE32-E72D297353CC}">
                  <c16:uniqueId val="{00000007-CBC9-4B40-910F-F63A1E382F3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'10'!$P$18:$P$21</c:f>
              <c:numCache>
                <c:formatCode>General</c:formatCode>
                <c:ptCount val="4"/>
                <c:pt idx="1">
                  <c:v>4.1615999257129119E-3</c:v>
                </c:pt>
                <c:pt idx="2">
                  <c:v>1.6646399702851648E-2</c:v>
                </c:pt>
                <c:pt idx="3">
                  <c:v>2.0949249656891159E-2</c:v>
                </c:pt>
              </c:numCache>
            </c:numRef>
          </c:val>
          <c:extLst>
            <c:ext xmlns:c16="http://schemas.microsoft.com/office/drawing/2014/chart" uri="{C3380CC4-5D6E-409C-BE32-E72D297353CC}">
              <c16:uniqueId val="{00000008-CBC9-4B40-910F-F63A1E382F32}"/>
            </c:ext>
          </c:extLst>
        </c:ser>
        <c:dLbls>
          <c:showLegendKey val="0"/>
          <c:showVal val="0"/>
          <c:showCatName val="0"/>
          <c:showSerName val="0"/>
          <c:showPercent val="0"/>
          <c:showBubbleSize val="0"/>
          <c:showLeaderLines val="1"/>
        </c:dLbls>
        <c:firstSliceAng val="13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009623797025332E-3"/>
          <c:y val="0"/>
          <c:w val="0.96882220913974537"/>
          <c:h val="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14E-4385-AAA3-68C24E37987C}"/>
              </c:ext>
            </c:extLst>
          </c:dPt>
          <c:dPt>
            <c:idx val="1"/>
            <c:bubble3D val="0"/>
            <c:spPr>
              <a:solidFill>
                <a:srgbClr val="FF8553"/>
              </a:solidFill>
              <a:ln w="19050">
                <a:solidFill>
                  <a:schemeClr val="lt1"/>
                </a:solidFill>
              </a:ln>
              <a:effectLst/>
            </c:spPr>
            <c:extLst>
              <c:ext xmlns:c16="http://schemas.microsoft.com/office/drawing/2014/chart" uri="{C3380CC4-5D6E-409C-BE32-E72D297353CC}">
                <c16:uniqueId val="{00000003-A14E-4385-AAA3-68C24E37987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14E-4385-AAA3-68C24E37987C}"/>
              </c:ext>
            </c:extLst>
          </c:dPt>
          <c:dPt>
            <c:idx val="3"/>
            <c:bubble3D val="0"/>
            <c:spPr>
              <a:solidFill>
                <a:srgbClr val="00B050">
                  <a:alpha val="60000"/>
                </a:srgbClr>
              </a:solidFill>
              <a:ln w="19050">
                <a:solidFill>
                  <a:schemeClr val="lt1"/>
                </a:solidFill>
              </a:ln>
              <a:effectLst/>
            </c:spPr>
            <c:extLst>
              <c:ext xmlns:c16="http://schemas.microsoft.com/office/drawing/2014/chart" uri="{C3380CC4-5D6E-409C-BE32-E72D297353CC}">
                <c16:uniqueId val="{00000007-A14E-4385-AAA3-68C24E37987C}"/>
              </c:ext>
            </c:extLst>
          </c:dPt>
          <c:dLbls>
            <c:dLbl>
              <c:idx val="1"/>
              <c:layout>
                <c:manualLayout>
                  <c:x val="-1.2428211481060693E-2"/>
                  <c:y val="-1.3624022047315049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2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61529281707526684"/>
                      <c:h val="0.58852176404086298"/>
                    </c:manualLayout>
                  </c15:layout>
                </c:ext>
                <c:ext xmlns:c16="http://schemas.microsoft.com/office/drawing/2014/chart" uri="{C3380CC4-5D6E-409C-BE32-E72D297353CC}">
                  <c16:uniqueId val="{00000003-A14E-4385-AAA3-68C24E37987C}"/>
                </c:ext>
              </c:extLst>
            </c:dLbl>
            <c:dLbl>
              <c:idx val="3"/>
              <c:layout>
                <c:manualLayout>
                  <c:x val="-9.3019031547367931E-2"/>
                  <c:y val="9.6376667024753327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2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90538524039438117"/>
                      <c:h val="0.47101282464459826"/>
                    </c:manualLayout>
                  </c15:layout>
                </c:ext>
                <c:ext xmlns:c16="http://schemas.microsoft.com/office/drawing/2014/chart" uri="{C3380CC4-5D6E-409C-BE32-E72D297353CC}">
                  <c16:uniqueId val="{00000007-A14E-4385-AAA3-68C24E37987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'10'!$Q$18:$Q$21</c:f>
              <c:numCache>
                <c:formatCode>General</c:formatCode>
                <c:ptCount val="4"/>
                <c:pt idx="1">
                  <c:v>2.5785689973492312E-3</c:v>
                </c:pt>
                <c:pt idx="3">
                  <c:v>3.9900533763782458E-3</c:v>
                </c:pt>
              </c:numCache>
            </c:numRef>
          </c:val>
          <c:extLst>
            <c:ext xmlns:c16="http://schemas.microsoft.com/office/drawing/2014/chart" uri="{C3380CC4-5D6E-409C-BE32-E72D297353CC}">
              <c16:uniqueId val="{00000008-A14E-4385-AAA3-68C24E37987C}"/>
            </c:ext>
          </c:extLst>
        </c:ser>
        <c:dLbls>
          <c:showLegendKey val="0"/>
          <c:showVal val="0"/>
          <c:showCatName val="0"/>
          <c:showSerName val="0"/>
          <c:showPercent val="0"/>
          <c:showBubbleSize val="0"/>
          <c:showLeaderLines val="1"/>
        </c:dLbls>
        <c:firstSliceAng val="6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55345792619283E-2"/>
          <c:y val="3.4061072227082718E-2"/>
          <c:w val="0.86966393131581432"/>
          <c:h val="0.88771106736657923"/>
        </c:manualLayout>
      </c:layout>
      <c:lineChart>
        <c:grouping val="standard"/>
        <c:varyColors val="0"/>
        <c:ser>
          <c:idx val="2"/>
          <c:order val="0"/>
          <c:tx>
            <c:strRef>
              <c:f>'16'!$A$44</c:f>
              <c:strCache>
                <c:ptCount val="1"/>
                <c:pt idx="0">
                  <c:v>Government 2/</c:v>
                </c:pt>
              </c:strCache>
            </c:strRef>
          </c:tx>
          <c:spPr>
            <a:ln w="63500" cap="rnd">
              <a:solidFill>
                <a:srgbClr val="2D85EF"/>
              </a:solidFill>
              <a:prstDash val="solid"/>
              <a:round/>
            </a:ln>
            <a:effectLst/>
          </c:spPr>
          <c:marker>
            <c:symbol val="none"/>
          </c:marker>
          <c:cat>
            <c:numRef>
              <c:f>'16'!$D$41:$G$41</c:f>
              <c:numCache>
                <c:formatCode>General</c:formatCode>
                <c:ptCount val="4"/>
                <c:pt idx="0">
                  <c:v>2014</c:v>
                </c:pt>
                <c:pt idx="1">
                  <c:v>2015</c:v>
                </c:pt>
                <c:pt idx="2">
                  <c:v>2016</c:v>
                </c:pt>
                <c:pt idx="3">
                  <c:v>2017</c:v>
                </c:pt>
              </c:numCache>
            </c:numRef>
          </c:cat>
          <c:val>
            <c:numRef>
              <c:f>'16'!$D$44:$G$44</c:f>
              <c:numCache>
                <c:formatCode>General</c:formatCode>
                <c:ptCount val="4"/>
                <c:pt idx="0">
                  <c:v>52.015130754368407</c:v>
                </c:pt>
                <c:pt idx="1">
                  <c:v>53.994105281618076</c:v>
                </c:pt>
                <c:pt idx="2">
                  <c:v>57.827292524247063</c:v>
                </c:pt>
                <c:pt idx="3">
                  <c:v>61.024346042085305</c:v>
                </c:pt>
              </c:numCache>
            </c:numRef>
          </c:val>
          <c:smooth val="0"/>
          <c:extLst>
            <c:ext xmlns:c16="http://schemas.microsoft.com/office/drawing/2014/chart" uri="{C3380CC4-5D6E-409C-BE32-E72D297353CC}">
              <c16:uniqueId val="{00000000-D943-4935-A97D-71DD4111F9A8}"/>
            </c:ext>
          </c:extLst>
        </c:ser>
        <c:ser>
          <c:idx val="1"/>
          <c:order val="2"/>
          <c:tx>
            <c:strRef>
              <c:f>'16'!$A$43</c:f>
              <c:strCache>
                <c:ptCount val="1"/>
                <c:pt idx="0">
                  <c:v>Households</c:v>
                </c:pt>
              </c:strCache>
            </c:strRef>
          </c:tx>
          <c:spPr>
            <a:ln w="63500" cap="rnd">
              <a:solidFill>
                <a:srgbClr val="000000"/>
              </a:solidFill>
              <a:prstDash val="solid"/>
              <a:round/>
            </a:ln>
            <a:effectLst/>
          </c:spPr>
          <c:marker>
            <c:symbol val="none"/>
          </c:marker>
          <c:cat>
            <c:numRef>
              <c:f>'16'!$D$41:$G$41</c:f>
              <c:numCache>
                <c:formatCode>General</c:formatCode>
                <c:ptCount val="4"/>
                <c:pt idx="0">
                  <c:v>2014</c:v>
                </c:pt>
                <c:pt idx="1">
                  <c:v>2015</c:v>
                </c:pt>
                <c:pt idx="2">
                  <c:v>2016</c:v>
                </c:pt>
                <c:pt idx="3">
                  <c:v>2017</c:v>
                </c:pt>
              </c:numCache>
            </c:numRef>
          </c:cat>
          <c:val>
            <c:numRef>
              <c:f>'16'!$D$43:$G$43</c:f>
              <c:numCache>
                <c:formatCode>General</c:formatCode>
                <c:ptCount val="4"/>
                <c:pt idx="0">
                  <c:v>35.417504352292923</c:v>
                </c:pt>
                <c:pt idx="1">
                  <c:v>38.238061763930283</c:v>
                </c:pt>
                <c:pt idx="2">
                  <c:v>44.196536803991101</c:v>
                </c:pt>
                <c:pt idx="3">
                  <c:v>49.218025379624414</c:v>
                </c:pt>
              </c:numCache>
            </c:numRef>
          </c:val>
          <c:smooth val="0"/>
          <c:extLst>
            <c:ext xmlns:c16="http://schemas.microsoft.com/office/drawing/2014/chart" uri="{C3380CC4-5D6E-409C-BE32-E72D297353CC}">
              <c16:uniqueId val="{00000001-D943-4935-A97D-71DD4111F9A8}"/>
            </c:ext>
          </c:extLst>
        </c:ser>
        <c:dLbls>
          <c:showLegendKey val="0"/>
          <c:showVal val="0"/>
          <c:showCatName val="0"/>
          <c:showSerName val="0"/>
          <c:showPercent val="0"/>
          <c:showBubbleSize val="0"/>
        </c:dLbls>
        <c:marker val="1"/>
        <c:smooth val="0"/>
        <c:axId val="1361654607"/>
        <c:axId val="1637548447"/>
      </c:lineChart>
      <c:lineChart>
        <c:grouping val="standard"/>
        <c:varyColors val="0"/>
        <c:ser>
          <c:idx val="0"/>
          <c:order val="1"/>
          <c:tx>
            <c:strRef>
              <c:f>'16'!$A$42</c:f>
              <c:strCache>
                <c:ptCount val="1"/>
                <c:pt idx="0">
                  <c:v>Corporates (rhs) 1/</c:v>
                </c:pt>
              </c:strCache>
            </c:strRef>
          </c:tx>
          <c:spPr>
            <a:ln w="63500" cap="rnd">
              <a:solidFill>
                <a:srgbClr val="FF0D0D"/>
              </a:solidFill>
              <a:prstDash val="solid"/>
              <a:round/>
            </a:ln>
            <a:effectLst/>
          </c:spPr>
          <c:marker>
            <c:symbol val="none"/>
          </c:marker>
          <c:cat>
            <c:numRef>
              <c:f>'16'!$D$41:$G$41</c:f>
              <c:numCache>
                <c:formatCode>General</c:formatCode>
                <c:ptCount val="4"/>
                <c:pt idx="0">
                  <c:v>2014</c:v>
                </c:pt>
                <c:pt idx="1">
                  <c:v>2015</c:v>
                </c:pt>
                <c:pt idx="2">
                  <c:v>2016</c:v>
                </c:pt>
                <c:pt idx="3">
                  <c:v>2017</c:v>
                </c:pt>
              </c:numCache>
            </c:numRef>
          </c:cat>
          <c:val>
            <c:numRef>
              <c:f>'16'!$D$42:$G$42</c:f>
              <c:numCache>
                <c:formatCode>General</c:formatCode>
                <c:ptCount val="4"/>
                <c:pt idx="0">
                  <c:v>119.79809540859728</c:v>
                </c:pt>
                <c:pt idx="1">
                  <c:v>126.7607980784955</c:v>
                </c:pt>
                <c:pt idx="2">
                  <c:v>135.71689195447681</c:v>
                </c:pt>
                <c:pt idx="3">
                  <c:v>136.48698117477895</c:v>
                </c:pt>
              </c:numCache>
            </c:numRef>
          </c:val>
          <c:smooth val="0"/>
          <c:extLst>
            <c:ext xmlns:c16="http://schemas.microsoft.com/office/drawing/2014/chart" uri="{C3380CC4-5D6E-409C-BE32-E72D297353CC}">
              <c16:uniqueId val="{00000002-D943-4935-A97D-71DD4111F9A8}"/>
            </c:ext>
          </c:extLst>
        </c:ser>
        <c:dLbls>
          <c:showLegendKey val="0"/>
          <c:showVal val="0"/>
          <c:showCatName val="0"/>
          <c:showSerName val="0"/>
          <c:showPercent val="0"/>
          <c:showBubbleSize val="0"/>
        </c:dLbls>
        <c:marker val="1"/>
        <c:smooth val="0"/>
        <c:axId val="1390299695"/>
        <c:axId val="1637553199"/>
      </c:lineChart>
      <c:catAx>
        <c:axId val="1361654607"/>
        <c:scaling>
          <c:orientation val="minMax"/>
        </c:scaling>
        <c:delete val="0"/>
        <c:axPos val="b"/>
        <c:numFmt formatCode="General" sourceLinked="1"/>
        <c:majorTickMark val="in"/>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1637548447"/>
        <c:crosses val="autoZero"/>
        <c:auto val="1"/>
        <c:lblAlgn val="ctr"/>
        <c:lblOffset val="100"/>
        <c:noMultiLvlLbl val="0"/>
      </c:catAx>
      <c:valAx>
        <c:axId val="1637548447"/>
        <c:scaling>
          <c:orientation val="minMax"/>
          <c:max val="70"/>
          <c:min val="30"/>
        </c:scaling>
        <c:delete val="0"/>
        <c:axPos val="l"/>
        <c:numFmt formatCode="#,##0" sourceLinked="0"/>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1361654607"/>
        <c:crosses val="autoZero"/>
        <c:crossBetween val="between"/>
        <c:majorUnit val="10"/>
      </c:valAx>
      <c:valAx>
        <c:axId val="1637553199"/>
        <c:scaling>
          <c:orientation val="minMax"/>
        </c:scaling>
        <c:delete val="0"/>
        <c:axPos val="r"/>
        <c:numFmt formatCode="General" sourceLinked="1"/>
        <c:majorTickMark val="in"/>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2400" b="0" i="0" u="none" strike="noStrike" kern="1200" baseline="0">
                <a:solidFill>
                  <a:srgbClr val="000000"/>
                </a:solidFill>
                <a:latin typeface="Segoe UI"/>
                <a:ea typeface="Segoe UI"/>
                <a:cs typeface="Segoe UI"/>
              </a:defRPr>
            </a:pPr>
            <a:endParaRPr lang="en-US"/>
          </a:p>
        </c:txPr>
        <c:crossAx val="1390299695"/>
        <c:crosses val="max"/>
        <c:crossBetween val="between"/>
      </c:valAx>
      <c:catAx>
        <c:axId val="1390299695"/>
        <c:scaling>
          <c:orientation val="minMax"/>
        </c:scaling>
        <c:delete val="1"/>
        <c:axPos val="b"/>
        <c:numFmt formatCode="General" sourceLinked="1"/>
        <c:majorTickMark val="out"/>
        <c:minorTickMark val="none"/>
        <c:tickLblPos val="nextTo"/>
        <c:crossAx val="1637553199"/>
        <c:crosses val="autoZero"/>
        <c:auto val="1"/>
        <c:lblAlgn val="ctr"/>
        <c:lblOffset val="100"/>
        <c:noMultiLvlLbl val="0"/>
      </c:catAx>
      <c:spPr>
        <a:solidFill>
          <a:srgbClr val="FFFFFF">
            <a:alpha val="0"/>
          </a:srgbClr>
        </a:solidFill>
        <a:ln w="3175">
          <a:solidFill>
            <a:srgbClr val="000000"/>
          </a:solidFill>
          <a:prstDash val="solid"/>
        </a:ln>
        <a:effectLst/>
      </c:spPr>
    </c:plotArea>
    <c:plotVisOnly val="1"/>
    <c:dispBlanksAs val="gap"/>
    <c:showDLblsOverMax val="0"/>
  </c:chart>
  <c:spPr>
    <a:noFill/>
    <a:ln w="25400"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2400">
          <a:solidFill>
            <a:srgbClr val="000000"/>
          </a:solidFill>
          <a:latin typeface="Segoe UI"/>
          <a:ea typeface="Segoe UI"/>
          <a:cs typeface="Segoe UI"/>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0.30303</cdr:x>
      <cdr:y>0.26489</cdr:y>
    </cdr:from>
    <cdr:to>
      <cdr:x>0.5</cdr:x>
      <cdr:y>0.34823</cdr:y>
    </cdr:to>
    <cdr:sp macro="" textlink="">
      <cdr:nvSpPr>
        <cdr:cNvPr id="3" name="TextBox 5">
          <a:extLst xmlns:a="http://schemas.openxmlformats.org/drawingml/2006/main">
            <a:ext uri="{FF2B5EF4-FFF2-40B4-BE49-F238E27FC236}">
              <a16:creationId xmlns:a16="http://schemas.microsoft.com/office/drawing/2014/main" id="{A289168F-45F4-4FB9-8EDE-098AF59FA9C3}"/>
            </a:ext>
          </a:extLst>
        </cdr:cNvPr>
        <cdr:cNvSpPr txBox="1"/>
      </cdr:nvSpPr>
      <cdr:spPr>
        <a:xfrm xmlns:a="http://schemas.openxmlformats.org/drawingml/2006/main">
          <a:off x="2285997" y="2179941"/>
          <a:ext cx="1485903" cy="68585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lIns="0" tIns="0" rIns="0" bIns="0"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r>
            <a:rPr lang="en-US" sz="2000" b="1" dirty="0" err="1">
              <a:solidFill>
                <a:srgbClr val="2D85EF"/>
              </a:solidFill>
              <a:latin typeface="Segoe UI" panose="020B0502040204020203" pitchFamily="34" charset="0"/>
              <a:ea typeface="Segoe UI" panose="020B0502040204020203" pitchFamily="34" charset="0"/>
              <a:cs typeface="Segoe UI" panose="020B0502040204020203" pitchFamily="34" charset="0"/>
            </a:rPr>
            <a:t>Efectivo</a:t>
          </a:r>
          <a:r>
            <a:rPr lang="en-US" sz="2000" b="1" dirty="0">
              <a:solidFill>
                <a:srgbClr val="2D85EF"/>
              </a:solidFill>
              <a:latin typeface="Segoe UI" panose="020B0502040204020203" pitchFamily="34" charset="0"/>
              <a:ea typeface="Segoe UI" panose="020B0502040204020203" pitchFamily="34" charset="0"/>
              <a:cs typeface="Segoe UI" panose="020B0502040204020203" pitchFamily="34" charset="0"/>
            </a:rPr>
            <a:t>/</a:t>
          </a:r>
        </a:p>
        <a:p xmlns:a="http://schemas.openxmlformats.org/drawingml/2006/main">
          <a:pPr algn="l"/>
          <a:r>
            <a:rPr lang="en-US" sz="2000" b="1" dirty="0" err="1">
              <a:solidFill>
                <a:srgbClr val="2D85EF"/>
              </a:solidFill>
              <a:latin typeface="Segoe UI" panose="020B0502040204020203" pitchFamily="34" charset="0"/>
              <a:ea typeface="Segoe UI" panose="020B0502040204020203" pitchFamily="34" charset="0"/>
              <a:cs typeface="Segoe UI" panose="020B0502040204020203" pitchFamily="34" charset="0"/>
            </a:rPr>
            <a:t>histórico</a:t>
          </a:r>
          <a:endParaRPr lang="en-US" sz="2000" b="1" dirty="0">
            <a:solidFill>
              <a:srgbClr val="2D85EF"/>
            </a:solidFill>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0.80585</cdr:x>
      <cdr:y>0.07045</cdr:y>
    </cdr:from>
    <cdr:to>
      <cdr:x>0.97562</cdr:x>
      <cdr:y>0.16303</cdr:y>
    </cdr:to>
    <cdr:sp macro="" textlink="">
      <cdr:nvSpPr>
        <cdr:cNvPr id="4" name="TextBox 5">
          <a:extLst xmlns:a="http://schemas.openxmlformats.org/drawingml/2006/main">
            <a:ext uri="{FF2B5EF4-FFF2-40B4-BE49-F238E27FC236}">
              <a16:creationId xmlns:a16="http://schemas.microsoft.com/office/drawing/2014/main" id="{8AA01C96-BDF4-4818-B0EF-5ECFF5FC05F2}"/>
            </a:ext>
          </a:extLst>
        </cdr:cNvPr>
        <cdr:cNvSpPr txBox="1"/>
      </cdr:nvSpPr>
      <cdr:spPr>
        <a:xfrm xmlns:a="http://schemas.openxmlformats.org/drawingml/2006/main">
          <a:off x="6079174" y="579741"/>
          <a:ext cx="1280681" cy="76196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lIns="0" tIns="0" rIns="0" bIns="0"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r>
            <a:rPr lang="en-US" sz="2000" b="1" dirty="0">
              <a:latin typeface="Segoe UI" panose="020B0502040204020203" pitchFamily="34" charset="0"/>
              <a:ea typeface="Segoe UI" panose="020B0502040204020203" pitchFamily="34" charset="0"/>
              <a:cs typeface="Segoe UI" panose="020B0502040204020203" pitchFamily="34" charset="0"/>
            </a:rPr>
            <a:t>Ultima </a:t>
          </a:r>
          <a:r>
            <a:rPr lang="en-US" sz="2000" b="1" dirty="0" err="1">
              <a:latin typeface="Segoe UI" panose="020B0502040204020203" pitchFamily="34" charset="0"/>
              <a:ea typeface="Segoe UI" panose="020B0502040204020203" pitchFamily="34" charset="0"/>
              <a:cs typeface="Segoe UI" panose="020B0502040204020203" pitchFamily="34" charset="0"/>
            </a:rPr>
            <a:t>Revisión</a:t>
          </a:r>
          <a:r>
            <a:rPr lang="en-US" sz="2000" b="1" dirty="0">
              <a:latin typeface="Segoe UI" panose="020B0502040204020203" pitchFamily="34" charset="0"/>
              <a:ea typeface="Segoe UI" panose="020B0502040204020203" pitchFamily="34" charset="0"/>
              <a:cs typeface="Segoe UI" panose="020B0502040204020203" pitchFamily="34" charset="0"/>
            </a:rPr>
            <a:t> Julio 2018</a:t>
          </a:r>
          <a:endParaRPr lang="en-US" sz="20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0.5</cdr:x>
      <cdr:y>0.5</cdr:y>
    </cdr:from>
    <cdr:to>
      <cdr:x>0.83615</cdr:x>
      <cdr:y>0.56481</cdr:y>
    </cdr:to>
    <cdr:sp macro="" textlink="">
      <cdr:nvSpPr>
        <cdr:cNvPr id="6" name="TextBox 5">
          <a:extLst xmlns:a="http://schemas.openxmlformats.org/drawingml/2006/main">
            <a:ext uri="{FF2B5EF4-FFF2-40B4-BE49-F238E27FC236}">
              <a16:creationId xmlns:a16="http://schemas.microsoft.com/office/drawing/2014/main" id="{A50C0E02-6CEA-451E-968C-B7D40F145A2C}"/>
            </a:ext>
          </a:extLst>
        </cdr:cNvPr>
        <cdr:cNvSpPr txBox="1"/>
      </cdr:nvSpPr>
      <cdr:spPr>
        <a:xfrm xmlns:a="http://schemas.openxmlformats.org/drawingml/2006/main">
          <a:off x="3771900" y="4114800"/>
          <a:ext cx="2535874" cy="53336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lIns="0" tIns="0" rIns="0" bIns="0"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r>
            <a:rPr lang="en-US" sz="2000" b="1" dirty="0" err="1">
              <a:solidFill>
                <a:schemeClr val="accent6">
                  <a:lumMod val="75000"/>
                </a:schemeClr>
              </a:solidFill>
              <a:latin typeface="Segoe UI" panose="020B0502040204020203" pitchFamily="34" charset="0"/>
              <a:ea typeface="Segoe UI" panose="020B0502040204020203" pitchFamily="34" charset="0"/>
              <a:cs typeface="Segoe UI" panose="020B0502040204020203" pitchFamily="34" charset="0"/>
            </a:rPr>
            <a:t>Brecha</a:t>
          </a:r>
          <a:r>
            <a:rPr lang="en-US" sz="2000" b="1" dirty="0">
              <a:solidFill>
                <a:schemeClr val="accent6">
                  <a:lumMod val="75000"/>
                </a:schemeClr>
              </a:solidFill>
              <a:latin typeface="Segoe UI" panose="020B0502040204020203" pitchFamily="34" charset="0"/>
              <a:ea typeface="Segoe UI" panose="020B0502040204020203" pitchFamily="34" charset="0"/>
              <a:cs typeface="Segoe UI" panose="020B0502040204020203" pitchFamily="34" charset="0"/>
            </a:rPr>
            <a:t> del </a:t>
          </a:r>
          <a:r>
            <a:rPr lang="en-US" sz="2000" b="1" dirty="0" err="1">
              <a:solidFill>
                <a:schemeClr val="accent6">
                  <a:lumMod val="75000"/>
                </a:schemeClr>
              </a:solidFill>
              <a:latin typeface="Segoe UI" panose="020B0502040204020203" pitchFamily="34" charset="0"/>
              <a:ea typeface="Segoe UI" panose="020B0502040204020203" pitchFamily="34" charset="0"/>
              <a:cs typeface="Segoe UI" panose="020B0502040204020203" pitchFamily="34" charset="0"/>
            </a:rPr>
            <a:t>producto</a:t>
          </a:r>
          <a:endParaRPr lang="en-US" sz="2000" b="1" dirty="0">
            <a:solidFill>
              <a:schemeClr val="accent6">
                <a:lumMod val="75000"/>
              </a:schemeClr>
            </a:solidFill>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0.13918</cdr:x>
      <cdr:y>0.84147</cdr:y>
    </cdr:from>
    <cdr:to>
      <cdr:x>0.3412</cdr:x>
      <cdr:y>0.92056</cdr:y>
    </cdr:to>
    <cdr:sp macro="" textlink="">
      <cdr:nvSpPr>
        <cdr:cNvPr id="7" name="TextBox 5">
          <a:extLst xmlns:a="http://schemas.openxmlformats.org/drawingml/2006/main">
            <a:ext uri="{FF2B5EF4-FFF2-40B4-BE49-F238E27FC236}">
              <a16:creationId xmlns:a16="http://schemas.microsoft.com/office/drawing/2014/main" id="{EAAA68D7-55A0-4CD0-B790-A47EAE815B9A}"/>
            </a:ext>
          </a:extLst>
        </cdr:cNvPr>
        <cdr:cNvSpPr txBox="1"/>
      </cdr:nvSpPr>
      <cdr:spPr>
        <a:xfrm xmlns:a="http://schemas.openxmlformats.org/drawingml/2006/main">
          <a:off x="1049946" y="6924962"/>
          <a:ext cx="1524028" cy="65087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lIns="0" tIns="0" rIns="0" bIns="0"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s-ES_tradnl" sz="2000" b="1" dirty="0">
              <a:solidFill>
                <a:srgbClr val="2D85EF"/>
              </a:solidFill>
              <a:latin typeface="Segoe UI" panose="020B0502040204020203" pitchFamily="34" charset="0"/>
              <a:ea typeface="Segoe UI" panose="020B0502040204020203" pitchFamily="34" charset="0"/>
              <a:cs typeface="Segoe UI" panose="020B0502040204020203" pitchFamily="34" charset="0"/>
            </a:rPr>
            <a:t>Recesión según NBER</a:t>
          </a:r>
        </a:p>
      </cdr:txBody>
    </cdr:sp>
  </cdr:relSizeAnchor>
  <cdr:relSizeAnchor xmlns:cdr="http://schemas.openxmlformats.org/drawingml/2006/chartDrawing">
    <cdr:from>
      <cdr:x>0.0807</cdr:x>
      <cdr:y>0.02415</cdr:y>
    </cdr:from>
    <cdr:to>
      <cdr:x>0.94726</cdr:x>
      <cdr:y>0.07971</cdr:y>
    </cdr:to>
    <cdr:sp macro="" textlink="">
      <cdr:nvSpPr>
        <cdr:cNvPr id="8" name="TextBox 5">
          <a:extLst xmlns:a="http://schemas.openxmlformats.org/drawingml/2006/main">
            <a:ext uri="{FF2B5EF4-FFF2-40B4-BE49-F238E27FC236}">
              <a16:creationId xmlns:a16="http://schemas.microsoft.com/office/drawing/2014/main" id="{DB16D6B9-CAE6-4F17-9DBE-13056B66BBDA}"/>
            </a:ext>
          </a:extLst>
        </cdr:cNvPr>
        <cdr:cNvSpPr txBox="1"/>
      </cdr:nvSpPr>
      <cdr:spPr>
        <a:xfrm xmlns:a="http://schemas.openxmlformats.org/drawingml/2006/main">
          <a:off x="608784" y="198745"/>
          <a:ext cx="6537190" cy="45723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lIns="0" tIns="0" rIns="0" bIns="0"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r>
            <a:rPr lang="es-ES_tradnl" sz="2400" b="1" dirty="0">
              <a:solidFill>
                <a:schemeClr val="tx1"/>
              </a:solidFill>
              <a:latin typeface="Segoe UI" panose="020B0502040204020203" pitchFamily="34" charset="0"/>
              <a:ea typeface="Segoe UI" panose="020B0502040204020203" pitchFamily="34" charset="0"/>
              <a:cs typeface="Segoe UI" panose="020B0502040204020203" pitchFamily="34" charset="0"/>
            </a:rPr>
            <a:t>Crecimiento el PIB real </a:t>
          </a:r>
          <a:r>
            <a:rPr lang="es-ES_tradnl" sz="1800" i="1" dirty="0">
              <a:solidFill>
                <a:schemeClr val="tx1"/>
              </a:solidFill>
              <a:latin typeface="Segoe UI" panose="020B0502040204020203" pitchFamily="34" charset="0"/>
              <a:ea typeface="Segoe UI" panose="020B0502040204020203" pitchFamily="34" charset="0"/>
              <a:cs typeface="Segoe UI" panose="020B0502040204020203" pitchFamily="34" charset="0"/>
            </a:rPr>
            <a:t>(% tasa anual desestacionaliza)</a:t>
          </a:r>
          <a:endParaRPr lang="es-ES_tradnl" sz="24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0.91696</cdr:x>
      <cdr:y>0.95933</cdr:y>
    </cdr:from>
    <cdr:to>
      <cdr:x>1</cdr:x>
      <cdr:y>1</cdr:y>
    </cdr:to>
    <cdr:sp macro="" textlink="">
      <cdr:nvSpPr>
        <cdr:cNvPr id="9" name="TextBox 5">
          <a:extLst xmlns:a="http://schemas.openxmlformats.org/drawingml/2006/main">
            <a:ext uri="{FF2B5EF4-FFF2-40B4-BE49-F238E27FC236}">
              <a16:creationId xmlns:a16="http://schemas.microsoft.com/office/drawing/2014/main" id="{AB3987EF-88AF-4808-A327-F9C057DB3407}"/>
            </a:ext>
          </a:extLst>
        </cdr:cNvPr>
        <cdr:cNvSpPr txBox="1"/>
      </cdr:nvSpPr>
      <cdr:spPr>
        <a:xfrm xmlns:a="http://schemas.openxmlformats.org/drawingml/2006/main">
          <a:off x="6917363" y="7894941"/>
          <a:ext cx="626437" cy="33465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lIns="0" tIns="0" rIns="0" bIns="9144" rtlCol="0" anchor="ctr">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r>
            <a:rPr lang="en-US" sz="2200" b="0" dirty="0">
              <a:solidFill>
                <a:schemeClr val="tx1"/>
              </a:solidFill>
              <a:latin typeface="Segoe UI" panose="020B0502040204020203" pitchFamily="34" charset="0"/>
              <a:ea typeface="Segoe UI" panose="020B0502040204020203" pitchFamily="34" charset="0"/>
              <a:cs typeface="Segoe UI" panose="020B0502040204020203" pitchFamily="34" charset="0"/>
            </a:rPr>
            <a:t>2023</a:t>
          </a:r>
        </a:p>
      </cdr:txBody>
    </cdr:sp>
  </cdr:relSizeAnchor>
  <cdr:relSizeAnchor xmlns:cdr="http://schemas.openxmlformats.org/drawingml/2006/chartDrawing">
    <cdr:from>
      <cdr:x>0.56342</cdr:x>
      <cdr:y>0.23711</cdr:y>
    </cdr:from>
    <cdr:to>
      <cdr:x>0.70707</cdr:x>
      <cdr:y>0.32045</cdr:y>
    </cdr:to>
    <cdr:sp macro="" textlink="">
      <cdr:nvSpPr>
        <cdr:cNvPr id="10" name="TextBox 5">
          <a:extLst xmlns:a="http://schemas.openxmlformats.org/drawingml/2006/main">
            <a:ext uri="{FF2B5EF4-FFF2-40B4-BE49-F238E27FC236}">
              <a16:creationId xmlns:a16="http://schemas.microsoft.com/office/drawing/2014/main" id="{9A2F4B09-008F-4335-BAE3-84C036A72806}"/>
            </a:ext>
          </a:extLst>
        </cdr:cNvPr>
        <cdr:cNvSpPr txBox="1"/>
      </cdr:nvSpPr>
      <cdr:spPr>
        <a:xfrm xmlns:a="http://schemas.openxmlformats.org/drawingml/2006/main">
          <a:off x="4250354" y="1951341"/>
          <a:ext cx="1083666" cy="68585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lIns="0" tIns="0" rIns="0" bIns="0"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r>
            <a:rPr lang="en-US" sz="2000" b="1" dirty="0" err="1">
              <a:solidFill>
                <a:srgbClr val="FF0D0D"/>
              </a:solidFill>
              <a:latin typeface="Segoe UI" panose="020B0502040204020203" pitchFamily="34" charset="0"/>
              <a:ea typeface="Segoe UI" panose="020B0502040204020203" pitchFamily="34" charset="0"/>
              <a:cs typeface="Segoe UI" panose="020B0502040204020203" pitchFamily="34" charset="0"/>
            </a:rPr>
            <a:t>Revisión</a:t>
          </a:r>
          <a:r>
            <a:rPr lang="en-US" sz="2000" b="1" dirty="0">
              <a:solidFill>
                <a:srgbClr val="FF0D0D"/>
              </a:solidFill>
              <a:latin typeface="Segoe UI" panose="020B0502040204020203" pitchFamily="34" charset="0"/>
              <a:ea typeface="Segoe UI" panose="020B0502040204020203" pitchFamily="34" charset="0"/>
              <a:cs typeface="Segoe UI" panose="020B0502040204020203" pitchFamily="34" charset="0"/>
            </a:rPr>
            <a:t> </a:t>
          </a:r>
          <a:r>
            <a:rPr lang="en-US" sz="2000" b="1" dirty="0" err="1">
              <a:solidFill>
                <a:srgbClr val="FF0D0D"/>
              </a:solidFill>
              <a:latin typeface="Segoe UI" panose="020B0502040204020203" pitchFamily="34" charset="0"/>
              <a:ea typeface="Segoe UI" panose="020B0502040204020203" pitchFamily="34" charset="0"/>
              <a:cs typeface="Segoe UI" panose="020B0502040204020203" pitchFamily="34" charset="0"/>
            </a:rPr>
            <a:t>Enero</a:t>
          </a:r>
          <a:endParaRPr lang="en-US" sz="2000" b="1" dirty="0">
            <a:solidFill>
              <a:srgbClr val="FF0D0D"/>
            </a:solidFill>
            <a:latin typeface="Segoe UI" panose="020B0502040204020203" pitchFamily="34" charset="0"/>
            <a:ea typeface="Segoe UI" panose="020B0502040204020203" pitchFamily="34" charset="0"/>
            <a:cs typeface="Segoe UI" panose="020B0502040204020203"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0.11111</cdr:x>
      <cdr:y>0.02527</cdr:y>
    </cdr:from>
    <cdr:to>
      <cdr:x>0.91919</cdr:x>
      <cdr:y>0.10185</cdr:y>
    </cdr:to>
    <cdr:sp macro="" textlink="">
      <cdr:nvSpPr>
        <cdr:cNvPr id="2" name="Header">
          <a:extLst xmlns:a="http://schemas.openxmlformats.org/drawingml/2006/main">
            <a:ext uri="{FF2B5EF4-FFF2-40B4-BE49-F238E27FC236}">
              <a16:creationId xmlns:a16="http://schemas.microsoft.com/office/drawing/2014/main" id="{E06A7420-E9B3-4826-A1F8-A17DEE75D652}"/>
            </a:ext>
          </a:extLst>
        </cdr:cNvPr>
        <cdr:cNvSpPr txBox="1"/>
      </cdr:nvSpPr>
      <cdr:spPr>
        <a:xfrm xmlns:a="http://schemas.openxmlformats.org/drawingml/2006/main">
          <a:off x="838192" y="207962"/>
          <a:ext cx="6096008" cy="630223"/>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lIns="0" tIns="0" rIns="0" bIns="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altLang="en-US" sz="2000" b="1" dirty="0" err="1">
              <a:solidFill>
                <a:srgbClr val="000000"/>
              </a:solidFill>
              <a:latin typeface="Segoe UI" panose="020B0502040204020203" pitchFamily="34" charset="0"/>
              <a:cs typeface="Segoe UI" panose="020B0502040204020203" pitchFamily="34" charset="0"/>
            </a:rPr>
            <a:t>Términos</a:t>
          </a:r>
          <a:r>
            <a:rPr lang="en-US" altLang="en-US" sz="2000" b="1" dirty="0">
              <a:solidFill>
                <a:srgbClr val="000000"/>
              </a:solidFill>
              <a:latin typeface="Segoe UI" panose="020B0502040204020203" pitchFamily="34" charset="0"/>
              <a:cs typeface="Segoe UI" panose="020B0502040204020203" pitchFamily="34" charset="0"/>
            </a:rPr>
            <a:t> de </a:t>
          </a:r>
          <a:r>
            <a:rPr lang="en-US" altLang="en-US" sz="2000" b="1" dirty="0" err="1">
              <a:solidFill>
                <a:srgbClr val="000000"/>
              </a:solidFill>
              <a:latin typeface="Segoe UI" panose="020B0502040204020203" pitchFamily="34" charset="0"/>
              <a:cs typeface="Segoe UI" panose="020B0502040204020203" pitchFamily="34" charset="0"/>
            </a:rPr>
            <a:t>intercambio</a:t>
          </a:r>
          <a:r>
            <a:rPr lang="en-US" altLang="en-US" sz="2000" b="1" dirty="0">
              <a:solidFill>
                <a:srgbClr val="000000"/>
              </a:solidFill>
              <a:latin typeface="Segoe UI" panose="020B0502040204020203" pitchFamily="34" charset="0"/>
              <a:cs typeface="Segoe UI" panose="020B0502040204020203" pitchFamily="34" charset="0"/>
            </a:rPr>
            <a:t> de las </a:t>
          </a:r>
          <a:r>
            <a:rPr lang="en-US" altLang="en-US" sz="2000" b="1" dirty="0" err="1">
              <a:solidFill>
                <a:srgbClr val="000000"/>
              </a:solidFill>
              <a:latin typeface="Segoe UI" panose="020B0502040204020203" pitchFamily="34" charset="0"/>
              <a:cs typeface="Segoe UI" panose="020B0502040204020203" pitchFamily="34" charset="0"/>
            </a:rPr>
            <a:t>materias</a:t>
          </a:r>
          <a:r>
            <a:rPr lang="en-US" altLang="en-US" sz="2000" b="1" dirty="0">
              <a:solidFill>
                <a:srgbClr val="000000"/>
              </a:solidFill>
              <a:latin typeface="Segoe UI" panose="020B0502040204020203" pitchFamily="34" charset="0"/>
              <a:cs typeface="Segoe UI" panose="020B0502040204020203" pitchFamily="34" charset="0"/>
            </a:rPr>
            <a:t> </a:t>
          </a:r>
          <a:r>
            <a:rPr lang="en-US" altLang="en-US" sz="2000" b="1" dirty="0" err="1">
              <a:solidFill>
                <a:srgbClr val="000000"/>
              </a:solidFill>
              <a:latin typeface="Segoe UI" panose="020B0502040204020203" pitchFamily="34" charset="0"/>
              <a:cs typeface="Segoe UI" panose="020B0502040204020203" pitchFamily="34" charset="0"/>
            </a:rPr>
            <a:t>primas</a:t>
          </a:r>
          <a:r>
            <a:rPr lang="en-US" altLang="en-US" sz="2000" b="1" dirty="0">
              <a:solidFill>
                <a:srgbClr val="000000"/>
              </a:solidFill>
              <a:latin typeface="Segoe UI" panose="020B0502040204020203" pitchFamily="34" charset="0"/>
              <a:cs typeface="Segoe UI" panose="020B0502040204020203" pitchFamily="34" charset="0"/>
            </a:rPr>
            <a:t> </a:t>
          </a:r>
          <a:r>
            <a:rPr lang="en-US" altLang="en-US" sz="2000" i="1" dirty="0">
              <a:solidFill>
                <a:srgbClr val="000000"/>
              </a:solidFill>
              <a:latin typeface="Segoe UI" panose="020B0502040204020203" pitchFamily="34" charset="0"/>
              <a:cs typeface="Segoe UI" panose="020B0502040204020203" pitchFamily="34" charset="0"/>
            </a:rPr>
            <a:t>(</a:t>
          </a:r>
          <a:r>
            <a:rPr lang="en-US" altLang="en-US" sz="2000" i="1" dirty="0" err="1">
              <a:solidFill>
                <a:srgbClr val="000000"/>
              </a:solidFill>
              <a:latin typeface="Segoe UI" panose="020B0502040204020203" pitchFamily="34" charset="0"/>
              <a:cs typeface="Segoe UI" panose="020B0502040204020203" pitchFamily="34" charset="0"/>
            </a:rPr>
            <a:t>variación</a:t>
          </a:r>
          <a:r>
            <a:rPr lang="en-US" altLang="en-US" sz="2000" i="1" dirty="0">
              <a:solidFill>
                <a:srgbClr val="000000"/>
              </a:solidFill>
              <a:latin typeface="Segoe UI" panose="020B0502040204020203" pitchFamily="34" charset="0"/>
              <a:cs typeface="Segoe UI" panose="020B0502040204020203" pitchFamily="34" charset="0"/>
            </a:rPr>
            <a:t> </a:t>
          </a:r>
          <a:r>
            <a:rPr lang="en-US" altLang="en-US" sz="2000" i="1" dirty="0" err="1">
              <a:solidFill>
                <a:srgbClr val="000000"/>
              </a:solidFill>
              <a:latin typeface="Segoe UI" panose="020B0502040204020203" pitchFamily="34" charset="0"/>
              <a:cs typeface="Segoe UI" panose="020B0502040204020203" pitchFamily="34" charset="0"/>
            </a:rPr>
            <a:t>porcentual</a:t>
          </a:r>
          <a:r>
            <a:rPr lang="en-US" altLang="en-US" sz="2000" i="1" dirty="0">
              <a:solidFill>
                <a:srgbClr val="000000"/>
              </a:solidFill>
              <a:latin typeface="Segoe UI" panose="020B0502040204020203" pitchFamily="34" charset="0"/>
              <a:cs typeface="Segoe UI" panose="020B0502040204020203" pitchFamily="34" charset="0"/>
            </a:rPr>
            <a:t>)</a:t>
          </a:r>
          <a:endParaRPr lang="en-US" altLang="en-US" sz="2000" i="1" dirty="0">
            <a:solidFill>
              <a:srgbClr val="4B82AD"/>
            </a:solidFill>
            <a:latin typeface="Segoe UI" panose="020B0502040204020203" pitchFamily="34" charset="0"/>
            <a:cs typeface="Segoe UI" panose="020B0502040204020203" pitchFamily="34" charset="0"/>
          </a:endParaRPr>
        </a:p>
      </cdr:txBody>
    </cdr:sp>
  </cdr:relSizeAnchor>
  <cdr:relSizeAnchor xmlns:cdr="http://schemas.openxmlformats.org/drawingml/2006/chartDrawing">
    <cdr:from>
      <cdr:x>0.92929</cdr:x>
      <cdr:y>0.34259</cdr:y>
    </cdr:from>
    <cdr:to>
      <cdr:x>0.92929</cdr:x>
      <cdr:y>0.87963</cdr:y>
    </cdr:to>
    <cdr:cxnSp macro="">
      <cdr:nvCxnSpPr>
        <cdr:cNvPr id="4" name="Straight Arrow Connector 3">
          <a:extLst xmlns:a="http://schemas.openxmlformats.org/drawingml/2006/main">
            <a:ext uri="{FF2B5EF4-FFF2-40B4-BE49-F238E27FC236}">
              <a16:creationId xmlns:a16="http://schemas.microsoft.com/office/drawing/2014/main" id="{B3EB59AD-4AD9-4B89-A4A3-86969001C459}"/>
            </a:ext>
          </a:extLst>
        </cdr:cNvPr>
        <cdr:cNvCxnSpPr/>
      </cdr:nvCxnSpPr>
      <cdr:spPr>
        <a:xfrm xmlns:a="http://schemas.openxmlformats.org/drawingml/2006/main" flipV="1">
          <a:off x="7010400" y="2819400"/>
          <a:ext cx="0" cy="4419624"/>
        </a:xfrm>
        <a:prstGeom xmlns:a="http://schemas.openxmlformats.org/drawingml/2006/main" prst="straightConnector1">
          <a:avLst/>
        </a:prstGeom>
        <a:ln xmlns:a="http://schemas.openxmlformats.org/drawingml/2006/main" w="50800">
          <a:solidFill>
            <a:srgbClr val="002060"/>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0.83838</cdr:x>
      <cdr:y>0.36111</cdr:y>
    </cdr:from>
    <cdr:to>
      <cdr:x>0.83838</cdr:x>
      <cdr:y>0.60185</cdr:y>
    </cdr:to>
    <cdr:cxnSp macro="">
      <cdr:nvCxnSpPr>
        <cdr:cNvPr id="7" name="Straight Arrow Connector 6">
          <a:extLst xmlns:a="http://schemas.openxmlformats.org/drawingml/2006/main">
            <a:ext uri="{FF2B5EF4-FFF2-40B4-BE49-F238E27FC236}">
              <a16:creationId xmlns:a16="http://schemas.microsoft.com/office/drawing/2014/main" id="{512A4072-1157-47CA-9203-D6042F477AB9}"/>
            </a:ext>
          </a:extLst>
        </cdr:cNvPr>
        <cdr:cNvCxnSpPr/>
      </cdr:nvCxnSpPr>
      <cdr:spPr>
        <a:xfrm xmlns:a="http://schemas.openxmlformats.org/drawingml/2006/main" flipV="1">
          <a:off x="6324600" y="2971800"/>
          <a:ext cx="0" cy="1981194"/>
        </a:xfrm>
        <a:prstGeom xmlns:a="http://schemas.openxmlformats.org/drawingml/2006/main" prst="straightConnector1">
          <a:avLst/>
        </a:prstGeom>
        <a:ln xmlns:a="http://schemas.openxmlformats.org/drawingml/2006/main" w="50800">
          <a:solidFill>
            <a:srgbClr val="002060"/>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0.75758</cdr:x>
      <cdr:y>0.27778</cdr:y>
    </cdr:from>
    <cdr:to>
      <cdr:x>0.75758</cdr:x>
      <cdr:y>0.45794</cdr:y>
    </cdr:to>
    <cdr:cxnSp macro="">
      <cdr:nvCxnSpPr>
        <cdr:cNvPr id="10" name="Straight Arrow Connector 9">
          <a:extLst xmlns:a="http://schemas.openxmlformats.org/drawingml/2006/main">
            <a:ext uri="{FF2B5EF4-FFF2-40B4-BE49-F238E27FC236}">
              <a16:creationId xmlns:a16="http://schemas.microsoft.com/office/drawing/2014/main" id="{F7E42C07-1B51-4BE6-9A0D-ED470F2B2CBE}"/>
            </a:ext>
          </a:extLst>
        </cdr:cNvPr>
        <cdr:cNvCxnSpPr/>
      </cdr:nvCxnSpPr>
      <cdr:spPr>
        <a:xfrm xmlns:a="http://schemas.openxmlformats.org/drawingml/2006/main" flipV="1">
          <a:off x="5715000" y="2286000"/>
          <a:ext cx="0" cy="1482695"/>
        </a:xfrm>
        <a:prstGeom xmlns:a="http://schemas.openxmlformats.org/drawingml/2006/main" prst="straightConnector1">
          <a:avLst/>
        </a:prstGeom>
        <a:ln xmlns:a="http://schemas.openxmlformats.org/drawingml/2006/main" w="50800">
          <a:solidFill>
            <a:srgbClr val="002060"/>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0.66667</cdr:x>
      <cdr:y>0.30556</cdr:y>
    </cdr:from>
    <cdr:to>
      <cdr:x>0.66667</cdr:x>
      <cdr:y>0.4213</cdr:y>
    </cdr:to>
    <cdr:cxnSp macro="">
      <cdr:nvCxnSpPr>
        <cdr:cNvPr id="12" name="Straight Arrow Connector 11">
          <a:extLst xmlns:a="http://schemas.openxmlformats.org/drawingml/2006/main">
            <a:ext uri="{FF2B5EF4-FFF2-40B4-BE49-F238E27FC236}">
              <a16:creationId xmlns:a16="http://schemas.microsoft.com/office/drawing/2014/main" id="{7FB4220E-7904-41C8-8067-1004E34B1964}"/>
            </a:ext>
          </a:extLst>
        </cdr:cNvPr>
        <cdr:cNvCxnSpPr/>
      </cdr:nvCxnSpPr>
      <cdr:spPr>
        <a:xfrm xmlns:a="http://schemas.openxmlformats.org/drawingml/2006/main" flipV="1">
          <a:off x="5029225" y="2514600"/>
          <a:ext cx="0" cy="952530"/>
        </a:xfrm>
        <a:prstGeom xmlns:a="http://schemas.openxmlformats.org/drawingml/2006/main" prst="straightConnector1">
          <a:avLst/>
        </a:prstGeom>
        <a:ln xmlns:a="http://schemas.openxmlformats.org/drawingml/2006/main" w="50800">
          <a:solidFill>
            <a:srgbClr val="002060"/>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0.57639</cdr:x>
      <cdr:y>0.2554</cdr:y>
    </cdr:from>
    <cdr:to>
      <cdr:x>0.57639</cdr:x>
      <cdr:y>0.38889</cdr:y>
    </cdr:to>
    <cdr:cxnSp macro="">
      <cdr:nvCxnSpPr>
        <cdr:cNvPr id="14" name="Straight Arrow Connector 13">
          <a:extLst xmlns:a="http://schemas.openxmlformats.org/drawingml/2006/main">
            <a:ext uri="{FF2B5EF4-FFF2-40B4-BE49-F238E27FC236}">
              <a16:creationId xmlns:a16="http://schemas.microsoft.com/office/drawing/2014/main" id="{7FB4220E-7904-41C8-8067-1004E34B1964}"/>
            </a:ext>
          </a:extLst>
        </cdr:cNvPr>
        <cdr:cNvCxnSpPr/>
      </cdr:nvCxnSpPr>
      <cdr:spPr>
        <a:xfrm xmlns:a="http://schemas.openxmlformats.org/drawingml/2006/main" flipV="1">
          <a:off x="6324601" y="2101832"/>
          <a:ext cx="0" cy="1098569"/>
        </a:xfrm>
        <a:prstGeom xmlns:a="http://schemas.openxmlformats.org/drawingml/2006/main" prst="straightConnector1">
          <a:avLst/>
        </a:prstGeom>
        <a:ln xmlns:a="http://schemas.openxmlformats.org/drawingml/2006/main" w="50800">
          <a:solidFill>
            <a:srgbClr val="002060"/>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0.49495</cdr:x>
      <cdr:y>0.17593</cdr:y>
    </cdr:from>
    <cdr:to>
      <cdr:x>0.49495</cdr:x>
      <cdr:y>0.23534</cdr:y>
    </cdr:to>
    <cdr:cxnSp macro="">
      <cdr:nvCxnSpPr>
        <cdr:cNvPr id="16" name="Straight Arrow Connector 15">
          <a:extLst xmlns:a="http://schemas.openxmlformats.org/drawingml/2006/main">
            <a:ext uri="{FF2B5EF4-FFF2-40B4-BE49-F238E27FC236}">
              <a16:creationId xmlns:a16="http://schemas.microsoft.com/office/drawing/2014/main" id="{CF8FE3DD-BA5F-4E18-9507-98115E3F9828}"/>
            </a:ext>
          </a:extLst>
        </cdr:cNvPr>
        <cdr:cNvCxnSpPr/>
      </cdr:nvCxnSpPr>
      <cdr:spPr>
        <a:xfrm xmlns:a="http://schemas.openxmlformats.org/drawingml/2006/main" flipV="1">
          <a:off x="3733800" y="1447800"/>
          <a:ext cx="0" cy="488920"/>
        </a:xfrm>
        <a:prstGeom xmlns:a="http://schemas.openxmlformats.org/drawingml/2006/main" prst="straightConnector1">
          <a:avLst/>
        </a:prstGeom>
        <a:ln xmlns:a="http://schemas.openxmlformats.org/drawingml/2006/main" w="50800">
          <a:solidFill>
            <a:srgbClr val="002060"/>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0.40404</cdr:x>
      <cdr:y>0.17593</cdr:y>
    </cdr:from>
    <cdr:to>
      <cdr:x>0.40404</cdr:x>
      <cdr:y>0.23534</cdr:y>
    </cdr:to>
    <cdr:cxnSp macro="">
      <cdr:nvCxnSpPr>
        <cdr:cNvPr id="18" name="Straight Arrow Connector 17">
          <a:extLst xmlns:a="http://schemas.openxmlformats.org/drawingml/2006/main">
            <a:ext uri="{FF2B5EF4-FFF2-40B4-BE49-F238E27FC236}">
              <a16:creationId xmlns:a16="http://schemas.microsoft.com/office/drawing/2014/main" id="{ECA10968-1E25-40AC-BC65-3637EBB2EA60}"/>
            </a:ext>
          </a:extLst>
        </cdr:cNvPr>
        <cdr:cNvCxnSpPr/>
      </cdr:nvCxnSpPr>
      <cdr:spPr>
        <a:xfrm xmlns:a="http://schemas.openxmlformats.org/drawingml/2006/main" flipV="1">
          <a:off x="3048000" y="1447800"/>
          <a:ext cx="0" cy="488920"/>
        </a:xfrm>
        <a:prstGeom xmlns:a="http://schemas.openxmlformats.org/drawingml/2006/main" prst="straightConnector1">
          <a:avLst/>
        </a:prstGeom>
        <a:ln xmlns:a="http://schemas.openxmlformats.org/drawingml/2006/main" w="50800">
          <a:solidFill>
            <a:srgbClr val="002060"/>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0.879</cdr:x>
      <cdr:y>0.03462</cdr:y>
    </cdr:from>
    <cdr:to>
      <cdr:x>0.879</cdr:x>
      <cdr:y>0.86922</cdr:y>
    </cdr:to>
    <cdr:cxnSp macro="">
      <cdr:nvCxnSpPr>
        <cdr:cNvPr id="3" name="Straight Connector 2">
          <a:extLst xmlns:a="http://schemas.openxmlformats.org/drawingml/2006/main">
            <a:ext uri="{FF2B5EF4-FFF2-40B4-BE49-F238E27FC236}">
              <a16:creationId xmlns:a16="http://schemas.microsoft.com/office/drawing/2014/main" id="{9306BF2A-4877-4AB8-9243-714D2D4768D2}"/>
            </a:ext>
          </a:extLst>
        </cdr:cNvPr>
        <cdr:cNvCxnSpPr/>
      </cdr:nvCxnSpPr>
      <cdr:spPr>
        <a:xfrm xmlns:a="http://schemas.openxmlformats.org/drawingml/2006/main">
          <a:off x="6630988" y="284885"/>
          <a:ext cx="0" cy="6868456"/>
        </a:xfrm>
        <a:prstGeom xmlns:a="http://schemas.openxmlformats.org/drawingml/2006/main" prst="line">
          <a:avLst/>
        </a:prstGeom>
        <a:ln xmlns:a="http://schemas.openxmlformats.org/drawingml/2006/main" w="38100">
          <a:solidFill>
            <a:srgbClr val="80808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0.68687</cdr:x>
      <cdr:y>0.05171</cdr:y>
    </cdr:from>
    <cdr:to>
      <cdr:x>0.85532</cdr:x>
      <cdr:y>0.21054</cdr:y>
    </cdr:to>
    <cdr:sp macro="" textlink="">
      <cdr:nvSpPr>
        <cdr:cNvPr id="5" name="TextBox 7">
          <a:extLst xmlns:a="http://schemas.openxmlformats.org/drawingml/2006/main">
            <a:ext uri="{FF2B5EF4-FFF2-40B4-BE49-F238E27FC236}">
              <a16:creationId xmlns:a16="http://schemas.microsoft.com/office/drawing/2014/main" id="{B3901331-E5DD-41F1-AB84-5FEFB669A945}"/>
            </a:ext>
          </a:extLst>
        </cdr:cNvPr>
        <cdr:cNvSpPr txBox="1"/>
      </cdr:nvSpPr>
      <cdr:spPr>
        <a:xfrm xmlns:a="http://schemas.openxmlformats.org/drawingml/2006/main">
          <a:off x="5181599" y="425554"/>
          <a:ext cx="1270763" cy="130713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a:pPr>
          <a:r>
            <a:rPr lang="es-ES_tradnl" sz="2000" dirty="0">
              <a:solidFill>
                <a:schemeClr val="tx1"/>
              </a:solidFill>
              <a:latin typeface="Segoe UI" pitchFamily="34" charset="0"/>
              <a:ea typeface="Segoe UI" pitchFamily="34" charset="0"/>
              <a:cs typeface="Segoe UI" pitchFamily="34" charset="0"/>
            </a:rPr>
            <a:t>Episodio reciente de volatilidad financiera</a:t>
          </a:r>
          <a:endParaRPr lang="es-ES_tradnl" sz="2000" b="0" baseline="0" dirty="0">
            <a:solidFill>
              <a:schemeClr val="tx1"/>
            </a:solidFill>
            <a:latin typeface="Segoe UI" pitchFamily="34" charset="0"/>
            <a:ea typeface="Segoe UI" pitchFamily="34" charset="0"/>
            <a:cs typeface="Segoe UI" pitchFamily="34" charset="0"/>
          </a:endParaRPr>
        </a:p>
      </cdr:txBody>
    </cdr:sp>
  </cdr:relSizeAnchor>
  <cdr:relSizeAnchor xmlns:cdr="http://schemas.openxmlformats.org/drawingml/2006/chartDrawing">
    <cdr:from>
      <cdr:x>0.11784</cdr:x>
      <cdr:y>0.03395</cdr:y>
    </cdr:from>
    <cdr:to>
      <cdr:x>0.51178</cdr:x>
      <cdr:y>0.10319</cdr:y>
    </cdr:to>
    <cdr:sp macro="" textlink="">
      <cdr:nvSpPr>
        <cdr:cNvPr id="6" name="Header">
          <a:extLst xmlns:a="http://schemas.openxmlformats.org/drawingml/2006/main">
            <a:ext uri="{FF2B5EF4-FFF2-40B4-BE49-F238E27FC236}">
              <a16:creationId xmlns:a16="http://schemas.microsoft.com/office/drawing/2014/main" id="{60C43C88-4D77-41FC-A587-DA9E5A7518F9}"/>
            </a:ext>
          </a:extLst>
        </cdr:cNvPr>
        <cdr:cNvSpPr txBox="1"/>
      </cdr:nvSpPr>
      <cdr:spPr>
        <a:xfrm xmlns:a="http://schemas.openxmlformats.org/drawingml/2006/main">
          <a:off x="888992" y="279418"/>
          <a:ext cx="2971804" cy="569818"/>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rtl="0"/>
          <a:r>
            <a:rPr lang="en-US" sz="2400" b="0" i="1" dirty="0">
              <a:latin typeface="Segoe UI" pitchFamily="34" charset="0"/>
              <a:ea typeface="Segoe UI" pitchFamily="34" charset="0"/>
              <a:cs typeface="Segoe UI" pitchFamily="34" charset="0"/>
            </a:rPr>
            <a:t>(</a:t>
          </a:r>
          <a:r>
            <a:rPr lang="en-US" sz="2400" b="0" i="1" dirty="0" err="1">
              <a:latin typeface="Segoe UI" pitchFamily="34" charset="0"/>
              <a:ea typeface="Segoe UI" pitchFamily="34" charset="0"/>
              <a:cs typeface="Segoe UI" pitchFamily="34" charset="0"/>
            </a:rPr>
            <a:t>enero</a:t>
          </a:r>
          <a:r>
            <a:rPr lang="en-US" sz="2400" b="0" i="1" dirty="0">
              <a:latin typeface="Segoe UI" pitchFamily="34" charset="0"/>
              <a:ea typeface="Segoe UI" pitchFamily="34" charset="0"/>
              <a:cs typeface="Segoe UI" pitchFamily="34" charset="0"/>
            </a:rPr>
            <a:t> de 2013 = 100)</a:t>
          </a:r>
        </a:p>
      </cdr:txBody>
    </cdr:sp>
  </cdr:relSizeAnchor>
  <cdr:relSizeAnchor xmlns:cdr="http://schemas.openxmlformats.org/drawingml/2006/chartDrawing">
    <cdr:from>
      <cdr:x>0.17172</cdr:x>
      <cdr:y>0.73832</cdr:y>
    </cdr:from>
    <cdr:to>
      <cdr:x>0.56566</cdr:x>
      <cdr:y>0.80313</cdr:y>
    </cdr:to>
    <cdr:sp macro="" textlink="">
      <cdr:nvSpPr>
        <cdr:cNvPr id="7" name="TextBox 3">
          <a:extLst xmlns:a="http://schemas.openxmlformats.org/drawingml/2006/main">
            <a:ext uri="{FF2B5EF4-FFF2-40B4-BE49-F238E27FC236}">
              <a16:creationId xmlns:a16="http://schemas.microsoft.com/office/drawing/2014/main" id="{05A756A8-91EA-4F5B-8DA6-0AE76862199E}"/>
            </a:ext>
          </a:extLst>
        </cdr:cNvPr>
        <cdr:cNvSpPr txBox="1"/>
      </cdr:nvSpPr>
      <cdr:spPr>
        <a:xfrm xmlns:a="http://schemas.openxmlformats.org/drawingml/2006/main">
          <a:off x="1295400" y="6076085"/>
          <a:ext cx="2971805" cy="53336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lIns="0" tIns="0" rIns="0" bIns="0"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r>
            <a:rPr lang="en-US" sz="2000" b="1" dirty="0" err="1">
              <a:solidFill>
                <a:srgbClr val="FF0D0D"/>
              </a:solidFill>
              <a:latin typeface="Segoe UI" panose="020B0502040204020203" pitchFamily="34" charset="0"/>
              <a:ea typeface="Segoe UI" panose="020B0502040204020203" pitchFamily="34" charset="0"/>
              <a:cs typeface="Segoe UI" panose="020B0502040204020203" pitchFamily="34" charset="0"/>
            </a:rPr>
            <a:t>Índice</a:t>
          </a:r>
          <a:r>
            <a:rPr lang="en-US" sz="2000" b="1" dirty="0">
              <a:solidFill>
                <a:srgbClr val="FF0D0D"/>
              </a:solidFill>
              <a:latin typeface="Segoe UI" panose="020B0502040204020203" pitchFamily="34" charset="0"/>
              <a:ea typeface="Segoe UI" panose="020B0502040204020203" pitchFamily="34" charset="0"/>
              <a:cs typeface="Segoe UI" panose="020B0502040204020203" pitchFamily="34" charset="0"/>
            </a:rPr>
            <a:t> del </a:t>
          </a:r>
          <a:r>
            <a:rPr lang="en-US" sz="2000" b="1" dirty="0" err="1">
              <a:solidFill>
                <a:srgbClr val="FF0D0D"/>
              </a:solidFill>
              <a:latin typeface="Segoe UI" panose="020B0502040204020203" pitchFamily="34" charset="0"/>
              <a:ea typeface="Segoe UI" panose="020B0502040204020203" pitchFamily="34" charset="0"/>
              <a:cs typeface="Segoe UI" panose="020B0502040204020203" pitchFamily="34" charset="0"/>
            </a:rPr>
            <a:t>mercado</a:t>
          </a:r>
          <a:r>
            <a:rPr lang="en-US" sz="2000" b="1" dirty="0">
              <a:solidFill>
                <a:srgbClr val="FF0D0D"/>
              </a:solidFill>
              <a:latin typeface="Segoe UI" panose="020B0502040204020203" pitchFamily="34" charset="0"/>
              <a:ea typeface="Segoe UI" panose="020B0502040204020203" pitchFamily="34" charset="0"/>
              <a:cs typeface="Segoe UI" panose="020B0502040204020203" pitchFamily="34" charset="0"/>
            </a:rPr>
            <a:t> de </a:t>
          </a:r>
          <a:r>
            <a:rPr lang="en-US" sz="2000" b="1" dirty="0" err="1">
              <a:solidFill>
                <a:srgbClr val="FF0D0D"/>
              </a:solidFill>
              <a:latin typeface="Segoe UI" panose="020B0502040204020203" pitchFamily="34" charset="0"/>
              <a:ea typeface="Segoe UI" panose="020B0502040204020203" pitchFamily="34" charset="0"/>
              <a:cs typeface="Segoe UI" panose="020B0502040204020203" pitchFamily="34" charset="0"/>
            </a:rPr>
            <a:t>acciones</a:t>
          </a:r>
          <a:endParaRPr lang="en-US" sz="2000" b="1" dirty="0">
            <a:solidFill>
              <a:srgbClr val="FF0D0D"/>
            </a:solidFill>
            <a:latin typeface="Segoe UI" panose="020B0502040204020203" pitchFamily="34" charset="0"/>
            <a:ea typeface="Segoe UI" panose="020B0502040204020203" pitchFamily="34" charset="0"/>
            <a:cs typeface="Segoe UI" panose="020B0502040204020203" pitchFamily="34" charset="0"/>
          </a:endParaRPr>
        </a:p>
        <a:p xmlns:a="http://schemas.openxmlformats.org/drawingml/2006/main">
          <a:pPr algn="l"/>
          <a:r>
            <a:rPr lang="en-US" sz="2000" b="1" i="1" dirty="0">
              <a:solidFill>
                <a:srgbClr val="FF0D0D"/>
              </a:solidFill>
              <a:latin typeface="Segoe UI" panose="020B0502040204020203" pitchFamily="34" charset="0"/>
              <a:ea typeface="Segoe UI" panose="020B0502040204020203" pitchFamily="34" charset="0"/>
              <a:cs typeface="Segoe UI" panose="020B0502040204020203" pitchFamily="34" charset="0"/>
            </a:rPr>
            <a:t>(MSCI, local)</a:t>
          </a:r>
        </a:p>
      </cdr:txBody>
    </cdr:sp>
  </cdr:relSizeAnchor>
  <cdr:relSizeAnchor xmlns:cdr="http://schemas.openxmlformats.org/drawingml/2006/chartDrawing">
    <cdr:from>
      <cdr:x>0.18182</cdr:x>
      <cdr:y>0.27535</cdr:y>
    </cdr:from>
    <cdr:to>
      <cdr:x>0.47475</cdr:x>
      <cdr:y>0.36395</cdr:y>
    </cdr:to>
    <cdr:sp macro="" textlink="">
      <cdr:nvSpPr>
        <cdr:cNvPr id="8" name="TextBox 1">
          <a:extLst xmlns:a="http://schemas.openxmlformats.org/drawingml/2006/main">
            <a:ext uri="{FF2B5EF4-FFF2-40B4-BE49-F238E27FC236}">
              <a16:creationId xmlns:a16="http://schemas.microsoft.com/office/drawing/2014/main" id="{975E7261-8788-4A68-ABB4-961697BED814}"/>
            </a:ext>
          </a:extLst>
        </cdr:cNvPr>
        <cdr:cNvSpPr txBox="1"/>
      </cdr:nvSpPr>
      <cdr:spPr>
        <a:xfrm xmlns:a="http://schemas.openxmlformats.org/drawingml/2006/main">
          <a:off x="1371600" y="2266058"/>
          <a:ext cx="2209805" cy="72914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lIns="0" tIns="0" rIns="0" bIns="0"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r>
            <a:rPr lang="en-US" sz="2000" b="1" dirty="0" err="1">
              <a:solidFill>
                <a:srgbClr val="2D85EF"/>
              </a:solidFill>
              <a:latin typeface="Segoe UI" panose="020B0502040204020203" pitchFamily="34" charset="0"/>
              <a:ea typeface="Segoe UI" panose="020B0502040204020203" pitchFamily="34" charset="0"/>
              <a:cs typeface="Segoe UI" panose="020B0502040204020203" pitchFamily="34" charset="0"/>
            </a:rPr>
            <a:t>Diferencial</a:t>
          </a:r>
          <a:r>
            <a:rPr lang="en-US" sz="2000" b="1" dirty="0">
              <a:solidFill>
                <a:srgbClr val="2D85EF"/>
              </a:solidFill>
              <a:latin typeface="Segoe UI" panose="020B0502040204020203" pitchFamily="34" charset="0"/>
              <a:ea typeface="Segoe UI" panose="020B0502040204020203" pitchFamily="34" charset="0"/>
              <a:cs typeface="Segoe UI" panose="020B0502040204020203" pitchFamily="34" charset="0"/>
            </a:rPr>
            <a:t> </a:t>
          </a:r>
          <a:r>
            <a:rPr lang="en-US" sz="2000" b="1" dirty="0" err="1">
              <a:solidFill>
                <a:srgbClr val="2D85EF"/>
              </a:solidFill>
              <a:latin typeface="Segoe UI" panose="020B0502040204020203" pitchFamily="34" charset="0"/>
              <a:ea typeface="Segoe UI" panose="020B0502040204020203" pitchFamily="34" charset="0"/>
              <a:cs typeface="Segoe UI" panose="020B0502040204020203" pitchFamily="34" charset="0"/>
            </a:rPr>
            <a:t>soberano</a:t>
          </a:r>
          <a:endParaRPr lang="en-US" sz="2000" b="1" dirty="0">
            <a:solidFill>
              <a:srgbClr val="2D85EF"/>
            </a:solidFill>
            <a:latin typeface="Segoe UI" panose="020B0502040204020203" pitchFamily="34" charset="0"/>
            <a:ea typeface="Segoe UI" panose="020B0502040204020203" pitchFamily="34" charset="0"/>
            <a:cs typeface="Segoe UI" panose="020B0502040204020203" pitchFamily="34" charset="0"/>
          </a:endParaRPr>
        </a:p>
        <a:p xmlns:a="http://schemas.openxmlformats.org/drawingml/2006/main">
          <a:pPr algn="l"/>
          <a:r>
            <a:rPr lang="en-US" sz="2000" b="1" i="1" dirty="0">
              <a:solidFill>
                <a:srgbClr val="2D85EF"/>
              </a:solidFill>
              <a:latin typeface="Segoe UI" panose="020B0502040204020203" pitchFamily="34" charset="0"/>
              <a:ea typeface="Segoe UI" panose="020B0502040204020203" pitchFamily="34" charset="0"/>
              <a:cs typeface="Segoe UI" panose="020B0502040204020203" pitchFamily="34" charset="0"/>
            </a:rPr>
            <a:t>(EMBIG)</a:t>
          </a:r>
        </a:p>
      </cdr:txBody>
    </cdr:sp>
  </cdr:relSizeAnchor>
  <cdr:relSizeAnchor xmlns:cdr="http://schemas.openxmlformats.org/drawingml/2006/chartDrawing">
    <cdr:from>
      <cdr:x>0.50475</cdr:x>
      <cdr:y>0.53462</cdr:y>
    </cdr:from>
    <cdr:to>
      <cdr:x>0.69162</cdr:x>
      <cdr:y>0.66425</cdr:y>
    </cdr:to>
    <cdr:sp macro="" textlink="">
      <cdr:nvSpPr>
        <cdr:cNvPr id="9" name="TextBox 1">
          <a:extLst xmlns:a="http://schemas.openxmlformats.org/drawingml/2006/main">
            <a:ext uri="{FF2B5EF4-FFF2-40B4-BE49-F238E27FC236}">
              <a16:creationId xmlns:a16="http://schemas.microsoft.com/office/drawing/2014/main" id="{C6C164EC-F751-4064-B272-BDC474620E1F}"/>
            </a:ext>
          </a:extLst>
        </cdr:cNvPr>
        <cdr:cNvSpPr txBox="1"/>
      </cdr:nvSpPr>
      <cdr:spPr>
        <a:xfrm xmlns:a="http://schemas.openxmlformats.org/drawingml/2006/main">
          <a:off x="3807699" y="4399685"/>
          <a:ext cx="1409709" cy="106680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lIns="0" tIns="0" rIns="0" bIns="0"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r>
            <a:rPr lang="en-US" sz="20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Diferencial</a:t>
          </a:r>
          <a:r>
            <a:rPr lang="en-US" sz="20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20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corporativo</a:t>
          </a:r>
          <a:endParaRPr lang="en-US" sz="20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xmlns:a="http://schemas.openxmlformats.org/drawingml/2006/main">
          <a:pPr algn="l"/>
          <a:r>
            <a:rPr lang="en-US" sz="2000" b="1" i="1" dirty="0">
              <a:solidFill>
                <a:schemeClr val="tx1"/>
              </a:solidFill>
              <a:latin typeface="Segoe UI" panose="020B0502040204020203" pitchFamily="34" charset="0"/>
              <a:ea typeface="Segoe UI" panose="020B0502040204020203" pitchFamily="34" charset="0"/>
              <a:cs typeface="Segoe UI" panose="020B0502040204020203" pitchFamily="34" charset="0"/>
            </a:rPr>
            <a:t>(CEMBI)</a:t>
          </a:r>
        </a:p>
      </cdr:txBody>
    </cdr:sp>
  </cdr:relSizeAnchor>
</c:userShapes>
</file>

<file path=ppt/drawings/drawing12.xml><?xml version="1.0" encoding="utf-8"?>
<c:userShapes xmlns:c="http://schemas.openxmlformats.org/drawingml/2006/chart">
  <cdr:relSizeAnchor xmlns:cdr="http://schemas.openxmlformats.org/drawingml/2006/chartDrawing">
    <cdr:from>
      <cdr:x>0.05269</cdr:x>
      <cdr:y>0.03316</cdr:y>
    </cdr:from>
    <cdr:to>
      <cdr:x>0.68038</cdr:x>
      <cdr:y>0.09797</cdr:y>
    </cdr:to>
    <cdr:sp macro="" textlink="">
      <cdr:nvSpPr>
        <cdr:cNvPr id="2" name="Header">
          <a:extLst xmlns:a="http://schemas.openxmlformats.org/drawingml/2006/main">
            <a:ext uri="{FF2B5EF4-FFF2-40B4-BE49-F238E27FC236}">
              <a16:creationId xmlns:a16="http://schemas.microsoft.com/office/drawing/2014/main" id="{D73D517A-CFCA-45C1-BA95-D92ED428CB02}"/>
            </a:ext>
          </a:extLst>
        </cdr:cNvPr>
        <cdr:cNvSpPr txBox="1"/>
      </cdr:nvSpPr>
      <cdr:spPr>
        <a:xfrm xmlns:a="http://schemas.openxmlformats.org/drawingml/2006/main">
          <a:off x="963612" y="303211"/>
          <a:ext cx="11479195" cy="592623"/>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lIns="0" tIns="0" rIns="0" bIns="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altLang="en-US" sz="2800" b="1" dirty="0" err="1">
              <a:solidFill>
                <a:srgbClr val="000000"/>
              </a:solidFill>
              <a:latin typeface="Segoe UI" panose="020B0502040204020203" pitchFamily="34" charset="0"/>
              <a:cs typeface="Segoe UI" panose="020B0502040204020203" pitchFamily="34" charset="0"/>
            </a:rPr>
            <a:t>Precios</a:t>
          </a:r>
          <a:r>
            <a:rPr lang="en-US" altLang="en-US" sz="2800" b="1" dirty="0">
              <a:solidFill>
                <a:srgbClr val="000000"/>
              </a:solidFill>
              <a:latin typeface="Segoe UI" panose="020B0502040204020203" pitchFamily="34" charset="0"/>
              <a:cs typeface="Segoe UI" panose="020B0502040204020203" pitchFamily="34" charset="0"/>
            </a:rPr>
            <a:t> de las </a:t>
          </a:r>
          <a:r>
            <a:rPr lang="en-US" altLang="en-US" sz="2800" b="1" dirty="0" err="1">
              <a:solidFill>
                <a:srgbClr val="000000"/>
              </a:solidFill>
              <a:latin typeface="Segoe UI" panose="020B0502040204020203" pitchFamily="34" charset="0"/>
              <a:cs typeface="Segoe UI" panose="020B0502040204020203" pitchFamily="34" charset="0"/>
            </a:rPr>
            <a:t>Materias</a:t>
          </a:r>
          <a:r>
            <a:rPr lang="en-US" altLang="en-US" sz="2800" b="1" dirty="0">
              <a:solidFill>
                <a:srgbClr val="000000"/>
              </a:solidFill>
              <a:latin typeface="Segoe UI" panose="020B0502040204020203" pitchFamily="34" charset="0"/>
              <a:cs typeface="Segoe UI" panose="020B0502040204020203" pitchFamily="34" charset="0"/>
            </a:rPr>
            <a:t> </a:t>
          </a:r>
          <a:r>
            <a:rPr lang="en-US" altLang="en-US" sz="2800" b="1" dirty="0" err="1">
              <a:solidFill>
                <a:srgbClr val="000000"/>
              </a:solidFill>
              <a:latin typeface="Segoe UI" panose="020B0502040204020203" pitchFamily="34" charset="0"/>
              <a:cs typeface="Segoe UI" panose="020B0502040204020203" pitchFamily="34" charset="0"/>
            </a:rPr>
            <a:t>Primas</a:t>
          </a:r>
          <a:r>
            <a:rPr lang="en-US" altLang="en-US" sz="2800" b="1" dirty="0">
              <a:solidFill>
                <a:srgbClr val="000000"/>
              </a:solidFill>
              <a:latin typeface="Segoe UI" panose="020B0502040204020203" pitchFamily="34" charset="0"/>
              <a:cs typeface="Segoe UI" panose="020B0502040204020203" pitchFamily="34" charset="0"/>
            </a:rPr>
            <a:t>  </a:t>
          </a:r>
          <a:r>
            <a:rPr lang="en-US" altLang="en-US" sz="2800" i="1" dirty="0">
              <a:solidFill>
                <a:srgbClr val="000000"/>
              </a:solidFill>
              <a:latin typeface="Segoe UI" panose="020B0502040204020203" pitchFamily="34" charset="0"/>
              <a:cs typeface="Segoe UI" panose="020B0502040204020203" pitchFamily="34" charset="0"/>
            </a:rPr>
            <a:t>(</a:t>
          </a:r>
          <a:r>
            <a:rPr lang="en-US" altLang="en-US" sz="2800" i="1" dirty="0" err="1">
              <a:solidFill>
                <a:srgbClr val="000000"/>
              </a:solidFill>
              <a:latin typeface="Segoe UI" panose="020B0502040204020203" pitchFamily="34" charset="0"/>
              <a:cs typeface="Segoe UI" panose="020B0502040204020203" pitchFamily="34" charset="0"/>
            </a:rPr>
            <a:t>Indice</a:t>
          </a:r>
          <a:r>
            <a:rPr lang="en-US" altLang="en-US" sz="2800" i="1" dirty="0">
              <a:solidFill>
                <a:srgbClr val="000000"/>
              </a:solidFill>
              <a:latin typeface="Segoe UI" panose="020B0502040204020203" pitchFamily="34" charset="0"/>
              <a:cs typeface="Segoe UI" panose="020B0502040204020203" pitchFamily="34" charset="0"/>
            </a:rPr>
            <a:t>, 2005=100)</a:t>
          </a:r>
          <a:endParaRPr lang="en-US" altLang="en-US" sz="2800" i="1" dirty="0">
            <a:solidFill>
              <a:srgbClr val="4B82AD"/>
            </a:solidFill>
            <a:latin typeface="Segoe UI" panose="020B0502040204020203" pitchFamily="34" charset="0"/>
            <a:cs typeface="Segoe UI" panose="020B0502040204020203" pitchFamily="34" charset="0"/>
          </a:endParaRPr>
        </a:p>
      </cdr:txBody>
    </cdr:sp>
  </cdr:relSizeAnchor>
  <cdr:relSizeAnchor xmlns:cdr="http://schemas.openxmlformats.org/drawingml/2006/chartDrawing">
    <cdr:from>
      <cdr:x>0.56102</cdr:x>
      <cdr:y>0.43502</cdr:y>
    </cdr:from>
    <cdr:to>
      <cdr:x>0.65209</cdr:x>
      <cdr:y>0.5</cdr:y>
    </cdr:to>
    <cdr:sp macro="" textlink="">
      <cdr:nvSpPr>
        <cdr:cNvPr id="3" name="TextBox 1">
          <a:extLst xmlns:a="http://schemas.openxmlformats.org/drawingml/2006/main">
            <a:ext uri="{FF2B5EF4-FFF2-40B4-BE49-F238E27FC236}">
              <a16:creationId xmlns:a16="http://schemas.microsoft.com/office/drawing/2014/main" id="{244F00EC-EB8E-4CD9-9DE5-D55B8D010962}"/>
            </a:ext>
          </a:extLst>
        </cdr:cNvPr>
        <cdr:cNvSpPr txBox="1"/>
      </cdr:nvSpPr>
      <cdr:spPr>
        <a:xfrm xmlns:a="http://schemas.openxmlformats.org/drawingml/2006/main">
          <a:off x="10260012" y="3977823"/>
          <a:ext cx="1665488" cy="594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b="1" dirty="0" err="1">
              <a:solidFill>
                <a:srgbClr val="FF0D0D"/>
              </a:solidFill>
              <a:latin typeface="Segoe UI" panose="020B0502040204020203" pitchFamily="34" charset="0"/>
              <a:cs typeface="Segoe UI" panose="020B0502040204020203" pitchFamily="34" charset="0"/>
            </a:rPr>
            <a:t>Metales</a:t>
          </a:r>
          <a:endParaRPr lang="en-US" sz="2400" b="1" dirty="0">
            <a:solidFill>
              <a:srgbClr val="FF0D0D"/>
            </a:solidFill>
            <a:latin typeface="Segoe UI" panose="020B0502040204020203" pitchFamily="34" charset="0"/>
            <a:cs typeface="Segoe UI" panose="020B0502040204020203" pitchFamily="34" charset="0"/>
          </a:endParaRPr>
        </a:p>
      </cdr:txBody>
    </cdr:sp>
  </cdr:relSizeAnchor>
  <cdr:relSizeAnchor xmlns:cdr="http://schemas.openxmlformats.org/drawingml/2006/chartDrawing">
    <cdr:from>
      <cdr:x>0.58602</cdr:x>
      <cdr:y>0.74045</cdr:y>
    </cdr:from>
    <cdr:to>
      <cdr:x>0.67709</cdr:x>
      <cdr:y>0.87934</cdr:y>
    </cdr:to>
    <cdr:sp macro="" textlink="">
      <cdr:nvSpPr>
        <cdr:cNvPr id="4" name="TextBox 1">
          <a:extLst xmlns:a="http://schemas.openxmlformats.org/drawingml/2006/main">
            <a:ext uri="{FF2B5EF4-FFF2-40B4-BE49-F238E27FC236}">
              <a16:creationId xmlns:a16="http://schemas.microsoft.com/office/drawing/2014/main" id="{A6BE6513-1210-4115-8F63-723296C411EA}"/>
            </a:ext>
          </a:extLst>
        </cdr:cNvPr>
        <cdr:cNvSpPr txBox="1"/>
      </cdr:nvSpPr>
      <cdr:spPr>
        <a:xfrm xmlns:a="http://schemas.openxmlformats.org/drawingml/2006/main">
          <a:off x="10717212" y="6770687"/>
          <a:ext cx="1665488" cy="12700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b="1" dirty="0" err="1">
              <a:latin typeface="Segoe UI" panose="020B0502040204020203" pitchFamily="34" charset="0"/>
              <a:cs typeface="Segoe UI" panose="020B0502040204020203" pitchFamily="34" charset="0"/>
            </a:rPr>
            <a:t>Materias</a:t>
          </a:r>
          <a:r>
            <a:rPr lang="en-US" sz="2400" b="1" dirty="0">
              <a:latin typeface="Segoe UI" panose="020B0502040204020203" pitchFamily="34" charset="0"/>
              <a:cs typeface="Segoe UI" panose="020B0502040204020203" pitchFamily="34" charset="0"/>
            </a:rPr>
            <a:t> </a:t>
          </a:r>
          <a:r>
            <a:rPr lang="en-US" sz="2400" b="1" dirty="0" err="1">
              <a:latin typeface="Segoe UI" panose="020B0502040204020203" pitchFamily="34" charset="0"/>
              <a:cs typeface="Segoe UI" panose="020B0502040204020203" pitchFamily="34" charset="0"/>
            </a:rPr>
            <a:t>primas</a:t>
          </a:r>
          <a:r>
            <a:rPr lang="en-US" sz="2400" b="1" dirty="0">
              <a:latin typeface="Segoe UI" panose="020B0502040204020203" pitchFamily="34" charset="0"/>
              <a:cs typeface="Segoe UI" panose="020B0502040204020203" pitchFamily="34" charset="0"/>
            </a:rPr>
            <a:t> </a:t>
          </a:r>
          <a:r>
            <a:rPr lang="en-US" sz="2400" b="1" dirty="0" err="1">
              <a:latin typeface="Segoe UI" panose="020B0502040204020203" pitchFamily="34" charset="0"/>
              <a:cs typeface="Segoe UI" panose="020B0502040204020203" pitchFamily="34" charset="0"/>
            </a:rPr>
            <a:t>agrícolas</a:t>
          </a:r>
          <a:endParaRPr lang="en-US" sz="2400" b="1" dirty="0">
            <a:solidFill>
              <a:sysClr val="windowText" lastClr="000000"/>
            </a:solidFill>
            <a:latin typeface="Segoe UI" panose="020B0502040204020203" pitchFamily="34" charset="0"/>
            <a:cs typeface="Segoe UI" panose="020B0502040204020203" pitchFamily="34" charset="0"/>
          </a:endParaRPr>
        </a:p>
      </cdr:txBody>
    </cdr:sp>
  </cdr:relSizeAnchor>
  <cdr:relSizeAnchor xmlns:cdr="http://schemas.openxmlformats.org/drawingml/2006/chartDrawing">
    <cdr:from>
      <cdr:x>0.46549</cdr:x>
      <cdr:y>0.25732</cdr:y>
    </cdr:from>
    <cdr:to>
      <cdr:x>0.55656</cdr:x>
      <cdr:y>0.3223</cdr:y>
    </cdr:to>
    <cdr:sp macro="" textlink="">
      <cdr:nvSpPr>
        <cdr:cNvPr id="5" name="TextBox 1">
          <a:extLst xmlns:a="http://schemas.openxmlformats.org/drawingml/2006/main">
            <a:ext uri="{FF2B5EF4-FFF2-40B4-BE49-F238E27FC236}">
              <a16:creationId xmlns:a16="http://schemas.microsoft.com/office/drawing/2014/main" id="{4BFE6A89-1CA6-4A70-87B0-5C458589CD02}"/>
            </a:ext>
          </a:extLst>
        </cdr:cNvPr>
        <cdr:cNvSpPr txBox="1"/>
      </cdr:nvSpPr>
      <cdr:spPr>
        <a:xfrm xmlns:a="http://schemas.openxmlformats.org/drawingml/2006/main">
          <a:off x="8512831" y="2117656"/>
          <a:ext cx="1665561" cy="5347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2200" b="1" dirty="0">
            <a:solidFill>
              <a:srgbClr val="FF0D0D"/>
            </a:solidFill>
            <a:latin typeface="Segoe UI" panose="020B0502040204020203" pitchFamily="34" charset="0"/>
            <a:cs typeface="Segoe UI" panose="020B0502040204020203" pitchFamily="34" charset="0"/>
          </a:endParaRPr>
        </a:p>
      </cdr:txBody>
    </cdr:sp>
  </cdr:relSizeAnchor>
  <cdr:relSizeAnchor xmlns:cdr="http://schemas.openxmlformats.org/drawingml/2006/chartDrawing">
    <cdr:from>
      <cdr:x>0.66936</cdr:x>
      <cdr:y>0.59045</cdr:y>
    </cdr:from>
    <cdr:to>
      <cdr:x>0.76044</cdr:x>
      <cdr:y>0.65543</cdr:y>
    </cdr:to>
    <cdr:sp macro="" textlink="">
      <cdr:nvSpPr>
        <cdr:cNvPr id="6" name="TextBox 1">
          <a:extLst xmlns:a="http://schemas.openxmlformats.org/drawingml/2006/main">
            <a:ext uri="{FF2B5EF4-FFF2-40B4-BE49-F238E27FC236}">
              <a16:creationId xmlns:a16="http://schemas.microsoft.com/office/drawing/2014/main" id="{91D04EE8-33DE-485B-B0D4-EABBDA43ED0F}"/>
            </a:ext>
          </a:extLst>
        </cdr:cNvPr>
        <cdr:cNvSpPr txBox="1"/>
      </cdr:nvSpPr>
      <cdr:spPr>
        <a:xfrm xmlns:a="http://schemas.openxmlformats.org/drawingml/2006/main">
          <a:off x="12241212" y="5399087"/>
          <a:ext cx="1665672" cy="594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b="1" dirty="0" err="1">
              <a:solidFill>
                <a:srgbClr val="2D85EF"/>
              </a:solidFill>
              <a:latin typeface="Segoe UI" panose="020B0502040204020203" pitchFamily="34" charset="0"/>
              <a:cs typeface="Segoe UI" panose="020B0502040204020203" pitchFamily="34" charset="0"/>
            </a:rPr>
            <a:t>Energía</a:t>
          </a:r>
          <a:endParaRPr lang="en-US" sz="2400" b="1" dirty="0">
            <a:solidFill>
              <a:srgbClr val="2D85EF"/>
            </a:solidFill>
            <a:latin typeface="Segoe UI" panose="020B0502040204020203" pitchFamily="34" charset="0"/>
            <a:cs typeface="Segoe UI" panose="020B0502040204020203"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0.31649</cdr:x>
      <cdr:y>0.23215</cdr:y>
    </cdr:from>
    <cdr:to>
      <cdr:x>0.45131</cdr:x>
      <cdr:y>0.27844</cdr:y>
    </cdr:to>
    <cdr:sp macro="" textlink="">
      <cdr:nvSpPr>
        <cdr:cNvPr id="2" name="TextBox 9">
          <a:extLst xmlns:a="http://schemas.openxmlformats.org/drawingml/2006/main">
            <a:ext uri="{FF2B5EF4-FFF2-40B4-BE49-F238E27FC236}">
              <a16:creationId xmlns:a16="http://schemas.microsoft.com/office/drawing/2014/main" id="{0BC0B61E-B83F-4CC2-AEF3-F54102037842}"/>
            </a:ext>
          </a:extLst>
        </cdr:cNvPr>
        <cdr:cNvSpPr txBox="1"/>
      </cdr:nvSpPr>
      <cdr:spPr>
        <a:xfrm xmlns:a="http://schemas.openxmlformats.org/drawingml/2006/main">
          <a:off x="5788048" y="1910481"/>
          <a:ext cx="2465588" cy="38094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a:solidFill>
                <a:schemeClr val="dk1"/>
              </a:solidFill>
              <a:latin typeface="Segoe UI" pitchFamily="34" charset="0"/>
              <a:ea typeface="Segoe UI" pitchFamily="34" charset="0"/>
              <a:cs typeface="Segoe UI" pitchFamily="34" charset="0"/>
            </a:rPr>
            <a:t>Crecimiento</a:t>
          </a:r>
          <a:endParaRPr lang="en-US" sz="2200" b="1" dirty="0">
            <a:latin typeface="Segoe UI" pitchFamily="34" charset="0"/>
            <a:ea typeface="Segoe UI" pitchFamily="34" charset="0"/>
            <a:cs typeface="Segoe UI" pitchFamily="34" charset="0"/>
          </a:endParaRPr>
        </a:p>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a:solidFill>
                <a:schemeClr val="dk1"/>
              </a:solidFill>
              <a:latin typeface="Segoe UI" pitchFamily="34" charset="0"/>
              <a:ea typeface="Segoe UI" pitchFamily="34" charset="0"/>
              <a:cs typeface="Segoe UI" pitchFamily="34" charset="0"/>
            </a:rPr>
            <a:t>del PIB real</a:t>
          </a:r>
          <a:endParaRPr lang="en-US" sz="2200" b="1" baseline="0" dirty="0">
            <a:solidFill>
              <a:schemeClr val="dk1"/>
            </a:solidFill>
            <a:latin typeface="Segoe UI" pitchFamily="34" charset="0"/>
            <a:ea typeface="Segoe UI" pitchFamily="34" charset="0"/>
            <a:cs typeface="Segoe UI" pitchFamily="34" charset="0"/>
          </a:endParaRPr>
        </a:p>
      </cdr:txBody>
    </cdr:sp>
  </cdr:relSizeAnchor>
  <cdr:relSizeAnchor xmlns:cdr="http://schemas.openxmlformats.org/drawingml/2006/chartDrawing">
    <cdr:from>
      <cdr:x>0.41102</cdr:x>
      <cdr:y>0.27382</cdr:y>
    </cdr:from>
    <cdr:to>
      <cdr:x>0.5013</cdr:x>
      <cdr:y>0.34443</cdr:y>
    </cdr:to>
    <cdr:cxnSp macro="">
      <cdr:nvCxnSpPr>
        <cdr:cNvPr id="4" name="Straight Arrow Connector 3">
          <a:extLst xmlns:a="http://schemas.openxmlformats.org/drawingml/2006/main">
            <a:ext uri="{FF2B5EF4-FFF2-40B4-BE49-F238E27FC236}">
              <a16:creationId xmlns:a16="http://schemas.microsoft.com/office/drawing/2014/main" id="{FE9AA5A8-FBB4-46F8-8F4B-5B88F92B5F77}"/>
            </a:ext>
          </a:extLst>
        </cdr:cNvPr>
        <cdr:cNvCxnSpPr/>
      </cdr:nvCxnSpPr>
      <cdr:spPr>
        <a:xfrm xmlns:a="http://schemas.openxmlformats.org/drawingml/2006/main">
          <a:off x="7516812" y="2253408"/>
          <a:ext cx="1651041" cy="581093"/>
        </a:xfrm>
        <a:prstGeom xmlns:a="http://schemas.openxmlformats.org/drawingml/2006/main" prst="straightConnector1">
          <a:avLst/>
        </a:prstGeom>
        <a:ln xmlns:a="http://schemas.openxmlformats.org/drawingml/2006/main">
          <a:solidFill>
            <a:schemeClr val="tx1"/>
          </a:solidFill>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0.04019</cdr:x>
      <cdr:y>0.04842</cdr:y>
    </cdr:from>
    <cdr:to>
      <cdr:x>0.46936</cdr:x>
      <cdr:y>0.11323</cdr:y>
    </cdr:to>
    <cdr:sp macro="" textlink="">
      <cdr:nvSpPr>
        <cdr:cNvPr id="5" name="Header">
          <a:extLst xmlns:a="http://schemas.openxmlformats.org/drawingml/2006/main">
            <a:ext uri="{FF2B5EF4-FFF2-40B4-BE49-F238E27FC236}">
              <a16:creationId xmlns:a16="http://schemas.microsoft.com/office/drawing/2014/main" id="{90516F4F-2FF6-4427-908D-B49D49E892CF}"/>
            </a:ext>
          </a:extLst>
        </cdr:cNvPr>
        <cdr:cNvSpPr txBox="1"/>
      </cdr:nvSpPr>
      <cdr:spPr>
        <a:xfrm xmlns:a="http://schemas.openxmlformats.org/drawingml/2006/main">
          <a:off x="735012" y="398482"/>
          <a:ext cx="7848661" cy="533361"/>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lIns="0" tIns="0" rIns="0" bIns="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altLang="en-US" sz="2800" b="1" dirty="0" err="1">
              <a:solidFill>
                <a:srgbClr val="000000"/>
              </a:solidFill>
              <a:latin typeface="Segoe UI" panose="020B0502040204020203" pitchFamily="34" charset="0"/>
              <a:cs typeface="Segoe UI" panose="020B0502040204020203" pitchFamily="34" charset="0"/>
            </a:rPr>
            <a:t>Contribuciones</a:t>
          </a:r>
          <a:r>
            <a:rPr lang="en-US" altLang="en-US" sz="2800" b="1" dirty="0">
              <a:solidFill>
                <a:srgbClr val="000000"/>
              </a:solidFill>
              <a:latin typeface="Segoe UI" panose="020B0502040204020203" pitchFamily="34" charset="0"/>
              <a:cs typeface="Segoe UI" panose="020B0502040204020203" pitchFamily="34" charset="0"/>
            </a:rPr>
            <a:t> al </a:t>
          </a:r>
          <a:r>
            <a:rPr lang="en-US" altLang="en-US" sz="2800" b="1" dirty="0" err="1">
              <a:solidFill>
                <a:srgbClr val="000000"/>
              </a:solidFill>
              <a:latin typeface="Segoe UI" panose="020B0502040204020203" pitchFamily="34" charset="0"/>
              <a:cs typeface="Segoe UI" panose="020B0502040204020203" pitchFamily="34" charset="0"/>
            </a:rPr>
            <a:t>crecimiento</a:t>
          </a:r>
          <a:r>
            <a:rPr lang="en-US" altLang="en-US" sz="2800" b="1" dirty="0">
              <a:solidFill>
                <a:srgbClr val="000000"/>
              </a:solidFill>
              <a:latin typeface="Segoe UI" panose="020B0502040204020203" pitchFamily="34" charset="0"/>
              <a:cs typeface="Segoe UI" panose="020B0502040204020203" pitchFamily="34" charset="0"/>
            </a:rPr>
            <a:t> del PIB real </a:t>
          </a:r>
          <a:r>
            <a:rPr lang="en-US" altLang="en-US" sz="2800" i="1" dirty="0">
              <a:solidFill>
                <a:srgbClr val="000000"/>
              </a:solidFill>
              <a:latin typeface="Segoe UI" panose="020B0502040204020203" pitchFamily="34" charset="0"/>
              <a:cs typeface="Segoe UI" panose="020B0502040204020203" pitchFamily="34" charset="0"/>
            </a:rPr>
            <a:t>(%)</a:t>
          </a:r>
          <a:endParaRPr lang="en-US" altLang="en-US" sz="2800" i="1" dirty="0">
            <a:solidFill>
              <a:srgbClr val="4B82AD"/>
            </a:solidFill>
            <a:latin typeface="Segoe UI" panose="020B0502040204020203" pitchFamily="34" charset="0"/>
            <a:cs typeface="Segoe UI" panose="020B0502040204020203" pitchFamily="34" charset="0"/>
          </a:endParaRPr>
        </a:p>
      </cdr:txBody>
    </cdr:sp>
  </cdr:relSizeAnchor>
  <cdr:relSizeAnchor xmlns:cdr="http://schemas.openxmlformats.org/drawingml/2006/chartDrawing">
    <cdr:from>
      <cdr:x>0.64019</cdr:x>
      <cdr:y>0.95371</cdr:y>
    </cdr:from>
    <cdr:to>
      <cdr:x>0.77501</cdr:x>
      <cdr:y>1</cdr:y>
    </cdr:to>
    <cdr:sp macro="" textlink="">
      <cdr:nvSpPr>
        <cdr:cNvPr id="6" name="TextBox 9">
          <a:extLst xmlns:a="http://schemas.openxmlformats.org/drawingml/2006/main">
            <a:ext uri="{FF2B5EF4-FFF2-40B4-BE49-F238E27FC236}">
              <a16:creationId xmlns:a16="http://schemas.microsoft.com/office/drawing/2014/main" id="{1202BFD9-C32B-4D17-9C90-55FD5F7CA364}"/>
            </a:ext>
          </a:extLst>
        </cdr:cNvPr>
        <cdr:cNvSpPr txBox="1"/>
      </cdr:nvSpPr>
      <cdr:spPr>
        <a:xfrm xmlns:a="http://schemas.openxmlformats.org/drawingml/2006/main">
          <a:off x="11707811" y="7848652"/>
          <a:ext cx="2465588" cy="38094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dk1"/>
              </a:solidFill>
              <a:latin typeface="Segoe UI" pitchFamily="34" charset="0"/>
              <a:ea typeface="Segoe UI" pitchFamily="34" charset="0"/>
              <a:cs typeface="Segoe UI" pitchFamily="34" charset="0"/>
            </a:rPr>
            <a:t>(</a:t>
          </a:r>
          <a:r>
            <a:rPr lang="en-US" sz="2400" b="0" dirty="0" err="1">
              <a:solidFill>
                <a:schemeClr val="dk1"/>
              </a:solidFill>
              <a:latin typeface="Segoe UI" pitchFamily="34" charset="0"/>
              <a:ea typeface="Segoe UI" pitchFamily="34" charset="0"/>
              <a:cs typeface="Segoe UI" pitchFamily="34" charset="0"/>
            </a:rPr>
            <a:t>Proyectadas</a:t>
          </a:r>
          <a:r>
            <a:rPr lang="en-US" sz="2400" b="0" dirty="0">
              <a:solidFill>
                <a:schemeClr val="dk1"/>
              </a:solidFill>
              <a:latin typeface="Segoe UI" pitchFamily="34" charset="0"/>
              <a:ea typeface="Segoe UI" pitchFamily="34" charset="0"/>
              <a:cs typeface="Segoe UI" pitchFamily="34" charset="0"/>
            </a:rPr>
            <a:t>)</a:t>
          </a:r>
          <a:endParaRPr lang="en-US" sz="2400" b="0" baseline="0" dirty="0">
            <a:solidFill>
              <a:schemeClr val="dk1"/>
            </a:solidFill>
            <a:latin typeface="Segoe UI" pitchFamily="34" charset="0"/>
            <a:ea typeface="Segoe UI" pitchFamily="34" charset="0"/>
            <a:cs typeface="Segoe UI" pitchFamily="34" charset="0"/>
          </a:endParaRPr>
        </a:p>
      </cdr:txBody>
    </cdr:sp>
  </cdr:relSizeAnchor>
  <cdr:relSizeAnchor xmlns:cdr="http://schemas.openxmlformats.org/drawingml/2006/chartDrawing">
    <cdr:from>
      <cdr:x>0.82695</cdr:x>
      <cdr:y>0.95371</cdr:y>
    </cdr:from>
    <cdr:to>
      <cdr:x>0.96177</cdr:x>
      <cdr:y>1</cdr:y>
    </cdr:to>
    <cdr:sp macro="" textlink="">
      <cdr:nvSpPr>
        <cdr:cNvPr id="7" name="TextBox 9">
          <a:extLst xmlns:a="http://schemas.openxmlformats.org/drawingml/2006/main">
            <a:ext uri="{FF2B5EF4-FFF2-40B4-BE49-F238E27FC236}">
              <a16:creationId xmlns:a16="http://schemas.microsoft.com/office/drawing/2014/main" id="{49816DDA-492C-4707-BAB8-BD2312C91CBA}"/>
            </a:ext>
          </a:extLst>
        </cdr:cNvPr>
        <cdr:cNvSpPr txBox="1"/>
      </cdr:nvSpPr>
      <cdr:spPr>
        <a:xfrm xmlns:a="http://schemas.openxmlformats.org/drawingml/2006/main">
          <a:off x="15123218" y="7848652"/>
          <a:ext cx="2465588" cy="38094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dk1"/>
              </a:solidFill>
              <a:latin typeface="Segoe UI" pitchFamily="34" charset="0"/>
              <a:ea typeface="Segoe UI" pitchFamily="34" charset="0"/>
              <a:cs typeface="Segoe UI" pitchFamily="34" charset="0"/>
            </a:rPr>
            <a:t>(</a:t>
          </a:r>
          <a:r>
            <a:rPr lang="en-US" sz="2400" b="0" dirty="0" err="1">
              <a:solidFill>
                <a:schemeClr val="dk1"/>
              </a:solidFill>
              <a:latin typeface="Segoe UI" pitchFamily="34" charset="0"/>
              <a:ea typeface="Segoe UI" pitchFamily="34" charset="0"/>
              <a:cs typeface="Segoe UI" pitchFamily="34" charset="0"/>
            </a:rPr>
            <a:t>Proyectadas</a:t>
          </a:r>
          <a:r>
            <a:rPr lang="en-US" sz="2400" b="0" dirty="0">
              <a:solidFill>
                <a:schemeClr val="dk1"/>
              </a:solidFill>
              <a:latin typeface="Segoe UI" pitchFamily="34" charset="0"/>
              <a:ea typeface="Segoe UI" pitchFamily="34" charset="0"/>
              <a:cs typeface="Segoe UI" pitchFamily="34" charset="0"/>
            </a:rPr>
            <a:t>)</a:t>
          </a:r>
          <a:endParaRPr lang="en-US" sz="2400" b="0" baseline="0" dirty="0">
            <a:solidFill>
              <a:schemeClr val="dk1"/>
            </a:solidFill>
            <a:latin typeface="Segoe UI" pitchFamily="34" charset="0"/>
            <a:ea typeface="Segoe UI" pitchFamily="34" charset="0"/>
            <a:cs typeface="Segoe UI"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0.06944</cdr:x>
      <cdr:y>0.0302</cdr:y>
    </cdr:from>
    <cdr:to>
      <cdr:x>0.3699</cdr:x>
      <cdr:y>0.08853</cdr:y>
    </cdr:to>
    <cdr:sp macro="" textlink="">
      <cdr:nvSpPr>
        <cdr:cNvPr id="2" name="Header">
          <a:extLst xmlns:a="http://schemas.openxmlformats.org/drawingml/2006/main">
            <a:ext uri="{FF2B5EF4-FFF2-40B4-BE49-F238E27FC236}">
              <a16:creationId xmlns:a16="http://schemas.microsoft.com/office/drawing/2014/main" id="{C2DD2D99-070A-49B6-A427-6218EC2707F6}"/>
            </a:ext>
          </a:extLst>
        </cdr:cNvPr>
        <cdr:cNvSpPr txBox="1"/>
      </cdr:nvSpPr>
      <cdr:spPr>
        <a:xfrm xmlns:a="http://schemas.openxmlformats.org/drawingml/2006/main">
          <a:off x="762001" y="248493"/>
          <a:ext cx="3296887" cy="480033"/>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lIns="0" tIns="0" rIns="0" bIns="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altLang="en-US" sz="2600" b="1" dirty="0" err="1">
              <a:solidFill>
                <a:srgbClr val="000000"/>
              </a:solidFill>
              <a:latin typeface="Segoe UI" panose="020B0502040204020203" pitchFamily="34" charset="0"/>
              <a:cs typeface="Segoe UI" panose="020B0502040204020203" pitchFamily="34" charset="0"/>
            </a:rPr>
            <a:t>Inflación</a:t>
          </a:r>
          <a:r>
            <a:rPr lang="en-US" altLang="en-US" sz="2600" b="1" dirty="0">
              <a:solidFill>
                <a:srgbClr val="000000"/>
              </a:solidFill>
              <a:latin typeface="Segoe UI" panose="020B0502040204020203" pitchFamily="34" charset="0"/>
              <a:cs typeface="Segoe UI" panose="020B0502040204020203" pitchFamily="34" charset="0"/>
            </a:rPr>
            <a:t> </a:t>
          </a:r>
          <a:r>
            <a:rPr lang="en-US" altLang="en-US" sz="2600" i="1" dirty="0">
              <a:solidFill>
                <a:srgbClr val="000000"/>
              </a:solidFill>
              <a:latin typeface="Segoe UI" panose="020B0502040204020203" pitchFamily="34" charset="0"/>
              <a:cs typeface="Segoe UI" panose="020B0502040204020203" pitchFamily="34" charset="0"/>
            </a:rPr>
            <a:t>(%)</a:t>
          </a:r>
          <a:endParaRPr lang="en-US" altLang="en-US" sz="2600" i="1" dirty="0">
            <a:solidFill>
              <a:srgbClr val="4B82AD"/>
            </a:solidFill>
            <a:latin typeface="Segoe UI" panose="020B0502040204020203" pitchFamily="34" charset="0"/>
            <a:cs typeface="Segoe UI" panose="020B0502040204020203" pitchFamily="34" charset="0"/>
          </a:endParaRPr>
        </a:p>
      </cdr:txBody>
    </cdr:sp>
  </cdr:relSizeAnchor>
  <cdr:relSizeAnchor xmlns:cdr="http://schemas.openxmlformats.org/drawingml/2006/chartDrawing">
    <cdr:from>
      <cdr:x>0.10417</cdr:x>
      <cdr:y>0.11111</cdr:y>
    </cdr:from>
    <cdr:to>
      <cdr:x>0.10417</cdr:x>
      <cdr:y>0.41667</cdr:y>
    </cdr:to>
    <cdr:cxnSp macro="">
      <cdr:nvCxnSpPr>
        <cdr:cNvPr id="3" name="Straight Arrow Connector 2">
          <a:extLst xmlns:a="http://schemas.openxmlformats.org/drawingml/2006/main">
            <a:ext uri="{FF2B5EF4-FFF2-40B4-BE49-F238E27FC236}">
              <a16:creationId xmlns:a16="http://schemas.microsoft.com/office/drawing/2014/main" id="{8E497E29-499C-4A11-96D1-D7D34409E83B}"/>
            </a:ext>
          </a:extLst>
        </cdr:cNvPr>
        <cdr:cNvCxnSpPr/>
      </cdr:nvCxnSpPr>
      <cdr:spPr>
        <a:xfrm xmlns:a="http://schemas.openxmlformats.org/drawingml/2006/main">
          <a:off x="1143001" y="914400"/>
          <a:ext cx="0" cy="2514636"/>
        </a:xfrm>
        <a:prstGeom xmlns:a="http://schemas.openxmlformats.org/drawingml/2006/main" prst="straightConnector1">
          <a:avLst/>
        </a:prstGeom>
        <a:ln xmlns:a="http://schemas.openxmlformats.org/drawingml/2006/main" w="50800">
          <a:solidFill>
            <a:srgbClr val="00B050"/>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0.56944</cdr:x>
      <cdr:y>0.25926</cdr:y>
    </cdr:from>
    <cdr:to>
      <cdr:x>0.56944</cdr:x>
      <cdr:y>0.66667</cdr:y>
    </cdr:to>
    <cdr:cxnSp macro="">
      <cdr:nvCxnSpPr>
        <cdr:cNvPr id="7" name="Straight Arrow Connector 6">
          <a:extLst xmlns:a="http://schemas.openxmlformats.org/drawingml/2006/main">
            <a:ext uri="{FF2B5EF4-FFF2-40B4-BE49-F238E27FC236}">
              <a16:creationId xmlns:a16="http://schemas.microsoft.com/office/drawing/2014/main" id="{DF33ECAA-89AD-40DF-A2AC-23ADF02787DC}"/>
            </a:ext>
          </a:extLst>
        </cdr:cNvPr>
        <cdr:cNvCxnSpPr/>
      </cdr:nvCxnSpPr>
      <cdr:spPr>
        <a:xfrm xmlns:a="http://schemas.openxmlformats.org/drawingml/2006/main">
          <a:off x="6248401" y="2133600"/>
          <a:ext cx="0" cy="3352800"/>
        </a:xfrm>
        <a:prstGeom xmlns:a="http://schemas.openxmlformats.org/drawingml/2006/main" prst="straightConnector1">
          <a:avLst/>
        </a:prstGeom>
        <a:ln xmlns:a="http://schemas.openxmlformats.org/drawingml/2006/main" w="50800">
          <a:solidFill>
            <a:srgbClr val="00B050"/>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0.65972</cdr:x>
      <cdr:y>0.12963</cdr:y>
    </cdr:from>
    <cdr:to>
      <cdr:x>0.65972</cdr:x>
      <cdr:y>0.69444</cdr:y>
    </cdr:to>
    <cdr:cxnSp macro="">
      <cdr:nvCxnSpPr>
        <cdr:cNvPr id="11" name="Straight Arrow Connector 10">
          <a:extLst xmlns:a="http://schemas.openxmlformats.org/drawingml/2006/main">
            <a:ext uri="{FF2B5EF4-FFF2-40B4-BE49-F238E27FC236}">
              <a16:creationId xmlns:a16="http://schemas.microsoft.com/office/drawing/2014/main" id="{DF33ECAA-89AD-40DF-A2AC-23ADF02787DC}"/>
            </a:ext>
          </a:extLst>
        </cdr:cNvPr>
        <cdr:cNvCxnSpPr/>
      </cdr:nvCxnSpPr>
      <cdr:spPr>
        <a:xfrm xmlns:a="http://schemas.openxmlformats.org/drawingml/2006/main">
          <a:off x="7238976" y="1066800"/>
          <a:ext cx="0" cy="4648200"/>
        </a:xfrm>
        <a:prstGeom xmlns:a="http://schemas.openxmlformats.org/drawingml/2006/main" prst="straightConnector1">
          <a:avLst/>
        </a:prstGeom>
        <a:ln xmlns:a="http://schemas.openxmlformats.org/drawingml/2006/main" w="50800">
          <a:solidFill>
            <a:srgbClr val="00B050"/>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cdr:x>
      <cdr:y>0.49074</cdr:y>
    </cdr:from>
    <cdr:to>
      <cdr:x>0.75</cdr:x>
      <cdr:y>0.7037</cdr:y>
    </cdr:to>
    <cdr:cxnSp macro="">
      <cdr:nvCxnSpPr>
        <cdr:cNvPr id="13" name="Straight Arrow Connector 12">
          <a:extLst xmlns:a="http://schemas.openxmlformats.org/drawingml/2006/main">
            <a:ext uri="{FF2B5EF4-FFF2-40B4-BE49-F238E27FC236}">
              <a16:creationId xmlns:a16="http://schemas.microsoft.com/office/drawing/2014/main" id="{DF33ECAA-89AD-40DF-A2AC-23ADF02787DC}"/>
            </a:ext>
          </a:extLst>
        </cdr:cNvPr>
        <cdr:cNvCxnSpPr/>
      </cdr:nvCxnSpPr>
      <cdr:spPr>
        <a:xfrm xmlns:a="http://schemas.openxmlformats.org/drawingml/2006/main">
          <a:off x="8229600" y="4038600"/>
          <a:ext cx="0" cy="1752600"/>
        </a:xfrm>
        <a:prstGeom xmlns:a="http://schemas.openxmlformats.org/drawingml/2006/main" prst="straightConnector1">
          <a:avLst/>
        </a:prstGeom>
        <a:ln xmlns:a="http://schemas.openxmlformats.org/drawingml/2006/main" w="50800">
          <a:solidFill>
            <a:srgbClr val="00B050"/>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0.84722</cdr:x>
      <cdr:y>0.5</cdr:y>
    </cdr:from>
    <cdr:to>
      <cdr:x>0.84722</cdr:x>
      <cdr:y>0.75</cdr:y>
    </cdr:to>
    <cdr:cxnSp macro="">
      <cdr:nvCxnSpPr>
        <cdr:cNvPr id="15" name="Straight Arrow Connector 14">
          <a:extLst xmlns:a="http://schemas.openxmlformats.org/drawingml/2006/main">
            <a:ext uri="{FF2B5EF4-FFF2-40B4-BE49-F238E27FC236}">
              <a16:creationId xmlns:a16="http://schemas.microsoft.com/office/drawing/2014/main" id="{DF33ECAA-89AD-40DF-A2AC-23ADF02787DC}"/>
            </a:ext>
          </a:extLst>
        </cdr:cNvPr>
        <cdr:cNvCxnSpPr/>
      </cdr:nvCxnSpPr>
      <cdr:spPr>
        <a:xfrm xmlns:a="http://schemas.openxmlformats.org/drawingml/2006/main">
          <a:off x="9296376" y="4114800"/>
          <a:ext cx="0" cy="2057400"/>
        </a:xfrm>
        <a:prstGeom xmlns:a="http://schemas.openxmlformats.org/drawingml/2006/main" prst="straightConnector1">
          <a:avLst/>
        </a:prstGeom>
        <a:ln xmlns:a="http://schemas.openxmlformats.org/drawingml/2006/main" w="50800">
          <a:solidFill>
            <a:srgbClr val="00B050"/>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0.9375</cdr:x>
      <cdr:y>0.58333</cdr:y>
    </cdr:from>
    <cdr:to>
      <cdr:x>0.9375</cdr:x>
      <cdr:y>0.87037</cdr:y>
    </cdr:to>
    <cdr:cxnSp macro="">
      <cdr:nvCxnSpPr>
        <cdr:cNvPr id="17" name="Straight Arrow Connector 16">
          <a:extLst xmlns:a="http://schemas.openxmlformats.org/drawingml/2006/main">
            <a:ext uri="{FF2B5EF4-FFF2-40B4-BE49-F238E27FC236}">
              <a16:creationId xmlns:a16="http://schemas.microsoft.com/office/drawing/2014/main" id="{DF33ECAA-89AD-40DF-A2AC-23ADF02787DC}"/>
            </a:ext>
          </a:extLst>
        </cdr:cNvPr>
        <cdr:cNvCxnSpPr/>
      </cdr:nvCxnSpPr>
      <cdr:spPr>
        <a:xfrm xmlns:a="http://schemas.openxmlformats.org/drawingml/2006/main">
          <a:off x="10287000" y="4800600"/>
          <a:ext cx="0" cy="2362200"/>
        </a:xfrm>
        <a:prstGeom xmlns:a="http://schemas.openxmlformats.org/drawingml/2006/main" prst="straightConnector1">
          <a:avLst/>
        </a:prstGeom>
        <a:ln xmlns:a="http://schemas.openxmlformats.org/drawingml/2006/main" w="50800">
          <a:solidFill>
            <a:srgbClr val="00B050"/>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0.38194</cdr:x>
      <cdr:y>0.56481</cdr:y>
    </cdr:from>
    <cdr:to>
      <cdr:x>0.38194</cdr:x>
      <cdr:y>0.62037</cdr:y>
    </cdr:to>
    <cdr:cxnSp macro="">
      <cdr:nvCxnSpPr>
        <cdr:cNvPr id="12" name="Straight Arrow Connector 11">
          <a:extLst xmlns:a="http://schemas.openxmlformats.org/drawingml/2006/main">
            <a:ext uri="{FF2B5EF4-FFF2-40B4-BE49-F238E27FC236}">
              <a16:creationId xmlns:a16="http://schemas.microsoft.com/office/drawing/2014/main" id="{C4F6F1C6-839F-44AB-BF9E-45A224D02F89}"/>
            </a:ext>
          </a:extLst>
        </cdr:cNvPr>
        <cdr:cNvCxnSpPr/>
      </cdr:nvCxnSpPr>
      <cdr:spPr>
        <a:xfrm xmlns:a="http://schemas.openxmlformats.org/drawingml/2006/main">
          <a:off x="4191001" y="4648200"/>
          <a:ext cx="0" cy="457200"/>
        </a:xfrm>
        <a:prstGeom xmlns:a="http://schemas.openxmlformats.org/drawingml/2006/main" prst="straightConnector1">
          <a:avLst/>
        </a:prstGeom>
        <a:ln xmlns:a="http://schemas.openxmlformats.org/drawingml/2006/main" w="50800">
          <a:solidFill>
            <a:srgbClr val="00B050"/>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0.47222</cdr:x>
      <cdr:y>0.39815</cdr:y>
    </cdr:from>
    <cdr:to>
      <cdr:x>0.47222</cdr:x>
      <cdr:y>0.62963</cdr:y>
    </cdr:to>
    <cdr:cxnSp macro="">
      <cdr:nvCxnSpPr>
        <cdr:cNvPr id="14" name="Straight Arrow Connector 13">
          <a:extLst xmlns:a="http://schemas.openxmlformats.org/drawingml/2006/main">
            <a:ext uri="{FF2B5EF4-FFF2-40B4-BE49-F238E27FC236}">
              <a16:creationId xmlns:a16="http://schemas.microsoft.com/office/drawing/2014/main" id="{C4F6F1C6-839F-44AB-BF9E-45A224D02F89}"/>
            </a:ext>
          </a:extLst>
        </cdr:cNvPr>
        <cdr:cNvCxnSpPr/>
      </cdr:nvCxnSpPr>
      <cdr:spPr>
        <a:xfrm xmlns:a="http://schemas.openxmlformats.org/drawingml/2006/main">
          <a:off x="5181601" y="3276600"/>
          <a:ext cx="0" cy="1905000"/>
        </a:xfrm>
        <a:prstGeom xmlns:a="http://schemas.openxmlformats.org/drawingml/2006/main" prst="straightConnector1">
          <a:avLst/>
        </a:prstGeom>
        <a:ln xmlns:a="http://schemas.openxmlformats.org/drawingml/2006/main" w="50800">
          <a:solidFill>
            <a:srgbClr val="00B050"/>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0.06944</cdr:x>
      <cdr:y>0.02778</cdr:y>
    </cdr:from>
    <cdr:to>
      <cdr:x>0.77778</cdr:x>
      <cdr:y>0.09259</cdr:y>
    </cdr:to>
    <cdr:sp macro="" textlink="">
      <cdr:nvSpPr>
        <cdr:cNvPr id="3" name="Header">
          <a:extLst xmlns:a="http://schemas.openxmlformats.org/drawingml/2006/main">
            <a:ext uri="{FF2B5EF4-FFF2-40B4-BE49-F238E27FC236}">
              <a16:creationId xmlns:a16="http://schemas.microsoft.com/office/drawing/2014/main" id="{E943E5A5-74E5-4A85-9D6C-702C37BBBD5C}"/>
            </a:ext>
          </a:extLst>
        </cdr:cNvPr>
        <cdr:cNvSpPr txBox="1"/>
      </cdr:nvSpPr>
      <cdr:spPr>
        <a:xfrm xmlns:a="http://schemas.openxmlformats.org/drawingml/2006/main">
          <a:off x="761951" y="228618"/>
          <a:ext cx="7772450" cy="533381"/>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lIns="0" tIns="0" rIns="0" bIns="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altLang="en-US" sz="2600" b="1" dirty="0" err="1">
              <a:solidFill>
                <a:srgbClr val="000000"/>
              </a:solidFill>
              <a:latin typeface="Segoe UI" panose="020B0502040204020203" pitchFamily="34" charset="0"/>
              <a:cs typeface="Segoe UI" panose="020B0502040204020203" pitchFamily="34" charset="0"/>
            </a:rPr>
            <a:t>Tasas</a:t>
          </a:r>
          <a:r>
            <a:rPr lang="en-US" altLang="en-US" sz="2600" b="1" dirty="0">
              <a:solidFill>
                <a:srgbClr val="000000"/>
              </a:solidFill>
              <a:latin typeface="Segoe UI" panose="020B0502040204020203" pitchFamily="34" charset="0"/>
              <a:cs typeface="Segoe UI" panose="020B0502040204020203" pitchFamily="34" charset="0"/>
            </a:rPr>
            <a:t> de </a:t>
          </a:r>
          <a:r>
            <a:rPr lang="en-US" altLang="en-US" sz="2600" b="1" dirty="0" err="1">
              <a:solidFill>
                <a:srgbClr val="000000"/>
              </a:solidFill>
              <a:latin typeface="Segoe UI" panose="020B0502040204020203" pitchFamily="34" charset="0"/>
              <a:cs typeface="Segoe UI" panose="020B0502040204020203" pitchFamily="34" charset="0"/>
            </a:rPr>
            <a:t>política</a:t>
          </a:r>
          <a:r>
            <a:rPr lang="en-US" altLang="en-US" sz="2600" b="1" dirty="0">
              <a:solidFill>
                <a:srgbClr val="000000"/>
              </a:solidFill>
              <a:latin typeface="Segoe UI" panose="020B0502040204020203" pitchFamily="34" charset="0"/>
              <a:cs typeface="Segoe UI" panose="020B0502040204020203" pitchFamily="34" charset="0"/>
            </a:rPr>
            <a:t> </a:t>
          </a:r>
          <a:r>
            <a:rPr lang="en-US" altLang="en-US" sz="2600" b="1" dirty="0" err="1">
              <a:solidFill>
                <a:srgbClr val="000000"/>
              </a:solidFill>
              <a:latin typeface="Segoe UI" panose="020B0502040204020203" pitchFamily="34" charset="0"/>
              <a:cs typeface="Segoe UI" panose="020B0502040204020203" pitchFamily="34" charset="0"/>
            </a:rPr>
            <a:t>reales</a:t>
          </a:r>
          <a:r>
            <a:rPr lang="en-US" altLang="en-US" sz="2600" b="1" dirty="0">
              <a:solidFill>
                <a:srgbClr val="000000"/>
              </a:solidFill>
              <a:latin typeface="Segoe UI" panose="020B0502040204020203" pitchFamily="34" charset="0"/>
              <a:cs typeface="Segoe UI" panose="020B0502040204020203" pitchFamily="34" charset="0"/>
            </a:rPr>
            <a:t> y </a:t>
          </a:r>
          <a:r>
            <a:rPr lang="en-US" altLang="en-US" sz="2600" b="1" dirty="0" err="1">
              <a:solidFill>
                <a:srgbClr val="000000"/>
              </a:solidFill>
              <a:latin typeface="Segoe UI" panose="020B0502040204020203" pitchFamily="34" charset="0"/>
              <a:cs typeface="Segoe UI" panose="020B0502040204020203" pitchFamily="34" charset="0"/>
            </a:rPr>
            <a:t>brecha</a:t>
          </a:r>
          <a:r>
            <a:rPr lang="en-US" altLang="en-US" sz="2600" b="1" dirty="0">
              <a:solidFill>
                <a:srgbClr val="000000"/>
              </a:solidFill>
              <a:latin typeface="Segoe UI" panose="020B0502040204020203" pitchFamily="34" charset="0"/>
              <a:cs typeface="Segoe UI" panose="020B0502040204020203" pitchFamily="34" charset="0"/>
            </a:rPr>
            <a:t> de </a:t>
          </a:r>
          <a:r>
            <a:rPr lang="en-US" altLang="en-US" sz="2600" b="1" dirty="0" err="1">
              <a:solidFill>
                <a:srgbClr val="000000"/>
              </a:solidFill>
              <a:latin typeface="Segoe UI" panose="020B0502040204020203" pitchFamily="34" charset="0"/>
              <a:cs typeface="Segoe UI" panose="020B0502040204020203" pitchFamily="34" charset="0"/>
            </a:rPr>
            <a:t>inflación</a:t>
          </a:r>
          <a:r>
            <a:rPr lang="en-US" altLang="en-US" sz="2600" b="1" dirty="0">
              <a:solidFill>
                <a:srgbClr val="000000"/>
              </a:solidFill>
              <a:latin typeface="Segoe UI" panose="020B0502040204020203" pitchFamily="34" charset="0"/>
              <a:cs typeface="Segoe UI" panose="020B0502040204020203" pitchFamily="34" charset="0"/>
            </a:rPr>
            <a:t> </a:t>
          </a:r>
          <a:r>
            <a:rPr lang="en-US" altLang="en-US" sz="2600" i="1" dirty="0">
              <a:solidFill>
                <a:srgbClr val="000000"/>
              </a:solidFill>
              <a:latin typeface="Segoe UI" panose="020B0502040204020203" pitchFamily="34" charset="0"/>
              <a:cs typeface="Segoe UI" panose="020B0502040204020203" pitchFamily="34" charset="0"/>
            </a:rPr>
            <a:t>(%)</a:t>
          </a:r>
          <a:endParaRPr lang="en-US" altLang="en-US" sz="2600" i="1" dirty="0">
            <a:solidFill>
              <a:srgbClr val="4B82AD"/>
            </a:solidFill>
            <a:latin typeface="Segoe UI" panose="020B0502040204020203" pitchFamily="34" charset="0"/>
            <a:cs typeface="Segoe UI" panose="020B0502040204020203" pitchFamily="34" charset="0"/>
          </a:endParaRPr>
        </a:p>
      </cdr:txBody>
    </cdr:sp>
  </cdr:relSizeAnchor>
  <cdr:relSizeAnchor xmlns:cdr="http://schemas.openxmlformats.org/drawingml/2006/chartDrawing">
    <cdr:from>
      <cdr:x>0.21528</cdr:x>
      <cdr:y>0.14815</cdr:y>
    </cdr:from>
    <cdr:to>
      <cdr:x>0.21528</cdr:x>
      <cdr:y>0.50926</cdr:y>
    </cdr:to>
    <cdr:cxnSp macro="">
      <cdr:nvCxnSpPr>
        <cdr:cNvPr id="5" name="Straight Arrow Connector 4">
          <a:extLst xmlns:a="http://schemas.openxmlformats.org/drawingml/2006/main">
            <a:ext uri="{FF2B5EF4-FFF2-40B4-BE49-F238E27FC236}">
              <a16:creationId xmlns:a16="http://schemas.microsoft.com/office/drawing/2014/main" id="{CECD1BFC-044F-4CA7-8320-E01A94E74962}"/>
            </a:ext>
          </a:extLst>
        </cdr:cNvPr>
        <cdr:cNvCxnSpPr/>
      </cdr:nvCxnSpPr>
      <cdr:spPr>
        <a:xfrm xmlns:a="http://schemas.openxmlformats.org/drawingml/2006/main">
          <a:off x="2362201" y="1219200"/>
          <a:ext cx="0" cy="2971800"/>
        </a:xfrm>
        <a:prstGeom xmlns:a="http://schemas.openxmlformats.org/drawingml/2006/main" prst="straightConnector1">
          <a:avLst/>
        </a:prstGeom>
        <a:ln xmlns:a="http://schemas.openxmlformats.org/drawingml/2006/main" w="50800">
          <a:solidFill>
            <a:srgbClr val="00B050"/>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0.3125</cdr:x>
      <cdr:y>0.31481</cdr:y>
    </cdr:from>
    <cdr:to>
      <cdr:x>0.3125</cdr:x>
      <cdr:y>0.47222</cdr:y>
    </cdr:to>
    <cdr:cxnSp macro="">
      <cdr:nvCxnSpPr>
        <cdr:cNvPr id="6" name="Straight Arrow Connector 5">
          <a:extLst xmlns:a="http://schemas.openxmlformats.org/drawingml/2006/main">
            <a:ext uri="{FF2B5EF4-FFF2-40B4-BE49-F238E27FC236}">
              <a16:creationId xmlns:a16="http://schemas.microsoft.com/office/drawing/2014/main" id="{AABB270E-B840-4260-80BA-2E2F2AA96007}"/>
            </a:ext>
          </a:extLst>
        </cdr:cNvPr>
        <cdr:cNvCxnSpPr/>
      </cdr:nvCxnSpPr>
      <cdr:spPr>
        <a:xfrm xmlns:a="http://schemas.openxmlformats.org/drawingml/2006/main">
          <a:off x="3429001" y="2590800"/>
          <a:ext cx="0" cy="1295400"/>
        </a:xfrm>
        <a:prstGeom xmlns:a="http://schemas.openxmlformats.org/drawingml/2006/main" prst="straightConnector1">
          <a:avLst/>
        </a:prstGeom>
        <a:ln xmlns:a="http://schemas.openxmlformats.org/drawingml/2006/main" w="50800">
          <a:solidFill>
            <a:srgbClr val="00B050"/>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0.41667</cdr:x>
      <cdr:y>0.56481</cdr:y>
    </cdr:from>
    <cdr:to>
      <cdr:x>0.41667</cdr:x>
      <cdr:y>0.82407</cdr:y>
    </cdr:to>
    <cdr:cxnSp macro="">
      <cdr:nvCxnSpPr>
        <cdr:cNvPr id="8" name="Straight Arrow Connector 7">
          <a:extLst xmlns:a="http://schemas.openxmlformats.org/drawingml/2006/main">
            <a:ext uri="{FF2B5EF4-FFF2-40B4-BE49-F238E27FC236}">
              <a16:creationId xmlns:a16="http://schemas.microsoft.com/office/drawing/2014/main" id="{AABB270E-B840-4260-80BA-2E2F2AA96007}"/>
            </a:ext>
          </a:extLst>
        </cdr:cNvPr>
        <cdr:cNvCxnSpPr/>
      </cdr:nvCxnSpPr>
      <cdr:spPr>
        <a:xfrm xmlns:a="http://schemas.openxmlformats.org/drawingml/2006/main">
          <a:off x="4572001" y="4648200"/>
          <a:ext cx="0" cy="2133600"/>
        </a:xfrm>
        <a:prstGeom xmlns:a="http://schemas.openxmlformats.org/drawingml/2006/main" prst="straightConnector1">
          <a:avLst/>
        </a:prstGeom>
        <a:ln xmlns:a="http://schemas.openxmlformats.org/drawingml/2006/main" w="50800">
          <a:solidFill>
            <a:srgbClr val="00B050"/>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0.52083</cdr:x>
      <cdr:y>0.33333</cdr:y>
    </cdr:from>
    <cdr:to>
      <cdr:x>0.52083</cdr:x>
      <cdr:y>0.47222</cdr:y>
    </cdr:to>
    <cdr:cxnSp macro="">
      <cdr:nvCxnSpPr>
        <cdr:cNvPr id="10" name="Straight Arrow Connector 9">
          <a:extLst xmlns:a="http://schemas.openxmlformats.org/drawingml/2006/main">
            <a:ext uri="{FF2B5EF4-FFF2-40B4-BE49-F238E27FC236}">
              <a16:creationId xmlns:a16="http://schemas.microsoft.com/office/drawing/2014/main" id="{AAB4453F-29C0-4F3C-B76C-892F1B4B2858}"/>
            </a:ext>
          </a:extLst>
        </cdr:cNvPr>
        <cdr:cNvCxnSpPr/>
      </cdr:nvCxnSpPr>
      <cdr:spPr>
        <a:xfrm xmlns:a="http://schemas.openxmlformats.org/drawingml/2006/main">
          <a:off x="5715001" y="2743200"/>
          <a:ext cx="0" cy="1143010"/>
        </a:xfrm>
        <a:prstGeom xmlns:a="http://schemas.openxmlformats.org/drawingml/2006/main" prst="straightConnector1">
          <a:avLst/>
        </a:prstGeom>
        <a:ln xmlns:a="http://schemas.openxmlformats.org/drawingml/2006/main" w="50800">
          <a:solidFill>
            <a:srgbClr val="00B050"/>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0.625</cdr:x>
      <cdr:y>0.44444</cdr:y>
    </cdr:from>
    <cdr:to>
      <cdr:x>0.625</cdr:x>
      <cdr:y>0.49074</cdr:y>
    </cdr:to>
    <cdr:cxnSp macro="">
      <cdr:nvCxnSpPr>
        <cdr:cNvPr id="12" name="Straight Arrow Connector 11">
          <a:extLst xmlns:a="http://schemas.openxmlformats.org/drawingml/2006/main">
            <a:ext uri="{FF2B5EF4-FFF2-40B4-BE49-F238E27FC236}">
              <a16:creationId xmlns:a16="http://schemas.microsoft.com/office/drawing/2014/main" id="{AAB4453F-29C0-4F3C-B76C-892F1B4B2858}"/>
            </a:ext>
          </a:extLst>
        </cdr:cNvPr>
        <cdr:cNvCxnSpPr/>
      </cdr:nvCxnSpPr>
      <cdr:spPr>
        <a:xfrm xmlns:a="http://schemas.openxmlformats.org/drawingml/2006/main">
          <a:off x="6858001" y="3657600"/>
          <a:ext cx="0" cy="381031"/>
        </a:xfrm>
        <a:prstGeom xmlns:a="http://schemas.openxmlformats.org/drawingml/2006/main" prst="straightConnector1">
          <a:avLst/>
        </a:prstGeom>
        <a:ln xmlns:a="http://schemas.openxmlformats.org/drawingml/2006/main" w="50800">
          <a:solidFill>
            <a:srgbClr val="00B050"/>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0.72917</cdr:x>
      <cdr:y>0.4537</cdr:y>
    </cdr:from>
    <cdr:to>
      <cdr:x>0.72917</cdr:x>
      <cdr:y>0.71296</cdr:y>
    </cdr:to>
    <cdr:cxnSp macro="">
      <cdr:nvCxnSpPr>
        <cdr:cNvPr id="14" name="Straight Arrow Connector 13">
          <a:extLst xmlns:a="http://schemas.openxmlformats.org/drawingml/2006/main">
            <a:ext uri="{FF2B5EF4-FFF2-40B4-BE49-F238E27FC236}">
              <a16:creationId xmlns:a16="http://schemas.microsoft.com/office/drawing/2014/main" id="{AAB4453F-29C0-4F3C-B76C-892F1B4B2858}"/>
            </a:ext>
          </a:extLst>
        </cdr:cNvPr>
        <cdr:cNvCxnSpPr/>
      </cdr:nvCxnSpPr>
      <cdr:spPr>
        <a:xfrm xmlns:a="http://schemas.openxmlformats.org/drawingml/2006/main">
          <a:off x="8001037" y="3733800"/>
          <a:ext cx="0" cy="2133576"/>
        </a:xfrm>
        <a:prstGeom xmlns:a="http://schemas.openxmlformats.org/drawingml/2006/main" prst="straightConnector1">
          <a:avLst/>
        </a:prstGeom>
        <a:ln xmlns:a="http://schemas.openxmlformats.org/drawingml/2006/main" w="50800">
          <a:solidFill>
            <a:srgbClr val="00B050"/>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0.83333</cdr:x>
      <cdr:y>0.4537</cdr:y>
    </cdr:from>
    <cdr:to>
      <cdr:x>0.83333</cdr:x>
      <cdr:y>0.61111</cdr:y>
    </cdr:to>
    <cdr:cxnSp macro="">
      <cdr:nvCxnSpPr>
        <cdr:cNvPr id="16" name="Straight Arrow Connector 15">
          <a:extLst xmlns:a="http://schemas.openxmlformats.org/drawingml/2006/main">
            <a:ext uri="{FF2B5EF4-FFF2-40B4-BE49-F238E27FC236}">
              <a16:creationId xmlns:a16="http://schemas.microsoft.com/office/drawing/2014/main" id="{AAB4453F-29C0-4F3C-B76C-892F1B4B2858}"/>
            </a:ext>
          </a:extLst>
        </cdr:cNvPr>
        <cdr:cNvCxnSpPr/>
      </cdr:nvCxnSpPr>
      <cdr:spPr>
        <a:xfrm xmlns:a="http://schemas.openxmlformats.org/drawingml/2006/main">
          <a:off x="9144001" y="3733800"/>
          <a:ext cx="0" cy="1295421"/>
        </a:xfrm>
        <a:prstGeom xmlns:a="http://schemas.openxmlformats.org/drawingml/2006/main" prst="straightConnector1">
          <a:avLst/>
        </a:prstGeom>
        <a:ln xmlns:a="http://schemas.openxmlformats.org/drawingml/2006/main" w="50800">
          <a:solidFill>
            <a:srgbClr val="00B050"/>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0.93056</cdr:x>
      <cdr:y>0.21296</cdr:y>
    </cdr:from>
    <cdr:to>
      <cdr:x>0.93056</cdr:x>
      <cdr:y>0.33333</cdr:y>
    </cdr:to>
    <cdr:cxnSp macro="">
      <cdr:nvCxnSpPr>
        <cdr:cNvPr id="20" name="Straight Arrow Connector 19">
          <a:extLst xmlns:a="http://schemas.openxmlformats.org/drawingml/2006/main">
            <a:ext uri="{FF2B5EF4-FFF2-40B4-BE49-F238E27FC236}">
              <a16:creationId xmlns:a16="http://schemas.microsoft.com/office/drawing/2014/main" id="{AAB4453F-29C0-4F3C-B76C-892F1B4B2858}"/>
            </a:ext>
          </a:extLst>
        </cdr:cNvPr>
        <cdr:cNvCxnSpPr/>
      </cdr:nvCxnSpPr>
      <cdr:spPr>
        <a:xfrm xmlns:a="http://schemas.openxmlformats.org/drawingml/2006/main">
          <a:off x="10210849" y="1752599"/>
          <a:ext cx="0" cy="990574"/>
        </a:xfrm>
        <a:prstGeom xmlns:a="http://schemas.openxmlformats.org/drawingml/2006/main" prst="straightConnector1">
          <a:avLst/>
        </a:prstGeom>
        <a:ln xmlns:a="http://schemas.openxmlformats.org/drawingml/2006/main" w="50800">
          <a:solidFill>
            <a:srgbClr val="00B050"/>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0.83398</cdr:x>
      <cdr:y>0.04379</cdr:y>
    </cdr:from>
    <cdr:to>
      <cdr:x>0.98084</cdr:x>
      <cdr:y>0.2027</cdr:y>
    </cdr:to>
    <cdr:sp macro="" textlink="">
      <cdr:nvSpPr>
        <cdr:cNvPr id="13" name="TextBox 13">
          <a:extLst xmlns:a="http://schemas.openxmlformats.org/drawingml/2006/main">
            <a:ext uri="{FF2B5EF4-FFF2-40B4-BE49-F238E27FC236}">
              <a16:creationId xmlns:a16="http://schemas.microsoft.com/office/drawing/2014/main" id="{017F7D14-66F6-43D5-87D3-10E2184CA83D}"/>
            </a:ext>
          </a:extLst>
        </cdr:cNvPr>
        <cdr:cNvSpPr txBox="1"/>
      </cdr:nvSpPr>
      <cdr:spPr>
        <a:xfrm xmlns:a="http://schemas.openxmlformats.org/drawingml/2006/main">
          <a:off x="9151067" y="360362"/>
          <a:ext cx="1611466" cy="130780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dk1"/>
              </a:solidFill>
              <a:latin typeface="Segoe UI" pitchFamily="34" charset="0"/>
              <a:ea typeface="Segoe UI" pitchFamily="34" charset="0"/>
              <a:cs typeface="Segoe UI" pitchFamily="34" charset="0"/>
            </a:rPr>
            <a:t>Punto </a:t>
          </a:r>
          <a:r>
            <a:rPr lang="en-US" sz="2000" b="1" dirty="0" err="1">
              <a:solidFill>
                <a:schemeClr val="dk1"/>
              </a:solidFill>
              <a:latin typeface="Segoe UI" pitchFamily="34" charset="0"/>
              <a:ea typeface="Segoe UI" pitchFamily="34" charset="0"/>
              <a:cs typeface="Segoe UI" pitchFamily="34" charset="0"/>
            </a:rPr>
            <a:t>máximo</a:t>
          </a:r>
          <a:r>
            <a:rPr lang="en-US" sz="2000" b="1" dirty="0">
              <a:solidFill>
                <a:schemeClr val="dk1"/>
              </a:solidFill>
              <a:latin typeface="Segoe UI" pitchFamily="34" charset="0"/>
              <a:ea typeface="Segoe UI" pitchFamily="34" charset="0"/>
              <a:cs typeface="Segoe UI" pitchFamily="34" charset="0"/>
            </a:rPr>
            <a:t> de </a:t>
          </a:r>
          <a:r>
            <a:rPr lang="en-US" sz="2000" b="1" dirty="0" err="1">
              <a:solidFill>
                <a:schemeClr val="dk1"/>
              </a:solidFill>
              <a:latin typeface="Segoe UI" pitchFamily="34" charset="0"/>
              <a:ea typeface="Segoe UI" pitchFamily="34" charset="0"/>
              <a:cs typeface="Segoe UI" pitchFamily="34" charset="0"/>
            </a:rPr>
            <a:t>Brasil</a:t>
          </a:r>
          <a:r>
            <a:rPr lang="en-US" sz="2000" b="1" dirty="0">
              <a:solidFill>
                <a:schemeClr val="dk1"/>
              </a:solidFill>
              <a:latin typeface="Segoe UI" pitchFamily="34" charset="0"/>
              <a:ea typeface="Segoe UI" pitchFamily="34" charset="0"/>
              <a:cs typeface="Segoe UI" pitchFamily="34" charset="0"/>
            </a:rPr>
            <a:t> = 9,0 </a:t>
          </a:r>
          <a:r>
            <a:rPr lang="en-US" sz="2000" b="1" dirty="0" err="1">
              <a:solidFill>
                <a:schemeClr val="dk1"/>
              </a:solidFill>
              <a:latin typeface="Segoe UI" pitchFamily="34" charset="0"/>
              <a:ea typeface="Segoe UI" pitchFamily="34" charset="0"/>
              <a:cs typeface="Segoe UI" pitchFamily="34" charset="0"/>
            </a:rPr>
            <a:t>por</a:t>
          </a:r>
          <a:r>
            <a:rPr lang="en-US" sz="2000" b="1" dirty="0">
              <a:solidFill>
                <a:schemeClr val="dk1"/>
              </a:solidFill>
              <a:latin typeface="Segoe UI" pitchFamily="34" charset="0"/>
              <a:ea typeface="Segoe UI" pitchFamily="34" charset="0"/>
              <a:cs typeface="Segoe UI" pitchFamily="34" charset="0"/>
            </a:rPr>
            <a:t> </a:t>
          </a:r>
          <a:r>
            <a:rPr lang="en-US" sz="2000" b="1" dirty="0" err="1">
              <a:solidFill>
                <a:schemeClr val="dk1"/>
              </a:solidFill>
              <a:latin typeface="Segoe UI" pitchFamily="34" charset="0"/>
              <a:ea typeface="Segoe UI" pitchFamily="34" charset="0"/>
              <a:cs typeface="Segoe UI" pitchFamily="34" charset="0"/>
            </a:rPr>
            <a:t>ciento</a:t>
          </a:r>
          <a:endParaRPr lang="en-US" sz="2000" b="1" baseline="0" dirty="0">
            <a:solidFill>
              <a:schemeClr val="dk1"/>
            </a:solidFill>
            <a:latin typeface="Segoe UI" pitchFamily="34" charset="0"/>
            <a:ea typeface="Segoe UI" pitchFamily="34" charset="0"/>
            <a:cs typeface="Segoe UI"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0.05</cdr:x>
      <cdr:y>0.02899</cdr:y>
    </cdr:from>
    <cdr:to>
      <cdr:x>0.47083</cdr:x>
      <cdr:y>0.08454</cdr:y>
    </cdr:to>
    <cdr:sp macro="" textlink="">
      <cdr:nvSpPr>
        <cdr:cNvPr id="2" name="Header">
          <a:extLst xmlns:a="http://schemas.openxmlformats.org/drawingml/2006/main">
            <a:ext uri="{FF2B5EF4-FFF2-40B4-BE49-F238E27FC236}">
              <a16:creationId xmlns:a16="http://schemas.microsoft.com/office/drawing/2014/main" id="{7FB09B3D-8B64-411F-AEDB-837EC4D18564}"/>
            </a:ext>
          </a:extLst>
        </cdr:cNvPr>
        <cdr:cNvSpPr txBox="1"/>
      </cdr:nvSpPr>
      <cdr:spPr>
        <a:xfrm xmlns:a="http://schemas.openxmlformats.org/drawingml/2006/main">
          <a:off x="914400" y="265085"/>
          <a:ext cx="7696200" cy="507949"/>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lIns="0" tIns="0" rIns="0" bIns="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altLang="en-US" sz="2800" b="1" dirty="0">
              <a:solidFill>
                <a:srgbClr val="000000"/>
              </a:solidFill>
              <a:latin typeface="Segoe UI" panose="020B0502040204020203" pitchFamily="34" charset="0"/>
              <a:cs typeface="Segoe UI" panose="020B0502040204020203" pitchFamily="34" charset="0"/>
            </a:rPr>
            <a:t>Balance </a:t>
          </a:r>
          <a:r>
            <a:rPr lang="en-US" altLang="en-US" sz="2800" b="1" dirty="0" err="1">
              <a:solidFill>
                <a:srgbClr val="000000"/>
              </a:solidFill>
              <a:latin typeface="Segoe UI" panose="020B0502040204020203" pitchFamily="34" charset="0"/>
              <a:cs typeface="Segoe UI" panose="020B0502040204020203" pitchFamily="34" charset="0"/>
            </a:rPr>
            <a:t>primario</a:t>
          </a:r>
          <a:r>
            <a:rPr lang="en-US" altLang="en-US" sz="2800" b="1" dirty="0">
              <a:solidFill>
                <a:srgbClr val="000000"/>
              </a:solidFill>
              <a:latin typeface="Segoe UI" panose="020B0502040204020203" pitchFamily="34" charset="0"/>
              <a:cs typeface="Segoe UI" panose="020B0502040204020203" pitchFamily="34" charset="0"/>
            </a:rPr>
            <a:t> </a:t>
          </a:r>
          <a:r>
            <a:rPr lang="en-US" altLang="en-US" sz="2800" i="1" dirty="0">
              <a:solidFill>
                <a:srgbClr val="000000"/>
              </a:solidFill>
              <a:latin typeface="Segoe UI" panose="020B0502040204020203" pitchFamily="34" charset="0"/>
              <a:cs typeface="Segoe UI" panose="020B0502040204020203" pitchFamily="34" charset="0"/>
            </a:rPr>
            <a:t>(</a:t>
          </a:r>
          <a:r>
            <a:rPr lang="en-US" altLang="en-US" sz="2800" i="1" dirty="0" err="1">
              <a:solidFill>
                <a:srgbClr val="000000"/>
              </a:solidFill>
              <a:latin typeface="Segoe UI" panose="020B0502040204020203" pitchFamily="34" charset="0"/>
              <a:cs typeface="Segoe UI" panose="020B0502040204020203" pitchFamily="34" charset="0"/>
            </a:rPr>
            <a:t>puntos</a:t>
          </a:r>
          <a:r>
            <a:rPr lang="en-US" altLang="en-US" sz="2800" i="1" dirty="0">
              <a:solidFill>
                <a:srgbClr val="000000"/>
              </a:solidFill>
              <a:latin typeface="Segoe UI" panose="020B0502040204020203" pitchFamily="34" charset="0"/>
              <a:cs typeface="Segoe UI" panose="020B0502040204020203" pitchFamily="34" charset="0"/>
            </a:rPr>
            <a:t> </a:t>
          </a:r>
          <a:r>
            <a:rPr lang="en-US" altLang="en-US" sz="2800" i="1" dirty="0" err="1">
              <a:solidFill>
                <a:srgbClr val="000000"/>
              </a:solidFill>
              <a:latin typeface="Segoe UI" panose="020B0502040204020203" pitchFamily="34" charset="0"/>
              <a:cs typeface="Segoe UI" panose="020B0502040204020203" pitchFamily="34" charset="0"/>
            </a:rPr>
            <a:t>porcentuales</a:t>
          </a:r>
          <a:r>
            <a:rPr lang="en-US" altLang="en-US" sz="2800" i="1" dirty="0">
              <a:solidFill>
                <a:srgbClr val="000000"/>
              </a:solidFill>
              <a:latin typeface="Segoe UI" panose="020B0502040204020203" pitchFamily="34" charset="0"/>
              <a:cs typeface="Segoe UI" panose="020B0502040204020203" pitchFamily="34" charset="0"/>
            </a:rPr>
            <a:t> del PIB)</a:t>
          </a:r>
          <a:endParaRPr lang="en-US" altLang="en-US" sz="2800" i="1" dirty="0">
            <a:solidFill>
              <a:srgbClr val="4B82AD"/>
            </a:solidFill>
            <a:latin typeface="Segoe UI" panose="020B0502040204020203" pitchFamily="34" charset="0"/>
            <a:cs typeface="Segoe UI" panose="020B0502040204020203" pitchFamily="34" charset="0"/>
          </a:endParaRPr>
        </a:p>
      </cdr:txBody>
    </cdr:sp>
  </cdr:relSizeAnchor>
  <cdr:relSizeAnchor xmlns:cdr="http://schemas.openxmlformats.org/drawingml/2006/chartDrawing">
    <cdr:from>
      <cdr:x>0.95417</cdr:x>
      <cdr:y>0.62465</cdr:y>
    </cdr:from>
    <cdr:to>
      <cdr:x>0.95417</cdr:x>
      <cdr:y>0.69872</cdr:y>
    </cdr:to>
    <cdr:cxnSp macro="">
      <cdr:nvCxnSpPr>
        <cdr:cNvPr id="3" name="Straight Arrow Connector 2">
          <a:extLst xmlns:a="http://schemas.openxmlformats.org/drawingml/2006/main">
            <a:ext uri="{FF2B5EF4-FFF2-40B4-BE49-F238E27FC236}">
              <a16:creationId xmlns:a16="http://schemas.microsoft.com/office/drawing/2014/main" id="{8FC54F22-A7AD-435C-AE37-4FFEE04F6125}"/>
            </a:ext>
          </a:extLst>
        </cdr:cNvPr>
        <cdr:cNvCxnSpPr/>
      </cdr:nvCxnSpPr>
      <cdr:spPr>
        <a:xfrm xmlns:a="http://schemas.openxmlformats.org/drawingml/2006/main" flipV="1">
          <a:off x="17449800" y="5711825"/>
          <a:ext cx="0" cy="677296"/>
        </a:xfrm>
        <a:prstGeom xmlns:a="http://schemas.openxmlformats.org/drawingml/2006/main" prst="straightConnector1">
          <a:avLst/>
        </a:prstGeom>
        <a:ln xmlns:a="http://schemas.openxmlformats.org/drawingml/2006/main" w="50800">
          <a:solidFill>
            <a:schemeClr val="tx1"/>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0.52083</cdr:x>
      <cdr:y>0.33299</cdr:y>
    </cdr:from>
    <cdr:to>
      <cdr:x>0.52083</cdr:x>
      <cdr:y>0.40707</cdr:y>
    </cdr:to>
    <cdr:cxnSp macro="">
      <cdr:nvCxnSpPr>
        <cdr:cNvPr id="5" name="Straight Arrow Connector 4">
          <a:extLst xmlns:a="http://schemas.openxmlformats.org/drawingml/2006/main">
            <a:ext uri="{FF2B5EF4-FFF2-40B4-BE49-F238E27FC236}">
              <a16:creationId xmlns:a16="http://schemas.microsoft.com/office/drawing/2014/main" id="{86F671B5-D1E1-45E9-8938-BD7CDF23E47B}"/>
            </a:ext>
          </a:extLst>
        </cdr:cNvPr>
        <cdr:cNvCxnSpPr/>
      </cdr:nvCxnSpPr>
      <cdr:spPr>
        <a:xfrm xmlns:a="http://schemas.openxmlformats.org/drawingml/2006/main" flipV="1">
          <a:off x="9525000" y="3044825"/>
          <a:ext cx="0" cy="677387"/>
        </a:xfrm>
        <a:prstGeom xmlns:a="http://schemas.openxmlformats.org/drawingml/2006/main" prst="straightConnector1">
          <a:avLst/>
        </a:prstGeom>
        <a:ln xmlns:a="http://schemas.openxmlformats.org/drawingml/2006/main" w="50800">
          <a:solidFill>
            <a:schemeClr val="tx1"/>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0.43333</cdr:x>
      <cdr:y>0.35799</cdr:y>
    </cdr:from>
    <cdr:to>
      <cdr:x>0.43333</cdr:x>
      <cdr:y>0.40303</cdr:y>
    </cdr:to>
    <cdr:cxnSp macro="">
      <cdr:nvCxnSpPr>
        <cdr:cNvPr id="6" name="Straight Arrow Connector 5">
          <a:extLst xmlns:a="http://schemas.openxmlformats.org/drawingml/2006/main">
            <a:ext uri="{FF2B5EF4-FFF2-40B4-BE49-F238E27FC236}">
              <a16:creationId xmlns:a16="http://schemas.microsoft.com/office/drawing/2014/main" id="{86F671B5-D1E1-45E9-8938-BD7CDF23E47B}"/>
            </a:ext>
          </a:extLst>
        </cdr:cNvPr>
        <cdr:cNvCxnSpPr/>
      </cdr:nvCxnSpPr>
      <cdr:spPr>
        <a:xfrm xmlns:a="http://schemas.openxmlformats.org/drawingml/2006/main" flipV="1">
          <a:off x="7924800" y="3273425"/>
          <a:ext cx="0" cy="411846"/>
        </a:xfrm>
        <a:prstGeom xmlns:a="http://schemas.openxmlformats.org/drawingml/2006/main" prst="straightConnector1">
          <a:avLst/>
        </a:prstGeom>
        <a:ln xmlns:a="http://schemas.openxmlformats.org/drawingml/2006/main" w="50800">
          <a:solidFill>
            <a:schemeClr val="tx1"/>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0.86667</cdr:x>
      <cdr:y>0.69965</cdr:y>
    </cdr:from>
    <cdr:to>
      <cdr:x>0.86667</cdr:x>
      <cdr:y>0.7447</cdr:y>
    </cdr:to>
    <cdr:cxnSp macro="">
      <cdr:nvCxnSpPr>
        <cdr:cNvPr id="8" name="Straight Arrow Connector 7">
          <a:extLst xmlns:a="http://schemas.openxmlformats.org/drawingml/2006/main">
            <a:ext uri="{FF2B5EF4-FFF2-40B4-BE49-F238E27FC236}">
              <a16:creationId xmlns:a16="http://schemas.microsoft.com/office/drawing/2014/main" id="{6F189C08-B419-4A34-9D10-20D1160CF457}"/>
            </a:ext>
          </a:extLst>
        </cdr:cNvPr>
        <cdr:cNvCxnSpPr/>
      </cdr:nvCxnSpPr>
      <cdr:spPr>
        <a:xfrm xmlns:a="http://schemas.openxmlformats.org/drawingml/2006/main" flipV="1">
          <a:off x="15849600" y="6397625"/>
          <a:ext cx="0" cy="411937"/>
        </a:xfrm>
        <a:prstGeom xmlns:a="http://schemas.openxmlformats.org/drawingml/2006/main" prst="straightConnector1">
          <a:avLst/>
        </a:prstGeom>
        <a:ln xmlns:a="http://schemas.openxmlformats.org/drawingml/2006/main" w="50800">
          <a:solidFill>
            <a:schemeClr val="tx1"/>
          </a:solidFill>
          <a:prstDash val="sysDash"/>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0.06806</cdr:x>
      <cdr:y>0.50599</cdr:y>
    </cdr:from>
    <cdr:to>
      <cdr:x>0.2125</cdr:x>
      <cdr:y>0.54965</cdr:y>
    </cdr:to>
    <cdr:sp macro="" textlink="">
      <cdr:nvSpPr>
        <cdr:cNvPr id="7" name="TextBox 11">
          <a:extLst xmlns:a="http://schemas.openxmlformats.org/drawingml/2006/main">
            <a:ext uri="{FF2B5EF4-FFF2-40B4-BE49-F238E27FC236}">
              <a16:creationId xmlns:a16="http://schemas.microsoft.com/office/drawing/2014/main" id="{F501CAAE-3CC3-4648-881C-9DD61A70617A}"/>
            </a:ext>
          </a:extLst>
        </cdr:cNvPr>
        <cdr:cNvSpPr txBox="1"/>
      </cdr:nvSpPr>
      <cdr:spPr>
        <a:xfrm xmlns:a="http://schemas.openxmlformats.org/drawingml/2006/main">
          <a:off x="1244681" y="4626773"/>
          <a:ext cx="2641519" cy="39925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FF0D0D"/>
              </a:solidFill>
              <a:latin typeface="Segoe UI" pitchFamily="34" charset="0"/>
              <a:ea typeface="Segoe UI" pitchFamily="34" charset="0"/>
              <a:cs typeface="Segoe UI" pitchFamily="34" charset="0"/>
            </a:rPr>
            <a:t>Variación</a:t>
          </a:r>
          <a:r>
            <a:rPr lang="en-US" sz="2400" b="1" dirty="0">
              <a:solidFill>
                <a:srgbClr val="FF0D0D"/>
              </a:solidFill>
              <a:latin typeface="Segoe UI" pitchFamily="34" charset="0"/>
              <a:ea typeface="Segoe UI" pitchFamily="34" charset="0"/>
              <a:cs typeface="Segoe UI" pitchFamily="34" charset="0"/>
            </a:rPr>
            <a:t> 2012-17</a:t>
          </a:r>
          <a:endParaRPr lang="en-US" sz="2400" b="1" baseline="0" dirty="0">
            <a:solidFill>
              <a:srgbClr val="FF0D0D"/>
            </a:solidFill>
            <a:latin typeface="Segoe UI" pitchFamily="34" charset="0"/>
            <a:ea typeface="Segoe UI" pitchFamily="34" charset="0"/>
            <a:cs typeface="Segoe UI" pitchFamily="34" charset="0"/>
          </a:endParaRPr>
        </a:p>
      </cdr:txBody>
    </cdr:sp>
  </cdr:relSizeAnchor>
  <cdr:relSizeAnchor xmlns:cdr="http://schemas.openxmlformats.org/drawingml/2006/chartDrawing">
    <cdr:from>
      <cdr:x>0.06736</cdr:x>
      <cdr:y>0.55555</cdr:y>
    </cdr:from>
    <cdr:to>
      <cdr:x>0.22083</cdr:x>
      <cdr:y>0.60556</cdr:y>
    </cdr:to>
    <cdr:sp macro="" textlink="">
      <cdr:nvSpPr>
        <cdr:cNvPr id="9" name="TextBox 11">
          <a:extLst xmlns:a="http://schemas.openxmlformats.org/drawingml/2006/main">
            <a:ext uri="{FF2B5EF4-FFF2-40B4-BE49-F238E27FC236}">
              <a16:creationId xmlns:a16="http://schemas.microsoft.com/office/drawing/2014/main" id="{5167B885-C0FF-4079-A098-75EAFD099BF0}"/>
            </a:ext>
          </a:extLst>
        </cdr:cNvPr>
        <cdr:cNvSpPr txBox="1"/>
      </cdr:nvSpPr>
      <cdr:spPr>
        <a:xfrm xmlns:a="http://schemas.openxmlformats.org/drawingml/2006/main">
          <a:off x="1231880" y="5079949"/>
          <a:ext cx="2806720" cy="45729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FF8553"/>
              </a:solidFill>
              <a:latin typeface="Segoe UI" pitchFamily="34" charset="0"/>
              <a:ea typeface="Segoe UI" pitchFamily="34" charset="0"/>
              <a:cs typeface="Segoe UI" pitchFamily="34" charset="0"/>
            </a:rPr>
            <a:t>Variación</a:t>
          </a:r>
          <a:r>
            <a:rPr lang="en-US" sz="2400" b="1" dirty="0">
              <a:solidFill>
                <a:srgbClr val="FF8553"/>
              </a:solidFill>
              <a:latin typeface="Segoe UI" pitchFamily="34" charset="0"/>
              <a:ea typeface="Segoe UI" pitchFamily="34" charset="0"/>
              <a:cs typeface="Segoe UI" pitchFamily="34" charset="0"/>
            </a:rPr>
            <a:t> 2012-18</a:t>
          </a:r>
          <a:endParaRPr lang="en-US" sz="2400" b="1" baseline="0" dirty="0">
            <a:solidFill>
              <a:srgbClr val="FF8553"/>
            </a:solidFill>
            <a:latin typeface="Segoe UI" pitchFamily="34" charset="0"/>
            <a:ea typeface="Segoe UI" pitchFamily="34" charset="0"/>
            <a:cs typeface="Segoe UI" pitchFamily="34" charset="0"/>
          </a:endParaRPr>
        </a:p>
      </cdr:txBody>
    </cdr:sp>
  </cdr:relSizeAnchor>
  <cdr:relSizeAnchor xmlns:cdr="http://schemas.openxmlformats.org/drawingml/2006/chartDrawing">
    <cdr:from>
      <cdr:x>0.06736</cdr:x>
      <cdr:y>0.45139</cdr:y>
    </cdr:from>
    <cdr:to>
      <cdr:x>0.2125</cdr:x>
      <cdr:y>0.49132</cdr:y>
    </cdr:to>
    <cdr:sp macro="" textlink="">
      <cdr:nvSpPr>
        <cdr:cNvPr id="10" name="TextBox 11">
          <a:extLst xmlns:a="http://schemas.openxmlformats.org/drawingml/2006/main">
            <a:ext uri="{FF2B5EF4-FFF2-40B4-BE49-F238E27FC236}">
              <a16:creationId xmlns:a16="http://schemas.microsoft.com/office/drawing/2014/main" id="{35FA8DE9-3007-46F7-9DA3-799555CB44C7}"/>
            </a:ext>
          </a:extLst>
        </cdr:cNvPr>
        <cdr:cNvSpPr txBox="1"/>
      </cdr:nvSpPr>
      <cdr:spPr>
        <a:xfrm xmlns:a="http://schemas.openxmlformats.org/drawingml/2006/main">
          <a:off x="1231933" y="4127498"/>
          <a:ext cx="2654267" cy="36512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2D85EF"/>
              </a:solidFill>
              <a:latin typeface="Segoe UI" pitchFamily="34" charset="0"/>
              <a:ea typeface="Segoe UI" pitchFamily="34" charset="0"/>
              <a:cs typeface="Segoe UI" pitchFamily="34" charset="0"/>
            </a:rPr>
            <a:t>Variación</a:t>
          </a:r>
          <a:r>
            <a:rPr lang="en-US" sz="2400" b="1" dirty="0">
              <a:solidFill>
                <a:srgbClr val="2D85EF"/>
              </a:solidFill>
              <a:latin typeface="Segoe UI" pitchFamily="34" charset="0"/>
              <a:ea typeface="Segoe UI" pitchFamily="34" charset="0"/>
              <a:cs typeface="Segoe UI" pitchFamily="34" charset="0"/>
            </a:rPr>
            <a:t> 2012-16</a:t>
          </a:r>
          <a:endParaRPr lang="en-US" sz="2400" b="1" baseline="0" dirty="0">
            <a:solidFill>
              <a:srgbClr val="2D85EF"/>
            </a:solidFill>
            <a:latin typeface="Segoe UI" pitchFamily="34" charset="0"/>
            <a:ea typeface="Segoe UI" pitchFamily="34" charset="0"/>
            <a:cs typeface="Segoe UI" pitchFamily="34" charset="0"/>
          </a:endParaRPr>
        </a:p>
      </cdr:txBody>
    </cdr:sp>
  </cdr:relSizeAnchor>
  <cdr:relSizeAnchor xmlns:cdr="http://schemas.openxmlformats.org/drawingml/2006/chartDrawing">
    <cdr:from>
      <cdr:x>0.3125</cdr:x>
      <cdr:y>0.21632</cdr:y>
    </cdr:from>
    <cdr:to>
      <cdr:x>0.38333</cdr:x>
      <cdr:y>0.42465</cdr:y>
    </cdr:to>
    <cdr:sp macro="" textlink="">
      <cdr:nvSpPr>
        <cdr:cNvPr id="11" name="Rectangle: Rounded Corners 10">
          <a:extLst xmlns:a="http://schemas.openxmlformats.org/drawingml/2006/main">
            <a:ext uri="{FF2B5EF4-FFF2-40B4-BE49-F238E27FC236}">
              <a16:creationId xmlns:a16="http://schemas.microsoft.com/office/drawing/2014/main" id="{8539E11A-68E6-4EAE-90C8-03DCC22EFA0E}"/>
            </a:ext>
          </a:extLst>
        </cdr:cNvPr>
        <cdr:cNvSpPr/>
      </cdr:nvSpPr>
      <cdr:spPr>
        <a:xfrm xmlns:a="http://schemas.openxmlformats.org/drawingml/2006/main">
          <a:off x="5715000" y="1978025"/>
          <a:ext cx="1295400" cy="1905000"/>
        </a:xfrm>
        <a:prstGeom xmlns:a="http://schemas.openxmlformats.org/drawingml/2006/main" prst="roundRect">
          <a:avLst/>
        </a:prstGeom>
        <a:noFill xmlns:a="http://schemas.openxmlformats.org/drawingml/2006/main"/>
        <a:ln xmlns:a="http://schemas.openxmlformats.org/drawingml/2006/main" w="57150">
          <a:solidFill>
            <a:srgbClr val="C00000"/>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defTabSz="2176463" rtl="0" eaLnBrk="0" fontAlgn="base" hangingPunct="0">
            <a:spcBef>
              <a:spcPct val="0"/>
            </a:spcBef>
            <a:spcAft>
              <a:spcPct val="0"/>
            </a:spcAft>
            <a:defRPr sz="4300" kern="1200">
              <a:solidFill>
                <a:schemeClr val="lt1"/>
              </a:solidFill>
              <a:latin typeface="+mn-lt"/>
              <a:ea typeface="+mn-ea"/>
              <a:cs typeface="+mn-cs"/>
            </a:defRPr>
          </a:lvl1pPr>
          <a:lvl2pPr marL="1087438" indent="-630238" algn="l" defTabSz="2176463" rtl="0" eaLnBrk="0" fontAlgn="base" hangingPunct="0">
            <a:spcBef>
              <a:spcPct val="0"/>
            </a:spcBef>
            <a:spcAft>
              <a:spcPct val="0"/>
            </a:spcAft>
            <a:defRPr sz="4300" kern="1200">
              <a:solidFill>
                <a:schemeClr val="lt1"/>
              </a:solidFill>
              <a:latin typeface="+mn-lt"/>
              <a:ea typeface="+mn-ea"/>
              <a:cs typeface="+mn-cs"/>
            </a:defRPr>
          </a:lvl2pPr>
          <a:lvl3pPr marL="2176463" indent="-1262063" algn="l" defTabSz="2176463" rtl="0" eaLnBrk="0" fontAlgn="base" hangingPunct="0">
            <a:spcBef>
              <a:spcPct val="0"/>
            </a:spcBef>
            <a:spcAft>
              <a:spcPct val="0"/>
            </a:spcAft>
            <a:defRPr sz="4300" kern="1200">
              <a:solidFill>
                <a:schemeClr val="lt1"/>
              </a:solidFill>
              <a:latin typeface="+mn-lt"/>
              <a:ea typeface="+mn-ea"/>
              <a:cs typeface="+mn-cs"/>
            </a:defRPr>
          </a:lvl3pPr>
          <a:lvl4pPr marL="3265488" indent="-1893888" algn="l" defTabSz="2176463" rtl="0" eaLnBrk="0" fontAlgn="base" hangingPunct="0">
            <a:spcBef>
              <a:spcPct val="0"/>
            </a:spcBef>
            <a:spcAft>
              <a:spcPct val="0"/>
            </a:spcAft>
            <a:defRPr sz="4300" kern="1200">
              <a:solidFill>
                <a:schemeClr val="lt1"/>
              </a:solidFill>
              <a:latin typeface="+mn-lt"/>
              <a:ea typeface="+mn-ea"/>
              <a:cs typeface="+mn-cs"/>
            </a:defRPr>
          </a:lvl4pPr>
          <a:lvl5pPr marL="4354513" indent="-2525713" algn="l" defTabSz="2176463" rtl="0" eaLnBrk="0" fontAlgn="base" hangingPunct="0">
            <a:spcBef>
              <a:spcPct val="0"/>
            </a:spcBef>
            <a:spcAft>
              <a:spcPct val="0"/>
            </a:spcAft>
            <a:defRPr sz="4300" kern="1200">
              <a:solidFill>
                <a:schemeClr val="lt1"/>
              </a:solidFill>
              <a:latin typeface="+mn-lt"/>
              <a:ea typeface="+mn-ea"/>
              <a:cs typeface="+mn-cs"/>
            </a:defRPr>
          </a:lvl5pPr>
          <a:lvl6pPr marL="2286000" algn="l" defTabSz="914400" rtl="0" eaLnBrk="1" latinLnBrk="0" hangingPunct="1">
            <a:defRPr sz="4300" kern="1200">
              <a:solidFill>
                <a:schemeClr val="lt1"/>
              </a:solidFill>
              <a:latin typeface="+mn-lt"/>
              <a:ea typeface="+mn-ea"/>
              <a:cs typeface="+mn-cs"/>
            </a:defRPr>
          </a:lvl6pPr>
          <a:lvl7pPr marL="2743200" algn="l" defTabSz="914400" rtl="0" eaLnBrk="1" latinLnBrk="0" hangingPunct="1">
            <a:defRPr sz="4300" kern="1200">
              <a:solidFill>
                <a:schemeClr val="lt1"/>
              </a:solidFill>
              <a:latin typeface="+mn-lt"/>
              <a:ea typeface="+mn-ea"/>
              <a:cs typeface="+mn-cs"/>
            </a:defRPr>
          </a:lvl7pPr>
          <a:lvl8pPr marL="3200400" algn="l" defTabSz="914400" rtl="0" eaLnBrk="1" latinLnBrk="0" hangingPunct="1">
            <a:defRPr sz="4300" kern="1200">
              <a:solidFill>
                <a:schemeClr val="lt1"/>
              </a:solidFill>
              <a:latin typeface="+mn-lt"/>
              <a:ea typeface="+mn-ea"/>
              <a:cs typeface="+mn-cs"/>
            </a:defRPr>
          </a:lvl8pPr>
          <a:lvl9pPr marL="3657600" algn="l" defTabSz="914400" rtl="0" eaLnBrk="1" latinLnBrk="0" hangingPunct="1">
            <a:defRPr sz="43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17.xml><?xml version="1.0" encoding="utf-8"?>
<c:userShapes xmlns:c="http://schemas.openxmlformats.org/drawingml/2006/chart">
  <cdr:relSizeAnchor xmlns:cdr="http://schemas.openxmlformats.org/drawingml/2006/chartDrawing">
    <cdr:from>
      <cdr:x>0.17361</cdr:x>
      <cdr:y>0.20567</cdr:y>
    </cdr:from>
    <cdr:to>
      <cdr:x>0.3254</cdr:x>
      <cdr:y>0.35311</cdr:y>
    </cdr:to>
    <cdr:sp macro="" textlink="">
      <cdr:nvSpPr>
        <cdr:cNvPr id="3" name="TextBox 2">
          <a:extLst xmlns:a="http://schemas.openxmlformats.org/drawingml/2006/main">
            <a:ext uri="{FF2B5EF4-FFF2-40B4-BE49-F238E27FC236}">
              <a16:creationId xmlns:a16="http://schemas.microsoft.com/office/drawing/2014/main" id="{241FD29E-D8D3-4B08-A3D0-D2F40A8AC604}"/>
            </a:ext>
          </a:extLst>
        </cdr:cNvPr>
        <cdr:cNvSpPr txBox="1"/>
      </cdr:nvSpPr>
      <cdr:spPr>
        <a:xfrm xmlns:a="http://schemas.openxmlformats.org/drawingml/2006/main">
          <a:off x="1905000" y="1692545"/>
          <a:ext cx="1665562" cy="12133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200" b="1" dirty="0">
              <a:solidFill>
                <a:srgbClr val="FF0D0D"/>
              </a:solidFill>
              <a:latin typeface="Segoe UI" panose="020B0502040204020203" pitchFamily="34" charset="0"/>
              <a:cs typeface="Segoe UI" panose="020B0502040204020203" pitchFamily="34" charset="0"/>
            </a:rPr>
            <a:t>Tightening of financial conditions</a:t>
          </a:r>
        </a:p>
      </cdr:txBody>
    </cdr:sp>
  </cdr:relSizeAnchor>
  <cdr:relSizeAnchor xmlns:cdr="http://schemas.openxmlformats.org/drawingml/2006/chartDrawing">
    <cdr:from>
      <cdr:x>0.72222</cdr:x>
      <cdr:y>0.75926</cdr:y>
    </cdr:from>
    <cdr:to>
      <cdr:x>0.874</cdr:x>
      <cdr:y>0.81796</cdr:y>
    </cdr:to>
    <cdr:sp macro="" textlink="">
      <cdr:nvSpPr>
        <cdr:cNvPr id="8" name="TextBox 1">
          <a:extLst xmlns:a="http://schemas.openxmlformats.org/drawingml/2006/main">
            <a:ext uri="{FF2B5EF4-FFF2-40B4-BE49-F238E27FC236}">
              <a16:creationId xmlns:a16="http://schemas.microsoft.com/office/drawing/2014/main" id="{4999D62E-B32C-4ADC-A42A-415B7CF94DAC}"/>
            </a:ext>
          </a:extLst>
        </cdr:cNvPr>
        <cdr:cNvSpPr txBox="1"/>
      </cdr:nvSpPr>
      <cdr:spPr>
        <a:xfrm xmlns:a="http://schemas.openxmlformats.org/drawingml/2006/main">
          <a:off x="7924800" y="6248400"/>
          <a:ext cx="1665451" cy="4830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200" b="1" dirty="0">
              <a:solidFill>
                <a:sysClr val="windowText" lastClr="000000"/>
              </a:solidFill>
              <a:latin typeface="Segoe UI" panose="020B0502040204020203" pitchFamily="34" charset="0"/>
              <a:cs typeface="Segoe UI" panose="020B0502040204020203" pitchFamily="34" charset="0"/>
            </a:rPr>
            <a:t>Rate</a:t>
          </a:r>
          <a:r>
            <a:rPr lang="en-US" sz="2200" b="1" baseline="0" dirty="0">
              <a:solidFill>
                <a:sysClr val="windowText" lastClr="000000"/>
              </a:solidFill>
              <a:latin typeface="Segoe UI" panose="020B0502040204020203" pitchFamily="34" charset="0"/>
              <a:cs typeface="Segoe UI" panose="020B0502040204020203" pitchFamily="34" charset="0"/>
            </a:rPr>
            <a:t> hikes</a:t>
          </a:r>
          <a:endParaRPr lang="en-US" sz="2200" b="1" dirty="0">
            <a:solidFill>
              <a:sysClr val="windowText" lastClr="000000"/>
            </a:solidFill>
            <a:latin typeface="Segoe UI" panose="020B0502040204020203" pitchFamily="34" charset="0"/>
            <a:cs typeface="Segoe UI" panose="020B0502040204020203" pitchFamily="34" charset="0"/>
          </a:endParaRPr>
        </a:p>
      </cdr:txBody>
    </cdr:sp>
  </cdr:relSizeAnchor>
  <cdr:relSizeAnchor xmlns:cdr="http://schemas.openxmlformats.org/drawingml/2006/chartDrawing">
    <cdr:from>
      <cdr:x>0.13889</cdr:x>
      <cdr:y>0.03453</cdr:y>
    </cdr:from>
    <cdr:to>
      <cdr:x>0.875</cdr:x>
      <cdr:y>0.09259</cdr:y>
    </cdr:to>
    <cdr:sp macro="" textlink="">
      <cdr:nvSpPr>
        <cdr:cNvPr id="10" name="TextBox 20">
          <a:extLst xmlns:a="http://schemas.openxmlformats.org/drawingml/2006/main">
            <a:ext uri="{FF2B5EF4-FFF2-40B4-BE49-F238E27FC236}">
              <a16:creationId xmlns:a16="http://schemas.microsoft.com/office/drawing/2014/main" id="{9233D434-F81B-489C-BA7B-0EF01F4F306C}"/>
            </a:ext>
          </a:extLst>
        </cdr:cNvPr>
        <cdr:cNvSpPr txBox="1"/>
      </cdr:nvSpPr>
      <cdr:spPr>
        <a:xfrm xmlns:a="http://schemas.openxmlformats.org/drawingml/2006/main">
          <a:off x="1524000" y="284162"/>
          <a:ext cx="8077200" cy="47783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EC" sz="2600" b="1" noProof="0" dirty="0">
              <a:latin typeface="Segoe UI" pitchFamily="34" charset="0"/>
              <a:ea typeface="Segoe UI" pitchFamily="34" charset="0"/>
              <a:cs typeface="Segoe UI" pitchFamily="34" charset="0"/>
            </a:rPr>
            <a:t>Condiciones Financieras y la Tasa de Política de la FED</a:t>
          </a:r>
        </a:p>
      </cdr:txBody>
    </cdr:sp>
  </cdr:relSizeAnchor>
  <cdr:relSizeAnchor xmlns:cdr="http://schemas.openxmlformats.org/drawingml/2006/chartDrawing">
    <cdr:from>
      <cdr:x>0.14583</cdr:x>
      <cdr:y>0.14226</cdr:y>
    </cdr:from>
    <cdr:to>
      <cdr:x>0.18056</cdr:x>
      <cdr:y>0.39226</cdr:y>
    </cdr:to>
    <cdr:sp macro="" textlink="">
      <cdr:nvSpPr>
        <cdr:cNvPr id="2" name="Arrow: Up 1">
          <a:extLst xmlns:a="http://schemas.openxmlformats.org/drawingml/2006/main">
            <a:ext uri="{FF2B5EF4-FFF2-40B4-BE49-F238E27FC236}">
              <a16:creationId xmlns:a16="http://schemas.microsoft.com/office/drawing/2014/main" id="{DAFC2C09-950C-4380-9113-93BA225E8F47}"/>
            </a:ext>
          </a:extLst>
        </cdr:cNvPr>
        <cdr:cNvSpPr/>
      </cdr:nvSpPr>
      <cdr:spPr>
        <a:xfrm xmlns:a="http://schemas.openxmlformats.org/drawingml/2006/main">
          <a:off x="1600200" y="1170781"/>
          <a:ext cx="381000" cy="2057400"/>
        </a:xfrm>
        <a:prstGeom xmlns:a="http://schemas.openxmlformats.org/drawingml/2006/main" prst="upArrow">
          <a:avLst/>
        </a:prstGeom>
        <a:solidFill xmlns:a="http://schemas.openxmlformats.org/drawingml/2006/main">
          <a:srgbClr val="FF0D0D"/>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0.70833</cdr:x>
      <cdr:y>0.80556</cdr:y>
    </cdr:from>
    <cdr:to>
      <cdr:x>0.89583</cdr:x>
      <cdr:y>0.85186</cdr:y>
    </cdr:to>
    <cdr:sp macro="" textlink="">
      <cdr:nvSpPr>
        <cdr:cNvPr id="9" name="Arrow: Up 8">
          <a:extLst xmlns:a="http://schemas.openxmlformats.org/drawingml/2006/main">
            <a:ext uri="{FF2B5EF4-FFF2-40B4-BE49-F238E27FC236}">
              <a16:creationId xmlns:a16="http://schemas.microsoft.com/office/drawing/2014/main" id="{8047A7B7-AF62-4C65-8A62-C7967837D5AD}"/>
            </a:ext>
          </a:extLst>
        </cdr:cNvPr>
        <cdr:cNvSpPr/>
      </cdr:nvSpPr>
      <cdr:spPr>
        <a:xfrm xmlns:a="http://schemas.openxmlformats.org/drawingml/2006/main" rot="5400000">
          <a:off x="8610557" y="5791243"/>
          <a:ext cx="381086" cy="2057400"/>
        </a:xfrm>
        <a:prstGeom xmlns:a="http://schemas.openxmlformats.org/drawingml/2006/main" prst="upArrow">
          <a:avLst/>
        </a:prstGeom>
        <a:solidFill xmlns:a="http://schemas.openxmlformats.org/drawingml/2006/main">
          <a:schemeClr val="tx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18.xml><?xml version="1.0" encoding="utf-8"?>
<c:userShapes xmlns:c="http://schemas.openxmlformats.org/drawingml/2006/chart">
  <cdr:relSizeAnchor xmlns:cdr="http://schemas.openxmlformats.org/drawingml/2006/chartDrawing">
    <cdr:from>
      <cdr:x>0.06944</cdr:x>
      <cdr:y>0.02913</cdr:y>
    </cdr:from>
    <cdr:to>
      <cdr:x>0.80555</cdr:x>
      <cdr:y>0.08719</cdr:y>
    </cdr:to>
    <cdr:sp macro="" textlink="">
      <cdr:nvSpPr>
        <cdr:cNvPr id="2" name="TextBox 20">
          <a:extLst xmlns:a="http://schemas.openxmlformats.org/drawingml/2006/main">
            <a:ext uri="{FF2B5EF4-FFF2-40B4-BE49-F238E27FC236}">
              <a16:creationId xmlns:a16="http://schemas.microsoft.com/office/drawing/2014/main" id="{4DEAD078-A3A8-4839-9B6F-DB69B838A3A5}"/>
            </a:ext>
          </a:extLst>
        </cdr:cNvPr>
        <cdr:cNvSpPr txBox="1"/>
      </cdr:nvSpPr>
      <cdr:spPr>
        <a:xfrm xmlns:a="http://schemas.openxmlformats.org/drawingml/2006/main">
          <a:off x="762000" y="239711"/>
          <a:ext cx="8077188" cy="47781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600" b="1" dirty="0">
              <a:latin typeface="Segoe UI" pitchFamily="34" charset="0"/>
              <a:ea typeface="Segoe UI" pitchFamily="34" charset="0"/>
              <a:cs typeface="Segoe UI" pitchFamily="34" charset="0"/>
            </a:rPr>
            <a:t>ALC: </a:t>
          </a:r>
          <a:r>
            <a:rPr lang="en-US" sz="2600" i="1" dirty="0" err="1">
              <a:latin typeface="Segoe UI" pitchFamily="34" charset="0"/>
              <a:ea typeface="Segoe UI" pitchFamily="34" charset="0"/>
              <a:cs typeface="Segoe UI" pitchFamily="34" charset="0"/>
            </a:rPr>
            <a:t>Requerimiento</a:t>
          </a:r>
          <a:r>
            <a:rPr lang="en-US" sz="2600" i="1" dirty="0">
              <a:latin typeface="Segoe UI" pitchFamily="34" charset="0"/>
              <a:ea typeface="Segoe UI" pitchFamily="34" charset="0"/>
              <a:cs typeface="Segoe UI" pitchFamily="34" charset="0"/>
            </a:rPr>
            <a:t> de </a:t>
          </a:r>
          <a:r>
            <a:rPr lang="en-US" sz="2600" i="1" dirty="0" err="1">
              <a:latin typeface="Segoe UI" pitchFamily="34" charset="0"/>
              <a:ea typeface="Segoe UI" pitchFamily="34" charset="0"/>
              <a:cs typeface="Segoe UI" pitchFamily="34" charset="0"/>
            </a:rPr>
            <a:t>Financiamiento</a:t>
          </a:r>
          <a:r>
            <a:rPr lang="en-US" sz="2600" i="1" dirty="0">
              <a:latin typeface="Segoe UI" pitchFamily="34" charset="0"/>
              <a:ea typeface="Segoe UI" pitchFamily="34" charset="0"/>
              <a:cs typeface="Segoe UI" pitchFamily="34" charset="0"/>
            </a:rPr>
            <a:t> </a:t>
          </a:r>
          <a:r>
            <a:rPr lang="en-US" sz="2600" i="1" dirty="0" err="1">
              <a:latin typeface="Segoe UI" pitchFamily="34" charset="0"/>
              <a:ea typeface="Segoe UI" pitchFamily="34" charset="0"/>
              <a:cs typeface="Segoe UI" pitchFamily="34" charset="0"/>
            </a:rPr>
            <a:t>Externo</a:t>
          </a:r>
          <a:r>
            <a:rPr lang="en-US" sz="2600" i="1" dirty="0">
              <a:latin typeface="Segoe UI" pitchFamily="34" charset="0"/>
              <a:ea typeface="Segoe UI" pitchFamily="34" charset="0"/>
              <a:cs typeface="Segoe UI" pitchFamily="34" charset="0"/>
            </a:rPr>
            <a:t> (%PIB)</a:t>
          </a:r>
          <a:endParaRPr lang="en-US" sz="2600" b="1" dirty="0">
            <a:latin typeface="Segoe UI" pitchFamily="34" charset="0"/>
            <a:ea typeface="Segoe UI" pitchFamily="34" charset="0"/>
            <a:cs typeface="Segoe UI" pitchFamily="34" charset="0"/>
          </a:endParaRPr>
        </a:p>
      </cdr:txBody>
    </cdr:sp>
  </cdr:relSizeAnchor>
  <cdr:relSizeAnchor xmlns:cdr="http://schemas.openxmlformats.org/drawingml/2006/chartDrawing">
    <cdr:from>
      <cdr:x>0.73338</cdr:x>
      <cdr:y>0.22222</cdr:y>
    </cdr:from>
    <cdr:to>
      <cdr:x>0.95139</cdr:x>
      <cdr:y>0.26852</cdr:y>
    </cdr:to>
    <cdr:sp macro="" textlink="">
      <cdr:nvSpPr>
        <cdr:cNvPr id="3" name="Rectangle: Rounded Corners 2">
          <a:extLst xmlns:a="http://schemas.openxmlformats.org/drawingml/2006/main">
            <a:ext uri="{FF2B5EF4-FFF2-40B4-BE49-F238E27FC236}">
              <a16:creationId xmlns:a16="http://schemas.microsoft.com/office/drawing/2014/main" id="{B0426AF3-B2D4-43B9-B6B5-856CA1D8869E}"/>
            </a:ext>
          </a:extLst>
        </cdr:cNvPr>
        <cdr:cNvSpPr/>
      </cdr:nvSpPr>
      <cdr:spPr>
        <a:xfrm xmlns:a="http://schemas.openxmlformats.org/drawingml/2006/main">
          <a:off x="8047232" y="1828800"/>
          <a:ext cx="2392168" cy="381000"/>
        </a:xfrm>
        <a:prstGeom xmlns:a="http://schemas.openxmlformats.org/drawingml/2006/main" prst="roundRect">
          <a:avLst/>
        </a:prstGeom>
        <a:noFill xmlns:a="http://schemas.openxmlformats.org/drawingml/2006/main"/>
        <a:ln xmlns:a="http://schemas.openxmlformats.org/drawingml/2006/main" w="6032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2200" b="1" dirty="0" err="1">
              <a:solidFill>
                <a:schemeClr val="tx1"/>
              </a:solidFill>
              <a:effectLst/>
              <a:latin typeface="Segoe UI" panose="020B0502040204020203" pitchFamily="34" charset="0"/>
              <a:cs typeface="Segoe UI" panose="020B0502040204020203" pitchFamily="34" charset="0"/>
            </a:rPr>
            <a:t>Reservas</a:t>
          </a:r>
          <a:r>
            <a:rPr lang="en-US" sz="2200" b="1" dirty="0">
              <a:solidFill>
                <a:schemeClr val="tx1"/>
              </a:solidFill>
              <a:effectLst/>
              <a:latin typeface="Segoe UI" panose="020B0502040204020203" pitchFamily="34" charset="0"/>
              <a:cs typeface="Segoe UI" panose="020B0502040204020203" pitchFamily="34" charset="0"/>
            </a:rPr>
            <a:t> (2017)</a:t>
          </a:r>
        </a:p>
      </cdr:txBody>
    </cdr:sp>
  </cdr:relSizeAnchor>
  <cdr:relSizeAnchor xmlns:cdr="http://schemas.openxmlformats.org/drawingml/2006/chartDrawing">
    <cdr:from>
      <cdr:x>0.75941</cdr:x>
      <cdr:y>0.26852</cdr:y>
    </cdr:from>
    <cdr:to>
      <cdr:x>0.82422</cdr:x>
      <cdr:y>0.33333</cdr:y>
    </cdr:to>
    <cdr:cxnSp macro="">
      <cdr:nvCxnSpPr>
        <cdr:cNvPr id="5" name="Straight Arrow Connector 4">
          <a:extLst xmlns:a="http://schemas.openxmlformats.org/drawingml/2006/main">
            <a:ext uri="{FF2B5EF4-FFF2-40B4-BE49-F238E27FC236}">
              <a16:creationId xmlns:a16="http://schemas.microsoft.com/office/drawing/2014/main" id="{8BC7292E-6624-4F0A-BF1C-3FB52A068CD7}"/>
            </a:ext>
          </a:extLst>
        </cdr:cNvPr>
        <cdr:cNvCxnSpPr/>
      </cdr:nvCxnSpPr>
      <cdr:spPr>
        <a:xfrm xmlns:a="http://schemas.openxmlformats.org/drawingml/2006/main" flipH="1">
          <a:off x="8332812" y="2209800"/>
          <a:ext cx="711176" cy="533355"/>
        </a:xfrm>
        <a:prstGeom xmlns:a="http://schemas.openxmlformats.org/drawingml/2006/main" prst="straightConnector1">
          <a:avLst/>
        </a:prstGeom>
        <a:ln xmlns:a="http://schemas.openxmlformats.org/drawingml/2006/main">
          <a:solidFill>
            <a:schemeClr val="tx1"/>
          </a:solidFill>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9.xml><?xml version="1.0" encoding="utf-8"?>
<c:userShapes xmlns:c="http://schemas.openxmlformats.org/drawingml/2006/chart">
  <cdr:relSizeAnchor xmlns:cdr="http://schemas.openxmlformats.org/drawingml/2006/chartDrawing">
    <cdr:from>
      <cdr:x>0.10417</cdr:x>
      <cdr:y>0.04655</cdr:y>
    </cdr:from>
    <cdr:to>
      <cdr:x>0.52778</cdr:x>
      <cdr:y>0.1021</cdr:y>
    </cdr:to>
    <cdr:sp macro="" textlink="">
      <cdr:nvSpPr>
        <cdr:cNvPr id="2" name="Header">
          <a:extLst xmlns:a="http://schemas.openxmlformats.org/drawingml/2006/main">
            <a:ext uri="{FF2B5EF4-FFF2-40B4-BE49-F238E27FC236}">
              <a16:creationId xmlns:a16="http://schemas.microsoft.com/office/drawing/2014/main" id="{FD23880F-08E4-4DBE-91C7-754E365B8177}"/>
            </a:ext>
          </a:extLst>
        </cdr:cNvPr>
        <cdr:cNvSpPr txBox="1"/>
      </cdr:nvSpPr>
      <cdr:spPr>
        <a:xfrm xmlns:a="http://schemas.openxmlformats.org/drawingml/2006/main">
          <a:off x="1143001" y="383059"/>
          <a:ext cx="4648200" cy="457200"/>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lIns="0" tIns="0" rIns="0" bIns="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altLang="en-US" sz="2600" i="1" dirty="0">
              <a:solidFill>
                <a:srgbClr val="000000"/>
              </a:solidFill>
              <a:latin typeface="Segoe UI" panose="020B0502040204020203" pitchFamily="34" charset="0"/>
              <a:cs typeface="Segoe UI" panose="020B0502040204020203" pitchFamily="34" charset="0"/>
            </a:rPr>
            <a:t>(pts. </a:t>
          </a:r>
          <a:r>
            <a:rPr lang="en-US" altLang="en-US" sz="2600" i="1" dirty="0" err="1">
              <a:solidFill>
                <a:srgbClr val="000000"/>
              </a:solidFill>
              <a:latin typeface="Segoe UI" panose="020B0502040204020203" pitchFamily="34" charset="0"/>
              <a:cs typeface="Segoe UI" panose="020B0502040204020203" pitchFamily="34" charset="0"/>
            </a:rPr>
            <a:t>porcentuales</a:t>
          </a:r>
          <a:r>
            <a:rPr lang="en-US" altLang="en-US" sz="2600" i="1" dirty="0">
              <a:solidFill>
                <a:srgbClr val="000000"/>
              </a:solidFill>
              <a:latin typeface="Segoe UI" panose="020B0502040204020203" pitchFamily="34" charset="0"/>
              <a:cs typeface="Segoe UI" panose="020B0502040204020203" pitchFamily="34" charset="0"/>
            </a:rPr>
            <a:t> del PIB)</a:t>
          </a:r>
          <a:endParaRPr lang="en-US" altLang="en-US" sz="2600" i="1" dirty="0">
            <a:solidFill>
              <a:srgbClr val="4B82AD"/>
            </a:solidFill>
            <a:latin typeface="Segoe UI" panose="020B0502040204020203" pitchFamily="34" charset="0"/>
            <a:cs typeface="Segoe UI" panose="020B0502040204020203" pitchFamily="34" charset="0"/>
          </a:endParaRPr>
        </a:p>
      </cdr:txBody>
    </cdr:sp>
  </cdr:relSizeAnchor>
  <cdr:relSizeAnchor xmlns:cdr="http://schemas.openxmlformats.org/drawingml/2006/chartDrawing">
    <cdr:from>
      <cdr:x>0.11111</cdr:x>
      <cdr:y>0.16175</cdr:y>
    </cdr:from>
    <cdr:to>
      <cdr:x>0.15972</cdr:x>
      <cdr:y>0.3562</cdr:y>
    </cdr:to>
    <cdr:grpSp>
      <cdr:nvGrpSpPr>
        <cdr:cNvPr id="7" name="Group 6">
          <a:extLst xmlns:a="http://schemas.openxmlformats.org/drawingml/2006/main">
            <a:ext uri="{FF2B5EF4-FFF2-40B4-BE49-F238E27FC236}">
              <a16:creationId xmlns:a16="http://schemas.microsoft.com/office/drawing/2014/main" id="{187FE542-2759-4F03-8EE1-F9243394334C}"/>
            </a:ext>
          </a:extLst>
        </cdr:cNvPr>
        <cdr:cNvGrpSpPr/>
      </cdr:nvGrpSpPr>
      <cdr:grpSpPr>
        <a:xfrm xmlns:a="http://schemas.openxmlformats.org/drawingml/2006/main">
          <a:off x="1219188" y="1331138"/>
          <a:ext cx="533388" cy="1600246"/>
          <a:chOff x="32220556" y="16386395"/>
          <a:chExt cx="2615589" cy="6808053"/>
        </a:xfrm>
      </cdr:grpSpPr>
      <cdr:sp macro="" textlink="">
        <cdr:nvSpPr>
          <cdr:cNvPr id="8" name="Arrow: Up 7">
            <a:extLst xmlns:a="http://schemas.openxmlformats.org/drawingml/2006/main">
              <a:ext uri="{FF2B5EF4-FFF2-40B4-BE49-F238E27FC236}">
                <a16:creationId xmlns:a16="http://schemas.microsoft.com/office/drawing/2014/main" id="{54A20639-0CA4-4641-BDB6-25056A6A0862}"/>
              </a:ext>
            </a:extLst>
          </cdr:cNvPr>
          <cdr:cNvSpPr/>
        </cdr:nvSpPr>
        <cdr:spPr>
          <a:xfrm xmlns:a="http://schemas.openxmlformats.org/drawingml/2006/main">
            <a:off x="32220556" y="16386395"/>
            <a:ext cx="2615589" cy="6808053"/>
          </a:xfrm>
          <a:prstGeom xmlns:a="http://schemas.openxmlformats.org/drawingml/2006/main" prst="upArrow">
            <a:avLst/>
          </a:prstGeom>
          <a:solidFill xmlns:a="http://schemas.openxmlformats.org/drawingml/2006/main">
            <a:srgbClr val="C00000"/>
          </a:solidFill>
          <a:ln xmlns:a="http://schemas.openxmlformats.org/drawingml/2006/main" w="38100">
            <a:solidFill>
              <a:srgbClr val="00206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grpSp>
  </cdr:relSizeAnchor>
  <cdr:relSizeAnchor xmlns:cdr="http://schemas.openxmlformats.org/drawingml/2006/chartDrawing">
    <cdr:from>
      <cdr:x>0.14583</cdr:x>
      <cdr:y>0.20805</cdr:y>
    </cdr:from>
    <cdr:to>
      <cdr:x>0.35417</cdr:x>
      <cdr:y>0.31916</cdr:y>
    </cdr:to>
    <cdr:sp macro="" textlink="">
      <cdr:nvSpPr>
        <cdr:cNvPr id="10" name="TextBox 1">
          <a:extLst xmlns:a="http://schemas.openxmlformats.org/drawingml/2006/main">
            <a:ext uri="{FF2B5EF4-FFF2-40B4-BE49-F238E27FC236}">
              <a16:creationId xmlns:a16="http://schemas.microsoft.com/office/drawing/2014/main" id="{F94834CD-8B48-4D82-8238-1A08ED98C060}"/>
            </a:ext>
          </a:extLst>
        </cdr:cNvPr>
        <cdr:cNvSpPr txBox="1"/>
      </cdr:nvSpPr>
      <cdr:spPr>
        <a:xfrm xmlns:a="http://schemas.openxmlformats.org/drawingml/2006/main">
          <a:off x="1600163" y="1712168"/>
          <a:ext cx="2286038" cy="9143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rgbClr val="C0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Mayor </a:t>
          </a:r>
          <a:r>
            <a:rPr lang="en-US" sz="2000" b="1" dirty="0" err="1">
              <a:solidFill>
                <a:srgbClr val="C0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ajuste</a:t>
          </a:r>
          <a:r>
            <a:rPr lang="en-US" sz="2000" b="1" dirty="0">
              <a:solidFill>
                <a:srgbClr val="C0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fiscal </a:t>
          </a:r>
          <a:r>
            <a:rPr lang="en-US" sz="2000" b="1" dirty="0" err="1">
              <a:solidFill>
                <a:srgbClr val="C0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planificado</a:t>
          </a:r>
          <a:endParaRPr lang="en-US" sz="2000" b="1" dirty="0">
            <a:solidFill>
              <a:srgbClr val="C0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xmlns:a="http://schemas.openxmlformats.org/drawingml/2006/main">
          <a:endParaRPr lang="en-US" sz="1100" dirty="0"/>
        </a:p>
      </cdr:txBody>
    </cdr:sp>
  </cdr:relSizeAnchor>
  <cdr:relSizeAnchor xmlns:cdr="http://schemas.openxmlformats.org/drawingml/2006/chartDrawing">
    <cdr:from>
      <cdr:x>0.6875</cdr:x>
      <cdr:y>0.80124</cdr:y>
    </cdr:from>
    <cdr:to>
      <cdr:x>0.91667</cdr:x>
      <cdr:y>0.86546</cdr:y>
    </cdr:to>
    <cdr:grpSp>
      <cdr:nvGrpSpPr>
        <cdr:cNvPr id="13" name="Group 12">
          <a:extLst xmlns:a="http://schemas.openxmlformats.org/drawingml/2006/main">
            <a:ext uri="{FF2B5EF4-FFF2-40B4-BE49-F238E27FC236}">
              <a16:creationId xmlns:a16="http://schemas.microsoft.com/office/drawing/2014/main" id="{73E7C30D-A5C9-4408-AD8A-4E575E8BA997}"/>
            </a:ext>
          </a:extLst>
        </cdr:cNvPr>
        <cdr:cNvGrpSpPr/>
      </cdr:nvGrpSpPr>
      <cdr:grpSpPr>
        <a:xfrm xmlns:a="http://schemas.openxmlformats.org/drawingml/2006/main" rot="5400000">
          <a:off x="8536866" y="5600819"/>
          <a:ext cx="528505" cy="2514637"/>
          <a:chOff x="105964170" y="-83276626"/>
          <a:chExt cx="16192172" cy="24791894"/>
        </a:xfrm>
      </cdr:grpSpPr>
      <cdr:sp macro="" textlink="">
        <cdr:nvSpPr>
          <cdr:cNvPr id="14" name="Arrow: Up 13">
            <a:extLst xmlns:a="http://schemas.openxmlformats.org/drawingml/2006/main">
              <a:ext uri="{FF2B5EF4-FFF2-40B4-BE49-F238E27FC236}">
                <a16:creationId xmlns:a16="http://schemas.microsoft.com/office/drawing/2014/main" id="{66B46012-548C-403A-BF94-2A065CAADE06}"/>
              </a:ext>
            </a:extLst>
          </cdr:cNvPr>
          <cdr:cNvSpPr/>
        </cdr:nvSpPr>
        <cdr:spPr>
          <a:xfrm xmlns:a="http://schemas.openxmlformats.org/drawingml/2006/main">
            <a:off x="105964170" y="-83276626"/>
            <a:ext cx="16192172" cy="24791894"/>
          </a:xfrm>
          <a:prstGeom xmlns:a="http://schemas.openxmlformats.org/drawingml/2006/main" prst="upArrow">
            <a:avLst/>
          </a:prstGeom>
          <a:solidFill xmlns:a="http://schemas.openxmlformats.org/drawingml/2006/main">
            <a:srgbClr val="C00000"/>
          </a:solidFill>
          <a:ln xmlns:a="http://schemas.openxmlformats.org/drawingml/2006/main" w="38100">
            <a:solidFill>
              <a:srgbClr val="00206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grpSp>
  </cdr:relSizeAnchor>
  <cdr:relSizeAnchor xmlns:cdr="http://schemas.openxmlformats.org/drawingml/2006/chartDrawing">
    <cdr:from>
      <cdr:x>0.63889</cdr:x>
      <cdr:y>0.75435</cdr:y>
    </cdr:from>
    <cdr:to>
      <cdr:x>0.90973</cdr:x>
      <cdr:y>0.8099</cdr:y>
    </cdr:to>
    <cdr:sp macro="" textlink="">
      <cdr:nvSpPr>
        <cdr:cNvPr id="15" name="TextBox 1">
          <a:extLst xmlns:a="http://schemas.openxmlformats.org/drawingml/2006/main">
            <a:ext uri="{FF2B5EF4-FFF2-40B4-BE49-F238E27FC236}">
              <a16:creationId xmlns:a16="http://schemas.microsoft.com/office/drawing/2014/main" id="{E3503CBC-4DCB-4362-9827-BE7A40012089}"/>
            </a:ext>
          </a:extLst>
        </cdr:cNvPr>
        <cdr:cNvSpPr txBox="1"/>
      </cdr:nvSpPr>
      <cdr:spPr>
        <a:xfrm xmlns:a="http://schemas.openxmlformats.org/drawingml/2006/main">
          <a:off x="7010401" y="6207999"/>
          <a:ext cx="2971884" cy="4571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rgbClr val="C0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Mayor </a:t>
          </a:r>
          <a:r>
            <a:rPr lang="en-US" sz="2000" b="1" dirty="0" err="1">
              <a:solidFill>
                <a:srgbClr val="C0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deuda</a:t>
          </a:r>
          <a:r>
            <a:rPr lang="en-US" sz="2000" b="1" dirty="0">
              <a:solidFill>
                <a:srgbClr val="C0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en-US" sz="2000" b="1" dirty="0" err="1">
              <a:solidFill>
                <a:srgbClr val="C0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bruta</a:t>
          </a:r>
          <a:endParaRPr lang="en-US" sz="2000" b="1" dirty="0">
            <a:solidFill>
              <a:srgbClr val="C0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0.07071</cdr:x>
      <cdr:y>0.10748</cdr:y>
    </cdr:from>
    <cdr:to>
      <cdr:x>0.30303</cdr:x>
      <cdr:y>0.25708</cdr:y>
    </cdr:to>
    <cdr:sp macro="" textlink="">
      <cdr:nvSpPr>
        <cdr:cNvPr id="10" name="TextBox 1">
          <a:extLst xmlns:a="http://schemas.openxmlformats.org/drawingml/2006/main">
            <a:ext uri="{FF2B5EF4-FFF2-40B4-BE49-F238E27FC236}">
              <a16:creationId xmlns:a16="http://schemas.microsoft.com/office/drawing/2014/main" id="{46AF777F-8B18-4EFB-A837-54F1D1765832}"/>
            </a:ext>
          </a:extLst>
        </cdr:cNvPr>
        <cdr:cNvSpPr txBox="1"/>
      </cdr:nvSpPr>
      <cdr:spPr>
        <a:xfrm xmlns:a="http://schemas.openxmlformats.org/drawingml/2006/main">
          <a:off x="533401" y="884541"/>
          <a:ext cx="1752599" cy="123110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err="1">
              <a:solidFill>
                <a:srgbClr val="2D85EF"/>
              </a:solidFill>
              <a:latin typeface="Segoe UI" pitchFamily="34" charset="0"/>
              <a:ea typeface="Segoe UI" pitchFamily="34" charset="0"/>
              <a:cs typeface="Segoe UI" pitchFamily="34" charset="0"/>
            </a:rPr>
            <a:t>Proyecciones</a:t>
          </a:r>
          <a:r>
            <a:rPr lang="en-US" sz="2000" b="1" dirty="0">
              <a:solidFill>
                <a:srgbClr val="2D85EF"/>
              </a:solidFill>
              <a:latin typeface="Segoe UI" pitchFamily="34" charset="0"/>
              <a:ea typeface="Segoe UI" pitchFamily="34" charset="0"/>
              <a:cs typeface="Segoe UI" pitchFamily="34" charset="0"/>
            </a:rPr>
            <a:t> del FMI</a:t>
          </a:r>
          <a:endParaRPr lang="en-US" sz="2000" b="0" baseline="0" dirty="0">
            <a:solidFill>
              <a:srgbClr val="2D85EF"/>
            </a:solidFill>
            <a:latin typeface="Segoe UI" pitchFamily="34" charset="0"/>
            <a:ea typeface="Segoe UI" pitchFamily="34" charset="0"/>
            <a:cs typeface="Segoe UI" pitchFamily="34" charset="0"/>
          </a:endParaRPr>
        </a:p>
        <a:p xmlns:a="http://schemas.openxmlformats.org/drawingml/2006/main">
          <a:pPr algn="ctr"/>
          <a:r>
            <a:rPr lang="en-US" sz="2000" dirty="0" err="1">
              <a:solidFill>
                <a:srgbClr val="2D85EF"/>
              </a:solidFill>
              <a:latin typeface="Segoe UI" pitchFamily="34" charset="0"/>
              <a:ea typeface="Segoe UI" pitchFamily="34" charset="0"/>
              <a:cs typeface="Segoe UI" pitchFamily="34" charset="0"/>
            </a:rPr>
            <a:t>Observadas</a:t>
          </a:r>
          <a:r>
            <a:rPr lang="en-US" sz="2000" dirty="0">
              <a:solidFill>
                <a:srgbClr val="2D85EF"/>
              </a:solidFill>
              <a:latin typeface="Segoe UI" pitchFamily="34" charset="0"/>
              <a:ea typeface="Segoe UI" pitchFamily="34" charset="0"/>
              <a:cs typeface="Segoe UI" pitchFamily="34" charset="0"/>
            </a:rPr>
            <a:t> (Julio 2018)</a:t>
          </a:r>
          <a:endParaRPr lang="en-US" sz="2000" b="0" baseline="0" dirty="0">
            <a:solidFill>
              <a:srgbClr val="2D85EF"/>
            </a:solidFill>
            <a:latin typeface="Segoe UI" pitchFamily="34" charset="0"/>
            <a:ea typeface="Segoe UI" pitchFamily="34" charset="0"/>
            <a:cs typeface="Segoe UI" pitchFamily="34" charset="0"/>
          </a:endParaRPr>
        </a:p>
      </cdr:txBody>
    </cdr:sp>
  </cdr:relSizeAnchor>
  <cdr:relSizeAnchor xmlns:cdr="http://schemas.openxmlformats.org/drawingml/2006/chartDrawing">
    <cdr:from>
      <cdr:x>0.58586</cdr:x>
      <cdr:y>0.15378</cdr:y>
    </cdr:from>
    <cdr:to>
      <cdr:x>0.94285</cdr:x>
      <cdr:y>0.26598</cdr:y>
    </cdr:to>
    <cdr:sp macro="" textlink="">
      <cdr:nvSpPr>
        <cdr:cNvPr id="11" name="TextBox 5">
          <a:extLst xmlns:a="http://schemas.openxmlformats.org/drawingml/2006/main">
            <a:ext uri="{FF2B5EF4-FFF2-40B4-BE49-F238E27FC236}">
              <a16:creationId xmlns:a16="http://schemas.microsoft.com/office/drawing/2014/main" id="{39EC253D-D758-46F7-830E-CBF0AE04DD21}"/>
            </a:ext>
          </a:extLst>
        </cdr:cNvPr>
        <cdr:cNvSpPr txBox="1"/>
      </cdr:nvSpPr>
      <cdr:spPr>
        <a:xfrm xmlns:a="http://schemas.openxmlformats.org/drawingml/2006/main">
          <a:off x="4419600" y="1265541"/>
          <a:ext cx="2693061" cy="923361"/>
        </a:xfrm>
        <a:prstGeom xmlns:a="http://schemas.openxmlformats.org/drawingml/2006/main" prst="rect">
          <a:avLst/>
        </a:prstGeom>
        <a:solidFill xmlns:a="http://schemas.openxmlformats.org/drawingml/2006/main">
          <a:sysClr val="window" lastClr="FFFFFF">
            <a:lumMod val="50000"/>
            <a:alpha val="0"/>
          </a:sysClr>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sz="2000" b="1" dirty="0" err="1">
              <a:solidFill>
                <a:sysClr val="windowText" lastClr="000000"/>
              </a:solidFill>
              <a:latin typeface="Segoe UI" pitchFamily="34" charset="0"/>
              <a:ea typeface="Segoe UI" pitchFamily="34" charset="0"/>
              <a:cs typeface="Segoe UI" pitchFamily="34" charset="0"/>
            </a:rPr>
            <a:t>Puntos</a:t>
          </a:r>
          <a:r>
            <a:rPr lang="en-US" sz="2000" b="1" dirty="0">
              <a:solidFill>
                <a:sysClr val="windowText" lastClr="000000"/>
              </a:solidFill>
              <a:latin typeface="Segoe UI" pitchFamily="34" charset="0"/>
              <a:ea typeface="Segoe UI" pitchFamily="34" charset="0"/>
              <a:cs typeface="Segoe UI" pitchFamily="34" charset="0"/>
            </a:rPr>
            <a:t> de </a:t>
          </a:r>
          <a:r>
            <a:rPr lang="en-US" sz="2000" b="1" dirty="0" err="1">
              <a:solidFill>
                <a:sysClr val="windowText" lastClr="000000"/>
              </a:solidFill>
              <a:latin typeface="Segoe UI" pitchFamily="34" charset="0"/>
              <a:ea typeface="Segoe UI" pitchFamily="34" charset="0"/>
              <a:cs typeface="Segoe UI" pitchFamily="34" charset="0"/>
            </a:rPr>
            <a:t>mediana</a:t>
          </a:r>
          <a:endParaRPr lang="en-US" sz="2000" b="1" dirty="0">
            <a:latin typeface="Segoe UI" pitchFamily="34" charset="0"/>
            <a:ea typeface="Segoe UI" pitchFamily="34" charset="0"/>
            <a:cs typeface="Segoe UI" pitchFamily="34" charset="0"/>
          </a:endParaRPr>
        </a:p>
        <a:p xmlns:a="http://schemas.openxmlformats.org/drawingml/2006/main">
          <a:pPr algn="l"/>
          <a:r>
            <a:rPr lang="en-US" sz="2000" b="1" dirty="0">
              <a:solidFill>
                <a:sysClr val="windowText" lastClr="000000"/>
              </a:solidFill>
              <a:latin typeface="Segoe UI" pitchFamily="34" charset="0"/>
              <a:ea typeface="Segoe UI" pitchFamily="34" charset="0"/>
              <a:cs typeface="Segoe UI" pitchFamily="34" charset="0"/>
            </a:rPr>
            <a:t>del FOMC</a:t>
          </a:r>
          <a:endParaRPr lang="en-US" sz="2000" b="1" baseline="0" dirty="0">
            <a:solidFill>
              <a:sysClr val="windowText" lastClr="000000"/>
            </a:solidFill>
            <a:latin typeface="Segoe UI" pitchFamily="34" charset="0"/>
            <a:ea typeface="Segoe UI" pitchFamily="34" charset="0"/>
            <a:cs typeface="Segoe UI" pitchFamily="34" charset="0"/>
          </a:endParaRPr>
        </a:p>
        <a:p xmlns:a="http://schemas.openxmlformats.org/drawingml/2006/main">
          <a:pPr algn="l"/>
          <a:r>
            <a:rPr lang="en-US" sz="2000" b="0" baseline="0" dirty="0">
              <a:solidFill>
                <a:sysClr val="windowText" lastClr="000000"/>
              </a:solidFill>
              <a:latin typeface="Segoe UI" pitchFamily="34" charset="0"/>
              <a:ea typeface="Segoe UI" pitchFamily="34" charset="0"/>
              <a:cs typeface="Segoe UI" pitchFamily="34" charset="0"/>
            </a:rPr>
            <a:t>(al </a:t>
          </a:r>
          <a:r>
            <a:rPr lang="en-US" sz="2000" dirty="0">
              <a:solidFill>
                <a:sysClr val="windowText" lastClr="000000"/>
              </a:solidFill>
              <a:latin typeface="Segoe UI" pitchFamily="34" charset="0"/>
              <a:ea typeface="Segoe UI" pitchFamily="34" charset="0"/>
              <a:cs typeface="Segoe UI" pitchFamily="34" charset="0"/>
            </a:rPr>
            <a:t>13</a:t>
          </a:r>
          <a:r>
            <a:rPr lang="en-US" sz="2000" b="0" dirty="0">
              <a:solidFill>
                <a:sysClr val="windowText" lastClr="000000"/>
              </a:solidFill>
              <a:latin typeface="Segoe UI" pitchFamily="34" charset="0"/>
              <a:ea typeface="Segoe UI" pitchFamily="34" charset="0"/>
              <a:cs typeface="Segoe UI" pitchFamily="34" charset="0"/>
            </a:rPr>
            <a:t> de </a:t>
          </a:r>
          <a:r>
            <a:rPr lang="en-US" sz="2000" dirty="0" err="1">
              <a:solidFill>
                <a:sysClr val="windowText" lastClr="000000"/>
              </a:solidFill>
              <a:latin typeface="Segoe UI" pitchFamily="34" charset="0"/>
              <a:ea typeface="Segoe UI" pitchFamily="34" charset="0"/>
              <a:cs typeface="Segoe UI" pitchFamily="34" charset="0"/>
            </a:rPr>
            <a:t>Junio</a:t>
          </a:r>
          <a:r>
            <a:rPr lang="en-US" sz="2000" b="0" dirty="0">
              <a:solidFill>
                <a:sysClr val="windowText" lastClr="000000"/>
              </a:solidFill>
              <a:latin typeface="Segoe UI" pitchFamily="34" charset="0"/>
              <a:ea typeface="Segoe UI" pitchFamily="34" charset="0"/>
              <a:cs typeface="Segoe UI" pitchFamily="34" charset="0"/>
            </a:rPr>
            <a:t> de </a:t>
          </a:r>
          <a:r>
            <a:rPr lang="en-US" sz="2000" b="0" baseline="0" dirty="0">
              <a:solidFill>
                <a:sysClr val="windowText" lastClr="000000"/>
              </a:solidFill>
              <a:latin typeface="Segoe UI" pitchFamily="34" charset="0"/>
              <a:ea typeface="Segoe UI" pitchFamily="34" charset="0"/>
              <a:cs typeface="Segoe UI" pitchFamily="34" charset="0"/>
            </a:rPr>
            <a:t>2018)</a:t>
          </a:r>
          <a:endParaRPr lang="en-US" sz="2000" b="0" dirty="0">
            <a:solidFill>
              <a:sysClr val="windowText" lastClr="000000"/>
            </a:solidFill>
            <a:latin typeface="Segoe UI" pitchFamily="34" charset="0"/>
            <a:ea typeface="Segoe UI" pitchFamily="34" charset="0"/>
            <a:cs typeface="Segoe UI" pitchFamily="34" charset="0"/>
          </a:endParaRPr>
        </a:p>
      </cdr:txBody>
    </cdr:sp>
  </cdr:relSizeAnchor>
  <cdr:relSizeAnchor xmlns:cdr="http://schemas.openxmlformats.org/drawingml/2006/chartDrawing">
    <cdr:from>
      <cdr:x>0.2771</cdr:x>
      <cdr:y>0.56425</cdr:y>
    </cdr:from>
    <cdr:to>
      <cdr:x>0.7229</cdr:x>
      <cdr:y>0.63531</cdr:y>
    </cdr:to>
    <cdr:sp macro="" textlink="">
      <cdr:nvSpPr>
        <cdr:cNvPr id="12" name="TextBox 5">
          <a:extLst xmlns:a="http://schemas.openxmlformats.org/drawingml/2006/main">
            <a:ext uri="{FF2B5EF4-FFF2-40B4-BE49-F238E27FC236}">
              <a16:creationId xmlns:a16="http://schemas.microsoft.com/office/drawing/2014/main" id="{BBD5F8DF-CB3C-4728-B7A8-BEAC70F155F4}"/>
            </a:ext>
          </a:extLst>
        </cdr:cNvPr>
        <cdr:cNvSpPr txBox="1"/>
      </cdr:nvSpPr>
      <cdr:spPr>
        <a:xfrm xmlns:a="http://schemas.openxmlformats.org/drawingml/2006/main">
          <a:off x="2090350" y="4643588"/>
          <a:ext cx="3363100" cy="584775"/>
        </a:xfrm>
        <a:prstGeom xmlns:a="http://schemas.openxmlformats.org/drawingml/2006/main" prst="rect">
          <a:avLst/>
        </a:prstGeom>
        <a:solidFill xmlns:a="http://schemas.openxmlformats.org/drawingml/2006/main">
          <a:sysClr val="window" lastClr="FFFFFF">
            <a:lumMod val="50000"/>
            <a:alpha val="0"/>
          </a:sysClr>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sz="2000" b="1" dirty="0" err="1">
              <a:solidFill>
                <a:srgbClr val="FF0D0D"/>
              </a:solidFill>
              <a:latin typeface="Segoe UI" pitchFamily="34" charset="0"/>
              <a:ea typeface="Segoe UI" pitchFamily="34" charset="0"/>
              <a:cs typeface="Segoe UI" pitchFamily="34" charset="0"/>
            </a:rPr>
            <a:t>Futuros</a:t>
          </a:r>
          <a:r>
            <a:rPr lang="en-US" sz="2000" b="1" dirty="0">
              <a:solidFill>
                <a:srgbClr val="FF0D0D"/>
              </a:solidFill>
              <a:latin typeface="Segoe UI" pitchFamily="34" charset="0"/>
              <a:ea typeface="Segoe UI" pitchFamily="34" charset="0"/>
              <a:cs typeface="Segoe UI" pitchFamily="34" charset="0"/>
            </a:rPr>
            <a:t> de </a:t>
          </a:r>
          <a:r>
            <a:rPr lang="en-US" sz="2000" b="1" dirty="0" err="1">
              <a:solidFill>
                <a:srgbClr val="FF0D0D"/>
              </a:solidFill>
              <a:latin typeface="Segoe UI" pitchFamily="34" charset="0"/>
              <a:ea typeface="Segoe UI" pitchFamily="34" charset="0"/>
              <a:cs typeface="Segoe UI" pitchFamily="34" charset="0"/>
            </a:rPr>
            <a:t>fondos</a:t>
          </a:r>
          <a:r>
            <a:rPr lang="en-US" sz="2000" b="1" dirty="0">
              <a:solidFill>
                <a:srgbClr val="FF0D0D"/>
              </a:solidFill>
              <a:latin typeface="Segoe UI" pitchFamily="34" charset="0"/>
              <a:ea typeface="Segoe UI" pitchFamily="34" charset="0"/>
              <a:cs typeface="Segoe UI" pitchFamily="34" charset="0"/>
            </a:rPr>
            <a:t> </a:t>
          </a:r>
          <a:r>
            <a:rPr lang="en-US" sz="2000" b="1" dirty="0" err="1">
              <a:solidFill>
                <a:srgbClr val="FF0D0D"/>
              </a:solidFill>
              <a:latin typeface="Segoe UI" pitchFamily="34" charset="0"/>
              <a:ea typeface="Segoe UI" pitchFamily="34" charset="0"/>
              <a:cs typeface="Segoe UI" pitchFamily="34" charset="0"/>
            </a:rPr>
            <a:t>federales</a:t>
          </a:r>
          <a:endParaRPr lang="en-US" sz="2000" b="1" dirty="0">
            <a:solidFill>
              <a:srgbClr val="FF0D0D"/>
            </a:solidFill>
            <a:latin typeface="Segoe UI" pitchFamily="34" charset="0"/>
            <a:ea typeface="Segoe UI" pitchFamily="34" charset="0"/>
            <a:cs typeface="Segoe UI" pitchFamily="34" charset="0"/>
          </a:endParaRPr>
        </a:p>
        <a:p xmlns:a="http://schemas.openxmlformats.org/drawingml/2006/main">
          <a:pPr algn="l"/>
          <a:r>
            <a:rPr lang="en-US" sz="1800" b="0" dirty="0">
              <a:solidFill>
                <a:srgbClr val="FF0D0D"/>
              </a:solidFill>
              <a:latin typeface="Segoe UI" pitchFamily="34" charset="0"/>
              <a:ea typeface="Segoe UI" pitchFamily="34" charset="0"/>
              <a:cs typeface="Segoe UI" pitchFamily="34" charset="0"/>
            </a:rPr>
            <a:t>(al </a:t>
          </a:r>
          <a:r>
            <a:rPr lang="en-US" sz="1800" dirty="0">
              <a:solidFill>
                <a:srgbClr val="FF0D0D"/>
              </a:solidFill>
              <a:latin typeface="Segoe UI" pitchFamily="34" charset="0"/>
              <a:ea typeface="Segoe UI" pitchFamily="34" charset="0"/>
              <a:cs typeface="Segoe UI" pitchFamily="34" charset="0"/>
            </a:rPr>
            <a:t>30</a:t>
          </a:r>
          <a:r>
            <a:rPr lang="en-US" sz="1800" b="0" baseline="0" dirty="0">
              <a:solidFill>
                <a:srgbClr val="FF0D0D"/>
              </a:solidFill>
              <a:latin typeface="Segoe UI" pitchFamily="34" charset="0"/>
              <a:ea typeface="Segoe UI" pitchFamily="34" charset="0"/>
              <a:cs typeface="Segoe UI" pitchFamily="34" charset="0"/>
            </a:rPr>
            <a:t> de</a:t>
          </a:r>
          <a:r>
            <a:rPr lang="en-US" sz="1800" b="0" dirty="0">
              <a:solidFill>
                <a:srgbClr val="FF0D0D"/>
              </a:solidFill>
              <a:latin typeface="Segoe UI" pitchFamily="34" charset="0"/>
              <a:ea typeface="Segoe UI" pitchFamily="34" charset="0"/>
              <a:cs typeface="Segoe UI" pitchFamily="34" charset="0"/>
            </a:rPr>
            <a:t> Julio</a:t>
          </a:r>
          <a:r>
            <a:rPr lang="en-US" sz="1800" b="0" baseline="0" dirty="0">
              <a:solidFill>
                <a:srgbClr val="FF0D0D"/>
              </a:solidFill>
              <a:latin typeface="Segoe UI" pitchFamily="34" charset="0"/>
              <a:ea typeface="Segoe UI" pitchFamily="34" charset="0"/>
              <a:cs typeface="Segoe UI" pitchFamily="34" charset="0"/>
            </a:rPr>
            <a:t> de 2018)</a:t>
          </a:r>
          <a:endParaRPr lang="en-US" sz="1800" b="0" dirty="0">
            <a:solidFill>
              <a:srgbClr val="FF0D0D"/>
            </a:solidFill>
            <a:latin typeface="Segoe UI" pitchFamily="34" charset="0"/>
            <a:ea typeface="Segoe UI" pitchFamily="34" charset="0"/>
            <a:cs typeface="Segoe UI" pitchFamily="34" charset="0"/>
          </a:endParaRPr>
        </a:p>
      </cdr:txBody>
    </cdr:sp>
  </cdr:relSizeAnchor>
  <cdr:relSizeAnchor xmlns:cdr="http://schemas.openxmlformats.org/drawingml/2006/chartDrawing">
    <cdr:from>
      <cdr:x>0.42174</cdr:x>
      <cdr:y>0.4252</cdr:y>
    </cdr:from>
    <cdr:to>
      <cdr:x>0.93194</cdr:x>
      <cdr:y>0.5</cdr:y>
    </cdr:to>
    <cdr:sp macro="" textlink="">
      <cdr:nvSpPr>
        <cdr:cNvPr id="13" name="TextBox 1">
          <a:extLst xmlns:a="http://schemas.openxmlformats.org/drawingml/2006/main">
            <a:ext uri="{FF2B5EF4-FFF2-40B4-BE49-F238E27FC236}">
              <a16:creationId xmlns:a16="http://schemas.microsoft.com/office/drawing/2014/main" id="{52A9C91B-9D87-4DA9-ADF2-B139DB72EDD5}"/>
            </a:ext>
          </a:extLst>
        </cdr:cNvPr>
        <cdr:cNvSpPr txBox="1"/>
      </cdr:nvSpPr>
      <cdr:spPr>
        <a:xfrm xmlns:a="http://schemas.openxmlformats.org/drawingml/2006/main">
          <a:off x="3181527" y="3499226"/>
          <a:ext cx="3848811" cy="615553"/>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err="1">
              <a:solidFill>
                <a:srgbClr val="00B050"/>
              </a:solidFill>
              <a:latin typeface="Segoe UI" pitchFamily="34" charset="0"/>
              <a:ea typeface="Segoe UI" pitchFamily="34" charset="0"/>
              <a:cs typeface="Segoe UI" pitchFamily="34" charset="0"/>
            </a:rPr>
            <a:t>Proyecciones</a:t>
          </a:r>
          <a:r>
            <a:rPr lang="en-US" sz="2000" b="1" dirty="0">
              <a:solidFill>
                <a:srgbClr val="00B050"/>
              </a:solidFill>
              <a:latin typeface="Segoe UI" pitchFamily="34" charset="0"/>
              <a:ea typeface="Segoe UI" pitchFamily="34" charset="0"/>
              <a:cs typeface="Segoe UI" pitchFamily="34" charset="0"/>
            </a:rPr>
            <a:t> del FMI</a:t>
          </a:r>
          <a:endParaRPr lang="en-US" sz="2000" b="1" baseline="0" dirty="0">
            <a:solidFill>
              <a:srgbClr val="00B050"/>
            </a:solidFill>
            <a:latin typeface="Segoe UI" pitchFamily="34" charset="0"/>
            <a:ea typeface="Segoe UI" pitchFamily="34" charset="0"/>
            <a:cs typeface="Segoe UI" pitchFamily="34" charset="0"/>
          </a:endParaRPr>
        </a:p>
        <a:p xmlns:a="http://schemas.openxmlformats.org/drawingml/2006/main">
          <a:pPr algn="ctr"/>
          <a:r>
            <a:rPr lang="en-US" sz="2000" b="0" baseline="0" dirty="0">
              <a:solidFill>
                <a:srgbClr val="00B050"/>
              </a:solidFill>
              <a:latin typeface="Segoe UI" pitchFamily="34" charset="0"/>
              <a:ea typeface="Segoe UI" pitchFamily="34" charset="0"/>
              <a:cs typeface="Segoe UI" pitchFamily="34" charset="0"/>
            </a:rPr>
            <a:t>Informe WEO de </a:t>
          </a:r>
          <a:r>
            <a:rPr lang="en-US" sz="2000" dirty="0" err="1">
              <a:solidFill>
                <a:srgbClr val="00B050"/>
              </a:solidFill>
              <a:latin typeface="Segoe UI" pitchFamily="34" charset="0"/>
              <a:ea typeface="Segoe UI" pitchFamily="34" charset="0"/>
              <a:cs typeface="Segoe UI" pitchFamily="34" charset="0"/>
            </a:rPr>
            <a:t>O</a:t>
          </a:r>
          <a:r>
            <a:rPr lang="en-US" sz="2000" b="0" baseline="0" dirty="0" err="1">
              <a:solidFill>
                <a:srgbClr val="00B050"/>
              </a:solidFill>
              <a:latin typeface="Segoe UI" pitchFamily="34" charset="0"/>
              <a:ea typeface="Segoe UI" pitchFamily="34" charset="0"/>
              <a:cs typeface="Segoe UI" pitchFamily="34" charset="0"/>
            </a:rPr>
            <a:t>ctubre</a:t>
          </a:r>
          <a:r>
            <a:rPr lang="en-US" sz="2000" b="0" baseline="0" dirty="0">
              <a:solidFill>
                <a:srgbClr val="00B050"/>
              </a:solidFill>
              <a:latin typeface="Segoe UI" pitchFamily="34" charset="0"/>
              <a:ea typeface="Segoe UI" pitchFamily="34" charset="0"/>
              <a:cs typeface="Segoe UI" pitchFamily="34" charset="0"/>
            </a:rPr>
            <a:t> de 2017</a:t>
          </a:r>
          <a:endParaRPr lang="en-US" sz="2000" b="0" dirty="0">
            <a:solidFill>
              <a:srgbClr val="00B050"/>
            </a:solidFill>
            <a:latin typeface="Segoe UI" pitchFamily="34" charset="0"/>
            <a:ea typeface="Segoe UI" pitchFamily="34" charset="0"/>
            <a:cs typeface="Segoe UI" pitchFamily="34" charset="0"/>
          </a:endParaRPr>
        </a:p>
      </cdr:txBody>
    </cdr:sp>
  </cdr:relSizeAnchor>
  <cdr:relSizeAnchor xmlns:cdr="http://schemas.openxmlformats.org/drawingml/2006/chartDrawing">
    <cdr:from>
      <cdr:x>0.07071</cdr:x>
      <cdr:y>0.02215</cdr:y>
    </cdr:from>
    <cdr:to>
      <cdr:x>0.9697</cdr:x>
      <cdr:y>0.07287</cdr:y>
    </cdr:to>
    <cdr:sp macro="" textlink="">
      <cdr:nvSpPr>
        <cdr:cNvPr id="14" name="TextBox 1">
          <a:extLst xmlns:a="http://schemas.openxmlformats.org/drawingml/2006/main">
            <a:ext uri="{FF2B5EF4-FFF2-40B4-BE49-F238E27FC236}">
              <a16:creationId xmlns:a16="http://schemas.microsoft.com/office/drawing/2014/main" id="{C2F6F368-10DC-467B-828C-BC10BFB11DB5}"/>
            </a:ext>
          </a:extLst>
        </cdr:cNvPr>
        <cdr:cNvSpPr txBox="1"/>
      </cdr:nvSpPr>
      <cdr:spPr>
        <a:xfrm xmlns:a="http://schemas.openxmlformats.org/drawingml/2006/main">
          <a:off x="533400" y="182286"/>
          <a:ext cx="6781800" cy="41737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lIns="0" tIns="0" rIns="0" bIns="0"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r>
            <a:rPr lang="en-US" sz="2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Expectativas</a:t>
          </a:r>
          <a:r>
            <a:rPr lang="en-US" sz="2400" b="1" dirty="0">
              <a:solidFill>
                <a:schemeClr val="tx1"/>
              </a:solidFill>
              <a:latin typeface="Segoe UI" panose="020B0502040204020203" pitchFamily="34" charset="0"/>
              <a:ea typeface="Segoe UI" panose="020B0502040204020203" pitchFamily="34" charset="0"/>
              <a:cs typeface="Segoe UI" panose="020B0502040204020203" pitchFamily="34" charset="0"/>
            </a:rPr>
            <a:t> de </a:t>
          </a:r>
          <a:r>
            <a:rPr lang="en-US" sz="2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tasa</a:t>
          </a:r>
          <a:r>
            <a:rPr lang="en-US" sz="2400" b="1" dirty="0">
              <a:solidFill>
                <a:schemeClr val="tx1"/>
              </a:solidFill>
              <a:latin typeface="Segoe UI" panose="020B0502040204020203" pitchFamily="34" charset="0"/>
              <a:ea typeface="Segoe UI" panose="020B0502040204020203" pitchFamily="34" charset="0"/>
              <a:cs typeface="Segoe UI" panose="020B0502040204020203" pitchFamily="34" charset="0"/>
            </a:rPr>
            <a:t> de </a:t>
          </a:r>
          <a:r>
            <a:rPr lang="en-US" sz="2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política</a:t>
          </a:r>
          <a:r>
            <a:rPr lang="en-US" sz="24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2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monetaria</a:t>
          </a:r>
          <a:r>
            <a:rPr lang="en-US" sz="24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2400" i="1" dirty="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US" sz="24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0.41667</cdr:x>
      <cdr:y>0.36111</cdr:y>
    </cdr:from>
    <cdr:to>
      <cdr:x>0.93056</cdr:x>
      <cdr:y>0.45039</cdr:y>
    </cdr:to>
    <cdr:sp macro="" textlink="">
      <cdr:nvSpPr>
        <cdr:cNvPr id="2" name="TextBox 7">
          <a:extLst xmlns:a="http://schemas.openxmlformats.org/drawingml/2006/main">
            <a:ext uri="{FF2B5EF4-FFF2-40B4-BE49-F238E27FC236}">
              <a16:creationId xmlns:a16="http://schemas.microsoft.com/office/drawing/2014/main" id="{0515416D-5E6E-4250-A666-EF1E37777067}"/>
            </a:ext>
          </a:extLst>
        </cdr:cNvPr>
        <cdr:cNvSpPr txBox="1"/>
      </cdr:nvSpPr>
      <cdr:spPr>
        <a:xfrm xmlns:a="http://schemas.openxmlformats.org/drawingml/2006/main">
          <a:off x="4572000" y="2971791"/>
          <a:ext cx="5638800" cy="73473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a:solidFill>
                <a:schemeClr val="dk1"/>
              </a:solidFill>
              <a:latin typeface="Segoe UI" pitchFamily="34" charset="0"/>
              <a:ea typeface="Segoe UI" pitchFamily="34" charset="0"/>
              <a:cs typeface="Segoe UI" pitchFamily="34" charset="0"/>
            </a:rPr>
            <a:t>Variación</a:t>
          </a:r>
          <a:r>
            <a:rPr lang="en-US" sz="2200" b="1" dirty="0">
              <a:solidFill>
                <a:schemeClr val="dk1"/>
              </a:solidFill>
              <a:latin typeface="Segoe UI" pitchFamily="34" charset="0"/>
              <a:ea typeface="Segoe UI" pitchFamily="34" charset="0"/>
              <a:cs typeface="Segoe UI" pitchFamily="34" charset="0"/>
            </a:rPr>
            <a:t> </a:t>
          </a:r>
          <a:r>
            <a:rPr lang="en-US" sz="2200" b="1" dirty="0" err="1">
              <a:solidFill>
                <a:schemeClr val="dk1"/>
              </a:solidFill>
              <a:latin typeface="Segoe UI" pitchFamily="34" charset="0"/>
              <a:ea typeface="Segoe UI" pitchFamily="34" charset="0"/>
              <a:cs typeface="Segoe UI" pitchFamily="34" charset="0"/>
            </a:rPr>
            <a:t>necesaria</a:t>
          </a:r>
          <a:r>
            <a:rPr lang="en-US" sz="2200" b="1" dirty="0">
              <a:solidFill>
                <a:schemeClr val="dk1"/>
              </a:solidFill>
              <a:latin typeface="Segoe UI" pitchFamily="34" charset="0"/>
              <a:ea typeface="Segoe UI" pitchFamily="34" charset="0"/>
              <a:cs typeface="Segoe UI" pitchFamily="34" charset="0"/>
            </a:rPr>
            <a:t> para </a:t>
          </a:r>
          <a:r>
            <a:rPr lang="en-US" sz="2200" b="1" dirty="0" err="1">
              <a:solidFill>
                <a:schemeClr val="dk1"/>
              </a:solidFill>
              <a:latin typeface="Segoe UI" pitchFamily="34" charset="0"/>
              <a:ea typeface="Segoe UI" pitchFamily="34" charset="0"/>
              <a:cs typeface="Segoe UI" pitchFamily="34" charset="0"/>
            </a:rPr>
            <a:t>lograr</a:t>
          </a:r>
          <a:r>
            <a:rPr lang="en-US" sz="2200" b="1" dirty="0">
              <a:solidFill>
                <a:schemeClr val="dk1"/>
              </a:solidFill>
              <a:latin typeface="Segoe UI" pitchFamily="34" charset="0"/>
              <a:ea typeface="Segoe UI" pitchFamily="34" charset="0"/>
              <a:cs typeface="Segoe UI" pitchFamily="34" charset="0"/>
            </a:rPr>
            <a:t> un balance </a:t>
          </a:r>
          <a:r>
            <a:rPr lang="en-US" sz="2200" b="1" dirty="0" err="1">
              <a:solidFill>
                <a:schemeClr val="dk1"/>
              </a:solidFill>
              <a:latin typeface="Segoe UI" pitchFamily="34" charset="0"/>
              <a:ea typeface="Segoe UI" pitchFamily="34" charset="0"/>
              <a:cs typeface="Segoe UI" pitchFamily="34" charset="0"/>
            </a:rPr>
            <a:t>primario</a:t>
          </a:r>
          <a:r>
            <a:rPr lang="en-US" sz="2200" b="1" dirty="0">
              <a:solidFill>
                <a:schemeClr val="dk1"/>
              </a:solidFill>
              <a:latin typeface="Segoe UI" pitchFamily="34" charset="0"/>
              <a:ea typeface="Segoe UI" pitchFamily="34" charset="0"/>
              <a:cs typeface="Segoe UI" pitchFamily="34" charset="0"/>
            </a:rPr>
            <a:t> </a:t>
          </a:r>
          <a:r>
            <a:rPr lang="en-US" sz="2200" b="1" dirty="0" err="1">
              <a:solidFill>
                <a:schemeClr val="dk1"/>
              </a:solidFill>
              <a:latin typeface="Segoe UI" pitchFamily="34" charset="0"/>
              <a:ea typeface="Segoe UI" pitchFamily="34" charset="0"/>
              <a:cs typeface="Segoe UI" pitchFamily="34" charset="0"/>
            </a:rPr>
            <a:t>estabilizador</a:t>
          </a:r>
          <a:r>
            <a:rPr lang="en-US" sz="2200" b="1" dirty="0">
              <a:solidFill>
                <a:schemeClr val="dk1"/>
              </a:solidFill>
              <a:latin typeface="Segoe UI" pitchFamily="34" charset="0"/>
              <a:ea typeface="Segoe UI" pitchFamily="34" charset="0"/>
              <a:cs typeface="Segoe UI" pitchFamily="34" charset="0"/>
            </a:rPr>
            <a:t> de la </a:t>
          </a:r>
          <a:r>
            <a:rPr lang="en-US" sz="2200" b="1" dirty="0" err="1">
              <a:solidFill>
                <a:schemeClr val="dk1"/>
              </a:solidFill>
              <a:latin typeface="Segoe UI" pitchFamily="34" charset="0"/>
              <a:ea typeface="Segoe UI" pitchFamily="34" charset="0"/>
              <a:cs typeface="Segoe UI" pitchFamily="34" charset="0"/>
            </a:rPr>
            <a:t>deuda</a:t>
          </a:r>
          <a:endParaRPr lang="en-US" sz="2200" b="1" dirty="0">
            <a:solidFill>
              <a:schemeClr val="dk1"/>
            </a:solidFill>
            <a:latin typeface="Segoe UI" pitchFamily="34" charset="0"/>
            <a:ea typeface="Segoe UI" pitchFamily="34" charset="0"/>
            <a:cs typeface="Segoe UI" pitchFamily="34" charset="0"/>
          </a:endParaRPr>
        </a:p>
      </cdr:txBody>
    </cdr:sp>
  </cdr:relSizeAnchor>
  <cdr:relSizeAnchor xmlns:cdr="http://schemas.openxmlformats.org/drawingml/2006/chartDrawing">
    <cdr:from>
      <cdr:x>0.61111</cdr:x>
      <cdr:y>0.4537</cdr:y>
    </cdr:from>
    <cdr:to>
      <cdr:x>0.65278</cdr:x>
      <cdr:y>0.5463</cdr:y>
    </cdr:to>
    <cdr:cxnSp macro="">
      <cdr:nvCxnSpPr>
        <cdr:cNvPr id="3" name="Straight Arrow Connector 2">
          <a:extLst xmlns:a="http://schemas.openxmlformats.org/drawingml/2006/main">
            <a:ext uri="{FF2B5EF4-FFF2-40B4-BE49-F238E27FC236}">
              <a16:creationId xmlns:a16="http://schemas.microsoft.com/office/drawing/2014/main" id="{1A622E50-C77D-4609-8D28-1357C8AD511F}"/>
            </a:ext>
          </a:extLst>
        </cdr:cNvPr>
        <cdr:cNvCxnSpPr/>
      </cdr:nvCxnSpPr>
      <cdr:spPr>
        <a:xfrm xmlns:a="http://schemas.openxmlformats.org/drawingml/2006/main" flipH="1">
          <a:off x="6705601" y="3733770"/>
          <a:ext cx="457237" cy="762060"/>
        </a:xfrm>
        <a:prstGeom xmlns:a="http://schemas.openxmlformats.org/drawingml/2006/main" prst="straightConnector1">
          <a:avLst/>
        </a:prstGeom>
        <a:ln xmlns:a="http://schemas.openxmlformats.org/drawingml/2006/main">
          <a:solidFill>
            <a:schemeClr val="tx1"/>
          </a:solidFill>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0.06782</cdr:x>
      <cdr:y>0.02276</cdr:y>
    </cdr:from>
    <cdr:to>
      <cdr:x>0.65278</cdr:x>
      <cdr:y>0.08083</cdr:y>
    </cdr:to>
    <cdr:sp macro="" textlink="">
      <cdr:nvSpPr>
        <cdr:cNvPr id="7" name="Header">
          <a:extLst xmlns:a="http://schemas.openxmlformats.org/drawingml/2006/main">
            <a:ext uri="{FF2B5EF4-FFF2-40B4-BE49-F238E27FC236}">
              <a16:creationId xmlns:a16="http://schemas.microsoft.com/office/drawing/2014/main" id="{50D25CD0-45E6-4142-94B7-67944BB3A892}"/>
            </a:ext>
          </a:extLst>
        </cdr:cNvPr>
        <cdr:cNvSpPr txBox="1"/>
      </cdr:nvSpPr>
      <cdr:spPr>
        <a:xfrm xmlns:a="http://schemas.openxmlformats.org/drawingml/2006/main">
          <a:off x="744175" y="187306"/>
          <a:ext cx="6418625" cy="477893"/>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lIns="0" tIns="0" rIns="0" bIns="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altLang="en-US" sz="2600" b="1" dirty="0">
              <a:solidFill>
                <a:srgbClr val="000000"/>
              </a:solidFill>
              <a:latin typeface="Segoe UI" panose="020B0502040204020203" pitchFamily="34" charset="0"/>
              <a:cs typeface="Segoe UI" panose="020B0502040204020203" pitchFamily="34" charset="0"/>
            </a:rPr>
            <a:t>Balance </a:t>
          </a:r>
          <a:r>
            <a:rPr lang="en-US" altLang="en-US" sz="2600" b="1" dirty="0" err="1">
              <a:solidFill>
                <a:srgbClr val="000000"/>
              </a:solidFill>
              <a:latin typeface="Segoe UI" panose="020B0502040204020203" pitchFamily="34" charset="0"/>
              <a:cs typeface="Segoe UI" panose="020B0502040204020203" pitchFamily="34" charset="0"/>
            </a:rPr>
            <a:t>primario</a:t>
          </a:r>
          <a:r>
            <a:rPr lang="en-US" altLang="en-US" sz="2600" b="1" dirty="0">
              <a:solidFill>
                <a:srgbClr val="000000"/>
              </a:solidFill>
              <a:latin typeface="Segoe UI" panose="020B0502040204020203" pitchFamily="34" charset="0"/>
              <a:cs typeface="Segoe UI" panose="020B0502040204020203" pitchFamily="34" charset="0"/>
            </a:rPr>
            <a:t> </a:t>
          </a:r>
          <a:r>
            <a:rPr lang="en-US" altLang="en-US" sz="2600" i="1" dirty="0">
              <a:solidFill>
                <a:srgbClr val="000000"/>
              </a:solidFill>
              <a:latin typeface="Segoe UI" panose="020B0502040204020203" pitchFamily="34" charset="0"/>
              <a:cs typeface="Segoe UI" panose="020B0502040204020203" pitchFamily="34" charset="0"/>
            </a:rPr>
            <a:t>(pts. </a:t>
          </a:r>
          <a:r>
            <a:rPr lang="en-US" altLang="en-US" sz="2600" i="1" dirty="0" err="1">
              <a:solidFill>
                <a:srgbClr val="000000"/>
              </a:solidFill>
              <a:latin typeface="Segoe UI" panose="020B0502040204020203" pitchFamily="34" charset="0"/>
              <a:cs typeface="Segoe UI" panose="020B0502040204020203" pitchFamily="34" charset="0"/>
            </a:rPr>
            <a:t>porcentuales</a:t>
          </a:r>
          <a:r>
            <a:rPr lang="en-US" altLang="en-US" sz="2600" i="1" dirty="0">
              <a:solidFill>
                <a:srgbClr val="000000"/>
              </a:solidFill>
              <a:latin typeface="Segoe UI" panose="020B0502040204020203" pitchFamily="34" charset="0"/>
              <a:cs typeface="Segoe UI" panose="020B0502040204020203" pitchFamily="34" charset="0"/>
            </a:rPr>
            <a:t> del PIB)</a:t>
          </a:r>
          <a:endParaRPr lang="en-US" altLang="en-US" sz="2600" i="1" dirty="0">
            <a:solidFill>
              <a:srgbClr val="4B82AD"/>
            </a:solidFill>
            <a:latin typeface="Segoe UI" panose="020B0502040204020203" pitchFamily="34" charset="0"/>
            <a:cs typeface="Segoe UI" panose="020B0502040204020203" pitchFamily="34" charset="0"/>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0.03741</cdr:x>
      <cdr:y>0.02777</cdr:y>
    </cdr:from>
    <cdr:to>
      <cdr:x>1</cdr:x>
      <cdr:y>0.11154</cdr:y>
    </cdr:to>
    <cdr:sp macro="" textlink="">
      <cdr:nvSpPr>
        <cdr:cNvPr id="6" name="TextBox 1">
          <a:extLst xmlns:a="http://schemas.openxmlformats.org/drawingml/2006/main">
            <a:ext uri="{FF2B5EF4-FFF2-40B4-BE49-F238E27FC236}">
              <a16:creationId xmlns:a16="http://schemas.microsoft.com/office/drawing/2014/main" id="{44D7567A-B68F-4565-8347-73B983BC6C8F}"/>
            </a:ext>
          </a:extLst>
        </cdr:cNvPr>
        <cdr:cNvSpPr txBox="1"/>
      </cdr:nvSpPr>
      <cdr:spPr>
        <a:xfrm xmlns:a="http://schemas.openxmlformats.org/drawingml/2006/main">
          <a:off x="684154" y="266625"/>
          <a:ext cx="17603846" cy="804293"/>
        </a:xfrm>
        <a:prstGeom xmlns:a="http://schemas.openxmlformats.org/drawingml/2006/main" prst="rect">
          <a:avLst/>
        </a:prstGeom>
      </cdr:spPr>
      <cdr:txBody>
        <a:bodyPr xmlns:a="http://schemas.openxmlformats.org/drawingml/2006/main" wrap="square" rtlCol="0">
          <a:noAutofit/>
        </a:bodyPr>
        <a:lstStyle xmlns:a="http://schemas.openxmlformats.org/drawingml/2006/main">
          <a:defPPr>
            <a:defRPr lang="en-US"/>
          </a:defPPr>
          <a:lvl1pPr algn="l" defTabSz="2176463" rtl="0" eaLnBrk="0" fontAlgn="base" hangingPunct="0">
            <a:spcBef>
              <a:spcPct val="0"/>
            </a:spcBef>
            <a:spcAft>
              <a:spcPct val="0"/>
            </a:spcAft>
            <a:defRPr sz="4300" kern="1200">
              <a:solidFill>
                <a:schemeClr val="tx1"/>
              </a:solidFill>
              <a:latin typeface="Book Antiqua" panose="02040602050305030304" pitchFamily="18" charset="0"/>
              <a:ea typeface="+mn-ea"/>
              <a:cs typeface="+mn-cs"/>
            </a:defRPr>
          </a:lvl1pPr>
          <a:lvl2pPr marL="1087438" indent="-630238" algn="l" defTabSz="2176463" rtl="0" eaLnBrk="0" fontAlgn="base" hangingPunct="0">
            <a:spcBef>
              <a:spcPct val="0"/>
            </a:spcBef>
            <a:spcAft>
              <a:spcPct val="0"/>
            </a:spcAft>
            <a:defRPr sz="4300" kern="1200">
              <a:solidFill>
                <a:schemeClr val="tx1"/>
              </a:solidFill>
              <a:latin typeface="Book Antiqua" panose="02040602050305030304" pitchFamily="18" charset="0"/>
              <a:ea typeface="+mn-ea"/>
              <a:cs typeface="+mn-cs"/>
            </a:defRPr>
          </a:lvl2pPr>
          <a:lvl3pPr marL="2176463" indent="-1262063" algn="l" defTabSz="2176463" rtl="0" eaLnBrk="0" fontAlgn="base" hangingPunct="0">
            <a:spcBef>
              <a:spcPct val="0"/>
            </a:spcBef>
            <a:spcAft>
              <a:spcPct val="0"/>
            </a:spcAft>
            <a:defRPr sz="4300" kern="1200">
              <a:solidFill>
                <a:schemeClr val="tx1"/>
              </a:solidFill>
              <a:latin typeface="Book Antiqua" panose="02040602050305030304" pitchFamily="18" charset="0"/>
              <a:ea typeface="+mn-ea"/>
              <a:cs typeface="+mn-cs"/>
            </a:defRPr>
          </a:lvl3pPr>
          <a:lvl4pPr marL="3265488" indent="-1893888" algn="l" defTabSz="2176463" rtl="0" eaLnBrk="0" fontAlgn="base" hangingPunct="0">
            <a:spcBef>
              <a:spcPct val="0"/>
            </a:spcBef>
            <a:spcAft>
              <a:spcPct val="0"/>
            </a:spcAft>
            <a:defRPr sz="4300" kern="1200">
              <a:solidFill>
                <a:schemeClr val="tx1"/>
              </a:solidFill>
              <a:latin typeface="Book Antiqua" panose="02040602050305030304" pitchFamily="18" charset="0"/>
              <a:ea typeface="+mn-ea"/>
              <a:cs typeface="+mn-cs"/>
            </a:defRPr>
          </a:lvl4pPr>
          <a:lvl5pPr marL="4354513" indent="-2525713" algn="l" defTabSz="2176463" rtl="0" eaLnBrk="0" fontAlgn="base" hangingPunct="0">
            <a:spcBef>
              <a:spcPct val="0"/>
            </a:spcBef>
            <a:spcAft>
              <a:spcPct val="0"/>
            </a:spcAft>
            <a:defRPr sz="4300" kern="1200">
              <a:solidFill>
                <a:schemeClr val="tx1"/>
              </a:solidFill>
              <a:latin typeface="Book Antiqua" panose="02040602050305030304" pitchFamily="18" charset="0"/>
              <a:ea typeface="+mn-ea"/>
              <a:cs typeface="+mn-cs"/>
            </a:defRPr>
          </a:lvl5pPr>
          <a:lvl6pPr marL="2286000" algn="l" defTabSz="914400" rtl="0" eaLnBrk="1" latinLnBrk="0" hangingPunct="1">
            <a:defRPr sz="4300" kern="1200">
              <a:solidFill>
                <a:schemeClr val="tx1"/>
              </a:solidFill>
              <a:latin typeface="Book Antiqua" panose="02040602050305030304" pitchFamily="18" charset="0"/>
              <a:ea typeface="+mn-ea"/>
              <a:cs typeface="+mn-cs"/>
            </a:defRPr>
          </a:lvl6pPr>
          <a:lvl7pPr marL="2743200" algn="l" defTabSz="914400" rtl="0" eaLnBrk="1" latinLnBrk="0" hangingPunct="1">
            <a:defRPr sz="4300" kern="1200">
              <a:solidFill>
                <a:schemeClr val="tx1"/>
              </a:solidFill>
              <a:latin typeface="Book Antiqua" panose="02040602050305030304" pitchFamily="18" charset="0"/>
              <a:ea typeface="+mn-ea"/>
              <a:cs typeface="+mn-cs"/>
            </a:defRPr>
          </a:lvl7pPr>
          <a:lvl8pPr marL="3200400" algn="l" defTabSz="914400" rtl="0" eaLnBrk="1" latinLnBrk="0" hangingPunct="1">
            <a:defRPr sz="4300" kern="1200">
              <a:solidFill>
                <a:schemeClr val="tx1"/>
              </a:solidFill>
              <a:latin typeface="Book Antiqua" panose="02040602050305030304" pitchFamily="18" charset="0"/>
              <a:ea typeface="+mn-ea"/>
              <a:cs typeface="+mn-cs"/>
            </a:defRPr>
          </a:lvl8pPr>
          <a:lvl9pPr marL="3657600" algn="l" defTabSz="914400" rtl="0" eaLnBrk="1" latinLnBrk="0" hangingPunct="1">
            <a:defRPr sz="4300" kern="1200">
              <a:solidFill>
                <a:schemeClr val="tx1"/>
              </a:solidFill>
              <a:latin typeface="Book Antiqua" panose="02040602050305030304" pitchFamily="18" charset="0"/>
              <a:ea typeface="+mn-ea"/>
              <a:cs typeface="+mn-cs"/>
            </a:defRPr>
          </a:lvl9pPr>
        </a:lstStyle>
        <a:p xmlns:a="http://schemas.openxmlformats.org/drawingml/2006/main">
          <a:r>
            <a:rPr lang="en-US" sz="2800" b="1" baseline="0" dirty="0" err="1">
              <a:solidFill>
                <a:sysClr val="windowText" lastClr="000000"/>
              </a:solidFill>
              <a:effectLst/>
              <a:latin typeface="Segoe UI" panose="020B0502040204020203" pitchFamily="34" charset="0"/>
            </a:rPr>
            <a:t>Contribuciones</a:t>
          </a:r>
          <a:r>
            <a:rPr lang="en-US" sz="2800" b="1" baseline="0" dirty="0">
              <a:solidFill>
                <a:sysClr val="windowText" lastClr="000000"/>
              </a:solidFill>
              <a:effectLst/>
              <a:latin typeface="Segoe UI" panose="020B0502040204020203" pitchFamily="34" charset="0"/>
            </a:rPr>
            <a:t> a </a:t>
          </a:r>
          <a:r>
            <a:rPr lang="en-US" sz="2800" b="1" baseline="0" dirty="0" err="1">
              <a:solidFill>
                <a:sysClr val="windowText" lastClr="000000"/>
              </a:solidFill>
              <a:effectLst/>
              <a:latin typeface="Segoe UI" panose="020B0502040204020203" pitchFamily="34" charset="0"/>
            </a:rPr>
            <a:t>variaciones</a:t>
          </a:r>
          <a:r>
            <a:rPr lang="en-US" sz="2800" b="1" baseline="0" dirty="0">
              <a:solidFill>
                <a:sysClr val="windowText" lastClr="000000"/>
              </a:solidFill>
              <a:effectLst/>
              <a:latin typeface="Segoe UI" panose="020B0502040204020203" pitchFamily="34" charset="0"/>
            </a:rPr>
            <a:t> del </a:t>
          </a:r>
          <a:r>
            <a:rPr lang="en-US" sz="2800" b="1" dirty="0">
              <a:solidFill>
                <a:sysClr val="windowText" lastClr="000000"/>
              </a:solidFill>
              <a:latin typeface="Segoe UI" panose="020B0502040204020203" pitchFamily="34" charset="0"/>
            </a:rPr>
            <a:t>b</a:t>
          </a:r>
          <a:r>
            <a:rPr lang="en-US" sz="2800" b="1" dirty="0">
              <a:solidFill>
                <a:sysClr val="windowText" lastClr="000000"/>
              </a:solidFill>
              <a:effectLst/>
              <a:latin typeface="Segoe UI" panose="020B0502040204020203" pitchFamily="34" charset="0"/>
            </a:rPr>
            <a:t>alance </a:t>
          </a:r>
          <a:r>
            <a:rPr lang="en-US" sz="2800" b="1" dirty="0" err="1">
              <a:solidFill>
                <a:sysClr val="windowText" lastClr="000000"/>
              </a:solidFill>
              <a:effectLst/>
              <a:latin typeface="Segoe UI" panose="020B0502040204020203" pitchFamily="34" charset="0"/>
            </a:rPr>
            <a:t>primario</a:t>
          </a:r>
          <a:r>
            <a:rPr lang="en-US" sz="2800" b="1" baseline="0" dirty="0">
              <a:solidFill>
                <a:sysClr val="windowText" lastClr="000000"/>
              </a:solidFill>
              <a:effectLst/>
              <a:latin typeface="Segoe UI" panose="020B0502040204020203" pitchFamily="34" charset="0"/>
            </a:rPr>
            <a:t>, 2017–23 </a:t>
          </a:r>
          <a:r>
            <a:rPr lang="en-US" sz="2800" i="1" baseline="0" dirty="0">
              <a:solidFill>
                <a:sysClr val="windowText" lastClr="000000"/>
              </a:solidFill>
              <a:effectLst/>
              <a:latin typeface="Segoe UI" panose="020B0502040204020203" pitchFamily="34" charset="0"/>
            </a:rPr>
            <a:t>(pts. </a:t>
          </a:r>
          <a:r>
            <a:rPr lang="en-US" sz="2800" i="1" dirty="0" err="1">
              <a:solidFill>
                <a:sysClr val="windowText" lastClr="000000"/>
              </a:solidFill>
              <a:latin typeface="Segoe UI" panose="020B0502040204020203" pitchFamily="34" charset="0"/>
            </a:rPr>
            <a:t>p</a:t>
          </a:r>
          <a:r>
            <a:rPr lang="en-US" sz="2800" i="1" baseline="0" dirty="0" err="1">
              <a:solidFill>
                <a:sysClr val="windowText" lastClr="000000"/>
              </a:solidFill>
              <a:effectLst/>
              <a:latin typeface="Segoe UI" panose="020B0502040204020203" pitchFamily="34" charset="0"/>
            </a:rPr>
            <a:t>orcentuales</a:t>
          </a:r>
          <a:r>
            <a:rPr lang="en-US" sz="2800" i="1" baseline="0" dirty="0">
              <a:solidFill>
                <a:sysClr val="windowText" lastClr="000000"/>
              </a:solidFill>
              <a:effectLst/>
              <a:latin typeface="Segoe UI" panose="020B0502040204020203" pitchFamily="34" charset="0"/>
            </a:rPr>
            <a:t> del PIB)</a:t>
          </a:r>
          <a:endParaRPr lang="en-US" sz="2800" b="1" i="1" dirty="0">
            <a:solidFill>
              <a:srgbClr val="4B82AD"/>
            </a:solidFill>
            <a:latin typeface="Segoe UI" panose="020B0502040204020203" pitchFamily="34" charset="0"/>
          </a:endParaRPr>
        </a:p>
      </cdr:txBody>
    </cdr:sp>
  </cdr:relSizeAnchor>
  <cdr:relSizeAnchor xmlns:cdr="http://schemas.openxmlformats.org/drawingml/2006/chartDrawing">
    <cdr:from>
      <cdr:x>0.34158</cdr:x>
      <cdr:y>0.18023</cdr:y>
    </cdr:from>
    <cdr:to>
      <cdr:x>0.43958</cdr:x>
      <cdr:y>0.1812</cdr:y>
    </cdr:to>
    <cdr:cxnSp macro="">
      <cdr:nvCxnSpPr>
        <cdr:cNvPr id="3" name="Straight Arrow Connector 2">
          <a:extLst xmlns:a="http://schemas.openxmlformats.org/drawingml/2006/main">
            <a:ext uri="{FF2B5EF4-FFF2-40B4-BE49-F238E27FC236}">
              <a16:creationId xmlns:a16="http://schemas.microsoft.com/office/drawing/2014/main" id="{1AC915B6-58A2-47D0-83C0-803BFA6FED9C}"/>
            </a:ext>
          </a:extLst>
        </cdr:cNvPr>
        <cdr:cNvCxnSpPr>
          <a:cxnSpLocks xmlns:a="http://schemas.openxmlformats.org/drawingml/2006/main"/>
        </cdr:cNvCxnSpPr>
      </cdr:nvCxnSpPr>
      <cdr:spPr>
        <a:xfrm xmlns:a="http://schemas.openxmlformats.org/drawingml/2006/main" flipH="1" flipV="1">
          <a:off x="6246812" y="1730377"/>
          <a:ext cx="1792288" cy="9328"/>
        </a:xfrm>
        <a:prstGeom xmlns:a="http://schemas.openxmlformats.org/drawingml/2006/main" prst="straightConnector1">
          <a:avLst/>
        </a:prstGeom>
        <a:ln xmlns:a="http://schemas.openxmlformats.org/drawingml/2006/main" w="60325">
          <a:solidFill>
            <a:srgbClr val="C00000"/>
          </a:solidFill>
          <a:prstDash val="sys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2.xml><?xml version="1.0" encoding="utf-8"?>
<c:userShapes xmlns:c="http://schemas.openxmlformats.org/drawingml/2006/chart">
  <cdr:relSizeAnchor xmlns:cdr="http://schemas.openxmlformats.org/drawingml/2006/chartDrawing">
    <cdr:from>
      <cdr:x>0.09091</cdr:x>
      <cdr:y>0.02798</cdr:y>
    </cdr:from>
    <cdr:to>
      <cdr:x>0.9697</cdr:x>
      <cdr:y>0.08354</cdr:y>
    </cdr:to>
    <cdr:sp macro="" textlink="">
      <cdr:nvSpPr>
        <cdr:cNvPr id="3" name="TextBox 1">
          <a:extLst xmlns:a="http://schemas.openxmlformats.org/drawingml/2006/main">
            <a:ext uri="{FF2B5EF4-FFF2-40B4-BE49-F238E27FC236}">
              <a16:creationId xmlns:a16="http://schemas.microsoft.com/office/drawing/2014/main" id="{6EF318C0-19E2-4BB0-9472-64AC2F12C493}"/>
            </a:ext>
          </a:extLst>
        </cdr:cNvPr>
        <cdr:cNvSpPr txBox="1"/>
      </cdr:nvSpPr>
      <cdr:spPr>
        <a:xfrm xmlns:a="http://schemas.openxmlformats.org/drawingml/2006/main">
          <a:off x="685801" y="230302"/>
          <a:ext cx="6629400" cy="45719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sz="2000" b="1" dirty="0" err="1">
              <a:latin typeface="Segoe UI" panose="020B0502040204020203" pitchFamily="34" charset="0"/>
              <a:ea typeface="Segoe UI" panose="020B0502040204020203" pitchFamily="34" charset="0"/>
              <a:cs typeface="Segoe UI" panose="020B0502040204020203" pitchFamily="34" charset="0"/>
            </a:rPr>
            <a:t>Coeficiente</a:t>
          </a:r>
          <a:r>
            <a:rPr lang="en-US" sz="2000" b="1" dirty="0">
              <a:latin typeface="Segoe UI" panose="020B0502040204020203" pitchFamily="34" charset="0"/>
              <a:ea typeface="Segoe UI" panose="020B0502040204020203" pitchFamily="34" charset="0"/>
              <a:cs typeface="Segoe UI" panose="020B0502040204020203" pitchFamily="34" charset="0"/>
            </a:rPr>
            <a:t> de Gini</a:t>
          </a:r>
          <a:r>
            <a:rPr lang="en-US" sz="2400" b="1" dirty="0">
              <a:latin typeface="Segoe UI" panose="020B0502040204020203" pitchFamily="34" charset="0"/>
              <a:ea typeface="Segoe UI" panose="020B0502040204020203" pitchFamily="34" charset="0"/>
              <a:cs typeface="Segoe UI" panose="020B0502040204020203" pitchFamily="34" charset="0"/>
            </a:rPr>
            <a:t> </a:t>
          </a:r>
          <a:r>
            <a:rPr lang="en-US" sz="2000" i="1" dirty="0">
              <a:latin typeface="Segoe UI" panose="020B0502040204020203" pitchFamily="34" charset="0"/>
              <a:ea typeface="Segoe UI" panose="020B0502040204020203" pitchFamily="34" charset="0"/>
              <a:cs typeface="Segoe UI" panose="020B0502040204020203" pitchFamily="34" charset="0"/>
            </a:rPr>
            <a:t>(</a:t>
          </a:r>
          <a:r>
            <a:rPr lang="en-US" sz="2000" i="1" dirty="0" err="1">
              <a:latin typeface="Segoe UI" panose="020B0502040204020203" pitchFamily="34" charset="0"/>
              <a:ea typeface="Segoe UI" panose="020B0502040204020203" pitchFamily="34" charset="0"/>
              <a:cs typeface="Segoe UI" panose="020B0502040204020203" pitchFamily="34" charset="0"/>
            </a:rPr>
            <a:t>promedio</a:t>
          </a:r>
          <a:r>
            <a:rPr lang="en-US" sz="2000" i="1" dirty="0">
              <a:latin typeface="Segoe UI" panose="020B0502040204020203" pitchFamily="34" charset="0"/>
              <a:ea typeface="Segoe UI" panose="020B0502040204020203" pitchFamily="34" charset="0"/>
              <a:cs typeface="Segoe UI" panose="020B0502040204020203" pitchFamily="34" charset="0"/>
            </a:rPr>
            <a:t> </a:t>
          </a:r>
          <a:r>
            <a:rPr lang="en-US" sz="2000" i="1" dirty="0" err="1">
              <a:latin typeface="Segoe UI" panose="020B0502040204020203" pitchFamily="34" charset="0"/>
              <a:ea typeface="Segoe UI" panose="020B0502040204020203" pitchFamily="34" charset="0"/>
              <a:cs typeface="Segoe UI" panose="020B0502040204020203" pitchFamily="34" charset="0"/>
            </a:rPr>
            <a:t>ponderado</a:t>
          </a:r>
          <a:r>
            <a:rPr lang="en-US" sz="2000" i="1" dirty="0">
              <a:latin typeface="Segoe UI" panose="020B0502040204020203" pitchFamily="34" charset="0"/>
              <a:ea typeface="Segoe UI" panose="020B0502040204020203" pitchFamily="34" charset="0"/>
              <a:cs typeface="Segoe UI" panose="020B0502040204020203" pitchFamily="34" charset="0"/>
            </a:rPr>
            <a:t> </a:t>
          </a:r>
          <a:r>
            <a:rPr lang="en-US" sz="2000" i="1" dirty="0" err="1">
              <a:latin typeface="Segoe UI" panose="020B0502040204020203" pitchFamily="34" charset="0"/>
              <a:ea typeface="Segoe UI" panose="020B0502040204020203" pitchFamily="34" charset="0"/>
              <a:cs typeface="Segoe UI" panose="020B0502040204020203" pitchFamily="34" charset="0"/>
            </a:rPr>
            <a:t>por</a:t>
          </a:r>
          <a:r>
            <a:rPr lang="en-US" sz="2000" i="1" dirty="0">
              <a:latin typeface="Segoe UI" panose="020B0502040204020203" pitchFamily="34" charset="0"/>
              <a:ea typeface="Segoe UI" panose="020B0502040204020203" pitchFamily="34" charset="0"/>
              <a:cs typeface="Segoe UI" panose="020B0502040204020203" pitchFamily="34" charset="0"/>
            </a:rPr>
            <a:t> </a:t>
          </a:r>
          <a:r>
            <a:rPr lang="en-US" sz="2000" i="1" dirty="0" err="1">
              <a:latin typeface="Segoe UI" panose="020B0502040204020203" pitchFamily="34" charset="0"/>
              <a:ea typeface="Segoe UI" panose="020B0502040204020203" pitchFamily="34" charset="0"/>
              <a:cs typeface="Segoe UI" panose="020B0502040204020203" pitchFamily="34" charset="0"/>
            </a:rPr>
            <a:t>población</a:t>
          </a:r>
          <a:r>
            <a:rPr lang="en-US" sz="2000" i="1" dirty="0">
              <a:latin typeface="Segoe UI" panose="020B0502040204020203" pitchFamily="34" charset="0"/>
              <a:ea typeface="Segoe UI" panose="020B0502040204020203" pitchFamily="34" charset="0"/>
              <a:cs typeface="Segoe UI" panose="020B0502040204020203" pitchFamily="34" charset="0"/>
            </a:rPr>
            <a:t>)</a:t>
          </a:r>
          <a:endParaRPr lang="en-US" sz="2400" b="1" dirty="0">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0.41414</cdr:x>
      <cdr:y>0.09936</cdr:y>
    </cdr:from>
    <cdr:to>
      <cdr:x>0.52525</cdr:x>
      <cdr:y>0.23555</cdr:y>
    </cdr:to>
    <cdr:cxnSp macro="">
      <cdr:nvCxnSpPr>
        <cdr:cNvPr id="4" name="Straight Arrow Connector 3">
          <a:extLst xmlns:a="http://schemas.openxmlformats.org/drawingml/2006/main">
            <a:ext uri="{FF2B5EF4-FFF2-40B4-BE49-F238E27FC236}">
              <a16:creationId xmlns:a16="http://schemas.microsoft.com/office/drawing/2014/main" id="{EFA35353-EB22-4D87-AF7E-5DC5D528232C}"/>
            </a:ext>
          </a:extLst>
        </cdr:cNvPr>
        <cdr:cNvCxnSpPr>
          <a:cxnSpLocks xmlns:a="http://schemas.openxmlformats.org/drawingml/2006/main"/>
        </cdr:cNvCxnSpPr>
      </cdr:nvCxnSpPr>
      <cdr:spPr>
        <a:xfrm xmlns:a="http://schemas.openxmlformats.org/drawingml/2006/main">
          <a:off x="3124201" y="817675"/>
          <a:ext cx="838200" cy="1120776"/>
        </a:xfrm>
        <a:prstGeom xmlns:a="http://schemas.openxmlformats.org/drawingml/2006/main" prst="straightConnector1">
          <a:avLst/>
        </a:prstGeom>
        <a:ln xmlns:a="http://schemas.openxmlformats.org/drawingml/2006/main" w="88900">
          <a:solidFill>
            <a:srgbClr val="002060"/>
          </a:solidFill>
          <a:prstDash val="sys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3.xml><?xml version="1.0" encoding="utf-8"?>
<c:userShapes xmlns:c="http://schemas.openxmlformats.org/drawingml/2006/chart">
  <cdr:relSizeAnchor xmlns:cdr="http://schemas.openxmlformats.org/drawingml/2006/chartDrawing">
    <cdr:from>
      <cdr:x>0.74747</cdr:x>
      <cdr:y>0.022</cdr:y>
    </cdr:from>
    <cdr:to>
      <cdr:x>0.9596</cdr:x>
      <cdr:y>0.08681</cdr:y>
    </cdr:to>
    <cdr:sp macro="" textlink="">
      <cdr:nvSpPr>
        <cdr:cNvPr id="8" name="TextBox 1">
          <a:extLst xmlns:a="http://schemas.openxmlformats.org/drawingml/2006/main">
            <a:ext uri="{FF2B5EF4-FFF2-40B4-BE49-F238E27FC236}">
              <a16:creationId xmlns:a16="http://schemas.microsoft.com/office/drawing/2014/main" id="{13F18D5C-3A0C-47FD-8CBA-9D207D0B117A}"/>
            </a:ext>
          </a:extLst>
        </cdr:cNvPr>
        <cdr:cNvSpPr txBox="1"/>
      </cdr:nvSpPr>
      <cdr:spPr>
        <a:xfrm xmlns:a="http://schemas.openxmlformats.org/drawingml/2006/main">
          <a:off x="5638800" y="181026"/>
          <a:ext cx="1600200" cy="53339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defPPr>
            <a:defRPr lang="en-US"/>
          </a:defPPr>
          <a:lvl1pPr algn="l" defTabSz="2176463" rtl="0" eaLnBrk="0" fontAlgn="base" hangingPunct="0">
            <a:spcBef>
              <a:spcPct val="0"/>
            </a:spcBef>
            <a:spcAft>
              <a:spcPct val="0"/>
            </a:spcAft>
            <a:defRPr sz="4300" kern="1200">
              <a:solidFill>
                <a:schemeClr val="dk1"/>
              </a:solidFill>
              <a:latin typeface="+mn-lt"/>
              <a:ea typeface="+mn-ea"/>
              <a:cs typeface="+mn-cs"/>
            </a:defRPr>
          </a:lvl1pPr>
          <a:lvl2pPr marL="1087438" indent="-630238" algn="l" defTabSz="2176463" rtl="0" eaLnBrk="0" fontAlgn="base" hangingPunct="0">
            <a:spcBef>
              <a:spcPct val="0"/>
            </a:spcBef>
            <a:spcAft>
              <a:spcPct val="0"/>
            </a:spcAft>
            <a:defRPr sz="4300" kern="1200">
              <a:solidFill>
                <a:schemeClr val="dk1"/>
              </a:solidFill>
              <a:latin typeface="+mn-lt"/>
              <a:ea typeface="+mn-ea"/>
              <a:cs typeface="+mn-cs"/>
            </a:defRPr>
          </a:lvl2pPr>
          <a:lvl3pPr marL="2176463" indent="-1262063" algn="l" defTabSz="2176463" rtl="0" eaLnBrk="0" fontAlgn="base" hangingPunct="0">
            <a:spcBef>
              <a:spcPct val="0"/>
            </a:spcBef>
            <a:spcAft>
              <a:spcPct val="0"/>
            </a:spcAft>
            <a:defRPr sz="4300" kern="1200">
              <a:solidFill>
                <a:schemeClr val="dk1"/>
              </a:solidFill>
              <a:latin typeface="+mn-lt"/>
              <a:ea typeface="+mn-ea"/>
              <a:cs typeface="+mn-cs"/>
            </a:defRPr>
          </a:lvl3pPr>
          <a:lvl4pPr marL="3265488" indent="-1893888" algn="l" defTabSz="2176463" rtl="0" eaLnBrk="0" fontAlgn="base" hangingPunct="0">
            <a:spcBef>
              <a:spcPct val="0"/>
            </a:spcBef>
            <a:spcAft>
              <a:spcPct val="0"/>
            </a:spcAft>
            <a:defRPr sz="4300" kern="1200">
              <a:solidFill>
                <a:schemeClr val="dk1"/>
              </a:solidFill>
              <a:latin typeface="+mn-lt"/>
              <a:ea typeface="+mn-ea"/>
              <a:cs typeface="+mn-cs"/>
            </a:defRPr>
          </a:lvl4pPr>
          <a:lvl5pPr marL="4354513" indent="-2525713" algn="l" defTabSz="2176463" rtl="0" eaLnBrk="0" fontAlgn="base" hangingPunct="0">
            <a:spcBef>
              <a:spcPct val="0"/>
            </a:spcBef>
            <a:spcAft>
              <a:spcPct val="0"/>
            </a:spcAft>
            <a:defRPr sz="4300" kern="1200">
              <a:solidFill>
                <a:schemeClr val="dk1"/>
              </a:solidFill>
              <a:latin typeface="+mn-lt"/>
              <a:ea typeface="+mn-ea"/>
              <a:cs typeface="+mn-cs"/>
            </a:defRPr>
          </a:lvl5pPr>
          <a:lvl6pPr marL="2286000" algn="l" defTabSz="914400" rtl="0" eaLnBrk="1" latinLnBrk="0" hangingPunct="1">
            <a:defRPr sz="4300" kern="1200">
              <a:solidFill>
                <a:schemeClr val="dk1"/>
              </a:solidFill>
              <a:latin typeface="+mn-lt"/>
              <a:ea typeface="+mn-ea"/>
              <a:cs typeface="+mn-cs"/>
            </a:defRPr>
          </a:lvl6pPr>
          <a:lvl7pPr marL="2743200" algn="l" defTabSz="914400" rtl="0" eaLnBrk="1" latinLnBrk="0" hangingPunct="1">
            <a:defRPr sz="4300" kern="1200">
              <a:solidFill>
                <a:schemeClr val="dk1"/>
              </a:solidFill>
              <a:latin typeface="+mn-lt"/>
              <a:ea typeface="+mn-ea"/>
              <a:cs typeface="+mn-cs"/>
            </a:defRPr>
          </a:lvl7pPr>
          <a:lvl8pPr marL="3200400" algn="l" defTabSz="914400" rtl="0" eaLnBrk="1" latinLnBrk="0" hangingPunct="1">
            <a:defRPr sz="4300" kern="1200">
              <a:solidFill>
                <a:schemeClr val="dk1"/>
              </a:solidFill>
              <a:latin typeface="+mn-lt"/>
              <a:ea typeface="+mn-ea"/>
              <a:cs typeface="+mn-cs"/>
            </a:defRPr>
          </a:lvl8pPr>
          <a:lvl9pPr marL="3657600" algn="l" defTabSz="914400" rtl="0" eaLnBrk="1" latinLnBrk="0" hangingPunct="1">
            <a:defRPr sz="4300" kern="1200">
              <a:solidFill>
                <a:schemeClr val="dk1"/>
              </a:solidFill>
              <a:latin typeface="+mn-lt"/>
              <a:ea typeface="+mn-ea"/>
              <a:cs typeface="+mn-cs"/>
            </a:defRPr>
          </a:lvl9pPr>
        </a:lstStyle>
        <a:p xmlns:a="http://schemas.openxmlformats.org/drawingml/2006/main">
          <a:pPr algn="r"/>
          <a:r>
            <a:rPr lang="en-US" sz="2400" b="1" dirty="0">
              <a:latin typeface="Segoe UI" panose="020B0502040204020203" pitchFamily="34" charset="0"/>
              <a:ea typeface="Segoe UI" panose="020B0502040204020203" pitchFamily="34" charset="0"/>
              <a:cs typeface="Segoe UI" panose="020B0502040204020203" pitchFamily="34" charset="0"/>
            </a:rPr>
            <a:t>(2000–14)</a:t>
          </a:r>
        </a:p>
      </cdr:txBody>
    </cdr:sp>
  </cdr:relSizeAnchor>
</c:userShapes>
</file>

<file path=ppt/drawings/drawing24.xml><?xml version="1.0" encoding="utf-8"?>
<c:userShapes xmlns:c="http://schemas.openxmlformats.org/drawingml/2006/chart">
  <cdr:relSizeAnchor xmlns:cdr="http://schemas.openxmlformats.org/drawingml/2006/chartDrawing">
    <cdr:from>
      <cdr:x>0.74453</cdr:x>
      <cdr:y>0.03184</cdr:y>
    </cdr:from>
    <cdr:to>
      <cdr:x>0.95665</cdr:x>
      <cdr:y>0.09666</cdr:y>
    </cdr:to>
    <cdr:sp macro="" textlink="">
      <cdr:nvSpPr>
        <cdr:cNvPr id="12" name="TextBox 1">
          <a:extLst xmlns:a="http://schemas.openxmlformats.org/drawingml/2006/main">
            <a:ext uri="{FF2B5EF4-FFF2-40B4-BE49-F238E27FC236}">
              <a16:creationId xmlns:a16="http://schemas.microsoft.com/office/drawing/2014/main" id="{287D2E30-1B02-42FD-8DBB-AF31785ECA47}"/>
            </a:ext>
          </a:extLst>
        </cdr:cNvPr>
        <cdr:cNvSpPr txBox="1"/>
      </cdr:nvSpPr>
      <cdr:spPr>
        <a:xfrm xmlns:a="http://schemas.openxmlformats.org/drawingml/2006/main">
          <a:off x="5616574" y="262052"/>
          <a:ext cx="1600200" cy="53339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r>
            <a:rPr lang="en-US" sz="2400" b="1" dirty="0">
              <a:latin typeface="Segoe UI" panose="020B0502040204020203" pitchFamily="34" charset="0"/>
              <a:ea typeface="Segoe UI" panose="020B0502040204020203" pitchFamily="34" charset="0"/>
              <a:cs typeface="Segoe UI" panose="020B0502040204020203" pitchFamily="34" charset="0"/>
            </a:rPr>
            <a:t>(2000–14)</a:t>
          </a:r>
        </a:p>
      </cdr:txBody>
    </cdr:sp>
  </cdr:relSizeAnchor>
</c:userShapes>
</file>

<file path=ppt/drawings/drawing25.xml><?xml version="1.0" encoding="utf-8"?>
<c:userShapes xmlns:c="http://schemas.openxmlformats.org/drawingml/2006/chart">
  <cdr:relSizeAnchor xmlns:cdr="http://schemas.openxmlformats.org/drawingml/2006/chartDrawing">
    <cdr:from>
      <cdr:x>0.06462</cdr:x>
      <cdr:y>0.03416</cdr:y>
    </cdr:from>
    <cdr:to>
      <cdr:x>0.67593</cdr:x>
      <cdr:y>0.09551</cdr:y>
    </cdr:to>
    <cdr:sp macro="" textlink="">
      <cdr:nvSpPr>
        <cdr:cNvPr id="3" name="TextBox 1">
          <a:extLst xmlns:a="http://schemas.openxmlformats.org/drawingml/2006/main">
            <a:ext uri="{FF2B5EF4-FFF2-40B4-BE49-F238E27FC236}">
              <a16:creationId xmlns:a16="http://schemas.microsoft.com/office/drawing/2014/main" id="{477DABE0-A47E-4011-B3F7-E0186353CB69}"/>
            </a:ext>
          </a:extLst>
        </cdr:cNvPr>
        <cdr:cNvSpPr txBox="1"/>
      </cdr:nvSpPr>
      <cdr:spPr>
        <a:xfrm xmlns:a="http://schemas.openxmlformats.org/drawingml/2006/main">
          <a:off x="531796" y="281123"/>
          <a:ext cx="5030803" cy="50488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sz="2400" b="1" dirty="0" err="1">
              <a:latin typeface="Segoe UI" panose="020B0502040204020203" pitchFamily="34" charset="0"/>
              <a:ea typeface="Segoe UI" panose="020B0502040204020203" pitchFamily="34" charset="0"/>
              <a:cs typeface="Segoe UI" panose="020B0502040204020203" pitchFamily="34" charset="0"/>
            </a:rPr>
            <a:t>Crecimiento</a:t>
          </a:r>
          <a:r>
            <a:rPr lang="en-US" sz="2400" b="1" dirty="0">
              <a:latin typeface="Segoe UI" panose="020B0502040204020203" pitchFamily="34" charset="0"/>
              <a:ea typeface="Segoe UI" panose="020B0502040204020203" pitchFamily="34" charset="0"/>
              <a:cs typeface="Segoe UI" panose="020B0502040204020203" pitchFamily="34" charset="0"/>
            </a:rPr>
            <a:t> del </a:t>
          </a:r>
          <a:r>
            <a:rPr lang="en-US" sz="2400" b="1" dirty="0" err="1">
              <a:latin typeface="Segoe UI" panose="020B0502040204020203" pitchFamily="34" charset="0"/>
              <a:ea typeface="Segoe UI" panose="020B0502040204020203" pitchFamily="34" charset="0"/>
              <a:cs typeface="Segoe UI" panose="020B0502040204020203" pitchFamily="34" charset="0"/>
            </a:rPr>
            <a:t>empleo</a:t>
          </a:r>
          <a:r>
            <a:rPr lang="en-US" sz="2400" b="1" dirty="0">
              <a:latin typeface="Segoe UI" panose="020B0502040204020203" pitchFamily="34" charset="0"/>
              <a:ea typeface="Segoe UI" panose="020B0502040204020203" pitchFamily="34" charset="0"/>
              <a:cs typeface="Segoe UI" panose="020B0502040204020203" pitchFamily="34" charset="0"/>
            </a:rPr>
            <a:t> total </a:t>
          </a:r>
          <a:r>
            <a:rPr lang="en-US" sz="2400" i="1" dirty="0">
              <a:latin typeface="Segoe UI" panose="020B0502040204020203" pitchFamily="34" charset="0"/>
              <a:ea typeface="Segoe UI" panose="020B0502040204020203" pitchFamily="34" charset="0"/>
              <a:cs typeface="Segoe UI" panose="020B0502040204020203" pitchFamily="34" charset="0"/>
            </a:rPr>
            <a:t>(%)</a:t>
          </a:r>
          <a:endParaRPr lang="en-US" sz="2400" b="1" dirty="0">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0.48148</cdr:x>
      <cdr:y>0.66667</cdr:y>
    </cdr:from>
    <cdr:to>
      <cdr:x>0.74962</cdr:x>
      <cdr:y>0.74325</cdr:y>
    </cdr:to>
    <cdr:sp macro="" textlink="">
      <cdr:nvSpPr>
        <cdr:cNvPr id="4" name="TextBox 3">
          <a:extLst xmlns:a="http://schemas.openxmlformats.org/drawingml/2006/main">
            <a:ext uri="{FF2B5EF4-FFF2-40B4-BE49-F238E27FC236}">
              <a16:creationId xmlns:a16="http://schemas.microsoft.com/office/drawing/2014/main" id="{5C49C5BE-A252-42FE-BA4A-AF943A7050A8}"/>
            </a:ext>
          </a:extLst>
        </cdr:cNvPr>
        <cdr:cNvSpPr txBox="1"/>
      </cdr:nvSpPr>
      <cdr:spPr>
        <a:xfrm xmlns:a="http://schemas.openxmlformats.org/drawingml/2006/main">
          <a:off x="3962400" y="5486427"/>
          <a:ext cx="2206673" cy="63022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defTabSz="914400" eaLnBrk="1" fontAlgn="auto" hangingPunct="1">
            <a:spcBef>
              <a:spcPts val="0"/>
            </a:spcBef>
            <a:spcAft>
              <a:spcPts val="0"/>
            </a:spcAft>
            <a:defRPr/>
          </a:pPr>
          <a:r>
            <a:rPr lang="en-US" sz="2000" b="1" dirty="0" err="1">
              <a:solidFill>
                <a:srgbClr val="923CC2"/>
              </a:solidFill>
              <a:latin typeface="Segoe UI" pitchFamily="34" charset="0"/>
              <a:ea typeface="Segoe UI" pitchFamily="34" charset="0"/>
              <a:cs typeface="Segoe UI" pitchFamily="34" charset="0"/>
            </a:rPr>
            <a:t>Exportadores</a:t>
          </a:r>
          <a:r>
            <a:rPr lang="en-US" sz="2000" b="1" dirty="0">
              <a:solidFill>
                <a:srgbClr val="923CC2"/>
              </a:solidFill>
              <a:latin typeface="Segoe UI" pitchFamily="34" charset="0"/>
              <a:ea typeface="Segoe UI" pitchFamily="34" charset="0"/>
              <a:cs typeface="Segoe UI" pitchFamily="34" charset="0"/>
            </a:rPr>
            <a:t> de </a:t>
          </a:r>
          <a:r>
            <a:rPr lang="en-US" sz="2000" b="1" dirty="0" err="1">
              <a:solidFill>
                <a:srgbClr val="923CC2"/>
              </a:solidFill>
              <a:latin typeface="Segoe UI" pitchFamily="34" charset="0"/>
              <a:ea typeface="Segoe UI" pitchFamily="34" charset="0"/>
              <a:cs typeface="Segoe UI" pitchFamily="34" charset="0"/>
            </a:rPr>
            <a:t>materias</a:t>
          </a:r>
          <a:r>
            <a:rPr lang="en-US" sz="2000" b="1" dirty="0">
              <a:solidFill>
                <a:srgbClr val="923CC2"/>
              </a:solidFill>
              <a:latin typeface="Segoe UI" pitchFamily="34" charset="0"/>
              <a:ea typeface="Segoe UI" pitchFamily="34" charset="0"/>
              <a:cs typeface="Segoe UI" pitchFamily="34" charset="0"/>
            </a:rPr>
            <a:t> </a:t>
          </a:r>
          <a:r>
            <a:rPr lang="en-US" sz="2000" b="1" dirty="0" err="1">
              <a:solidFill>
                <a:srgbClr val="923CC2"/>
              </a:solidFill>
              <a:latin typeface="Segoe UI" pitchFamily="34" charset="0"/>
              <a:ea typeface="Segoe UI" pitchFamily="34" charset="0"/>
              <a:cs typeface="Segoe UI" pitchFamily="34" charset="0"/>
            </a:rPr>
            <a:t>primas</a:t>
          </a:r>
          <a:endParaRPr lang="en-US" sz="2000" b="1" dirty="0">
            <a:solidFill>
              <a:srgbClr val="923CC2"/>
            </a:solidFill>
            <a:latin typeface="Segoe UI" pitchFamily="34" charset="0"/>
            <a:ea typeface="Segoe UI" pitchFamily="34" charset="0"/>
            <a:cs typeface="Segoe UI" pitchFamily="34" charset="0"/>
          </a:endParaRPr>
        </a:p>
      </cdr:txBody>
    </cdr:sp>
  </cdr:relSizeAnchor>
  <cdr:relSizeAnchor xmlns:cdr="http://schemas.openxmlformats.org/drawingml/2006/chartDrawing">
    <cdr:from>
      <cdr:x>0.60185</cdr:x>
      <cdr:y>0.4574</cdr:y>
    </cdr:from>
    <cdr:to>
      <cdr:x>0.94814</cdr:x>
      <cdr:y>0.5426</cdr:y>
    </cdr:to>
    <cdr:sp macro="" textlink="">
      <cdr:nvSpPr>
        <cdr:cNvPr id="5" name="TextBox 2">
          <a:extLst xmlns:a="http://schemas.openxmlformats.org/drawingml/2006/main">
            <a:ext uri="{FF2B5EF4-FFF2-40B4-BE49-F238E27FC236}">
              <a16:creationId xmlns:a16="http://schemas.microsoft.com/office/drawing/2014/main" id="{EF239454-059A-4167-912A-C931CB221B12}"/>
            </a:ext>
          </a:extLst>
        </cdr:cNvPr>
        <cdr:cNvSpPr txBox="1"/>
      </cdr:nvSpPr>
      <cdr:spPr>
        <a:xfrm xmlns:a="http://schemas.openxmlformats.org/drawingml/2006/main">
          <a:off x="4953000" y="3764219"/>
          <a:ext cx="2849813" cy="70116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defTabSz="914400" eaLnBrk="1" fontAlgn="auto" hangingPunct="1">
            <a:spcBef>
              <a:spcPts val="0"/>
            </a:spcBef>
            <a:spcAft>
              <a:spcPts val="0"/>
            </a:spcAft>
            <a:defRPr/>
          </a:pPr>
          <a:r>
            <a:rPr lang="en-US" sz="2000" b="1" dirty="0">
              <a:solidFill>
                <a:srgbClr val="777777"/>
              </a:solidFill>
              <a:latin typeface="Segoe UI" pitchFamily="34" charset="0"/>
              <a:ea typeface="Segoe UI" pitchFamily="34" charset="0"/>
              <a:cs typeface="Segoe UI" pitchFamily="34" charset="0"/>
            </a:rPr>
            <a:t>No </a:t>
          </a:r>
          <a:r>
            <a:rPr lang="en-US" sz="2000" b="1" dirty="0" err="1">
              <a:solidFill>
                <a:srgbClr val="777777"/>
              </a:solidFill>
              <a:latin typeface="Segoe UI" pitchFamily="34" charset="0"/>
              <a:ea typeface="Segoe UI" pitchFamily="34" charset="0"/>
              <a:cs typeface="Segoe UI" pitchFamily="34" charset="0"/>
            </a:rPr>
            <a:t>exportadores</a:t>
          </a:r>
          <a:r>
            <a:rPr lang="en-US" sz="2000" b="1" dirty="0">
              <a:solidFill>
                <a:srgbClr val="777777"/>
              </a:solidFill>
              <a:latin typeface="Segoe UI" pitchFamily="34" charset="0"/>
              <a:ea typeface="Segoe UI" pitchFamily="34" charset="0"/>
              <a:cs typeface="Segoe UI" pitchFamily="34" charset="0"/>
            </a:rPr>
            <a:t> de </a:t>
          </a:r>
          <a:r>
            <a:rPr lang="en-US" sz="2000" b="1" dirty="0" err="1">
              <a:solidFill>
                <a:srgbClr val="777777"/>
              </a:solidFill>
              <a:latin typeface="Segoe UI" pitchFamily="34" charset="0"/>
              <a:ea typeface="Segoe UI" pitchFamily="34" charset="0"/>
              <a:cs typeface="Segoe UI" pitchFamily="34" charset="0"/>
            </a:rPr>
            <a:t>materias</a:t>
          </a:r>
          <a:r>
            <a:rPr lang="en-US" sz="2000" b="1" dirty="0">
              <a:solidFill>
                <a:srgbClr val="777777"/>
              </a:solidFill>
              <a:latin typeface="Segoe UI" pitchFamily="34" charset="0"/>
              <a:ea typeface="Segoe UI" pitchFamily="34" charset="0"/>
              <a:cs typeface="Segoe UI" pitchFamily="34" charset="0"/>
            </a:rPr>
            <a:t> </a:t>
          </a:r>
          <a:r>
            <a:rPr lang="en-US" sz="2000" b="1" dirty="0" err="1">
              <a:solidFill>
                <a:srgbClr val="777777"/>
              </a:solidFill>
              <a:latin typeface="Segoe UI" pitchFamily="34" charset="0"/>
              <a:ea typeface="Segoe UI" pitchFamily="34" charset="0"/>
              <a:cs typeface="Segoe UI" pitchFamily="34" charset="0"/>
            </a:rPr>
            <a:t>primas</a:t>
          </a:r>
          <a:endParaRPr lang="en-US" sz="2000" b="1" dirty="0">
            <a:solidFill>
              <a:srgbClr val="777777"/>
            </a:solidFill>
            <a:latin typeface="Segoe UI" pitchFamily="34" charset="0"/>
            <a:ea typeface="Segoe UI" pitchFamily="34" charset="0"/>
            <a:cs typeface="Segoe UI" pitchFamily="34" charset="0"/>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0.08754</cdr:x>
      <cdr:y>0.02778</cdr:y>
    </cdr:from>
    <cdr:to>
      <cdr:x>0.89878</cdr:x>
      <cdr:y>0.08902</cdr:y>
    </cdr:to>
    <cdr:sp macro="" textlink="">
      <cdr:nvSpPr>
        <cdr:cNvPr id="2" name="Header">
          <a:extLst xmlns:a="http://schemas.openxmlformats.org/drawingml/2006/main">
            <a:ext uri="{FF2B5EF4-FFF2-40B4-BE49-F238E27FC236}">
              <a16:creationId xmlns:a16="http://schemas.microsoft.com/office/drawing/2014/main" id="{DF4E9349-5233-4201-A5DA-17886F349975}"/>
            </a:ext>
          </a:extLst>
        </cdr:cNvPr>
        <cdr:cNvSpPr txBox="1"/>
      </cdr:nvSpPr>
      <cdr:spPr>
        <a:xfrm xmlns:a="http://schemas.openxmlformats.org/drawingml/2006/main">
          <a:off x="660384" y="228618"/>
          <a:ext cx="6119830" cy="503981"/>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lIns="0" tIns="0" rIns="0" bIns="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altLang="en-US" sz="2400" b="1" dirty="0" err="1">
              <a:solidFill>
                <a:srgbClr val="000000"/>
              </a:solidFill>
              <a:latin typeface="Segoe UI" panose="020B0502040204020203" pitchFamily="34" charset="0"/>
              <a:cs typeface="Segoe UI" panose="020B0502040204020203" pitchFamily="34" charset="0"/>
            </a:rPr>
            <a:t>Formación</a:t>
          </a:r>
          <a:r>
            <a:rPr lang="en-US" altLang="en-US" sz="2400" b="1" dirty="0">
              <a:solidFill>
                <a:srgbClr val="000000"/>
              </a:solidFill>
              <a:latin typeface="Segoe UI" panose="020B0502040204020203" pitchFamily="34" charset="0"/>
              <a:cs typeface="Segoe UI" panose="020B0502040204020203" pitchFamily="34" charset="0"/>
            </a:rPr>
            <a:t> </a:t>
          </a:r>
          <a:r>
            <a:rPr lang="en-US" altLang="en-US" sz="2400" b="1" dirty="0" err="1">
              <a:solidFill>
                <a:srgbClr val="000000"/>
              </a:solidFill>
              <a:latin typeface="Segoe UI" panose="020B0502040204020203" pitchFamily="34" charset="0"/>
              <a:cs typeface="Segoe UI" panose="020B0502040204020203" pitchFamily="34" charset="0"/>
            </a:rPr>
            <a:t>bruta</a:t>
          </a:r>
          <a:r>
            <a:rPr lang="en-US" altLang="en-US" sz="2400" b="1" dirty="0">
              <a:solidFill>
                <a:srgbClr val="000000"/>
              </a:solidFill>
              <a:latin typeface="Segoe UI" panose="020B0502040204020203" pitchFamily="34" charset="0"/>
              <a:cs typeface="Segoe UI" panose="020B0502040204020203" pitchFamily="34" charset="0"/>
            </a:rPr>
            <a:t> de capital </a:t>
          </a:r>
          <a:r>
            <a:rPr lang="en-US" altLang="en-US" sz="2400" b="1" dirty="0" err="1">
              <a:solidFill>
                <a:srgbClr val="000000"/>
              </a:solidFill>
              <a:latin typeface="Segoe UI" panose="020B0502040204020203" pitchFamily="34" charset="0"/>
              <a:cs typeface="Segoe UI" panose="020B0502040204020203" pitchFamily="34" charset="0"/>
            </a:rPr>
            <a:t>fijo</a:t>
          </a:r>
          <a:r>
            <a:rPr lang="en-US" altLang="en-US" sz="2400" b="1" dirty="0">
              <a:solidFill>
                <a:srgbClr val="000000"/>
              </a:solidFill>
              <a:latin typeface="Segoe UI" panose="020B0502040204020203" pitchFamily="34" charset="0"/>
              <a:cs typeface="Segoe UI" panose="020B0502040204020203" pitchFamily="34" charset="0"/>
            </a:rPr>
            <a:t> </a:t>
          </a:r>
          <a:r>
            <a:rPr lang="en-US" altLang="en-US" sz="2400" i="1" dirty="0">
              <a:solidFill>
                <a:srgbClr val="000000"/>
              </a:solidFill>
              <a:latin typeface="Segoe UI" panose="020B0502040204020203" pitchFamily="34" charset="0"/>
              <a:cs typeface="Segoe UI" panose="020B0502040204020203" pitchFamily="34" charset="0"/>
            </a:rPr>
            <a:t>(% del PIB)</a:t>
          </a:r>
        </a:p>
      </cdr:txBody>
    </cdr:sp>
  </cdr:relSizeAnchor>
</c:userShapes>
</file>

<file path=ppt/drawings/drawing27.xml><?xml version="1.0" encoding="utf-8"?>
<c:userShapes xmlns:c="http://schemas.openxmlformats.org/drawingml/2006/chart">
  <cdr:relSizeAnchor xmlns:cdr="http://schemas.openxmlformats.org/drawingml/2006/chartDrawing">
    <cdr:from>
      <cdr:x>0</cdr:x>
      <cdr:y>0.01936</cdr:y>
    </cdr:from>
    <cdr:to>
      <cdr:x>0.92929</cdr:x>
      <cdr:y>0.08061</cdr:y>
    </cdr:to>
    <cdr:sp macro="" textlink="">
      <cdr:nvSpPr>
        <cdr:cNvPr id="2" name="Header">
          <a:extLst xmlns:a="http://schemas.openxmlformats.org/drawingml/2006/main">
            <a:ext uri="{FF2B5EF4-FFF2-40B4-BE49-F238E27FC236}">
              <a16:creationId xmlns:a16="http://schemas.microsoft.com/office/drawing/2014/main" id="{0A2C8D74-68D5-42D2-9F52-C6E827F74AF5}"/>
            </a:ext>
          </a:extLst>
        </cdr:cNvPr>
        <cdr:cNvSpPr txBox="1"/>
      </cdr:nvSpPr>
      <cdr:spPr>
        <a:xfrm xmlns:a="http://schemas.openxmlformats.org/drawingml/2006/main">
          <a:off x="0" y="159325"/>
          <a:ext cx="7010400" cy="504063"/>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lIns="0" tIns="0" rIns="0" bIns="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altLang="en-US" sz="2400" b="1" dirty="0" err="1">
              <a:solidFill>
                <a:srgbClr val="000000"/>
              </a:solidFill>
              <a:latin typeface="Segoe UI" panose="020B0502040204020203" pitchFamily="34" charset="0"/>
              <a:cs typeface="Segoe UI" panose="020B0502040204020203" pitchFamily="34" charset="0"/>
            </a:rPr>
            <a:t>Resultados</a:t>
          </a:r>
          <a:r>
            <a:rPr lang="en-US" altLang="en-US" sz="2400" b="1" dirty="0">
              <a:solidFill>
                <a:srgbClr val="000000"/>
              </a:solidFill>
              <a:latin typeface="Segoe UI" panose="020B0502040204020203" pitchFamily="34" charset="0"/>
              <a:cs typeface="Segoe UI" panose="020B0502040204020203" pitchFamily="34" charset="0"/>
            </a:rPr>
            <a:t> y </a:t>
          </a:r>
          <a:r>
            <a:rPr lang="en-US" altLang="en-US" sz="2400" b="1" dirty="0" err="1">
              <a:solidFill>
                <a:srgbClr val="000000"/>
              </a:solidFill>
              <a:latin typeface="Segoe UI" panose="020B0502040204020203" pitchFamily="34" charset="0"/>
              <a:cs typeface="Segoe UI" panose="020B0502040204020203" pitchFamily="34" charset="0"/>
            </a:rPr>
            <a:t>gasto</a:t>
          </a:r>
          <a:r>
            <a:rPr lang="en-US" altLang="en-US" sz="2400" b="1" dirty="0">
              <a:solidFill>
                <a:srgbClr val="000000"/>
              </a:solidFill>
              <a:latin typeface="Segoe UI" panose="020B0502040204020203" pitchFamily="34" charset="0"/>
              <a:cs typeface="Segoe UI" panose="020B0502040204020203" pitchFamily="34" charset="0"/>
            </a:rPr>
            <a:t> </a:t>
          </a:r>
          <a:r>
            <a:rPr lang="en-US" altLang="en-US" sz="2400" b="1" dirty="0" err="1">
              <a:solidFill>
                <a:srgbClr val="000000"/>
              </a:solidFill>
              <a:latin typeface="Segoe UI" panose="020B0502040204020203" pitchFamily="34" charset="0"/>
              <a:cs typeface="Segoe UI" panose="020B0502040204020203" pitchFamily="34" charset="0"/>
            </a:rPr>
            <a:t>en</a:t>
          </a:r>
          <a:r>
            <a:rPr lang="en-US" altLang="en-US" sz="2400" b="1" dirty="0">
              <a:solidFill>
                <a:srgbClr val="000000"/>
              </a:solidFill>
              <a:latin typeface="Segoe UI" panose="020B0502040204020203" pitchFamily="34" charset="0"/>
              <a:cs typeface="Segoe UI" panose="020B0502040204020203" pitchFamily="34" charset="0"/>
            </a:rPr>
            <a:t> </a:t>
          </a:r>
          <a:r>
            <a:rPr lang="en-US" altLang="en-US" sz="2400" b="1" dirty="0" err="1">
              <a:solidFill>
                <a:srgbClr val="000000"/>
              </a:solidFill>
              <a:latin typeface="Segoe UI" panose="020B0502040204020203" pitchFamily="34" charset="0"/>
              <a:cs typeface="Segoe UI" panose="020B0502040204020203" pitchFamily="34" charset="0"/>
            </a:rPr>
            <a:t>educación</a:t>
          </a:r>
          <a:r>
            <a:rPr lang="en-US" altLang="en-US" sz="2400" b="1" dirty="0">
              <a:solidFill>
                <a:srgbClr val="000000"/>
              </a:solidFill>
              <a:latin typeface="Segoe UI" panose="020B0502040204020203" pitchFamily="34" charset="0"/>
              <a:cs typeface="Segoe UI" panose="020B0502040204020203" pitchFamily="34" charset="0"/>
            </a:rPr>
            <a:t> </a:t>
          </a:r>
          <a:r>
            <a:rPr lang="en-US" altLang="en-US" sz="1800" i="1" dirty="0">
              <a:solidFill>
                <a:srgbClr val="000000"/>
              </a:solidFill>
              <a:latin typeface="Segoe UI" panose="020B0502040204020203" pitchFamily="34" charset="0"/>
              <a:cs typeface="Segoe UI" panose="020B0502040204020203" pitchFamily="34" charset="0"/>
            </a:rPr>
            <a:t>(</a:t>
          </a:r>
          <a:r>
            <a:rPr lang="en-US" altLang="en-US" sz="1800" i="1" dirty="0" err="1">
              <a:solidFill>
                <a:srgbClr val="000000"/>
              </a:solidFill>
              <a:latin typeface="Segoe UI" panose="020B0502040204020203" pitchFamily="34" charset="0"/>
              <a:cs typeface="Segoe UI" panose="020B0502040204020203" pitchFamily="34" charset="0"/>
            </a:rPr>
            <a:t>clasificación</a:t>
          </a:r>
          <a:r>
            <a:rPr lang="en-US" altLang="en-US" sz="1800" i="1" dirty="0">
              <a:solidFill>
                <a:srgbClr val="000000"/>
              </a:solidFill>
              <a:latin typeface="Segoe UI" panose="020B0502040204020203" pitchFamily="34" charset="0"/>
              <a:cs typeface="Segoe UI" panose="020B0502040204020203" pitchFamily="34" charset="0"/>
            </a:rPr>
            <a:t> </a:t>
          </a:r>
          <a:r>
            <a:rPr lang="en-US" altLang="en-US" sz="1800" i="1" dirty="0" err="1">
              <a:solidFill>
                <a:srgbClr val="000000"/>
              </a:solidFill>
              <a:latin typeface="Segoe UI" panose="020B0502040204020203" pitchFamily="34" charset="0"/>
              <a:cs typeface="Segoe UI" panose="020B0502040204020203" pitchFamily="34" charset="0"/>
            </a:rPr>
            <a:t>en</a:t>
          </a:r>
          <a:r>
            <a:rPr lang="en-US" altLang="en-US" sz="1800" i="1" dirty="0">
              <a:solidFill>
                <a:srgbClr val="000000"/>
              </a:solidFill>
              <a:latin typeface="Segoe UI" panose="020B0502040204020203" pitchFamily="34" charset="0"/>
              <a:cs typeface="Segoe UI" panose="020B0502040204020203" pitchFamily="34" charset="0"/>
            </a:rPr>
            <a:t> %)</a:t>
          </a:r>
        </a:p>
      </cdr:txBody>
    </cdr:sp>
  </cdr:relSizeAnchor>
</c:userShapes>
</file>

<file path=ppt/drawings/drawing28.xml><?xml version="1.0" encoding="utf-8"?>
<c:userShapes xmlns:c="http://schemas.openxmlformats.org/drawingml/2006/chart">
  <cdr:relSizeAnchor xmlns:cdr="http://schemas.openxmlformats.org/drawingml/2006/chartDrawing">
    <cdr:from>
      <cdr:x>0.11026</cdr:x>
      <cdr:y>0.02913</cdr:y>
    </cdr:from>
    <cdr:to>
      <cdr:x>0.86511</cdr:x>
      <cdr:y>0.09519</cdr:y>
    </cdr:to>
    <cdr:sp macro="" textlink="">
      <cdr:nvSpPr>
        <cdr:cNvPr id="2" name="Header">
          <a:extLst xmlns:a="http://schemas.openxmlformats.org/drawingml/2006/main">
            <a:ext uri="{FF2B5EF4-FFF2-40B4-BE49-F238E27FC236}">
              <a16:creationId xmlns:a16="http://schemas.microsoft.com/office/drawing/2014/main" id="{B9980596-0483-4C1E-B6E2-3D9DA81D456B}"/>
            </a:ext>
          </a:extLst>
        </cdr:cNvPr>
        <cdr:cNvSpPr txBox="1"/>
      </cdr:nvSpPr>
      <cdr:spPr>
        <a:xfrm xmlns:a="http://schemas.openxmlformats.org/drawingml/2006/main">
          <a:off x="831779" y="239713"/>
          <a:ext cx="5694438" cy="543663"/>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lIns="0" tIns="0" rIns="0" bIns="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altLang="en-US" sz="2400" b="1" dirty="0">
              <a:solidFill>
                <a:srgbClr val="000000"/>
              </a:solidFill>
              <a:latin typeface="Segoe UI" panose="020B0502040204020203" pitchFamily="34" charset="0"/>
              <a:cs typeface="Segoe UI" panose="020B0502040204020203" pitchFamily="34" charset="0"/>
            </a:rPr>
            <a:t>Apertura </a:t>
          </a:r>
          <a:r>
            <a:rPr lang="en-US" altLang="en-US" sz="2400" b="1" dirty="0" err="1">
              <a:solidFill>
                <a:srgbClr val="000000"/>
              </a:solidFill>
              <a:latin typeface="Segoe UI" panose="020B0502040204020203" pitchFamily="34" charset="0"/>
              <a:cs typeface="Segoe UI" panose="020B0502040204020203" pitchFamily="34" charset="0"/>
            </a:rPr>
            <a:t>comercial</a:t>
          </a:r>
          <a:r>
            <a:rPr lang="en-US" altLang="en-US" sz="2400" b="1" dirty="0">
              <a:solidFill>
                <a:srgbClr val="000000"/>
              </a:solidFill>
              <a:latin typeface="Segoe UI" panose="020B0502040204020203" pitchFamily="34" charset="0"/>
              <a:cs typeface="Segoe UI" panose="020B0502040204020203" pitchFamily="34" charset="0"/>
            </a:rPr>
            <a:t> </a:t>
          </a:r>
          <a:r>
            <a:rPr lang="en-US" altLang="en-US" sz="2400" i="1" dirty="0">
              <a:solidFill>
                <a:srgbClr val="000000"/>
              </a:solidFill>
              <a:latin typeface="Segoe UI" panose="020B0502040204020203" pitchFamily="34" charset="0"/>
              <a:cs typeface="Segoe UI" panose="020B0502040204020203" pitchFamily="34" charset="0"/>
            </a:rPr>
            <a:t>(% del PIB)</a:t>
          </a:r>
        </a:p>
      </cdr:txBody>
    </cdr:sp>
  </cdr:relSizeAnchor>
</c:userShapes>
</file>

<file path=ppt/drawings/drawing29.xml><?xml version="1.0" encoding="utf-8"?>
<c:userShapes xmlns:c="http://schemas.openxmlformats.org/drawingml/2006/chart">
  <cdr:relSizeAnchor xmlns:cdr="http://schemas.openxmlformats.org/drawingml/2006/chartDrawing">
    <cdr:from>
      <cdr:x>0.08408</cdr:x>
      <cdr:y>0.59259</cdr:y>
    </cdr:from>
    <cdr:to>
      <cdr:x>0.31999</cdr:x>
      <cdr:y>0.68555</cdr:y>
    </cdr:to>
    <cdr:sp macro="" textlink="">
      <cdr:nvSpPr>
        <cdr:cNvPr id="5" name="TextBox 1">
          <a:extLst xmlns:a="http://schemas.openxmlformats.org/drawingml/2006/main">
            <a:ext uri="{FF2B5EF4-FFF2-40B4-BE49-F238E27FC236}">
              <a16:creationId xmlns:a16="http://schemas.microsoft.com/office/drawing/2014/main" id="{21384A7F-4C98-472E-91CA-81428742FAC5}"/>
            </a:ext>
          </a:extLst>
        </cdr:cNvPr>
        <cdr:cNvSpPr txBox="1"/>
      </cdr:nvSpPr>
      <cdr:spPr>
        <a:xfrm xmlns:a="http://schemas.openxmlformats.org/drawingml/2006/main">
          <a:off x="922542" y="4876800"/>
          <a:ext cx="2588652" cy="764969"/>
        </a:xfrm>
        <a:prstGeom xmlns:a="http://schemas.openxmlformats.org/drawingml/2006/main" prst="rect">
          <a:avLst/>
        </a:prstGeom>
      </cdr:spPr>
      <cdr:txBody>
        <a:bodyPr xmlns:a="http://schemas.openxmlformats.org/drawingml/2006/main" wrap="square" lIns="0" tIns="0" rIns="0" bIns="0" rtlCol="0" anchor="t"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200" b="1" dirty="0">
              <a:solidFill>
                <a:srgbClr val="923CC2"/>
              </a:solidFill>
              <a:latin typeface="Segoe UI" panose="020B0502040204020203" pitchFamily="34" charset="0"/>
              <a:ea typeface="Segoe UI" panose="020B0502040204020203" pitchFamily="34" charset="0"/>
              <a:cs typeface="Segoe UI" panose="020B0502040204020203" pitchFamily="34" charset="0"/>
            </a:rPr>
            <a:t>América Latina y el Caribe</a:t>
          </a:r>
        </a:p>
      </cdr:txBody>
    </cdr:sp>
  </cdr:relSizeAnchor>
  <cdr:relSizeAnchor xmlns:cdr="http://schemas.openxmlformats.org/drawingml/2006/chartDrawing">
    <cdr:from>
      <cdr:x>0.08408</cdr:x>
      <cdr:y>0.74074</cdr:y>
    </cdr:from>
    <cdr:to>
      <cdr:x>0.1971</cdr:x>
      <cdr:y>0.7917</cdr:y>
    </cdr:to>
    <cdr:sp macro="" textlink="">
      <cdr:nvSpPr>
        <cdr:cNvPr id="6" name="TextBox 1">
          <a:extLst xmlns:a="http://schemas.openxmlformats.org/drawingml/2006/main">
            <a:ext uri="{FF2B5EF4-FFF2-40B4-BE49-F238E27FC236}">
              <a16:creationId xmlns:a16="http://schemas.microsoft.com/office/drawing/2014/main" id="{6A4D77D6-159B-41F0-A694-89BE4E8E7E53}"/>
            </a:ext>
          </a:extLst>
        </cdr:cNvPr>
        <cdr:cNvSpPr txBox="1"/>
      </cdr:nvSpPr>
      <cdr:spPr>
        <a:xfrm xmlns:a="http://schemas.openxmlformats.org/drawingml/2006/main">
          <a:off x="922542" y="6096000"/>
          <a:ext cx="1240146" cy="419411"/>
        </a:xfrm>
        <a:prstGeom xmlns:a="http://schemas.openxmlformats.org/drawingml/2006/main" prst="rect">
          <a:avLst/>
        </a:prstGeom>
      </cdr:spPr>
      <cdr:txBody>
        <a:bodyPr xmlns:a="http://schemas.openxmlformats.org/drawingml/2006/main" wrap="square" lIns="0" tIns="0" rIns="0" bIns="0" rtlCol="0" anchor="t"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200" b="1" dirty="0">
              <a:solidFill>
                <a:srgbClr val="FF0D0D"/>
              </a:solidFill>
              <a:latin typeface="Segoe UI" panose="020B0502040204020203" pitchFamily="34" charset="0"/>
              <a:ea typeface="Segoe UI" panose="020B0502040204020203" pitchFamily="34" charset="0"/>
              <a:cs typeface="Segoe UI" panose="020B0502040204020203" pitchFamily="34" charset="0"/>
            </a:rPr>
            <a:t>Mundo</a:t>
          </a:r>
        </a:p>
      </cdr:txBody>
    </cdr:sp>
  </cdr:relSizeAnchor>
  <cdr:relSizeAnchor xmlns:cdr="http://schemas.openxmlformats.org/drawingml/2006/chartDrawing">
    <cdr:from>
      <cdr:x>0.07019</cdr:x>
      <cdr:y>0.03395</cdr:y>
    </cdr:from>
    <cdr:to>
      <cdr:x>0.64583</cdr:x>
      <cdr:y>0.14506</cdr:y>
    </cdr:to>
    <cdr:sp macro="" textlink="">
      <cdr:nvSpPr>
        <cdr:cNvPr id="4" name="Header">
          <a:extLst xmlns:a="http://schemas.openxmlformats.org/drawingml/2006/main">
            <a:ext uri="{FF2B5EF4-FFF2-40B4-BE49-F238E27FC236}">
              <a16:creationId xmlns:a16="http://schemas.microsoft.com/office/drawing/2014/main" id="{7AF19A5D-DA7D-44EC-A326-D9252CC81AC6}"/>
            </a:ext>
          </a:extLst>
        </cdr:cNvPr>
        <cdr:cNvSpPr txBox="1"/>
      </cdr:nvSpPr>
      <cdr:spPr>
        <a:xfrm xmlns:a="http://schemas.openxmlformats.org/drawingml/2006/main">
          <a:off x="770181" y="279395"/>
          <a:ext cx="6316420" cy="914391"/>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lIns="0" tIns="0" rIns="0" bIns="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s-ES_tradnl" altLang="en-US" sz="2600" b="1" dirty="0">
              <a:solidFill>
                <a:srgbClr val="000000"/>
              </a:solidFill>
              <a:latin typeface="Segoe UI" panose="020B0502040204020203" pitchFamily="34" charset="0"/>
              <a:cs typeface="Segoe UI" panose="020B0502040204020203" pitchFamily="34" charset="0"/>
            </a:rPr>
            <a:t>Tasas de homicidio, 2015 o más reciente</a:t>
          </a:r>
        </a:p>
        <a:p xmlns:a="http://schemas.openxmlformats.org/drawingml/2006/main">
          <a:pPr algn="l"/>
          <a:r>
            <a:rPr lang="es-ES_tradnl" altLang="en-US" sz="2600" i="1" dirty="0">
              <a:solidFill>
                <a:srgbClr val="000000"/>
              </a:solidFill>
              <a:latin typeface="Segoe UI" panose="020B0502040204020203" pitchFamily="34" charset="0"/>
              <a:cs typeface="Segoe UI" panose="020B0502040204020203" pitchFamily="34" charset="0"/>
            </a:rPr>
            <a:t>(por cada 100.000 personas)</a:t>
          </a:r>
        </a:p>
      </cdr:txBody>
    </cdr:sp>
  </cdr:relSizeAnchor>
</c:userShapes>
</file>

<file path=ppt/drawings/drawing3.xml><?xml version="1.0" encoding="utf-8"?>
<c:userShapes xmlns:c="http://schemas.openxmlformats.org/drawingml/2006/chart">
  <cdr:relSizeAnchor xmlns:cdr="http://schemas.openxmlformats.org/drawingml/2006/chartDrawing">
    <cdr:from>
      <cdr:x>0.10101</cdr:x>
      <cdr:y>0.03032</cdr:y>
    </cdr:from>
    <cdr:to>
      <cdr:x>0.95399</cdr:x>
      <cdr:y>0.08588</cdr:y>
    </cdr:to>
    <cdr:sp macro="" textlink="">
      <cdr:nvSpPr>
        <cdr:cNvPr id="2" name="TextBox 5">
          <a:extLst xmlns:a="http://schemas.openxmlformats.org/drawingml/2006/main">
            <a:ext uri="{FF2B5EF4-FFF2-40B4-BE49-F238E27FC236}">
              <a16:creationId xmlns:a16="http://schemas.microsoft.com/office/drawing/2014/main" id="{03C91508-6C73-48E7-AD09-FA0E6FA95F0F}"/>
            </a:ext>
          </a:extLst>
        </cdr:cNvPr>
        <cdr:cNvSpPr txBox="1"/>
      </cdr:nvSpPr>
      <cdr:spPr>
        <a:xfrm xmlns:a="http://schemas.openxmlformats.org/drawingml/2006/main">
          <a:off x="762000" y="249545"/>
          <a:ext cx="6434740" cy="45723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lIns="0" tIns="0" rIns="0" bIns="0"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r>
            <a:rPr lang="es-ES_tradnl" sz="2400" b="1" dirty="0">
              <a:latin typeface="Segoe UI" panose="020B0502040204020203" pitchFamily="34" charset="0"/>
              <a:ea typeface="Segoe UI" panose="020B0502040204020203" pitchFamily="34" charset="0"/>
              <a:cs typeface="Segoe UI" panose="020B0502040204020203" pitchFamily="34" charset="0"/>
            </a:rPr>
            <a:t> Inflación</a:t>
          </a:r>
          <a:r>
            <a:rPr lang="es-ES_tradnl" sz="24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s-ES_tradnl" sz="1800" i="1" dirty="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s-ES_tradnl" sz="24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0.64646</cdr:x>
      <cdr:y>0.45527</cdr:y>
    </cdr:from>
    <cdr:to>
      <cdr:x>0.90538</cdr:x>
      <cdr:y>0.53341</cdr:y>
    </cdr:to>
    <cdr:sp macro="" textlink="">
      <cdr:nvSpPr>
        <cdr:cNvPr id="3" name="TextBox 5">
          <a:extLst xmlns:a="http://schemas.openxmlformats.org/drawingml/2006/main">
            <a:ext uri="{FF2B5EF4-FFF2-40B4-BE49-F238E27FC236}">
              <a16:creationId xmlns:a16="http://schemas.microsoft.com/office/drawing/2014/main" id="{28BC5F16-29F8-4B89-B682-041D7543E396}"/>
            </a:ext>
          </a:extLst>
        </cdr:cNvPr>
        <cdr:cNvSpPr txBox="1"/>
      </cdr:nvSpPr>
      <cdr:spPr>
        <a:xfrm xmlns:a="http://schemas.openxmlformats.org/drawingml/2006/main">
          <a:off x="4876765" y="3746689"/>
          <a:ext cx="1953241" cy="64305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lIns="0" tIns="0" rIns="0" bIns="0"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r>
            <a:rPr lang="en-US" sz="2000" b="1" dirty="0">
              <a:latin typeface="Segoe UI" panose="020B0502040204020203" pitchFamily="34" charset="0"/>
              <a:ea typeface="Segoe UI" panose="020B0502040204020203" pitchFamily="34" charset="0"/>
              <a:cs typeface="Segoe UI" panose="020B0502040204020203" pitchFamily="34" charset="0"/>
            </a:rPr>
            <a:t>Ultima </a:t>
          </a:r>
          <a:r>
            <a:rPr lang="en-US" sz="2000" b="1" dirty="0" err="1">
              <a:latin typeface="Segoe UI" panose="020B0502040204020203" pitchFamily="34" charset="0"/>
              <a:ea typeface="Segoe UI" panose="020B0502040204020203" pitchFamily="34" charset="0"/>
              <a:cs typeface="Segoe UI" panose="020B0502040204020203" pitchFamily="34" charset="0"/>
            </a:rPr>
            <a:t>Revisión</a:t>
          </a:r>
          <a:r>
            <a:rPr lang="en-US" sz="2000" b="1" dirty="0">
              <a:latin typeface="Segoe UI" panose="020B0502040204020203" pitchFamily="34" charset="0"/>
              <a:ea typeface="Segoe UI" panose="020B0502040204020203" pitchFamily="34" charset="0"/>
              <a:cs typeface="Segoe UI" panose="020B0502040204020203" pitchFamily="34" charset="0"/>
            </a:rPr>
            <a:t> Julio 2018</a:t>
          </a:r>
          <a:endParaRPr lang="en-US" sz="20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0.69697</cdr:x>
      <cdr:y>0.17086</cdr:y>
    </cdr:from>
    <cdr:to>
      <cdr:x>0.95455</cdr:x>
      <cdr:y>0.221</cdr:y>
    </cdr:to>
    <cdr:sp macro="" textlink="">
      <cdr:nvSpPr>
        <cdr:cNvPr id="4" name="TextBox 5">
          <a:extLst xmlns:a="http://schemas.openxmlformats.org/drawingml/2006/main">
            <a:ext uri="{FF2B5EF4-FFF2-40B4-BE49-F238E27FC236}">
              <a16:creationId xmlns:a16="http://schemas.microsoft.com/office/drawing/2014/main" id="{26F14B57-B4B5-4051-9FCF-5031DC18577C}"/>
            </a:ext>
          </a:extLst>
        </cdr:cNvPr>
        <cdr:cNvSpPr txBox="1"/>
      </cdr:nvSpPr>
      <cdr:spPr>
        <a:xfrm xmlns:a="http://schemas.openxmlformats.org/drawingml/2006/main">
          <a:off x="5257768" y="1406070"/>
          <a:ext cx="1943132" cy="41263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lIns="0" tIns="0" rIns="0" bIns="0"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r>
            <a:rPr lang="en-US" sz="2000" b="1" dirty="0" err="1">
              <a:solidFill>
                <a:srgbClr val="FF0D0D"/>
              </a:solidFill>
              <a:latin typeface="Segoe UI" panose="020B0502040204020203" pitchFamily="34" charset="0"/>
              <a:ea typeface="Segoe UI" panose="020B0502040204020203" pitchFamily="34" charset="0"/>
              <a:cs typeface="Segoe UI" panose="020B0502040204020203" pitchFamily="34" charset="0"/>
            </a:rPr>
            <a:t>Revisión</a:t>
          </a:r>
          <a:r>
            <a:rPr lang="en-US" sz="2000" b="1" dirty="0">
              <a:solidFill>
                <a:srgbClr val="FF0D0D"/>
              </a:solidFill>
              <a:latin typeface="Segoe UI" panose="020B0502040204020203" pitchFamily="34" charset="0"/>
              <a:ea typeface="Segoe UI" panose="020B0502040204020203" pitchFamily="34" charset="0"/>
              <a:cs typeface="Segoe UI" panose="020B0502040204020203" pitchFamily="34" charset="0"/>
            </a:rPr>
            <a:t> </a:t>
          </a:r>
          <a:r>
            <a:rPr lang="en-US" sz="2000" b="1" dirty="0" err="1">
              <a:solidFill>
                <a:srgbClr val="FF0D0D"/>
              </a:solidFill>
              <a:latin typeface="Segoe UI" panose="020B0502040204020203" pitchFamily="34" charset="0"/>
              <a:ea typeface="Segoe UI" panose="020B0502040204020203" pitchFamily="34" charset="0"/>
              <a:cs typeface="Segoe UI" panose="020B0502040204020203" pitchFamily="34" charset="0"/>
            </a:rPr>
            <a:t>Enero</a:t>
          </a:r>
          <a:endParaRPr lang="en-US" sz="2000" b="1" dirty="0">
            <a:solidFill>
              <a:srgbClr val="FF0D0D"/>
            </a:solidFill>
            <a:latin typeface="Segoe UI" panose="020B0502040204020203" pitchFamily="34" charset="0"/>
            <a:ea typeface="Segoe UI" panose="020B0502040204020203" pitchFamily="34" charset="0"/>
            <a:cs typeface="Segoe UI" panose="020B0502040204020203" pitchFamily="34" charset="0"/>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0.28259</cdr:x>
      <cdr:y>0.03596</cdr:y>
    </cdr:from>
    <cdr:to>
      <cdr:x>0.98195</cdr:x>
      <cdr:y>0.19239</cdr:y>
    </cdr:to>
    <cdr:sp macro="" textlink="">
      <cdr:nvSpPr>
        <cdr:cNvPr id="2" name="Header">
          <a:extLst xmlns:a="http://schemas.openxmlformats.org/drawingml/2006/main">
            <a:ext uri="{FF2B5EF4-FFF2-40B4-BE49-F238E27FC236}">
              <a16:creationId xmlns:a16="http://schemas.microsoft.com/office/drawing/2014/main" id="{CA871966-D81E-41E5-9F50-26DA65557897}"/>
            </a:ext>
          </a:extLst>
        </cdr:cNvPr>
        <cdr:cNvSpPr txBox="1"/>
      </cdr:nvSpPr>
      <cdr:spPr>
        <a:xfrm xmlns:a="http://schemas.openxmlformats.org/drawingml/2006/main">
          <a:off x="3100842" y="295936"/>
          <a:ext cx="7673899" cy="128735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lIns="0" tIns="0" rIns="0" bIns="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r>
            <a:rPr lang="es-ES_tradnl" altLang="en-US" sz="2600" b="1" dirty="0">
              <a:solidFill>
                <a:srgbClr val="000000"/>
              </a:solidFill>
              <a:latin typeface="Segoe UI" panose="020B0502040204020203" pitchFamily="34" charset="0"/>
              <a:cs typeface="Segoe UI" panose="020B0502040204020203" pitchFamily="34" charset="0"/>
            </a:rPr>
            <a:t>Aumento del crecimiento del PIB si las tasas de homicidio fueran iguales al promedio anual</a:t>
          </a:r>
        </a:p>
        <a:p xmlns:a="http://schemas.openxmlformats.org/drawingml/2006/main">
          <a:pPr algn="r"/>
          <a:r>
            <a:rPr lang="es-ES_tradnl" altLang="en-US" sz="2600" i="1" dirty="0">
              <a:solidFill>
                <a:srgbClr val="000000"/>
              </a:solidFill>
              <a:latin typeface="Segoe UI" panose="020B0502040204020203" pitchFamily="34" charset="0"/>
              <a:cs typeface="Segoe UI" panose="020B0502040204020203" pitchFamily="34" charset="0"/>
            </a:rPr>
            <a:t>(pts. porcentuales por año)</a:t>
          </a:r>
        </a:p>
      </cdr:txBody>
    </cdr:sp>
  </cdr:relSizeAnchor>
</c:userShapes>
</file>

<file path=ppt/drawings/drawing31.xml><?xml version="1.0" encoding="utf-8"?>
<c:userShapes xmlns:c="http://schemas.openxmlformats.org/drawingml/2006/chart">
  <cdr:relSizeAnchor xmlns:cdr="http://schemas.openxmlformats.org/drawingml/2006/chartDrawing">
    <cdr:from>
      <cdr:x>0.96714</cdr:x>
      <cdr:y>0.84592</cdr:y>
    </cdr:from>
    <cdr:to>
      <cdr:x>0.98795</cdr:x>
      <cdr:y>0.9864</cdr:y>
    </cdr:to>
    <cdr:sp macro="" textlink="">
      <cdr:nvSpPr>
        <cdr:cNvPr id="3" name="TextBox 2">
          <a:extLst xmlns:a="http://schemas.openxmlformats.org/drawingml/2006/main">
            <a:ext uri="{FF2B5EF4-FFF2-40B4-BE49-F238E27FC236}">
              <a16:creationId xmlns:a16="http://schemas.microsoft.com/office/drawing/2014/main" id="{CCCC48A1-144C-4062-A155-DAE044BFC723}"/>
            </a:ext>
          </a:extLst>
        </cdr:cNvPr>
        <cdr:cNvSpPr txBox="1"/>
      </cdr:nvSpPr>
      <cdr:spPr>
        <a:xfrm xmlns:a="http://schemas.openxmlformats.org/drawingml/2006/main">
          <a:off x="8410575" y="5334000"/>
          <a:ext cx="180975" cy="8858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US" sz="700">
            <a:latin typeface="Segoe UI" panose="020B0502040204020203" pitchFamily="34" charset="0"/>
          </a:endParaRPr>
        </a:p>
      </cdr:txBody>
    </cdr:sp>
  </cdr:relSizeAnchor>
  <cdr:relSizeAnchor xmlns:cdr="http://schemas.openxmlformats.org/drawingml/2006/chartDrawing">
    <cdr:from>
      <cdr:x>0.11835</cdr:x>
      <cdr:y>0.03845</cdr:y>
    </cdr:from>
    <cdr:to>
      <cdr:x>0.94663</cdr:x>
      <cdr:y>0.13841</cdr:y>
    </cdr:to>
    <cdr:sp macro="" textlink="">
      <cdr:nvSpPr>
        <cdr:cNvPr id="4" name="TextBox 1">
          <a:extLst xmlns:a="http://schemas.openxmlformats.org/drawingml/2006/main">
            <a:ext uri="{FF2B5EF4-FFF2-40B4-BE49-F238E27FC236}">
              <a16:creationId xmlns:a16="http://schemas.microsoft.com/office/drawing/2014/main" id="{ABDA5EE1-2F39-4137-9C99-6EDC8E844F7D}"/>
            </a:ext>
          </a:extLst>
        </cdr:cNvPr>
        <cdr:cNvSpPr txBox="1"/>
      </cdr:nvSpPr>
      <cdr:spPr>
        <a:xfrm xmlns:a="http://schemas.openxmlformats.org/drawingml/2006/main">
          <a:off x="892840" y="316428"/>
          <a:ext cx="6248378" cy="8226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2200" b="1" dirty="0">
              <a:latin typeface="Segoe UI" panose="020B0502040204020203" pitchFamily="34" charset="0"/>
              <a:cs typeface="Segoe UI" panose="020B0502040204020203" pitchFamily="34" charset="0"/>
            </a:rPr>
            <a:t>Índice de Actividad Económica </a:t>
          </a:r>
        </a:p>
        <a:p xmlns:a="http://schemas.openxmlformats.org/drawingml/2006/main">
          <a:r>
            <a:rPr lang="es-ES" sz="2200" i="1" dirty="0">
              <a:latin typeface="Segoe UI" panose="020B0502040204020203" pitchFamily="34" charset="0"/>
              <a:cs typeface="Segoe UI" panose="020B0502040204020203" pitchFamily="34" charset="0"/>
            </a:rPr>
            <a:t>(%, año tras año )</a:t>
          </a:r>
          <a:endParaRPr lang="en-US" sz="2200" i="1" dirty="0">
            <a:latin typeface="Segoe UI" panose="020B0502040204020203" pitchFamily="34" charset="0"/>
            <a:cs typeface="Segoe UI" panose="020B0502040204020203" pitchFamily="34" charset="0"/>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0.55101</cdr:x>
      <cdr:y>0.16416</cdr:y>
    </cdr:from>
    <cdr:to>
      <cdr:x>0.84633</cdr:x>
      <cdr:y>0.25622</cdr:y>
    </cdr:to>
    <cdr:sp macro="" textlink="">
      <cdr:nvSpPr>
        <cdr:cNvPr id="3" name="TextBox 4">
          <a:extLst xmlns:a="http://schemas.openxmlformats.org/drawingml/2006/main">
            <a:ext uri="{FF2B5EF4-FFF2-40B4-BE49-F238E27FC236}">
              <a16:creationId xmlns:a16="http://schemas.microsoft.com/office/drawing/2014/main" id="{C300AFD1-EC78-4B8E-A010-073C2DACF976}"/>
            </a:ext>
          </a:extLst>
        </cdr:cNvPr>
        <cdr:cNvSpPr txBox="1"/>
      </cdr:nvSpPr>
      <cdr:spPr>
        <a:xfrm xmlns:a="http://schemas.openxmlformats.org/drawingml/2006/main">
          <a:off x="4156740" y="1350962"/>
          <a:ext cx="2227812" cy="75764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b"/>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400" b="1" dirty="0" err="1">
              <a:solidFill>
                <a:srgbClr val="FF0000"/>
              </a:solidFill>
              <a:latin typeface="Segoe UI" panose="020B0502040204020203" pitchFamily="34" charset="0"/>
              <a:cs typeface="Segoe UI" panose="020B0502040204020203" pitchFamily="34" charset="0"/>
            </a:rPr>
            <a:t>Expectativas</a:t>
          </a:r>
          <a:r>
            <a:rPr lang="en-US" sz="2400" b="1" dirty="0">
              <a:solidFill>
                <a:srgbClr val="FF0000"/>
              </a:solidFill>
              <a:latin typeface="Segoe UI" panose="020B0502040204020203" pitchFamily="34" charset="0"/>
              <a:cs typeface="Segoe UI" panose="020B0502040204020203" pitchFamily="34" charset="0"/>
            </a:rPr>
            <a:t> del </a:t>
          </a:r>
          <a:r>
            <a:rPr lang="en-US" sz="2400" b="1" dirty="0" err="1">
              <a:solidFill>
                <a:srgbClr val="FF0000"/>
              </a:solidFill>
              <a:latin typeface="Segoe UI" panose="020B0502040204020203" pitchFamily="34" charset="0"/>
              <a:cs typeface="Segoe UI" panose="020B0502040204020203" pitchFamily="34" charset="0"/>
            </a:rPr>
            <a:t>mercado</a:t>
          </a:r>
          <a:endParaRPr lang="en-US" sz="2400" b="1" dirty="0">
            <a:solidFill>
              <a:srgbClr val="FF0000"/>
            </a:solidFill>
            <a:latin typeface="Segoe UI" panose="020B0502040204020203" pitchFamily="34" charset="0"/>
            <a:cs typeface="Segoe UI" panose="020B0502040204020203" pitchFamily="34" charset="0"/>
          </a:endParaRPr>
        </a:p>
      </cdr:txBody>
    </cdr:sp>
  </cdr:relSizeAnchor>
  <cdr:relSizeAnchor xmlns:cdr="http://schemas.openxmlformats.org/drawingml/2006/chartDrawing">
    <cdr:from>
      <cdr:x>0.57122</cdr:x>
      <cdr:y>0.62487</cdr:y>
    </cdr:from>
    <cdr:to>
      <cdr:x>0.77961</cdr:x>
      <cdr:y>0.69395</cdr:y>
    </cdr:to>
    <cdr:sp macro="" textlink="">
      <cdr:nvSpPr>
        <cdr:cNvPr id="4" name="TextBox 1">
          <a:extLst xmlns:a="http://schemas.openxmlformats.org/drawingml/2006/main">
            <a:ext uri="{FF2B5EF4-FFF2-40B4-BE49-F238E27FC236}">
              <a16:creationId xmlns:a16="http://schemas.microsoft.com/office/drawing/2014/main" id="{BF591E1A-F0C9-474D-8E1B-A1069D1CBD84}"/>
            </a:ext>
          </a:extLst>
        </cdr:cNvPr>
        <cdr:cNvSpPr txBox="1"/>
      </cdr:nvSpPr>
      <cdr:spPr>
        <a:xfrm xmlns:a="http://schemas.openxmlformats.org/drawingml/2006/main">
          <a:off x="4309140" y="5142428"/>
          <a:ext cx="1572074" cy="56849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b"/>
        <a:lstStyle xmlns:a="http://schemas.openxmlformats.org/drawingml/2006/main">
          <a:defPPr>
            <a:defRPr lang="en-US"/>
          </a:defPPr>
          <a:lvl1pPr algn="l" defTabSz="2176463" rtl="0" eaLnBrk="0" fontAlgn="base" hangingPunct="0">
            <a:spcBef>
              <a:spcPct val="0"/>
            </a:spcBef>
            <a:spcAft>
              <a:spcPct val="0"/>
            </a:spcAft>
            <a:defRPr sz="4300" kern="1200">
              <a:solidFill>
                <a:schemeClr val="dk1"/>
              </a:solidFill>
              <a:latin typeface="+mn-lt"/>
              <a:ea typeface="+mn-ea"/>
              <a:cs typeface="+mn-cs"/>
            </a:defRPr>
          </a:lvl1pPr>
          <a:lvl2pPr marL="1087438" indent="-630238" algn="l" defTabSz="2176463" rtl="0" eaLnBrk="0" fontAlgn="base" hangingPunct="0">
            <a:spcBef>
              <a:spcPct val="0"/>
            </a:spcBef>
            <a:spcAft>
              <a:spcPct val="0"/>
            </a:spcAft>
            <a:defRPr sz="4300" kern="1200">
              <a:solidFill>
                <a:schemeClr val="dk1"/>
              </a:solidFill>
              <a:latin typeface="+mn-lt"/>
              <a:ea typeface="+mn-ea"/>
              <a:cs typeface="+mn-cs"/>
            </a:defRPr>
          </a:lvl2pPr>
          <a:lvl3pPr marL="2176463" indent="-1262063" algn="l" defTabSz="2176463" rtl="0" eaLnBrk="0" fontAlgn="base" hangingPunct="0">
            <a:spcBef>
              <a:spcPct val="0"/>
            </a:spcBef>
            <a:spcAft>
              <a:spcPct val="0"/>
            </a:spcAft>
            <a:defRPr sz="4300" kern="1200">
              <a:solidFill>
                <a:schemeClr val="dk1"/>
              </a:solidFill>
              <a:latin typeface="+mn-lt"/>
              <a:ea typeface="+mn-ea"/>
              <a:cs typeface="+mn-cs"/>
            </a:defRPr>
          </a:lvl3pPr>
          <a:lvl4pPr marL="3265488" indent="-1893888" algn="l" defTabSz="2176463" rtl="0" eaLnBrk="0" fontAlgn="base" hangingPunct="0">
            <a:spcBef>
              <a:spcPct val="0"/>
            </a:spcBef>
            <a:spcAft>
              <a:spcPct val="0"/>
            </a:spcAft>
            <a:defRPr sz="4300" kern="1200">
              <a:solidFill>
                <a:schemeClr val="dk1"/>
              </a:solidFill>
              <a:latin typeface="+mn-lt"/>
              <a:ea typeface="+mn-ea"/>
              <a:cs typeface="+mn-cs"/>
            </a:defRPr>
          </a:lvl4pPr>
          <a:lvl5pPr marL="4354513" indent="-2525713" algn="l" defTabSz="2176463" rtl="0" eaLnBrk="0" fontAlgn="base" hangingPunct="0">
            <a:spcBef>
              <a:spcPct val="0"/>
            </a:spcBef>
            <a:spcAft>
              <a:spcPct val="0"/>
            </a:spcAft>
            <a:defRPr sz="4300" kern="1200">
              <a:solidFill>
                <a:schemeClr val="dk1"/>
              </a:solidFill>
              <a:latin typeface="+mn-lt"/>
              <a:ea typeface="+mn-ea"/>
              <a:cs typeface="+mn-cs"/>
            </a:defRPr>
          </a:lvl5pPr>
          <a:lvl6pPr marL="2286000" algn="l" defTabSz="914400" rtl="0" eaLnBrk="1" latinLnBrk="0" hangingPunct="1">
            <a:defRPr sz="4300" kern="1200">
              <a:solidFill>
                <a:schemeClr val="dk1"/>
              </a:solidFill>
              <a:latin typeface="+mn-lt"/>
              <a:ea typeface="+mn-ea"/>
              <a:cs typeface="+mn-cs"/>
            </a:defRPr>
          </a:lvl6pPr>
          <a:lvl7pPr marL="2743200" algn="l" defTabSz="914400" rtl="0" eaLnBrk="1" latinLnBrk="0" hangingPunct="1">
            <a:defRPr sz="4300" kern="1200">
              <a:solidFill>
                <a:schemeClr val="dk1"/>
              </a:solidFill>
              <a:latin typeface="+mn-lt"/>
              <a:ea typeface="+mn-ea"/>
              <a:cs typeface="+mn-cs"/>
            </a:defRPr>
          </a:lvl7pPr>
          <a:lvl8pPr marL="3200400" algn="l" defTabSz="914400" rtl="0" eaLnBrk="1" latinLnBrk="0" hangingPunct="1">
            <a:defRPr sz="4300" kern="1200">
              <a:solidFill>
                <a:schemeClr val="dk1"/>
              </a:solidFill>
              <a:latin typeface="+mn-lt"/>
              <a:ea typeface="+mn-ea"/>
              <a:cs typeface="+mn-cs"/>
            </a:defRPr>
          </a:lvl8pPr>
          <a:lvl9pPr marL="3657600" algn="l" defTabSz="914400" rtl="0" eaLnBrk="1" latinLnBrk="0" hangingPunct="1">
            <a:defRPr sz="4300" kern="1200">
              <a:solidFill>
                <a:schemeClr val="dk1"/>
              </a:solidFill>
              <a:latin typeface="+mn-lt"/>
              <a:ea typeface="+mn-ea"/>
              <a:cs typeface="+mn-cs"/>
            </a:defRPr>
          </a:lvl9pPr>
        </a:lstStyle>
        <a:p xmlns:a="http://schemas.openxmlformats.org/drawingml/2006/main">
          <a:r>
            <a:rPr lang="en-US" sz="2400" b="1" dirty="0" err="1">
              <a:solidFill>
                <a:srgbClr val="00B050"/>
              </a:solidFill>
              <a:latin typeface="Segoe UI" panose="020B0502040204020203" pitchFamily="34" charset="0"/>
              <a:cs typeface="Segoe UI" panose="020B0502040204020203" pitchFamily="34" charset="0"/>
            </a:rPr>
            <a:t>Objetivo</a:t>
          </a:r>
          <a:endParaRPr lang="en-US" sz="2400" b="1" dirty="0">
            <a:solidFill>
              <a:srgbClr val="00B050"/>
            </a:solidFill>
            <a:latin typeface="Segoe UI" panose="020B0502040204020203" pitchFamily="34" charset="0"/>
            <a:cs typeface="Segoe UI" panose="020B0502040204020203" pitchFamily="34" charset="0"/>
          </a:endParaRPr>
        </a:p>
      </cdr:txBody>
    </cdr:sp>
  </cdr:relSizeAnchor>
  <cdr:relSizeAnchor xmlns:cdr="http://schemas.openxmlformats.org/drawingml/2006/chartDrawing">
    <cdr:from>
      <cdr:x>0.14327</cdr:x>
      <cdr:y>0.57857</cdr:y>
    </cdr:from>
    <cdr:to>
      <cdr:x>0.5</cdr:x>
      <cdr:y>0.63885</cdr:y>
    </cdr:to>
    <cdr:sp macro="" textlink="">
      <cdr:nvSpPr>
        <cdr:cNvPr id="7" name="TextBox 1">
          <a:extLst xmlns:a="http://schemas.openxmlformats.org/drawingml/2006/main">
            <a:ext uri="{FF2B5EF4-FFF2-40B4-BE49-F238E27FC236}">
              <a16:creationId xmlns:a16="http://schemas.microsoft.com/office/drawing/2014/main" id="{BF591E1A-F0C9-474D-8E1B-A1069D1CBD84}"/>
            </a:ext>
          </a:extLst>
        </cdr:cNvPr>
        <cdr:cNvSpPr txBox="1"/>
      </cdr:nvSpPr>
      <cdr:spPr>
        <a:xfrm xmlns:a="http://schemas.openxmlformats.org/drawingml/2006/main">
          <a:off x="1080791" y="4761428"/>
          <a:ext cx="2691109" cy="49608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b"/>
        <a:lstStyle xmlns:a="http://schemas.openxmlformats.org/drawingml/2006/main">
          <a:defPPr>
            <a:defRPr lang="en-US"/>
          </a:defPPr>
          <a:lvl1pPr algn="l" defTabSz="2176463" rtl="0" eaLnBrk="0" fontAlgn="base" hangingPunct="0">
            <a:spcBef>
              <a:spcPct val="0"/>
            </a:spcBef>
            <a:spcAft>
              <a:spcPct val="0"/>
            </a:spcAft>
            <a:defRPr sz="4300" kern="1200">
              <a:solidFill>
                <a:schemeClr val="dk1"/>
              </a:solidFill>
              <a:latin typeface="+mn-lt"/>
              <a:ea typeface="+mn-ea"/>
              <a:cs typeface="+mn-cs"/>
            </a:defRPr>
          </a:lvl1pPr>
          <a:lvl2pPr marL="1087438" indent="-630238" algn="l" defTabSz="2176463" rtl="0" eaLnBrk="0" fontAlgn="base" hangingPunct="0">
            <a:spcBef>
              <a:spcPct val="0"/>
            </a:spcBef>
            <a:spcAft>
              <a:spcPct val="0"/>
            </a:spcAft>
            <a:defRPr sz="4300" kern="1200">
              <a:solidFill>
                <a:schemeClr val="dk1"/>
              </a:solidFill>
              <a:latin typeface="+mn-lt"/>
              <a:ea typeface="+mn-ea"/>
              <a:cs typeface="+mn-cs"/>
            </a:defRPr>
          </a:lvl2pPr>
          <a:lvl3pPr marL="2176463" indent="-1262063" algn="l" defTabSz="2176463" rtl="0" eaLnBrk="0" fontAlgn="base" hangingPunct="0">
            <a:spcBef>
              <a:spcPct val="0"/>
            </a:spcBef>
            <a:spcAft>
              <a:spcPct val="0"/>
            </a:spcAft>
            <a:defRPr sz="4300" kern="1200">
              <a:solidFill>
                <a:schemeClr val="dk1"/>
              </a:solidFill>
              <a:latin typeface="+mn-lt"/>
              <a:ea typeface="+mn-ea"/>
              <a:cs typeface="+mn-cs"/>
            </a:defRPr>
          </a:lvl3pPr>
          <a:lvl4pPr marL="3265488" indent="-1893888" algn="l" defTabSz="2176463" rtl="0" eaLnBrk="0" fontAlgn="base" hangingPunct="0">
            <a:spcBef>
              <a:spcPct val="0"/>
            </a:spcBef>
            <a:spcAft>
              <a:spcPct val="0"/>
            </a:spcAft>
            <a:defRPr sz="4300" kern="1200">
              <a:solidFill>
                <a:schemeClr val="dk1"/>
              </a:solidFill>
              <a:latin typeface="+mn-lt"/>
              <a:ea typeface="+mn-ea"/>
              <a:cs typeface="+mn-cs"/>
            </a:defRPr>
          </a:lvl4pPr>
          <a:lvl5pPr marL="4354513" indent="-2525713" algn="l" defTabSz="2176463" rtl="0" eaLnBrk="0" fontAlgn="base" hangingPunct="0">
            <a:spcBef>
              <a:spcPct val="0"/>
            </a:spcBef>
            <a:spcAft>
              <a:spcPct val="0"/>
            </a:spcAft>
            <a:defRPr sz="4300" kern="1200">
              <a:solidFill>
                <a:schemeClr val="dk1"/>
              </a:solidFill>
              <a:latin typeface="+mn-lt"/>
              <a:ea typeface="+mn-ea"/>
              <a:cs typeface="+mn-cs"/>
            </a:defRPr>
          </a:lvl5pPr>
          <a:lvl6pPr marL="2286000" algn="l" defTabSz="914400" rtl="0" eaLnBrk="1" latinLnBrk="0" hangingPunct="1">
            <a:defRPr sz="4300" kern="1200">
              <a:solidFill>
                <a:schemeClr val="dk1"/>
              </a:solidFill>
              <a:latin typeface="+mn-lt"/>
              <a:ea typeface="+mn-ea"/>
              <a:cs typeface="+mn-cs"/>
            </a:defRPr>
          </a:lvl6pPr>
          <a:lvl7pPr marL="2743200" algn="l" defTabSz="914400" rtl="0" eaLnBrk="1" latinLnBrk="0" hangingPunct="1">
            <a:defRPr sz="4300" kern="1200">
              <a:solidFill>
                <a:schemeClr val="dk1"/>
              </a:solidFill>
              <a:latin typeface="+mn-lt"/>
              <a:ea typeface="+mn-ea"/>
              <a:cs typeface="+mn-cs"/>
            </a:defRPr>
          </a:lvl7pPr>
          <a:lvl8pPr marL="3200400" algn="l" defTabSz="914400" rtl="0" eaLnBrk="1" latinLnBrk="0" hangingPunct="1">
            <a:defRPr sz="4300" kern="1200">
              <a:solidFill>
                <a:schemeClr val="dk1"/>
              </a:solidFill>
              <a:latin typeface="+mn-lt"/>
              <a:ea typeface="+mn-ea"/>
              <a:cs typeface="+mn-cs"/>
            </a:defRPr>
          </a:lvl8pPr>
          <a:lvl9pPr marL="3657600" algn="l" defTabSz="914400" rtl="0" eaLnBrk="1" latinLnBrk="0" hangingPunct="1">
            <a:defRPr sz="4300" kern="1200">
              <a:solidFill>
                <a:schemeClr val="dk1"/>
              </a:solidFill>
              <a:latin typeface="+mn-lt"/>
              <a:ea typeface="+mn-ea"/>
              <a:cs typeface="+mn-cs"/>
            </a:defRPr>
          </a:lvl9pPr>
        </a:lstStyle>
        <a:p xmlns:a="http://schemas.openxmlformats.org/drawingml/2006/main">
          <a:endParaRPr lang="en-US" sz="2400" b="1" dirty="0">
            <a:solidFill>
              <a:srgbClr val="2D85EF"/>
            </a:solidFill>
            <a:latin typeface="Segoe UI" panose="020B0502040204020203" pitchFamily="34" charset="0"/>
            <a:cs typeface="Segoe UI" panose="020B0502040204020203" pitchFamily="34" charset="0"/>
          </a:endParaRPr>
        </a:p>
        <a:p xmlns:a="http://schemas.openxmlformats.org/drawingml/2006/main">
          <a:r>
            <a:rPr lang="en-US" sz="2400" b="1" dirty="0" err="1">
              <a:solidFill>
                <a:srgbClr val="2D85EF"/>
              </a:solidFill>
              <a:latin typeface="Segoe UI" panose="020B0502040204020203" pitchFamily="34" charset="0"/>
              <a:cs typeface="Segoe UI" panose="020B0502040204020203" pitchFamily="34" charset="0"/>
            </a:rPr>
            <a:t>inflación</a:t>
          </a:r>
          <a:r>
            <a:rPr lang="en-US" sz="2400" b="1" dirty="0">
              <a:solidFill>
                <a:srgbClr val="2D85EF"/>
              </a:solidFill>
              <a:latin typeface="Segoe UI" panose="020B0502040204020203" pitchFamily="34" charset="0"/>
              <a:cs typeface="Segoe UI" panose="020B0502040204020203" pitchFamily="34" charset="0"/>
            </a:rPr>
            <a:t> general</a:t>
          </a:r>
        </a:p>
      </cdr:txBody>
    </cdr:sp>
  </cdr:relSizeAnchor>
  <cdr:relSizeAnchor xmlns:cdr="http://schemas.openxmlformats.org/drawingml/2006/chartDrawing">
    <cdr:from>
      <cdr:x>0.08586</cdr:x>
      <cdr:y>0.02953</cdr:y>
    </cdr:from>
    <cdr:to>
      <cdr:x>0.91414</cdr:x>
      <cdr:y>0.12949</cdr:y>
    </cdr:to>
    <cdr:sp macro="" textlink="">
      <cdr:nvSpPr>
        <cdr:cNvPr id="6" name="TextBox 1">
          <a:extLst xmlns:a="http://schemas.openxmlformats.org/drawingml/2006/main">
            <a:ext uri="{FF2B5EF4-FFF2-40B4-BE49-F238E27FC236}">
              <a16:creationId xmlns:a16="http://schemas.microsoft.com/office/drawing/2014/main" id="{563C6E84-95CA-4788-9F33-992692073AA3}"/>
            </a:ext>
          </a:extLst>
        </cdr:cNvPr>
        <cdr:cNvSpPr txBox="1"/>
      </cdr:nvSpPr>
      <cdr:spPr>
        <a:xfrm xmlns:a="http://schemas.openxmlformats.org/drawingml/2006/main">
          <a:off x="647711" y="243054"/>
          <a:ext cx="6248378" cy="8226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2200" i="1" dirty="0">
              <a:latin typeface="Segoe UI" panose="020B0502040204020203" pitchFamily="34" charset="0"/>
              <a:cs typeface="Segoe UI" panose="020B0502040204020203" pitchFamily="34" charset="0"/>
            </a:rPr>
            <a:t>(%, año tras año )</a:t>
          </a:r>
          <a:endParaRPr lang="en-US" sz="2200" i="1" dirty="0">
            <a:latin typeface="Segoe UI" panose="020B0502040204020203" pitchFamily="34" charset="0"/>
            <a:cs typeface="Segoe UI" panose="020B0502040204020203" pitchFamily="34" charset="0"/>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0.08586</cdr:x>
      <cdr:y>0.03512</cdr:y>
    </cdr:from>
    <cdr:to>
      <cdr:x>0.91414</cdr:x>
      <cdr:y>0.13507</cdr:y>
    </cdr:to>
    <cdr:sp macro="" textlink="">
      <cdr:nvSpPr>
        <cdr:cNvPr id="2" name="TextBox 1">
          <a:extLst xmlns:a="http://schemas.openxmlformats.org/drawingml/2006/main">
            <a:ext uri="{FF2B5EF4-FFF2-40B4-BE49-F238E27FC236}">
              <a16:creationId xmlns:a16="http://schemas.microsoft.com/office/drawing/2014/main" id="{16364FAA-A7D1-4FBB-80EF-E4E1CEA4EF68}"/>
            </a:ext>
          </a:extLst>
        </cdr:cNvPr>
        <cdr:cNvSpPr txBox="1"/>
      </cdr:nvSpPr>
      <cdr:spPr>
        <a:xfrm xmlns:a="http://schemas.openxmlformats.org/drawingml/2006/main">
          <a:off x="647710" y="289008"/>
          <a:ext cx="6248379" cy="8225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2200" b="1" dirty="0">
              <a:latin typeface="Segoe UI" panose="020B0502040204020203" pitchFamily="34" charset="0"/>
              <a:cs typeface="Segoe UI" panose="020B0502040204020203" pitchFamily="34" charset="0"/>
            </a:rPr>
            <a:t>Balance Primario del Gobierno Federal </a:t>
          </a:r>
        </a:p>
        <a:p xmlns:a="http://schemas.openxmlformats.org/drawingml/2006/main">
          <a:r>
            <a:rPr lang="es-ES" sz="2200" i="1" dirty="0">
              <a:latin typeface="Segoe UI" panose="020B0502040204020203" pitchFamily="34" charset="0"/>
              <a:cs typeface="Segoe UI" panose="020B0502040204020203" pitchFamily="34" charset="0"/>
            </a:rPr>
            <a:t>(% del PIB)</a:t>
          </a:r>
          <a:endParaRPr lang="en-US" sz="2200" i="1" dirty="0">
            <a:latin typeface="Segoe UI" panose="020B0502040204020203" pitchFamily="34" charset="0"/>
            <a:cs typeface="Segoe UI" panose="020B0502040204020203" pitchFamily="34" charset="0"/>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0.78963</cdr:x>
      <cdr:y>0.02585</cdr:y>
    </cdr:from>
    <cdr:to>
      <cdr:x>0.96016</cdr:x>
      <cdr:y>0.91667</cdr:y>
    </cdr:to>
    <cdr:sp macro="" textlink="">
      <cdr:nvSpPr>
        <cdr:cNvPr id="4" name="Rectangle 3">
          <a:extLst xmlns:a="http://schemas.openxmlformats.org/drawingml/2006/main">
            <a:ext uri="{FF2B5EF4-FFF2-40B4-BE49-F238E27FC236}">
              <a16:creationId xmlns:a16="http://schemas.microsoft.com/office/drawing/2014/main" id="{B1E36AF8-4224-41BA-9EBD-CC58FA2E72F7}"/>
            </a:ext>
          </a:extLst>
        </cdr:cNvPr>
        <cdr:cNvSpPr/>
      </cdr:nvSpPr>
      <cdr:spPr>
        <a:xfrm xmlns:a="http://schemas.openxmlformats.org/drawingml/2006/main">
          <a:off x="5956811" y="212725"/>
          <a:ext cx="1286444" cy="7331074"/>
        </a:xfrm>
        <a:prstGeom xmlns:a="http://schemas.openxmlformats.org/drawingml/2006/main" prst="rect">
          <a:avLst/>
        </a:prstGeom>
        <a:solidFill xmlns:a="http://schemas.openxmlformats.org/drawingml/2006/main">
          <a:schemeClr val="accent1">
            <a:alpha val="2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0.08531</cdr:x>
      <cdr:y>0.03168</cdr:y>
    </cdr:from>
    <cdr:to>
      <cdr:x>0.91359</cdr:x>
      <cdr:y>0.0965</cdr:y>
    </cdr:to>
    <cdr:sp macro="" textlink="">
      <cdr:nvSpPr>
        <cdr:cNvPr id="5" name="TextBox 1">
          <a:extLst xmlns:a="http://schemas.openxmlformats.org/drawingml/2006/main">
            <a:ext uri="{FF2B5EF4-FFF2-40B4-BE49-F238E27FC236}">
              <a16:creationId xmlns:a16="http://schemas.microsoft.com/office/drawing/2014/main" id="{2B35F82C-F913-426A-A402-7C9A5811E8FB}"/>
            </a:ext>
          </a:extLst>
        </cdr:cNvPr>
        <cdr:cNvSpPr txBox="1"/>
      </cdr:nvSpPr>
      <cdr:spPr>
        <a:xfrm xmlns:a="http://schemas.openxmlformats.org/drawingml/2006/main">
          <a:off x="643592" y="260737"/>
          <a:ext cx="6248378" cy="5334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200" b="1" dirty="0" err="1">
              <a:latin typeface="Segoe UI" panose="020B0502040204020203" pitchFamily="34" charset="0"/>
              <a:cs typeface="Segoe UI" panose="020B0502040204020203" pitchFamily="34" charset="0"/>
            </a:rPr>
            <a:t>Contribuciones</a:t>
          </a:r>
          <a:r>
            <a:rPr lang="en-US" sz="2200" b="1" dirty="0">
              <a:latin typeface="Segoe UI" panose="020B0502040204020203" pitchFamily="34" charset="0"/>
              <a:cs typeface="Segoe UI" panose="020B0502040204020203" pitchFamily="34" charset="0"/>
            </a:rPr>
            <a:t> al </a:t>
          </a:r>
          <a:r>
            <a:rPr lang="en-US" sz="2200" b="1" dirty="0" err="1">
              <a:latin typeface="Segoe UI" panose="020B0502040204020203" pitchFamily="34" charset="0"/>
              <a:cs typeface="Segoe UI" panose="020B0502040204020203" pitchFamily="34" charset="0"/>
            </a:rPr>
            <a:t>crecimiento</a:t>
          </a:r>
          <a:r>
            <a:rPr lang="en-US" sz="2200" b="1" dirty="0">
              <a:latin typeface="Segoe UI" panose="020B0502040204020203" pitchFamily="34" charset="0"/>
              <a:cs typeface="Segoe UI" panose="020B0502040204020203" pitchFamily="34" charset="0"/>
            </a:rPr>
            <a:t> del PIB real </a:t>
          </a:r>
          <a:r>
            <a:rPr lang="en-US" sz="2200" i="1" baseline="0" dirty="0">
              <a:latin typeface="Segoe UI" panose="020B0502040204020203" pitchFamily="34" charset="0"/>
              <a:cs typeface="Segoe UI" panose="020B0502040204020203" pitchFamily="34" charset="0"/>
            </a:rPr>
            <a:t>(%)</a:t>
          </a:r>
          <a:endParaRPr lang="en-US" sz="2200" i="1" dirty="0">
            <a:latin typeface="Segoe UI" panose="020B0502040204020203" pitchFamily="34" charset="0"/>
            <a:cs typeface="Segoe UI" panose="020B0502040204020203" pitchFamily="34" charset="0"/>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0.54619</cdr:x>
      <cdr:y>0.02778</cdr:y>
    </cdr:from>
    <cdr:to>
      <cdr:x>0.89528</cdr:x>
      <cdr:y>0.91667</cdr:y>
    </cdr:to>
    <cdr:sp macro="" textlink="">
      <cdr:nvSpPr>
        <cdr:cNvPr id="3" name="Rectangle 2">
          <a:extLst xmlns:a="http://schemas.openxmlformats.org/drawingml/2006/main">
            <a:ext uri="{FF2B5EF4-FFF2-40B4-BE49-F238E27FC236}">
              <a16:creationId xmlns:a16="http://schemas.microsoft.com/office/drawing/2014/main" id="{13615163-A515-4951-80F3-034689370D97}"/>
            </a:ext>
          </a:extLst>
        </cdr:cNvPr>
        <cdr:cNvSpPr/>
      </cdr:nvSpPr>
      <cdr:spPr>
        <a:xfrm xmlns:a="http://schemas.openxmlformats.org/drawingml/2006/main">
          <a:off x="4120348" y="228599"/>
          <a:ext cx="2633445" cy="7315200"/>
        </a:xfrm>
        <a:prstGeom xmlns:a="http://schemas.openxmlformats.org/drawingml/2006/main" prst="rect">
          <a:avLst/>
        </a:prstGeom>
        <a:solidFill xmlns:a="http://schemas.openxmlformats.org/drawingml/2006/main">
          <a:schemeClr val="accent1">
            <a:alpha val="2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0.0771</cdr:x>
      <cdr:y>0.01852</cdr:y>
    </cdr:from>
    <cdr:to>
      <cdr:x>0.87641</cdr:x>
      <cdr:y>0.08333</cdr:y>
    </cdr:to>
    <cdr:sp macro="" textlink="">
      <cdr:nvSpPr>
        <cdr:cNvPr id="4" name="TextBox 1">
          <a:extLst xmlns:a="http://schemas.openxmlformats.org/drawingml/2006/main">
            <a:ext uri="{FF2B5EF4-FFF2-40B4-BE49-F238E27FC236}">
              <a16:creationId xmlns:a16="http://schemas.microsoft.com/office/drawing/2014/main" id="{5AFCF1D9-D309-4F04-BD4A-8E5DB548BD6F}"/>
            </a:ext>
          </a:extLst>
        </cdr:cNvPr>
        <cdr:cNvSpPr txBox="1"/>
      </cdr:nvSpPr>
      <cdr:spPr>
        <a:xfrm xmlns:a="http://schemas.openxmlformats.org/drawingml/2006/main">
          <a:off x="581593" y="152399"/>
          <a:ext cx="6029882" cy="5333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i="1" baseline="0" dirty="0">
              <a:latin typeface="Segoe UI" panose="020B0502040204020203" pitchFamily="34" charset="0"/>
              <a:cs typeface="Segoe UI" panose="020B0502040204020203" pitchFamily="34" charset="0"/>
            </a:rPr>
            <a:t>(% del PIB)</a:t>
          </a:r>
          <a:endParaRPr lang="en-US" sz="2400" i="1" dirty="0">
            <a:latin typeface="Segoe UI" panose="020B0502040204020203" pitchFamily="34" charset="0"/>
            <a:cs typeface="Segoe UI" panose="020B0502040204020203" pitchFamily="34" charset="0"/>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0.18944</cdr:x>
      <cdr:y>0.0436</cdr:y>
    </cdr:from>
    <cdr:to>
      <cdr:x>0.97731</cdr:x>
      <cdr:y>0.09776</cdr:y>
    </cdr:to>
    <cdr:sp macro="" textlink="">
      <cdr:nvSpPr>
        <cdr:cNvPr id="2" name="TextBox 1">
          <a:extLst xmlns:a="http://schemas.openxmlformats.org/drawingml/2006/main">
            <a:ext uri="{FF2B5EF4-FFF2-40B4-BE49-F238E27FC236}">
              <a16:creationId xmlns:a16="http://schemas.microsoft.com/office/drawing/2014/main" id="{0329AC55-8430-4400-94AA-DD6BB6B3D243}"/>
            </a:ext>
          </a:extLst>
        </cdr:cNvPr>
        <cdr:cNvSpPr txBox="1"/>
      </cdr:nvSpPr>
      <cdr:spPr>
        <a:xfrm xmlns:a="http://schemas.openxmlformats.org/drawingml/2006/main">
          <a:off x="1429108" y="358773"/>
          <a:ext cx="5943534" cy="445715"/>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2200" b="1" baseline="0" dirty="0" err="1">
              <a:latin typeface="Segoe UI" panose="020B0502040204020203" pitchFamily="34" charset="0"/>
              <a:cs typeface="Segoe UI" panose="020B0502040204020203" pitchFamily="34" charset="0"/>
            </a:rPr>
            <a:t>Intención</a:t>
          </a:r>
          <a:r>
            <a:rPr lang="en-US" sz="2200" b="1" baseline="0" dirty="0">
              <a:latin typeface="Segoe UI" panose="020B0502040204020203" pitchFamily="34" charset="0"/>
              <a:cs typeface="Segoe UI" panose="020B0502040204020203" pitchFamily="34" charset="0"/>
            </a:rPr>
            <a:t> de </a:t>
          </a:r>
          <a:r>
            <a:rPr lang="en-US" sz="2200" b="1" baseline="0" dirty="0" err="1">
              <a:latin typeface="Segoe UI" panose="020B0502040204020203" pitchFamily="34" charset="0"/>
              <a:cs typeface="Segoe UI" panose="020B0502040204020203" pitchFamily="34" charset="0"/>
            </a:rPr>
            <a:t>voto</a:t>
          </a:r>
          <a:r>
            <a:rPr lang="en-US" sz="2200" b="1" baseline="0" dirty="0">
              <a:latin typeface="Segoe UI" panose="020B0502040204020203" pitchFamily="34" charset="0"/>
              <a:cs typeface="Segoe UI" panose="020B0502040204020203" pitchFamily="34" charset="0"/>
            </a:rPr>
            <a:t> </a:t>
          </a:r>
          <a:r>
            <a:rPr lang="en-US" sz="2200" b="1" baseline="0" dirty="0" err="1">
              <a:latin typeface="Segoe UI" panose="020B0502040204020203" pitchFamily="34" charset="0"/>
              <a:cs typeface="Segoe UI" panose="020B0502040204020203" pitchFamily="34" charset="0"/>
            </a:rPr>
            <a:t>en</a:t>
          </a:r>
          <a:r>
            <a:rPr lang="en-US" sz="2200" b="1" baseline="0" dirty="0">
              <a:latin typeface="Segoe UI" panose="020B0502040204020203" pitchFamily="34" charset="0"/>
              <a:cs typeface="Segoe UI" panose="020B0502040204020203" pitchFamily="34" charset="0"/>
            </a:rPr>
            <a:t> la </a:t>
          </a:r>
          <a:r>
            <a:rPr lang="en-US" sz="2200" b="1" baseline="0" dirty="0" err="1">
              <a:latin typeface="Segoe UI" panose="020B0502040204020203" pitchFamily="34" charset="0"/>
              <a:cs typeface="Segoe UI" panose="020B0502040204020203" pitchFamily="34" charset="0"/>
            </a:rPr>
            <a:t>primera</a:t>
          </a:r>
          <a:r>
            <a:rPr lang="en-US" sz="2200" b="1" baseline="0" dirty="0">
              <a:latin typeface="Segoe UI" panose="020B0502040204020203" pitchFamily="34" charset="0"/>
              <a:cs typeface="Segoe UI" panose="020B0502040204020203" pitchFamily="34" charset="0"/>
            </a:rPr>
            <a:t> </a:t>
          </a:r>
          <a:r>
            <a:rPr lang="en-US" sz="2200" b="1" baseline="0" dirty="0" err="1">
              <a:latin typeface="Segoe UI" panose="020B0502040204020203" pitchFamily="34" charset="0"/>
              <a:cs typeface="Segoe UI" panose="020B0502040204020203" pitchFamily="34" charset="0"/>
            </a:rPr>
            <a:t>vuelta</a:t>
          </a:r>
          <a:r>
            <a:rPr lang="en-US" sz="2200" b="1" baseline="0" dirty="0">
              <a:latin typeface="Segoe UI" panose="020B0502040204020203" pitchFamily="34" charset="0"/>
              <a:cs typeface="Segoe UI" panose="020B0502040204020203" pitchFamily="34" charset="0"/>
            </a:rPr>
            <a:t> </a:t>
          </a:r>
          <a:r>
            <a:rPr lang="en-US" sz="2200" i="1" baseline="0" dirty="0">
              <a:latin typeface="Segoe UI" panose="020B0502040204020203" pitchFamily="34" charset="0"/>
              <a:cs typeface="Segoe UI" panose="020B0502040204020203" pitchFamily="34" charset="0"/>
            </a:rPr>
            <a:t>(%)</a:t>
          </a:r>
          <a:endParaRPr lang="en-US" sz="2200" i="1" dirty="0">
            <a:latin typeface="Segoe UI" panose="020B0502040204020203" pitchFamily="34" charset="0"/>
            <a:cs typeface="Segoe UI" panose="020B0502040204020203" pitchFamily="34" charset="0"/>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0.10272</cdr:x>
      <cdr:y>0.03005</cdr:y>
    </cdr:from>
    <cdr:to>
      <cdr:x>0.98324</cdr:x>
      <cdr:y>0.1032</cdr:y>
    </cdr:to>
    <cdr:sp macro="" textlink="">
      <cdr:nvSpPr>
        <cdr:cNvPr id="2" name="TextBox 2">
          <a:extLst xmlns:a="http://schemas.openxmlformats.org/drawingml/2006/main">
            <a:ext uri="{FF2B5EF4-FFF2-40B4-BE49-F238E27FC236}">
              <a16:creationId xmlns:a16="http://schemas.microsoft.com/office/drawing/2014/main" id="{2DE36322-4474-4FC6-B00C-F26D0BBDF0F8}"/>
            </a:ext>
          </a:extLst>
        </cdr:cNvPr>
        <cdr:cNvSpPr txBox="1"/>
      </cdr:nvSpPr>
      <cdr:spPr>
        <a:xfrm xmlns:a="http://schemas.openxmlformats.org/drawingml/2006/main">
          <a:off x="788109" y="249621"/>
          <a:ext cx="6755691" cy="60762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400" b="1" dirty="0" err="1">
              <a:latin typeface="Segoe UI" pitchFamily="34" charset="0"/>
              <a:ea typeface="Segoe UI" pitchFamily="34" charset="0"/>
              <a:cs typeface="Segoe UI" pitchFamily="34" charset="0"/>
            </a:rPr>
            <a:t>Ingresos</a:t>
          </a:r>
          <a:r>
            <a:rPr lang="en-US" sz="2400" b="1" dirty="0">
              <a:latin typeface="Segoe UI" pitchFamily="34" charset="0"/>
              <a:ea typeface="Segoe UI" pitchFamily="34" charset="0"/>
              <a:cs typeface="Segoe UI" pitchFamily="34" charset="0"/>
            </a:rPr>
            <a:t> </a:t>
          </a:r>
          <a:r>
            <a:rPr lang="en-US" sz="2400" b="1" dirty="0" err="1">
              <a:latin typeface="Segoe UI" pitchFamily="34" charset="0"/>
              <a:ea typeface="Segoe UI" pitchFamily="34" charset="0"/>
              <a:cs typeface="Segoe UI" pitchFamily="34" charset="0"/>
            </a:rPr>
            <a:t>tributarios</a:t>
          </a:r>
          <a:r>
            <a:rPr lang="en-US" sz="2400" b="1" dirty="0">
              <a:latin typeface="Segoe UI" pitchFamily="34" charset="0"/>
              <a:ea typeface="Segoe UI" pitchFamily="34" charset="0"/>
              <a:cs typeface="Segoe UI" pitchFamily="34" charset="0"/>
            </a:rPr>
            <a:t> </a:t>
          </a:r>
          <a:r>
            <a:rPr lang="en-US" sz="2400" b="1" dirty="0" err="1">
              <a:latin typeface="Segoe UI" pitchFamily="34" charset="0"/>
              <a:ea typeface="Segoe UI" pitchFamily="34" charset="0"/>
              <a:cs typeface="Segoe UI" pitchFamily="34" charset="0"/>
            </a:rPr>
            <a:t>totales</a:t>
          </a:r>
          <a:r>
            <a:rPr lang="en-US" sz="2400" b="1" dirty="0">
              <a:latin typeface="Segoe UI" pitchFamily="34" charset="0"/>
              <a:ea typeface="Segoe UI" pitchFamily="34" charset="0"/>
              <a:cs typeface="Segoe UI" pitchFamily="34" charset="0"/>
            </a:rPr>
            <a:t>, 2015</a:t>
          </a:r>
          <a:r>
            <a:rPr lang="en-US" sz="2400" dirty="0">
              <a:latin typeface="Segoe UI" pitchFamily="34" charset="0"/>
              <a:ea typeface="Segoe UI" pitchFamily="34" charset="0"/>
              <a:cs typeface="Segoe UI" pitchFamily="34" charset="0"/>
            </a:rPr>
            <a:t> </a:t>
          </a:r>
          <a:r>
            <a:rPr lang="en-US" sz="2400" i="1" dirty="0">
              <a:latin typeface="Segoe UI" pitchFamily="34" charset="0"/>
              <a:ea typeface="Segoe UI" pitchFamily="34" charset="0"/>
              <a:cs typeface="Segoe UI" pitchFamily="34" charset="0"/>
            </a:rPr>
            <a:t>(% del PIB)</a:t>
          </a:r>
        </a:p>
      </cdr:txBody>
    </cdr:sp>
  </cdr:relSizeAnchor>
</c:userShapes>
</file>

<file path=ppt/drawings/drawing38.xml><?xml version="1.0" encoding="utf-8"?>
<c:userShapes xmlns:c="http://schemas.openxmlformats.org/drawingml/2006/chart">
  <cdr:relSizeAnchor xmlns:cdr="http://schemas.openxmlformats.org/drawingml/2006/chartDrawing">
    <cdr:from>
      <cdr:x>0.5</cdr:x>
      <cdr:y>0.11111</cdr:y>
    </cdr:from>
    <cdr:to>
      <cdr:x>0.85184</cdr:x>
      <cdr:y>0.16743</cdr:y>
    </cdr:to>
    <cdr:sp macro="" textlink="">
      <cdr:nvSpPr>
        <cdr:cNvPr id="6" name="TextBox 1">
          <a:extLst xmlns:a="http://schemas.openxmlformats.org/drawingml/2006/main">
            <a:ext uri="{FF2B5EF4-FFF2-40B4-BE49-F238E27FC236}">
              <a16:creationId xmlns:a16="http://schemas.microsoft.com/office/drawing/2014/main" id="{CF3527B6-AE5F-49CD-90CB-5ED218D7646F}"/>
            </a:ext>
          </a:extLst>
        </cdr:cNvPr>
        <cdr:cNvSpPr txBox="1"/>
      </cdr:nvSpPr>
      <cdr:spPr>
        <a:xfrm xmlns:a="http://schemas.openxmlformats.org/drawingml/2006/main">
          <a:off x="3771900" y="914400"/>
          <a:ext cx="2654210" cy="463491"/>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200" b="1" i="0" baseline="0" dirty="0" err="1">
              <a:solidFill>
                <a:srgbClr val="FF0D0D"/>
              </a:solidFill>
              <a:effectLst/>
              <a:latin typeface="Segoe UI" panose="020B0502040204020203" pitchFamily="34" charset="0"/>
            </a:rPr>
            <a:t>Tasa</a:t>
          </a:r>
          <a:r>
            <a:rPr lang="en-US" sz="2200" b="1" i="0" baseline="0" dirty="0">
              <a:solidFill>
                <a:srgbClr val="FF0D0D"/>
              </a:solidFill>
              <a:effectLst/>
              <a:latin typeface="Segoe UI" panose="020B0502040204020203" pitchFamily="34" charset="0"/>
            </a:rPr>
            <a:t> de </a:t>
          </a:r>
          <a:r>
            <a:rPr lang="en-US" sz="2200" b="1" i="0" baseline="0" dirty="0" err="1">
              <a:solidFill>
                <a:srgbClr val="FF0D0D"/>
              </a:solidFill>
              <a:effectLst/>
              <a:latin typeface="Segoe UI" panose="020B0502040204020203" pitchFamily="34" charset="0"/>
            </a:rPr>
            <a:t>política</a:t>
          </a:r>
          <a:r>
            <a:rPr lang="en-US" sz="2200" b="1" i="0" baseline="0" dirty="0">
              <a:solidFill>
                <a:srgbClr val="FF0D0D"/>
              </a:solidFill>
              <a:effectLst/>
              <a:latin typeface="Segoe UI" panose="020B0502040204020203" pitchFamily="34" charset="0"/>
            </a:rPr>
            <a:t> </a:t>
          </a:r>
          <a:r>
            <a:rPr lang="en-US" sz="2200" b="1" i="0" baseline="0" dirty="0" err="1">
              <a:solidFill>
                <a:srgbClr val="FF0D0D"/>
              </a:solidFill>
              <a:effectLst/>
              <a:latin typeface="Segoe UI" panose="020B0502040204020203" pitchFamily="34" charset="0"/>
            </a:rPr>
            <a:t>monetaria</a:t>
          </a:r>
          <a:endParaRPr lang="en-US" sz="2200" b="1" i="0" baseline="30000" dirty="0">
            <a:solidFill>
              <a:srgbClr val="FF0D0D"/>
            </a:solidFill>
            <a:latin typeface="Segoe UI" panose="020B0502040204020203" pitchFamily="34" charset="0"/>
          </a:endParaRPr>
        </a:p>
      </cdr:txBody>
    </cdr:sp>
  </cdr:relSizeAnchor>
  <cdr:relSizeAnchor xmlns:cdr="http://schemas.openxmlformats.org/drawingml/2006/chartDrawing">
    <cdr:from>
      <cdr:x>0.41919</cdr:x>
      <cdr:y>0.33361</cdr:y>
    </cdr:from>
    <cdr:to>
      <cdr:x>0.73232</cdr:x>
      <cdr:y>0.38994</cdr:y>
    </cdr:to>
    <cdr:sp macro="" textlink="">
      <cdr:nvSpPr>
        <cdr:cNvPr id="10" name="TextBox 1">
          <a:extLst xmlns:a="http://schemas.openxmlformats.org/drawingml/2006/main">
            <a:ext uri="{FF2B5EF4-FFF2-40B4-BE49-F238E27FC236}">
              <a16:creationId xmlns:a16="http://schemas.microsoft.com/office/drawing/2014/main" id="{3AA41528-5804-4FE4-97EB-0356431BE01E}"/>
            </a:ext>
          </a:extLst>
        </cdr:cNvPr>
        <cdr:cNvSpPr txBox="1"/>
      </cdr:nvSpPr>
      <cdr:spPr>
        <a:xfrm xmlns:a="http://schemas.openxmlformats.org/drawingml/2006/main">
          <a:off x="3162300" y="2745482"/>
          <a:ext cx="2362190" cy="463573"/>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200" b="1" i="0" baseline="0" dirty="0" err="1">
              <a:solidFill>
                <a:srgbClr val="2D85EF"/>
              </a:solidFill>
              <a:effectLst/>
              <a:latin typeface="Segoe UI" panose="020B0502040204020203" pitchFamily="34" charset="0"/>
            </a:rPr>
            <a:t>Inflación</a:t>
          </a:r>
          <a:r>
            <a:rPr lang="en-US" sz="2200" b="1" i="0" baseline="0" dirty="0">
              <a:solidFill>
                <a:srgbClr val="2D85EF"/>
              </a:solidFill>
              <a:effectLst/>
              <a:latin typeface="Segoe UI" panose="020B0502040204020203" pitchFamily="34" charset="0"/>
            </a:rPr>
            <a:t> del IPC</a:t>
          </a:r>
          <a:endParaRPr lang="en-US" sz="2200" b="1" i="0" baseline="30000" dirty="0">
            <a:solidFill>
              <a:srgbClr val="2D85EF"/>
            </a:solidFill>
            <a:latin typeface="Segoe UI" panose="020B0502040204020203" pitchFamily="34" charset="0"/>
          </a:endParaRPr>
        </a:p>
      </cdr:txBody>
    </cdr:sp>
  </cdr:relSizeAnchor>
  <cdr:relSizeAnchor xmlns:cdr="http://schemas.openxmlformats.org/drawingml/2006/chartDrawing">
    <cdr:from>
      <cdr:x>0.10774</cdr:x>
      <cdr:y>0.72376</cdr:y>
    </cdr:from>
    <cdr:to>
      <cdr:x>0.5815</cdr:x>
      <cdr:y>0.86265</cdr:y>
    </cdr:to>
    <cdr:sp macro="" textlink="">
      <cdr:nvSpPr>
        <cdr:cNvPr id="12" name="TextBox 1">
          <a:extLst xmlns:a="http://schemas.openxmlformats.org/drawingml/2006/main">
            <a:ext uri="{FF2B5EF4-FFF2-40B4-BE49-F238E27FC236}">
              <a16:creationId xmlns:a16="http://schemas.microsoft.com/office/drawing/2014/main" id="{8BC970F3-AE44-4321-B03C-B302FB5A1E78}"/>
            </a:ext>
          </a:extLst>
        </cdr:cNvPr>
        <cdr:cNvSpPr txBox="1"/>
      </cdr:nvSpPr>
      <cdr:spPr>
        <a:xfrm xmlns:a="http://schemas.openxmlformats.org/drawingml/2006/main">
          <a:off x="812799" y="5956279"/>
          <a:ext cx="3573951" cy="1143009"/>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200" b="1" i="0" baseline="0" dirty="0" err="1">
              <a:solidFill>
                <a:srgbClr val="00B050"/>
              </a:solidFill>
              <a:effectLst/>
              <a:latin typeface="Segoe UI" panose="020B0502040204020203" pitchFamily="34" charset="0"/>
            </a:rPr>
            <a:t>Expectativas</a:t>
          </a:r>
          <a:r>
            <a:rPr lang="en-US" sz="2200" b="1" i="0" baseline="0" dirty="0">
              <a:solidFill>
                <a:srgbClr val="00B050"/>
              </a:solidFill>
              <a:effectLst/>
              <a:latin typeface="Segoe UI" panose="020B0502040204020203" pitchFamily="34" charset="0"/>
            </a:rPr>
            <a:t> </a:t>
          </a:r>
          <a:r>
            <a:rPr lang="en-US" sz="2200" b="1" i="0" baseline="0" dirty="0" err="1">
              <a:solidFill>
                <a:srgbClr val="00B050"/>
              </a:solidFill>
              <a:effectLst/>
              <a:latin typeface="Segoe UI" panose="020B0502040204020203" pitchFamily="34" charset="0"/>
            </a:rPr>
            <a:t>inflacionarias</a:t>
          </a:r>
          <a:r>
            <a:rPr lang="en-US" sz="2200" b="1" i="0" baseline="0" dirty="0">
              <a:solidFill>
                <a:srgbClr val="00B050"/>
              </a:solidFill>
              <a:effectLst/>
              <a:latin typeface="Segoe UI" panose="020B0502040204020203" pitchFamily="34" charset="0"/>
            </a:rPr>
            <a:t> a un </a:t>
          </a:r>
          <a:r>
            <a:rPr lang="en-US" sz="2200" b="1" i="0" baseline="0" dirty="0" err="1">
              <a:solidFill>
                <a:srgbClr val="00B050"/>
              </a:solidFill>
              <a:effectLst/>
              <a:latin typeface="Segoe UI" panose="020B0502040204020203" pitchFamily="34" charset="0"/>
            </a:rPr>
            <a:t>año</a:t>
          </a:r>
          <a:endParaRPr lang="en-US" sz="2200" b="1" i="0" baseline="30000" dirty="0">
            <a:solidFill>
              <a:srgbClr val="00B050"/>
            </a:solidFill>
            <a:latin typeface="Segoe UI" panose="020B0502040204020203" pitchFamily="34" charset="0"/>
          </a:endParaRPr>
        </a:p>
      </cdr:txBody>
    </cdr:sp>
  </cdr:relSizeAnchor>
  <cdr:relSizeAnchor xmlns:cdr="http://schemas.openxmlformats.org/drawingml/2006/chartDrawing">
    <cdr:from>
      <cdr:x>0.23906</cdr:x>
      <cdr:y>0.49228</cdr:y>
    </cdr:from>
    <cdr:to>
      <cdr:x>0.36027</cdr:x>
      <cdr:y>0.72376</cdr:y>
    </cdr:to>
    <cdr:cxnSp macro="">
      <cdr:nvCxnSpPr>
        <cdr:cNvPr id="13" name="Straight Arrow Connector 12">
          <a:extLst xmlns:a="http://schemas.openxmlformats.org/drawingml/2006/main">
            <a:ext uri="{FF2B5EF4-FFF2-40B4-BE49-F238E27FC236}">
              <a16:creationId xmlns:a16="http://schemas.microsoft.com/office/drawing/2014/main" id="{96E4CB0C-77F1-4B49-9F64-326CD9143DA7}"/>
            </a:ext>
          </a:extLst>
        </cdr:cNvPr>
        <cdr:cNvCxnSpPr/>
      </cdr:nvCxnSpPr>
      <cdr:spPr>
        <a:xfrm xmlns:a="http://schemas.openxmlformats.org/drawingml/2006/main" flipV="1">
          <a:off x="1803451" y="4051291"/>
          <a:ext cx="914384" cy="1904988"/>
        </a:xfrm>
        <a:prstGeom xmlns:a="http://schemas.openxmlformats.org/drawingml/2006/main" prst="straightConnector1">
          <a:avLst/>
        </a:prstGeom>
        <a:ln xmlns:a="http://schemas.openxmlformats.org/drawingml/2006/main" w="28575">
          <a:solidFill>
            <a:srgbClr val="00B050"/>
          </a:solidFill>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0.07239</cdr:x>
      <cdr:y>0.03395</cdr:y>
    </cdr:from>
    <cdr:to>
      <cdr:x>0.20538</cdr:x>
      <cdr:y>0.09939</cdr:y>
    </cdr:to>
    <cdr:sp macro="" textlink="">
      <cdr:nvSpPr>
        <cdr:cNvPr id="14" name="TextBox 1">
          <a:extLst xmlns:a="http://schemas.openxmlformats.org/drawingml/2006/main">
            <a:ext uri="{FF2B5EF4-FFF2-40B4-BE49-F238E27FC236}">
              <a16:creationId xmlns:a16="http://schemas.microsoft.com/office/drawing/2014/main" id="{7120DF88-2097-46B1-B5C9-9CD940AC75AE}"/>
            </a:ext>
          </a:extLst>
        </cdr:cNvPr>
        <cdr:cNvSpPr txBox="1"/>
      </cdr:nvSpPr>
      <cdr:spPr>
        <a:xfrm xmlns:a="http://schemas.openxmlformats.org/drawingml/2006/main">
          <a:off x="546126" y="279418"/>
          <a:ext cx="1003250" cy="53854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sz="2400" b="1" i="1" baseline="0" dirty="0">
              <a:latin typeface="Segoe UI" pitchFamily="34" charset="0"/>
              <a:ea typeface="Segoe UI" pitchFamily="34" charset="0"/>
              <a:cs typeface="Segoe UI" pitchFamily="34" charset="0"/>
            </a:rPr>
            <a:t>(%)</a:t>
          </a:r>
          <a:endParaRPr lang="en-US" sz="2400" b="1" i="1" dirty="0">
            <a:latin typeface="Segoe UI" pitchFamily="34" charset="0"/>
            <a:ea typeface="Segoe UI" pitchFamily="34" charset="0"/>
            <a:cs typeface="Segoe UI" pitchFamily="34" charset="0"/>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0.10753</cdr:x>
      <cdr:y>0.04016</cdr:y>
    </cdr:from>
    <cdr:to>
      <cdr:x>0.7742</cdr:x>
      <cdr:y>0.09942</cdr:y>
    </cdr:to>
    <cdr:sp macro="" textlink="">
      <cdr:nvSpPr>
        <cdr:cNvPr id="2" name="TextBox 2">
          <a:extLst xmlns:a="http://schemas.openxmlformats.org/drawingml/2006/main">
            <a:ext uri="{FF2B5EF4-FFF2-40B4-BE49-F238E27FC236}">
              <a16:creationId xmlns:a16="http://schemas.microsoft.com/office/drawing/2014/main" id="{2F374770-ED10-42B0-BA46-BF82C3495293}"/>
            </a:ext>
          </a:extLst>
        </cdr:cNvPr>
        <cdr:cNvSpPr txBox="1"/>
      </cdr:nvSpPr>
      <cdr:spPr>
        <a:xfrm xmlns:a="http://schemas.openxmlformats.org/drawingml/2006/main">
          <a:off x="811215" y="330524"/>
          <a:ext cx="5029225" cy="48768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400" b="1" dirty="0" err="1">
              <a:latin typeface="Segoe UI" pitchFamily="34" charset="0"/>
              <a:ea typeface="Segoe UI" pitchFamily="34" charset="0"/>
              <a:cs typeface="Segoe UI" pitchFamily="34" charset="0"/>
            </a:rPr>
            <a:t>Inversión</a:t>
          </a:r>
          <a:r>
            <a:rPr lang="en-US" sz="2400" b="1" dirty="0">
              <a:latin typeface="Segoe UI" pitchFamily="34" charset="0"/>
              <a:ea typeface="Segoe UI" pitchFamily="34" charset="0"/>
              <a:cs typeface="Segoe UI" pitchFamily="34" charset="0"/>
            </a:rPr>
            <a:t> </a:t>
          </a:r>
          <a:r>
            <a:rPr lang="en-US" sz="2400" b="1" dirty="0" err="1">
              <a:latin typeface="Segoe UI" pitchFamily="34" charset="0"/>
              <a:ea typeface="Segoe UI" pitchFamily="34" charset="0"/>
              <a:cs typeface="Segoe UI" pitchFamily="34" charset="0"/>
            </a:rPr>
            <a:t>pública</a:t>
          </a:r>
          <a:r>
            <a:rPr lang="en-US" sz="2400" b="1" dirty="0">
              <a:latin typeface="Segoe UI" pitchFamily="34" charset="0"/>
              <a:ea typeface="Segoe UI" pitchFamily="34" charset="0"/>
              <a:cs typeface="Segoe UI" pitchFamily="34" charset="0"/>
            </a:rPr>
            <a:t> </a:t>
          </a:r>
          <a:r>
            <a:rPr lang="en-US" sz="2400" i="1" dirty="0">
              <a:latin typeface="Segoe UI" pitchFamily="34" charset="0"/>
              <a:ea typeface="Segoe UI" pitchFamily="34" charset="0"/>
              <a:cs typeface="Segoe UI" pitchFamily="34" charset="0"/>
            </a:rPr>
            <a:t>(% del PIB)</a:t>
          </a:r>
        </a:p>
      </cdr:txBody>
    </cdr:sp>
  </cdr:relSizeAnchor>
</c:userShapes>
</file>

<file path=ppt/drawings/drawing4.xml><?xml version="1.0" encoding="utf-8"?>
<c:userShapes xmlns:c="http://schemas.openxmlformats.org/drawingml/2006/chart">
  <cdr:relSizeAnchor xmlns:cdr="http://schemas.openxmlformats.org/drawingml/2006/chartDrawing">
    <cdr:from>
      <cdr:x>0.10185</cdr:x>
      <cdr:y>0.03395</cdr:y>
    </cdr:from>
    <cdr:to>
      <cdr:x>0.9838</cdr:x>
      <cdr:y>0.1602</cdr:y>
    </cdr:to>
    <cdr:sp macro="" textlink="">
      <cdr:nvSpPr>
        <cdr:cNvPr id="2" name="Header">
          <a:extLst xmlns:a="http://schemas.openxmlformats.org/drawingml/2006/main">
            <a:ext uri="{FF2B5EF4-FFF2-40B4-BE49-F238E27FC236}">
              <a16:creationId xmlns:a16="http://schemas.microsoft.com/office/drawing/2014/main" id="{99EDFF3F-BE8C-48DF-95A4-FA77AECB1041}"/>
            </a:ext>
          </a:extLst>
        </cdr:cNvPr>
        <cdr:cNvSpPr txBox="1"/>
      </cdr:nvSpPr>
      <cdr:spPr>
        <a:xfrm xmlns:a="http://schemas.openxmlformats.org/drawingml/2006/main">
          <a:off x="1117601" y="279399"/>
          <a:ext cx="9677400" cy="1039019"/>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lIns="0" tIns="0" rIns="0" bIns="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altLang="en-US" sz="2600" b="1" dirty="0" err="1">
              <a:solidFill>
                <a:srgbClr val="000000"/>
              </a:solidFill>
              <a:latin typeface="Segoe UI" panose="020B0502040204020203" pitchFamily="34" charset="0"/>
              <a:cs typeface="Segoe UI" panose="020B0502040204020203" pitchFamily="34" charset="0"/>
            </a:rPr>
            <a:t>Estados</a:t>
          </a:r>
          <a:r>
            <a:rPr lang="en-US" altLang="en-US" sz="2600" b="1" dirty="0">
              <a:solidFill>
                <a:srgbClr val="000000"/>
              </a:solidFill>
              <a:latin typeface="Segoe UI" panose="020B0502040204020203" pitchFamily="34" charset="0"/>
              <a:cs typeface="Segoe UI" panose="020B0502040204020203" pitchFamily="34" charset="0"/>
            </a:rPr>
            <a:t> </a:t>
          </a:r>
          <a:r>
            <a:rPr lang="en-US" altLang="en-US" sz="2600" b="1" dirty="0" err="1">
              <a:solidFill>
                <a:srgbClr val="000000"/>
              </a:solidFill>
              <a:latin typeface="Segoe UI" panose="020B0502040204020203" pitchFamily="34" charset="0"/>
              <a:cs typeface="Segoe UI" panose="020B0502040204020203" pitchFamily="34" charset="0"/>
            </a:rPr>
            <a:t>Unidos</a:t>
          </a:r>
          <a:r>
            <a:rPr lang="en-US" altLang="en-US" sz="2600" b="1" dirty="0">
              <a:solidFill>
                <a:srgbClr val="000000"/>
              </a:solidFill>
              <a:latin typeface="Segoe UI" panose="020B0502040204020203" pitchFamily="34" charset="0"/>
              <a:cs typeface="Segoe UI" panose="020B0502040204020203" pitchFamily="34" charset="0"/>
            </a:rPr>
            <a:t>: Comercio de </a:t>
          </a:r>
          <a:r>
            <a:rPr lang="en-US" altLang="en-US" sz="2600" b="1" dirty="0" err="1">
              <a:solidFill>
                <a:srgbClr val="000000"/>
              </a:solidFill>
              <a:latin typeface="Segoe UI" panose="020B0502040204020203" pitchFamily="34" charset="0"/>
              <a:cs typeface="Segoe UI" panose="020B0502040204020203" pitchFamily="34" charset="0"/>
            </a:rPr>
            <a:t>Bienes</a:t>
          </a:r>
          <a:r>
            <a:rPr lang="en-US" altLang="en-US" sz="2600" b="1" dirty="0">
              <a:solidFill>
                <a:srgbClr val="000000"/>
              </a:solidFill>
              <a:latin typeface="Segoe UI" panose="020B0502040204020203" pitchFamily="34" charset="0"/>
              <a:cs typeface="Segoe UI" panose="020B0502040204020203" pitchFamily="34" charset="0"/>
            </a:rPr>
            <a:t> y </a:t>
          </a:r>
          <a:r>
            <a:rPr lang="en-US" altLang="en-US" sz="2600" b="1" dirty="0" err="1">
              <a:solidFill>
                <a:srgbClr val="000000"/>
              </a:solidFill>
              <a:latin typeface="Segoe UI" panose="020B0502040204020203" pitchFamily="34" charset="0"/>
              <a:cs typeface="Segoe UI" panose="020B0502040204020203" pitchFamily="34" charset="0"/>
            </a:rPr>
            <a:t>Servicios</a:t>
          </a:r>
          <a:r>
            <a:rPr lang="en-US" altLang="en-US" sz="2600" b="1" dirty="0">
              <a:solidFill>
                <a:srgbClr val="000000"/>
              </a:solidFill>
              <a:latin typeface="Segoe UI" panose="020B0502040204020203" pitchFamily="34" charset="0"/>
              <a:cs typeface="Segoe UI" panose="020B0502040204020203" pitchFamily="34" charset="0"/>
            </a:rPr>
            <a:t> </a:t>
          </a:r>
          <a:r>
            <a:rPr lang="en-US" altLang="en-US" sz="2600" b="1" dirty="0" err="1">
              <a:solidFill>
                <a:srgbClr val="000000"/>
              </a:solidFill>
              <a:latin typeface="Segoe UI" panose="020B0502040204020203" pitchFamily="34" charset="0"/>
              <a:cs typeface="Segoe UI" panose="020B0502040204020203" pitchFamily="34" charset="0"/>
            </a:rPr>
            <a:t>en</a:t>
          </a:r>
          <a:r>
            <a:rPr lang="en-US" altLang="en-US" sz="2600" b="1" dirty="0">
              <a:solidFill>
                <a:srgbClr val="000000"/>
              </a:solidFill>
              <a:latin typeface="Segoe UI" panose="020B0502040204020203" pitchFamily="34" charset="0"/>
              <a:cs typeface="Segoe UI" panose="020B0502040204020203" pitchFamily="34" charset="0"/>
            </a:rPr>
            <a:t> 2017 </a:t>
          </a:r>
          <a:r>
            <a:rPr lang="en-US" altLang="en-US" sz="2600" i="1" dirty="0">
              <a:solidFill>
                <a:srgbClr val="000000"/>
              </a:solidFill>
              <a:latin typeface="Segoe UI" panose="020B0502040204020203" pitchFamily="34" charset="0"/>
              <a:cs typeface="Segoe UI" panose="020B0502040204020203" pitchFamily="34" charset="0"/>
            </a:rPr>
            <a:t>(</a:t>
          </a:r>
          <a:r>
            <a:rPr lang="en-US" altLang="en-US" sz="2600" i="1" dirty="0" err="1">
              <a:solidFill>
                <a:srgbClr val="000000"/>
              </a:solidFill>
              <a:latin typeface="Segoe UI" panose="020B0502040204020203" pitchFamily="34" charset="0"/>
              <a:cs typeface="Segoe UI" panose="020B0502040204020203" pitchFamily="34" charset="0"/>
            </a:rPr>
            <a:t>Billones</a:t>
          </a:r>
          <a:r>
            <a:rPr lang="en-US" altLang="en-US" sz="2600" i="1" dirty="0">
              <a:solidFill>
                <a:srgbClr val="000000"/>
              </a:solidFill>
              <a:latin typeface="Segoe UI" panose="020B0502040204020203" pitchFamily="34" charset="0"/>
              <a:cs typeface="Segoe UI" panose="020B0502040204020203" pitchFamily="34" charset="0"/>
            </a:rPr>
            <a:t> de </a:t>
          </a:r>
          <a:r>
            <a:rPr lang="en-US" altLang="en-US" sz="2600" i="1" dirty="0" err="1">
              <a:solidFill>
                <a:srgbClr val="000000"/>
              </a:solidFill>
              <a:latin typeface="Segoe UI" panose="020B0502040204020203" pitchFamily="34" charset="0"/>
              <a:cs typeface="Segoe UI" panose="020B0502040204020203" pitchFamily="34" charset="0"/>
            </a:rPr>
            <a:t>Dólares</a:t>
          </a:r>
          <a:r>
            <a:rPr lang="en-US" altLang="en-US" sz="2600" i="1" dirty="0">
              <a:solidFill>
                <a:srgbClr val="000000"/>
              </a:solidFill>
              <a:latin typeface="Segoe UI" panose="020B0502040204020203" pitchFamily="34" charset="0"/>
              <a:cs typeface="Segoe UI" panose="020B0502040204020203" pitchFamily="34" charset="0"/>
            </a:rPr>
            <a:t>)</a:t>
          </a:r>
          <a:endParaRPr lang="en-US" altLang="en-US" sz="2600" i="1" dirty="0">
            <a:solidFill>
              <a:srgbClr val="4B82AD"/>
            </a:solidFill>
            <a:latin typeface="Segoe UI" panose="020B0502040204020203" pitchFamily="34" charset="0"/>
            <a:cs typeface="Segoe UI" panose="020B0502040204020203"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0.13889</cdr:x>
      <cdr:y>0.2065</cdr:y>
    </cdr:from>
    <cdr:to>
      <cdr:x>0.42168</cdr:x>
      <cdr:y>0.27256</cdr:y>
    </cdr:to>
    <cdr:sp macro="" textlink="">
      <cdr:nvSpPr>
        <cdr:cNvPr id="3" name="TextBox 2">
          <a:extLst xmlns:a="http://schemas.openxmlformats.org/drawingml/2006/main">
            <a:ext uri="{FF2B5EF4-FFF2-40B4-BE49-F238E27FC236}">
              <a16:creationId xmlns:a16="http://schemas.microsoft.com/office/drawing/2014/main" id="{9AB7F7DF-11CC-495F-AF21-5E738EE0A903}"/>
            </a:ext>
          </a:extLst>
        </cdr:cNvPr>
        <cdr:cNvSpPr txBox="1"/>
      </cdr:nvSpPr>
      <cdr:spPr>
        <a:xfrm xmlns:a="http://schemas.openxmlformats.org/drawingml/2006/main">
          <a:off x="1524001" y="1699419"/>
          <a:ext cx="3103024" cy="543631"/>
        </a:xfrm>
        <a:prstGeom xmlns:a="http://schemas.openxmlformats.org/drawingml/2006/main" prst="rect">
          <a:avLst/>
        </a:prstGeom>
        <a:noFill xmlns:a="http://schemas.openxmlformats.org/drawingml/2006/main"/>
      </cdr:spPr>
      <cdr:txBody>
        <a:bodyPr xmlns:a="http://schemas.openxmlformats.org/drawingml/2006/main" vertOverflow="clip" wrap="square" rtlCol="0" anchor="b"/>
        <a:lstStyle xmlns:a="http://schemas.openxmlformats.org/drawingml/2006/main"/>
        <a:p xmlns:a="http://schemas.openxmlformats.org/drawingml/2006/main">
          <a:r>
            <a:rPr lang="en-US" sz="2400" b="1" dirty="0" err="1">
              <a:solidFill>
                <a:srgbClr val="2D85EF"/>
              </a:solidFill>
              <a:latin typeface="Segoe UI" panose="020B0502040204020203" pitchFamily="34" charset="0"/>
            </a:rPr>
            <a:t>Consolidación</a:t>
          </a:r>
          <a:r>
            <a:rPr lang="en-US" sz="2400" b="1" dirty="0">
              <a:solidFill>
                <a:srgbClr val="2D85EF"/>
              </a:solidFill>
              <a:latin typeface="Segoe UI" panose="020B0502040204020203" pitchFamily="34" charset="0"/>
            </a:rPr>
            <a:t> fiscal</a:t>
          </a:r>
        </a:p>
      </cdr:txBody>
    </cdr:sp>
  </cdr:relSizeAnchor>
  <cdr:relSizeAnchor xmlns:cdr="http://schemas.openxmlformats.org/drawingml/2006/chartDrawing">
    <cdr:from>
      <cdr:x>0.15972</cdr:x>
      <cdr:y>0.59539</cdr:y>
    </cdr:from>
    <cdr:to>
      <cdr:x>0.44294</cdr:x>
      <cdr:y>0.67554</cdr:y>
    </cdr:to>
    <cdr:sp macro="" textlink="">
      <cdr:nvSpPr>
        <cdr:cNvPr id="4" name="TextBox 1">
          <a:extLst xmlns:a="http://schemas.openxmlformats.org/drawingml/2006/main">
            <a:ext uri="{FF2B5EF4-FFF2-40B4-BE49-F238E27FC236}">
              <a16:creationId xmlns:a16="http://schemas.microsoft.com/office/drawing/2014/main" id="{B77AE9C4-61AF-4DB6-B632-1007F2ACF854}"/>
            </a:ext>
          </a:extLst>
        </cdr:cNvPr>
        <cdr:cNvSpPr txBox="1"/>
      </cdr:nvSpPr>
      <cdr:spPr>
        <a:xfrm xmlns:a="http://schemas.openxmlformats.org/drawingml/2006/main">
          <a:off x="1752601" y="4899819"/>
          <a:ext cx="3107716" cy="659643"/>
        </a:xfrm>
        <a:prstGeom xmlns:a="http://schemas.openxmlformats.org/drawingml/2006/main" prst="rect">
          <a:avLst/>
        </a:prstGeom>
        <a:solidFill xmlns:a="http://schemas.openxmlformats.org/drawingml/2006/main">
          <a:srgbClr val="FFFFFF">
            <a:alpha val="0"/>
          </a:srgbClr>
        </a:solidFill>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400" b="1" dirty="0" err="1">
              <a:solidFill>
                <a:srgbClr val="0070C0"/>
              </a:solidFill>
              <a:latin typeface="Segoe UI" panose="020B0502040204020203" pitchFamily="34" charset="0"/>
            </a:rPr>
            <a:t>Expansión</a:t>
          </a:r>
          <a:r>
            <a:rPr lang="en-US" sz="2400" b="1" dirty="0">
              <a:solidFill>
                <a:srgbClr val="0070C0"/>
              </a:solidFill>
              <a:latin typeface="Segoe UI" panose="020B0502040204020203" pitchFamily="34" charset="0"/>
            </a:rPr>
            <a:t> fiscal</a:t>
          </a:r>
        </a:p>
      </cdr:txBody>
    </cdr:sp>
  </cdr:relSizeAnchor>
  <cdr:relSizeAnchor xmlns:cdr="http://schemas.openxmlformats.org/drawingml/2006/chartDrawing">
    <cdr:from>
      <cdr:x>0.26056</cdr:x>
      <cdr:y>0.28698</cdr:y>
    </cdr:from>
    <cdr:to>
      <cdr:x>0.26056</cdr:x>
      <cdr:y>0.44656</cdr:y>
    </cdr:to>
    <cdr:cxnSp macro="">
      <cdr:nvCxnSpPr>
        <cdr:cNvPr id="6" name="Straight Arrow Connector 5">
          <a:extLst xmlns:a="http://schemas.openxmlformats.org/drawingml/2006/main">
            <a:ext uri="{FF2B5EF4-FFF2-40B4-BE49-F238E27FC236}">
              <a16:creationId xmlns:a16="http://schemas.microsoft.com/office/drawing/2014/main" id="{137FF717-3A48-4255-B5E8-F32CF15D8E1E}"/>
            </a:ext>
          </a:extLst>
        </cdr:cNvPr>
        <cdr:cNvCxnSpPr/>
      </cdr:nvCxnSpPr>
      <cdr:spPr>
        <a:xfrm xmlns:a="http://schemas.openxmlformats.org/drawingml/2006/main" flipV="1">
          <a:off x="1157930" y="899324"/>
          <a:ext cx="0" cy="500080"/>
        </a:xfrm>
        <a:prstGeom xmlns:a="http://schemas.openxmlformats.org/drawingml/2006/main" prst="straightConnector1">
          <a:avLst/>
        </a:prstGeom>
        <a:ln xmlns:a="http://schemas.openxmlformats.org/drawingml/2006/main" w="38100">
          <a:solidFill>
            <a:srgbClr val="2D85EF"/>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0.26051</cdr:x>
      <cdr:y>0.44099</cdr:y>
    </cdr:from>
    <cdr:to>
      <cdr:x>0.26051</cdr:x>
      <cdr:y>0.60057</cdr:y>
    </cdr:to>
    <cdr:cxnSp macro="">
      <cdr:nvCxnSpPr>
        <cdr:cNvPr id="9" name="Straight Arrow Connector 8">
          <a:extLst xmlns:a="http://schemas.openxmlformats.org/drawingml/2006/main">
            <a:ext uri="{FF2B5EF4-FFF2-40B4-BE49-F238E27FC236}">
              <a16:creationId xmlns:a16="http://schemas.microsoft.com/office/drawing/2014/main" id="{A003775B-BA2A-425A-B00B-CD48B49E09DC}"/>
            </a:ext>
          </a:extLst>
        </cdr:cNvPr>
        <cdr:cNvCxnSpPr/>
      </cdr:nvCxnSpPr>
      <cdr:spPr>
        <a:xfrm xmlns:a="http://schemas.openxmlformats.org/drawingml/2006/main" flipV="1">
          <a:off x="1157709" y="1381932"/>
          <a:ext cx="0" cy="500079"/>
        </a:xfrm>
        <a:prstGeom xmlns:a="http://schemas.openxmlformats.org/drawingml/2006/main" prst="straightConnector1">
          <a:avLst/>
        </a:prstGeom>
        <a:ln xmlns:a="http://schemas.openxmlformats.org/drawingml/2006/main" w="38100">
          <a:solidFill>
            <a:srgbClr val="2D85EF"/>
          </a:solidFill>
          <a:headEnd type="triangle"/>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cdr:y>
    </cdr:from>
    <cdr:to>
      <cdr:x>0.94487</cdr:x>
      <cdr:y>0.06761</cdr:y>
    </cdr:to>
    <cdr:sp macro="" textlink="">
      <cdr:nvSpPr>
        <cdr:cNvPr id="7" name="Header">
          <a:extLst xmlns:a="http://schemas.openxmlformats.org/drawingml/2006/main">
            <a:ext uri="{FF2B5EF4-FFF2-40B4-BE49-F238E27FC236}">
              <a16:creationId xmlns:a16="http://schemas.microsoft.com/office/drawing/2014/main" id="{DF6109E1-5A71-4F49-AD38-02F78FE2B424}"/>
            </a:ext>
          </a:extLst>
        </cdr:cNvPr>
        <cdr:cNvSpPr txBox="1"/>
      </cdr:nvSpPr>
      <cdr:spPr>
        <a:xfrm xmlns:a="http://schemas.openxmlformats.org/drawingml/2006/main">
          <a:off x="0" y="0"/>
          <a:ext cx="10367866" cy="556419"/>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lIns="0" tIns="0" rIns="0" bIns="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altLang="en-US" sz="2600" b="1" dirty="0" err="1">
              <a:solidFill>
                <a:srgbClr val="000000"/>
              </a:solidFill>
              <a:latin typeface="Segoe UI" panose="020B0502040204020203" pitchFamily="34" charset="0"/>
              <a:cs typeface="Segoe UI" panose="020B0502040204020203" pitchFamily="34" charset="0"/>
            </a:rPr>
            <a:t>Estados</a:t>
          </a:r>
          <a:r>
            <a:rPr lang="en-US" altLang="en-US" sz="2600" b="1" dirty="0">
              <a:solidFill>
                <a:srgbClr val="000000"/>
              </a:solidFill>
              <a:latin typeface="Segoe UI" panose="020B0502040204020203" pitchFamily="34" charset="0"/>
              <a:cs typeface="Segoe UI" panose="020B0502040204020203" pitchFamily="34" charset="0"/>
            </a:rPr>
            <a:t> </a:t>
          </a:r>
          <a:r>
            <a:rPr lang="en-US" altLang="en-US" sz="2600" b="1" dirty="0" err="1">
              <a:solidFill>
                <a:srgbClr val="000000"/>
              </a:solidFill>
              <a:latin typeface="Segoe UI" panose="020B0502040204020203" pitchFamily="34" charset="0"/>
              <a:cs typeface="Segoe UI" panose="020B0502040204020203" pitchFamily="34" charset="0"/>
            </a:rPr>
            <a:t>Unidos</a:t>
          </a:r>
          <a:r>
            <a:rPr lang="en-US" altLang="en-US" sz="2600" b="1" dirty="0">
              <a:solidFill>
                <a:srgbClr val="000000"/>
              </a:solidFill>
              <a:latin typeface="Segoe UI" panose="020B0502040204020203" pitchFamily="34" charset="0"/>
              <a:cs typeface="Segoe UI" panose="020B0502040204020203" pitchFamily="34" charset="0"/>
            </a:rPr>
            <a:t>: </a:t>
          </a:r>
          <a:r>
            <a:rPr lang="es-ES" altLang="en-US" sz="2600" b="1" dirty="0">
              <a:solidFill>
                <a:srgbClr val="000000"/>
              </a:solidFill>
              <a:latin typeface="Segoe UI" panose="020B0502040204020203" pitchFamily="34" charset="0"/>
              <a:cs typeface="Segoe UI" panose="020B0502040204020203" pitchFamily="34" charset="0"/>
            </a:rPr>
            <a:t>Posición Fiscal en el Ciclo Comercial</a:t>
          </a:r>
        </a:p>
        <a:p xmlns:a="http://schemas.openxmlformats.org/drawingml/2006/main">
          <a:pPr algn="l"/>
          <a:endParaRPr lang="en-US" altLang="en-US" sz="2600" b="1" dirty="0">
            <a:solidFill>
              <a:srgbClr val="000000"/>
            </a:solidFill>
            <a:latin typeface="Segoe UI" panose="020B0502040204020203" pitchFamily="34" charset="0"/>
            <a:cs typeface="Segoe UI" panose="020B0502040204020203" pitchFamily="34" charset="0"/>
          </a:endParaRPr>
        </a:p>
        <a:p xmlns:a="http://schemas.openxmlformats.org/drawingml/2006/main">
          <a:pPr algn="l"/>
          <a:endParaRPr lang="en-US" altLang="en-US" sz="2600" i="1" dirty="0">
            <a:solidFill>
              <a:srgbClr val="4B82AD"/>
            </a:solidFill>
            <a:latin typeface="Segoe UI" panose="020B0502040204020203" pitchFamily="34" charset="0"/>
            <a:cs typeface="Segoe UI" panose="020B0502040204020203"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0.08313</cdr:x>
      <cdr:y>0.68511</cdr:y>
    </cdr:from>
    <cdr:to>
      <cdr:x>0.35417</cdr:x>
      <cdr:y>0.8066</cdr:y>
    </cdr:to>
    <cdr:sp macro="" textlink="">
      <cdr:nvSpPr>
        <cdr:cNvPr id="4" name="TextBox 1">
          <a:extLst xmlns:a="http://schemas.openxmlformats.org/drawingml/2006/main">
            <a:ext uri="{FF2B5EF4-FFF2-40B4-BE49-F238E27FC236}">
              <a16:creationId xmlns:a16="http://schemas.microsoft.com/office/drawing/2014/main" id="{F38CF2FD-E67E-4B9C-B30F-E2B0A1A78745}"/>
            </a:ext>
          </a:extLst>
        </cdr:cNvPr>
        <cdr:cNvSpPr txBox="1"/>
      </cdr:nvSpPr>
      <cdr:spPr>
        <a:xfrm xmlns:a="http://schemas.openxmlformats.org/drawingml/2006/main">
          <a:off x="912217" y="5586346"/>
          <a:ext cx="2973984" cy="9906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S" sz="2000" b="1" dirty="0">
              <a:solidFill>
                <a:srgbClr val="FF8553"/>
              </a:solidFill>
              <a:latin typeface="Segoe UI" pitchFamily="34" charset="0"/>
              <a:ea typeface="Segoe UI" pitchFamily="34" charset="0"/>
              <a:cs typeface="Segoe UI" pitchFamily="34" charset="0"/>
            </a:rPr>
            <a:t>Sección 301: 25% de tarifa sobre $ 50 mil millones (15 de junio</a:t>
          </a:r>
          <a:r>
            <a:rPr lang="en-US" sz="2000" b="1" dirty="0">
              <a:solidFill>
                <a:srgbClr val="FF8553"/>
              </a:solidFill>
              <a:latin typeface="Segoe UI" pitchFamily="34" charset="0"/>
              <a:ea typeface="Segoe UI" pitchFamily="34" charset="0"/>
              <a:cs typeface="Segoe UI" pitchFamily="34" charset="0"/>
            </a:rPr>
            <a:t>)</a:t>
          </a:r>
        </a:p>
      </cdr:txBody>
    </cdr:sp>
  </cdr:relSizeAnchor>
  <cdr:relSizeAnchor xmlns:cdr="http://schemas.openxmlformats.org/drawingml/2006/chartDrawing">
    <cdr:from>
      <cdr:x>0.08333</cdr:x>
      <cdr:y>0.8133</cdr:y>
    </cdr:from>
    <cdr:to>
      <cdr:x>0.37256</cdr:x>
      <cdr:y>0.91124</cdr:y>
    </cdr:to>
    <cdr:sp macro="" textlink="">
      <cdr:nvSpPr>
        <cdr:cNvPr id="5" name="TextBox 1">
          <a:extLst xmlns:a="http://schemas.openxmlformats.org/drawingml/2006/main">
            <a:ext uri="{FF2B5EF4-FFF2-40B4-BE49-F238E27FC236}">
              <a16:creationId xmlns:a16="http://schemas.microsoft.com/office/drawing/2014/main" id="{F1DC2D88-C51E-472A-9B30-99B128895909}"/>
            </a:ext>
          </a:extLst>
        </cdr:cNvPr>
        <cdr:cNvSpPr txBox="1"/>
      </cdr:nvSpPr>
      <cdr:spPr>
        <a:xfrm xmlns:a="http://schemas.openxmlformats.org/drawingml/2006/main">
          <a:off x="914401" y="6631570"/>
          <a:ext cx="3173657" cy="7986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S" sz="2000" b="1" dirty="0">
              <a:solidFill>
                <a:schemeClr val="tx1"/>
              </a:solidFill>
              <a:latin typeface="Segoe UI" pitchFamily="34" charset="0"/>
              <a:ea typeface="Segoe UI" pitchFamily="34" charset="0"/>
              <a:cs typeface="Segoe UI" pitchFamily="34" charset="0"/>
            </a:rPr>
            <a:t>10-25% de tarifa en acero y aluminio (9 de marzo)</a:t>
          </a:r>
          <a:endParaRPr lang="en-US" sz="2000" b="1" dirty="0">
            <a:solidFill>
              <a:schemeClr val="tx1"/>
            </a:solidFill>
            <a:latin typeface="Segoe UI" pitchFamily="34" charset="0"/>
            <a:ea typeface="Segoe UI" pitchFamily="34" charset="0"/>
            <a:cs typeface="Segoe UI" pitchFamily="34" charset="0"/>
          </a:endParaRPr>
        </a:p>
      </cdr:txBody>
    </cdr:sp>
  </cdr:relSizeAnchor>
  <cdr:relSizeAnchor xmlns:cdr="http://schemas.openxmlformats.org/drawingml/2006/chartDrawing">
    <cdr:from>
      <cdr:x>0.14088</cdr:x>
      <cdr:y>0.29364</cdr:y>
    </cdr:from>
    <cdr:to>
      <cdr:x>0.27896</cdr:x>
      <cdr:y>0.3393</cdr:y>
    </cdr:to>
    <cdr:sp macro="" textlink="">
      <cdr:nvSpPr>
        <cdr:cNvPr id="6" name="TextBox 1">
          <a:extLst xmlns:a="http://schemas.openxmlformats.org/drawingml/2006/main">
            <a:ext uri="{FF2B5EF4-FFF2-40B4-BE49-F238E27FC236}">
              <a16:creationId xmlns:a16="http://schemas.microsoft.com/office/drawing/2014/main" id="{FE03D1BC-5C78-4CD8-9206-7C3E0D90668B}"/>
            </a:ext>
          </a:extLst>
        </cdr:cNvPr>
        <cdr:cNvSpPr txBox="1"/>
      </cdr:nvSpPr>
      <cdr:spPr>
        <a:xfrm xmlns:a="http://schemas.openxmlformats.org/drawingml/2006/main">
          <a:off x="1545860" y="2394317"/>
          <a:ext cx="1515162" cy="3723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err="1">
              <a:solidFill>
                <a:srgbClr val="00B050"/>
              </a:solidFill>
              <a:latin typeface="Segoe UI" pitchFamily="34" charset="0"/>
              <a:ea typeface="Segoe UI" pitchFamily="34" charset="0"/>
              <a:cs typeface="Segoe UI" pitchFamily="34" charset="0"/>
            </a:rPr>
            <a:t>Inafectado</a:t>
          </a:r>
          <a:endParaRPr lang="en-US" sz="2000" b="1" dirty="0">
            <a:solidFill>
              <a:srgbClr val="00B050"/>
            </a:solidFill>
            <a:latin typeface="Segoe UI" pitchFamily="34" charset="0"/>
            <a:ea typeface="Segoe UI" pitchFamily="34" charset="0"/>
            <a:cs typeface="Segoe UI" pitchFamily="34" charset="0"/>
          </a:endParaRPr>
        </a:p>
      </cdr:txBody>
    </cdr:sp>
  </cdr:relSizeAnchor>
  <cdr:relSizeAnchor xmlns:cdr="http://schemas.openxmlformats.org/drawingml/2006/chartDrawing">
    <cdr:from>
      <cdr:x>0.72222</cdr:x>
      <cdr:y>0.72509</cdr:y>
    </cdr:from>
    <cdr:to>
      <cdr:x>0.99841</cdr:x>
      <cdr:y>0.80989</cdr:y>
    </cdr:to>
    <cdr:sp macro="" textlink="">
      <cdr:nvSpPr>
        <cdr:cNvPr id="7" name="TextBox 1">
          <a:extLst xmlns:a="http://schemas.openxmlformats.org/drawingml/2006/main">
            <a:ext uri="{FF2B5EF4-FFF2-40B4-BE49-F238E27FC236}">
              <a16:creationId xmlns:a16="http://schemas.microsoft.com/office/drawing/2014/main" id="{5A39486B-0EC8-4DC5-8AC6-6B08643C8363}"/>
            </a:ext>
          </a:extLst>
        </cdr:cNvPr>
        <cdr:cNvSpPr txBox="1"/>
      </cdr:nvSpPr>
      <cdr:spPr>
        <a:xfrm xmlns:a="http://schemas.openxmlformats.org/drawingml/2006/main">
          <a:off x="7924802" y="5912350"/>
          <a:ext cx="3030536" cy="6914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S" sz="2000" b="1" dirty="0">
              <a:solidFill>
                <a:srgbClr val="FF8553"/>
              </a:solidFill>
              <a:latin typeface="Segoe UI" pitchFamily="34" charset="0"/>
              <a:ea typeface="Segoe UI" pitchFamily="34" charset="0"/>
              <a:cs typeface="Segoe UI" pitchFamily="34" charset="0"/>
            </a:rPr>
            <a:t>25% de tarifa sobre $ 50 mil millones(15 de junio)</a:t>
          </a:r>
          <a:endParaRPr lang="en-US" sz="2000" b="1" dirty="0">
            <a:solidFill>
              <a:srgbClr val="FF8553"/>
            </a:solidFill>
            <a:latin typeface="Segoe UI" pitchFamily="34" charset="0"/>
            <a:ea typeface="Segoe UI" pitchFamily="34" charset="0"/>
            <a:cs typeface="Segoe UI" pitchFamily="34" charset="0"/>
          </a:endParaRPr>
        </a:p>
      </cdr:txBody>
    </cdr:sp>
  </cdr:relSizeAnchor>
  <cdr:relSizeAnchor xmlns:cdr="http://schemas.openxmlformats.org/drawingml/2006/chartDrawing">
    <cdr:from>
      <cdr:x>0.68593</cdr:x>
      <cdr:y>0.84445</cdr:y>
    </cdr:from>
    <cdr:to>
      <cdr:x>0.98744</cdr:x>
      <cdr:y>0.91927</cdr:y>
    </cdr:to>
    <cdr:sp macro="" textlink="">
      <cdr:nvSpPr>
        <cdr:cNvPr id="8" name="TextBox 1">
          <a:extLst xmlns:a="http://schemas.openxmlformats.org/drawingml/2006/main">
            <a:ext uri="{FF2B5EF4-FFF2-40B4-BE49-F238E27FC236}">
              <a16:creationId xmlns:a16="http://schemas.microsoft.com/office/drawing/2014/main" id="{DC7C28F2-0843-4BBC-9004-A59C44EE7FB9}"/>
            </a:ext>
          </a:extLst>
        </cdr:cNvPr>
        <cdr:cNvSpPr txBox="1"/>
      </cdr:nvSpPr>
      <cdr:spPr>
        <a:xfrm xmlns:a="http://schemas.openxmlformats.org/drawingml/2006/main">
          <a:off x="7526608" y="6885589"/>
          <a:ext cx="3308418" cy="6100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S" sz="2000" b="1" dirty="0">
              <a:solidFill>
                <a:schemeClr val="tx1"/>
              </a:solidFill>
              <a:latin typeface="Segoe UI" pitchFamily="34" charset="0"/>
              <a:ea typeface="Segoe UI" pitchFamily="34" charset="0"/>
              <a:cs typeface="Segoe UI" pitchFamily="34" charset="0"/>
            </a:rPr>
            <a:t>15-25% de tarifa sobre $ 3 mil millones (2 de abril)</a:t>
          </a:r>
          <a:endParaRPr lang="en-US" sz="2000" b="1" dirty="0">
            <a:solidFill>
              <a:schemeClr val="tx1"/>
            </a:solidFill>
            <a:latin typeface="Segoe UI" pitchFamily="34" charset="0"/>
            <a:ea typeface="Segoe UI" pitchFamily="34" charset="0"/>
            <a:cs typeface="Segoe UI" pitchFamily="34" charset="0"/>
          </a:endParaRPr>
        </a:p>
      </cdr:txBody>
    </cdr:sp>
  </cdr:relSizeAnchor>
  <cdr:relSizeAnchor xmlns:cdr="http://schemas.openxmlformats.org/drawingml/2006/chartDrawing">
    <cdr:from>
      <cdr:x>0.79448</cdr:x>
      <cdr:y>0.65798</cdr:y>
    </cdr:from>
    <cdr:to>
      <cdr:x>0.99832</cdr:x>
      <cdr:y>0.71731</cdr:y>
    </cdr:to>
    <cdr:sp macro="" textlink="">
      <cdr:nvSpPr>
        <cdr:cNvPr id="9" name="TextBox 1">
          <a:extLst xmlns:a="http://schemas.openxmlformats.org/drawingml/2006/main">
            <a:ext uri="{FF2B5EF4-FFF2-40B4-BE49-F238E27FC236}">
              <a16:creationId xmlns:a16="http://schemas.microsoft.com/office/drawing/2014/main" id="{A275D221-EA2E-4882-B11A-3DA2F484A5E2}"/>
            </a:ext>
          </a:extLst>
        </cdr:cNvPr>
        <cdr:cNvSpPr txBox="1"/>
      </cdr:nvSpPr>
      <cdr:spPr>
        <a:xfrm xmlns:a="http://schemas.openxmlformats.org/drawingml/2006/main">
          <a:off x="8717662" y="5365133"/>
          <a:ext cx="2236695" cy="4837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000" b="1" dirty="0" err="1">
              <a:solidFill>
                <a:srgbClr val="00B050"/>
              </a:solidFill>
              <a:latin typeface="Segoe UI" pitchFamily="34" charset="0"/>
              <a:ea typeface="Segoe UI" pitchFamily="34" charset="0"/>
              <a:cs typeface="Segoe UI" pitchFamily="34" charset="0"/>
            </a:rPr>
            <a:t>Inafectado</a:t>
          </a:r>
          <a:endParaRPr lang="en-US" sz="2000" b="1" dirty="0">
            <a:solidFill>
              <a:srgbClr val="00B050"/>
            </a:solidFill>
            <a:latin typeface="Segoe UI" pitchFamily="34" charset="0"/>
            <a:ea typeface="Segoe UI" pitchFamily="34" charset="0"/>
            <a:cs typeface="Segoe UI" pitchFamily="34" charset="0"/>
          </a:endParaRPr>
        </a:p>
      </cdr:txBody>
    </cdr:sp>
  </cdr:relSizeAnchor>
  <cdr:relSizeAnchor xmlns:cdr="http://schemas.openxmlformats.org/drawingml/2006/chartDrawing">
    <cdr:from>
      <cdr:x>0.07321</cdr:x>
      <cdr:y>0.46474</cdr:y>
    </cdr:from>
    <cdr:to>
      <cdr:x>0.35605</cdr:x>
      <cdr:y>0.66642</cdr:y>
    </cdr:to>
    <cdr:sp macro="" textlink="">
      <cdr:nvSpPr>
        <cdr:cNvPr id="10" name="TextBox 1">
          <a:extLst xmlns:a="http://schemas.openxmlformats.org/drawingml/2006/main">
            <a:ext uri="{FF2B5EF4-FFF2-40B4-BE49-F238E27FC236}">
              <a16:creationId xmlns:a16="http://schemas.microsoft.com/office/drawing/2014/main" id="{72DA8AA3-03A8-4743-9E38-39D85F0D4A4A}"/>
            </a:ext>
          </a:extLst>
        </cdr:cNvPr>
        <cdr:cNvSpPr txBox="1"/>
      </cdr:nvSpPr>
      <cdr:spPr>
        <a:xfrm xmlns:a="http://schemas.openxmlformats.org/drawingml/2006/main">
          <a:off x="803371" y="3789499"/>
          <a:ext cx="3103467" cy="16444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S" sz="2000" b="1" dirty="0">
              <a:solidFill>
                <a:srgbClr val="FF0000"/>
              </a:solidFill>
              <a:latin typeface="Segoe UI" pitchFamily="34" charset="0"/>
              <a:ea typeface="Segoe UI" pitchFamily="34" charset="0"/>
              <a:cs typeface="Segoe UI" pitchFamily="34" charset="0"/>
            </a:rPr>
            <a:t>Posible arancel del 10% sobre $ 200 mil millones en respuesta a la contra reacción de China (18 de Julio)</a:t>
          </a:r>
          <a:endParaRPr lang="en-US" sz="2000" b="1" dirty="0">
            <a:solidFill>
              <a:srgbClr val="FF0000"/>
            </a:solidFill>
            <a:latin typeface="Segoe UI" pitchFamily="34" charset="0"/>
            <a:ea typeface="Segoe UI" pitchFamily="34" charset="0"/>
            <a:cs typeface="Segoe UI" pitchFamily="34" charset="0"/>
          </a:endParaRPr>
        </a:p>
      </cdr:txBody>
    </cdr:sp>
  </cdr:relSizeAnchor>
  <cdr:relSizeAnchor xmlns:cdr="http://schemas.openxmlformats.org/drawingml/2006/chartDrawing">
    <cdr:from>
      <cdr:x>0.38638</cdr:x>
      <cdr:y>0.58975</cdr:y>
    </cdr:from>
    <cdr:to>
      <cdr:x>0.51909</cdr:x>
      <cdr:y>0.67985</cdr:y>
    </cdr:to>
    <cdr:sp macro="" textlink="">
      <cdr:nvSpPr>
        <cdr:cNvPr id="11" name="TextBox 10">
          <a:extLst xmlns:a="http://schemas.openxmlformats.org/drawingml/2006/main">
            <a:ext uri="{FF2B5EF4-FFF2-40B4-BE49-F238E27FC236}">
              <a16:creationId xmlns:a16="http://schemas.microsoft.com/office/drawing/2014/main" id="{004AC448-45EA-46F7-B923-9E4BF9A8FD4E}"/>
            </a:ext>
          </a:extLst>
        </cdr:cNvPr>
        <cdr:cNvSpPr txBox="1"/>
      </cdr:nvSpPr>
      <cdr:spPr>
        <a:xfrm xmlns:a="http://schemas.openxmlformats.org/drawingml/2006/main">
          <a:off x="4239695" y="4808825"/>
          <a:ext cx="1456200" cy="7346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latin typeface="Segoe UI" panose="020B0502040204020203" pitchFamily="34" charset="0"/>
              <a:cs typeface="Segoe UI" panose="020B0502040204020203" pitchFamily="34" charset="0"/>
            </a:rPr>
            <a:t>200</a:t>
          </a:r>
        </a:p>
      </cdr:txBody>
    </cdr:sp>
  </cdr:relSizeAnchor>
  <cdr:relSizeAnchor xmlns:cdr="http://schemas.openxmlformats.org/drawingml/2006/chartDrawing">
    <cdr:from>
      <cdr:x>0.00188</cdr:x>
      <cdr:y>0</cdr:y>
    </cdr:from>
    <cdr:to>
      <cdr:x>1</cdr:x>
      <cdr:y>0.12742</cdr:y>
    </cdr:to>
    <cdr:sp macro="" textlink="">
      <cdr:nvSpPr>
        <cdr:cNvPr id="12" name="Header">
          <a:extLst xmlns:a="http://schemas.openxmlformats.org/drawingml/2006/main">
            <a:ext uri="{FF2B5EF4-FFF2-40B4-BE49-F238E27FC236}">
              <a16:creationId xmlns:a16="http://schemas.microsoft.com/office/drawing/2014/main" id="{D85BC581-959B-4A26-BEC4-45370FD598ED}"/>
            </a:ext>
          </a:extLst>
        </cdr:cNvPr>
        <cdr:cNvSpPr txBox="1"/>
      </cdr:nvSpPr>
      <cdr:spPr>
        <a:xfrm xmlns:a="http://schemas.openxmlformats.org/drawingml/2006/main">
          <a:off x="20637" y="-3557653"/>
          <a:ext cx="10952163" cy="103898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lIns="0" tIns="0" rIns="0" bIns="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s-ES" altLang="en-US" sz="2600" b="1" dirty="0">
              <a:solidFill>
                <a:srgbClr val="000000"/>
              </a:solidFill>
              <a:latin typeface="Segoe UI" panose="020B0502040204020203" pitchFamily="34" charset="0"/>
              <a:cs typeface="Segoe UI" panose="020B0502040204020203" pitchFamily="34" charset="0"/>
            </a:rPr>
            <a:t>Impacto de las tarifas anunciadas</a:t>
          </a:r>
        </a:p>
        <a:p xmlns:a="http://schemas.openxmlformats.org/drawingml/2006/main">
          <a:pPr algn="l"/>
          <a:r>
            <a:rPr lang="es-ES" altLang="en-US" sz="2600" i="1" dirty="0">
              <a:solidFill>
                <a:srgbClr val="000000"/>
              </a:solidFill>
              <a:latin typeface="Segoe UI" panose="020B0502040204020203" pitchFamily="34" charset="0"/>
              <a:cs typeface="Segoe UI" panose="020B0502040204020203" pitchFamily="34" charset="0"/>
            </a:rPr>
            <a:t>(Comercio de bienes 2017, en miles de millones de dólares, el tamaño de la burbuja representa el porcentaje del PIB)</a:t>
          </a:r>
          <a:endParaRPr lang="en-US" altLang="en-US" sz="2600" i="1" dirty="0">
            <a:solidFill>
              <a:srgbClr val="4B82AD"/>
            </a:solidFill>
            <a:latin typeface="Segoe UI" panose="020B0502040204020203" pitchFamily="34" charset="0"/>
            <a:cs typeface="Segoe UI" panose="020B0502040204020203"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0.30541</cdr:x>
      <cdr:y>0.2023</cdr:y>
    </cdr:from>
    <cdr:to>
      <cdr:x>0.5192</cdr:x>
      <cdr:y>0.2691</cdr:y>
    </cdr:to>
    <cdr:sp macro="" textlink="">
      <cdr:nvSpPr>
        <cdr:cNvPr id="2" name="TextBox 1">
          <a:extLst xmlns:a="http://schemas.openxmlformats.org/drawingml/2006/main">
            <a:ext uri="{FF2B5EF4-FFF2-40B4-BE49-F238E27FC236}">
              <a16:creationId xmlns:a16="http://schemas.microsoft.com/office/drawing/2014/main" id="{FDB909D9-10E7-4A30-AF36-FA67311EB0B2}"/>
            </a:ext>
          </a:extLst>
        </cdr:cNvPr>
        <cdr:cNvSpPr txBox="1"/>
      </cdr:nvSpPr>
      <cdr:spPr>
        <a:xfrm xmlns:a="http://schemas.openxmlformats.org/drawingml/2006/main">
          <a:off x="3351214" y="1664824"/>
          <a:ext cx="2345918" cy="5497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err="1">
              <a:solidFill>
                <a:srgbClr val="FF0D0D"/>
              </a:solidFill>
              <a:latin typeface="Segoe UI" pitchFamily="34" charset="0"/>
              <a:ea typeface="Segoe UI" pitchFamily="34" charset="0"/>
              <a:cs typeface="Segoe UI" pitchFamily="34" charset="0"/>
            </a:rPr>
            <a:t>Corporaciones</a:t>
          </a:r>
          <a:r>
            <a:rPr lang="en-US" sz="2400" b="1" dirty="0">
              <a:solidFill>
                <a:srgbClr val="FF0D0D"/>
              </a:solidFill>
              <a:latin typeface="Segoe UI" pitchFamily="34" charset="0"/>
              <a:ea typeface="Segoe UI" pitchFamily="34" charset="0"/>
              <a:cs typeface="Segoe UI" pitchFamily="34" charset="0"/>
            </a:rPr>
            <a:t> (</a:t>
          </a:r>
          <a:r>
            <a:rPr lang="en-US" sz="2400" b="1" dirty="0" err="1">
              <a:solidFill>
                <a:srgbClr val="FF0D0D"/>
              </a:solidFill>
              <a:latin typeface="Segoe UI" pitchFamily="34" charset="0"/>
              <a:ea typeface="Segoe UI" pitchFamily="34" charset="0"/>
              <a:cs typeface="Segoe UI" pitchFamily="34" charset="0"/>
            </a:rPr>
            <a:t>Derecha</a:t>
          </a:r>
          <a:r>
            <a:rPr lang="en-US" sz="2400" b="1" dirty="0">
              <a:solidFill>
                <a:srgbClr val="FF0D0D"/>
              </a:solidFill>
              <a:latin typeface="Segoe UI" pitchFamily="34" charset="0"/>
              <a:ea typeface="Segoe UI" pitchFamily="34" charset="0"/>
              <a:cs typeface="Segoe UI" pitchFamily="34" charset="0"/>
            </a:rPr>
            <a:t>)</a:t>
          </a:r>
        </a:p>
      </cdr:txBody>
    </cdr:sp>
  </cdr:relSizeAnchor>
  <cdr:relSizeAnchor xmlns:cdr="http://schemas.openxmlformats.org/drawingml/2006/chartDrawing">
    <cdr:from>
      <cdr:x>0.45833</cdr:x>
      <cdr:y>0.54516</cdr:y>
    </cdr:from>
    <cdr:to>
      <cdr:x>0.59642</cdr:x>
      <cdr:y>0.5904</cdr:y>
    </cdr:to>
    <cdr:sp macro="" textlink="">
      <cdr:nvSpPr>
        <cdr:cNvPr id="3" name="TextBox 1">
          <a:extLst xmlns:a="http://schemas.openxmlformats.org/drawingml/2006/main">
            <a:ext uri="{FF2B5EF4-FFF2-40B4-BE49-F238E27FC236}">
              <a16:creationId xmlns:a16="http://schemas.microsoft.com/office/drawing/2014/main" id="{FDB909D9-10E7-4A30-AF36-FA67311EB0B2}"/>
            </a:ext>
          </a:extLst>
        </cdr:cNvPr>
        <cdr:cNvSpPr txBox="1"/>
      </cdr:nvSpPr>
      <cdr:spPr>
        <a:xfrm xmlns:a="http://schemas.openxmlformats.org/drawingml/2006/main">
          <a:off x="5029200" y="4486479"/>
          <a:ext cx="1515162" cy="3723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err="1">
              <a:solidFill>
                <a:schemeClr val="tx1"/>
              </a:solidFill>
              <a:latin typeface="Segoe UI" pitchFamily="34" charset="0"/>
              <a:ea typeface="Segoe UI" pitchFamily="34" charset="0"/>
              <a:cs typeface="Segoe UI" pitchFamily="34" charset="0"/>
            </a:rPr>
            <a:t>Hogares</a:t>
          </a:r>
          <a:endParaRPr lang="en-US" sz="2400" b="1" dirty="0">
            <a:solidFill>
              <a:schemeClr val="tx1"/>
            </a:solidFill>
            <a:latin typeface="Segoe UI" pitchFamily="34" charset="0"/>
            <a:ea typeface="Segoe UI" pitchFamily="34" charset="0"/>
            <a:cs typeface="Segoe UI" pitchFamily="34" charset="0"/>
          </a:endParaRPr>
        </a:p>
      </cdr:txBody>
    </cdr:sp>
  </cdr:relSizeAnchor>
  <cdr:relSizeAnchor xmlns:cdr="http://schemas.openxmlformats.org/drawingml/2006/chartDrawing">
    <cdr:from>
      <cdr:x>0.57624</cdr:x>
      <cdr:y>0.3259</cdr:y>
    </cdr:from>
    <cdr:to>
      <cdr:x>0.74291</cdr:x>
      <cdr:y>0.38638</cdr:y>
    </cdr:to>
    <cdr:sp macro="" textlink="">
      <cdr:nvSpPr>
        <cdr:cNvPr id="4" name="TextBox 1">
          <a:extLst xmlns:a="http://schemas.openxmlformats.org/drawingml/2006/main">
            <a:ext uri="{FF2B5EF4-FFF2-40B4-BE49-F238E27FC236}">
              <a16:creationId xmlns:a16="http://schemas.microsoft.com/office/drawing/2014/main" id="{43721501-ACE8-43D8-B448-B383BB95403A}"/>
            </a:ext>
          </a:extLst>
        </cdr:cNvPr>
        <cdr:cNvSpPr txBox="1"/>
      </cdr:nvSpPr>
      <cdr:spPr>
        <a:xfrm xmlns:a="http://schemas.openxmlformats.org/drawingml/2006/main">
          <a:off x="6323014" y="2681988"/>
          <a:ext cx="1828800" cy="4977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err="1">
              <a:solidFill>
                <a:srgbClr val="2D85EF"/>
              </a:solidFill>
              <a:latin typeface="Segoe UI" pitchFamily="34" charset="0"/>
              <a:ea typeface="Segoe UI" pitchFamily="34" charset="0"/>
              <a:cs typeface="Segoe UI" pitchFamily="34" charset="0"/>
            </a:rPr>
            <a:t>Gobierno</a:t>
          </a:r>
          <a:endParaRPr lang="en-US" sz="2400" b="1" dirty="0">
            <a:solidFill>
              <a:srgbClr val="2D85EF"/>
            </a:solidFill>
            <a:latin typeface="Segoe UI" pitchFamily="34" charset="0"/>
            <a:ea typeface="Segoe UI" pitchFamily="34" charset="0"/>
            <a:cs typeface="Segoe UI" pitchFamily="34" charset="0"/>
          </a:endParaRPr>
        </a:p>
      </cdr:txBody>
    </cdr:sp>
  </cdr:relSizeAnchor>
  <cdr:relSizeAnchor xmlns:cdr="http://schemas.openxmlformats.org/drawingml/2006/chartDrawing">
    <cdr:from>
      <cdr:x>0.07407</cdr:x>
      <cdr:y>0.03637</cdr:y>
    </cdr:from>
    <cdr:to>
      <cdr:x>0.72208</cdr:x>
      <cdr:y>0.13638</cdr:y>
    </cdr:to>
    <cdr:sp macro="" textlink="">
      <cdr:nvSpPr>
        <cdr:cNvPr id="5" name="Header">
          <a:extLst xmlns:a="http://schemas.openxmlformats.org/drawingml/2006/main">
            <a:ext uri="{FF2B5EF4-FFF2-40B4-BE49-F238E27FC236}">
              <a16:creationId xmlns:a16="http://schemas.microsoft.com/office/drawing/2014/main" id="{410922F7-872E-4B1A-A8D2-29B1B80E0161}"/>
            </a:ext>
          </a:extLst>
        </cdr:cNvPr>
        <cdr:cNvSpPr txBox="1"/>
      </cdr:nvSpPr>
      <cdr:spPr>
        <a:xfrm xmlns:a="http://schemas.openxmlformats.org/drawingml/2006/main">
          <a:off x="812750" y="299333"/>
          <a:ext cx="7110463" cy="823029"/>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lIns="0" tIns="0" rIns="0" bIns="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s-ES" altLang="en-US" sz="2600" b="1" dirty="0">
              <a:solidFill>
                <a:schemeClr val="tx1"/>
              </a:solidFill>
              <a:latin typeface="Segoe UI" panose="020B0502040204020203" pitchFamily="34" charset="0"/>
              <a:cs typeface="Segoe UI" panose="020B0502040204020203" pitchFamily="34" charset="0"/>
            </a:rPr>
            <a:t>Deuda interna del sector no financiero</a:t>
          </a:r>
        </a:p>
        <a:p xmlns:a="http://schemas.openxmlformats.org/drawingml/2006/main">
          <a:pPr algn="l"/>
          <a:r>
            <a:rPr lang="es-ES" altLang="en-US" sz="2600" i="1" dirty="0">
              <a:solidFill>
                <a:schemeClr val="tx1"/>
              </a:solidFill>
              <a:latin typeface="Segoe UI" panose="020B0502040204020203" pitchFamily="34" charset="0"/>
              <a:cs typeface="Segoe UI" panose="020B0502040204020203" pitchFamily="34" charset="0"/>
            </a:rPr>
            <a:t>(En porcentaje del PIB)</a:t>
          </a:r>
          <a:endParaRPr lang="en-US" altLang="en-US" sz="2600" i="1" dirty="0">
            <a:solidFill>
              <a:schemeClr val="tx1"/>
            </a:solidFill>
            <a:latin typeface="Segoe UI" panose="020B0502040204020203" pitchFamily="34" charset="0"/>
            <a:cs typeface="Segoe UI" panose="020B0502040204020203"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0.00223</cdr:y>
    </cdr:from>
    <cdr:to>
      <cdr:x>1</cdr:x>
      <cdr:y>0.10733</cdr:y>
    </cdr:to>
    <cdr:sp macro="" textlink="">
      <cdr:nvSpPr>
        <cdr:cNvPr id="2" name="Header">
          <a:extLst xmlns:a="http://schemas.openxmlformats.org/drawingml/2006/main">
            <a:ext uri="{FF2B5EF4-FFF2-40B4-BE49-F238E27FC236}">
              <a16:creationId xmlns:a16="http://schemas.microsoft.com/office/drawing/2014/main" id="{00000000-0008-0000-0000-000003000000}"/>
            </a:ext>
          </a:extLst>
        </cdr:cNvPr>
        <cdr:cNvSpPr txBox="1"/>
      </cdr:nvSpPr>
      <cdr:spPr>
        <a:xfrm xmlns:a="http://schemas.openxmlformats.org/drawingml/2006/main">
          <a:off x="-3049587" y="20216"/>
          <a:ext cx="18288000" cy="950935"/>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lIns="0" tIns="0" rIns="0" bIns="0" rtlCol="0" anchor="t"/>
        <a:lstStyle xmlns:a="http://schemas.openxmlformats.org/drawingml/2006/main">
          <a:defPPr>
            <a:defRPr lang="en-US"/>
          </a:defPPr>
          <a:lvl1pPr algn="l" defTabSz="2176463" rtl="0" eaLnBrk="0" fontAlgn="base" hangingPunct="0">
            <a:spcBef>
              <a:spcPct val="0"/>
            </a:spcBef>
            <a:spcAft>
              <a:spcPct val="0"/>
            </a:spcAft>
            <a:defRPr sz="4300" kern="1200">
              <a:solidFill>
                <a:schemeClr val="dk1"/>
              </a:solidFill>
              <a:latin typeface="+mn-lt"/>
              <a:ea typeface="+mn-ea"/>
              <a:cs typeface="+mn-cs"/>
            </a:defRPr>
          </a:lvl1pPr>
          <a:lvl2pPr marL="1087438" indent="-630238" algn="l" defTabSz="2176463" rtl="0" eaLnBrk="0" fontAlgn="base" hangingPunct="0">
            <a:spcBef>
              <a:spcPct val="0"/>
            </a:spcBef>
            <a:spcAft>
              <a:spcPct val="0"/>
            </a:spcAft>
            <a:defRPr sz="4300" kern="1200">
              <a:solidFill>
                <a:schemeClr val="dk1"/>
              </a:solidFill>
              <a:latin typeface="+mn-lt"/>
              <a:ea typeface="+mn-ea"/>
              <a:cs typeface="+mn-cs"/>
            </a:defRPr>
          </a:lvl2pPr>
          <a:lvl3pPr marL="2176463" indent="-1262063" algn="l" defTabSz="2176463" rtl="0" eaLnBrk="0" fontAlgn="base" hangingPunct="0">
            <a:spcBef>
              <a:spcPct val="0"/>
            </a:spcBef>
            <a:spcAft>
              <a:spcPct val="0"/>
            </a:spcAft>
            <a:defRPr sz="4300" kern="1200">
              <a:solidFill>
                <a:schemeClr val="dk1"/>
              </a:solidFill>
              <a:latin typeface="+mn-lt"/>
              <a:ea typeface="+mn-ea"/>
              <a:cs typeface="+mn-cs"/>
            </a:defRPr>
          </a:lvl3pPr>
          <a:lvl4pPr marL="3265488" indent="-1893888" algn="l" defTabSz="2176463" rtl="0" eaLnBrk="0" fontAlgn="base" hangingPunct="0">
            <a:spcBef>
              <a:spcPct val="0"/>
            </a:spcBef>
            <a:spcAft>
              <a:spcPct val="0"/>
            </a:spcAft>
            <a:defRPr sz="4300" kern="1200">
              <a:solidFill>
                <a:schemeClr val="dk1"/>
              </a:solidFill>
              <a:latin typeface="+mn-lt"/>
              <a:ea typeface="+mn-ea"/>
              <a:cs typeface="+mn-cs"/>
            </a:defRPr>
          </a:lvl4pPr>
          <a:lvl5pPr marL="4354513" indent="-2525713" algn="l" defTabSz="2176463" rtl="0" eaLnBrk="0" fontAlgn="base" hangingPunct="0">
            <a:spcBef>
              <a:spcPct val="0"/>
            </a:spcBef>
            <a:spcAft>
              <a:spcPct val="0"/>
            </a:spcAft>
            <a:defRPr sz="4300" kern="1200">
              <a:solidFill>
                <a:schemeClr val="dk1"/>
              </a:solidFill>
              <a:latin typeface="+mn-lt"/>
              <a:ea typeface="+mn-ea"/>
              <a:cs typeface="+mn-cs"/>
            </a:defRPr>
          </a:lvl5pPr>
          <a:lvl6pPr marL="2286000" algn="l" defTabSz="914400" rtl="0" eaLnBrk="1" latinLnBrk="0" hangingPunct="1">
            <a:defRPr sz="4300" kern="1200">
              <a:solidFill>
                <a:schemeClr val="dk1"/>
              </a:solidFill>
              <a:latin typeface="+mn-lt"/>
              <a:ea typeface="+mn-ea"/>
              <a:cs typeface="+mn-cs"/>
            </a:defRPr>
          </a:lvl6pPr>
          <a:lvl7pPr marL="2743200" algn="l" defTabSz="914400" rtl="0" eaLnBrk="1" latinLnBrk="0" hangingPunct="1">
            <a:defRPr sz="4300" kern="1200">
              <a:solidFill>
                <a:schemeClr val="dk1"/>
              </a:solidFill>
              <a:latin typeface="+mn-lt"/>
              <a:ea typeface="+mn-ea"/>
              <a:cs typeface="+mn-cs"/>
            </a:defRPr>
          </a:lvl7pPr>
          <a:lvl8pPr marL="3200400" algn="l" defTabSz="914400" rtl="0" eaLnBrk="1" latinLnBrk="0" hangingPunct="1">
            <a:defRPr sz="4300" kern="1200">
              <a:solidFill>
                <a:schemeClr val="dk1"/>
              </a:solidFill>
              <a:latin typeface="+mn-lt"/>
              <a:ea typeface="+mn-ea"/>
              <a:cs typeface="+mn-cs"/>
            </a:defRPr>
          </a:lvl8pPr>
          <a:lvl9pPr marL="3657600" algn="l" defTabSz="914400" rtl="0" eaLnBrk="1" latinLnBrk="0" hangingPunct="1">
            <a:defRPr sz="4300" kern="1200">
              <a:solidFill>
                <a:schemeClr val="dk1"/>
              </a:solidFill>
              <a:latin typeface="+mn-lt"/>
              <a:ea typeface="+mn-ea"/>
              <a:cs typeface="+mn-cs"/>
            </a:defRPr>
          </a:lvl9pPr>
        </a:lstStyle>
        <a:p xmlns:a="http://schemas.openxmlformats.org/drawingml/2006/main">
          <a:r>
            <a:rPr lang="es-ES" sz="2600" b="1" u="sng" dirty="0">
              <a:latin typeface="Segoe UI" pitchFamily="34" charset="0"/>
              <a:ea typeface="Segoe UI" pitchFamily="34" charset="0"/>
              <a:cs typeface="Segoe UI" pitchFamily="34" charset="0"/>
            </a:rPr>
            <a:t>ALC</a:t>
          </a:r>
          <a:r>
            <a:rPr lang="es-ES" sz="2600" b="1" dirty="0">
              <a:latin typeface="Segoe UI" pitchFamily="34" charset="0"/>
              <a:ea typeface="Segoe UI" pitchFamily="34" charset="0"/>
              <a:cs typeface="Segoe UI" pitchFamily="34" charset="0"/>
            </a:rPr>
            <a:t>: </a:t>
          </a:r>
          <a:r>
            <a:rPr lang="es-EC" sz="2600" b="1" dirty="0">
              <a:latin typeface="Segoe UI" pitchFamily="34" charset="0"/>
              <a:ea typeface="Segoe UI" pitchFamily="34" charset="0"/>
              <a:cs typeface="Segoe UI" pitchFamily="34" charset="0"/>
            </a:rPr>
            <a:t>C</a:t>
          </a:r>
          <a:r>
            <a:rPr lang="es-EC" sz="2600" b="1" i="0" baseline="0" dirty="0">
              <a:solidFill>
                <a:schemeClr val="dk1"/>
              </a:solidFill>
              <a:latin typeface="Segoe UI" pitchFamily="34" charset="0"/>
              <a:ea typeface="Segoe UI" pitchFamily="34" charset="0"/>
              <a:cs typeface="Segoe UI" pitchFamily="34" charset="0"/>
            </a:rPr>
            <a:t>recimiento de largo plazo proyectado</a:t>
          </a:r>
          <a:r>
            <a:rPr lang="es-EC" sz="2600" b="1" i="0" dirty="0">
              <a:solidFill>
                <a:schemeClr val="dk1"/>
              </a:solidFill>
              <a:latin typeface="Segoe UI" pitchFamily="34" charset="0"/>
              <a:ea typeface="Segoe UI" pitchFamily="34" charset="0"/>
              <a:cs typeface="Segoe UI" pitchFamily="34" charset="0"/>
            </a:rPr>
            <a:t> para el </a:t>
          </a:r>
          <a:r>
            <a:rPr lang="es-EC" sz="2600" b="1" dirty="0">
              <a:latin typeface="Segoe UI" pitchFamily="34" charset="0"/>
              <a:ea typeface="Segoe UI" pitchFamily="34" charset="0"/>
              <a:cs typeface="Segoe UI" pitchFamily="34" charset="0"/>
            </a:rPr>
            <a:t>ultimo año </a:t>
          </a:r>
          <a:r>
            <a:rPr lang="es-EC" sz="2600" b="1" i="0" dirty="0">
              <a:solidFill>
                <a:schemeClr val="dk1"/>
              </a:solidFill>
              <a:latin typeface="Segoe UI" pitchFamily="34" charset="0"/>
              <a:ea typeface="Segoe UI" pitchFamily="34" charset="0"/>
              <a:cs typeface="Segoe UI" pitchFamily="34" charset="0"/>
            </a:rPr>
            <a:t>(t+5)</a:t>
          </a:r>
          <a:r>
            <a:rPr lang="es-EC" sz="2600" b="1" i="0" baseline="0" dirty="0">
              <a:solidFill>
                <a:schemeClr val="dk1"/>
              </a:solidFill>
              <a:latin typeface="Segoe UI" pitchFamily="34" charset="0"/>
              <a:ea typeface="Segoe UI" pitchFamily="34" charset="0"/>
              <a:cs typeface="Segoe UI" pitchFamily="34" charset="0"/>
            </a:rPr>
            <a:t> por edición del informe WEO, 2000–18</a:t>
          </a:r>
        </a:p>
        <a:p xmlns:a="http://schemas.openxmlformats.org/drawingml/2006/main">
          <a:pPr algn="l" rtl="0"/>
          <a:r>
            <a:rPr lang="es-EC" sz="2600" b="0" i="1" baseline="0" dirty="0">
              <a:solidFill>
                <a:schemeClr val="dk1"/>
              </a:solidFill>
              <a:latin typeface="Segoe UI" pitchFamily="34" charset="0"/>
              <a:ea typeface="Segoe UI" pitchFamily="34" charset="0"/>
              <a:cs typeface="Segoe UI" pitchFamily="34" charset="0"/>
            </a:rPr>
            <a:t>(Porcentaje)</a:t>
          </a:r>
          <a:endParaRPr lang="es-EC" sz="2600" b="0" i="1" dirty="0">
            <a:solidFill>
              <a:srgbClr val="4B82AD"/>
            </a:solidFill>
            <a:latin typeface="Segoe UI" pitchFamily="34" charset="0"/>
            <a:ea typeface="Segoe UI" pitchFamily="34" charset="0"/>
            <a:cs typeface="Segoe UI"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0.16162</cdr:x>
      <cdr:y>0.60185</cdr:y>
    </cdr:from>
    <cdr:to>
      <cdr:x>0.35795</cdr:x>
      <cdr:y>0.70371</cdr:y>
    </cdr:to>
    <cdr:sp macro="" textlink="">
      <cdr:nvSpPr>
        <cdr:cNvPr id="2" name="TextBox 5">
          <a:extLst xmlns:a="http://schemas.openxmlformats.org/drawingml/2006/main">
            <a:ext uri="{FF2B5EF4-FFF2-40B4-BE49-F238E27FC236}">
              <a16:creationId xmlns:a16="http://schemas.microsoft.com/office/drawing/2014/main" id="{6F142131-B521-4C37-AA36-8554AD4654C9}"/>
            </a:ext>
          </a:extLst>
        </cdr:cNvPr>
        <cdr:cNvSpPr txBox="1"/>
      </cdr:nvSpPr>
      <cdr:spPr>
        <a:xfrm xmlns:a="http://schemas.openxmlformats.org/drawingml/2006/main">
          <a:off x="1219201" y="4953000"/>
          <a:ext cx="1481138" cy="83823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lIns="0" tIns="0" rIns="0" bIns="0"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r>
            <a:rPr lang="en-US" sz="2000" b="1" dirty="0" err="1">
              <a:solidFill>
                <a:srgbClr val="FF0D0D"/>
              </a:solidFill>
              <a:latin typeface="Segoe UI" panose="020B0502040204020203" pitchFamily="34" charset="0"/>
              <a:ea typeface="Segoe UI" panose="020B0502040204020203" pitchFamily="34" charset="0"/>
              <a:cs typeface="Segoe UI" panose="020B0502040204020203" pitchFamily="34" charset="0"/>
            </a:rPr>
            <a:t>Demanda</a:t>
          </a:r>
          <a:r>
            <a:rPr lang="en-US" sz="2000" b="1" dirty="0">
              <a:solidFill>
                <a:srgbClr val="FF0D0D"/>
              </a:solidFill>
              <a:latin typeface="Segoe UI" panose="020B0502040204020203" pitchFamily="34" charset="0"/>
              <a:ea typeface="Segoe UI" panose="020B0502040204020203" pitchFamily="34" charset="0"/>
              <a:cs typeface="Segoe UI" panose="020B0502040204020203" pitchFamily="34" charset="0"/>
            </a:rPr>
            <a:t> externa</a:t>
          </a:r>
        </a:p>
      </cdr:txBody>
    </cdr:sp>
  </cdr:relSizeAnchor>
  <cdr:relSizeAnchor xmlns:cdr="http://schemas.openxmlformats.org/drawingml/2006/chartDrawing">
    <cdr:from>
      <cdr:x>0.65657</cdr:x>
      <cdr:y>0.49941</cdr:y>
    </cdr:from>
    <cdr:to>
      <cdr:x>0.91919</cdr:x>
      <cdr:y>0.59663</cdr:y>
    </cdr:to>
    <cdr:sp macro="" textlink="">
      <cdr:nvSpPr>
        <cdr:cNvPr id="3" name="TextBox 5">
          <a:extLst xmlns:a="http://schemas.openxmlformats.org/drawingml/2006/main">
            <a:ext uri="{FF2B5EF4-FFF2-40B4-BE49-F238E27FC236}">
              <a16:creationId xmlns:a16="http://schemas.microsoft.com/office/drawing/2014/main" id="{AF4BC432-DF37-479C-AB5F-445C235F437A}"/>
            </a:ext>
          </a:extLst>
        </cdr:cNvPr>
        <cdr:cNvSpPr txBox="1"/>
      </cdr:nvSpPr>
      <cdr:spPr>
        <a:xfrm xmlns:a="http://schemas.openxmlformats.org/drawingml/2006/main">
          <a:off x="4953001" y="4109945"/>
          <a:ext cx="1981185" cy="80008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lIns="0" tIns="0" rIns="0" bIns="0"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r>
            <a:rPr lang="en-US" sz="2000" b="1" dirty="0" err="1">
              <a:solidFill>
                <a:srgbClr val="2D85EF"/>
              </a:solidFill>
              <a:latin typeface="Segoe UI" panose="020B0502040204020203" pitchFamily="34" charset="0"/>
              <a:ea typeface="Segoe UI" panose="020B0502040204020203" pitchFamily="34" charset="0"/>
              <a:cs typeface="Segoe UI" panose="020B0502040204020203" pitchFamily="34" charset="0"/>
            </a:rPr>
            <a:t>Exportaciones</a:t>
          </a:r>
          <a:r>
            <a:rPr lang="en-US" sz="2000" b="1" dirty="0">
              <a:solidFill>
                <a:srgbClr val="2D85EF"/>
              </a:solidFill>
              <a:latin typeface="Segoe UI" panose="020B0502040204020203" pitchFamily="34" charset="0"/>
              <a:ea typeface="Segoe UI" panose="020B0502040204020203" pitchFamily="34" charset="0"/>
              <a:cs typeface="Segoe UI" panose="020B0502040204020203" pitchFamily="34" charset="0"/>
            </a:rPr>
            <a:t> </a:t>
          </a:r>
          <a:r>
            <a:rPr lang="en-US" sz="2000" b="1" dirty="0" err="1">
              <a:solidFill>
                <a:srgbClr val="2D85EF"/>
              </a:solidFill>
              <a:latin typeface="Segoe UI" panose="020B0502040204020203" pitchFamily="34" charset="0"/>
              <a:ea typeface="Segoe UI" panose="020B0502040204020203" pitchFamily="34" charset="0"/>
              <a:cs typeface="Segoe UI" panose="020B0502040204020203" pitchFamily="34" charset="0"/>
            </a:rPr>
            <a:t>reales</a:t>
          </a:r>
          <a:endParaRPr lang="en-US" sz="2000" b="1" dirty="0">
            <a:solidFill>
              <a:srgbClr val="2D85EF"/>
            </a:solidFill>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0.11111</cdr:x>
      <cdr:y>0.02632</cdr:y>
    </cdr:from>
    <cdr:to>
      <cdr:x>0.3838</cdr:x>
      <cdr:y>0.08465</cdr:y>
    </cdr:to>
    <cdr:sp macro="" textlink="">
      <cdr:nvSpPr>
        <cdr:cNvPr id="4" name="Header">
          <a:extLst xmlns:a="http://schemas.openxmlformats.org/drawingml/2006/main">
            <a:ext uri="{FF2B5EF4-FFF2-40B4-BE49-F238E27FC236}">
              <a16:creationId xmlns:a16="http://schemas.microsoft.com/office/drawing/2014/main" id="{2720463E-B15C-4121-A486-15790A904D93}"/>
            </a:ext>
          </a:extLst>
        </cdr:cNvPr>
        <cdr:cNvSpPr txBox="1"/>
      </cdr:nvSpPr>
      <cdr:spPr>
        <a:xfrm xmlns:a="http://schemas.openxmlformats.org/drawingml/2006/main">
          <a:off x="838201" y="216603"/>
          <a:ext cx="2057109" cy="480033"/>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lIns="0" tIns="0" rIns="0" bIns="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US" altLang="en-US" sz="2400" i="1" dirty="0">
              <a:solidFill>
                <a:srgbClr val="000000"/>
              </a:solidFill>
              <a:latin typeface="Segoe UI" panose="020B0502040204020203" pitchFamily="34" charset="0"/>
              <a:cs typeface="Segoe UI" panose="020B0502040204020203" pitchFamily="34" charset="0"/>
            </a:rPr>
            <a:t>(% </a:t>
          </a:r>
          <a:r>
            <a:rPr lang="en-US" altLang="en-US" sz="2400" i="1" dirty="0" err="1">
              <a:solidFill>
                <a:srgbClr val="000000"/>
              </a:solidFill>
              <a:latin typeface="Segoe UI" panose="020B0502040204020203" pitchFamily="34" charset="0"/>
              <a:cs typeface="Segoe UI" panose="020B0502040204020203" pitchFamily="34" charset="0"/>
            </a:rPr>
            <a:t>interanual</a:t>
          </a:r>
          <a:r>
            <a:rPr lang="en-US" altLang="en-US" sz="2400" i="1" dirty="0">
              <a:solidFill>
                <a:srgbClr val="000000"/>
              </a:solidFill>
              <a:latin typeface="Segoe UI" panose="020B0502040204020203" pitchFamily="34" charset="0"/>
              <a:cs typeface="Segoe UI" panose="020B0502040204020203" pitchFamily="34" charset="0"/>
            </a:rPr>
            <a:t>)</a:t>
          </a:r>
          <a:endParaRPr lang="en-US" altLang="en-US" sz="2400" i="1" dirty="0">
            <a:solidFill>
              <a:srgbClr val="4B82AD"/>
            </a:solidFill>
            <a:latin typeface="Segoe UI" panose="020B0502040204020203" pitchFamily="34" charset="0"/>
            <a:cs typeface="Segoe UI" panose="020B0502040204020203"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331" tIns="45665" rIns="91331" bIns="45665" rtlCol="0"/>
          <a:lstStyle>
            <a:lvl1pPr algn="l" defTabSz="2176984"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331" tIns="45665" rIns="91331" bIns="45665" rtlCol="0"/>
          <a:lstStyle>
            <a:lvl1pPr algn="r" defTabSz="2176984" eaLnBrk="1" fontAlgn="auto" hangingPunct="1">
              <a:spcBef>
                <a:spcPts val="0"/>
              </a:spcBef>
              <a:spcAft>
                <a:spcPts val="0"/>
              </a:spcAft>
              <a:defRPr sz="1200">
                <a:latin typeface="+mn-lt"/>
              </a:defRPr>
            </a:lvl1pPr>
          </a:lstStyle>
          <a:p>
            <a:pPr>
              <a:defRPr/>
            </a:pPr>
            <a:fld id="{E35E7FB9-C1CE-40D2-B715-F2AE181A7936}" type="datetimeFigureOut">
              <a:rPr lang="en-US"/>
              <a:pPr>
                <a:defRPr/>
              </a:pPr>
              <a:t>8/20/2018</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331" tIns="45665" rIns="91331" bIns="45665" rtlCol="0" anchor="b"/>
          <a:lstStyle>
            <a:lvl1pPr algn="l" defTabSz="2176984"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331" tIns="45665" rIns="91331" bIns="45665" rtlCol="0" anchor="b"/>
          <a:lstStyle>
            <a:lvl1pPr algn="r" defTabSz="2176984" eaLnBrk="1" fontAlgn="auto" hangingPunct="1">
              <a:spcBef>
                <a:spcPts val="0"/>
              </a:spcBef>
              <a:spcAft>
                <a:spcPts val="0"/>
              </a:spcAft>
              <a:defRPr sz="1200">
                <a:latin typeface="+mn-lt"/>
              </a:defRPr>
            </a:lvl1pPr>
          </a:lstStyle>
          <a:p>
            <a:pPr>
              <a:defRPr/>
            </a:pPr>
            <a:fld id="{F0F4080C-8535-459F-AA9D-A8A47FA8906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250" tIns="46624" rIns="93250" bIns="46624" rtlCol="0"/>
          <a:lstStyle>
            <a:lvl1pPr algn="l" defTabSz="2176984"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3250" tIns="46624" rIns="93250" bIns="46624" rtlCol="0"/>
          <a:lstStyle>
            <a:lvl1pPr algn="r" defTabSz="2176984" eaLnBrk="1" fontAlgn="auto" hangingPunct="1">
              <a:spcBef>
                <a:spcPts val="0"/>
              </a:spcBef>
              <a:spcAft>
                <a:spcPts val="0"/>
              </a:spcAft>
              <a:defRPr sz="1200">
                <a:latin typeface="+mn-lt"/>
              </a:defRPr>
            </a:lvl1pPr>
          </a:lstStyle>
          <a:p>
            <a:pPr>
              <a:defRPr/>
            </a:pPr>
            <a:fld id="{740FC9FA-5C90-47ED-B9E3-E6FAFB9E68A6}" type="datetimeFigureOut">
              <a:rPr lang="en-US"/>
              <a:pPr>
                <a:defRPr/>
              </a:pPr>
              <a:t>8/20/2018</a:t>
            </a:fld>
            <a:endParaRPr lang="en-US" dirty="0"/>
          </a:p>
        </p:txBody>
      </p:sp>
      <p:sp>
        <p:nvSpPr>
          <p:cNvPr id="4" name="Slide Image Placeholder 3"/>
          <p:cNvSpPr>
            <a:spLocks noGrp="1" noRot="1" noChangeAspect="1"/>
          </p:cNvSpPr>
          <p:nvPr>
            <p:ph type="sldImg" idx="2"/>
          </p:nvPr>
        </p:nvSpPr>
        <p:spPr>
          <a:xfrm>
            <a:off x="409575" y="698500"/>
            <a:ext cx="6205538" cy="3490913"/>
          </a:xfrm>
          <a:prstGeom prst="rect">
            <a:avLst/>
          </a:prstGeom>
          <a:noFill/>
          <a:ln w="12700">
            <a:solidFill>
              <a:prstClr val="black"/>
            </a:solidFill>
          </a:ln>
        </p:spPr>
        <p:txBody>
          <a:bodyPr vert="horz" lIns="93250" tIns="46624" rIns="93250" bIns="46624" rtlCol="0" anchor="ctr"/>
          <a:lstStyle/>
          <a:p>
            <a:pPr lvl="0"/>
            <a:endParaRPr lang="en-US" noProof="0" dirty="0"/>
          </a:p>
        </p:txBody>
      </p:sp>
      <p:sp>
        <p:nvSpPr>
          <p:cNvPr id="5" name="Notes Placeholder 4"/>
          <p:cNvSpPr>
            <a:spLocks noGrp="1"/>
          </p:cNvSpPr>
          <p:nvPr>
            <p:ph type="body" sz="quarter" idx="3"/>
          </p:nvPr>
        </p:nvSpPr>
        <p:spPr>
          <a:xfrm>
            <a:off x="701676" y="4421189"/>
            <a:ext cx="5619750" cy="4189412"/>
          </a:xfrm>
          <a:prstGeom prst="rect">
            <a:avLst/>
          </a:prstGeom>
        </p:spPr>
        <p:txBody>
          <a:bodyPr vert="horz" lIns="93250" tIns="46624" rIns="93250" bIns="4662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3250" tIns="46624" rIns="93250" bIns="46624" rtlCol="0" anchor="b"/>
          <a:lstStyle>
            <a:lvl1pPr algn="l" defTabSz="2176984"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3250" tIns="46624" rIns="93250" bIns="46624" rtlCol="0" anchor="b"/>
          <a:lstStyle>
            <a:lvl1pPr algn="r" defTabSz="2176984" eaLnBrk="1" fontAlgn="auto" hangingPunct="1">
              <a:spcBef>
                <a:spcPts val="0"/>
              </a:spcBef>
              <a:spcAft>
                <a:spcPts val="0"/>
              </a:spcAft>
              <a:defRPr sz="1200">
                <a:latin typeface="+mn-lt"/>
              </a:defRPr>
            </a:lvl1pPr>
          </a:lstStyle>
          <a:p>
            <a:pPr>
              <a:defRPr/>
            </a:pPr>
            <a:fld id="{F464D97A-9893-460F-A83F-56CF130EB65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2176463" rtl="0" eaLnBrk="0" fontAlgn="base" hangingPunct="0">
      <a:spcBef>
        <a:spcPct val="30000"/>
      </a:spcBef>
      <a:spcAft>
        <a:spcPct val="0"/>
      </a:spcAft>
      <a:defRPr sz="2900" kern="1200">
        <a:solidFill>
          <a:schemeClr val="tx1"/>
        </a:solidFill>
        <a:latin typeface="+mn-lt"/>
        <a:ea typeface="+mn-ea"/>
        <a:cs typeface="+mn-cs"/>
      </a:defRPr>
    </a:lvl1pPr>
    <a:lvl2pPr marL="1087438" algn="l" defTabSz="2176463" rtl="0" eaLnBrk="0" fontAlgn="base" hangingPunct="0">
      <a:spcBef>
        <a:spcPct val="30000"/>
      </a:spcBef>
      <a:spcAft>
        <a:spcPct val="0"/>
      </a:spcAft>
      <a:defRPr sz="2900" kern="1200">
        <a:solidFill>
          <a:schemeClr val="tx1"/>
        </a:solidFill>
        <a:latin typeface="+mn-lt"/>
        <a:ea typeface="+mn-ea"/>
        <a:cs typeface="+mn-cs"/>
      </a:defRPr>
    </a:lvl2pPr>
    <a:lvl3pPr marL="2176463" algn="l" defTabSz="2176463" rtl="0" eaLnBrk="0" fontAlgn="base" hangingPunct="0">
      <a:spcBef>
        <a:spcPct val="30000"/>
      </a:spcBef>
      <a:spcAft>
        <a:spcPct val="0"/>
      </a:spcAft>
      <a:defRPr sz="2900" kern="1200">
        <a:solidFill>
          <a:schemeClr val="tx1"/>
        </a:solidFill>
        <a:latin typeface="+mn-lt"/>
        <a:ea typeface="+mn-ea"/>
        <a:cs typeface="+mn-cs"/>
      </a:defRPr>
    </a:lvl3pPr>
    <a:lvl4pPr marL="3265488" algn="l" defTabSz="2176463" rtl="0" eaLnBrk="0" fontAlgn="base" hangingPunct="0">
      <a:spcBef>
        <a:spcPct val="30000"/>
      </a:spcBef>
      <a:spcAft>
        <a:spcPct val="0"/>
      </a:spcAft>
      <a:defRPr sz="2900" kern="1200">
        <a:solidFill>
          <a:schemeClr val="tx1"/>
        </a:solidFill>
        <a:latin typeface="+mn-lt"/>
        <a:ea typeface="+mn-ea"/>
        <a:cs typeface="+mn-cs"/>
      </a:defRPr>
    </a:lvl4pPr>
    <a:lvl5pPr marL="4354513" algn="l" defTabSz="2176463" rtl="0" eaLnBrk="0" fontAlgn="base" hangingPunct="0">
      <a:spcBef>
        <a:spcPct val="30000"/>
      </a:spcBef>
      <a:spcAft>
        <a:spcPct val="0"/>
      </a:spcAft>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300">
                <a:solidFill>
                  <a:schemeClr val="tx1"/>
                </a:solidFill>
                <a:latin typeface="Book Antiqua" panose="02040602050305030304" pitchFamily="18" charset="0"/>
              </a:defRPr>
            </a:lvl1pPr>
            <a:lvl2pPr marL="742849" indent="-285711">
              <a:defRPr sz="4300">
                <a:solidFill>
                  <a:schemeClr val="tx1"/>
                </a:solidFill>
                <a:latin typeface="Book Antiqua" panose="02040602050305030304" pitchFamily="18" charset="0"/>
              </a:defRPr>
            </a:lvl2pPr>
            <a:lvl3pPr marL="1142845" indent="-228569">
              <a:defRPr sz="4300">
                <a:solidFill>
                  <a:schemeClr val="tx1"/>
                </a:solidFill>
                <a:latin typeface="Book Antiqua" panose="02040602050305030304" pitchFamily="18" charset="0"/>
              </a:defRPr>
            </a:lvl3pPr>
            <a:lvl4pPr marL="1599983" indent="-228569">
              <a:defRPr sz="4300">
                <a:solidFill>
                  <a:schemeClr val="tx1"/>
                </a:solidFill>
                <a:latin typeface="Book Antiqua" panose="02040602050305030304" pitchFamily="18" charset="0"/>
              </a:defRPr>
            </a:lvl4pPr>
            <a:lvl5pPr marL="2057122" indent="-228569">
              <a:defRPr sz="4300">
                <a:solidFill>
                  <a:schemeClr val="tx1"/>
                </a:solidFill>
                <a:latin typeface="Book Antiqua" panose="02040602050305030304" pitchFamily="18" charset="0"/>
              </a:defRPr>
            </a:lvl5pPr>
            <a:lvl6pPr marL="2514260" indent="-228569" defTabSz="2176169" eaLnBrk="0" fontAlgn="base" hangingPunct="0">
              <a:spcBef>
                <a:spcPct val="0"/>
              </a:spcBef>
              <a:spcAft>
                <a:spcPct val="0"/>
              </a:spcAft>
              <a:defRPr sz="4300">
                <a:solidFill>
                  <a:schemeClr val="tx1"/>
                </a:solidFill>
                <a:latin typeface="Book Antiqua" panose="02040602050305030304" pitchFamily="18" charset="0"/>
              </a:defRPr>
            </a:lvl6pPr>
            <a:lvl7pPr marL="2971398" indent="-228569" defTabSz="2176169" eaLnBrk="0" fontAlgn="base" hangingPunct="0">
              <a:spcBef>
                <a:spcPct val="0"/>
              </a:spcBef>
              <a:spcAft>
                <a:spcPct val="0"/>
              </a:spcAft>
              <a:defRPr sz="4300">
                <a:solidFill>
                  <a:schemeClr val="tx1"/>
                </a:solidFill>
                <a:latin typeface="Book Antiqua" panose="02040602050305030304" pitchFamily="18" charset="0"/>
              </a:defRPr>
            </a:lvl7pPr>
            <a:lvl8pPr marL="3428536" indent="-228569" defTabSz="2176169" eaLnBrk="0" fontAlgn="base" hangingPunct="0">
              <a:spcBef>
                <a:spcPct val="0"/>
              </a:spcBef>
              <a:spcAft>
                <a:spcPct val="0"/>
              </a:spcAft>
              <a:defRPr sz="4300">
                <a:solidFill>
                  <a:schemeClr val="tx1"/>
                </a:solidFill>
                <a:latin typeface="Book Antiqua" panose="02040602050305030304" pitchFamily="18" charset="0"/>
              </a:defRPr>
            </a:lvl8pPr>
            <a:lvl9pPr marL="3885674" indent="-228569" defTabSz="2176169" eaLnBrk="0" fontAlgn="base" hangingPunct="0">
              <a:spcBef>
                <a:spcPct val="0"/>
              </a:spcBef>
              <a:spcAft>
                <a:spcPct val="0"/>
              </a:spcAft>
              <a:defRPr sz="4300">
                <a:solidFill>
                  <a:schemeClr val="tx1"/>
                </a:solidFill>
                <a:latin typeface="Book Antiqua" panose="02040602050305030304" pitchFamily="18" charset="0"/>
              </a:defRPr>
            </a:lvl9pPr>
          </a:lstStyle>
          <a:p>
            <a:pPr defTabSz="2176169" fontAlgn="base">
              <a:spcBef>
                <a:spcPct val="0"/>
              </a:spcBef>
              <a:spcAft>
                <a:spcPct val="0"/>
              </a:spcAft>
            </a:pPr>
            <a:fld id="{B7051E0E-BA0F-42D2-9D47-33D163F831E5}" type="slidenum">
              <a:rPr lang="en-US" altLang="en-US" sz="1200">
                <a:latin typeface="Calibri" panose="020F0502020204030204" pitchFamily="34" charset="0"/>
              </a:rPr>
              <a:pPr defTabSz="2176169" fontAlgn="base">
                <a:spcBef>
                  <a:spcPct val="0"/>
                </a:spcBef>
                <a:spcAft>
                  <a:spcPct val="0"/>
                </a:spcAft>
              </a:pPr>
              <a:t>1</a:t>
            </a:fld>
            <a:endParaRPr lang="en-US"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300">
                <a:solidFill>
                  <a:schemeClr val="tx1"/>
                </a:solidFill>
                <a:latin typeface="Book Antiqua" panose="02040602050305030304" pitchFamily="18" charset="0"/>
              </a:defRPr>
            </a:lvl1pPr>
            <a:lvl2pPr marL="742849" indent="-285711">
              <a:defRPr sz="4300">
                <a:solidFill>
                  <a:schemeClr val="tx1"/>
                </a:solidFill>
                <a:latin typeface="Book Antiqua" panose="02040602050305030304" pitchFamily="18" charset="0"/>
              </a:defRPr>
            </a:lvl2pPr>
            <a:lvl3pPr marL="1142845" indent="-228569">
              <a:defRPr sz="4300">
                <a:solidFill>
                  <a:schemeClr val="tx1"/>
                </a:solidFill>
                <a:latin typeface="Book Antiqua" panose="02040602050305030304" pitchFamily="18" charset="0"/>
              </a:defRPr>
            </a:lvl3pPr>
            <a:lvl4pPr marL="1599983" indent="-228569">
              <a:defRPr sz="4300">
                <a:solidFill>
                  <a:schemeClr val="tx1"/>
                </a:solidFill>
                <a:latin typeface="Book Antiqua" panose="02040602050305030304" pitchFamily="18" charset="0"/>
              </a:defRPr>
            </a:lvl4pPr>
            <a:lvl5pPr marL="2057122" indent="-228569">
              <a:defRPr sz="4300">
                <a:solidFill>
                  <a:schemeClr val="tx1"/>
                </a:solidFill>
                <a:latin typeface="Book Antiqua" panose="02040602050305030304" pitchFamily="18" charset="0"/>
              </a:defRPr>
            </a:lvl5pPr>
            <a:lvl6pPr marL="2514260" indent="-228569" defTabSz="2176169" eaLnBrk="0" fontAlgn="base" hangingPunct="0">
              <a:spcBef>
                <a:spcPct val="0"/>
              </a:spcBef>
              <a:spcAft>
                <a:spcPct val="0"/>
              </a:spcAft>
              <a:defRPr sz="4300">
                <a:solidFill>
                  <a:schemeClr val="tx1"/>
                </a:solidFill>
                <a:latin typeface="Book Antiqua" panose="02040602050305030304" pitchFamily="18" charset="0"/>
              </a:defRPr>
            </a:lvl6pPr>
            <a:lvl7pPr marL="2971398" indent="-228569" defTabSz="2176169" eaLnBrk="0" fontAlgn="base" hangingPunct="0">
              <a:spcBef>
                <a:spcPct val="0"/>
              </a:spcBef>
              <a:spcAft>
                <a:spcPct val="0"/>
              </a:spcAft>
              <a:defRPr sz="4300">
                <a:solidFill>
                  <a:schemeClr val="tx1"/>
                </a:solidFill>
                <a:latin typeface="Book Antiqua" panose="02040602050305030304" pitchFamily="18" charset="0"/>
              </a:defRPr>
            </a:lvl7pPr>
            <a:lvl8pPr marL="3428536" indent="-228569" defTabSz="2176169" eaLnBrk="0" fontAlgn="base" hangingPunct="0">
              <a:spcBef>
                <a:spcPct val="0"/>
              </a:spcBef>
              <a:spcAft>
                <a:spcPct val="0"/>
              </a:spcAft>
              <a:defRPr sz="4300">
                <a:solidFill>
                  <a:schemeClr val="tx1"/>
                </a:solidFill>
                <a:latin typeface="Book Antiqua" panose="02040602050305030304" pitchFamily="18" charset="0"/>
              </a:defRPr>
            </a:lvl8pPr>
            <a:lvl9pPr marL="3885674" indent="-228569" defTabSz="2176169" eaLnBrk="0" fontAlgn="base" hangingPunct="0">
              <a:spcBef>
                <a:spcPct val="0"/>
              </a:spcBef>
              <a:spcAft>
                <a:spcPct val="0"/>
              </a:spcAft>
              <a:defRPr sz="4300">
                <a:solidFill>
                  <a:schemeClr val="tx1"/>
                </a:solidFill>
                <a:latin typeface="Book Antiqua" panose="02040602050305030304" pitchFamily="18" charset="0"/>
              </a:defRPr>
            </a:lvl9pPr>
          </a:lstStyle>
          <a:p>
            <a:pPr defTabSz="2176169" fontAlgn="base">
              <a:spcBef>
                <a:spcPct val="0"/>
              </a:spcBef>
              <a:spcAft>
                <a:spcPct val="0"/>
              </a:spcAft>
            </a:pPr>
            <a:fld id="{B7051E0E-BA0F-42D2-9D47-33D163F831E5}" type="slidenum">
              <a:rPr lang="en-US" altLang="en-US" sz="1200">
                <a:latin typeface="Calibri" panose="020F0502020204030204" pitchFamily="34" charset="0"/>
              </a:rPr>
              <a:pPr defTabSz="2176169" fontAlgn="base">
                <a:spcBef>
                  <a:spcPct val="0"/>
                </a:spcBef>
                <a:spcAft>
                  <a:spcPct val="0"/>
                </a:spcAft>
              </a:pPr>
              <a:t>33</a:t>
            </a:fld>
            <a:endParaRPr lang="en-US" altLang="en-US" sz="1200">
              <a:latin typeface="Calibri" panose="020F0502020204030204" pitchFamily="34" charset="0"/>
            </a:endParaRPr>
          </a:p>
        </p:txBody>
      </p:sp>
    </p:spTree>
    <p:extLst>
      <p:ext uri="{BB962C8B-B14F-4D97-AF65-F5344CB8AC3E}">
        <p14:creationId xmlns:p14="http://schemas.microsoft.com/office/powerpoint/2010/main" val="145612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744538"/>
            <a:ext cx="6597650" cy="3709987"/>
          </a:xfrm>
        </p:spPr>
      </p:sp>
      <p:sp>
        <p:nvSpPr>
          <p:cNvPr id="3" name="Notes Placeholder 2"/>
          <p:cNvSpPr>
            <a:spLocks noGrp="1"/>
          </p:cNvSpPr>
          <p:nvPr>
            <p:ph type="body" idx="1"/>
          </p:nvPr>
        </p:nvSpPr>
        <p:spPr/>
        <p:txBody>
          <a:bodyPr>
            <a:normAutofit fontScale="85000" lnSpcReduction="20000"/>
          </a:bodyPr>
          <a:lstStyle/>
          <a:p>
            <a:pPr defTabSz="997281">
              <a:defRPr/>
            </a:pPr>
            <a:r>
              <a:rPr lang="en-US" b="0" i="0" baseline="0" dirty="0">
                <a:ea typeface="굴림" pitchFamily="34" charset="-127"/>
              </a:rPr>
              <a:t>The world economy and global trade are experiencing a broad-based cyclical upswing since </a:t>
            </a:r>
            <a:r>
              <a:rPr lang="en-US" b="0" i="0" baseline="0">
                <a:ea typeface="굴림" pitchFamily="34" charset="-127"/>
              </a:rPr>
              <a:t>October 2017.</a:t>
            </a:r>
            <a:endParaRPr lang="en-US" b="0" i="0" baseline="0" dirty="0">
              <a:ea typeface="굴림" pitchFamily="34" charset="-127"/>
            </a:endParaRPr>
          </a:p>
          <a:p>
            <a:pPr defTabSz="997281">
              <a:defRPr/>
            </a:pPr>
            <a:r>
              <a:rPr lang="en-US" b="0" i="0" baseline="0" dirty="0">
                <a:ea typeface="굴림" pitchFamily="34" charset="-127"/>
              </a:rPr>
              <a:t>Upward surprises to growth were broad-based, originated from both advanced economies (US, Euro, Japan) and emerging market economies (</a:t>
            </a:r>
            <a:r>
              <a:rPr lang="en-US" b="0" i="0" baseline="0">
                <a:ea typeface="굴림" pitchFamily="34" charset="-127"/>
              </a:rPr>
              <a:t>China).</a:t>
            </a:r>
            <a:endParaRPr lang="en-US" b="0" i="0" baseline="0" dirty="0">
              <a:ea typeface="굴림" pitchFamily="34" charset="-127"/>
            </a:endParaRPr>
          </a:p>
          <a:p>
            <a:pPr defTabSz="997281">
              <a:defRPr/>
            </a:pPr>
            <a:endParaRPr lang="en-US" b="0" i="0" baseline="0" dirty="0">
              <a:ea typeface="굴림" pitchFamily="34" charset="-127"/>
            </a:endParaRPr>
          </a:p>
          <a:p>
            <a:pPr defTabSz="997281">
              <a:defRPr/>
            </a:pPr>
            <a:r>
              <a:rPr lang="en-US" b="0" i="0" baseline="0" dirty="0">
                <a:ea typeface="굴림" pitchFamily="34" charset="-127"/>
              </a:rPr>
              <a:t>Next slide: The US posted solid gains in 2017 and is expected to grow above potential in the </a:t>
            </a:r>
            <a:r>
              <a:rPr lang="en-US" b="0" i="0" baseline="0">
                <a:ea typeface="굴림" pitchFamily="34" charset="-127"/>
              </a:rPr>
              <a:t>near term.</a:t>
            </a:r>
            <a:endParaRPr lang="en-US" b="0" i="0" baseline="0" dirty="0">
              <a:ea typeface="굴림" pitchFamily="34" charset="-127"/>
            </a:endParaRPr>
          </a:p>
          <a:p>
            <a:pPr defTabSz="997281">
              <a:defRPr/>
            </a:pPr>
            <a:endParaRPr lang="en-US" b="0" i="0" baseline="0" dirty="0">
              <a:ea typeface="굴림" pitchFamily="34" charset="-127"/>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03131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64D97A-9893-460F-A83F-56CF130EB656}" type="slidenum">
              <a:rPr lang="en-US" smtClean="0"/>
              <a:pPr>
                <a:defRPr/>
              </a:pPr>
              <a:t>4</a:t>
            </a:fld>
            <a:endParaRPr lang="en-US" dirty="0"/>
          </a:p>
        </p:txBody>
      </p:sp>
    </p:spTree>
    <p:extLst>
      <p:ext uri="{BB962C8B-B14F-4D97-AF65-F5344CB8AC3E}">
        <p14:creationId xmlns:p14="http://schemas.microsoft.com/office/powerpoint/2010/main" val="1311123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64D97A-9893-460F-A83F-56CF130EB656}" type="slidenum">
              <a:rPr lang="en-US" smtClean="0"/>
              <a:pPr>
                <a:defRPr/>
              </a:pPr>
              <a:t>10</a:t>
            </a:fld>
            <a:endParaRPr lang="en-US" dirty="0"/>
          </a:p>
        </p:txBody>
      </p:sp>
    </p:spTree>
    <p:extLst>
      <p:ext uri="{BB962C8B-B14F-4D97-AF65-F5344CB8AC3E}">
        <p14:creationId xmlns:p14="http://schemas.microsoft.com/office/powerpoint/2010/main" val="2567312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year ahead growth forecasts.</a:t>
            </a:r>
          </a:p>
        </p:txBody>
      </p:sp>
      <p:sp>
        <p:nvSpPr>
          <p:cNvPr id="4" name="Slide Number Placeholder 3"/>
          <p:cNvSpPr>
            <a:spLocks noGrp="1"/>
          </p:cNvSpPr>
          <p:nvPr>
            <p:ph type="sldNum" sz="quarter" idx="10"/>
          </p:nvPr>
        </p:nvSpPr>
        <p:spPr/>
        <p:txBody>
          <a:bodyPr/>
          <a:lstStyle/>
          <a:p>
            <a:pPr>
              <a:defRPr/>
            </a:pPr>
            <a:fld id="{F464D97A-9893-460F-A83F-56CF130EB656}" type="slidenum">
              <a:rPr lang="en-US" smtClean="0"/>
              <a:pPr>
                <a:defRPr/>
              </a:pPr>
              <a:t>11</a:t>
            </a:fld>
            <a:endParaRPr lang="en-US" dirty="0"/>
          </a:p>
        </p:txBody>
      </p:sp>
    </p:spTree>
    <p:extLst>
      <p:ext uri="{BB962C8B-B14F-4D97-AF65-F5344CB8AC3E}">
        <p14:creationId xmlns:p14="http://schemas.microsoft.com/office/powerpoint/2010/main" val="184116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 green points of the left chart show that the most recent interest rate hikes are now tightening the </a:t>
            </a:r>
            <a:r>
              <a:rPr lang="en-US"/>
              <a:t>financial conditions. </a:t>
            </a:r>
            <a:endParaRPr lang="en-US" dirty="0"/>
          </a:p>
          <a:p>
            <a:r>
              <a:rPr lang="en-US" dirty="0"/>
              <a:t>The chart on the right includes as external financing requirements: short term debt, residual debt (long term debt that is due during the following year), and the current </a:t>
            </a:r>
            <a:r>
              <a:rPr lang="en-US"/>
              <a:t>account deficit. </a:t>
            </a:r>
            <a:r>
              <a:rPr lang="en-US" dirty="0"/>
              <a:t>Debt is both public </a:t>
            </a:r>
            <a:r>
              <a:rPr lang="en-US"/>
              <a:t>and private.</a:t>
            </a:r>
            <a:endParaRPr lang="en-US" dirty="0"/>
          </a:p>
        </p:txBody>
      </p:sp>
      <p:sp>
        <p:nvSpPr>
          <p:cNvPr id="4" name="Slide Number Placeholder 3"/>
          <p:cNvSpPr>
            <a:spLocks noGrp="1"/>
          </p:cNvSpPr>
          <p:nvPr>
            <p:ph type="sldNum" sz="quarter" idx="10"/>
          </p:nvPr>
        </p:nvSpPr>
        <p:spPr/>
        <p:txBody>
          <a:bodyPr/>
          <a:lstStyle/>
          <a:p>
            <a:pPr>
              <a:defRPr/>
            </a:pPr>
            <a:fld id="{F464D97A-9893-460F-A83F-56CF130EB656}" type="slidenum">
              <a:rPr lang="en-US" smtClean="0"/>
              <a:pPr>
                <a:defRPr/>
              </a:pPr>
              <a:t>18</a:t>
            </a:fld>
            <a:endParaRPr lang="en-US" dirty="0"/>
          </a:p>
        </p:txBody>
      </p:sp>
    </p:spTree>
    <p:extLst>
      <p:ext uri="{BB962C8B-B14F-4D97-AF65-F5344CB8AC3E}">
        <p14:creationId xmlns:p14="http://schemas.microsoft.com/office/powerpoint/2010/main" val="3694926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Countries’ applied MFN Tariffs are much higher than the tariffs currently used within NAFTA and CAFTA. In case these agreements are repealed, tariffs will increase.  Given that some products could have higher tariffs within WTO, the composition of trade influences average rates. For some countries, trade with the US is concentrated in few products.</a:t>
            </a:r>
          </a:p>
        </p:txBody>
      </p:sp>
      <p:sp>
        <p:nvSpPr>
          <p:cNvPr id="4" name="Slide Number Placeholder 3"/>
          <p:cNvSpPr>
            <a:spLocks noGrp="1"/>
          </p:cNvSpPr>
          <p:nvPr>
            <p:ph type="sldNum" sz="quarter" idx="10"/>
          </p:nvPr>
        </p:nvSpPr>
        <p:spPr/>
        <p:txBody>
          <a:bodyPr/>
          <a:lstStyle/>
          <a:p>
            <a:pPr>
              <a:defRPr/>
            </a:pPr>
            <a:fld id="{F464D97A-9893-460F-A83F-56CF130EB656}" type="slidenum">
              <a:rPr lang="en-US" smtClean="0"/>
              <a:pPr>
                <a:defRPr/>
              </a:pPr>
              <a:t>19</a:t>
            </a:fld>
            <a:endParaRPr lang="en-US" dirty="0"/>
          </a:p>
        </p:txBody>
      </p:sp>
    </p:spTree>
    <p:extLst>
      <p:ext uri="{BB962C8B-B14F-4D97-AF65-F5344CB8AC3E}">
        <p14:creationId xmlns:p14="http://schemas.microsoft.com/office/powerpoint/2010/main" val="2663639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64D97A-9893-460F-A83F-56CF130EB656}" type="slidenum">
              <a:rPr lang="en-US" smtClean="0"/>
              <a:pPr>
                <a:defRPr/>
              </a:pPr>
              <a:t>24</a:t>
            </a:fld>
            <a:endParaRPr lang="en-US" dirty="0"/>
          </a:p>
        </p:txBody>
      </p:sp>
    </p:spTree>
    <p:extLst>
      <p:ext uri="{BB962C8B-B14F-4D97-AF65-F5344CB8AC3E}">
        <p14:creationId xmlns:p14="http://schemas.microsoft.com/office/powerpoint/2010/main" val="4268966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64D97A-9893-460F-A83F-56CF130EB656}" type="slidenum">
              <a:rPr lang="en-US" smtClean="0"/>
              <a:pPr>
                <a:defRPr/>
              </a:pPr>
              <a:t>31</a:t>
            </a:fld>
            <a:endParaRPr lang="en-US" dirty="0"/>
          </a:p>
        </p:txBody>
      </p:sp>
    </p:spTree>
    <p:extLst>
      <p:ext uri="{BB962C8B-B14F-4D97-AF65-F5344CB8AC3E}">
        <p14:creationId xmlns:p14="http://schemas.microsoft.com/office/powerpoint/2010/main" val="2666439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125560" y="2743200"/>
            <a:ext cx="21948458" cy="3657600"/>
          </a:xfrm>
        </p:spPr>
        <p:txBody>
          <a:bodyPr lIns="108864" tIns="0" rIns="108864" bIns="0" anchor="b">
            <a:normAutofit/>
            <a:scene3d>
              <a:camera prst="orthographicFront"/>
              <a:lightRig rig="soft" dir="t">
                <a:rot lat="0" lon="0" rev="17220000"/>
              </a:lightRig>
            </a:scene3d>
          </a:bodyPr>
          <a:lstStyle>
            <a:lvl1pPr>
              <a:defRPr sz="11400" b="1" cap="all" baseline="0">
                <a:ln w="6350">
                  <a:noFill/>
                </a:ln>
                <a:solidFill>
                  <a:srgbClr val="923CC2"/>
                </a:solidFill>
                <a:effectLst/>
              </a:defRPr>
            </a:lvl1pPr>
          </a:lstStyle>
          <a:p>
            <a:r>
              <a:rPr lang="en-US"/>
              <a:t>Click to edit Master title style</a:t>
            </a:r>
          </a:p>
        </p:txBody>
      </p:sp>
      <p:sp>
        <p:nvSpPr>
          <p:cNvPr id="9" name="Subtitle 8"/>
          <p:cNvSpPr>
            <a:spLocks noGrp="1"/>
          </p:cNvSpPr>
          <p:nvPr>
            <p:ph type="subTitle" idx="1"/>
          </p:nvPr>
        </p:nvSpPr>
        <p:spPr>
          <a:xfrm>
            <a:off x="3658076" y="6663396"/>
            <a:ext cx="17071023" cy="3505200"/>
          </a:xfrm>
        </p:spPr>
        <p:txBody>
          <a:bodyPr/>
          <a:lstStyle>
            <a:lvl1pPr marL="0" indent="0" algn="ctr">
              <a:buNone/>
              <a:defRPr>
                <a:solidFill>
                  <a:srgbClr val="923CC2"/>
                </a:solidFill>
              </a:defRPr>
            </a:lvl1pPr>
            <a:lvl2pPr marL="1088639" indent="0" algn="ctr">
              <a:buNone/>
            </a:lvl2pPr>
            <a:lvl3pPr marL="2177278" indent="0" algn="ctr">
              <a:buNone/>
            </a:lvl3pPr>
            <a:lvl4pPr marL="3265917" indent="0" algn="ctr">
              <a:buNone/>
            </a:lvl4pPr>
            <a:lvl5pPr marL="4354556" indent="0" algn="ctr">
              <a:buNone/>
            </a:lvl5pPr>
            <a:lvl6pPr marL="5443195" indent="0" algn="ctr">
              <a:buNone/>
            </a:lvl6pPr>
            <a:lvl7pPr marL="6531834" indent="0" algn="ctr">
              <a:buNone/>
            </a:lvl7pPr>
            <a:lvl8pPr marL="7620472" indent="0" algn="ctr">
              <a:buNone/>
            </a:lvl8pPr>
            <a:lvl9pPr marL="8709111"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02630AB3-F7AC-4C51-BC18-4DCBA433341E}" type="datetime1">
              <a:rPr lang="en-US"/>
              <a:pPr>
                <a:defRPr/>
              </a:pPr>
              <a:t>8/20/2018</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8A9C4AD-3E4F-444F-89F3-49A61A16FB5C}" type="slidenum">
              <a:rPr lang="en-US"/>
              <a:pPr>
                <a:defRPr/>
              </a:pPr>
              <a:t>‹#›</a:t>
            </a:fld>
            <a:endParaRPr lang="en-US" dirty="0"/>
          </a:p>
        </p:txBody>
      </p:sp>
    </p:spTree>
    <p:extLst>
      <p:ext uri="{BB962C8B-B14F-4D97-AF65-F5344CB8AC3E}">
        <p14:creationId xmlns:p14="http://schemas.microsoft.com/office/powerpoint/2010/main" val="1317851726"/>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6387" y="701040"/>
            <a:ext cx="23774400" cy="1280160"/>
          </a:xfrm>
        </p:spPr>
        <p:txBody>
          <a:bodyPr/>
          <a:lstStyle>
            <a:lvl1pPr>
              <a:defRPr>
                <a:solidFill>
                  <a:srgbClr val="923CC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rgbClr val="923CC2"/>
                </a:solidFill>
              </a:defRPr>
            </a:lvl1pPr>
            <a:lvl2pPr>
              <a:defRPr>
                <a:solidFill>
                  <a:srgbClr val="923CC2"/>
                </a:solidFill>
              </a:defRPr>
            </a:lvl2pPr>
            <a:lvl3pPr>
              <a:defRPr>
                <a:solidFill>
                  <a:srgbClr val="923CC2"/>
                </a:solidFill>
              </a:defRPr>
            </a:lvl3pPr>
            <a:lvl4pPr>
              <a:defRPr>
                <a:solidFill>
                  <a:srgbClr val="923CC2"/>
                </a:solidFill>
              </a:defRPr>
            </a:lvl4pPr>
            <a:lvl5pPr>
              <a:defRPr>
                <a:solidFill>
                  <a:srgbClr val="923CC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3B9ECE6-5666-4377-8680-5775782D1416}" type="datetime1">
              <a:rPr lang="en-US"/>
              <a:pPr>
                <a:defRPr/>
              </a:pPr>
              <a:t>8/20/2018</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86BAC1A-CD3F-4250-A9FD-DEA79C7319DD}" type="slidenum">
              <a:rPr lang="en-US"/>
              <a:pPr>
                <a:defRPr/>
              </a:pPr>
              <a:t>‹#›</a:t>
            </a:fld>
            <a:endParaRPr lang="en-US" dirty="0"/>
          </a:p>
        </p:txBody>
      </p:sp>
    </p:spTree>
    <p:extLst>
      <p:ext uri="{BB962C8B-B14F-4D97-AF65-F5344CB8AC3E}">
        <p14:creationId xmlns:p14="http://schemas.microsoft.com/office/powerpoint/2010/main" val="1735112474"/>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80702" y="549277"/>
            <a:ext cx="5487114" cy="11703050"/>
          </a:xfrm>
        </p:spPr>
        <p:txBody>
          <a:bodyPr vert="eaVert"/>
          <a:lstStyle>
            <a:lvl1pPr>
              <a:defRPr>
                <a:solidFill>
                  <a:srgbClr val="923CC2"/>
                </a:solidFill>
              </a:defRPr>
            </a:lvl1pPr>
          </a:lstStyle>
          <a:p>
            <a:r>
              <a:rPr lang="en-US" dirty="0"/>
              <a:t>Click to edit Master title style</a:t>
            </a:r>
          </a:p>
        </p:txBody>
      </p:sp>
      <p:sp>
        <p:nvSpPr>
          <p:cNvPr id="3" name="Vertical Text Placeholder 2"/>
          <p:cNvSpPr>
            <a:spLocks noGrp="1"/>
          </p:cNvSpPr>
          <p:nvPr>
            <p:ph type="body" orient="vert" idx="1"/>
          </p:nvPr>
        </p:nvSpPr>
        <p:spPr>
          <a:xfrm>
            <a:off x="1219359" y="549277"/>
            <a:ext cx="16054890" cy="11703050"/>
          </a:xfrm>
        </p:spPr>
        <p:txBody>
          <a:bodyPr vert="eaVert"/>
          <a:lstStyle>
            <a:lvl1pPr>
              <a:defRPr>
                <a:solidFill>
                  <a:srgbClr val="923CC2"/>
                </a:solidFill>
              </a:defRPr>
            </a:lvl1pPr>
            <a:lvl2pPr>
              <a:defRPr>
                <a:solidFill>
                  <a:srgbClr val="923CC2"/>
                </a:solidFill>
              </a:defRPr>
            </a:lvl2pPr>
            <a:lvl3pPr>
              <a:defRPr>
                <a:solidFill>
                  <a:srgbClr val="923CC2"/>
                </a:solidFill>
              </a:defRPr>
            </a:lvl3pPr>
            <a:lvl4pPr>
              <a:defRPr>
                <a:solidFill>
                  <a:srgbClr val="923CC2"/>
                </a:solidFill>
              </a:defRPr>
            </a:lvl4pPr>
            <a:lvl5pPr>
              <a:defRPr>
                <a:solidFill>
                  <a:srgbClr val="923CC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7DE645EE-E801-419E-961D-DF4ADA208374}" type="datetime1">
              <a:rPr lang="en-US"/>
              <a:pPr>
                <a:defRPr/>
              </a:pPr>
              <a:t>8/20/2018</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39302E1-2049-4A6A-A702-76199EB0820F}" type="slidenum">
              <a:rPr lang="en-US"/>
              <a:pPr>
                <a:defRPr/>
              </a:pPr>
              <a:t>‹#›</a:t>
            </a:fld>
            <a:endParaRPr lang="en-US" dirty="0"/>
          </a:p>
        </p:txBody>
      </p:sp>
    </p:spTree>
    <p:extLst>
      <p:ext uri="{BB962C8B-B14F-4D97-AF65-F5344CB8AC3E}">
        <p14:creationId xmlns:p14="http://schemas.microsoft.com/office/powerpoint/2010/main" val="1243054745"/>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6387" y="701676"/>
            <a:ext cx="23774400" cy="1279524"/>
          </a:xfrm>
        </p:spPr>
        <p:txBody>
          <a:bodyPr>
            <a:normAutofit/>
          </a:bodyPr>
          <a:lstStyle>
            <a:lvl1pPr>
              <a:defRPr sz="6800">
                <a:solidFill>
                  <a:srgbClr val="923CC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2400"/>
            </a:lvl1pPr>
          </a:lstStyle>
          <a:p>
            <a:pPr>
              <a:defRPr/>
            </a:pPr>
            <a:fld id="{A08C0A3B-DC25-4B0F-B528-317E79CDACD6}" type="datetime1">
              <a:rPr lang="en-US"/>
              <a:pPr>
                <a:defRPr/>
              </a:pPr>
              <a:t>8/20/2018</a:t>
            </a:fld>
            <a:endParaRPr lang="en-US" dirty="0"/>
          </a:p>
        </p:txBody>
      </p:sp>
      <p:sp>
        <p:nvSpPr>
          <p:cNvPr id="5" name="Footer Placeholder 4"/>
          <p:cNvSpPr>
            <a:spLocks noGrp="1"/>
          </p:cNvSpPr>
          <p:nvPr>
            <p:ph type="ftr" sz="quarter" idx="11"/>
          </p:nvPr>
        </p:nvSpPr>
        <p:spPr/>
        <p:txBody>
          <a:bodyPr/>
          <a:lstStyle>
            <a:lvl1pPr>
              <a:defRPr sz="2400"/>
            </a:lvl1pPr>
          </a:lstStyle>
          <a:p>
            <a:pPr>
              <a:defRPr/>
            </a:pPr>
            <a:endParaRPr lang="en-US"/>
          </a:p>
        </p:txBody>
      </p:sp>
      <p:sp>
        <p:nvSpPr>
          <p:cNvPr id="6" name="Slide Number Placeholder 5"/>
          <p:cNvSpPr>
            <a:spLocks noGrp="1"/>
          </p:cNvSpPr>
          <p:nvPr>
            <p:ph type="sldNum" sz="quarter" idx="12"/>
          </p:nvPr>
        </p:nvSpPr>
        <p:spPr/>
        <p:txBody>
          <a:bodyPr/>
          <a:lstStyle>
            <a:lvl1pPr>
              <a:defRPr sz="2400"/>
            </a:lvl1pPr>
          </a:lstStyle>
          <a:p>
            <a:pPr>
              <a:defRPr/>
            </a:pPr>
            <a:fld id="{8F656B37-BEBC-41D0-AF28-DFD391F8A065}" type="slidenum">
              <a:rPr lang="en-US"/>
              <a:pPr>
                <a:defRPr/>
              </a:pPr>
              <a:t>‹#›</a:t>
            </a:fld>
            <a:endParaRPr lang="en-US" dirty="0"/>
          </a:p>
        </p:txBody>
      </p:sp>
    </p:spTree>
    <p:extLst>
      <p:ext uri="{BB962C8B-B14F-4D97-AF65-F5344CB8AC3E}">
        <p14:creationId xmlns:p14="http://schemas.microsoft.com/office/powerpoint/2010/main" val="281042595"/>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267755" y="1219200"/>
            <a:ext cx="18900061" cy="3657600"/>
          </a:xfrm>
        </p:spPr>
        <p:txBody>
          <a:bodyPr bIns="0" anchor="b">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11400" b="1" cap="none" baseline="0">
                <a:ln w="6350">
                  <a:noFill/>
                </a:ln>
                <a:solidFill>
                  <a:srgbClr val="923CC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4267755" y="5015572"/>
            <a:ext cx="18900061" cy="3019424"/>
          </a:xfrm>
        </p:spPr>
        <p:txBody>
          <a:bodyPr/>
          <a:lstStyle>
            <a:lvl1pPr marL="174182" indent="0" algn="l">
              <a:buNone/>
              <a:defRPr sz="4800">
                <a:solidFill>
                  <a:srgbClr val="923CC2"/>
                </a:solidFill>
              </a:defRPr>
            </a:lvl1pPr>
            <a:lvl2pPr>
              <a:buNone/>
              <a:defRPr sz="4300">
                <a:solidFill>
                  <a:schemeClr val="tx1">
                    <a:tint val="75000"/>
                  </a:schemeClr>
                </a:solidFill>
              </a:defRPr>
            </a:lvl2pPr>
            <a:lvl3pPr>
              <a:buNone/>
              <a:defRPr sz="3800">
                <a:solidFill>
                  <a:schemeClr val="tx1">
                    <a:tint val="75000"/>
                  </a:schemeClr>
                </a:solidFill>
              </a:defRPr>
            </a:lvl3pPr>
            <a:lvl4pPr>
              <a:buNone/>
              <a:defRPr sz="3300">
                <a:solidFill>
                  <a:schemeClr val="tx1">
                    <a:tint val="75000"/>
                  </a:schemeClr>
                </a:solidFill>
              </a:defRPr>
            </a:lvl4pPr>
            <a:lvl5pPr>
              <a:buNone/>
              <a:defRPr sz="33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A64CB4FE-2091-44FD-91E8-159107AD8F98}" type="datetime1">
              <a:rPr lang="en-US"/>
              <a:pPr>
                <a:defRPr/>
              </a:pPr>
              <a:t>8/20/2018</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4D7D35E-7B41-44E9-85C7-BABCFC3949C9}" type="slidenum">
              <a:rPr lang="en-US"/>
              <a:pPr>
                <a:defRPr/>
              </a:pPr>
              <a:t>‹#›</a:t>
            </a:fld>
            <a:endParaRPr lang="en-US" dirty="0"/>
          </a:p>
        </p:txBody>
      </p:sp>
    </p:spTree>
    <p:extLst>
      <p:ext uri="{BB962C8B-B14F-4D97-AF65-F5344CB8AC3E}">
        <p14:creationId xmlns:p14="http://schemas.microsoft.com/office/powerpoint/2010/main" val="3121433332"/>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6387" y="701676"/>
            <a:ext cx="23774400" cy="1279524"/>
          </a:xfrm>
        </p:spPr>
        <p:txBody>
          <a:bodyPr>
            <a:normAutofit/>
          </a:bodyPr>
          <a:lstStyle>
            <a:lvl1pPr>
              <a:defRPr sz="6800">
                <a:solidFill>
                  <a:srgbClr val="923CC2"/>
                </a:solidFill>
              </a:defRPr>
            </a:lvl1pPr>
          </a:lstStyle>
          <a:p>
            <a:r>
              <a:rPr lang="en-US" dirty="0"/>
              <a:t>Click to edit Master title style</a:t>
            </a:r>
          </a:p>
        </p:txBody>
      </p:sp>
      <p:sp>
        <p:nvSpPr>
          <p:cNvPr id="3" name="Content Placeholder 2"/>
          <p:cNvSpPr>
            <a:spLocks noGrp="1"/>
          </p:cNvSpPr>
          <p:nvPr>
            <p:ph sz="half" idx="1"/>
          </p:nvPr>
        </p:nvSpPr>
        <p:spPr>
          <a:xfrm>
            <a:off x="1219359" y="3200401"/>
            <a:ext cx="10771002" cy="9051926"/>
          </a:xfrm>
        </p:spPr>
        <p:txBody>
          <a:bodyPr/>
          <a:lstStyle>
            <a:lvl1pPr>
              <a:defRPr sz="6200"/>
            </a:lvl1pPr>
            <a:lvl2pPr>
              <a:defRPr sz="5700"/>
            </a:lvl2pPr>
            <a:lvl3pPr>
              <a:defRPr sz="4800"/>
            </a:lvl3pPr>
            <a:lvl4pPr>
              <a:defRPr sz="4300"/>
            </a:lvl4pPr>
            <a:lvl5pPr>
              <a:defRPr sz="4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6814" y="3200401"/>
            <a:ext cx="10771002" cy="9051926"/>
          </a:xfrm>
        </p:spPr>
        <p:txBody>
          <a:bodyPr/>
          <a:lstStyle>
            <a:lvl1pPr>
              <a:defRPr sz="6200"/>
            </a:lvl1pPr>
            <a:lvl2pPr>
              <a:defRPr sz="5700"/>
            </a:lvl2pPr>
            <a:lvl3pPr>
              <a:defRPr sz="4800"/>
            </a:lvl3pPr>
            <a:lvl4pPr>
              <a:defRPr sz="4300"/>
            </a:lvl4pPr>
            <a:lvl5pPr>
              <a:defRPr sz="4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1007BEB4-DED6-4D60-97B1-7EAA39C4ECE3}" type="datetime1">
              <a:rPr lang="en-US"/>
              <a:pPr>
                <a:defRPr/>
              </a:pPr>
              <a:t>8/20/2018</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2AF70DA-207D-4532-9110-9CBF06CEC2D2}" type="slidenum">
              <a:rPr lang="en-US"/>
              <a:pPr>
                <a:defRPr/>
              </a:pPr>
              <a:t>‹#›</a:t>
            </a:fld>
            <a:endParaRPr lang="en-US" dirty="0"/>
          </a:p>
        </p:txBody>
      </p:sp>
    </p:spTree>
    <p:extLst>
      <p:ext uri="{BB962C8B-B14F-4D97-AF65-F5344CB8AC3E}">
        <p14:creationId xmlns:p14="http://schemas.microsoft.com/office/powerpoint/2010/main" val="3491478513"/>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359" y="3070225"/>
            <a:ext cx="10775238" cy="1501774"/>
          </a:xfrm>
        </p:spPr>
        <p:txBody>
          <a:bodyPr anchor="ctr"/>
          <a:lstStyle>
            <a:lvl1pPr marL="0" indent="0">
              <a:buNone/>
              <a:defRPr sz="5700" b="0" cap="all" baseline="0">
                <a:solidFill>
                  <a:schemeClr val="tx1"/>
                </a:solidFill>
              </a:defRPr>
            </a:lvl1pPr>
            <a:lvl2pPr>
              <a:buNone/>
              <a:defRPr sz="4800" b="1"/>
            </a:lvl2pPr>
            <a:lvl3pPr>
              <a:buNone/>
              <a:defRPr sz="4300" b="1"/>
            </a:lvl3pPr>
            <a:lvl4pPr>
              <a:buNone/>
              <a:defRPr sz="3800" b="1"/>
            </a:lvl4pPr>
            <a:lvl5pPr>
              <a:buNone/>
              <a:defRPr sz="3800" b="1"/>
            </a:lvl5pPr>
          </a:lstStyle>
          <a:p>
            <a:pPr lvl="0"/>
            <a:r>
              <a:rPr lang="en-US"/>
              <a:t>Click to edit Master text styles</a:t>
            </a:r>
          </a:p>
        </p:txBody>
      </p:sp>
      <p:sp>
        <p:nvSpPr>
          <p:cNvPr id="4" name="Text Placeholder 3"/>
          <p:cNvSpPr>
            <a:spLocks noGrp="1"/>
          </p:cNvSpPr>
          <p:nvPr>
            <p:ph type="body" sz="half" idx="3"/>
          </p:nvPr>
        </p:nvSpPr>
        <p:spPr>
          <a:xfrm>
            <a:off x="12388348" y="3070225"/>
            <a:ext cx="10779470" cy="1501774"/>
          </a:xfrm>
        </p:spPr>
        <p:txBody>
          <a:bodyPr anchor="ctr"/>
          <a:lstStyle>
            <a:lvl1pPr marL="0" indent="0">
              <a:buNone/>
              <a:defRPr sz="5700" b="0" cap="all" baseline="0">
                <a:solidFill>
                  <a:schemeClr val="tx1"/>
                </a:solidFill>
              </a:defRPr>
            </a:lvl1pPr>
            <a:lvl2pPr>
              <a:buNone/>
              <a:defRPr sz="4800" b="1"/>
            </a:lvl2pPr>
            <a:lvl3pPr>
              <a:buNone/>
              <a:defRPr sz="4300" b="1"/>
            </a:lvl3pPr>
            <a:lvl4pPr>
              <a:buNone/>
              <a:defRPr sz="3800" b="1"/>
            </a:lvl4pPr>
            <a:lvl5pPr>
              <a:buNone/>
              <a:defRPr sz="3800" b="1"/>
            </a:lvl5pPr>
          </a:lstStyle>
          <a:p>
            <a:pPr lvl="0"/>
            <a:r>
              <a:rPr lang="en-US"/>
              <a:t>Click to edit Master text styles</a:t>
            </a:r>
          </a:p>
        </p:txBody>
      </p:sp>
      <p:sp>
        <p:nvSpPr>
          <p:cNvPr id="5" name="Content Placeholder 4"/>
          <p:cNvSpPr>
            <a:spLocks noGrp="1"/>
          </p:cNvSpPr>
          <p:nvPr>
            <p:ph sz="quarter" idx="2"/>
          </p:nvPr>
        </p:nvSpPr>
        <p:spPr>
          <a:xfrm>
            <a:off x="1219359" y="4724401"/>
            <a:ext cx="10775238" cy="7527926"/>
          </a:xfrm>
        </p:spPr>
        <p:txBody>
          <a:bodyPr/>
          <a:lstStyle>
            <a:lvl1pPr>
              <a:defRPr sz="5700"/>
            </a:lvl1pPr>
            <a:lvl2pPr>
              <a:defRPr sz="4800"/>
            </a:lvl2pPr>
            <a:lvl3pPr>
              <a:defRPr sz="4300"/>
            </a:lvl3pPr>
            <a:lvl4pPr>
              <a:defRPr sz="3800"/>
            </a:lvl4pPr>
            <a:lvl5pPr>
              <a:defRPr sz="3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12388348" y="4724401"/>
            <a:ext cx="10779470" cy="7527926"/>
          </a:xfrm>
        </p:spPr>
        <p:txBody>
          <a:bodyPr/>
          <a:lstStyle>
            <a:lvl1pPr>
              <a:defRPr sz="5700"/>
            </a:lvl1pPr>
            <a:lvl2pPr>
              <a:defRPr sz="4800"/>
            </a:lvl2pPr>
            <a:lvl3pPr>
              <a:defRPr sz="4300"/>
            </a:lvl3pPr>
            <a:lvl4pPr>
              <a:defRPr sz="3800"/>
            </a:lvl4pPr>
            <a:lvl5pPr>
              <a:defRPr sz="3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306387" y="701040"/>
            <a:ext cx="23774400" cy="1280160"/>
          </a:xfrm>
        </p:spPr>
        <p:txBody>
          <a:bodyPr/>
          <a:lstStyle>
            <a:lvl1pPr>
              <a:defRPr sz="6800">
                <a:solidFill>
                  <a:srgbClr val="923CC2"/>
                </a:solidFill>
              </a:defRPr>
            </a:lvl1pPr>
          </a:lstStyle>
          <a:p>
            <a:r>
              <a:rPr lang="en-US" dirty="0"/>
              <a:t>Click to edit Master title style</a:t>
            </a:r>
          </a:p>
        </p:txBody>
      </p:sp>
      <p:sp>
        <p:nvSpPr>
          <p:cNvPr id="7" name="Date Placeholder 13"/>
          <p:cNvSpPr>
            <a:spLocks noGrp="1"/>
          </p:cNvSpPr>
          <p:nvPr>
            <p:ph type="dt" sz="half" idx="10"/>
          </p:nvPr>
        </p:nvSpPr>
        <p:spPr/>
        <p:txBody>
          <a:bodyPr/>
          <a:lstStyle>
            <a:lvl1pPr>
              <a:defRPr/>
            </a:lvl1pPr>
          </a:lstStyle>
          <a:p>
            <a:pPr>
              <a:defRPr/>
            </a:pPr>
            <a:fld id="{FEF32B9D-EEC3-459B-B1C1-93B5B1003507}" type="datetime1">
              <a:rPr lang="en-US"/>
              <a:pPr>
                <a:defRPr/>
              </a:pPr>
              <a:t>8/20/2018</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0CC7C99-FAD6-4E9F-A7B8-27DABD9C793D}" type="slidenum">
              <a:rPr lang="en-US"/>
              <a:pPr>
                <a:defRPr/>
              </a:pPr>
              <a:t>‹#›</a:t>
            </a:fld>
            <a:endParaRPr lang="en-US" dirty="0"/>
          </a:p>
        </p:txBody>
      </p:sp>
    </p:spTree>
    <p:extLst>
      <p:ext uri="{BB962C8B-B14F-4D97-AF65-F5344CB8AC3E}">
        <p14:creationId xmlns:p14="http://schemas.microsoft.com/office/powerpoint/2010/main" val="2548737166"/>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306387" y="701040"/>
            <a:ext cx="23774400" cy="1280160"/>
          </a:xfrm>
        </p:spPr>
        <p:txBody>
          <a:bodyPr/>
          <a:lstStyle>
            <a:lvl1pPr>
              <a:defRPr sz="6800">
                <a:solidFill>
                  <a:srgbClr val="923CC2"/>
                </a:solidFill>
              </a:defRPr>
            </a:lvl1pPr>
          </a:lstStyle>
          <a:p>
            <a:r>
              <a:rPr lang="en-US" dirty="0"/>
              <a:t>Click to edit Master title style</a:t>
            </a:r>
          </a:p>
        </p:txBody>
      </p:sp>
      <p:sp>
        <p:nvSpPr>
          <p:cNvPr id="3" name="Date Placeholder 13"/>
          <p:cNvSpPr>
            <a:spLocks noGrp="1"/>
          </p:cNvSpPr>
          <p:nvPr>
            <p:ph type="dt" sz="half" idx="10"/>
          </p:nvPr>
        </p:nvSpPr>
        <p:spPr/>
        <p:txBody>
          <a:bodyPr/>
          <a:lstStyle>
            <a:lvl1pPr>
              <a:defRPr/>
            </a:lvl1pPr>
          </a:lstStyle>
          <a:p>
            <a:pPr>
              <a:defRPr/>
            </a:pPr>
            <a:fld id="{5BA89F93-4F00-45B0-887E-3021F04224BE}" type="datetime1">
              <a:rPr lang="en-US"/>
              <a:pPr>
                <a:defRPr/>
              </a:pPr>
              <a:t>8/20/2018</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0D5E346-F224-4C50-982B-CAFAE747E97C}" type="slidenum">
              <a:rPr lang="en-US"/>
              <a:pPr>
                <a:defRPr/>
              </a:pPr>
              <a:t>‹#›</a:t>
            </a:fld>
            <a:endParaRPr lang="en-US" dirty="0"/>
          </a:p>
        </p:txBody>
      </p:sp>
    </p:spTree>
    <p:extLst>
      <p:ext uri="{BB962C8B-B14F-4D97-AF65-F5344CB8AC3E}">
        <p14:creationId xmlns:p14="http://schemas.microsoft.com/office/powerpoint/2010/main" val="3686947683"/>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FF8E7FD-95BD-47D8-A281-2EEA38586C5C}" type="datetime1">
              <a:rPr lang="en-US"/>
              <a:pPr>
                <a:defRPr/>
              </a:pPr>
              <a:t>8/20/2018</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4B0B66E-D41F-43B2-A75C-92B549BBB2ED}" type="slidenum">
              <a:rPr lang="en-US"/>
              <a:pPr>
                <a:defRPr/>
              </a:pPr>
              <a:t>‹#›</a:t>
            </a:fld>
            <a:endParaRPr lang="en-US" dirty="0"/>
          </a:p>
        </p:txBody>
      </p:sp>
    </p:spTree>
    <p:extLst>
      <p:ext uri="{BB962C8B-B14F-4D97-AF65-F5344CB8AC3E}">
        <p14:creationId xmlns:p14="http://schemas.microsoft.com/office/powerpoint/2010/main" val="3332610247"/>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0" y="546100"/>
            <a:ext cx="8023213" cy="2324100"/>
          </a:xfrm>
        </p:spPr>
        <p:txBody>
          <a:bodyPr anchor="b">
            <a:normAutofit/>
            <a:sp3d prstMaterial="softEdge"/>
          </a:bodyPr>
          <a:lstStyle>
            <a:lvl1pPr algn="l">
              <a:buNone/>
              <a:defRPr sz="5200" b="0">
                <a:ln w="6350">
                  <a:noFill/>
                </a:ln>
                <a:solidFill>
                  <a:srgbClr val="923CC2"/>
                </a:solidFill>
              </a:defRPr>
            </a:lvl1pPr>
          </a:lstStyle>
          <a:p>
            <a:r>
              <a:rPr lang="en-US"/>
              <a:t>Click to edit Master title style</a:t>
            </a:r>
          </a:p>
        </p:txBody>
      </p:sp>
      <p:sp>
        <p:nvSpPr>
          <p:cNvPr id="3" name="Text Placeholder 2"/>
          <p:cNvSpPr>
            <a:spLocks noGrp="1"/>
          </p:cNvSpPr>
          <p:nvPr>
            <p:ph type="body" idx="2"/>
          </p:nvPr>
        </p:nvSpPr>
        <p:spPr>
          <a:xfrm>
            <a:off x="1219360" y="3048001"/>
            <a:ext cx="8023213" cy="9204326"/>
          </a:xfrm>
        </p:spPr>
        <p:txBody>
          <a:bodyPr/>
          <a:lstStyle>
            <a:lvl1pPr marL="0" indent="0">
              <a:buNone/>
              <a:defRPr sz="3300">
                <a:solidFill>
                  <a:srgbClr val="923CC2"/>
                </a:solidFill>
              </a:defRPr>
            </a:lvl1pPr>
            <a:lvl2pPr>
              <a:buNone/>
              <a:defRPr sz="2900"/>
            </a:lvl2pPr>
            <a:lvl3pPr>
              <a:buNone/>
              <a:defRPr sz="2400"/>
            </a:lvl3pPr>
            <a:lvl4pPr>
              <a:buNone/>
              <a:defRPr sz="2100"/>
            </a:lvl4pPr>
            <a:lvl5pPr>
              <a:buNone/>
              <a:defRPr sz="2100"/>
            </a:lvl5pPr>
          </a:lstStyle>
          <a:p>
            <a:pPr lvl="0"/>
            <a:r>
              <a:rPr lang="en-US"/>
              <a:t>Click to edit Master text styles</a:t>
            </a:r>
          </a:p>
        </p:txBody>
      </p:sp>
      <p:sp>
        <p:nvSpPr>
          <p:cNvPr id="4" name="Content Placeholder 3"/>
          <p:cNvSpPr>
            <a:spLocks noGrp="1"/>
          </p:cNvSpPr>
          <p:nvPr>
            <p:ph sz="half" idx="1"/>
          </p:nvPr>
        </p:nvSpPr>
        <p:spPr>
          <a:xfrm>
            <a:off x="9534708" y="546101"/>
            <a:ext cx="13633108" cy="11706226"/>
          </a:xfrm>
        </p:spPr>
        <p:txBody>
          <a:bodyPr/>
          <a:lstStyle>
            <a:lvl1pPr>
              <a:defRPr sz="6200">
                <a:solidFill>
                  <a:srgbClr val="923CC2"/>
                </a:solidFill>
              </a:defRPr>
            </a:lvl1pPr>
            <a:lvl2pPr>
              <a:defRPr sz="5700">
                <a:solidFill>
                  <a:srgbClr val="923CC2"/>
                </a:solidFill>
              </a:defRPr>
            </a:lvl2pPr>
            <a:lvl3pPr>
              <a:defRPr sz="5200">
                <a:solidFill>
                  <a:srgbClr val="923CC2"/>
                </a:solidFill>
              </a:defRPr>
            </a:lvl3pPr>
            <a:lvl4pPr>
              <a:defRPr sz="4800">
                <a:solidFill>
                  <a:srgbClr val="923CC2"/>
                </a:solidFill>
              </a:defRPr>
            </a:lvl4pPr>
            <a:lvl5pPr>
              <a:defRPr sz="4300">
                <a:solidFill>
                  <a:srgbClr val="923CC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92489C9F-EB02-434B-A77F-2B9D0D689019}" type="datetime1">
              <a:rPr lang="en-US"/>
              <a:pPr>
                <a:defRPr/>
              </a:pPr>
              <a:t>8/20/2018</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C497F7A-CED3-43F9-9653-846A9928CC2E}" type="slidenum">
              <a:rPr lang="en-US"/>
              <a:pPr>
                <a:defRPr/>
              </a:pPr>
              <a:t>‹#›</a:t>
            </a:fld>
            <a:endParaRPr lang="en-US" dirty="0"/>
          </a:p>
        </p:txBody>
      </p:sp>
    </p:spTree>
    <p:extLst>
      <p:ext uri="{BB962C8B-B14F-4D97-AF65-F5344CB8AC3E}">
        <p14:creationId xmlns:p14="http://schemas.microsoft.com/office/powerpoint/2010/main" val="3088729573"/>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7435" y="1066800"/>
            <a:ext cx="14632305" cy="1196976"/>
          </a:xfrm>
        </p:spPr>
        <p:txBody>
          <a:bodyPr lIns="108864" rIns="108864" bIns="0" anchor="t">
            <a:sp3d prstMaterial="softEdge"/>
          </a:bodyPr>
          <a:lstStyle>
            <a:lvl1pPr algn="ctr">
              <a:buNone/>
              <a:defRPr sz="6800" b="1">
                <a:solidFill>
                  <a:srgbClr val="923CC2"/>
                </a:solidFill>
              </a:defRPr>
            </a:lvl1pPr>
          </a:lstStyle>
          <a:p>
            <a:r>
              <a:rPr lang="en-US" dirty="0"/>
              <a:t>Click to edit Master title style</a:t>
            </a:r>
          </a:p>
        </p:txBody>
      </p:sp>
      <p:sp>
        <p:nvSpPr>
          <p:cNvPr id="3" name="Picture Placeholder 2"/>
          <p:cNvSpPr>
            <a:spLocks noGrp="1"/>
          </p:cNvSpPr>
          <p:nvPr>
            <p:ph type="pic" idx="1"/>
          </p:nvPr>
        </p:nvSpPr>
        <p:spPr>
          <a:xfrm>
            <a:off x="4877435" y="3663950"/>
            <a:ext cx="14632305" cy="7924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marL="0" indent="0" algn="l" rtl="0" eaLnBrk="1" latinLnBrk="0" hangingPunct="1">
              <a:buNone/>
              <a:defRPr sz="7600"/>
            </a:lvl1pPr>
          </a:lstStyle>
          <a:p>
            <a:pPr lvl="0"/>
            <a:r>
              <a:rPr lang="en-US" noProof="0" dirty="0"/>
              <a:t>Click icon to add picture</a:t>
            </a:r>
          </a:p>
        </p:txBody>
      </p:sp>
      <p:sp>
        <p:nvSpPr>
          <p:cNvPr id="4" name="Text Placeholder 3"/>
          <p:cNvSpPr>
            <a:spLocks noGrp="1"/>
          </p:cNvSpPr>
          <p:nvPr>
            <p:ph type="body" sz="half" idx="2"/>
          </p:nvPr>
        </p:nvSpPr>
        <p:spPr>
          <a:xfrm>
            <a:off x="4877435" y="2333574"/>
            <a:ext cx="14632305" cy="1060704"/>
          </a:xfrm>
        </p:spPr>
        <p:txBody>
          <a:bodyPr lIns="108864" rIns="108864"/>
          <a:lstStyle>
            <a:lvl1pPr marL="0" indent="0" algn="ctr">
              <a:buNone/>
              <a:defRPr sz="3300">
                <a:solidFill>
                  <a:srgbClr val="923CC2"/>
                </a:solidFill>
              </a:defRPr>
            </a:lvl1pPr>
            <a:lvl2pPr>
              <a:defRPr sz="2900"/>
            </a:lvl2pPr>
            <a:lvl3pPr>
              <a:defRPr sz="2400"/>
            </a:lvl3pPr>
            <a:lvl4pPr>
              <a:defRPr sz="2100"/>
            </a:lvl4pPr>
            <a:lvl5pPr>
              <a:defRPr sz="21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58446904-BC04-436C-A8D0-9A561AC6AC13}" type="datetime1">
              <a:rPr lang="en-US"/>
              <a:pPr>
                <a:defRPr/>
              </a:pPr>
              <a:t>8/20/2018</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DDBE4E2-6B88-4311-9252-D6B34AB60C00}" type="slidenum">
              <a:rPr lang="en-US"/>
              <a:pPr>
                <a:defRPr/>
              </a:pPr>
              <a:t>‹#›</a:t>
            </a:fld>
            <a:endParaRPr lang="en-US" dirty="0"/>
          </a:p>
        </p:txBody>
      </p:sp>
    </p:spTree>
    <p:extLst>
      <p:ext uri="{BB962C8B-B14F-4D97-AF65-F5344CB8AC3E}">
        <p14:creationId xmlns:p14="http://schemas.microsoft.com/office/powerpoint/2010/main" val="4037387315"/>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9D9D9"/>
            </a:gs>
            <a:gs pos="53999">
              <a:srgbClr val="D9D9D9"/>
            </a:gs>
            <a:gs pos="74001">
              <a:srgbClr val="BFBFBF"/>
            </a:gs>
            <a:gs pos="83000">
              <a:srgbClr val="A6A6A6"/>
            </a:gs>
            <a:gs pos="100000">
              <a:srgbClr val="A6A6A6"/>
            </a:gs>
          </a:gsLst>
          <a:lin ang="5400000" scaled="1"/>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06388" y="701675"/>
            <a:ext cx="23774400" cy="1279525"/>
          </a:xfrm>
          <a:prstGeom prst="rect">
            <a:avLst/>
          </a:prstGeom>
        </p:spPr>
        <p:txBody>
          <a:bodyPr vert="horz" lIns="217728" tIns="108864" rIns="217728" bIns="108864" anchor="ctr">
            <a:noAutofit/>
            <a:scene3d>
              <a:camera prst="orthographicFront"/>
              <a:lightRig rig="soft" dir="t">
                <a:rot lat="0" lon="0" rev="16800000"/>
              </a:lightRig>
            </a:scene3d>
            <a:sp3d prstMaterial="softEdge">
              <a:bevelT w="38100" h="38100"/>
            </a:sp3d>
          </a:bodyPr>
          <a:lstStyle/>
          <a:p>
            <a:r>
              <a:rPr lang="en-US" dirty="0"/>
              <a:t>Click to edit Master title style</a:t>
            </a:r>
          </a:p>
        </p:txBody>
      </p:sp>
      <p:sp>
        <p:nvSpPr>
          <p:cNvPr id="1027" name="Text Placeholder 12"/>
          <p:cNvSpPr>
            <a:spLocks noGrp="1"/>
          </p:cNvSpPr>
          <p:nvPr>
            <p:ph type="body" idx="1"/>
          </p:nvPr>
        </p:nvSpPr>
        <p:spPr bwMode="auto">
          <a:xfrm>
            <a:off x="1219200" y="3200400"/>
            <a:ext cx="21948775" cy="941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1219200" y="12833350"/>
            <a:ext cx="5691188" cy="730250"/>
          </a:xfrm>
          <a:prstGeom prst="rect">
            <a:avLst/>
          </a:prstGeom>
        </p:spPr>
        <p:txBody>
          <a:bodyPr vert="horz" lIns="217728" tIns="108864" rIns="217728" bIns="108864" anchor="b"/>
          <a:lstStyle>
            <a:lvl1pPr algn="l" defTabSz="2177278" eaLnBrk="1" fontAlgn="auto" latinLnBrk="0" hangingPunct="1">
              <a:spcBef>
                <a:spcPts val="0"/>
              </a:spcBef>
              <a:spcAft>
                <a:spcPts val="0"/>
              </a:spcAft>
              <a:defRPr kumimoji="0" sz="2900">
                <a:solidFill>
                  <a:schemeClr val="tx1">
                    <a:shade val="50000"/>
                  </a:schemeClr>
                </a:solidFill>
                <a:latin typeface="+mn-lt"/>
              </a:defRPr>
            </a:lvl1pPr>
          </a:lstStyle>
          <a:p>
            <a:pPr>
              <a:defRPr/>
            </a:pPr>
            <a:fld id="{225AA3BF-E850-4890-853F-7B4BEEB1FF10}" type="datetime1">
              <a:rPr lang="en-US"/>
              <a:pPr>
                <a:defRPr/>
              </a:pPr>
              <a:t>8/20/2018</a:t>
            </a:fld>
            <a:endParaRPr lang="en-US" dirty="0"/>
          </a:p>
        </p:txBody>
      </p:sp>
      <p:sp>
        <p:nvSpPr>
          <p:cNvPr id="3" name="Footer Placeholder 2"/>
          <p:cNvSpPr>
            <a:spLocks noGrp="1"/>
          </p:cNvSpPr>
          <p:nvPr>
            <p:ph type="ftr" sz="quarter" idx="3"/>
          </p:nvPr>
        </p:nvSpPr>
        <p:spPr>
          <a:xfrm>
            <a:off x="8332788" y="12833350"/>
            <a:ext cx="7721600" cy="730250"/>
          </a:xfrm>
          <a:prstGeom prst="rect">
            <a:avLst/>
          </a:prstGeom>
        </p:spPr>
        <p:txBody>
          <a:bodyPr vert="horz" lIns="217728" tIns="108864" rIns="217728" bIns="108864" anchor="b"/>
          <a:lstStyle>
            <a:lvl1pPr algn="ctr" defTabSz="2177278" eaLnBrk="1" fontAlgn="auto" latinLnBrk="0" hangingPunct="1">
              <a:spcBef>
                <a:spcPts val="0"/>
              </a:spcBef>
              <a:spcAft>
                <a:spcPts val="0"/>
              </a:spcAft>
              <a:defRPr kumimoji="0" sz="2900">
                <a:solidFill>
                  <a:schemeClr val="tx1">
                    <a:shade val="50000"/>
                  </a:schemeClr>
                </a:solidFill>
                <a:latin typeface="+mn-lt"/>
              </a:defRPr>
            </a:lvl1pPr>
          </a:lstStyle>
          <a:p>
            <a:pPr>
              <a:defRPr/>
            </a:pPr>
            <a:endParaRPr lang="en-US"/>
          </a:p>
        </p:txBody>
      </p:sp>
      <p:sp>
        <p:nvSpPr>
          <p:cNvPr id="23" name="Slide Number Placeholder 22"/>
          <p:cNvSpPr>
            <a:spLocks noGrp="1"/>
          </p:cNvSpPr>
          <p:nvPr>
            <p:ph type="sldNum" sz="quarter" idx="4"/>
          </p:nvPr>
        </p:nvSpPr>
        <p:spPr>
          <a:xfrm>
            <a:off x="21135975" y="12833350"/>
            <a:ext cx="2032000" cy="730250"/>
          </a:xfrm>
          <a:prstGeom prst="rect">
            <a:avLst/>
          </a:prstGeom>
        </p:spPr>
        <p:txBody>
          <a:bodyPr vert="horz" lIns="0" tIns="108864" rIns="0" bIns="108864" anchor="b"/>
          <a:lstStyle>
            <a:lvl1pPr algn="r" defTabSz="2177278" eaLnBrk="1" fontAlgn="auto" latinLnBrk="0" hangingPunct="1">
              <a:spcBef>
                <a:spcPts val="0"/>
              </a:spcBef>
              <a:spcAft>
                <a:spcPts val="0"/>
              </a:spcAft>
              <a:defRPr kumimoji="0" sz="2900">
                <a:solidFill>
                  <a:schemeClr val="tx1">
                    <a:shade val="50000"/>
                  </a:schemeClr>
                </a:solidFill>
                <a:latin typeface="+mn-lt"/>
              </a:defRPr>
            </a:lvl1pPr>
          </a:lstStyle>
          <a:p>
            <a:pPr>
              <a:defRPr/>
            </a:pPr>
            <a:fld id="{050ED08C-65CB-4CE2-8E06-0FCFFB54C98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spd="med">
    <p:fade thruBlk="1"/>
  </p:transition>
  <p:hf hdr="0" ftr="0" dt="0"/>
  <p:txStyles>
    <p:titleStyle>
      <a:lvl1pPr algn="ctr" rtl="0" eaLnBrk="0" fontAlgn="base" hangingPunct="0">
        <a:spcBef>
          <a:spcPct val="0"/>
        </a:spcBef>
        <a:spcAft>
          <a:spcPct val="0"/>
        </a:spcAft>
        <a:defRPr sz="6800" b="1" kern="1200">
          <a:ln w="6350">
            <a:noFill/>
          </a:ln>
          <a:solidFill>
            <a:srgbClr val="923CC2"/>
          </a:solidFill>
          <a:latin typeface="+mj-lt"/>
          <a:ea typeface="+mj-ea"/>
          <a:cs typeface="+mj-cs"/>
        </a:defRPr>
      </a:lvl1pPr>
      <a:lvl2pPr algn="ctr" rtl="0" eaLnBrk="0" fontAlgn="base" hangingPunct="0">
        <a:spcBef>
          <a:spcPct val="0"/>
        </a:spcBef>
        <a:spcAft>
          <a:spcPct val="0"/>
        </a:spcAft>
        <a:defRPr sz="6800" b="1">
          <a:solidFill>
            <a:srgbClr val="923CC2"/>
          </a:solidFill>
          <a:latin typeface="Lucida Sans"/>
        </a:defRPr>
      </a:lvl2pPr>
      <a:lvl3pPr algn="ctr" rtl="0" eaLnBrk="0" fontAlgn="base" hangingPunct="0">
        <a:spcBef>
          <a:spcPct val="0"/>
        </a:spcBef>
        <a:spcAft>
          <a:spcPct val="0"/>
        </a:spcAft>
        <a:defRPr sz="6800" b="1">
          <a:solidFill>
            <a:srgbClr val="923CC2"/>
          </a:solidFill>
          <a:latin typeface="Lucida Sans"/>
        </a:defRPr>
      </a:lvl3pPr>
      <a:lvl4pPr algn="ctr" rtl="0" eaLnBrk="0" fontAlgn="base" hangingPunct="0">
        <a:spcBef>
          <a:spcPct val="0"/>
        </a:spcBef>
        <a:spcAft>
          <a:spcPct val="0"/>
        </a:spcAft>
        <a:defRPr sz="6800" b="1">
          <a:solidFill>
            <a:srgbClr val="923CC2"/>
          </a:solidFill>
          <a:latin typeface="Lucida Sans"/>
        </a:defRPr>
      </a:lvl4pPr>
      <a:lvl5pPr algn="ctr" rtl="0" eaLnBrk="0" fontAlgn="base" hangingPunct="0">
        <a:spcBef>
          <a:spcPct val="0"/>
        </a:spcBef>
        <a:spcAft>
          <a:spcPct val="0"/>
        </a:spcAft>
        <a:defRPr sz="6800" b="1">
          <a:solidFill>
            <a:srgbClr val="923CC2"/>
          </a:solidFill>
          <a:latin typeface="Lucida Sans"/>
        </a:defRPr>
      </a:lvl5pPr>
      <a:lvl6pPr marL="457200" algn="ctr" rtl="0" fontAlgn="base">
        <a:spcBef>
          <a:spcPct val="0"/>
        </a:spcBef>
        <a:spcAft>
          <a:spcPct val="0"/>
        </a:spcAft>
        <a:defRPr sz="6800" b="1">
          <a:solidFill>
            <a:srgbClr val="923CC2"/>
          </a:solidFill>
          <a:latin typeface="Lucida Sans"/>
        </a:defRPr>
      </a:lvl6pPr>
      <a:lvl7pPr marL="914400" algn="ctr" rtl="0" fontAlgn="base">
        <a:spcBef>
          <a:spcPct val="0"/>
        </a:spcBef>
        <a:spcAft>
          <a:spcPct val="0"/>
        </a:spcAft>
        <a:defRPr sz="6800" b="1">
          <a:solidFill>
            <a:srgbClr val="923CC2"/>
          </a:solidFill>
          <a:latin typeface="Lucida Sans"/>
        </a:defRPr>
      </a:lvl7pPr>
      <a:lvl8pPr marL="1371600" algn="ctr" rtl="0" fontAlgn="base">
        <a:spcBef>
          <a:spcPct val="0"/>
        </a:spcBef>
        <a:spcAft>
          <a:spcPct val="0"/>
        </a:spcAft>
        <a:defRPr sz="6800" b="1">
          <a:solidFill>
            <a:srgbClr val="923CC2"/>
          </a:solidFill>
          <a:latin typeface="Lucida Sans"/>
        </a:defRPr>
      </a:lvl8pPr>
      <a:lvl9pPr marL="1828800" algn="ctr" rtl="0" fontAlgn="base">
        <a:spcBef>
          <a:spcPct val="0"/>
        </a:spcBef>
        <a:spcAft>
          <a:spcPct val="0"/>
        </a:spcAft>
        <a:defRPr sz="6800" b="1">
          <a:solidFill>
            <a:srgbClr val="923CC2"/>
          </a:solidFill>
          <a:latin typeface="Lucida Sans"/>
        </a:defRPr>
      </a:lvl9pPr>
    </p:titleStyle>
    <p:bodyStyle>
      <a:lvl1pPr marL="1304925" indent="-979488" algn="l" rtl="0" eaLnBrk="0" fontAlgn="base" hangingPunct="0">
        <a:spcBef>
          <a:spcPct val="20000"/>
        </a:spcBef>
        <a:spcAft>
          <a:spcPct val="0"/>
        </a:spcAft>
        <a:buClr>
          <a:srgbClr val="000000"/>
        </a:buClr>
        <a:buSzPct val="65000"/>
        <a:buFont typeface="Wingdings 2" panose="05020102010507070707" pitchFamily="18" charset="2"/>
        <a:buChar char=""/>
        <a:defRPr sz="6700" kern="1200">
          <a:solidFill>
            <a:schemeClr val="tx1"/>
          </a:solidFill>
          <a:latin typeface="+mn-lt"/>
          <a:ea typeface="+mn-ea"/>
          <a:cs typeface="+mn-cs"/>
        </a:defRPr>
      </a:lvl1pPr>
      <a:lvl2pPr marL="2066925" indent="-674688" algn="l" rtl="0" eaLnBrk="0" fontAlgn="base" hangingPunct="0">
        <a:spcBef>
          <a:spcPct val="20000"/>
        </a:spcBef>
        <a:spcAft>
          <a:spcPct val="0"/>
        </a:spcAft>
        <a:buClr>
          <a:schemeClr val="tx1"/>
        </a:buClr>
        <a:buSzPct val="80000"/>
        <a:buFont typeface="Wingdings 2" panose="05020102010507070707" pitchFamily="18" charset="2"/>
        <a:buChar char=""/>
        <a:defRPr sz="5700" kern="1200">
          <a:solidFill>
            <a:schemeClr val="tx1"/>
          </a:solidFill>
          <a:latin typeface="+mn-lt"/>
          <a:ea typeface="+mn-ea"/>
          <a:cs typeface="+mn-cs"/>
        </a:defRPr>
      </a:lvl2pPr>
      <a:lvl3pPr marL="2698750" indent="-542925" algn="l" rtl="0" eaLnBrk="0" fontAlgn="base" hangingPunct="0">
        <a:spcBef>
          <a:spcPct val="20000"/>
        </a:spcBef>
        <a:spcAft>
          <a:spcPct val="0"/>
        </a:spcAft>
        <a:buClr>
          <a:schemeClr val="tx1"/>
        </a:buClr>
        <a:buSzPct val="95000"/>
        <a:buFont typeface="Wingdings" panose="05000000000000000000" pitchFamily="2" charset="2"/>
        <a:buChar char=""/>
        <a:defRPr sz="5200" kern="1200">
          <a:solidFill>
            <a:schemeClr val="tx1"/>
          </a:solidFill>
          <a:latin typeface="+mn-lt"/>
          <a:ea typeface="+mn-ea"/>
          <a:cs typeface="+mn-cs"/>
        </a:defRPr>
      </a:lvl3pPr>
      <a:lvl4pPr marL="3221038" indent="-434975" algn="l" rtl="0" eaLnBrk="0" fontAlgn="base" hangingPunct="0">
        <a:spcBef>
          <a:spcPct val="20000"/>
        </a:spcBef>
        <a:spcAft>
          <a:spcPct val="0"/>
        </a:spcAft>
        <a:buClr>
          <a:schemeClr val="tx1"/>
        </a:buClr>
        <a:buSzPct val="100000"/>
        <a:buFont typeface="Wingdings 3" panose="05040102010807070707" pitchFamily="18" charset="2"/>
        <a:buChar char=""/>
        <a:defRPr sz="4800" kern="1200">
          <a:solidFill>
            <a:schemeClr val="tx1"/>
          </a:solidFill>
          <a:latin typeface="+mn-lt"/>
          <a:ea typeface="+mn-ea"/>
          <a:cs typeface="+mn-cs"/>
        </a:defRPr>
      </a:lvl4pPr>
      <a:lvl5pPr marL="3678238" indent="-434975" algn="l" rtl="0" eaLnBrk="0" fontAlgn="base" hangingPunct="0">
        <a:spcBef>
          <a:spcPct val="20000"/>
        </a:spcBef>
        <a:spcAft>
          <a:spcPct val="0"/>
        </a:spcAft>
        <a:buClr>
          <a:schemeClr val="tx1"/>
        </a:buClr>
        <a:buFont typeface="Wingdings 2" panose="05020102010507070707" pitchFamily="18" charset="2"/>
        <a:buChar char=""/>
        <a:defRPr sz="4800" kern="1200">
          <a:solidFill>
            <a:schemeClr val="tx1"/>
          </a:solidFill>
          <a:latin typeface="+mn-lt"/>
          <a:ea typeface="+mn-ea"/>
          <a:cs typeface="+mn-cs"/>
        </a:defRPr>
      </a:lvl5pPr>
      <a:lvl6pPr marL="4202146" indent="-435456" algn="l" rtl="0" eaLnBrk="1" latinLnBrk="0" hangingPunct="1">
        <a:spcBef>
          <a:spcPct val="20000"/>
        </a:spcBef>
        <a:buClr>
          <a:schemeClr val="tx1"/>
        </a:buClr>
        <a:buFont typeface="Wingdings 3"/>
        <a:buChar char=""/>
        <a:defRPr kumimoji="0" sz="4300" kern="1200">
          <a:solidFill>
            <a:schemeClr val="tx1"/>
          </a:solidFill>
          <a:latin typeface="+mn-lt"/>
          <a:ea typeface="+mn-ea"/>
          <a:cs typeface="+mn-cs"/>
        </a:defRPr>
      </a:lvl6pPr>
      <a:lvl7pPr marL="4681147" indent="-435456" algn="l" rtl="0" eaLnBrk="1" latinLnBrk="0" hangingPunct="1">
        <a:spcBef>
          <a:spcPct val="20000"/>
        </a:spcBef>
        <a:buClr>
          <a:schemeClr val="tx1"/>
        </a:buClr>
        <a:buFont typeface="Wingdings 2"/>
        <a:buChar char=""/>
        <a:defRPr kumimoji="0" sz="3800" kern="1200">
          <a:solidFill>
            <a:schemeClr val="tx1"/>
          </a:solidFill>
          <a:latin typeface="+mn-lt"/>
          <a:ea typeface="+mn-ea"/>
          <a:cs typeface="+mn-cs"/>
        </a:defRPr>
      </a:lvl7pPr>
      <a:lvl8pPr marL="5160148" indent="-435456" algn="l" rtl="0" eaLnBrk="1" latinLnBrk="0" hangingPunct="1">
        <a:spcBef>
          <a:spcPct val="20000"/>
        </a:spcBef>
        <a:buClr>
          <a:schemeClr val="tx1"/>
        </a:buClr>
        <a:buFont typeface="Wingdings 2"/>
        <a:buChar char=""/>
        <a:defRPr kumimoji="0" sz="3300" kern="1200">
          <a:solidFill>
            <a:schemeClr val="tx1"/>
          </a:solidFill>
          <a:latin typeface="+mn-lt"/>
          <a:ea typeface="+mn-ea"/>
          <a:cs typeface="+mn-cs"/>
        </a:defRPr>
      </a:lvl8pPr>
      <a:lvl9pPr marL="5639150" indent="-435456" algn="l" rtl="0" eaLnBrk="1" latinLnBrk="0" hangingPunct="1">
        <a:spcBef>
          <a:spcPct val="20000"/>
        </a:spcBef>
        <a:buClr>
          <a:schemeClr val="tx1"/>
        </a:buClr>
        <a:buFont typeface="Wingdings 2"/>
        <a:buChar char=""/>
        <a:defRPr kumimoji="0" sz="33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088639" algn="l" rtl="0" eaLnBrk="1" latinLnBrk="0" hangingPunct="1">
        <a:defRPr kumimoji="0" kern="1200">
          <a:solidFill>
            <a:schemeClr val="tx1"/>
          </a:solidFill>
          <a:latin typeface="+mn-lt"/>
          <a:ea typeface="+mn-ea"/>
          <a:cs typeface="+mn-cs"/>
        </a:defRPr>
      </a:lvl2pPr>
      <a:lvl3pPr marL="2177278" algn="l" rtl="0" eaLnBrk="1" latinLnBrk="0" hangingPunct="1">
        <a:defRPr kumimoji="0" kern="1200">
          <a:solidFill>
            <a:schemeClr val="tx1"/>
          </a:solidFill>
          <a:latin typeface="+mn-lt"/>
          <a:ea typeface="+mn-ea"/>
          <a:cs typeface="+mn-cs"/>
        </a:defRPr>
      </a:lvl3pPr>
      <a:lvl4pPr marL="3265917" algn="l" rtl="0" eaLnBrk="1" latinLnBrk="0" hangingPunct="1">
        <a:defRPr kumimoji="0" kern="1200">
          <a:solidFill>
            <a:schemeClr val="tx1"/>
          </a:solidFill>
          <a:latin typeface="+mn-lt"/>
          <a:ea typeface="+mn-ea"/>
          <a:cs typeface="+mn-cs"/>
        </a:defRPr>
      </a:lvl4pPr>
      <a:lvl5pPr marL="4354556" algn="l" rtl="0" eaLnBrk="1" latinLnBrk="0" hangingPunct="1">
        <a:defRPr kumimoji="0" kern="1200">
          <a:solidFill>
            <a:schemeClr val="tx1"/>
          </a:solidFill>
          <a:latin typeface="+mn-lt"/>
          <a:ea typeface="+mn-ea"/>
          <a:cs typeface="+mn-cs"/>
        </a:defRPr>
      </a:lvl5pPr>
      <a:lvl6pPr marL="5443195" algn="l" rtl="0" eaLnBrk="1" latinLnBrk="0" hangingPunct="1">
        <a:defRPr kumimoji="0" kern="1200">
          <a:solidFill>
            <a:schemeClr val="tx1"/>
          </a:solidFill>
          <a:latin typeface="+mn-lt"/>
          <a:ea typeface="+mn-ea"/>
          <a:cs typeface="+mn-cs"/>
        </a:defRPr>
      </a:lvl6pPr>
      <a:lvl7pPr marL="6531834" algn="l" rtl="0" eaLnBrk="1" latinLnBrk="0" hangingPunct="1">
        <a:defRPr kumimoji="0" kern="1200">
          <a:solidFill>
            <a:schemeClr val="tx1"/>
          </a:solidFill>
          <a:latin typeface="+mn-lt"/>
          <a:ea typeface="+mn-ea"/>
          <a:cs typeface="+mn-cs"/>
        </a:defRPr>
      </a:lvl7pPr>
      <a:lvl8pPr marL="7620472" algn="l" rtl="0" eaLnBrk="1" latinLnBrk="0" hangingPunct="1">
        <a:defRPr kumimoji="0" kern="1200">
          <a:solidFill>
            <a:schemeClr val="tx1"/>
          </a:solidFill>
          <a:latin typeface="+mn-lt"/>
          <a:ea typeface="+mn-ea"/>
          <a:cs typeface="+mn-cs"/>
        </a:defRPr>
      </a:lvl8pPr>
      <a:lvl9pPr marL="8709111"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26.xml"/><Relationship Id="rId4" Type="http://schemas.openxmlformats.org/officeDocument/2006/relationships/chart" Target="../charts/chart25.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xml"/><Relationship Id="rId4" Type="http://schemas.openxmlformats.org/officeDocument/2006/relationships/chart" Target="../charts/chart3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38.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2.xml"/><Relationship Id="rId4" Type="http://schemas.openxmlformats.org/officeDocument/2006/relationships/chart" Target="../charts/chart4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5"/>
          <p:cNvSpPr>
            <a:spLocks noChangeAspect="1"/>
          </p:cNvSpPr>
          <p:nvPr/>
        </p:nvSpPr>
        <p:spPr bwMode="auto">
          <a:xfrm>
            <a:off x="11906250" y="609600"/>
            <a:ext cx="11464925" cy="12192000"/>
          </a:xfrm>
          <a:custGeom>
            <a:avLst/>
            <a:gdLst>
              <a:gd name="T0" fmla="*/ 2147483646 w 21598"/>
              <a:gd name="T1" fmla="*/ 147510782 h 21600"/>
              <a:gd name="T2" fmla="*/ 2147483646 w 21598"/>
              <a:gd name="T3" fmla="*/ 184149436 h 21600"/>
              <a:gd name="T4" fmla="*/ 2147483646 w 21598"/>
              <a:gd name="T5" fmla="*/ 217283453 h 21600"/>
              <a:gd name="T6" fmla="*/ 2147483646 w 21598"/>
              <a:gd name="T7" fmla="*/ 279728507 h 21600"/>
              <a:gd name="T8" fmla="*/ 2147483646 w 21598"/>
              <a:gd name="T9" fmla="*/ 224292724 h 21600"/>
              <a:gd name="T10" fmla="*/ 2147483646 w 21598"/>
              <a:gd name="T11" fmla="*/ 237036751 h 21600"/>
              <a:gd name="T12" fmla="*/ 2147483646 w 21598"/>
              <a:gd name="T13" fmla="*/ 310314058 h 21600"/>
              <a:gd name="T14" fmla="*/ 2147483646 w 21598"/>
              <a:gd name="T15" fmla="*/ 514216227 h 21600"/>
              <a:gd name="T16" fmla="*/ 2147483646 w 21598"/>
              <a:gd name="T17" fmla="*/ 458462098 h 21600"/>
              <a:gd name="T18" fmla="*/ 2147483646 w 21598"/>
              <a:gd name="T19" fmla="*/ 359377827 h 21600"/>
              <a:gd name="T20" fmla="*/ 2147483646 w 21598"/>
              <a:gd name="T21" fmla="*/ 459736049 h 21600"/>
              <a:gd name="T22" fmla="*/ 2147483646 w 21598"/>
              <a:gd name="T23" fmla="*/ 818477182 h 21600"/>
              <a:gd name="T24" fmla="*/ 2147483646 w 21598"/>
              <a:gd name="T25" fmla="*/ 502428369 h 21600"/>
              <a:gd name="T26" fmla="*/ 2147483646 w 21598"/>
              <a:gd name="T27" fmla="*/ 535562387 h 21600"/>
              <a:gd name="T28" fmla="*/ 2147483646 w 21598"/>
              <a:gd name="T29" fmla="*/ 915649116 h 21600"/>
              <a:gd name="T30" fmla="*/ 2147483646 w 21598"/>
              <a:gd name="T31" fmla="*/ 955155147 h 21600"/>
              <a:gd name="T32" fmla="*/ 2147483646 w 21598"/>
              <a:gd name="T33" fmla="*/ 941455516 h 21600"/>
              <a:gd name="T34" fmla="*/ 2147483646 w 21598"/>
              <a:gd name="T35" fmla="*/ 1540419124 h 21600"/>
              <a:gd name="T36" fmla="*/ 2147483646 w 21598"/>
              <a:gd name="T37" fmla="*/ 2023413107 h 21600"/>
              <a:gd name="T38" fmla="*/ 2147483646 w 21598"/>
              <a:gd name="T39" fmla="*/ 2147483646 h 21600"/>
              <a:gd name="T40" fmla="*/ 2147483646 w 21598"/>
              <a:gd name="T41" fmla="*/ 2147483646 h 21600"/>
              <a:gd name="T42" fmla="*/ 2147483646 w 21598"/>
              <a:gd name="T43" fmla="*/ 2147483646 h 21600"/>
              <a:gd name="T44" fmla="*/ 2147483646 w 21598"/>
              <a:gd name="T45" fmla="*/ 2147483646 h 21600"/>
              <a:gd name="T46" fmla="*/ 2147483646 w 21598"/>
              <a:gd name="T47" fmla="*/ 2147483646 h 21600"/>
              <a:gd name="T48" fmla="*/ 2147483646 w 21598"/>
              <a:gd name="T49" fmla="*/ 2147483646 h 21600"/>
              <a:gd name="T50" fmla="*/ 2147483646 w 21598"/>
              <a:gd name="T51" fmla="*/ 2147483646 h 21600"/>
              <a:gd name="T52" fmla="*/ 2147483646 w 21598"/>
              <a:gd name="T53" fmla="*/ 2147483646 h 21600"/>
              <a:gd name="T54" fmla="*/ 2147483646 w 21598"/>
              <a:gd name="T55" fmla="*/ 2147483646 h 21600"/>
              <a:gd name="T56" fmla="*/ 2147483646 w 21598"/>
              <a:gd name="T57" fmla="*/ 2147483646 h 21600"/>
              <a:gd name="T58" fmla="*/ 1922044406 w 21598"/>
              <a:gd name="T59" fmla="*/ 2147483646 h 21600"/>
              <a:gd name="T60" fmla="*/ 1951631429 w 21598"/>
              <a:gd name="T61" fmla="*/ 1482434311 h 21600"/>
              <a:gd name="T62" fmla="*/ 1829619530 w 21598"/>
              <a:gd name="T63" fmla="*/ 1139941840 h 21600"/>
              <a:gd name="T64" fmla="*/ 1415961235 w 21598"/>
              <a:gd name="T65" fmla="*/ 908958756 h 21600"/>
              <a:gd name="T66" fmla="*/ 821680208 w 21598"/>
              <a:gd name="T67" fmla="*/ 1004537827 h 21600"/>
              <a:gd name="T68" fmla="*/ 920022808 w 21598"/>
              <a:gd name="T69" fmla="*/ 743606449 h 21600"/>
              <a:gd name="T70" fmla="*/ 1727613653 w 21598"/>
              <a:gd name="T71" fmla="*/ 450496658 h 21600"/>
              <a:gd name="T72" fmla="*/ 2147483646 w 21598"/>
              <a:gd name="T73" fmla="*/ 552766653 h 21600"/>
              <a:gd name="T74" fmla="*/ 2147483646 w 21598"/>
              <a:gd name="T75" fmla="*/ 580484827 h 21600"/>
              <a:gd name="T76" fmla="*/ 2147483646 w 21598"/>
              <a:gd name="T77" fmla="*/ 540341538 h 21600"/>
              <a:gd name="T78" fmla="*/ 1186308139 w 21598"/>
              <a:gd name="T79" fmla="*/ 654080480 h 21600"/>
              <a:gd name="T80" fmla="*/ 2147483646 w 21598"/>
              <a:gd name="T81" fmla="*/ 783749738 h 21600"/>
              <a:gd name="T82" fmla="*/ 2147483646 w 21598"/>
              <a:gd name="T83" fmla="*/ 835044191 h 21600"/>
              <a:gd name="T84" fmla="*/ 1412579831 w 21598"/>
              <a:gd name="T85" fmla="*/ 934765156 h 21600"/>
              <a:gd name="T86" fmla="*/ 1734095121 w 21598"/>
              <a:gd name="T87" fmla="*/ 1083231542 h 21600"/>
              <a:gd name="T88" fmla="*/ 1849062340 w 21598"/>
              <a:gd name="T89" fmla="*/ 1147906716 h 21600"/>
              <a:gd name="T90" fmla="*/ 1663085628 w 21598"/>
              <a:gd name="T91" fmla="*/ 1238388853 h 21600"/>
              <a:gd name="T92" fmla="*/ 2147483646 w 21598"/>
              <a:gd name="T93" fmla="*/ 1471920404 h 21600"/>
              <a:gd name="T94" fmla="*/ 2147483646 w 21598"/>
              <a:gd name="T95" fmla="*/ 1598085027 h 21600"/>
              <a:gd name="T96" fmla="*/ 2147483646 w 21598"/>
              <a:gd name="T97" fmla="*/ 2147483646 h 21600"/>
              <a:gd name="T98" fmla="*/ 2147483646 w 21598"/>
              <a:gd name="T99" fmla="*/ 2147483646 h 21600"/>
              <a:gd name="T100" fmla="*/ 2147483646 w 21598"/>
              <a:gd name="T101" fmla="*/ 2147483646 h 21600"/>
              <a:gd name="T102" fmla="*/ 2147483646 w 21598"/>
              <a:gd name="T103" fmla="*/ 2147483646 h 21600"/>
              <a:gd name="T104" fmla="*/ 2147483646 w 21598"/>
              <a:gd name="T105" fmla="*/ 2147483646 h 21600"/>
              <a:gd name="T106" fmla="*/ 2147483646 w 21598"/>
              <a:gd name="T107" fmla="*/ 2147483646 h 21600"/>
              <a:gd name="T108" fmla="*/ 2147483646 w 21598"/>
              <a:gd name="T109" fmla="*/ 2147483646 h 21600"/>
              <a:gd name="T110" fmla="*/ 2147483646 w 21598"/>
              <a:gd name="T111" fmla="*/ 2147483646 h 21600"/>
              <a:gd name="T112" fmla="*/ 2147483646 w 21598"/>
              <a:gd name="T113" fmla="*/ 2147483646 h 21600"/>
              <a:gd name="T114" fmla="*/ 2147483646 w 21598"/>
              <a:gd name="T115" fmla="*/ 2147483646 h 21600"/>
              <a:gd name="T116" fmla="*/ 2147483646 w 21598"/>
              <a:gd name="T117" fmla="*/ 47152560 h 21600"/>
              <a:gd name="T118" fmla="*/ 2147483646 w 21598"/>
              <a:gd name="T119" fmla="*/ 219195227 h 21600"/>
              <a:gd name="T120" fmla="*/ 2147483646 w 21598"/>
              <a:gd name="T121" fmla="*/ 147510782 h 21600"/>
              <a:gd name="T122" fmla="*/ 2147483646 w 21598"/>
              <a:gd name="T123" fmla="*/ 80286578 h 21600"/>
              <a:gd name="T124" fmla="*/ 2147483646 w 21598"/>
              <a:gd name="T125" fmla="*/ 8602133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598" h="21600">
                <a:moveTo>
                  <a:pt x="17778" y="174"/>
                </a:moveTo>
                <a:cubicBezTo>
                  <a:pt x="17723" y="176"/>
                  <a:pt x="17660" y="183"/>
                  <a:pt x="17607" y="174"/>
                </a:cubicBezTo>
                <a:lnTo>
                  <a:pt x="17778" y="174"/>
                </a:lnTo>
                <a:close/>
                <a:moveTo>
                  <a:pt x="18100" y="228"/>
                </a:moveTo>
                <a:lnTo>
                  <a:pt x="18016" y="228"/>
                </a:lnTo>
                <a:cubicBezTo>
                  <a:pt x="18042" y="220"/>
                  <a:pt x="18075" y="220"/>
                  <a:pt x="18100" y="228"/>
                </a:cubicBezTo>
                <a:close/>
                <a:moveTo>
                  <a:pt x="16115" y="311"/>
                </a:moveTo>
                <a:lnTo>
                  <a:pt x="16233" y="311"/>
                </a:lnTo>
                <a:lnTo>
                  <a:pt x="16248" y="328"/>
                </a:lnTo>
                <a:lnTo>
                  <a:pt x="16170" y="375"/>
                </a:lnTo>
                <a:lnTo>
                  <a:pt x="16138" y="375"/>
                </a:lnTo>
                <a:lnTo>
                  <a:pt x="16101" y="337"/>
                </a:lnTo>
                <a:cubicBezTo>
                  <a:pt x="16103" y="349"/>
                  <a:pt x="16068" y="347"/>
                  <a:pt x="16067" y="334"/>
                </a:cubicBezTo>
                <a:lnTo>
                  <a:pt x="16107" y="327"/>
                </a:lnTo>
                <a:lnTo>
                  <a:pt x="16115" y="311"/>
                </a:lnTo>
                <a:close/>
                <a:moveTo>
                  <a:pt x="15403" y="401"/>
                </a:moveTo>
                <a:cubicBezTo>
                  <a:pt x="15489" y="439"/>
                  <a:pt x="15485" y="436"/>
                  <a:pt x="15724" y="450"/>
                </a:cubicBezTo>
                <a:lnTo>
                  <a:pt x="15763" y="479"/>
                </a:lnTo>
                <a:cubicBezTo>
                  <a:pt x="15755" y="496"/>
                  <a:pt x="15620" y="544"/>
                  <a:pt x="15740" y="550"/>
                </a:cubicBezTo>
                <a:lnTo>
                  <a:pt x="15500" y="578"/>
                </a:lnTo>
                <a:lnTo>
                  <a:pt x="15506" y="544"/>
                </a:lnTo>
                <a:lnTo>
                  <a:pt x="15358" y="519"/>
                </a:lnTo>
                <a:cubicBezTo>
                  <a:pt x="15364" y="540"/>
                  <a:pt x="15302" y="514"/>
                  <a:pt x="15297" y="509"/>
                </a:cubicBezTo>
                <a:lnTo>
                  <a:pt x="15088" y="522"/>
                </a:lnTo>
                <a:cubicBezTo>
                  <a:pt x="15512" y="495"/>
                  <a:pt x="14781" y="380"/>
                  <a:pt x="15250" y="396"/>
                </a:cubicBezTo>
                <a:lnTo>
                  <a:pt x="15403" y="401"/>
                </a:lnTo>
                <a:close/>
                <a:moveTo>
                  <a:pt x="16803" y="398"/>
                </a:moveTo>
                <a:lnTo>
                  <a:pt x="16886" y="398"/>
                </a:lnTo>
                <a:cubicBezTo>
                  <a:pt x="16861" y="407"/>
                  <a:pt x="16828" y="407"/>
                  <a:pt x="16803" y="398"/>
                </a:cubicBezTo>
                <a:close/>
                <a:moveTo>
                  <a:pt x="17763" y="418"/>
                </a:moveTo>
                <a:lnTo>
                  <a:pt x="17758" y="440"/>
                </a:lnTo>
                <a:lnTo>
                  <a:pt x="17971" y="468"/>
                </a:lnTo>
                <a:lnTo>
                  <a:pt x="17410" y="463"/>
                </a:lnTo>
                <a:cubicBezTo>
                  <a:pt x="17422" y="459"/>
                  <a:pt x="17564" y="421"/>
                  <a:pt x="17559" y="444"/>
                </a:cubicBezTo>
                <a:lnTo>
                  <a:pt x="17763" y="418"/>
                </a:lnTo>
                <a:close/>
                <a:moveTo>
                  <a:pt x="18702" y="428"/>
                </a:moveTo>
                <a:cubicBezTo>
                  <a:pt x="18730" y="437"/>
                  <a:pt x="18764" y="440"/>
                  <a:pt x="18794" y="442"/>
                </a:cubicBezTo>
                <a:cubicBezTo>
                  <a:pt x="18752" y="443"/>
                  <a:pt x="18671" y="457"/>
                  <a:pt x="18702" y="428"/>
                </a:cubicBezTo>
                <a:close/>
                <a:moveTo>
                  <a:pt x="16248" y="472"/>
                </a:moveTo>
                <a:lnTo>
                  <a:pt x="16233" y="488"/>
                </a:lnTo>
                <a:lnTo>
                  <a:pt x="16355" y="512"/>
                </a:lnTo>
                <a:lnTo>
                  <a:pt x="15976" y="565"/>
                </a:lnTo>
                <a:cubicBezTo>
                  <a:pt x="15992" y="579"/>
                  <a:pt x="15898" y="558"/>
                  <a:pt x="15908" y="542"/>
                </a:cubicBezTo>
                <a:cubicBezTo>
                  <a:pt x="15923" y="518"/>
                  <a:pt x="16055" y="550"/>
                  <a:pt x="16021" y="539"/>
                </a:cubicBezTo>
                <a:lnTo>
                  <a:pt x="15938" y="521"/>
                </a:lnTo>
                <a:lnTo>
                  <a:pt x="16016" y="444"/>
                </a:lnTo>
                <a:cubicBezTo>
                  <a:pt x="16091" y="437"/>
                  <a:pt x="16179" y="454"/>
                  <a:pt x="16248" y="472"/>
                </a:cubicBezTo>
                <a:close/>
                <a:moveTo>
                  <a:pt x="14450" y="482"/>
                </a:moveTo>
                <a:lnTo>
                  <a:pt x="14450" y="508"/>
                </a:lnTo>
                <a:lnTo>
                  <a:pt x="14340" y="530"/>
                </a:lnTo>
                <a:lnTo>
                  <a:pt x="14007" y="530"/>
                </a:lnTo>
                <a:cubicBezTo>
                  <a:pt x="13986" y="530"/>
                  <a:pt x="13958" y="540"/>
                  <a:pt x="13944" y="529"/>
                </a:cubicBezTo>
                <a:lnTo>
                  <a:pt x="13950" y="510"/>
                </a:lnTo>
                <a:cubicBezTo>
                  <a:pt x="14120" y="496"/>
                  <a:pt x="14280" y="482"/>
                  <a:pt x="14450" y="482"/>
                </a:cubicBezTo>
                <a:close/>
                <a:moveTo>
                  <a:pt x="14170" y="608"/>
                </a:moveTo>
                <a:lnTo>
                  <a:pt x="13738" y="619"/>
                </a:lnTo>
                <a:cubicBezTo>
                  <a:pt x="13725" y="546"/>
                  <a:pt x="14267" y="525"/>
                  <a:pt x="14322" y="542"/>
                </a:cubicBezTo>
                <a:cubicBezTo>
                  <a:pt x="14370" y="557"/>
                  <a:pt x="14268" y="565"/>
                  <a:pt x="14235" y="562"/>
                </a:cubicBezTo>
                <a:cubicBezTo>
                  <a:pt x="14205" y="559"/>
                  <a:pt x="14201" y="608"/>
                  <a:pt x="14170" y="608"/>
                </a:cubicBezTo>
                <a:close/>
                <a:moveTo>
                  <a:pt x="13633" y="552"/>
                </a:moveTo>
                <a:cubicBezTo>
                  <a:pt x="13671" y="548"/>
                  <a:pt x="13712" y="561"/>
                  <a:pt x="13736" y="583"/>
                </a:cubicBezTo>
                <a:lnTo>
                  <a:pt x="13682" y="599"/>
                </a:lnTo>
                <a:lnTo>
                  <a:pt x="13626" y="576"/>
                </a:lnTo>
                <a:cubicBezTo>
                  <a:pt x="13630" y="583"/>
                  <a:pt x="13623" y="556"/>
                  <a:pt x="13633" y="552"/>
                </a:cubicBezTo>
                <a:close/>
                <a:moveTo>
                  <a:pt x="15412" y="562"/>
                </a:moveTo>
                <a:lnTo>
                  <a:pt x="15421" y="578"/>
                </a:lnTo>
                <a:cubicBezTo>
                  <a:pt x="15433" y="599"/>
                  <a:pt x="15412" y="573"/>
                  <a:pt x="15403" y="573"/>
                </a:cubicBezTo>
                <a:cubicBezTo>
                  <a:pt x="15360" y="573"/>
                  <a:pt x="15315" y="591"/>
                  <a:pt x="15258" y="585"/>
                </a:cubicBezTo>
                <a:lnTo>
                  <a:pt x="15236" y="567"/>
                </a:lnTo>
                <a:lnTo>
                  <a:pt x="15412" y="562"/>
                </a:lnTo>
                <a:close/>
                <a:moveTo>
                  <a:pt x="16399" y="584"/>
                </a:moveTo>
                <a:cubicBezTo>
                  <a:pt x="16489" y="639"/>
                  <a:pt x="16222" y="622"/>
                  <a:pt x="16223" y="637"/>
                </a:cubicBezTo>
                <a:lnTo>
                  <a:pt x="16082" y="620"/>
                </a:lnTo>
                <a:lnTo>
                  <a:pt x="16097" y="614"/>
                </a:lnTo>
                <a:cubicBezTo>
                  <a:pt x="16087" y="611"/>
                  <a:pt x="16009" y="615"/>
                  <a:pt x="16021" y="595"/>
                </a:cubicBezTo>
                <a:cubicBezTo>
                  <a:pt x="16145" y="566"/>
                  <a:pt x="16276" y="616"/>
                  <a:pt x="16399" y="584"/>
                </a:cubicBezTo>
                <a:close/>
                <a:moveTo>
                  <a:pt x="20011" y="601"/>
                </a:moveTo>
                <a:cubicBezTo>
                  <a:pt x="19983" y="630"/>
                  <a:pt x="19941" y="600"/>
                  <a:pt x="19896" y="642"/>
                </a:cubicBezTo>
                <a:cubicBezTo>
                  <a:pt x="19812" y="633"/>
                  <a:pt x="19729" y="616"/>
                  <a:pt x="19650" y="594"/>
                </a:cubicBezTo>
                <a:cubicBezTo>
                  <a:pt x="19760" y="582"/>
                  <a:pt x="19904" y="572"/>
                  <a:pt x="20011" y="601"/>
                </a:cubicBezTo>
                <a:close/>
                <a:moveTo>
                  <a:pt x="14748" y="594"/>
                </a:moveTo>
                <a:cubicBezTo>
                  <a:pt x="14748" y="594"/>
                  <a:pt x="14829" y="593"/>
                  <a:pt x="14823" y="596"/>
                </a:cubicBezTo>
                <a:cubicBezTo>
                  <a:pt x="14850" y="598"/>
                  <a:pt x="14868" y="622"/>
                  <a:pt x="14868" y="634"/>
                </a:cubicBezTo>
                <a:cubicBezTo>
                  <a:pt x="14868" y="666"/>
                  <a:pt x="14824" y="669"/>
                  <a:pt x="14804" y="669"/>
                </a:cubicBezTo>
                <a:cubicBezTo>
                  <a:pt x="14785" y="669"/>
                  <a:pt x="14772" y="664"/>
                  <a:pt x="14748" y="657"/>
                </a:cubicBezTo>
                <a:lnTo>
                  <a:pt x="14748" y="594"/>
                </a:lnTo>
                <a:close/>
                <a:moveTo>
                  <a:pt x="13381" y="627"/>
                </a:moveTo>
                <a:lnTo>
                  <a:pt x="13389" y="646"/>
                </a:lnTo>
                <a:lnTo>
                  <a:pt x="13280" y="648"/>
                </a:lnTo>
                <a:cubicBezTo>
                  <a:pt x="13214" y="676"/>
                  <a:pt x="12698" y="793"/>
                  <a:pt x="12892" y="723"/>
                </a:cubicBezTo>
                <a:cubicBezTo>
                  <a:pt x="12950" y="702"/>
                  <a:pt x="12622" y="802"/>
                  <a:pt x="12611" y="755"/>
                </a:cubicBezTo>
                <a:lnTo>
                  <a:pt x="12448" y="817"/>
                </a:lnTo>
                <a:lnTo>
                  <a:pt x="12464" y="823"/>
                </a:lnTo>
                <a:lnTo>
                  <a:pt x="12389" y="823"/>
                </a:lnTo>
                <a:lnTo>
                  <a:pt x="12245" y="787"/>
                </a:lnTo>
                <a:lnTo>
                  <a:pt x="12157" y="787"/>
                </a:lnTo>
                <a:lnTo>
                  <a:pt x="12146" y="798"/>
                </a:lnTo>
                <a:cubicBezTo>
                  <a:pt x="12121" y="782"/>
                  <a:pt x="12152" y="760"/>
                  <a:pt x="12175" y="756"/>
                </a:cubicBezTo>
                <a:lnTo>
                  <a:pt x="12706" y="682"/>
                </a:lnTo>
                <a:lnTo>
                  <a:pt x="12691" y="670"/>
                </a:lnTo>
                <a:lnTo>
                  <a:pt x="13116" y="634"/>
                </a:lnTo>
                <a:lnTo>
                  <a:pt x="13381" y="627"/>
                </a:lnTo>
                <a:close/>
                <a:moveTo>
                  <a:pt x="17929" y="632"/>
                </a:moveTo>
                <a:cubicBezTo>
                  <a:pt x="17946" y="637"/>
                  <a:pt x="17968" y="637"/>
                  <a:pt x="17994" y="645"/>
                </a:cubicBezTo>
                <a:cubicBezTo>
                  <a:pt x="17968" y="653"/>
                  <a:pt x="17936" y="653"/>
                  <a:pt x="17910" y="646"/>
                </a:cubicBezTo>
                <a:lnTo>
                  <a:pt x="17929" y="632"/>
                </a:lnTo>
                <a:close/>
                <a:moveTo>
                  <a:pt x="17888" y="656"/>
                </a:moveTo>
                <a:cubicBezTo>
                  <a:pt x="17861" y="657"/>
                  <a:pt x="17871" y="666"/>
                  <a:pt x="17812" y="650"/>
                </a:cubicBezTo>
                <a:lnTo>
                  <a:pt x="17888" y="656"/>
                </a:lnTo>
                <a:close/>
                <a:moveTo>
                  <a:pt x="18096" y="656"/>
                </a:moveTo>
                <a:cubicBezTo>
                  <a:pt x="18073" y="658"/>
                  <a:pt x="18042" y="664"/>
                  <a:pt x="18017" y="656"/>
                </a:cubicBezTo>
                <a:lnTo>
                  <a:pt x="18096" y="656"/>
                </a:lnTo>
                <a:close/>
                <a:moveTo>
                  <a:pt x="15848" y="670"/>
                </a:moveTo>
                <a:cubicBezTo>
                  <a:pt x="15919" y="668"/>
                  <a:pt x="16304" y="634"/>
                  <a:pt x="16173" y="725"/>
                </a:cubicBezTo>
                <a:lnTo>
                  <a:pt x="16148" y="750"/>
                </a:lnTo>
                <a:lnTo>
                  <a:pt x="16325" y="730"/>
                </a:lnTo>
                <a:lnTo>
                  <a:pt x="16309" y="724"/>
                </a:lnTo>
                <a:lnTo>
                  <a:pt x="16465" y="717"/>
                </a:lnTo>
                <a:cubicBezTo>
                  <a:pt x="16467" y="703"/>
                  <a:pt x="16509" y="707"/>
                  <a:pt x="16519" y="712"/>
                </a:cubicBezTo>
                <a:cubicBezTo>
                  <a:pt x="16534" y="720"/>
                  <a:pt x="16496" y="749"/>
                  <a:pt x="16514" y="751"/>
                </a:cubicBezTo>
                <a:lnTo>
                  <a:pt x="16657" y="750"/>
                </a:lnTo>
                <a:lnTo>
                  <a:pt x="16657" y="781"/>
                </a:lnTo>
                <a:lnTo>
                  <a:pt x="16451" y="787"/>
                </a:lnTo>
                <a:lnTo>
                  <a:pt x="16484" y="827"/>
                </a:lnTo>
                <a:lnTo>
                  <a:pt x="16560" y="838"/>
                </a:lnTo>
                <a:lnTo>
                  <a:pt x="16514" y="859"/>
                </a:lnTo>
                <a:lnTo>
                  <a:pt x="16533" y="862"/>
                </a:lnTo>
                <a:lnTo>
                  <a:pt x="16554" y="878"/>
                </a:lnTo>
                <a:lnTo>
                  <a:pt x="16593" y="841"/>
                </a:lnTo>
                <a:lnTo>
                  <a:pt x="16649" y="855"/>
                </a:lnTo>
                <a:lnTo>
                  <a:pt x="16682" y="852"/>
                </a:lnTo>
                <a:lnTo>
                  <a:pt x="16890" y="878"/>
                </a:lnTo>
                <a:lnTo>
                  <a:pt x="16910" y="863"/>
                </a:lnTo>
                <a:cubicBezTo>
                  <a:pt x="17255" y="828"/>
                  <a:pt x="17431" y="813"/>
                  <a:pt x="17749" y="842"/>
                </a:cubicBezTo>
                <a:cubicBezTo>
                  <a:pt x="17747" y="864"/>
                  <a:pt x="17845" y="855"/>
                  <a:pt x="17811" y="888"/>
                </a:cubicBezTo>
                <a:lnTo>
                  <a:pt x="17652" y="913"/>
                </a:lnTo>
                <a:cubicBezTo>
                  <a:pt x="17667" y="933"/>
                  <a:pt x="17713" y="928"/>
                  <a:pt x="17737" y="928"/>
                </a:cubicBezTo>
                <a:lnTo>
                  <a:pt x="17766" y="928"/>
                </a:lnTo>
                <a:cubicBezTo>
                  <a:pt x="17697" y="973"/>
                  <a:pt x="17597" y="989"/>
                  <a:pt x="17506" y="1006"/>
                </a:cubicBezTo>
                <a:lnTo>
                  <a:pt x="17417" y="1005"/>
                </a:lnTo>
                <a:lnTo>
                  <a:pt x="17238" y="947"/>
                </a:lnTo>
                <a:cubicBezTo>
                  <a:pt x="17201" y="981"/>
                  <a:pt x="17134" y="997"/>
                  <a:pt x="17075" y="995"/>
                </a:cubicBezTo>
                <a:lnTo>
                  <a:pt x="16973" y="993"/>
                </a:lnTo>
                <a:lnTo>
                  <a:pt x="16794" y="986"/>
                </a:lnTo>
                <a:lnTo>
                  <a:pt x="16757" y="993"/>
                </a:lnTo>
                <a:lnTo>
                  <a:pt x="16476" y="996"/>
                </a:lnTo>
                <a:cubicBezTo>
                  <a:pt x="16486" y="995"/>
                  <a:pt x="16427" y="1010"/>
                  <a:pt x="16424" y="994"/>
                </a:cubicBezTo>
                <a:lnTo>
                  <a:pt x="16416" y="961"/>
                </a:lnTo>
                <a:lnTo>
                  <a:pt x="16431" y="973"/>
                </a:lnTo>
                <a:lnTo>
                  <a:pt x="16306" y="993"/>
                </a:lnTo>
                <a:lnTo>
                  <a:pt x="16248" y="995"/>
                </a:lnTo>
                <a:lnTo>
                  <a:pt x="16015" y="974"/>
                </a:lnTo>
                <a:cubicBezTo>
                  <a:pt x="15974" y="959"/>
                  <a:pt x="16043" y="928"/>
                  <a:pt x="16044" y="923"/>
                </a:cubicBezTo>
                <a:lnTo>
                  <a:pt x="16014" y="909"/>
                </a:lnTo>
                <a:lnTo>
                  <a:pt x="16181" y="824"/>
                </a:lnTo>
                <a:lnTo>
                  <a:pt x="16181" y="810"/>
                </a:lnTo>
                <a:lnTo>
                  <a:pt x="16143" y="784"/>
                </a:lnTo>
                <a:lnTo>
                  <a:pt x="16010" y="766"/>
                </a:lnTo>
                <a:cubicBezTo>
                  <a:pt x="15967" y="752"/>
                  <a:pt x="15881" y="767"/>
                  <a:pt x="15798" y="728"/>
                </a:cubicBezTo>
                <a:lnTo>
                  <a:pt x="15741" y="704"/>
                </a:lnTo>
                <a:cubicBezTo>
                  <a:pt x="15749" y="680"/>
                  <a:pt x="15808" y="687"/>
                  <a:pt x="15843" y="685"/>
                </a:cubicBezTo>
                <a:lnTo>
                  <a:pt x="15848" y="670"/>
                </a:lnTo>
                <a:close/>
                <a:moveTo>
                  <a:pt x="13525" y="687"/>
                </a:moveTo>
                <a:lnTo>
                  <a:pt x="13502" y="706"/>
                </a:lnTo>
                <a:lnTo>
                  <a:pt x="13389" y="704"/>
                </a:lnTo>
                <a:cubicBezTo>
                  <a:pt x="13427" y="699"/>
                  <a:pt x="13492" y="701"/>
                  <a:pt x="13525" y="687"/>
                </a:cubicBezTo>
                <a:close/>
                <a:moveTo>
                  <a:pt x="14166" y="685"/>
                </a:moveTo>
                <a:lnTo>
                  <a:pt x="14208" y="711"/>
                </a:lnTo>
                <a:cubicBezTo>
                  <a:pt x="14206" y="714"/>
                  <a:pt x="14056" y="766"/>
                  <a:pt x="14174" y="803"/>
                </a:cubicBezTo>
                <a:cubicBezTo>
                  <a:pt x="14212" y="815"/>
                  <a:pt x="14290" y="771"/>
                  <a:pt x="14341" y="782"/>
                </a:cubicBezTo>
                <a:cubicBezTo>
                  <a:pt x="14356" y="785"/>
                  <a:pt x="14441" y="812"/>
                  <a:pt x="14413" y="832"/>
                </a:cubicBezTo>
                <a:cubicBezTo>
                  <a:pt x="13938" y="935"/>
                  <a:pt x="13409" y="1002"/>
                  <a:pt x="12919" y="983"/>
                </a:cubicBezTo>
                <a:lnTo>
                  <a:pt x="12950" y="959"/>
                </a:lnTo>
                <a:lnTo>
                  <a:pt x="13179" y="926"/>
                </a:lnTo>
                <a:cubicBezTo>
                  <a:pt x="13197" y="945"/>
                  <a:pt x="13289" y="925"/>
                  <a:pt x="13321" y="923"/>
                </a:cubicBezTo>
                <a:lnTo>
                  <a:pt x="13302" y="918"/>
                </a:lnTo>
                <a:lnTo>
                  <a:pt x="13336" y="912"/>
                </a:lnTo>
                <a:cubicBezTo>
                  <a:pt x="13336" y="870"/>
                  <a:pt x="13112" y="926"/>
                  <a:pt x="13112" y="926"/>
                </a:cubicBezTo>
                <a:lnTo>
                  <a:pt x="13102" y="900"/>
                </a:lnTo>
                <a:lnTo>
                  <a:pt x="13200" y="895"/>
                </a:lnTo>
                <a:cubicBezTo>
                  <a:pt x="13241" y="888"/>
                  <a:pt x="13173" y="872"/>
                  <a:pt x="13158" y="873"/>
                </a:cubicBezTo>
                <a:cubicBezTo>
                  <a:pt x="13049" y="880"/>
                  <a:pt x="12762" y="974"/>
                  <a:pt x="12631" y="898"/>
                </a:cubicBezTo>
                <a:cubicBezTo>
                  <a:pt x="12613" y="887"/>
                  <a:pt x="12657" y="869"/>
                  <a:pt x="12678" y="862"/>
                </a:cubicBezTo>
                <a:lnTo>
                  <a:pt x="12981" y="766"/>
                </a:lnTo>
                <a:cubicBezTo>
                  <a:pt x="12988" y="798"/>
                  <a:pt x="13141" y="741"/>
                  <a:pt x="13180" y="733"/>
                </a:cubicBezTo>
                <a:cubicBezTo>
                  <a:pt x="13292" y="710"/>
                  <a:pt x="13379" y="780"/>
                  <a:pt x="13336" y="758"/>
                </a:cubicBezTo>
                <a:lnTo>
                  <a:pt x="13509" y="766"/>
                </a:lnTo>
                <a:cubicBezTo>
                  <a:pt x="13537" y="785"/>
                  <a:pt x="13596" y="830"/>
                  <a:pt x="13584" y="862"/>
                </a:cubicBezTo>
                <a:lnTo>
                  <a:pt x="13739" y="862"/>
                </a:lnTo>
                <a:cubicBezTo>
                  <a:pt x="13725" y="853"/>
                  <a:pt x="13774" y="854"/>
                  <a:pt x="13776" y="854"/>
                </a:cubicBezTo>
                <a:lnTo>
                  <a:pt x="13920" y="833"/>
                </a:lnTo>
                <a:cubicBezTo>
                  <a:pt x="13940" y="813"/>
                  <a:pt x="13812" y="830"/>
                  <a:pt x="13821" y="806"/>
                </a:cubicBezTo>
                <a:lnTo>
                  <a:pt x="13898" y="797"/>
                </a:lnTo>
                <a:cubicBezTo>
                  <a:pt x="13916" y="795"/>
                  <a:pt x="13957" y="783"/>
                  <a:pt x="13943" y="774"/>
                </a:cubicBezTo>
                <a:cubicBezTo>
                  <a:pt x="13890" y="743"/>
                  <a:pt x="13835" y="785"/>
                  <a:pt x="13867" y="752"/>
                </a:cubicBezTo>
                <a:cubicBezTo>
                  <a:pt x="13875" y="743"/>
                  <a:pt x="13989" y="740"/>
                  <a:pt x="13985" y="728"/>
                </a:cubicBezTo>
                <a:lnTo>
                  <a:pt x="14166" y="685"/>
                </a:lnTo>
                <a:close/>
                <a:moveTo>
                  <a:pt x="15411" y="744"/>
                </a:moveTo>
                <a:cubicBezTo>
                  <a:pt x="15426" y="705"/>
                  <a:pt x="15502" y="701"/>
                  <a:pt x="15543" y="731"/>
                </a:cubicBezTo>
                <a:lnTo>
                  <a:pt x="15581" y="735"/>
                </a:lnTo>
                <a:cubicBezTo>
                  <a:pt x="15601" y="750"/>
                  <a:pt x="15492" y="797"/>
                  <a:pt x="15422" y="817"/>
                </a:cubicBezTo>
                <a:lnTo>
                  <a:pt x="15437" y="827"/>
                </a:lnTo>
                <a:lnTo>
                  <a:pt x="15238" y="926"/>
                </a:lnTo>
                <a:lnTo>
                  <a:pt x="14979" y="937"/>
                </a:lnTo>
                <a:cubicBezTo>
                  <a:pt x="14887" y="946"/>
                  <a:pt x="14975" y="877"/>
                  <a:pt x="14968" y="863"/>
                </a:cubicBezTo>
                <a:lnTo>
                  <a:pt x="15126" y="848"/>
                </a:lnTo>
                <a:lnTo>
                  <a:pt x="14811" y="862"/>
                </a:lnTo>
                <a:cubicBezTo>
                  <a:pt x="14759" y="864"/>
                  <a:pt x="14690" y="828"/>
                  <a:pt x="14656" y="795"/>
                </a:cubicBezTo>
                <a:lnTo>
                  <a:pt x="14629" y="776"/>
                </a:lnTo>
                <a:lnTo>
                  <a:pt x="14622" y="790"/>
                </a:lnTo>
                <a:lnTo>
                  <a:pt x="14603" y="767"/>
                </a:lnTo>
                <a:cubicBezTo>
                  <a:pt x="14895" y="643"/>
                  <a:pt x="14835" y="840"/>
                  <a:pt x="14931" y="803"/>
                </a:cubicBezTo>
                <a:lnTo>
                  <a:pt x="15086" y="744"/>
                </a:lnTo>
                <a:cubicBezTo>
                  <a:pt x="15049" y="790"/>
                  <a:pt x="15196" y="790"/>
                  <a:pt x="15195" y="789"/>
                </a:cubicBezTo>
                <a:cubicBezTo>
                  <a:pt x="15107" y="716"/>
                  <a:pt x="15047" y="678"/>
                  <a:pt x="15253" y="715"/>
                </a:cubicBezTo>
                <a:lnTo>
                  <a:pt x="15411" y="744"/>
                </a:lnTo>
                <a:close/>
                <a:moveTo>
                  <a:pt x="17961" y="787"/>
                </a:moveTo>
                <a:lnTo>
                  <a:pt x="17961" y="834"/>
                </a:lnTo>
                <a:lnTo>
                  <a:pt x="17899" y="835"/>
                </a:lnTo>
                <a:lnTo>
                  <a:pt x="17865" y="815"/>
                </a:lnTo>
                <a:cubicBezTo>
                  <a:pt x="17889" y="811"/>
                  <a:pt x="17947" y="802"/>
                  <a:pt x="17961" y="787"/>
                </a:cubicBezTo>
                <a:close/>
                <a:moveTo>
                  <a:pt x="12767" y="800"/>
                </a:moveTo>
                <a:lnTo>
                  <a:pt x="12813" y="799"/>
                </a:lnTo>
                <a:cubicBezTo>
                  <a:pt x="12784" y="800"/>
                  <a:pt x="12754" y="808"/>
                  <a:pt x="12727" y="815"/>
                </a:cubicBezTo>
                <a:lnTo>
                  <a:pt x="12725" y="827"/>
                </a:lnTo>
                <a:cubicBezTo>
                  <a:pt x="12648" y="844"/>
                  <a:pt x="12574" y="866"/>
                  <a:pt x="12495" y="856"/>
                </a:cubicBezTo>
                <a:cubicBezTo>
                  <a:pt x="12470" y="827"/>
                  <a:pt x="12556" y="831"/>
                  <a:pt x="12577" y="826"/>
                </a:cubicBezTo>
                <a:lnTo>
                  <a:pt x="12562" y="815"/>
                </a:lnTo>
                <a:lnTo>
                  <a:pt x="12767" y="800"/>
                </a:lnTo>
                <a:close/>
                <a:moveTo>
                  <a:pt x="15792" y="974"/>
                </a:moveTo>
                <a:lnTo>
                  <a:pt x="15621" y="974"/>
                </a:lnTo>
                <a:cubicBezTo>
                  <a:pt x="15632" y="945"/>
                  <a:pt x="15495" y="939"/>
                  <a:pt x="15481" y="921"/>
                </a:cubicBezTo>
                <a:cubicBezTo>
                  <a:pt x="15467" y="902"/>
                  <a:pt x="15637" y="896"/>
                  <a:pt x="15589" y="855"/>
                </a:cubicBezTo>
                <a:lnTo>
                  <a:pt x="15468" y="853"/>
                </a:lnTo>
                <a:cubicBezTo>
                  <a:pt x="15493" y="855"/>
                  <a:pt x="16089" y="798"/>
                  <a:pt x="15820" y="957"/>
                </a:cubicBezTo>
                <a:lnTo>
                  <a:pt x="15792" y="974"/>
                </a:lnTo>
                <a:close/>
                <a:moveTo>
                  <a:pt x="14451" y="863"/>
                </a:moveTo>
                <a:lnTo>
                  <a:pt x="14518" y="863"/>
                </a:lnTo>
                <a:lnTo>
                  <a:pt x="14517" y="910"/>
                </a:lnTo>
                <a:lnTo>
                  <a:pt x="14432" y="926"/>
                </a:lnTo>
                <a:lnTo>
                  <a:pt x="14345" y="902"/>
                </a:lnTo>
                <a:cubicBezTo>
                  <a:pt x="14379" y="888"/>
                  <a:pt x="14426" y="875"/>
                  <a:pt x="14466" y="875"/>
                </a:cubicBezTo>
                <a:lnTo>
                  <a:pt x="14451" y="863"/>
                </a:lnTo>
                <a:close/>
                <a:moveTo>
                  <a:pt x="13518" y="891"/>
                </a:moveTo>
                <a:cubicBezTo>
                  <a:pt x="13492" y="895"/>
                  <a:pt x="13334" y="937"/>
                  <a:pt x="13328" y="901"/>
                </a:cubicBezTo>
                <a:cubicBezTo>
                  <a:pt x="13374" y="888"/>
                  <a:pt x="13469" y="877"/>
                  <a:pt x="13518" y="891"/>
                </a:cubicBezTo>
                <a:close/>
                <a:moveTo>
                  <a:pt x="11943" y="974"/>
                </a:moveTo>
                <a:lnTo>
                  <a:pt x="12110" y="1028"/>
                </a:lnTo>
                <a:cubicBezTo>
                  <a:pt x="12160" y="972"/>
                  <a:pt x="12460" y="1043"/>
                  <a:pt x="12562" y="1105"/>
                </a:cubicBezTo>
                <a:lnTo>
                  <a:pt x="12407" y="1156"/>
                </a:lnTo>
                <a:lnTo>
                  <a:pt x="12384" y="1146"/>
                </a:lnTo>
                <a:lnTo>
                  <a:pt x="12221" y="1170"/>
                </a:lnTo>
                <a:lnTo>
                  <a:pt x="12247" y="1178"/>
                </a:lnTo>
                <a:lnTo>
                  <a:pt x="12616" y="1130"/>
                </a:lnTo>
                <a:lnTo>
                  <a:pt x="12661" y="1148"/>
                </a:lnTo>
                <a:lnTo>
                  <a:pt x="12509" y="1213"/>
                </a:lnTo>
                <a:cubicBezTo>
                  <a:pt x="12648" y="1171"/>
                  <a:pt x="12843" y="1161"/>
                  <a:pt x="12961" y="1238"/>
                </a:cubicBezTo>
                <a:cubicBezTo>
                  <a:pt x="13050" y="1268"/>
                  <a:pt x="13187" y="1244"/>
                  <a:pt x="13266" y="1210"/>
                </a:cubicBezTo>
                <a:cubicBezTo>
                  <a:pt x="13021" y="1536"/>
                  <a:pt x="13383" y="1263"/>
                  <a:pt x="13511" y="1163"/>
                </a:cubicBezTo>
                <a:lnTo>
                  <a:pt x="13798" y="1201"/>
                </a:lnTo>
                <a:lnTo>
                  <a:pt x="13608" y="1422"/>
                </a:lnTo>
                <a:lnTo>
                  <a:pt x="13608" y="1462"/>
                </a:lnTo>
                <a:lnTo>
                  <a:pt x="13711" y="1499"/>
                </a:lnTo>
                <a:cubicBezTo>
                  <a:pt x="13751" y="1506"/>
                  <a:pt x="14123" y="1596"/>
                  <a:pt x="13882" y="1614"/>
                </a:cubicBezTo>
                <a:lnTo>
                  <a:pt x="13638" y="1617"/>
                </a:lnTo>
                <a:lnTo>
                  <a:pt x="13533" y="1646"/>
                </a:lnTo>
                <a:lnTo>
                  <a:pt x="13552" y="1659"/>
                </a:lnTo>
                <a:cubicBezTo>
                  <a:pt x="13591" y="1664"/>
                  <a:pt x="13604" y="1637"/>
                  <a:pt x="13660" y="1649"/>
                </a:cubicBezTo>
                <a:lnTo>
                  <a:pt x="13677" y="1663"/>
                </a:lnTo>
                <a:lnTo>
                  <a:pt x="13639" y="1668"/>
                </a:lnTo>
                <a:cubicBezTo>
                  <a:pt x="13646" y="1676"/>
                  <a:pt x="13726" y="1685"/>
                  <a:pt x="13689" y="1700"/>
                </a:cubicBezTo>
                <a:cubicBezTo>
                  <a:pt x="13606" y="1735"/>
                  <a:pt x="13479" y="1729"/>
                  <a:pt x="13389" y="1738"/>
                </a:cubicBezTo>
                <a:cubicBezTo>
                  <a:pt x="13485" y="1760"/>
                  <a:pt x="13228" y="1724"/>
                  <a:pt x="13226" y="1724"/>
                </a:cubicBezTo>
                <a:cubicBezTo>
                  <a:pt x="13119" y="1713"/>
                  <a:pt x="13079" y="1717"/>
                  <a:pt x="12995" y="1669"/>
                </a:cubicBezTo>
                <a:cubicBezTo>
                  <a:pt x="12948" y="1642"/>
                  <a:pt x="12791" y="1663"/>
                  <a:pt x="12819" y="1700"/>
                </a:cubicBezTo>
                <a:cubicBezTo>
                  <a:pt x="12626" y="1708"/>
                  <a:pt x="12443" y="1779"/>
                  <a:pt x="12248" y="1775"/>
                </a:cubicBezTo>
                <a:cubicBezTo>
                  <a:pt x="12232" y="1775"/>
                  <a:pt x="12156" y="1783"/>
                  <a:pt x="12155" y="1772"/>
                </a:cubicBezTo>
                <a:lnTo>
                  <a:pt x="11874" y="1788"/>
                </a:lnTo>
                <a:cubicBezTo>
                  <a:pt x="11825" y="1787"/>
                  <a:pt x="11845" y="1678"/>
                  <a:pt x="11815" y="1659"/>
                </a:cubicBezTo>
                <a:cubicBezTo>
                  <a:pt x="11810" y="1657"/>
                  <a:pt x="11617" y="1724"/>
                  <a:pt x="11529" y="1653"/>
                </a:cubicBezTo>
                <a:cubicBezTo>
                  <a:pt x="11340" y="1502"/>
                  <a:pt x="12224" y="1558"/>
                  <a:pt x="12349" y="1513"/>
                </a:cubicBezTo>
                <a:cubicBezTo>
                  <a:pt x="12131" y="1464"/>
                  <a:pt x="11862" y="1483"/>
                  <a:pt x="11639" y="1493"/>
                </a:cubicBezTo>
                <a:lnTo>
                  <a:pt x="11583" y="1453"/>
                </a:lnTo>
                <a:lnTo>
                  <a:pt x="11644" y="1434"/>
                </a:lnTo>
                <a:lnTo>
                  <a:pt x="11942" y="1403"/>
                </a:lnTo>
                <a:cubicBezTo>
                  <a:pt x="12023" y="1428"/>
                  <a:pt x="11735" y="1448"/>
                  <a:pt x="11675" y="1402"/>
                </a:cubicBezTo>
                <a:cubicBezTo>
                  <a:pt x="11644" y="1377"/>
                  <a:pt x="11794" y="1361"/>
                  <a:pt x="11796" y="1358"/>
                </a:cubicBezTo>
                <a:lnTo>
                  <a:pt x="11764" y="1360"/>
                </a:lnTo>
                <a:lnTo>
                  <a:pt x="11701" y="1365"/>
                </a:lnTo>
                <a:cubicBezTo>
                  <a:pt x="11682" y="1364"/>
                  <a:pt x="11640" y="1370"/>
                  <a:pt x="11644" y="1357"/>
                </a:cubicBezTo>
                <a:cubicBezTo>
                  <a:pt x="11661" y="1306"/>
                  <a:pt x="11833" y="1280"/>
                  <a:pt x="11887" y="1272"/>
                </a:cubicBezTo>
                <a:lnTo>
                  <a:pt x="11872" y="1249"/>
                </a:lnTo>
                <a:lnTo>
                  <a:pt x="11955" y="1232"/>
                </a:lnTo>
                <a:lnTo>
                  <a:pt x="11936" y="1215"/>
                </a:lnTo>
                <a:lnTo>
                  <a:pt x="11871" y="1224"/>
                </a:lnTo>
                <a:lnTo>
                  <a:pt x="11887" y="1230"/>
                </a:lnTo>
                <a:cubicBezTo>
                  <a:pt x="11563" y="1314"/>
                  <a:pt x="11239" y="1408"/>
                  <a:pt x="10895" y="1439"/>
                </a:cubicBezTo>
                <a:cubicBezTo>
                  <a:pt x="10874" y="1388"/>
                  <a:pt x="10963" y="1375"/>
                  <a:pt x="10832" y="1319"/>
                </a:cubicBezTo>
                <a:lnTo>
                  <a:pt x="10726" y="1308"/>
                </a:lnTo>
                <a:cubicBezTo>
                  <a:pt x="10736" y="1273"/>
                  <a:pt x="11155" y="1210"/>
                  <a:pt x="11136" y="1153"/>
                </a:cubicBezTo>
                <a:lnTo>
                  <a:pt x="11426" y="1066"/>
                </a:lnTo>
                <a:cubicBezTo>
                  <a:pt x="11411" y="925"/>
                  <a:pt x="11867" y="1015"/>
                  <a:pt x="11943" y="974"/>
                </a:cubicBezTo>
                <a:close/>
                <a:moveTo>
                  <a:pt x="15095" y="1045"/>
                </a:moveTo>
                <a:cubicBezTo>
                  <a:pt x="15078" y="1051"/>
                  <a:pt x="15029" y="1052"/>
                  <a:pt x="15043" y="1062"/>
                </a:cubicBezTo>
                <a:cubicBezTo>
                  <a:pt x="15062" y="1076"/>
                  <a:pt x="15134" y="1067"/>
                  <a:pt x="15149" y="1083"/>
                </a:cubicBezTo>
                <a:lnTo>
                  <a:pt x="15103" y="1127"/>
                </a:lnTo>
                <a:lnTo>
                  <a:pt x="14830" y="1180"/>
                </a:lnTo>
                <a:cubicBezTo>
                  <a:pt x="14884" y="1191"/>
                  <a:pt x="15022" y="1206"/>
                  <a:pt x="15034" y="1230"/>
                </a:cubicBezTo>
                <a:lnTo>
                  <a:pt x="15012" y="1248"/>
                </a:lnTo>
                <a:cubicBezTo>
                  <a:pt x="14980" y="1296"/>
                  <a:pt x="14956" y="1274"/>
                  <a:pt x="14904" y="1300"/>
                </a:cubicBezTo>
                <a:cubicBezTo>
                  <a:pt x="14869" y="1319"/>
                  <a:pt x="14932" y="1326"/>
                  <a:pt x="14920" y="1318"/>
                </a:cubicBezTo>
                <a:lnTo>
                  <a:pt x="14618" y="1365"/>
                </a:lnTo>
                <a:lnTo>
                  <a:pt x="14633" y="1384"/>
                </a:lnTo>
                <a:lnTo>
                  <a:pt x="14502" y="1413"/>
                </a:lnTo>
                <a:cubicBezTo>
                  <a:pt x="14455" y="1415"/>
                  <a:pt x="14392" y="1365"/>
                  <a:pt x="14451" y="1347"/>
                </a:cubicBezTo>
                <a:lnTo>
                  <a:pt x="14257" y="1293"/>
                </a:lnTo>
                <a:cubicBezTo>
                  <a:pt x="14178" y="1248"/>
                  <a:pt x="14185" y="1166"/>
                  <a:pt x="14311" y="1188"/>
                </a:cubicBezTo>
                <a:cubicBezTo>
                  <a:pt x="14511" y="1224"/>
                  <a:pt x="14719" y="1137"/>
                  <a:pt x="14916" y="1092"/>
                </a:cubicBezTo>
                <a:lnTo>
                  <a:pt x="14929" y="1084"/>
                </a:lnTo>
                <a:lnTo>
                  <a:pt x="14846" y="1080"/>
                </a:lnTo>
                <a:lnTo>
                  <a:pt x="15095" y="1045"/>
                </a:lnTo>
                <a:close/>
                <a:moveTo>
                  <a:pt x="14079" y="1110"/>
                </a:moveTo>
                <a:cubicBezTo>
                  <a:pt x="14080" y="1117"/>
                  <a:pt x="13887" y="1187"/>
                  <a:pt x="13855" y="1188"/>
                </a:cubicBezTo>
                <a:lnTo>
                  <a:pt x="13738" y="1132"/>
                </a:lnTo>
                <a:lnTo>
                  <a:pt x="13746" y="1104"/>
                </a:lnTo>
                <a:cubicBezTo>
                  <a:pt x="13858" y="1091"/>
                  <a:pt x="13976" y="1055"/>
                  <a:pt x="14079" y="1110"/>
                </a:cubicBezTo>
                <a:close/>
                <a:moveTo>
                  <a:pt x="16809" y="1082"/>
                </a:moveTo>
                <a:lnTo>
                  <a:pt x="16809" y="1102"/>
                </a:lnTo>
                <a:lnTo>
                  <a:pt x="16696" y="1117"/>
                </a:lnTo>
                <a:lnTo>
                  <a:pt x="16711" y="1128"/>
                </a:lnTo>
                <a:cubicBezTo>
                  <a:pt x="16517" y="1155"/>
                  <a:pt x="16430" y="1207"/>
                  <a:pt x="16317" y="1320"/>
                </a:cubicBezTo>
                <a:cubicBezTo>
                  <a:pt x="16350" y="1361"/>
                  <a:pt x="16452" y="1413"/>
                  <a:pt x="16494" y="1390"/>
                </a:cubicBezTo>
                <a:cubicBezTo>
                  <a:pt x="16555" y="1356"/>
                  <a:pt x="16415" y="1344"/>
                  <a:pt x="16386" y="1331"/>
                </a:cubicBezTo>
                <a:lnTo>
                  <a:pt x="16393" y="1314"/>
                </a:lnTo>
                <a:lnTo>
                  <a:pt x="16578" y="1290"/>
                </a:lnTo>
                <a:cubicBezTo>
                  <a:pt x="16608" y="1291"/>
                  <a:pt x="16502" y="1230"/>
                  <a:pt x="16538" y="1211"/>
                </a:cubicBezTo>
                <a:cubicBezTo>
                  <a:pt x="16582" y="1187"/>
                  <a:pt x="16672" y="1169"/>
                  <a:pt x="16717" y="1172"/>
                </a:cubicBezTo>
                <a:lnTo>
                  <a:pt x="16765" y="1169"/>
                </a:lnTo>
                <a:lnTo>
                  <a:pt x="16753" y="1156"/>
                </a:lnTo>
                <a:cubicBezTo>
                  <a:pt x="16931" y="1121"/>
                  <a:pt x="17107" y="1088"/>
                  <a:pt x="17293" y="1087"/>
                </a:cubicBezTo>
                <a:cubicBezTo>
                  <a:pt x="17325" y="1098"/>
                  <a:pt x="17260" y="1167"/>
                  <a:pt x="17319" y="1212"/>
                </a:cubicBezTo>
                <a:lnTo>
                  <a:pt x="17174" y="1293"/>
                </a:lnTo>
                <a:cubicBezTo>
                  <a:pt x="17200" y="1330"/>
                  <a:pt x="17503" y="1224"/>
                  <a:pt x="17584" y="1233"/>
                </a:cubicBezTo>
                <a:lnTo>
                  <a:pt x="17387" y="1187"/>
                </a:lnTo>
                <a:lnTo>
                  <a:pt x="17394" y="1165"/>
                </a:lnTo>
                <a:cubicBezTo>
                  <a:pt x="17376" y="1153"/>
                  <a:pt x="17328" y="1166"/>
                  <a:pt x="17319" y="1143"/>
                </a:cubicBezTo>
                <a:cubicBezTo>
                  <a:pt x="17427" y="1128"/>
                  <a:pt x="17564" y="1127"/>
                  <a:pt x="17663" y="1092"/>
                </a:cubicBezTo>
                <a:lnTo>
                  <a:pt x="17933" y="1163"/>
                </a:lnTo>
                <a:cubicBezTo>
                  <a:pt x="17929" y="1192"/>
                  <a:pt x="17868" y="1210"/>
                  <a:pt x="17834" y="1212"/>
                </a:cubicBezTo>
                <a:lnTo>
                  <a:pt x="17984" y="1242"/>
                </a:lnTo>
                <a:cubicBezTo>
                  <a:pt x="18014" y="1250"/>
                  <a:pt x="17954" y="1295"/>
                  <a:pt x="17978" y="1310"/>
                </a:cubicBezTo>
                <a:lnTo>
                  <a:pt x="18069" y="1309"/>
                </a:lnTo>
                <a:lnTo>
                  <a:pt x="18069" y="1332"/>
                </a:lnTo>
                <a:cubicBezTo>
                  <a:pt x="18040" y="1343"/>
                  <a:pt x="17964" y="1382"/>
                  <a:pt x="17998" y="1381"/>
                </a:cubicBezTo>
                <a:lnTo>
                  <a:pt x="18130" y="1345"/>
                </a:lnTo>
                <a:lnTo>
                  <a:pt x="18117" y="1355"/>
                </a:lnTo>
                <a:lnTo>
                  <a:pt x="18092" y="1375"/>
                </a:lnTo>
                <a:lnTo>
                  <a:pt x="18092" y="1394"/>
                </a:lnTo>
                <a:cubicBezTo>
                  <a:pt x="18127" y="1417"/>
                  <a:pt x="18258" y="1395"/>
                  <a:pt x="18246" y="1377"/>
                </a:cubicBezTo>
                <a:lnTo>
                  <a:pt x="18433" y="1377"/>
                </a:lnTo>
                <a:lnTo>
                  <a:pt x="18419" y="1389"/>
                </a:lnTo>
                <a:lnTo>
                  <a:pt x="18449" y="1410"/>
                </a:lnTo>
                <a:lnTo>
                  <a:pt x="18327" y="1443"/>
                </a:lnTo>
                <a:lnTo>
                  <a:pt x="18362" y="1456"/>
                </a:lnTo>
                <a:lnTo>
                  <a:pt x="18429" y="1440"/>
                </a:lnTo>
                <a:cubicBezTo>
                  <a:pt x="18467" y="1437"/>
                  <a:pt x="18518" y="1441"/>
                  <a:pt x="18540" y="1463"/>
                </a:cubicBezTo>
                <a:lnTo>
                  <a:pt x="18508" y="1484"/>
                </a:lnTo>
                <a:lnTo>
                  <a:pt x="18729" y="1513"/>
                </a:lnTo>
                <a:lnTo>
                  <a:pt x="18578" y="1555"/>
                </a:lnTo>
                <a:cubicBezTo>
                  <a:pt x="18653" y="1533"/>
                  <a:pt x="18890" y="1604"/>
                  <a:pt x="18809" y="1611"/>
                </a:cubicBezTo>
                <a:lnTo>
                  <a:pt x="18608" y="1631"/>
                </a:lnTo>
                <a:cubicBezTo>
                  <a:pt x="18582" y="1647"/>
                  <a:pt x="18640" y="1657"/>
                  <a:pt x="18651" y="1657"/>
                </a:cubicBezTo>
                <a:cubicBezTo>
                  <a:pt x="18759" y="1663"/>
                  <a:pt x="18870" y="1667"/>
                  <a:pt x="18866" y="1683"/>
                </a:cubicBezTo>
                <a:cubicBezTo>
                  <a:pt x="18842" y="1768"/>
                  <a:pt x="18647" y="1785"/>
                  <a:pt x="18524" y="1779"/>
                </a:cubicBezTo>
                <a:lnTo>
                  <a:pt x="18737" y="1806"/>
                </a:lnTo>
                <a:lnTo>
                  <a:pt x="18707" y="1828"/>
                </a:lnTo>
                <a:cubicBezTo>
                  <a:pt x="18715" y="1831"/>
                  <a:pt x="18823" y="1809"/>
                  <a:pt x="18813" y="1839"/>
                </a:cubicBezTo>
                <a:lnTo>
                  <a:pt x="18775" y="1855"/>
                </a:lnTo>
                <a:cubicBezTo>
                  <a:pt x="18786" y="1872"/>
                  <a:pt x="19068" y="1845"/>
                  <a:pt x="19047" y="1953"/>
                </a:cubicBezTo>
                <a:cubicBezTo>
                  <a:pt x="19038" y="1999"/>
                  <a:pt x="19160" y="1919"/>
                  <a:pt x="19160" y="1970"/>
                </a:cubicBezTo>
                <a:cubicBezTo>
                  <a:pt x="19160" y="2040"/>
                  <a:pt x="19201" y="1951"/>
                  <a:pt x="19344" y="2031"/>
                </a:cubicBezTo>
                <a:lnTo>
                  <a:pt x="19162" y="2117"/>
                </a:lnTo>
                <a:lnTo>
                  <a:pt x="19184" y="2134"/>
                </a:lnTo>
                <a:lnTo>
                  <a:pt x="19006" y="2195"/>
                </a:lnTo>
                <a:lnTo>
                  <a:pt x="18956" y="2180"/>
                </a:lnTo>
                <a:lnTo>
                  <a:pt x="18847" y="2297"/>
                </a:lnTo>
                <a:cubicBezTo>
                  <a:pt x="18798" y="2289"/>
                  <a:pt x="18693" y="2222"/>
                  <a:pt x="18654" y="2203"/>
                </a:cubicBezTo>
                <a:cubicBezTo>
                  <a:pt x="18616" y="2184"/>
                  <a:pt x="18726" y="2137"/>
                  <a:pt x="18661" y="2123"/>
                </a:cubicBezTo>
                <a:lnTo>
                  <a:pt x="18408" y="2072"/>
                </a:lnTo>
                <a:lnTo>
                  <a:pt x="18297" y="2096"/>
                </a:lnTo>
                <a:cubicBezTo>
                  <a:pt x="18294" y="2125"/>
                  <a:pt x="18270" y="2155"/>
                  <a:pt x="18281" y="2183"/>
                </a:cubicBezTo>
                <a:lnTo>
                  <a:pt x="18327" y="2191"/>
                </a:lnTo>
                <a:cubicBezTo>
                  <a:pt x="18396" y="2360"/>
                  <a:pt x="18459" y="2243"/>
                  <a:pt x="18585" y="2342"/>
                </a:cubicBezTo>
                <a:cubicBezTo>
                  <a:pt x="18630" y="2377"/>
                  <a:pt x="18504" y="2365"/>
                  <a:pt x="18509" y="2387"/>
                </a:cubicBezTo>
                <a:cubicBezTo>
                  <a:pt x="18535" y="2494"/>
                  <a:pt x="18486" y="2635"/>
                  <a:pt x="18345" y="2578"/>
                </a:cubicBezTo>
                <a:lnTo>
                  <a:pt x="18155" y="2569"/>
                </a:lnTo>
                <a:cubicBezTo>
                  <a:pt x="18186" y="2545"/>
                  <a:pt x="17905" y="2410"/>
                  <a:pt x="17918" y="2487"/>
                </a:cubicBezTo>
                <a:lnTo>
                  <a:pt x="18032" y="2583"/>
                </a:lnTo>
                <a:cubicBezTo>
                  <a:pt x="18070" y="2570"/>
                  <a:pt x="18169" y="2666"/>
                  <a:pt x="18168" y="2690"/>
                </a:cubicBezTo>
                <a:lnTo>
                  <a:pt x="18152" y="2730"/>
                </a:lnTo>
                <a:cubicBezTo>
                  <a:pt x="18085" y="2736"/>
                  <a:pt x="17974" y="2696"/>
                  <a:pt x="17906" y="2685"/>
                </a:cubicBezTo>
                <a:lnTo>
                  <a:pt x="17797" y="2670"/>
                </a:lnTo>
                <a:lnTo>
                  <a:pt x="17812" y="2658"/>
                </a:lnTo>
                <a:lnTo>
                  <a:pt x="17382" y="2548"/>
                </a:lnTo>
                <a:cubicBezTo>
                  <a:pt x="17325" y="2533"/>
                  <a:pt x="17405" y="2450"/>
                  <a:pt x="17471" y="2486"/>
                </a:cubicBezTo>
                <a:lnTo>
                  <a:pt x="17276" y="2428"/>
                </a:lnTo>
                <a:cubicBezTo>
                  <a:pt x="17247" y="2400"/>
                  <a:pt x="17302" y="2298"/>
                  <a:pt x="17171" y="2307"/>
                </a:cubicBezTo>
                <a:lnTo>
                  <a:pt x="17015" y="2348"/>
                </a:lnTo>
                <a:lnTo>
                  <a:pt x="17030" y="2359"/>
                </a:lnTo>
                <a:lnTo>
                  <a:pt x="16963" y="2360"/>
                </a:lnTo>
                <a:cubicBezTo>
                  <a:pt x="16824" y="2320"/>
                  <a:pt x="16805" y="2416"/>
                  <a:pt x="16563" y="2358"/>
                </a:cubicBezTo>
                <a:lnTo>
                  <a:pt x="16752" y="2216"/>
                </a:lnTo>
                <a:cubicBezTo>
                  <a:pt x="16911" y="2228"/>
                  <a:pt x="17084" y="2232"/>
                  <a:pt x="17240" y="2206"/>
                </a:cubicBezTo>
                <a:cubicBezTo>
                  <a:pt x="17285" y="2236"/>
                  <a:pt x="17436" y="2204"/>
                  <a:pt x="17288" y="2128"/>
                </a:cubicBezTo>
                <a:lnTo>
                  <a:pt x="17571" y="2043"/>
                </a:lnTo>
                <a:cubicBezTo>
                  <a:pt x="17583" y="1991"/>
                  <a:pt x="17695" y="1959"/>
                  <a:pt x="17759" y="1961"/>
                </a:cubicBezTo>
                <a:cubicBezTo>
                  <a:pt x="17558" y="1649"/>
                  <a:pt x="17735" y="1759"/>
                  <a:pt x="17305" y="1766"/>
                </a:cubicBezTo>
                <a:lnTo>
                  <a:pt x="17493" y="1695"/>
                </a:lnTo>
                <a:lnTo>
                  <a:pt x="17341" y="1635"/>
                </a:lnTo>
                <a:lnTo>
                  <a:pt x="17377" y="1621"/>
                </a:lnTo>
                <a:lnTo>
                  <a:pt x="17394" y="1613"/>
                </a:lnTo>
                <a:lnTo>
                  <a:pt x="17174" y="1523"/>
                </a:lnTo>
                <a:lnTo>
                  <a:pt x="17013" y="1600"/>
                </a:lnTo>
                <a:lnTo>
                  <a:pt x="17022" y="1626"/>
                </a:lnTo>
                <a:cubicBezTo>
                  <a:pt x="16985" y="1652"/>
                  <a:pt x="16915" y="1664"/>
                  <a:pt x="16867" y="1649"/>
                </a:cubicBezTo>
                <a:cubicBezTo>
                  <a:pt x="16745" y="1610"/>
                  <a:pt x="16965" y="1616"/>
                  <a:pt x="16970" y="1613"/>
                </a:cubicBezTo>
                <a:lnTo>
                  <a:pt x="16933" y="1580"/>
                </a:lnTo>
                <a:lnTo>
                  <a:pt x="16740" y="1568"/>
                </a:lnTo>
                <a:lnTo>
                  <a:pt x="16727" y="1577"/>
                </a:lnTo>
                <a:cubicBezTo>
                  <a:pt x="16733" y="1578"/>
                  <a:pt x="16839" y="1593"/>
                  <a:pt x="16810" y="1616"/>
                </a:cubicBezTo>
                <a:lnTo>
                  <a:pt x="16758" y="1596"/>
                </a:lnTo>
                <a:cubicBezTo>
                  <a:pt x="16714" y="1584"/>
                  <a:pt x="16695" y="1606"/>
                  <a:pt x="16657" y="1605"/>
                </a:cubicBezTo>
                <a:cubicBezTo>
                  <a:pt x="16624" y="1605"/>
                  <a:pt x="16499" y="1564"/>
                  <a:pt x="16491" y="1594"/>
                </a:cubicBezTo>
                <a:lnTo>
                  <a:pt x="16045" y="1562"/>
                </a:lnTo>
                <a:cubicBezTo>
                  <a:pt x="16200" y="1514"/>
                  <a:pt x="15916" y="1512"/>
                  <a:pt x="15741" y="1508"/>
                </a:cubicBezTo>
                <a:lnTo>
                  <a:pt x="15741" y="1441"/>
                </a:lnTo>
                <a:cubicBezTo>
                  <a:pt x="15839" y="1435"/>
                  <a:pt x="15928" y="1451"/>
                  <a:pt x="16024" y="1456"/>
                </a:cubicBezTo>
                <a:cubicBezTo>
                  <a:pt x="16058" y="1458"/>
                  <a:pt x="15986" y="1416"/>
                  <a:pt x="15979" y="1413"/>
                </a:cubicBezTo>
                <a:cubicBezTo>
                  <a:pt x="15924" y="1393"/>
                  <a:pt x="15788" y="1412"/>
                  <a:pt x="15727" y="1412"/>
                </a:cubicBezTo>
                <a:cubicBezTo>
                  <a:pt x="15694" y="1323"/>
                  <a:pt x="16035" y="1194"/>
                  <a:pt x="16135" y="1164"/>
                </a:cubicBezTo>
                <a:lnTo>
                  <a:pt x="16154" y="1167"/>
                </a:lnTo>
                <a:lnTo>
                  <a:pt x="16332" y="1124"/>
                </a:lnTo>
                <a:lnTo>
                  <a:pt x="16809" y="1082"/>
                </a:lnTo>
                <a:close/>
                <a:moveTo>
                  <a:pt x="12210" y="1167"/>
                </a:moveTo>
                <a:lnTo>
                  <a:pt x="12228" y="1181"/>
                </a:lnTo>
                <a:cubicBezTo>
                  <a:pt x="12203" y="1188"/>
                  <a:pt x="12170" y="1188"/>
                  <a:pt x="12145" y="1180"/>
                </a:cubicBezTo>
                <a:cubicBezTo>
                  <a:pt x="12164" y="1178"/>
                  <a:pt x="12185" y="1172"/>
                  <a:pt x="12210" y="1167"/>
                </a:cubicBezTo>
                <a:close/>
                <a:moveTo>
                  <a:pt x="12152" y="1191"/>
                </a:moveTo>
                <a:lnTo>
                  <a:pt x="12069" y="1191"/>
                </a:lnTo>
                <a:cubicBezTo>
                  <a:pt x="12096" y="1188"/>
                  <a:pt x="12127" y="1183"/>
                  <a:pt x="12152" y="1191"/>
                </a:cubicBezTo>
                <a:close/>
                <a:moveTo>
                  <a:pt x="16787" y="1208"/>
                </a:moveTo>
                <a:cubicBezTo>
                  <a:pt x="16746" y="1210"/>
                  <a:pt x="16707" y="1199"/>
                  <a:pt x="16666" y="1191"/>
                </a:cubicBezTo>
                <a:cubicBezTo>
                  <a:pt x="16731" y="1188"/>
                  <a:pt x="16747" y="1185"/>
                  <a:pt x="16787" y="1208"/>
                </a:cubicBezTo>
                <a:close/>
                <a:moveTo>
                  <a:pt x="15270" y="1352"/>
                </a:moveTo>
                <a:lnTo>
                  <a:pt x="15232" y="1368"/>
                </a:lnTo>
                <a:lnTo>
                  <a:pt x="15285" y="1393"/>
                </a:lnTo>
                <a:cubicBezTo>
                  <a:pt x="15311" y="1430"/>
                  <a:pt x="15225" y="1447"/>
                  <a:pt x="15225" y="1470"/>
                </a:cubicBezTo>
                <a:lnTo>
                  <a:pt x="15299" y="1532"/>
                </a:lnTo>
                <a:lnTo>
                  <a:pt x="15308" y="1561"/>
                </a:lnTo>
                <a:cubicBezTo>
                  <a:pt x="14941" y="1663"/>
                  <a:pt x="15145" y="1593"/>
                  <a:pt x="15308" y="1645"/>
                </a:cubicBezTo>
                <a:cubicBezTo>
                  <a:pt x="15323" y="1650"/>
                  <a:pt x="15298" y="1669"/>
                  <a:pt x="15284" y="1675"/>
                </a:cubicBezTo>
                <a:lnTo>
                  <a:pt x="15217" y="1681"/>
                </a:lnTo>
                <a:cubicBezTo>
                  <a:pt x="15211" y="1693"/>
                  <a:pt x="15289" y="1719"/>
                  <a:pt x="15267" y="1749"/>
                </a:cubicBezTo>
                <a:lnTo>
                  <a:pt x="15210" y="1791"/>
                </a:lnTo>
                <a:lnTo>
                  <a:pt x="15244" y="1809"/>
                </a:lnTo>
                <a:lnTo>
                  <a:pt x="15386" y="1703"/>
                </a:lnTo>
                <a:lnTo>
                  <a:pt x="15606" y="1741"/>
                </a:lnTo>
                <a:cubicBezTo>
                  <a:pt x="15665" y="1772"/>
                  <a:pt x="15477" y="1827"/>
                  <a:pt x="15475" y="1829"/>
                </a:cubicBezTo>
                <a:cubicBezTo>
                  <a:pt x="15446" y="1865"/>
                  <a:pt x="15488" y="1915"/>
                  <a:pt x="15475" y="1950"/>
                </a:cubicBezTo>
                <a:lnTo>
                  <a:pt x="15695" y="1893"/>
                </a:lnTo>
                <a:cubicBezTo>
                  <a:pt x="15612" y="1922"/>
                  <a:pt x="15652" y="1821"/>
                  <a:pt x="15738" y="1809"/>
                </a:cubicBezTo>
                <a:cubicBezTo>
                  <a:pt x="15782" y="1803"/>
                  <a:pt x="15693" y="1901"/>
                  <a:pt x="15707" y="1895"/>
                </a:cubicBezTo>
                <a:lnTo>
                  <a:pt x="16131" y="1719"/>
                </a:lnTo>
                <a:lnTo>
                  <a:pt x="16067" y="1683"/>
                </a:lnTo>
                <a:lnTo>
                  <a:pt x="16145" y="1607"/>
                </a:lnTo>
                <a:cubicBezTo>
                  <a:pt x="16348" y="1606"/>
                  <a:pt x="16614" y="1635"/>
                  <a:pt x="16657" y="1723"/>
                </a:cubicBezTo>
                <a:cubicBezTo>
                  <a:pt x="16668" y="1746"/>
                  <a:pt x="16523" y="1718"/>
                  <a:pt x="16552" y="1731"/>
                </a:cubicBezTo>
                <a:cubicBezTo>
                  <a:pt x="16755" y="1819"/>
                  <a:pt x="16402" y="1778"/>
                  <a:pt x="16391" y="1782"/>
                </a:cubicBezTo>
                <a:cubicBezTo>
                  <a:pt x="16389" y="1783"/>
                  <a:pt x="16380" y="1931"/>
                  <a:pt x="16397" y="1924"/>
                </a:cubicBezTo>
                <a:lnTo>
                  <a:pt x="16165" y="2048"/>
                </a:lnTo>
                <a:lnTo>
                  <a:pt x="16181" y="2054"/>
                </a:lnTo>
                <a:lnTo>
                  <a:pt x="16055" y="2061"/>
                </a:lnTo>
                <a:lnTo>
                  <a:pt x="16002" y="2088"/>
                </a:lnTo>
                <a:cubicBezTo>
                  <a:pt x="15846" y="2057"/>
                  <a:pt x="15880" y="2094"/>
                  <a:pt x="15676" y="2050"/>
                </a:cubicBezTo>
                <a:cubicBezTo>
                  <a:pt x="15632" y="2041"/>
                  <a:pt x="15585" y="2058"/>
                  <a:pt x="15540" y="2061"/>
                </a:cubicBezTo>
                <a:cubicBezTo>
                  <a:pt x="15519" y="2062"/>
                  <a:pt x="15476" y="2065"/>
                  <a:pt x="15482" y="2079"/>
                </a:cubicBezTo>
                <a:lnTo>
                  <a:pt x="15558" y="2100"/>
                </a:lnTo>
                <a:cubicBezTo>
                  <a:pt x="15460" y="2166"/>
                  <a:pt x="15291" y="2235"/>
                  <a:pt x="15149" y="2230"/>
                </a:cubicBezTo>
                <a:cubicBezTo>
                  <a:pt x="15187" y="2214"/>
                  <a:pt x="15269" y="2220"/>
                  <a:pt x="15246" y="2263"/>
                </a:cubicBezTo>
                <a:cubicBezTo>
                  <a:pt x="15229" y="2294"/>
                  <a:pt x="15140" y="2321"/>
                  <a:pt x="15111" y="2331"/>
                </a:cubicBezTo>
                <a:cubicBezTo>
                  <a:pt x="15105" y="2333"/>
                  <a:pt x="15026" y="2345"/>
                  <a:pt x="15046" y="2358"/>
                </a:cubicBezTo>
                <a:lnTo>
                  <a:pt x="14898" y="2418"/>
                </a:lnTo>
                <a:cubicBezTo>
                  <a:pt x="14775" y="2331"/>
                  <a:pt x="14515" y="2447"/>
                  <a:pt x="14404" y="2542"/>
                </a:cubicBezTo>
                <a:cubicBezTo>
                  <a:pt x="14232" y="2548"/>
                  <a:pt x="14032" y="2599"/>
                  <a:pt x="13932" y="2703"/>
                </a:cubicBezTo>
                <a:cubicBezTo>
                  <a:pt x="13832" y="2577"/>
                  <a:pt x="13553" y="2842"/>
                  <a:pt x="13524" y="2874"/>
                </a:cubicBezTo>
                <a:lnTo>
                  <a:pt x="13123" y="3145"/>
                </a:lnTo>
                <a:cubicBezTo>
                  <a:pt x="13144" y="3147"/>
                  <a:pt x="13140" y="3183"/>
                  <a:pt x="13138" y="3192"/>
                </a:cubicBezTo>
                <a:lnTo>
                  <a:pt x="13303" y="3194"/>
                </a:lnTo>
                <a:lnTo>
                  <a:pt x="13357" y="3186"/>
                </a:lnTo>
                <a:cubicBezTo>
                  <a:pt x="13362" y="3192"/>
                  <a:pt x="13351" y="3256"/>
                  <a:pt x="13327" y="3254"/>
                </a:cubicBezTo>
                <a:lnTo>
                  <a:pt x="13290" y="3408"/>
                </a:lnTo>
                <a:lnTo>
                  <a:pt x="13237" y="3449"/>
                </a:lnTo>
                <a:lnTo>
                  <a:pt x="13264" y="3463"/>
                </a:lnTo>
                <a:cubicBezTo>
                  <a:pt x="13279" y="3462"/>
                  <a:pt x="13361" y="3450"/>
                  <a:pt x="13362" y="3435"/>
                </a:cubicBezTo>
                <a:lnTo>
                  <a:pt x="13562" y="3421"/>
                </a:lnTo>
                <a:lnTo>
                  <a:pt x="13571" y="3439"/>
                </a:lnTo>
                <a:lnTo>
                  <a:pt x="13965" y="3610"/>
                </a:lnTo>
                <a:cubicBezTo>
                  <a:pt x="14088" y="3662"/>
                  <a:pt x="14123" y="3635"/>
                  <a:pt x="14199" y="3731"/>
                </a:cubicBezTo>
                <a:lnTo>
                  <a:pt x="14209" y="3721"/>
                </a:lnTo>
                <a:cubicBezTo>
                  <a:pt x="14297" y="3721"/>
                  <a:pt x="14674" y="3702"/>
                  <a:pt x="14701" y="3763"/>
                </a:cubicBezTo>
                <a:cubicBezTo>
                  <a:pt x="14207" y="4281"/>
                  <a:pt x="14842" y="4479"/>
                  <a:pt x="14924" y="4260"/>
                </a:cubicBezTo>
                <a:lnTo>
                  <a:pt x="15050" y="4178"/>
                </a:lnTo>
                <a:lnTo>
                  <a:pt x="15052" y="4069"/>
                </a:lnTo>
                <a:lnTo>
                  <a:pt x="15073" y="4044"/>
                </a:lnTo>
                <a:lnTo>
                  <a:pt x="15142" y="3941"/>
                </a:lnTo>
                <a:cubicBezTo>
                  <a:pt x="15154" y="3887"/>
                  <a:pt x="15072" y="3829"/>
                  <a:pt x="15120" y="3817"/>
                </a:cubicBezTo>
                <a:lnTo>
                  <a:pt x="15417" y="3745"/>
                </a:lnTo>
                <a:lnTo>
                  <a:pt x="15422" y="3732"/>
                </a:lnTo>
                <a:lnTo>
                  <a:pt x="15659" y="3649"/>
                </a:lnTo>
                <a:lnTo>
                  <a:pt x="15667" y="3636"/>
                </a:lnTo>
                <a:lnTo>
                  <a:pt x="15832" y="3562"/>
                </a:lnTo>
                <a:lnTo>
                  <a:pt x="15836" y="3538"/>
                </a:lnTo>
                <a:cubicBezTo>
                  <a:pt x="15821" y="3539"/>
                  <a:pt x="15786" y="3561"/>
                  <a:pt x="15779" y="3536"/>
                </a:cubicBezTo>
                <a:lnTo>
                  <a:pt x="15824" y="3407"/>
                </a:lnTo>
                <a:cubicBezTo>
                  <a:pt x="15851" y="3409"/>
                  <a:pt x="15843" y="3368"/>
                  <a:pt x="15847" y="3359"/>
                </a:cubicBezTo>
                <a:cubicBezTo>
                  <a:pt x="15890" y="3265"/>
                  <a:pt x="15850" y="3250"/>
                  <a:pt x="15728" y="3160"/>
                </a:cubicBezTo>
                <a:cubicBezTo>
                  <a:pt x="15926" y="3118"/>
                  <a:pt x="16104" y="3049"/>
                  <a:pt x="16045" y="2993"/>
                </a:cubicBezTo>
                <a:lnTo>
                  <a:pt x="16085" y="2998"/>
                </a:lnTo>
                <a:lnTo>
                  <a:pt x="16068" y="2895"/>
                </a:lnTo>
                <a:lnTo>
                  <a:pt x="16107" y="2853"/>
                </a:lnTo>
                <a:lnTo>
                  <a:pt x="16272" y="2774"/>
                </a:lnTo>
                <a:lnTo>
                  <a:pt x="16272" y="2759"/>
                </a:lnTo>
                <a:cubicBezTo>
                  <a:pt x="16209" y="2735"/>
                  <a:pt x="16194" y="2744"/>
                  <a:pt x="16194" y="2744"/>
                </a:cubicBezTo>
                <a:cubicBezTo>
                  <a:pt x="16194" y="2744"/>
                  <a:pt x="16201" y="2740"/>
                  <a:pt x="16203" y="2722"/>
                </a:cubicBezTo>
                <a:lnTo>
                  <a:pt x="16184" y="2716"/>
                </a:lnTo>
                <a:cubicBezTo>
                  <a:pt x="16238" y="2653"/>
                  <a:pt x="16254" y="2653"/>
                  <a:pt x="16358" y="2634"/>
                </a:cubicBezTo>
                <a:cubicBezTo>
                  <a:pt x="16535" y="2601"/>
                  <a:pt x="16643" y="2691"/>
                  <a:pt x="16761" y="2687"/>
                </a:cubicBezTo>
                <a:cubicBezTo>
                  <a:pt x="16774" y="2687"/>
                  <a:pt x="16885" y="2675"/>
                  <a:pt x="16873" y="2656"/>
                </a:cubicBezTo>
                <a:lnTo>
                  <a:pt x="17095" y="2688"/>
                </a:lnTo>
                <a:cubicBezTo>
                  <a:pt x="17076" y="2737"/>
                  <a:pt x="17113" y="2794"/>
                  <a:pt x="17158" y="2833"/>
                </a:cubicBezTo>
                <a:cubicBezTo>
                  <a:pt x="17235" y="2845"/>
                  <a:pt x="17368" y="2889"/>
                  <a:pt x="17447" y="2866"/>
                </a:cubicBezTo>
                <a:lnTo>
                  <a:pt x="17425" y="2979"/>
                </a:lnTo>
                <a:cubicBezTo>
                  <a:pt x="17410" y="3017"/>
                  <a:pt x="17307" y="3000"/>
                  <a:pt x="17270" y="3003"/>
                </a:cubicBezTo>
                <a:lnTo>
                  <a:pt x="17258" y="3011"/>
                </a:lnTo>
                <a:cubicBezTo>
                  <a:pt x="17272" y="3019"/>
                  <a:pt x="17391" y="3042"/>
                  <a:pt x="17356" y="3071"/>
                </a:cubicBezTo>
                <a:lnTo>
                  <a:pt x="17288" y="3108"/>
                </a:lnTo>
                <a:lnTo>
                  <a:pt x="17356" y="3100"/>
                </a:lnTo>
                <a:lnTo>
                  <a:pt x="17356" y="3136"/>
                </a:lnTo>
                <a:lnTo>
                  <a:pt x="17152" y="3193"/>
                </a:lnTo>
                <a:cubicBezTo>
                  <a:pt x="17212" y="3214"/>
                  <a:pt x="17340" y="3188"/>
                  <a:pt x="17394" y="3169"/>
                </a:cubicBezTo>
                <a:lnTo>
                  <a:pt x="17431" y="3185"/>
                </a:lnTo>
                <a:cubicBezTo>
                  <a:pt x="17447" y="3226"/>
                  <a:pt x="17422" y="3256"/>
                  <a:pt x="17429" y="3254"/>
                </a:cubicBezTo>
                <a:lnTo>
                  <a:pt x="17482" y="3233"/>
                </a:lnTo>
                <a:cubicBezTo>
                  <a:pt x="17494" y="3237"/>
                  <a:pt x="17452" y="3294"/>
                  <a:pt x="17497" y="3276"/>
                </a:cubicBezTo>
                <a:lnTo>
                  <a:pt x="17677" y="3232"/>
                </a:lnTo>
                <a:lnTo>
                  <a:pt x="17731" y="3185"/>
                </a:lnTo>
                <a:cubicBezTo>
                  <a:pt x="17778" y="3180"/>
                  <a:pt x="17772" y="3225"/>
                  <a:pt x="17850" y="3203"/>
                </a:cubicBezTo>
                <a:lnTo>
                  <a:pt x="17852" y="3161"/>
                </a:lnTo>
                <a:lnTo>
                  <a:pt x="18024" y="3086"/>
                </a:lnTo>
                <a:lnTo>
                  <a:pt x="17986" y="3049"/>
                </a:lnTo>
                <a:lnTo>
                  <a:pt x="18211" y="2955"/>
                </a:lnTo>
                <a:cubicBezTo>
                  <a:pt x="18336" y="2986"/>
                  <a:pt x="18435" y="3154"/>
                  <a:pt x="18342" y="3221"/>
                </a:cubicBezTo>
                <a:cubicBezTo>
                  <a:pt x="18296" y="3254"/>
                  <a:pt x="18319" y="3264"/>
                  <a:pt x="18320" y="3375"/>
                </a:cubicBezTo>
                <a:cubicBezTo>
                  <a:pt x="18320" y="3410"/>
                  <a:pt x="18451" y="3404"/>
                  <a:pt x="18441" y="3439"/>
                </a:cubicBezTo>
                <a:cubicBezTo>
                  <a:pt x="18426" y="3499"/>
                  <a:pt x="18245" y="3513"/>
                  <a:pt x="18266" y="3572"/>
                </a:cubicBezTo>
                <a:lnTo>
                  <a:pt x="18355" y="3570"/>
                </a:lnTo>
                <a:cubicBezTo>
                  <a:pt x="18412" y="3583"/>
                  <a:pt x="18626" y="3705"/>
                  <a:pt x="18811" y="3763"/>
                </a:cubicBezTo>
                <a:cubicBezTo>
                  <a:pt x="18848" y="3775"/>
                  <a:pt x="18918" y="3801"/>
                  <a:pt x="18896" y="3826"/>
                </a:cubicBezTo>
                <a:lnTo>
                  <a:pt x="18859" y="3841"/>
                </a:lnTo>
                <a:lnTo>
                  <a:pt x="18873" y="3853"/>
                </a:lnTo>
                <a:lnTo>
                  <a:pt x="18684" y="3879"/>
                </a:lnTo>
                <a:lnTo>
                  <a:pt x="18726" y="3897"/>
                </a:lnTo>
                <a:lnTo>
                  <a:pt x="18879" y="3876"/>
                </a:lnTo>
                <a:cubicBezTo>
                  <a:pt x="18916" y="3873"/>
                  <a:pt x="18793" y="4011"/>
                  <a:pt x="18847" y="3993"/>
                </a:cubicBezTo>
                <a:lnTo>
                  <a:pt x="19062" y="3973"/>
                </a:lnTo>
                <a:cubicBezTo>
                  <a:pt x="19129" y="4061"/>
                  <a:pt x="18900" y="4029"/>
                  <a:pt x="19018" y="4146"/>
                </a:cubicBezTo>
                <a:cubicBezTo>
                  <a:pt x="18946" y="4192"/>
                  <a:pt x="18900" y="4263"/>
                  <a:pt x="18812" y="4292"/>
                </a:cubicBezTo>
                <a:cubicBezTo>
                  <a:pt x="18783" y="4302"/>
                  <a:pt x="18578" y="4287"/>
                  <a:pt x="18590" y="4316"/>
                </a:cubicBezTo>
                <a:lnTo>
                  <a:pt x="18392" y="4363"/>
                </a:lnTo>
                <a:lnTo>
                  <a:pt x="18388" y="4376"/>
                </a:lnTo>
                <a:lnTo>
                  <a:pt x="18126" y="4496"/>
                </a:lnTo>
                <a:cubicBezTo>
                  <a:pt x="18098" y="4449"/>
                  <a:pt x="18048" y="4513"/>
                  <a:pt x="18028" y="4491"/>
                </a:cubicBezTo>
                <a:cubicBezTo>
                  <a:pt x="17874" y="4525"/>
                  <a:pt x="17684" y="4551"/>
                  <a:pt x="17526" y="4519"/>
                </a:cubicBezTo>
                <a:lnTo>
                  <a:pt x="17518" y="4508"/>
                </a:lnTo>
                <a:lnTo>
                  <a:pt x="17082" y="4486"/>
                </a:lnTo>
                <a:lnTo>
                  <a:pt x="16755" y="4637"/>
                </a:lnTo>
                <a:cubicBezTo>
                  <a:pt x="16629" y="4627"/>
                  <a:pt x="16258" y="4805"/>
                  <a:pt x="16284" y="4839"/>
                </a:cubicBezTo>
                <a:cubicBezTo>
                  <a:pt x="16439" y="4745"/>
                  <a:pt x="16628" y="4715"/>
                  <a:pt x="16818" y="4675"/>
                </a:cubicBezTo>
                <a:lnTo>
                  <a:pt x="17018" y="4641"/>
                </a:lnTo>
                <a:lnTo>
                  <a:pt x="17076" y="4642"/>
                </a:lnTo>
                <a:lnTo>
                  <a:pt x="17250" y="4713"/>
                </a:lnTo>
                <a:lnTo>
                  <a:pt x="16995" y="4844"/>
                </a:lnTo>
                <a:cubicBezTo>
                  <a:pt x="16960" y="4853"/>
                  <a:pt x="16936" y="4825"/>
                  <a:pt x="16905" y="4823"/>
                </a:cubicBezTo>
                <a:cubicBezTo>
                  <a:pt x="16879" y="4821"/>
                  <a:pt x="16823" y="4817"/>
                  <a:pt x="16829" y="4835"/>
                </a:cubicBezTo>
                <a:cubicBezTo>
                  <a:pt x="16858" y="4925"/>
                  <a:pt x="17004" y="4853"/>
                  <a:pt x="17067" y="4882"/>
                </a:cubicBezTo>
                <a:lnTo>
                  <a:pt x="16962" y="4982"/>
                </a:lnTo>
                <a:cubicBezTo>
                  <a:pt x="17022" y="4968"/>
                  <a:pt x="16997" y="5093"/>
                  <a:pt x="17030" y="5131"/>
                </a:cubicBezTo>
                <a:cubicBezTo>
                  <a:pt x="17136" y="5184"/>
                  <a:pt x="17442" y="5237"/>
                  <a:pt x="17526" y="5224"/>
                </a:cubicBezTo>
                <a:lnTo>
                  <a:pt x="17761" y="5011"/>
                </a:lnTo>
                <a:cubicBezTo>
                  <a:pt x="17823" y="4975"/>
                  <a:pt x="17889" y="5154"/>
                  <a:pt x="17815" y="5176"/>
                </a:cubicBezTo>
                <a:lnTo>
                  <a:pt x="17566" y="5235"/>
                </a:lnTo>
                <a:cubicBezTo>
                  <a:pt x="17503" y="5233"/>
                  <a:pt x="17594" y="5281"/>
                  <a:pt x="17569" y="5287"/>
                </a:cubicBezTo>
                <a:lnTo>
                  <a:pt x="17181" y="5369"/>
                </a:lnTo>
                <a:cubicBezTo>
                  <a:pt x="17195" y="5378"/>
                  <a:pt x="17120" y="5379"/>
                  <a:pt x="17118" y="5380"/>
                </a:cubicBezTo>
                <a:cubicBezTo>
                  <a:pt x="17059" y="5395"/>
                  <a:pt x="17034" y="5402"/>
                  <a:pt x="16956" y="5395"/>
                </a:cubicBezTo>
                <a:cubicBezTo>
                  <a:pt x="16926" y="5393"/>
                  <a:pt x="16684" y="5551"/>
                  <a:pt x="16647" y="5572"/>
                </a:cubicBezTo>
                <a:cubicBezTo>
                  <a:pt x="16491" y="5561"/>
                  <a:pt x="16585" y="5313"/>
                  <a:pt x="16740" y="5352"/>
                </a:cubicBezTo>
                <a:lnTo>
                  <a:pt x="16897" y="5283"/>
                </a:lnTo>
                <a:lnTo>
                  <a:pt x="16895" y="5252"/>
                </a:lnTo>
                <a:lnTo>
                  <a:pt x="16992" y="5205"/>
                </a:lnTo>
                <a:lnTo>
                  <a:pt x="16980" y="5192"/>
                </a:lnTo>
                <a:cubicBezTo>
                  <a:pt x="16772" y="5254"/>
                  <a:pt x="16486" y="5320"/>
                  <a:pt x="16260" y="5406"/>
                </a:cubicBezTo>
                <a:lnTo>
                  <a:pt x="16097" y="5458"/>
                </a:lnTo>
                <a:cubicBezTo>
                  <a:pt x="16071" y="5505"/>
                  <a:pt x="15643" y="5560"/>
                  <a:pt x="15535" y="5737"/>
                </a:cubicBezTo>
                <a:lnTo>
                  <a:pt x="15535" y="5799"/>
                </a:lnTo>
                <a:lnTo>
                  <a:pt x="15718" y="5842"/>
                </a:lnTo>
                <a:cubicBezTo>
                  <a:pt x="15771" y="5902"/>
                  <a:pt x="15444" y="5863"/>
                  <a:pt x="15437" y="5864"/>
                </a:cubicBezTo>
                <a:cubicBezTo>
                  <a:pt x="15343" y="5875"/>
                  <a:pt x="15239" y="5912"/>
                  <a:pt x="15149" y="5934"/>
                </a:cubicBezTo>
                <a:lnTo>
                  <a:pt x="15209" y="5956"/>
                </a:lnTo>
                <a:lnTo>
                  <a:pt x="15186" y="5969"/>
                </a:lnTo>
                <a:lnTo>
                  <a:pt x="15227" y="5970"/>
                </a:lnTo>
                <a:lnTo>
                  <a:pt x="15247" y="5970"/>
                </a:lnTo>
                <a:cubicBezTo>
                  <a:pt x="15237" y="5974"/>
                  <a:pt x="15107" y="5986"/>
                  <a:pt x="15126" y="6004"/>
                </a:cubicBezTo>
                <a:cubicBezTo>
                  <a:pt x="15077" y="6012"/>
                  <a:pt x="14900" y="6070"/>
                  <a:pt x="14863" y="6016"/>
                </a:cubicBezTo>
                <a:cubicBezTo>
                  <a:pt x="14838" y="6122"/>
                  <a:pt x="14709" y="6233"/>
                  <a:pt x="14591" y="6295"/>
                </a:cubicBezTo>
                <a:cubicBezTo>
                  <a:pt x="14584" y="6276"/>
                  <a:pt x="14496" y="6200"/>
                  <a:pt x="14479" y="6209"/>
                </a:cubicBezTo>
                <a:lnTo>
                  <a:pt x="14527" y="6351"/>
                </a:lnTo>
                <a:cubicBezTo>
                  <a:pt x="14499" y="6352"/>
                  <a:pt x="14527" y="6373"/>
                  <a:pt x="14526" y="6374"/>
                </a:cubicBezTo>
                <a:lnTo>
                  <a:pt x="14353" y="6538"/>
                </a:lnTo>
                <a:cubicBezTo>
                  <a:pt x="14313" y="6535"/>
                  <a:pt x="14308" y="6586"/>
                  <a:pt x="14290" y="6599"/>
                </a:cubicBezTo>
                <a:lnTo>
                  <a:pt x="14256" y="6599"/>
                </a:lnTo>
                <a:cubicBezTo>
                  <a:pt x="14248" y="6588"/>
                  <a:pt x="14336" y="6399"/>
                  <a:pt x="14330" y="6325"/>
                </a:cubicBezTo>
                <a:cubicBezTo>
                  <a:pt x="14257" y="6304"/>
                  <a:pt x="14390" y="6232"/>
                  <a:pt x="14413" y="6222"/>
                </a:cubicBezTo>
                <a:lnTo>
                  <a:pt x="14275" y="6305"/>
                </a:lnTo>
                <a:lnTo>
                  <a:pt x="14259" y="6295"/>
                </a:lnTo>
                <a:lnTo>
                  <a:pt x="14236" y="6434"/>
                </a:lnTo>
                <a:cubicBezTo>
                  <a:pt x="14205" y="6383"/>
                  <a:pt x="14137" y="6542"/>
                  <a:pt x="14170" y="6592"/>
                </a:cubicBezTo>
                <a:cubicBezTo>
                  <a:pt x="14211" y="6653"/>
                  <a:pt x="14257" y="6660"/>
                  <a:pt x="14231" y="6743"/>
                </a:cubicBezTo>
                <a:cubicBezTo>
                  <a:pt x="14219" y="6781"/>
                  <a:pt x="14119" y="6803"/>
                  <a:pt x="14073" y="6781"/>
                </a:cubicBezTo>
                <a:cubicBezTo>
                  <a:pt x="14058" y="6774"/>
                  <a:pt x="14044" y="6742"/>
                  <a:pt x="14062" y="6744"/>
                </a:cubicBezTo>
                <a:cubicBezTo>
                  <a:pt x="14195" y="6764"/>
                  <a:pt x="14290" y="6871"/>
                  <a:pt x="14075" y="6894"/>
                </a:cubicBezTo>
                <a:lnTo>
                  <a:pt x="14057" y="6861"/>
                </a:lnTo>
                <a:lnTo>
                  <a:pt x="13988" y="6861"/>
                </a:lnTo>
                <a:lnTo>
                  <a:pt x="14018" y="6984"/>
                </a:lnTo>
                <a:lnTo>
                  <a:pt x="13662" y="7111"/>
                </a:lnTo>
                <a:lnTo>
                  <a:pt x="13533" y="7128"/>
                </a:lnTo>
                <a:lnTo>
                  <a:pt x="13548" y="7139"/>
                </a:lnTo>
                <a:lnTo>
                  <a:pt x="13166" y="7344"/>
                </a:lnTo>
                <a:cubicBezTo>
                  <a:pt x="13005" y="7232"/>
                  <a:pt x="12612" y="7852"/>
                  <a:pt x="12835" y="7993"/>
                </a:cubicBezTo>
                <a:lnTo>
                  <a:pt x="12828" y="8005"/>
                </a:lnTo>
                <a:cubicBezTo>
                  <a:pt x="12897" y="8168"/>
                  <a:pt x="12865" y="8425"/>
                  <a:pt x="12726" y="8570"/>
                </a:cubicBezTo>
                <a:cubicBezTo>
                  <a:pt x="12744" y="8565"/>
                  <a:pt x="12799" y="8522"/>
                  <a:pt x="12748" y="8527"/>
                </a:cubicBezTo>
                <a:lnTo>
                  <a:pt x="12634" y="8548"/>
                </a:lnTo>
                <a:lnTo>
                  <a:pt x="12605" y="8530"/>
                </a:lnTo>
                <a:cubicBezTo>
                  <a:pt x="12580" y="8454"/>
                  <a:pt x="12448" y="8303"/>
                  <a:pt x="12443" y="8248"/>
                </a:cubicBezTo>
                <a:cubicBezTo>
                  <a:pt x="12441" y="7991"/>
                  <a:pt x="12477" y="8003"/>
                  <a:pt x="12337" y="7781"/>
                </a:cubicBezTo>
                <a:cubicBezTo>
                  <a:pt x="12262" y="7763"/>
                  <a:pt x="12125" y="7753"/>
                  <a:pt x="12050" y="7783"/>
                </a:cubicBezTo>
                <a:cubicBezTo>
                  <a:pt x="11776" y="7710"/>
                  <a:pt x="11216" y="7636"/>
                  <a:pt x="11036" y="7702"/>
                </a:cubicBezTo>
                <a:lnTo>
                  <a:pt x="11022" y="7731"/>
                </a:lnTo>
                <a:cubicBezTo>
                  <a:pt x="11059" y="7766"/>
                  <a:pt x="11174" y="7730"/>
                  <a:pt x="11225" y="7735"/>
                </a:cubicBezTo>
                <a:cubicBezTo>
                  <a:pt x="11248" y="7737"/>
                  <a:pt x="11217" y="7778"/>
                  <a:pt x="11211" y="7782"/>
                </a:cubicBezTo>
                <a:cubicBezTo>
                  <a:pt x="11209" y="7783"/>
                  <a:pt x="11139" y="7794"/>
                  <a:pt x="11151" y="7828"/>
                </a:cubicBezTo>
                <a:cubicBezTo>
                  <a:pt x="11159" y="7849"/>
                  <a:pt x="11259" y="7871"/>
                  <a:pt x="11211" y="7905"/>
                </a:cubicBezTo>
                <a:cubicBezTo>
                  <a:pt x="11182" y="7926"/>
                  <a:pt x="10860" y="7876"/>
                  <a:pt x="10811" y="7868"/>
                </a:cubicBezTo>
                <a:cubicBezTo>
                  <a:pt x="10479" y="7816"/>
                  <a:pt x="10470" y="7795"/>
                  <a:pt x="10135" y="7841"/>
                </a:cubicBezTo>
                <a:cubicBezTo>
                  <a:pt x="10179" y="7837"/>
                  <a:pt x="10150" y="7785"/>
                  <a:pt x="10138" y="7788"/>
                </a:cubicBezTo>
                <a:cubicBezTo>
                  <a:pt x="10007" y="7821"/>
                  <a:pt x="9990" y="7966"/>
                  <a:pt x="9867" y="8012"/>
                </a:cubicBezTo>
                <a:lnTo>
                  <a:pt x="9840" y="8012"/>
                </a:lnTo>
                <a:cubicBezTo>
                  <a:pt x="9832" y="7980"/>
                  <a:pt x="9808" y="7935"/>
                  <a:pt x="9770" y="7970"/>
                </a:cubicBezTo>
                <a:lnTo>
                  <a:pt x="9717" y="8043"/>
                </a:lnTo>
                <a:lnTo>
                  <a:pt x="9755" y="8059"/>
                </a:lnTo>
                <a:lnTo>
                  <a:pt x="9638" y="8131"/>
                </a:lnTo>
                <a:lnTo>
                  <a:pt x="9635" y="8114"/>
                </a:lnTo>
                <a:cubicBezTo>
                  <a:pt x="9600" y="8108"/>
                  <a:pt x="9546" y="8113"/>
                  <a:pt x="9551" y="8144"/>
                </a:cubicBezTo>
                <a:cubicBezTo>
                  <a:pt x="9566" y="8244"/>
                  <a:pt x="9468" y="8314"/>
                  <a:pt x="9503" y="8430"/>
                </a:cubicBezTo>
                <a:lnTo>
                  <a:pt x="9308" y="8631"/>
                </a:lnTo>
                <a:lnTo>
                  <a:pt x="9323" y="8647"/>
                </a:lnTo>
                <a:lnTo>
                  <a:pt x="9262" y="8995"/>
                </a:lnTo>
                <a:cubicBezTo>
                  <a:pt x="9261" y="9002"/>
                  <a:pt x="9293" y="9038"/>
                  <a:pt x="9262" y="9039"/>
                </a:cubicBezTo>
                <a:lnTo>
                  <a:pt x="9323" y="9161"/>
                </a:lnTo>
                <a:lnTo>
                  <a:pt x="9343" y="9170"/>
                </a:lnTo>
                <a:lnTo>
                  <a:pt x="9452" y="9504"/>
                </a:lnTo>
                <a:cubicBezTo>
                  <a:pt x="9581" y="9495"/>
                  <a:pt x="9644" y="9633"/>
                  <a:pt x="9765" y="9667"/>
                </a:cubicBezTo>
                <a:cubicBezTo>
                  <a:pt x="9994" y="9628"/>
                  <a:pt x="10111" y="9610"/>
                  <a:pt x="10364" y="9599"/>
                </a:cubicBezTo>
                <a:lnTo>
                  <a:pt x="10397" y="9538"/>
                </a:lnTo>
                <a:cubicBezTo>
                  <a:pt x="10487" y="9501"/>
                  <a:pt x="10584" y="9415"/>
                  <a:pt x="10590" y="9338"/>
                </a:cubicBezTo>
                <a:cubicBezTo>
                  <a:pt x="10561" y="9332"/>
                  <a:pt x="10640" y="9192"/>
                  <a:pt x="10673" y="9172"/>
                </a:cubicBezTo>
                <a:cubicBezTo>
                  <a:pt x="10707" y="9152"/>
                  <a:pt x="11083" y="9105"/>
                  <a:pt x="11110" y="9100"/>
                </a:cubicBezTo>
                <a:cubicBezTo>
                  <a:pt x="11145" y="9094"/>
                  <a:pt x="11164" y="9143"/>
                  <a:pt x="11200" y="9143"/>
                </a:cubicBezTo>
                <a:cubicBezTo>
                  <a:pt x="11200" y="9143"/>
                  <a:pt x="11300" y="9085"/>
                  <a:pt x="11338" y="9121"/>
                </a:cubicBezTo>
                <a:cubicBezTo>
                  <a:pt x="11394" y="9176"/>
                  <a:pt x="11323" y="9234"/>
                  <a:pt x="11323" y="9234"/>
                </a:cubicBezTo>
                <a:cubicBezTo>
                  <a:pt x="11230" y="9318"/>
                  <a:pt x="11199" y="9370"/>
                  <a:pt x="11151" y="9472"/>
                </a:cubicBezTo>
                <a:lnTo>
                  <a:pt x="11119" y="9560"/>
                </a:lnTo>
                <a:lnTo>
                  <a:pt x="11103" y="9549"/>
                </a:lnTo>
                <a:cubicBezTo>
                  <a:pt x="11088" y="9575"/>
                  <a:pt x="11090" y="9631"/>
                  <a:pt x="11064" y="9651"/>
                </a:cubicBezTo>
                <a:cubicBezTo>
                  <a:pt x="11049" y="9663"/>
                  <a:pt x="11029" y="9628"/>
                  <a:pt x="11023" y="9612"/>
                </a:cubicBezTo>
                <a:lnTo>
                  <a:pt x="11032" y="9565"/>
                </a:lnTo>
                <a:lnTo>
                  <a:pt x="10976" y="9717"/>
                </a:lnTo>
                <a:cubicBezTo>
                  <a:pt x="10899" y="9676"/>
                  <a:pt x="10943" y="9851"/>
                  <a:pt x="10925" y="9918"/>
                </a:cubicBezTo>
                <a:cubicBezTo>
                  <a:pt x="10916" y="9950"/>
                  <a:pt x="10713" y="10053"/>
                  <a:pt x="10837" y="10069"/>
                </a:cubicBezTo>
                <a:cubicBezTo>
                  <a:pt x="11197" y="10116"/>
                  <a:pt x="11460" y="10012"/>
                  <a:pt x="11893" y="10133"/>
                </a:cubicBezTo>
                <a:cubicBezTo>
                  <a:pt x="11883" y="10338"/>
                  <a:pt x="11873" y="10550"/>
                  <a:pt x="11760" y="10741"/>
                </a:cubicBezTo>
                <a:lnTo>
                  <a:pt x="11745" y="10747"/>
                </a:lnTo>
                <a:cubicBezTo>
                  <a:pt x="11813" y="10872"/>
                  <a:pt x="11882" y="11033"/>
                  <a:pt x="12013" y="11134"/>
                </a:cubicBezTo>
                <a:cubicBezTo>
                  <a:pt x="12388" y="11125"/>
                  <a:pt x="12408" y="11191"/>
                  <a:pt x="12526" y="11076"/>
                </a:cubicBezTo>
                <a:lnTo>
                  <a:pt x="12619" y="11067"/>
                </a:lnTo>
                <a:lnTo>
                  <a:pt x="12920" y="11174"/>
                </a:lnTo>
                <a:cubicBezTo>
                  <a:pt x="13016" y="11309"/>
                  <a:pt x="13086" y="11398"/>
                  <a:pt x="13086" y="11238"/>
                </a:cubicBezTo>
                <a:lnTo>
                  <a:pt x="13342" y="11087"/>
                </a:lnTo>
                <a:cubicBezTo>
                  <a:pt x="13345" y="11083"/>
                  <a:pt x="13370" y="11031"/>
                  <a:pt x="13345" y="11037"/>
                </a:cubicBezTo>
                <a:cubicBezTo>
                  <a:pt x="13446" y="10951"/>
                  <a:pt x="13603" y="10815"/>
                  <a:pt x="13769" y="10788"/>
                </a:cubicBezTo>
                <a:lnTo>
                  <a:pt x="13754" y="10777"/>
                </a:lnTo>
                <a:lnTo>
                  <a:pt x="14220" y="10609"/>
                </a:lnTo>
                <a:lnTo>
                  <a:pt x="14307" y="10660"/>
                </a:lnTo>
                <a:lnTo>
                  <a:pt x="14157" y="10758"/>
                </a:lnTo>
                <a:cubicBezTo>
                  <a:pt x="14164" y="10897"/>
                  <a:pt x="14301" y="10873"/>
                  <a:pt x="14087" y="11029"/>
                </a:cubicBezTo>
                <a:lnTo>
                  <a:pt x="14087" y="11051"/>
                </a:lnTo>
                <a:lnTo>
                  <a:pt x="14237" y="11177"/>
                </a:lnTo>
                <a:lnTo>
                  <a:pt x="14263" y="11177"/>
                </a:lnTo>
                <a:lnTo>
                  <a:pt x="14277" y="11030"/>
                </a:lnTo>
                <a:lnTo>
                  <a:pt x="14256" y="11027"/>
                </a:lnTo>
                <a:lnTo>
                  <a:pt x="14224" y="10873"/>
                </a:lnTo>
                <a:lnTo>
                  <a:pt x="14530" y="10765"/>
                </a:lnTo>
                <a:cubicBezTo>
                  <a:pt x="14545" y="10760"/>
                  <a:pt x="14585" y="10754"/>
                  <a:pt x="14573" y="10747"/>
                </a:cubicBezTo>
                <a:lnTo>
                  <a:pt x="14475" y="10731"/>
                </a:lnTo>
                <a:lnTo>
                  <a:pt x="14529" y="10647"/>
                </a:lnTo>
                <a:lnTo>
                  <a:pt x="14616" y="10763"/>
                </a:lnTo>
                <a:cubicBezTo>
                  <a:pt x="14799" y="10760"/>
                  <a:pt x="14837" y="10811"/>
                  <a:pt x="14903" y="10920"/>
                </a:cubicBezTo>
                <a:cubicBezTo>
                  <a:pt x="15029" y="10920"/>
                  <a:pt x="15150" y="10924"/>
                  <a:pt x="15274" y="10904"/>
                </a:cubicBezTo>
                <a:lnTo>
                  <a:pt x="15392" y="10979"/>
                </a:lnTo>
                <a:cubicBezTo>
                  <a:pt x="15372" y="10938"/>
                  <a:pt x="15457" y="11008"/>
                  <a:pt x="15430" y="10992"/>
                </a:cubicBezTo>
                <a:lnTo>
                  <a:pt x="15652" y="10939"/>
                </a:lnTo>
                <a:cubicBezTo>
                  <a:pt x="15656" y="10939"/>
                  <a:pt x="15781" y="10936"/>
                  <a:pt x="15764" y="10923"/>
                </a:cubicBezTo>
                <a:lnTo>
                  <a:pt x="15675" y="10899"/>
                </a:lnTo>
                <a:cubicBezTo>
                  <a:pt x="15675" y="10884"/>
                  <a:pt x="15724" y="10900"/>
                  <a:pt x="15737" y="10888"/>
                </a:cubicBezTo>
                <a:lnTo>
                  <a:pt x="16113" y="10907"/>
                </a:lnTo>
                <a:cubicBezTo>
                  <a:pt x="15707" y="10884"/>
                  <a:pt x="16649" y="11379"/>
                  <a:pt x="16761" y="11407"/>
                </a:cubicBezTo>
                <a:cubicBezTo>
                  <a:pt x="16806" y="11613"/>
                  <a:pt x="17856" y="11764"/>
                  <a:pt x="18176" y="11902"/>
                </a:cubicBezTo>
                <a:lnTo>
                  <a:pt x="18161" y="11913"/>
                </a:lnTo>
                <a:lnTo>
                  <a:pt x="18205" y="11933"/>
                </a:lnTo>
                <a:lnTo>
                  <a:pt x="18205" y="11980"/>
                </a:lnTo>
                <a:lnTo>
                  <a:pt x="18272" y="11980"/>
                </a:lnTo>
                <a:lnTo>
                  <a:pt x="18335" y="12100"/>
                </a:lnTo>
                <a:lnTo>
                  <a:pt x="18356" y="12103"/>
                </a:lnTo>
                <a:lnTo>
                  <a:pt x="18408" y="12322"/>
                </a:lnTo>
                <a:lnTo>
                  <a:pt x="18417" y="12311"/>
                </a:lnTo>
                <a:lnTo>
                  <a:pt x="18492" y="12360"/>
                </a:lnTo>
                <a:cubicBezTo>
                  <a:pt x="18462" y="12515"/>
                  <a:pt x="18302" y="12725"/>
                  <a:pt x="18320" y="12817"/>
                </a:cubicBezTo>
                <a:lnTo>
                  <a:pt x="18388" y="12843"/>
                </a:lnTo>
                <a:lnTo>
                  <a:pt x="18388" y="12920"/>
                </a:lnTo>
                <a:cubicBezTo>
                  <a:pt x="18388" y="12921"/>
                  <a:pt x="18308" y="12940"/>
                  <a:pt x="18349" y="12943"/>
                </a:cubicBezTo>
                <a:cubicBezTo>
                  <a:pt x="18414" y="12949"/>
                  <a:pt x="18451" y="12935"/>
                  <a:pt x="18472" y="12929"/>
                </a:cubicBezTo>
                <a:lnTo>
                  <a:pt x="18518" y="12926"/>
                </a:lnTo>
                <a:lnTo>
                  <a:pt x="18540" y="12924"/>
                </a:lnTo>
                <a:cubicBezTo>
                  <a:pt x="18333" y="12850"/>
                  <a:pt x="18413" y="12893"/>
                  <a:pt x="18458" y="12666"/>
                </a:cubicBezTo>
                <a:cubicBezTo>
                  <a:pt x="18617" y="12696"/>
                  <a:pt x="18570" y="12675"/>
                  <a:pt x="18826" y="12692"/>
                </a:cubicBezTo>
                <a:lnTo>
                  <a:pt x="18810" y="12799"/>
                </a:lnTo>
                <a:cubicBezTo>
                  <a:pt x="18738" y="12812"/>
                  <a:pt x="18638" y="12892"/>
                  <a:pt x="18578" y="12924"/>
                </a:cubicBezTo>
                <a:cubicBezTo>
                  <a:pt x="18683" y="12921"/>
                  <a:pt x="18666" y="12965"/>
                  <a:pt x="18652" y="13029"/>
                </a:cubicBezTo>
                <a:lnTo>
                  <a:pt x="18716" y="12906"/>
                </a:lnTo>
                <a:lnTo>
                  <a:pt x="18850" y="12853"/>
                </a:lnTo>
                <a:cubicBezTo>
                  <a:pt x="18841" y="12838"/>
                  <a:pt x="18920" y="12730"/>
                  <a:pt x="18944" y="12724"/>
                </a:cubicBezTo>
                <a:cubicBezTo>
                  <a:pt x="18953" y="12722"/>
                  <a:pt x="19056" y="12722"/>
                  <a:pt x="19046" y="12738"/>
                </a:cubicBezTo>
                <a:lnTo>
                  <a:pt x="19258" y="12811"/>
                </a:lnTo>
                <a:lnTo>
                  <a:pt x="19329" y="12822"/>
                </a:lnTo>
                <a:lnTo>
                  <a:pt x="19314" y="12833"/>
                </a:lnTo>
                <a:lnTo>
                  <a:pt x="19553" y="12895"/>
                </a:lnTo>
                <a:cubicBezTo>
                  <a:pt x="19568" y="12924"/>
                  <a:pt x="19624" y="13068"/>
                  <a:pt x="19660" y="13077"/>
                </a:cubicBezTo>
                <a:cubicBezTo>
                  <a:pt x="19949" y="13017"/>
                  <a:pt x="19959" y="13087"/>
                  <a:pt x="20217" y="13102"/>
                </a:cubicBezTo>
                <a:cubicBezTo>
                  <a:pt x="20899" y="13049"/>
                  <a:pt x="20664" y="13273"/>
                  <a:pt x="21101" y="13396"/>
                </a:cubicBezTo>
                <a:lnTo>
                  <a:pt x="21097" y="13406"/>
                </a:lnTo>
                <a:cubicBezTo>
                  <a:pt x="21295" y="13454"/>
                  <a:pt x="21521" y="13452"/>
                  <a:pt x="21565" y="13628"/>
                </a:cubicBezTo>
                <a:lnTo>
                  <a:pt x="21573" y="13617"/>
                </a:lnTo>
                <a:lnTo>
                  <a:pt x="21598" y="13802"/>
                </a:lnTo>
                <a:cubicBezTo>
                  <a:pt x="21573" y="13802"/>
                  <a:pt x="21600" y="13856"/>
                  <a:pt x="21598" y="13866"/>
                </a:cubicBezTo>
                <a:lnTo>
                  <a:pt x="21560" y="14027"/>
                </a:lnTo>
                <a:cubicBezTo>
                  <a:pt x="21505" y="14143"/>
                  <a:pt x="21401" y="14272"/>
                  <a:pt x="21272" y="14356"/>
                </a:cubicBezTo>
                <a:cubicBezTo>
                  <a:pt x="21290" y="14384"/>
                  <a:pt x="20839" y="14756"/>
                  <a:pt x="20818" y="14772"/>
                </a:cubicBezTo>
                <a:lnTo>
                  <a:pt x="20803" y="14815"/>
                </a:lnTo>
                <a:lnTo>
                  <a:pt x="20795" y="14929"/>
                </a:lnTo>
                <a:lnTo>
                  <a:pt x="20797" y="14964"/>
                </a:lnTo>
                <a:lnTo>
                  <a:pt x="20799" y="15047"/>
                </a:lnTo>
                <a:cubicBezTo>
                  <a:pt x="20801" y="15280"/>
                  <a:pt x="20768" y="15453"/>
                  <a:pt x="20715" y="15687"/>
                </a:cubicBezTo>
                <a:cubicBezTo>
                  <a:pt x="20689" y="15679"/>
                  <a:pt x="20693" y="15728"/>
                  <a:pt x="20691" y="15735"/>
                </a:cubicBezTo>
                <a:lnTo>
                  <a:pt x="20630" y="15894"/>
                </a:lnTo>
                <a:lnTo>
                  <a:pt x="20613" y="15902"/>
                </a:lnTo>
                <a:lnTo>
                  <a:pt x="20391" y="16267"/>
                </a:lnTo>
                <a:lnTo>
                  <a:pt x="20405" y="16268"/>
                </a:lnTo>
                <a:cubicBezTo>
                  <a:pt x="20201" y="16289"/>
                  <a:pt x="19864" y="16339"/>
                  <a:pt x="19705" y="16444"/>
                </a:cubicBezTo>
                <a:lnTo>
                  <a:pt x="19643" y="16479"/>
                </a:lnTo>
                <a:lnTo>
                  <a:pt x="19394" y="16546"/>
                </a:lnTo>
                <a:cubicBezTo>
                  <a:pt x="18849" y="16992"/>
                  <a:pt x="19285" y="17106"/>
                  <a:pt x="19018" y="17292"/>
                </a:cubicBezTo>
                <a:lnTo>
                  <a:pt x="19033" y="17304"/>
                </a:lnTo>
                <a:lnTo>
                  <a:pt x="18933" y="17429"/>
                </a:lnTo>
                <a:lnTo>
                  <a:pt x="18917" y="17418"/>
                </a:lnTo>
                <a:cubicBezTo>
                  <a:pt x="18920" y="17534"/>
                  <a:pt x="18402" y="18191"/>
                  <a:pt x="18176" y="18305"/>
                </a:cubicBezTo>
                <a:lnTo>
                  <a:pt x="18005" y="18281"/>
                </a:lnTo>
                <a:lnTo>
                  <a:pt x="17997" y="18273"/>
                </a:lnTo>
                <a:lnTo>
                  <a:pt x="17710" y="18237"/>
                </a:lnTo>
                <a:lnTo>
                  <a:pt x="17694" y="18248"/>
                </a:lnTo>
                <a:lnTo>
                  <a:pt x="17524" y="18224"/>
                </a:lnTo>
                <a:cubicBezTo>
                  <a:pt x="17487" y="18204"/>
                  <a:pt x="17476" y="18143"/>
                  <a:pt x="17431" y="18151"/>
                </a:cubicBezTo>
                <a:lnTo>
                  <a:pt x="17433" y="18218"/>
                </a:lnTo>
                <a:lnTo>
                  <a:pt x="17729" y="18395"/>
                </a:lnTo>
                <a:cubicBezTo>
                  <a:pt x="17708" y="18421"/>
                  <a:pt x="17697" y="18470"/>
                  <a:pt x="17725" y="18496"/>
                </a:cubicBezTo>
                <a:lnTo>
                  <a:pt x="17861" y="18543"/>
                </a:lnTo>
                <a:cubicBezTo>
                  <a:pt x="17969" y="18635"/>
                  <a:pt x="17772" y="18734"/>
                  <a:pt x="17778" y="18828"/>
                </a:cubicBezTo>
                <a:cubicBezTo>
                  <a:pt x="17601" y="18874"/>
                  <a:pt x="17099" y="19005"/>
                  <a:pt x="16936" y="18933"/>
                </a:cubicBezTo>
                <a:lnTo>
                  <a:pt x="16924" y="18942"/>
                </a:lnTo>
                <a:cubicBezTo>
                  <a:pt x="17004" y="19135"/>
                  <a:pt x="16927" y="19295"/>
                  <a:pt x="16930" y="19313"/>
                </a:cubicBezTo>
                <a:lnTo>
                  <a:pt x="16598" y="19248"/>
                </a:lnTo>
                <a:lnTo>
                  <a:pt x="16542" y="19233"/>
                </a:lnTo>
                <a:lnTo>
                  <a:pt x="16515" y="19273"/>
                </a:lnTo>
                <a:lnTo>
                  <a:pt x="16621" y="19455"/>
                </a:lnTo>
                <a:cubicBezTo>
                  <a:pt x="16712" y="19471"/>
                  <a:pt x="16980" y="19508"/>
                  <a:pt x="16926" y="19568"/>
                </a:cubicBezTo>
                <a:cubicBezTo>
                  <a:pt x="16884" y="19615"/>
                  <a:pt x="16792" y="19557"/>
                  <a:pt x="16746" y="19538"/>
                </a:cubicBezTo>
                <a:lnTo>
                  <a:pt x="16737" y="19527"/>
                </a:lnTo>
                <a:lnTo>
                  <a:pt x="16666" y="19572"/>
                </a:lnTo>
                <a:cubicBezTo>
                  <a:pt x="17104" y="19999"/>
                  <a:pt x="15922" y="20016"/>
                  <a:pt x="16823" y="20269"/>
                </a:cubicBezTo>
                <a:cubicBezTo>
                  <a:pt x="16784" y="20284"/>
                  <a:pt x="16909" y="20351"/>
                  <a:pt x="16913" y="20360"/>
                </a:cubicBezTo>
                <a:cubicBezTo>
                  <a:pt x="16918" y="20372"/>
                  <a:pt x="16920" y="20396"/>
                  <a:pt x="16899" y="20384"/>
                </a:cubicBezTo>
                <a:lnTo>
                  <a:pt x="16659" y="20617"/>
                </a:lnTo>
                <a:cubicBezTo>
                  <a:pt x="16808" y="20776"/>
                  <a:pt x="16581" y="20710"/>
                  <a:pt x="16534" y="20784"/>
                </a:cubicBezTo>
                <a:lnTo>
                  <a:pt x="16527" y="20887"/>
                </a:lnTo>
                <a:lnTo>
                  <a:pt x="16541" y="20876"/>
                </a:lnTo>
                <a:lnTo>
                  <a:pt x="16627" y="20961"/>
                </a:lnTo>
                <a:lnTo>
                  <a:pt x="16606" y="20964"/>
                </a:lnTo>
                <a:lnTo>
                  <a:pt x="16735" y="21034"/>
                </a:lnTo>
                <a:lnTo>
                  <a:pt x="16720" y="21045"/>
                </a:lnTo>
                <a:lnTo>
                  <a:pt x="16811" y="21076"/>
                </a:lnTo>
                <a:cubicBezTo>
                  <a:pt x="16859" y="21121"/>
                  <a:pt x="16654" y="21093"/>
                  <a:pt x="16575" y="21094"/>
                </a:cubicBezTo>
                <a:lnTo>
                  <a:pt x="16591" y="21104"/>
                </a:lnTo>
                <a:lnTo>
                  <a:pt x="16431" y="21163"/>
                </a:lnTo>
                <a:cubicBezTo>
                  <a:pt x="16447" y="21165"/>
                  <a:pt x="16538" y="21342"/>
                  <a:pt x="16435" y="21320"/>
                </a:cubicBezTo>
                <a:lnTo>
                  <a:pt x="16235" y="21260"/>
                </a:lnTo>
                <a:cubicBezTo>
                  <a:pt x="16415" y="21127"/>
                  <a:pt x="16342" y="21113"/>
                  <a:pt x="16325" y="21174"/>
                </a:cubicBezTo>
                <a:lnTo>
                  <a:pt x="16201" y="21236"/>
                </a:lnTo>
                <a:lnTo>
                  <a:pt x="16090" y="21243"/>
                </a:lnTo>
                <a:cubicBezTo>
                  <a:pt x="16089" y="21246"/>
                  <a:pt x="16236" y="21280"/>
                  <a:pt x="16279" y="21321"/>
                </a:cubicBezTo>
                <a:cubicBezTo>
                  <a:pt x="16328" y="21370"/>
                  <a:pt x="16256" y="21341"/>
                  <a:pt x="16253" y="21342"/>
                </a:cubicBezTo>
                <a:lnTo>
                  <a:pt x="16248" y="21368"/>
                </a:lnTo>
                <a:lnTo>
                  <a:pt x="15999" y="21260"/>
                </a:lnTo>
                <a:cubicBezTo>
                  <a:pt x="16037" y="21255"/>
                  <a:pt x="15973" y="21185"/>
                  <a:pt x="15934" y="21224"/>
                </a:cubicBezTo>
                <a:lnTo>
                  <a:pt x="15757" y="21164"/>
                </a:lnTo>
                <a:lnTo>
                  <a:pt x="15757" y="21140"/>
                </a:lnTo>
                <a:lnTo>
                  <a:pt x="16086" y="21240"/>
                </a:lnTo>
                <a:lnTo>
                  <a:pt x="16075" y="21215"/>
                </a:lnTo>
                <a:lnTo>
                  <a:pt x="16136" y="21215"/>
                </a:lnTo>
                <a:lnTo>
                  <a:pt x="16113" y="21190"/>
                </a:lnTo>
                <a:lnTo>
                  <a:pt x="16056" y="21199"/>
                </a:lnTo>
                <a:cubicBezTo>
                  <a:pt x="15995" y="21169"/>
                  <a:pt x="15891" y="21170"/>
                  <a:pt x="15863" y="21121"/>
                </a:cubicBezTo>
                <a:cubicBezTo>
                  <a:pt x="15845" y="21090"/>
                  <a:pt x="15904" y="21107"/>
                  <a:pt x="15910" y="21107"/>
                </a:cubicBezTo>
                <a:cubicBezTo>
                  <a:pt x="15930" y="21105"/>
                  <a:pt x="15893" y="21067"/>
                  <a:pt x="15893" y="21066"/>
                </a:cubicBezTo>
                <a:cubicBezTo>
                  <a:pt x="15911" y="21027"/>
                  <a:pt x="15964" y="21095"/>
                  <a:pt x="16005" y="21032"/>
                </a:cubicBezTo>
                <a:cubicBezTo>
                  <a:pt x="16013" y="21020"/>
                  <a:pt x="16057" y="21013"/>
                  <a:pt x="16045" y="21003"/>
                </a:cubicBezTo>
                <a:cubicBezTo>
                  <a:pt x="16009" y="20974"/>
                  <a:pt x="15942" y="21064"/>
                  <a:pt x="15894" y="21047"/>
                </a:cubicBezTo>
                <a:cubicBezTo>
                  <a:pt x="15852" y="21031"/>
                  <a:pt x="15682" y="20828"/>
                  <a:pt x="15663" y="20828"/>
                </a:cubicBezTo>
                <a:lnTo>
                  <a:pt x="15655" y="20855"/>
                </a:lnTo>
                <a:lnTo>
                  <a:pt x="15614" y="20828"/>
                </a:lnTo>
                <a:lnTo>
                  <a:pt x="15625" y="20850"/>
                </a:lnTo>
                <a:lnTo>
                  <a:pt x="15625" y="20887"/>
                </a:lnTo>
                <a:lnTo>
                  <a:pt x="15589" y="20890"/>
                </a:lnTo>
                <a:lnTo>
                  <a:pt x="15593" y="20948"/>
                </a:lnTo>
                <a:cubicBezTo>
                  <a:pt x="15316" y="20659"/>
                  <a:pt x="15796" y="20947"/>
                  <a:pt x="15529" y="20757"/>
                </a:cubicBezTo>
                <a:cubicBezTo>
                  <a:pt x="15488" y="20728"/>
                  <a:pt x="15646" y="20618"/>
                  <a:pt x="15569" y="20592"/>
                </a:cubicBezTo>
                <a:lnTo>
                  <a:pt x="15534" y="20640"/>
                </a:lnTo>
                <a:lnTo>
                  <a:pt x="15502" y="20609"/>
                </a:lnTo>
                <a:lnTo>
                  <a:pt x="15491" y="20633"/>
                </a:lnTo>
                <a:lnTo>
                  <a:pt x="15489" y="20755"/>
                </a:lnTo>
                <a:lnTo>
                  <a:pt x="15489" y="20796"/>
                </a:lnTo>
                <a:cubicBezTo>
                  <a:pt x="15320" y="20806"/>
                  <a:pt x="15501" y="20723"/>
                  <a:pt x="15416" y="20642"/>
                </a:cubicBezTo>
                <a:cubicBezTo>
                  <a:pt x="15369" y="20596"/>
                  <a:pt x="15310" y="20650"/>
                  <a:pt x="15346" y="20552"/>
                </a:cubicBezTo>
                <a:cubicBezTo>
                  <a:pt x="15352" y="20538"/>
                  <a:pt x="15311" y="20505"/>
                  <a:pt x="15332" y="20508"/>
                </a:cubicBezTo>
                <a:lnTo>
                  <a:pt x="15460" y="20515"/>
                </a:lnTo>
                <a:lnTo>
                  <a:pt x="15347" y="20401"/>
                </a:lnTo>
                <a:cubicBezTo>
                  <a:pt x="15394" y="20428"/>
                  <a:pt x="15466" y="20416"/>
                  <a:pt x="15524" y="20427"/>
                </a:cubicBezTo>
                <a:lnTo>
                  <a:pt x="15514" y="20415"/>
                </a:lnTo>
                <a:lnTo>
                  <a:pt x="15528" y="20402"/>
                </a:lnTo>
                <a:cubicBezTo>
                  <a:pt x="15390" y="20270"/>
                  <a:pt x="14907" y="20242"/>
                  <a:pt x="15090" y="20069"/>
                </a:cubicBezTo>
                <a:lnTo>
                  <a:pt x="15348" y="20175"/>
                </a:lnTo>
                <a:cubicBezTo>
                  <a:pt x="15323" y="20098"/>
                  <a:pt x="15231" y="20002"/>
                  <a:pt x="15302" y="19941"/>
                </a:cubicBezTo>
                <a:lnTo>
                  <a:pt x="15369" y="19925"/>
                </a:lnTo>
                <a:lnTo>
                  <a:pt x="15274" y="19897"/>
                </a:lnTo>
                <a:lnTo>
                  <a:pt x="15266" y="19875"/>
                </a:lnTo>
                <a:lnTo>
                  <a:pt x="15249" y="19885"/>
                </a:lnTo>
                <a:cubicBezTo>
                  <a:pt x="15233" y="19867"/>
                  <a:pt x="15271" y="19867"/>
                  <a:pt x="15266" y="19870"/>
                </a:cubicBezTo>
                <a:cubicBezTo>
                  <a:pt x="15417" y="19805"/>
                  <a:pt x="15178" y="19749"/>
                  <a:pt x="15255" y="19632"/>
                </a:cubicBezTo>
                <a:cubicBezTo>
                  <a:pt x="15190" y="19580"/>
                  <a:pt x="15171" y="19502"/>
                  <a:pt x="15172" y="19434"/>
                </a:cubicBezTo>
                <a:lnTo>
                  <a:pt x="15191" y="19393"/>
                </a:lnTo>
                <a:cubicBezTo>
                  <a:pt x="15131" y="19385"/>
                  <a:pt x="15063" y="19434"/>
                  <a:pt x="14999" y="19409"/>
                </a:cubicBezTo>
                <a:lnTo>
                  <a:pt x="14854" y="19111"/>
                </a:lnTo>
                <a:cubicBezTo>
                  <a:pt x="14915" y="19093"/>
                  <a:pt x="14896" y="19021"/>
                  <a:pt x="14876" y="18989"/>
                </a:cubicBezTo>
                <a:lnTo>
                  <a:pt x="14815" y="18935"/>
                </a:lnTo>
                <a:cubicBezTo>
                  <a:pt x="14804" y="18923"/>
                  <a:pt x="14772" y="18896"/>
                  <a:pt x="14793" y="18893"/>
                </a:cubicBezTo>
                <a:lnTo>
                  <a:pt x="14703" y="18655"/>
                </a:lnTo>
                <a:lnTo>
                  <a:pt x="14770" y="18657"/>
                </a:lnTo>
                <a:cubicBezTo>
                  <a:pt x="14778" y="18638"/>
                  <a:pt x="14728" y="18606"/>
                  <a:pt x="14732" y="18586"/>
                </a:cubicBezTo>
                <a:lnTo>
                  <a:pt x="14786" y="18586"/>
                </a:lnTo>
                <a:lnTo>
                  <a:pt x="14830" y="18352"/>
                </a:lnTo>
                <a:lnTo>
                  <a:pt x="14831" y="18242"/>
                </a:lnTo>
                <a:lnTo>
                  <a:pt x="14818" y="18242"/>
                </a:lnTo>
                <a:cubicBezTo>
                  <a:pt x="14880" y="18044"/>
                  <a:pt x="14833" y="17991"/>
                  <a:pt x="14780" y="17777"/>
                </a:cubicBezTo>
                <a:lnTo>
                  <a:pt x="14772" y="17788"/>
                </a:lnTo>
                <a:lnTo>
                  <a:pt x="14702" y="17576"/>
                </a:lnTo>
                <a:lnTo>
                  <a:pt x="14680" y="17568"/>
                </a:lnTo>
                <a:lnTo>
                  <a:pt x="14732" y="17507"/>
                </a:lnTo>
                <a:lnTo>
                  <a:pt x="14665" y="17343"/>
                </a:lnTo>
                <a:lnTo>
                  <a:pt x="14681" y="17252"/>
                </a:lnTo>
                <a:lnTo>
                  <a:pt x="14697" y="17263"/>
                </a:lnTo>
                <a:cubicBezTo>
                  <a:pt x="14742" y="17137"/>
                  <a:pt x="14764" y="16819"/>
                  <a:pt x="14732" y="16692"/>
                </a:cubicBezTo>
                <a:lnTo>
                  <a:pt x="14721" y="16618"/>
                </a:lnTo>
                <a:lnTo>
                  <a:pt x="14706" y="16415"/>
                </a:lnTo>
                <a:lnTo>
                  <a:pt x="14702" y="16291"/>
                </a:lnTo>
                <a:lnTo>
                  <a:pt x="14702" y="16243"/>
                </a:lnTo>
                <a:lnTo>
                  <a:pt x="14681" y="16240"/>
                </a:lnTo>
                <a:lnTo>
                  <a:pt x="14679" y="16129"/>
                </a:lnTo>
                <a:cubicBezTo>
                  <a:pt x="14679" y="16126"/>
                  <a:pt x="14682" y="16093"/>
                  <a:pt x="14665" y="16101"/>
                </a:cubicBezTo>
                <a:lnTo>
                  <a:pt x="14664" y="15992"/>
                </a:lnTo>
                <a:cubicBezTo>
                  <a:pt x="14664" y="15989"/>
                  <a:pt x="14667" y="15953"/>
                  <a:pt x="14650" y="15962"/>
                </a:cubicBezTo>
                <a:cubicBezTo>
                  <a:pt x="14760" y="15634"/>
                  <a:pt x="14244" y="15394"/>
                  <a:pt x="13875" y="15296"/>
                </a:cubicBezTo>
                <a:lnTo>
                  <a:pt x="13792" y="15231"/>
                </a:lnTo>
                <a:lnTo>
                  <a:pt x="13645" y="15142"/>
                </a:lnTo>
                <a:lnTo>
                  <a:pt x="13341" y="14923"/>
                </a:lnTo>
                <a:cubicBezTo>
                  <a:pt x="13068" y="14681"/>
                  <a:pt x="12904" y="14319"/>
                  <a:pt x="12706" y="14043"/>
                </a:cubicBezTo>
                <a:lnTo>
                  <a:pt x="12507" y="13788"/>
                </a:lnTo>
                <a:lnTo>
                  <a:pt x="12391" y="13714"/>
                </a:lnTo>
                <a:lnTo>
                  <a:pt x="12349" y="13674"/>
                </a:lnTo>
                <a:lnTo>
                  <a:pt x="12206" y="13606"/>
                </a:lnTo>
                <a:lnTo>
                  <a:pt x="12153" y="13358"/>
                </a:lnTo>
                <a:lnTo>
                  <a:pt x="12456" y="13096"/>
                </a:lnTo>
                <a:cubicBezTo>
                  <a:pt x="12380" y="13075"/>
                  <a:pt x="12260" y="13073"/>
                  <a:pt x="12237" y="13017"/>
                </a:cubicBezTo>
                <a:lnTo>
                  <a:pt x="12237" y="12800"/>
                </a:lnTo>
                <a:cubicBezTo>
                  <a:pt x="12433" y="12749"/>
                  <a:pt x="12241" y="12693"/>
                  <a:pt x="12337" y="12682"/>
                </a:cubicBezTo>
                <a:lnTo>
                  <a:pt x="12389" y="12499"/>
                </a:lnTo>
                <a:lnTo>
                  <a:pt x="12617" y="12407"/>
                </a:lnTo>
                <a:lnTo>
                  <a:pt x="12659" y="12350"/>
                </a:lnTo>
                <a:lnTo>
                  <a:pt x="12739" y="12210"/>
                </a:lnTo>
                <a:cubicBezTo>
                  <a:pt x="12749" y="12223"/>
                  <a:pt x="12881" y="12182"/>
                  <a:pt x="12898" y="12180"/>
                </a:cubicBezTo>
                <a:lnTo>
                  <a:pt x="13033" y="12005"/>
                </a:lnTo>
                <a:lnTo>
                  <a:pt x="12943" y="12006"/>
                </a:lnTo>
                <a:cubicBezTo>
                  <a:pt x="12985" y="11842"/>
                  <a:pt x="13024" y="11503"/>
                  <a:pt x="12798" y="11400"/>
                </a:cubicBezTo>
                <a:lnTo>
                  <a:pt x="12851" y="11274"/>
                </a:lnTo>
                <a:cubicBezTo>
                  <a:pt x="12776" y="11290"/>
                  <a:pt x="12656" y="11198"/>
                  <a:pt x="12604" y="11171"/>
                </a:cubicBezTo>
                <a:lnTo>
                  <a:pt x="12350" y="11335"/>
                </a:lnTo>
                <a:cubicBezTo>
                  <a:pt x="12345" y="11355"/>
                  <a:pt x="12406" y="11379"/>
                  <a:pt x="12425" y="11387"/>
                </a:cubicBezTo>
                <a:lnTo>
                  <a:pt x="12293" y="11471"/>
                </a:lnTo>
                <a:lnTo>
                  <a:pt x="12253" y="11454"/>
                </a:lnTo>
                <a:cubicBezTo>
                  <a:pt x="12192" y="11251"/>
                  <a:pt x="11806" y="11344"/>
                  <a:pt x="11700" y="11143"/>
                </a:cubicBezTo>
                <a:lnTo>
                  <a:pt x="11554" y="11089"/>
                </a:lnTo>
                <a:lnTo>
                  <a:pt x="11568" y="11078"/>
                </a:lnTo>
                <a:cubicBezTo>
                  <a:pt x="11544" y="11048"/>
                  <a:pt x="11524" y="11010"/>
                  <a:pt x="11480" y="10995"/>
                </a:cubicBezTo>
                <a:cubicBezTo>
                  <a:pt x="11458" y="10987"/>
                  <a:pt x="11495" y="11087"/>
                  <a:pt x="11316" y="11005"/>
                </a:cubicBezTo>
                <a:cubicBezTo>
                  <a:pt x="11300" y="10816"/>
                  <a:pt x="11146" y="10686"/>
                  <a:pt x="11000" y="10537"/>
                </a:cubicBezTo>
                <a:cubicBezTo>
                  <a:pt x="11065" y="10526"/>
                  <a:pt x="11029" y="10407"/>
                  <a:pt x="10861" y="10491"/>
                </a:cubicBezTo>
                <a:lnTo>
                  <a:pt x="10431" y="10405"/>
                </a:lnTo>
                <a:lnTo>
                  <a:pt x="10446" y="10393"/>
                </a:lnTo>
                <a:lnTo>
                  <a:pt x="10158" y="10319"/>
                </a:lnTo>
                <a:lnTo>
                  <a:pt x="10173" y="10308"/>
                </a:lnTo>
                <a:cubicBezTo>
                  <a:pt x="10040" y="10177"/>
                  <a:pt x="9818" y="10074"/>
                  <a:pt x="9630" y="9988"/>
                </a:cubicBezTo>
                <a:cubicBezTo>
                  <a:pt x="9617" y="9996"/>
                  <a:pt x="9557" y="10028"/>
                  <a:pt x="9539" y="10015"/>
                </a:cubicBezTo>
                <a:cubicBezTo>
                  <a:pt x="9286" y="10192"/>
                  <a:pt x="8890" y="10054"/>
                  <a:pt x="8671" y="9912"/>
                </a:cubicBezTo>
                <a:lnTo>
                  <a:pt x="8686" y="9901"/>
                </a:lnTo>
                <a:cubicBezTo>
                  <a:pt x="8458" y="9846"/>
                  <a:pt x="7564" y="9497"/>
                  <a:pt x="7595" y="9356"/>
                </a:cubicBezTo>
                <a:lnTo>
                  <a:pt x="7715" y="9268"/>
                </a:lnTo>
                <a:lnTo>
                  <a:pt x="7715" y="9096"/>
                </a:lnTo>
                <a:lnTo>
                  <a:pt x="7702" y="9089"/>
                </a:lnTo>
                <a:cubicBezTo>
                  <a:pt x="7721" y="8919"/>
                  <a:pt x="7442" y="8848"/>
                  <a:pt x="7409" y="8692"/>
                </a:cubicBezTo>
                <a:lnTo>
                  <a:pt x="7271" y="8538"/>
                </a:lnTo>
                <a:cubicBezTo>
                  <a:pt x="7281" y="8560"/>
                  <a:pt x="7162" y="8515"/>
                  <a:pt x="7154" y="8510"/>
                </a:cubicBezTo>
                <a:cubicBezTo>
                  <a:pt x="7075" y="8462"/>
                  <a:pt x="7084" y="8409"/>
                  <a:pt x="7161" y="8353"/>
                </a:cubicBezTo>
                <a:lnTo>
                  <a:pt x="6933" y="8171"/>
                </a:lnTo>
                <a:lnTo>
                  <a:pt x="6972" y="8133"/>
                </a:lnTo>
                <a:cubicBezTo>
                  <a:pt x="6885" y="8030"/>
                  <a:pt x="6781" y="8043"/>
                  <a:pt x="6724" y="7885"/>
                </a:cubicBezTo>
                <a:cubicBezTo>
                  <a:pt x="6747" y="8135"/>
                  <a:pt x="6683" y="7713"/>
                  <a:pt x="6660" y="7657"/>
                </a:cubicBezTo>
                <a:cubicBezTo>
                  <a:pt x="6666" y="7634"/>
                  <a:pt x="6710" y="7607"/>
                  <a:pt x="6684" y="7568"/>
                </a:cubicBezTo>
                <a:cubicBezTo>
                  <a:pt x="6665" y="7541"/>
                  <a:pt x="6347" y="7429"/>
                  <a:pt x="6376" y="7504"/>
                </a:cubicBezTo>
                <a:lnTo>
                  <a:pt x="6350" y="7671"/>
                </a:lnTo>
                <a:lnTo>
                  <a:pt x="6341" y="7747"/>
                </a:lnTo>
                <a:cubicBezTo>
                  <a:pt x="6456" y="7821"/>
                  <a:pt x="6426" y="7879"/>
                  <a:pt x="6476" y="7955"/>
                </a:cubicBezTo>
                <a:lnTo>
                  <a:pt x="6522" y="7955"/>
                </a:lnTo>
                <a:lnTo>
                  <a:pt x="6650" y="8297"/>
                </a:lnTo>
                <a:cubicBezTo>
                  <a:pt x="6629" y="8278"/>
                  <a:pt x="6699" y="8278"/>
                  <a:pt x="6713" y="8288"/>
                </a:cubicBezTo>
                <a:lnTo>
                  <a:pt x="6743" y="8546"/>
                </a:lnTo>
                <a:lnTo>
                  <a:pt x="6764" y="8549"/>
                </a:lnTo>
                <a:lnTo>
                  <a:pt x="6783" y="8679"/>
                </a:lnTo>
                <a:lnTo>
                  <a:pt x="6979" y="8819"/>
                </a:lnTo>
                <a:lnTo>
                  <a:pt x="6971" y="8858"/>
                </a:lnTo>
                <a:lnTo>
                  <a:pt x="6837" y="8918"/>
                </a:lnTo>
                <a:lnTo>
                  <a:pt x="6830" y="8891"/>
                </a:lnTo>
                <a:lnTo>
                  <a:pt x="6821" y="8902"/>
                </a:lnTo>
                <a:lnTo>
                  <a:pt x="6526" y="8623"/>
                </a:lnTo>
                <a:cubicBezTo>
                  <a:pt x="6478" y="8578"/>
                  <a:pt x="6505" y="8527"/>
                  <a:pt x="6533" y="8479"/>
                </a:cubicBezTo>
                <a:lnTo>
                  <a:pt x="6542" y="8490"/>
                </a:lnTo>
                <a:lnTo>
                  <a:pt x="6501" y="8348"/>
                </a:lnTo>
                <a:lnTo>
                  <a:pt x="6419" y="8265"/>
                </a:lnTo>
                <a:lnTo>
                  <a:pt x="6417" y="8274"/>
                </a:lnTo>
                <a:lnTo>
                  <a:pt x="6099" y="8128"/>
                </a:lnTo>
                <a:lnTo>
                  <a:pt x="6267" y="8115"/>
                </a:lnTo>
                <a:lnTo>
                  <a:pt x="6326" y="8016"/>
                </a:lnTo>
                <a:cubicBezTo>
                  <a:pt x="6173" y="7874"/>
                  <a:pt x="6052" y="7690"/>
                  <a:pt x="6046" y="7507"/>
                </a:cubicBezTo>
                <a:lnTo>
                  <a:pt x="6053" y="7432"/>
                </a:lnTo>
                <a:lnTo>
                  <a:pt x="6033" y="7430"/>
                </a:lnTo>
                <a:lnTo>
                  <a:pt x="6013" y="7225"/>
                </a:lnTo>
                <a:lnTo>
                  <a:pt x="5902" y="7187"/>
                </a:lnTo>
                <a:lnTo>
                  <a:pt x="5917" y="7176"/>
                </a:lnTo>
                <a:cubicBezTo>
                  <a:pt x="5864" y="7072"/>
                  <a:pt x="5690" y="7024"/>
                  <a:pt x="5545" y="7021"/>
                </a:cubicBezTo>
                <a:cubicBezTo>
                  <a:pt x="5539" y="7001"/>
                  <a:pt x="5540" y="6954"/>
                  <a:pt x="5574" y="6943"/>
                </a:cubicBezTo>
                <a:lnTo>
                  <a:pt x="5440" y="6722"/>
                </a:lnTo>
                <a:cubicBezTo>
                  <a:pt x="5497" y="6693"/>
                  <a:pt x="5583" y="6512"/>
                  <a:pt x="5448" y="6471"/>
                </a:cubicBezTo>
                <a:cubicBezTo>
                  <a:pt x="5372" y="6374"/>
                  <a:pt x="5423" y="6150"/>
                  <a:pt x="5492" y="6063"/>
                </a:cubicBezTo>
                <a:cubicBezTo>
                  <a:pt x="5457" y="6068"/>
                  <a:pt x="5539" y="5965"/>
                  <a:pt x="5543" y="5958"/>
                </a:cubicBezTo>
                <a:cubicBezTo>
                  <a:pt x="5646" y="5805"/>
                  <a:pt x="5716" y="5721"/>
                  <a:pt x="5847" y="5573"/>
                </a:cubicBezTo>
                <a:lnTo>
                  <a:pt x="5848" y="5553"/>
                </a:lnTo>
                <a:lnTo>
                  <a:pt x="6214" y="5177"/>
                </a:lnTo>
                <a:cubicBezTo>
                  <a:pt x="6353" y="5163"/>
                  <a:pt x="6333" y="5039"/>
                  <a:pt x="6326" y="5034"/>
                </a:cubicBezTo>
                <a:cubicBezTo>
                  <a:pt x="6401" y="4963"/>
                  <a:pt x="6377" y="4814"/>
                  <a:pt x="6451" y="4785"/>
                </a:cubicBezTo>
                <a:lnTo>
                  <a:pt x="6611" y="4815"/>
                </a:lnTo>
                <a:cubicBezTo>
                  <a:pt x="6567" y="4826"/>
                  <a:pt x="6660" y="4888"/>
                  <a:pt x="6629" y="4912"/>
                </a:cubicBezTo>
                <a:lnTo>
                  <a:pt x="6842" y="4799"/>
                </a:lnTo>
                <a:cubicBezTo>
                  <a:pt x="6806" y="4812"/>
                  <a:pt x="6883" y="4749"/>
                  <a:pt x="6911" y="4729"/>
                </a:cubicBezTo>
                <a:cubicBezTo>
                  <a:pt x="6922" y="4720"/>
                  <a:pt x="6866" y="4689"/>
                  <a:pt x="6860" y="4687"/>
                </a:cubicBezTo>
                <a:lnTo>
                  <a:pt x="6837" y="4689"/>
                </a:lnTo>
                <a:cubicBezTo>
                  <a:pt x="6824" y="4653"/>
                  <a:pt x="6952" y="4665"/>
                  <a:pt x="6926" y="4653"/>
                </a:cubicBezTo>
                <a:lnTo>
                  <a:pt x="6850" y="4634"/>
                </a:lnTo>
                <a:cubicBezTo>
                  <a:pt x="6839" y="4619"/>
                  <a:pt x="6896" y="4580"/>
                  <a:pt x="6875" y="4587"/>
                </a:cubicBezTo>
                <a:lnTo>
                  <a:pt x="6553" y="4492"/>
                </a:lnTo>
                <a:lnTo>
                  <a:pt x="6698" y="4778"/>
                </a:lnTo>
                <a:lnTo>
                  <a:pt x="6642" y="4796"/>
                </a:lnTo>
                <a:lnTo>
                  <a:pt x="6425" y="4730"/>
                </a:lnTo>
                <a:cubicBezTo>
                  <a:pt x="6406" y="4612"/>
                  <a:pt x="6175" y="4570"/>
                  <a:pt x="6137" y="4522"/>
                </a:cubicBezTo>
                <a:cubicBezTo>
                  <a:pt x="6084" y="4455"/>
                  <a:pt x="6245" y="4470"/>
                  <a:pt x="6247" y="4469"/>
                </a:cubicBezTo>
                <a:cubicBezTo>
                  <a:pt x="6261" y="4465"/>
                  <a:pt x="6287" y="4448"/>
                  <a:pt x="6274" y="4441"/>
                </a:cubicBezTo>
                <a:cubicBezTo>
                  <a:pt x="6085" y="4354"/>
                  <a:pt x="6129" y="4347"/>
                  <a:pt x="6482" y="4453"/>
                </a:cubicBezTo>
                <a:cubicBezTo>
                  <a:pt x="6534" y="4431"/>
                  <a:pt x="6550" y="4423"/>
                  <a:pt x="6520" y="4386"/>
                </a:cubicBezTo>
                <a:lnTo>
                  <a:pt x="6535" y="4395"/>
                </a:lnTo>
                <a:lnTo>
                  <a:pt x="6554" y="4381"/>
                </a:lnTo>
                <a:cubicBezTo>
                  <a:pt x="6480" y="4368"/>
                  <a:pt x="6402" y="4377"/>
                  <a:pt x="6319" y="4354"/>
                </a:cubicBezTo>
                <a:cubicBezTo>
                  <a:pt x="6345" y="4292"/>
                  <a:pt x="6398" y="4321"/>
                  <a:pt x="6434" y="4304"/>
                </a:cubicBezTo>
                <a:lnTo>
                  <a:pt x="6397" y="4293"/>
                </a:lnTo>
                <a:lnTo>
                  <a:pt x="6493" y="4178"/>
                </a:lnTo>
                <a:lnTo>
                  <a:pt x="6482" y="4159"/>
                </a:lnTo>
                <a:lnTo>
                  <a:pt x="6429" y="4172"/>
                </a:lnTo>
                <a:lnTo>
                  <a:pt x="6448" y="4146"/>
                </a:lnTo>
                <a:lnTo>
                  <a:pt x="6372" y="4135"/>
                </a:lnTo>
                <a:lnTo>
                  <a:pt x="6471" y="4013"/>
                </a:lnTo>
                <a:lnTo>
                  <a:pt x="6405" y="3934"/>
                </a:lnTo>
                <a:lnTo>
                  <a:pt x="6409" y="4008"/>
                </a:lnTo>
                <a:lnTo>
                  <a:pt x="6342" y="4029"/>
                </a:lnTo>
                <a:cubicBezTo>
                  <a:pt x="6340" y="4030"/>
                  <a:pt x="6381" y="3991"/>
                  <a:pt x="6349" y="3937"/>
                </a:cubicBezTo>
                <a:lnTo>
                  <a:pt x="6305" y="3928"/>
                </a:lnTo>
                <a:cubicBezTo>
                  <a:pt x="6292" y="3913"/>
                  <a:pt x="6352" y="3941"/>
                  <a:pt x="6376" y="3940"/>
                </a:cubicBezTo>
                <a:lnTo>
                  <a:pt x="6448" y="3899"/>
                </a:lnTo>
                <a:lnTo>
                  <a:pt x="6410" y="3874"/>
                </a:lnTo>
                <a:lnTo>
                  <a:pt x="6592" y="3756"/>
                </a:lnTo>
                <a:lnTo>
                  <a:pt x="6411" y="3789"/>
                </a:lnTo>
                <a:cubicBezTo>
                  <a:pt x="6709" y="3760"/>
                  <a:pt x="6096" y="3715"/>
                  <a:pt x="6493" y="3578"/>
                </a:cubicBezTo>
                <a:cubicBezTo>
                  <a:pt x="6449" y="3561"/>
                  <a:pt x="6613" y="3538"/>
                  <a:pt x="6496" y="3442"/>
                </a:cubicBezTo>
                <a:cubicBezTo>
                  <a:pt x="6443" y="3399"/>
                  <a:pt x="6465" y="3514"/>
                  <a:pt x="6462" y="3516"/>
                </a:cubicBezTo>
                <a:cubicBezTo>
                  <a:pt x="6375" y="3559"/>
                  <a:pt x="6253" y="3546"/>
                  <a:pt x="6156" y="3576"/>
                </a:cubicBezTo>
                <a:cubicBezTo>
                  <a:pt x="6119" y="3587"/>
                  <a:pt x="6193" y="3453"/>
                  <a:pt x="6247" y="3463"/>
                </a:cubicBezTo>
                <a:cubicBezTo>
                  <a:pt x="6296" y="3473"/>
                  <a:pt x="6431" y="3461"/>
                  <a:pt x="6569" y="3353"/>
                </a:cubicBezTo>
                <a:cubicBezTo>
                  <a:pt x="6599" y="3330"/>
                  <a:pt x="6541" y="3291"/>
                  <a:pt x="6510" y="3270"/>
                </a:cubicBezTo>
                <a:lnTo>
                  <a:pt x="6441" y="3253"/>
                </a:lnTo>
                <a:lnTo>
                  <a:pt x="6486" y="3188"/>
                </a:lnTo>
                <a:lnTo>
                  <a:pt x="6467" y="3163"/>
                </a:lnTo>
                <a:cubicBezTo>
                  <a:pt x="6396" y="3218"/>
                  <a:pt x="6446" y="3226"/>
                  <a:pt x="6340" y="3267"/>
                </a:cubicBezTo>
                <a:lnTo>
                  <a:pt x="6340" y="3276"/>
                </a:lnTo>
                <a:cubicBezTo>
                  <a:pt x="6237" y="3252"/>
                  <a:pt x="6309" y="3234"/>
                  <a:pt x="6296" y="3204"/>
                </a:cubicBezTo>
                <a:lnTo>
                  <a:pt x="6224" y="3153"/>
                </a:lnTo>
                <a:cubicBezTo>
                  <a:pt x="6171" y="3170"/>
                  <a:pt x="6172" y="3237"/>
                  <a:pt x="6194" y="3276"/>
                </a:cubicBezTo>
                <a:lnTo>
                  <a:pt x="6208" y="3265"/>
                </a:lnTo>
                <a:cubicBezTo>
                  <a:pt x="6273" y="3269"/>
                  <a:pt x="6332" y="3274"/>
                  <a:pt x="6346" y="3319"/>
                </a:cubicBezTo>
                <a:lnTo>
                  <a:pt x="6349" y="3305"/>
                </a:lnTo>
                <a:lnTo>
                  <a:pt x="6398" y="3278"/>
                </a:lnTo>
                <a:lnTo>
                  <a:pt x="6492" y="3271"/>
                </a:lnTo>
                <a:lnTo>
                  <a:pt x="6463" y="3342"/>
                </a:lnTo>
                <a:lnTo>
                  <a:pt x="6429" y="3319"/>
                </a:lnTo>
                <a:cubicBezTo>
                  <a:pt x="6353" y="3339"/>
                  <a:pt x="6340" y="3426"/>
                  <a:pt x="6264" y="3447"/>
                </a:cubicBezTo>
                <a:cubicBezTo>
                  <a:pt x="6180" y="3470"/>
                  <a:pt x="6326" y="3347"/>
                  <a:pt x="6342" y="3322"/>
                </a:cubicBezTo>
                <a:cubicBezTo>
                  <a:pt x="6349" y="3309"/>
                  <a:pt x="6205" y="3331"/>
                  <a:pt x="6194" y="3335"/>
                </a:cubicBezTo>
                <a:cubicBezTo>
                  <a:pt x="6158" y="3345"/>
                  <a:pt x="6154" y="3383"/>
                  <a:pt x="6121" y="3397"/>
                </a:cubicBezTo>
                <a:lnTo>
                  <a:pt x="6069" y="3398"/>
                </a:lnTo>
                <a:cubicBezTo>
                  <a:pt x="6041" y="3353"/>
                  <a:pt x="6172" y="3004"/>
                  <a:pt x="6030" y="3119"/>
                </a:cubicBezTo>
                <a:lnTo>
                  <a:pt x="5856" y="3086"/>
                </a:lnTo>
                <a:cubicBezTo>
                  <a:pt x="5849" y="3076"/>
                  <a:pt x="5957" y="3037"/>
                  <a:pt x="5970" y="3017"/>
                </a:cubicBezTo>
                <a:cubicBezTo>
                  <a:pt x="5791" y="3030"/>
                  <a:pt x="5492" y="3028"/>
                  <a:pt x="5290" y="3008"/>
                </a:cubicBezTo>
                <a:cubicBezTo>
                  <a:pt x="5223" y="3002"/>
                  <a:pt x="5142" y="2925"/>
                  <a:pt x="5128" y="2915"/>
                </a:cubicBezTo>
                <a:cubicBezTo>
                  <a:pt x="5103" y="2898"/>
                  <a:pt x="5008" y="2929"/>
                  <a:pt x="5023" y="2906"/>
                </a:cubicBezTo>
                <a:cubicBezTo>
                  <a:pt x="5034" y="2890"/>
                  <a:pt x="5085" y="2854"/>
                  <a:pt x="5025" y="2853"/>
                </a:cubicBezTo>
                <a:lnTo>
                  <a:pt x="4904" y="2864"/>
                </a:lnTo>
                <a:lnTo>
                  <a:pt x="4856" y="2874"/>
                </a:lnTo>
                <a:lnTo>
                  <a:pt x="4887" y="2831"/>
                </a:lnTo>
                <a:cubicBezTo>
                  <a:pt x="4829" y="2823"/>
                  <a:pt x="4715" y="2867"/>
                  <a:pt x="4711" y="2914"/>
                </a:cubicBezTo>
                <a:cubicBezTo>
                  <a:pt x="4710" y="2919"/>
                  <a:pt x="4771" y="2912"/>
                  <a:pt x="4737" y="2931"/>
                </a:cubicBezTo>
                <a:lnTo>
                  <a:pt x="4562" y="3001"/>
                </a:lnTo>
                <a:cubicBezTo>
                  <a:pt x="4544" y="3005"/>
                  <a:pt x="4458" y="3007"/>
                  <a:pt x="4455" y="3025"/>
                </a:cubicBezTo>
                <a:lnTo>
                  <a:pt x="4115" y="3099"/>
                </a:lnTo>
                <a:cubicBezTo>
                  <a:pt x="4095" y="3072"/>
                  <a:pt x="3898" y="3133"/>
                  <a:pt x="3865" y="3137"/>
                </a:cubicBezTo>
                <a:cubicBezTo>
                  <a:pt x="3692" y="3155"/>
                  <a:pt x="3993" y="3080"/>
                  <a:pt x="4000" y="3078"/>
                </a:cubicBezTo>
                <a:cubicBezTo>
                  <a:pt x="4034" y="3070"/>
                  <a:pt x="3912" y="3058"/>
                  <a:pt x="3953" y="3037"/>
                </a:cubicBezTo>
                <a:cubicBezTo>
                  <a:pt x="4081" y="2966"/>
                  <a:pt x="4261" y="2883"/>
                  <a:pt x="4430" y="2871"/>
                </a:cubicBezTo>
                <a:lnTo>
                  <a:pt x="4414" y="2865"/>
                </a:lnTo>
                <a:lnTo>
                  <a:pt x="4569" y="2859"/>
                </a:lnTo>
                <a:cubicBezTo>
                  <a:pt x="4641" y="2847"/>
                  <a:pt x="4480" y="2781"/>
                  <a:pt x="4489" y="2826"/>
                </a:cubicBezTo>
                <a:cubicBezTo>
                  <a:pt x="4223" y="2850"/>
                  <a:pt x="3644" y="3047"/>
                  <a:pt x="3436" y="3129"/>
                </a:cubicBezTo>
                <a:lnTo>
                  <a:pt x="3496" y="3184"/>
                </a:lnTo>
                <a:cubicBezTo>
                  <a:pt x="3227" y="3233"/>
                  <a:pt x="2830" y="3330"/>
                  <a:pt x="2568" y="3420"/>
                </a:cubicBezTo>
                <a:cubicBezTo>
                  <a:pt x="2568" y="3454"/>
                  <a:pt x="2272" y="3504"/>
                  <a:pt x="2241" y="3506"/>
                </a:cubicBezTo>
                <a:cubicBezTo>
                  <a:pt x="2228" y="3507"/>
                  <a:pt x="2081" y="3528"/>
                  <a:pt x="2093" y="3541"/>
                </a:cubicBezTo>
                <a:lnTo>
                  <a:pt x="1919" y="3579"/>
                </a:lnTo>
                <a:lnTo>
                  <a:pt x="1934" y="3590"/>
                </a:lnTo>
                <a:lnTo>
                  <a:pt x="1759" y="3638"/>
                </a:lnTo>
                <a:lnTo>
                  <a:pt x="1723" y="3657"/>
                </a:lnTo>
                <a:cubicBezTo>
                  <a:pt x="1691" y="3657"/>
                  <a:pt x="1758" y="3637"/>
                  <a:pt x="1683" y="3650"/>
                </a:cubicBezTo>
                <a:cubicBezTo>
                  <a:pt x="1540" y="3674"/>
                  <a:pt x="1120" y="3780"/>
                  <a:pt x="986" y="3739"/>
                </a:cubicBezTo>
                <a:lnTo>
                  <a:pt x="1299" y="3635"/>
                </a:lnTo>
                <a:cubicBezTo>
                  <a:pt x="1325" y="3655"/>
                  <a:pt x="1407" y="3607"/>
                  <a:pt x="1436" y="3603"/>
                </a:cubicBezTo>
                <a:cubicBezTo>
                  <a:pt x="1470" y="3598"/>
                  <a:pt x="1689" y="3660"/>
                  <a:pt x="1639" y="3609"/>
                </a:cubicBezTo>
                <a:cubicBezTo>
                  <a:pt x="2000" y="3517"/>
                  <a:pt x="2287" y="3401"/>
                  <a:pt x="2626" y="3290"/>
                </a:cubicBezTo>
                <a:cubicBezTo>
                  <a:pt x="2624" y="3273"/>
                  <a:pt x="2672" y="3270"/>
                  <a:pt x="2686" y="3264"/>
                </a:cubicBezTo>
                <a:lnTo>
                  <a:pt x="2875" y="3165"/>
                </a:lnTo>
                <a:lnTo>
                  <a:pt x="2916" y="3153"/>
                </a:lnTo>
                <a:cubicBezTo>
                  <a:pt x="2895" y="3157"/>
                  <a:pt x="2683" y="3215"/>
                  <a:pt x="2663" y="3206"/>
                </a:cubicBezTo>
                <a:cubicBezTo>
                  <a:pt x="2646" y="3198"/>
                  <a:pt x="2714" y="3168"/>
                  <a:pt x="2693" y="3166"/>
                </a:cubicBezTo>
                <a:cubicBezTo>
                  <a:pt x="2602" y="3160"/>
                  <a:pt x="2563" y="3217"/>
                  <a:pt x="2500" y="3244"/>
                </a:cubicBezTo>
                <a:lnTo>
                  <a:pt x="2450" y="3242"/>
                </a:lnTo>
                <a:cubicBezTo>
                  <a:pt x="2439" y="3216"/>
                  <a:pt x="2381" y="3206"/>
                  <a:pt x="2375" y="3179"/>
                </a:cubicBezTo>
                <a:cubicBezTo>
                  <a:pt x="2372" y="3162"/>
                  <a:pt x="2422" y="3125"/>
                  <a:pt x="2400" y="3131"/>
                </a:cubicBezTo>
                <a:lnTo>
                  <a:pt x="2222" y="3172"/>
                </a:lnTo>
                <a:lnTo>
                  <a:pt x="2256" y="3193"/>
                </a:lnTo>
                <a:cubicBezTo>
                  <a:pt x="2252" y="3205"/>
                  <a:pt x="2167" y="3228"/>
                  <a:pt x="2154" y="3215"/>
                </a:cubicBezTo>
                <a:lnTo>
                  <a:pt x="2172" y="3185"/>
                </a:lnTo>
                <a:cubicBezTo>
                  <a:pt x="2147" y="3189"/>
                  <a:pt x="2026" y="3235"/>
                  <a:pt x="2003" y="3216"/>
                </a:cubicBezTo>
                <a:cubicBezTo>
                  <a:pt x="1978" y="3196"/>
                  <a:pt x="2082" y="3188"/>
                  <a:pt x="2093" y="3189"/>
                </a:cubicBezTo>
                <a:cubicBezTo>
                  <a:pt x="2162" y="3146"/>
                  <a:pt x="2279" y="3096"/>
                  <a:pt x="2326" y="3036"/>
                </a:cubicBezTo>
                <a:cubicBezTo>
                  <a:pt x="2375" y="2975"/>
                  <a:pt x="2064" y="3047"/>
                  <a:pt x="1997" y="3051"/>
                </a:cubicBezTo>
                <a:cubicBezTo>
                  <a:pt x="1938" y="3028"/>
                  <a:pt x="1944" y="2940"/>
                  <a:pt x="1995" y="2908"/>
                </a:cubicBezTo>
                <a:cubicBezTo>
                  <a:pt x="2022" y="2892"/>
                  <a:pt x="2107" y="2900"/>
                  <a:pt x="2141" y="2891"/>
                </a:cubicBezTo>
                <a:cubicBezTo>
                  <a:pt x="2157" y="2886"/>
                  <a:pt x="2182" y="2869"/>
                  <a:pt x="2169" y="2861"/>
                </a:cubicBezTo>
                <a:lnTo>
                  <a:pt x="2087" y="2858"/>
                </a:lnTo>
                <a:cubicBezTo>
                  <a:pt x="2069" y="2849"/>
                  <a:pt x="2147" y="2834"/>
                  <a:pt x="2131" y="2823"/>
                </a:cubicBezTo>
                <a:lnTo>
                  <a:pt x="2071" y="2802"/>
                </a:lnTo>
                <a:lnTo>
                  <a:pt x="2245" y="2775"/>
                </a:lnTo>
                <a:lnTo>
                  <a:pt x="2086" y="2760"/>
                </a:lnTo>
                <a:lnTo>
                  <a:pt x="2742" y="2553"/>
                </a:lnTo>
                <a:cubicBezTo>
                  <a:pt x="2801" y="2620"/>
                  <a:pt x="2875" y="2523"/>
                  <a:pt x="2954" y="2559"/>
                </a:cubicBezTo>
                <a:lnTo>
                  <a:pt x="3195" y="2490"/>
                </a:lnTo>
                <a:lnTo>
                  <a:pt x="3243" y="2500"/>
                </a:lnTo>
                <a:lnTo>
                  <a:pt x="3300" y="2480"/>
                </a:lnTo>
                <a:lnTo>
                  <a:pt x="3537" y="2416"/>
                </a:lnTo>
                <a:lnTo>
                  <a:pt x="3542" y="2406"/>
                </a:lnTo>
                <a:lnTo>
                  <a:pt x="3785" y="2305"/>
                </a:lnTo>
                <a:cubicBezTo>
                  <a:pt x="3758" y="2292"/>
                  <a:pt x="3611" y="2271"/>
                  <a:pt x="3624" y="2323"/>
                </a:cubicBezTo>
                <a:lnTo>
                  <a:pt x="3387" y="2393"/>
                </a:lnTo>
                <a:cubicBezTo>
                  <a:pt x="3337" y="2400"/>
                  <a:pt x="3299" y="2351"/>
                  <a:pt x="3265" y="2334"/>
                </a:cubicBezTo>
                <a:cubicBezTo>
                  <a:pt x="3148" y="2364"/>
                  <a:pt x="3012" y="2366"/>
                  <a:pt x="2906" y="2344"/>
                </a:cubicBezTo>
                <a:lnTo>
                  <a:pt x="2973" y="2240"/>
                </a:lnTo>
                <a:cubicBezTo>
                  <a:pt x="2989" y="2241"/>
                  <a:pt x="3042" y="2244"/>
                  <a:pt x="3049" y="2230"/>
                </a:cubicBezTo>
                <a:lnTo>
                  <a:pt x="2876" y="2205"/>
                </a:lnTo>
                <a:cubicBezTo>
                  <a:pt x="2841" y="2183"/>
                  <a:pt x="2938" y="2167"/>
                  <a:pt x="2962" y="2179"/>
                </a:cubicBezTo>
                <a:lnTo>
                  <a:pt x="3262" y="2119"/>
                </a:lnTo>
                <a:lnTo>
                  <a:pt x="3408" y="2120"/>
                </a:lnTo>
                <a:lnTo>
                  <a:pt x="3702" y="2058"/>
                </a:lnTo>
                <a:lnTo>
                  <a:pt x="3686" y="2052"/>
                </a:lnTo>
                <a:lnTo>
                  <a:pt x="3794" y="2057"/>
                </a:lnTo>
                <a:lnTo>
                  <a:pt x="3770" y="2080"/>
                </a:lnTo>
                <a:cubicBezTo>
                  <a:pt x="3759" y="2085"/>
                  <a:pt x="3673" y="2088"/>
                  <a:pt x="3694" y="2111"/>
                </a:cubicBezTo>
                <a:cubicBezTo>
                  <a:pt x="3805" y="2136"/>
                  <a:pt x="3934" y="2134"/>
                  <a:pt x="4044" y="2110"/>
                </a:cubicBezTo>
                <a:lnTo>
                  <a:pt x="4039" y="2082"/>
                </a:lnTo>
                <a:lnTo>
                  <a:pt x="4021" y="2092"/>
                </a:lnTo>
                <a:lnTo>
                  <a:pt x="4028" y="2074"/>
                </a:lnTo>
                <a:lnTo>
                  <a:pt x="4127" y="2058"/>
                </a:lnTo>
                <a:lnTo>
                  <a:pt x="4107" y="2053"/>
                </a:lnTo>
                <a:lnTo>
                  <a:pt x="4142" y="2047"/>
                </a:lnTo>
                <a:cubicBezTo>
                  <a:pt x="4142" y="2024"/>
                  <a:pt x="4040" y="1984"/>
                  <a:pt x="4063" y="2002"/>
                </a:cubicBezTo>
                <a:lnTo>
                  <a:pt x="3906" y="1839"/>
                </a:lnTo>
                <a:lnTo>
                  <a:pt x="3831" y="1807"/>
                </a:lnTo>
                <a:cubicBezTo>
                  <a:pt x="4043" y="1790"/>
                  <a:pt x="4265" y="1723"/>
                  <a:pt x="4509" y="1698"/>
                </a:cubicBezTo>
                <a:lnTo>
                  <a:pt x="4517" y="1690"/>
                </a:lnTo>
                <a:lnTo>
                  <a:pt x="4749" y="1640"/>
                </a:lnTo>
                <a:lnTo>
                  <a:pt x="4734" y="1629"/>
                </a:lnTo>
                <a:lnTo>
                  <a:pt x="4847" y="1624"/>
                </a:lnTo>
                <a:lnTo>
                  <a:pt x="4821" y="1603"/>
                </a:lnTo>
                <a:lnTo>
                  <a:pt x="4840" y="1597"/>
                </a:lnTo>
                <a:lnTo>
                  <a:pt x="5423" y="1500"/>
                </a:lnTo>
                <a:lnTo>
                  <a:pt x="5370" y="1530"/>
                </a:lnTo>
                <a:lnTo>
                  <a:pt x="5393" y="1547"/>
                </a:lnTo>
                <a:cubicBezTo>
                  <a:pt x="5677" y="1426"/>
                  <a:pt x="5716" y="1474"/>
                  <a:pt x="6131" y="1414"/>
                </a:cubicBezTo>
                <a:cubicBezTo>
                  <a:pt x="6128" y="1391"/>
                  <a:pt x="6272" y="1433"/>
                  <a:pt x="6264" y="1445"/>
                </a:cubicBezTo>
                <a:lnTo>
                  <a:pt x="6659" y="1462"/>
                </a:lnTo>
                <a:cubicBezTo>
                  <a:pt x="6499" y="1582"/>
                  <a:pt x="7203" y="1521"/>
                  <a:pt x="7108" y="1544"/>
                </a:cubicBezTo>
                <a:cubicBezTo>
                  <a:pt x="7306" y="1576"/>
                  <a:pt x="7559" y="1606"/>
                  <a:pt x="7761" y="1568"/>
                </a:cubicBezTo>
                <a:lnTo>
                  <a:pt x="7834" y="1574"/>
                </a:lnTo>
                <a:lnTo>
                  <a:pt x="8013" y="1628"/>
                </a:lnTo>
                <a:cubicBezTo>
                  <a:pt x="8054" y="1601"/>
                  <a:pt x="8159" y="1629"/>
                  <a:pt x="8200" y="1641"/>
                </a:cubicBezTo>
                <a:lnTo>
                  <a:pt x="8314" y="1721"/>
                </a:lnTo>
                <a:lnTo>
                  <a:pt x="8620" y="1739"/>
                </a:lnTo>
                <a:cubicBezTo>
                  <a:pt x="8593" y="1717"/>
                  <a:pt x="8696" y="1781"/>
                  <a:pt x="8736" y="1772"/>
                </a:cubicBezTo>
                <a:cubicBezTo>
                  <a:pt x="8829" y="1750"/>
                  <a:pt x="8671" y="1693"/>
                  <a:pt x="8781" y="1649"/>
                </a:cubicBezTo>
                <a:cubicBezTo>
                  <a:pt x="8829" y="1630"/>
                  <a:pt x="8890" y="1603"/>
                  <a:pt x="8940" y="1619"/>
                </a:cubicBezTo>
                <a:lnTo>
                  <a:pt x="8962" y="1649"/>
                </a:lnTo>
                <a:lnTo>
                  <a:pt x="9012" y="1646"/>
                </a:lnTo>
                <a:lnTo>
                  <a:pt x="8974" y="1662"/>
                </a:lnTo>
                <a:lnTo>
                  <a:pt x="8993" y="1670"/>
                </a:lnTo>
                <a:lnTo>
                  <a:pt x="9240" y="1640"/>
                </a:lnTo>
                <a:lnTo>
                  <a:pt x="9224" y="1634"/>
                </a:lnTo>
                <a:cubicBezTo>
                  <a:pt x="9399" y="1590"/>
                  <a:pt x="9590" y="1561"/>
                  <a:pt x="9776" y="1547"/>
                </a:cubicBezTo>
                <a:lnTo>
                  <a:pt x="9297" y="1660"/>
                </a:lnTo>
                <a:lnTo>
                  <a:pt x="9201" y="1673"/>
                </a:lnTo>
                <a:lnTo>
                  <a:pt x="9213" y="1681"/>
                </a:lnTo>
                <a:cubicBezTo>
                  <a:pt x="9250" y="1677"/>
                  <a:pt x="9371" y="1631"/>
                  <a:pt x="9396" y="1671"/>
                </a:cubicBezTo>
                <a:lnTo>
                  <a:pt x="10059" y="1554"/>
                </a:lnTo>
                <a:cubicBezTo>
                  <a:pt x="9984" y="1589"/>
                  <a:pt x="10064" y="1454"/>
                  <a:pt x="10116" y="1515"/>
                </a:cubicBezTo>
                <a:lnTo>
                  <a:pt x="10169" y="1670"/>
                </a:lnTo>
                <a:cubicBezTo>
                  <a:pt x="10253" y="1619"/>
                  <a:pt x="10376" y="1590"/>
                  <a:pt x="10479" y="1565"/>
                </a:cubicBezTo>
                <a:lnTo>
                  <a:pt x="10491" y="1589"/>
                </a:lnTo>
                <a:cubicBezTo>
                  <a:pt x="10490" y="1589"/>
                  <a:pt x="10413" y="1609"/>
                  <a:pt x="10437" y="1618"/>
                </a:cubicBezTo>
                <a:lnTo>
                  <a:pt x="10476" y="1618"/>
                </a:lnTo>
                <a:cubicBezTo>
                  <a:pt x="10473" y="1634"/>
                  <a:pt x="10387" y="1658"/>
                  <a:pt x="10370" y="1662"/>
                </a:cubicBezTo>
                <a:lnTo>
                  <a:pt x="10852" y="1606"/>
                </a:lnTo>
                <a:cubicBezTo>
                  <a:pt x="11040" y="1669"/>
                  <a:pt x="11261" y="1734"/>
                  <a:pt x="11472" y="1735"/>
                </a:cubicBezTo>
                <a:cubicBezTo>
                  <a:pt x="11505" y="1687"/>
                  <a:pt x="11629" y="1729"/>
                  <a:pt x="11659" y="1759"/>
                </a:cubicBezTo>
                <a:cubicBezTo>
                  <a:pt x="11731" y="1828"/>
                  <a:pt x="11567" y="1826"/>
                  <a:pt x="11512" y="1820"/>
                </a:cubicBezTo>
                <a:lnTo>
                  <a:pt x="11461" y="1832"/>
                </a:lnTo>
                <a:cubicBezTo>
                  <a:pt x="11455" y="1834"/>
                  <a:pt x="11402" y="1872"/>
                  <a:pt x="11423" y="1874"/>
                </a:cubicBezTo>
                <a:cubicBezTo>
                  <a:pt x="11587" y="1893"/>
                  <a:pt x="11732" y="1882"/>
                  <a:pt x="11874" y="1884"/>
                </a:cubicBezTo>
                <a:cubicBezTo>
                  <a:pt x="11908" y="1885"/>
                  <a:pt x="12033" y="1856"/>
                  <a:pt x="12037" y="1885"/>
                </a:cubicBezTo>
                <a:lnTo>
                  <a:pt x="12226" y="1847"/>
                </a:lnTo>
                <a:cubicBezTo>
                  <a:pt x="12210" y="1866"/>
                  <a:pt x="12251" y="1873"/>
                  <a:pt x="12297" y="1909"/>
                </a:cubicBezTo>
                <a:lnTo>
                  <a:pt x="12387" y="1939"/>
                </a:lnTo>
                <a:cubicBezTo>
                  <a:pt x="12426" y="1968"/>
                  <a:pt x="12321" y="2007"/>
                  <a:pt x="12304" y="2020"/>
                </a:cubicBezTo>
                <a:lnTo>
                  <a:pt x="12323" y="2023"/>
                </a:lnTo>
                <a:lnTo>
                  <a:pt x="12479" y="1967"/>
                </a:lnTo>
                <a:cubicBezTo>
                  <a:pt x="12411" y="1955"/>
                  <a:pt x="12635" y="1882"/>
                  <a:pt x="12593" y="1843"/>
                </a:cubicBezTo>
                <a:lnTo>
                  <a:pt x="12456" y="1811"/>
                </a:lnTo>
                <a:cubicBezTo>
                  <a:pt x="12952" y="1717"/>
                  <a:pt x="13063" y="1816"/>
                  <a:pt x="13545" y="1890"/>
                </a:cubicBezTo>
                <a:lnTo>
                  <a:pt x="13556" y="1880"/>
                </a:lnTo>
                <a:lnTo>
                  <a:pt x="13724" y="1878"/>
                </a:lnTo>
                <a:lnTo>
                  <a:pt x="13724" y="1869"/>
                </a:lnTo>
                <a:lnTo>
                  <a:pt x="13825" y="1884"/>
                </a:lnTo>
                <a:lnTo>
                  <a:pt x="13908" y="1847"/>
                </a:lnTo>
                <a:lnTo>
                  <a:pt x="13949" y="1847"/>
                </a:lnTo>
                <a:lnTo>
                  <a:pt x="13962" y="1874"/>
                </a:lnTo>
                <a:lnTo>
                  <a:pt x="13968" y="1804"/>
                </a:lnTo>
                <a:cubicBezTo>
                  <a:pt x="13989" y="1774"/>
                  <a:pt x="14070" y="1796"/>
                  <a:pt x="14104" y="1772"/>
                </a:cubicBezTo>
                <a:lnTo>
                  <a:pt x="14155" y="1769"/>
                </a:lnTo>
                <a:cubicBezTo>
                  <a:pt x="14068" y="1697"/>
                  <a:pt x="13980" y="1764"/>
                  <a:pt x="13936" y="1733"/>
                </a:cubicBezTo>
                <a:lnTo>
                  <a:pt x="14406" y="1606"/>
                </a:lnTo>
                <a:cubicBezTo>
                  <a:pt x="14491" y="1672"/>
                  <a:pt x="14483" y="1701"/>
                  <a:pt x="14572" y="1735"/>
                </a:cubicBezTo>
                <a:lnTo>
                  <a:pt x="14563" y="1761"/>
                </a:lnTo>
                <a:lnTo>
                  <a:pt x="14432" y="1772"/>
                </a:lnTo>
                <a:cubicBezTo>
                  <a:pt x="14349" y="1783"/>
                  <a:pt x="14252" y="1766"/>
                  <a:pt x="14160" y="1772"/>
                </a:cubicBezTo>
                <a:lnTo>
                  <a:pt x="14148" y="1780"/>
                </a:lnTo>
                <a:cubicBezTo>
                  <a:pt x="14173" y="1829"/>
                  <a:pt x="14294" y="1845"/>
                  <a:pt x="14360" y="1822"/>
                </a:cubicBezTo>
                <a:lnTo>
                  <a:pt x="14216" y="1925"/>
                </a:lnTo>
                <a:lnTo>
                  <a:pt x="14291" y="1934"/>
                </a:lnTo>
                <a:lnTo>
                  <a:pt x="14282" y="1965"/>
                </a:lnTo>
                <a:cubicBezTo>
                  <a:pt x="14320" y="1961"/>
                  <a:pt x="14320" y="1871"/>
                  <a:pt x="14376" y="1848"/>
                </a:cubicBezTo>
                <a:cubicBezTo>
                  <a:pt x="14430" y="1825"/>
                  <a:pt x="14463" y="1851"/>
                  <a:pt x="14544" y="1845"/>
                </a:cubicBezTo>
                <a:lnTo>
                  <a:pt x="14552" y="1834"/>
                </a:lnTo>
                <a:lnTo>
                  <a:pt x="14741" y="1781"/>
                </a:lnTo>
                <a:cubicBezTo>
                  <a:pt x="14717" y="1768"/>
                  <a:pt x="14822" y="1757"/>
                  <a:pt x="14792" y="1727"/>
                </a:cubicBezTo>
                <a:cubicBezTo>
                  <a:pt x="14773" y="1707"/>
                  <a:pt x="14683" y="1798"/>
                  <a:pt x="14649" y="1765"/>
                </a:cubicBezTo>
                <a:lnTo>
                  <a:pt x="14808" y="1672"/>
                </a:lnTo>
                <a:cubicBezTo>
                  <a:pt x="14750" y="1608"/>
                  <a:pt x="14590" y="1623"/>
                  <a:pt x="14580" y="1598"/>
                </a:cubicBezTo>
                <a:cubicBezTo>
                  <a:pt x="14563" y="1555"/>
                  <a:pt x="14741" y="1491"/>
                  <a:pt x="14781" y="1477"/>
                </a:cubicBezTo>
                <a:lnTo>
                  <a:pt x="14868" y="1437"/>
                </a:lnTo>
                <a:lnTo>
                  <a:pt x="14853" y="1426"/>
                </a:lnTo>
                <a:cubicBezTo>
                  <a:pt x="14991" y="1365"/>
                  <a:pt x="15105" y="1331"/>
                  <a:pt x="15270" y="1352"/>
                </a:cubicBezTo>
                <a:close/>
                <a:moveTo>
                  <a:pt x="2829" y="1377"/>
                </a:moveTo>
                <a:lnTo>
                  <a:pt x="3064" y="1377"/>
                </a:lnTo>
                <a:lnTo>
                  <a:pt x="3068" y="1392"/>
                </a:lnTo>
                <a:lnTo>
                  <a:pt x="3072" y="1377"/>
                </a:lnTo>
                <a:cubicBezTo>
                  <a:pt x="3129" y="1371"/>
                  <a:pt x="3094" y="1426"/>
                  <a:pt x="3071" y="1437"/>
                </a:cubicBezTo>
                <a:cubicBezTo>
                  <a:pt x="2945" y="1450"/>
                  <a:pt x="2812" y="1455"/>
                  <a:pt x="2685" y="1449"/>
                </a:cubicBezTo>
                <a:lnTo>
                  <a:pt x="2844" y="1388"/>
                </a:lnTo>
                <a:lnTo>
                  <a:pt x="2829" y="1377"/>
                </a:lnTo>
                <a:close/>
                <a:moveTo>
                  <a:pt x="16423" y="1422"/>
                </a:moveTo>
                <a:cubicBezTo>
                  <a:pt x="16403" y="1407"/>
                  <a:pt x="16363" y="1432"/>
                  <a:pt x="16385" y="1438"/>
                </a:cubicBezTo>
                <a:lnTo>
                  <a:pt x="16196" y="1447"/>
                </a:lnTo>
                <a:cubicBezTo>
                  <a:pt x="16259" y="1426"/>
                  <a:pt x="16355" y="1400"/>
                  <a:pt x="16423" y="1422"/>
                </a:cubicBezTo>
                <a:close/>
                <a:moveTo>
                  <a:pt x="17113" y="1676"/>
                </a:moveTo>
                <a:lnTo>
                  <a:pt x="17097" y="1702"/>
                </a:lnTo>
                <a:lnTo>
                  <a:pt x="17080" y="1697"/>
                </a:lnTo>
                <a:cubicBezTo>
                  <a:pt x="17030" y="1714"/>
                  <a:pt x="16967" y="1742"/>
                  <a:pt x="16909" y="1733"/>
                </a:cubicBezTo>
                <a:lnTo>
                  <a:pt x="16916" y="1715"/>
                </a:lnTo>
                <a:lnTo>
                  <a:pt x="16969" y="1696"/>
                </a:lnTo>
                <a:lnTo>
                  <a:pt x="16981" y="1702"/>
                </a:lnTo>
                <a:lnTo>
                  <a:pt x="16986" y="1687"/>
                </a:lnTo>
                <a:cubicBezTo>
                  <a:pt x="17021" y="1673"/>
                  <a:pt x="17074" y="1673"/>
                  <a:pt x="17113" y="1676"/>
                </a:cubicBezTo>
                <a:close/>
                <a:moveTo>
                  <a:pt x="12657" y="1820"/>
                </a:moveTo>
                <a:cubicBezTo>
                  <a:pt x="12656" y="1837"/>
                  <a:pt x="12595" y="1828"/>
                  <a:pt x="12585" y="1824"/>
                </a:cubicBezTo>
                <a:lnTo>
                  <a:pt x="12594" y="1810"/>
                </a:lnTo>
                <a:cubicBezTo>
                  <a:pt x="12728" y="1808"/>
                  <a:pt x="12808" y="1812"/>
                  <a:pt x="12933" y="1762"/>
                </a:cubicBezTo>
                <a:cubicBezTo>
                  <a:pt x="12954" y="1790"/>
                  <a:pt x="12718" y="1810"/>
                  <a:pt x="12657" y="1820"/>
                </a:cubicBezTo>
                <a:close/>
                <a:moveTo>
                  <a:pt x="17440" y="1832"/>
                </a:moveTo>
                <a:lnTo>
                  <a:pt x="17440" y="1867"/>
                </a:lnTo>
                <a:lnTo>
                  <a:pt x="17278" y="1939"/>
                </a:lnTo>
                <a:lnTo>
                  <a:pt x="17270" y="1952"/>
                </a:lnTo>
                <a:lnTo>
                  <a:pt x="17085" y="1964"/>
                </a:lnTo>
                <a:cubicBezTo>
                  <a:pt x="17021" y="1929"/>
                  <a:pt x="17108" y="1855"/>
                  <a:pt x="17152" y="1832"/>
                </a:cubicBezTo>
                <a:lnTo>
                  <a:pt x="17440" y="1832"/>
                </a:lnTo>
                <a:close/>
                <a:moveTo>
                  <a:pt x="17487" y="1847"/>
                </a:moveTo>
                <a:cubicBezTo>
                  <a:pt x="17539" y="1848"/>
                  <a:pt x="17596" y="1854"/>
                  <a:pt x="17644" y="1869"/>
                </a:cubicBezTo>
                <a:lnTo>
                  <a:pt x="17627" y="1906"/>
                </a:lnTo>
                <a:cubicBezTo>
                  <a:pt x="17613" y="1893"/>
                  <a:pt x="17501" y="1885"/>
                  <a:pt x="17472" y="1884"/>
                </a:cubicBezTo>
                <a:lnTo>
                  <a:pt x="17487" y="1847"/>
                </a:lnTo>
                <a:close/>
                <a:moveTo>
                  <a:pt x="14086" y="1858"/>
                </a:moveTo>
                <a:lnTo>
                  <a:pt x="14101" y="1894"/>
                </a:lnTo>
                <a:lnTo>
                  <a:pt x="14086" y="1905"/>
                </a:lnTo>
                <a:lnTo>
                  <a:pt x="14005" y="1905"/>
                </a:lnTo>
                <a:lnTo>
                  <a:pt x="13966" y="1888"/>
                </a:lnTo>
                <a:cubicBezTo>
                  <a:pt x="13983" y="1868"/>
                  <a:pt x="14055" y="1852"/>
                  <a:pt x="14086" y="1858"/>
                </a:cubicBezTo>
                <a:close/>
                <a:moveTo>
                  <a:pt x="4174" y="1986"/>
                </a:moveTo>
                <a:lnTo>
                  <a:pt x="4232" y="1993"/>
                </a:lnTo>
                <a:cubicBezTo>
                  <a:pt x="4210" y="2021"/>
                  <a:pt x="4157" y="2021"/>
                  <a:pt x="4130" y="2030"/>
                </a:cubicBezTo>
                <a:cubicBezTo>
                  <a:pt x="4127" y="2019"/>
                  <a:pt x="4126" y="2010"/>
                  <a:pt x="4128" y="1997"/>
                </a:cubicBezTo>
                <a:lnTo>
                  <a:pt x="4167" y="2002"/>
                </a:lnTo>
                <a:cubicBezTo>
                  <a:pt x="4173" y="1997"/>
                  <a:pt x="4165" y="1992"/>
                  <a:pt x="4174" y="1986"/>
                </a:cubicBezTo>
                <a:close/>
                <a:moveTo>
                  <a:pt x="4210" y="2053"/>
                </a:moveTo>
                <a:lnTo>
                  <a:pt x="4304" y="2056"/>
                </a:lnTo>
                <a:lnTo>
                  <a:pt x="4384" y="2047"/>
                </a:lnTo>
                <a:lnTo>
                  <a:pt x="4173" y="2071"/>
                </a:lnTo>
                <a:cubicBezTo>
                  <a:pt x="4203" y="2071"/>
                  <a:pt x="4178" y="2040"/>
                  <a:pt x="4222" y="2040"/>
                </a:cubicBezTo>
                <a:lnTo>
                  <a:pt x="4210" y="2053"/>
                </a:lnTo>
                <a:close/>
                <a:moveTo>
                  <a:pt x="15798" y="2114"/>
                </a:moveTo>
                <a:cubicBezTo>
                  <a:pt x="15816" y="2114"/>
                  <a:pt x="15828" y="2130"/>
                  <a:pt x="15846" y="2131"/>
                </a:cubicBezTo>
                <a:cubicBezTo>
                  <a:pt x="15847" y="2144"/>
                  <a:pt x="15847" y="2152"/>
                  <a:pt x="15847" y="2165"/>
                </a:cubicBezTo>
                <a:cubicBezTo>
                  <a:pt x="15847" y="2179"/>
                  <a:pt x="15869" y="2179"/>
                  <a:pt x="15877" y="2188"/>
                </a:cubicBezTo>
                <a:lnTo>
                  <a:pt x="15814" y="2188"/>
                </a:lnTo>
                <a:cubicBezTo>
                  <a:pt x="15795" y="2189"/>
                  <a:pt x="15798" y="2168"/>
                  <a:pt x="15780" y="2167"/>
                </a:cubicBezTo>
                <a:cubicBezTo>
                  <a:pt x="15779" y="2155"/>
                  <a:pt x="15779" y="2146"/>
                  <a:pt x="15779" y="2133"/>
                </a:cubicBezTo>
                <a:cubicBezTo>
                  <a:pt x="15779" y="2120"/>
                  <a:pt x="15770" y="2124"/>
                  <a:pt x="15760" y="2128"/>
                </a:cubicBezTo>
                <a:cubicBezTo>
                  <a:pt x="15765" y="2121"/>
                  <a:pt x="15779" y="2114"/>
                  <a:pt x="15798" y="2114"/>
                </a:cubicBezTo>
                <a:close/>
                <a:moveTo>
                  <a:pt x="15114" y="2204"/>
                </a:moveTo>
                <a:cubicBezTo>
                  <a:pt x="15136" y="2204"/>
                  <a:pt x="15117" y="2233"/>
                  <a:pt x="15092" y="2232"/>
                </a:cubicBezTo>
                <a:lnTo>
                  <a:pt x="14962" y="2227"/>
                </a:lnTo>
                <a:lnTo>
                  <a:pt x="14910" y="2171"/>
                </a:lnTo>
                <a:lnTo>
                  <a:pt x="14876" y="2164"/>
                </a:lnTo>
                <a:cubicBezTo>
                  <a:pt x="14974" y="2156"/>
                  <a:pt x="15028" y="2172"/>
                  <a:pt x="15114" y="2204"/>
                </a:cubicBezTo>
                <a:close/>
                <a:moveTo>
                  <a:pt x="15531" y="2157"/>
                </a:moveTo>
                <a:lnTo>
                  <a:pt x="15563" y="2157"/>
                </a:lnTo>
                <a:lnTo>
                  <a:pt x="15767" y="2259"/>
                </a:lnTo>
                <a:cubicBezTo>
                  <a:pt x="15799" y="2253"/>
                  <a:pt x="15792" y="2277"/>
                  <a:pt x="15861" y="2300"/>
                </a:cubicBezTo>
                <a:cubicBezTo>
                  <a:pt x="15973" y="2455"/>
                  <a:pt x="16293" y="2418"/>
                  <a:pt x="15919" y="2500"/>
                </a:cubicBezTo>
                <a:lnTo>
                  <a:pt x="15696" y="2429"/>
                </a:lnTo>
                <a:cubicBezTo>
                  <a:pt x="15750" y="2398"/>
                  <a:pt x="15632" y="2391"/>
                  <a:pt x="15657" y="2418"/>
                </a:cubicBezTo>
                <a:lnTo>
                  <a:pt x="15505" y="2457"/>
                </a:lnTo>
                <a:lnTo>
                  <a:pt x="15452" y="2486"/>
                </a:lnTo>
                <a:lnTo>
                  <a:pt x="15229" y="2541"/>
                </a:lnTo>
                <a:lnTo>
                  <a:pt x="15212" y="2548"/>
                </a:lnTo>
                <a:cubicBezTo>
                  <a:pt x="15255" y="2397"/>
                  <a:pt x="15273" y="2435"/>
                  <a:pt x="15023" y="2489"/>
                </a:cubicBezTo>
                <a:lnTo>
                  <a:pt x="15012" y="2460"/>
                </a:lnTo>
                <a:cubicBezTo>
                  <a:pt x="15221" y="2388"/>
                  <a:pt x="15365" y="2268"/>
                  <a:pt x="15531" y="2157"/>
                </a:cubicBezTo>
                <a:close/>
                <a:moveTo>
                  <a:pt x="14098" y="2414"/>
                </a:moveTo>
                <a:cubicBezTo>
                  <a:pt x="14117" y="2414"/>
                  <a:pt x="14168" y="2430"/>
                  <a:pt x="14216" y="2443"/>
                </a:cubicBezTo>
                <a:cubicBezTo>
                  <a:pt x="14207" y="2451"/>
                  <a:pt x="14201" y="2452"/>
                  <a:pt x="14182" y="2452"/>
                </a:cubicBezTo>
                <a:cubicBezTo>
                  <a:pt x="14169" y="2452"/>
                  <a:pt x="14090" y="2439"/>
                  <a:pt x="14072" y="2421"/>
                </a:cubicBezTo>
                <a:cubicBezTo>
                  <a:pt x="14083" y="2419"/>
                  <a:pt x="14079" y="2414"/>
                  <a:pt x="14098" y="2414"/>
                </a:cubicBezTo>
                <a:close/>
                <a:moveTo>
                  <a:pt x="14348" y="2441"/>
                </a:moveTo>
                <a:lnTo>
                  <a:pt x="14374" y="2494"/>
                </a:lnTo>
                <a:lnTo>
                  <a:pt x="14224" y="2453"/>
                </a:lnTo>
                <a:cubicBezTo>
                  <a:pt x="14261" y="2445"/>
                  <a:pt x="14308" y="2437"/>
                  <a:pt x="14348" y="2441"/>
                </a:cubicBezTo>
                <a:close/>
                <a:moveTo>
                  <a:pt x="1968" y="2468"/>
                </a:moveTo>
                <a:lnTo>
                  <a:pt x="2123" y="2546"/>
                </a:lnTo>
                <a:lnTo>
                  <a:pt x="2086" y="2562"/>
                </a:lnTo>
                <a:lnTo>
                  <a:pt x="2101" y="2568"/>
                </a:lnTo>
                <a:cubicBezTo>
                  <a:pt x="1923" y="2592"/>
                  <a:pt x="1852" y="2489"/>
                  <a:pt x="1757" y="2526"/>
                </a:cubicBezTo>
                <a:lnTo>
                  <a:pt x="1684" y="2508"/>
                </a:lnTo>
                <a:lnTo>
                  <a:pt x="1968" y="2468"/>
                </a:lnTo>
                <a:close/>
                <a:moveTo>
                  <a:pt x="16539" y="2468"/>
                </a:moveTo>
                <a:cubicBezTo>
                  <a:pt x="16587" y="2473"/>
                  <a:pt x="16609" y="2478"/>
                  <a:pt x="16627" y="2479"/>
                </a:cubicBezTo>
                <a:cubicBezTo>
                  <a:pt x="16628" y="2492"/>
                  <a:pt x="16628" y="2502"/>
                  <a:pt x="16627" y="2515"/>
                </a:cubicBezTo>
                <a:cubicBezTo>
                  <a:pt x="16596" y="2509"/>
                  <a:pt x="16577" y="2504"/>
                  <a:pt x="16530" y="2482"/>
                </a:cubicBezTo>
                <a:cubicBezTo>
                  <a:pt x="16530" y="2482"/>
                  <a:pt x="16537" y="2476"/>
                  <a:pt x="16539" y="2468"/>
                </a:cubicBezTo>
                <a:close/>
                <a:moveTo>
                  <a:pt x="16333" y="2501"/>
                </a:moveTo>
                <a:lnTo>
                  <a:pt x="16460" y="2501"/>
                </a:lnTo>
                <a:cubicBezTo>
                  <a:pt x="16461" y="2513"/>
                  <a:pt x="16469" y="2524"/>
                  <a:pt x="16469" y="2530"/>
                </a:cubicBezTo>
                <a:cubicBezTo>
                  <a:pt x="16460" y="2536"/>
                  <a:pt x="16442" y="2532"/>
                  <a:pt x="16442" y="2545"/>
                </a:cubicBezTo>
                <a:cubicBezTo>
                  <a:pt x="16442" y="2532"/>
                  <a:pt x="16394" y="2547"/>
                  <a:pt x="16387" y="2542"/>
                </a:cubicBezTo>
                <a:cubicBezTo>
                  <a:pt x="16371" y="2531"/>
                  <a:pt x="16349" y="2515"/>
                  <a:pt x="16333" y="2501"/>
                </a:cubicBezTo>
                <a:close/>
                <a:moveTo>
                  <a:pt x="15718" y="2576"/>
                </a:moveTo>
                <a:cubicBezTo>
                  <a:pt x="15736" y="2618"/>
                  <a:pt x="15387" y="2694"/>
                  <a:pt x="15342" y="2703"/>
                </a:cubicBezTo>
                <a:lnTo>
                  <a:pt x="15331" y="2684"/>
                </a:lnTo>
                <a:cubicBezTo>
                  <a:pt x="15403" y="2613"/>
                  <a:pt x="15603" y="2575"/>
                  <a:pt x="15718" y="2576"/>
                </a:cubicBezTo>
                <a:close/>
                <a:moveTo>
                  <a:pt x="16947" y="2621"/>
                </a:moveTo>
                <a:lnTo>
                  <a:pt x="16833" y="2621"/>
                </a:lnTo>
                <a:cubicBezTo>
                  <a:pt x="16857" y="2610"/>
                  <a:pt x="16891" y="2605"/>
                  <a:pt x="16918" y="2602"/>
                </a:cubicBezTo>
                <a:lnTo>
                  <a:pt x="16947" y="2621"/>
                </a:lnTo>
                <a:close/>
                <a:moveTo>
                  <a:pt x="17442" y="2597"/>
                </a:moveTo>
                <a:lnTo>
                  <a:pt x="17501" y="2597"/>
                </a:lnTo>
                <a:cubicBezTo>
                  <a:pt x="17520" y="2596"/>
                  <a:pt x="17509" y="2613"/>
                  <a:pt x="17521" y="2607"/>
                </a:cubicBezTo>
                <a:cubicBezTo>
                  <a:pt x="17523" y="2615"/>
                  <a:pt x="17515" y="2624"/>
                  <a:pt x="17523" y="2632"/>
                </a:cubicBezTo>
                <a:cubicBezTo>
                  <a:pt x="17496" y="2628"/>
                  <a:pt x="17472" y="2633"/>
                  <a:pt x="17458" y="2627"/>
                </a:cubicBezTo>
                <a:cubicBezTo>
                  <a:pt x="17455" y="2621"/>
                  <a:pt x="17455" y="2616"/>
                  <a:pt x="17442" y="2633"/>
                </a:cubicBezTo>
                <a:lnTo>
                  <a:pt x="17442" y="2597"/>
                </a:lnTo>
                <a:close/>
                <a:moveTo>
                  <a:pt x="15948" y="2655"/>
                </a:moveTo>
                <a:lnTo>
                  <a:pt x="16037" y="2663"/>
                </a:lnTo>
                <a:lnTo>
                  <a:pt x="16052" y="2674"/>
                </a:lnTo>
                <a:lnTo>
                  <a:pt x="15914" y="2777"/>
                </a:lnTo>
                <a:cubicBezTo>
                  <a:pt x="15861" y="2812"/>
                  <a:pt x="15866" y="2754"/>
                  <a:pt x="15862" y="2743"/>
                </a:cubicBezTo>
                <a:lnTo>
                  <a:pt x="15849" y="2740"/>
                </a:lnTo>
                <a:lnTo>
                  <a:pt x="15948" y="2655"/>
                </a:lnTo>
                <a:close/>
                <a:moveTo>
                  <a:pt x="18279" y="2746"/>
                </a:moveTo>
                <a:cubicBezTo>
                  <a:pt x="18288" y="2759"/>
                  <a:pt x="18298" y="2769"/>
                  <a:pt x="18318" y="2763"/>
                </a:cubicBezTo>
                <a:cubicBezTo>
                  <a:pt x="18316" y="2777"/>
                  <a:pt x="18297" y="2805"/>
                  <a:pt x="18271" y="2805"/>
                </a:cubicBezTo>
                <a:cubicBezTo>
                  <a:pt x="18216" y="2805"/>
                  <a:pt x="18234" y="2783"/>
                  <a:pt x="18184" y="2771"/>
                </a:cubicBezTo>
                <a:cubicBezTo>
                  <a:pt x="18193" y="2748"/>
                  <a:pt x="18252" y="2758"/>
                  <a:pt x="18279" y="2746"/>
                </a:cubicBezTo>
                <a:close/>
                <a:moveTo>
                  <a:pt x="2297" y="2875"/>
                </a:moveTo>
                <a:cubicBezTo>
                  <a:pt x="2272" y="2900"/>
                  <a:pt x="2205" y="2915"/>
                  <a:pt x="2163" y="2913"/>
                </a:cubicBezTo>
                <a:lnTo>
                  <a:pt x="2161" y="2893"/>
                </a:lnTo>
                <a:lnTo>
                  <a:pt x="2297" y="2875"/>
                </a:lnTo>
                <a:close/>
                <a:moveTo>
                  <a:pt x="17713" y="2937"/>
                </a:moveTo>
                <a:lnTo>
                  <a:pt x="17608" y="2965"/>
                </a:lnTo>
                <a:lnTo>
                  <a:pt x="17607" y="2946"/>
                </a:lnTo>
                <a:cubicBezTo>
                  <a:pt x="17642" y="2927"/>
                  <a:pt x="17681" y="2891"/>
                  <a:pt x="17713" y="2937"/>
                </a:cubicBezTo>
                <a:close/>
                <a:moveTo>
                  <a:pt x="4957" y="2933"/>
                </a:moveTo>
                <a:cubicBezTo>
                  <a:pt x="4976" y="2933"/>
                  <a:pt x="4982" y="2934"/>
                  <a:pt x="4995" y="2944"/>
                </a:cubicBezTo>
                <a:lnTo>
                  <a:pt x="5013" y="2934"/>
                </a:lnTo>
                <a:cubicBezTo>
                  <a:pt x="5005" y="2943"/>
                  <a:pt x="5013" y="2949"/>
                  <a:pt x="5004" y="2954"/>
                </a:cubicBezTo>
                <a:lnTo>
                  <a:pt x="4908" y="2954"/>
                </a:lnTo>
                <a:cubicBezTo>
                  <a:pt x="4924" y="2939"/>
                  <a:pt x="4938" y="2933"/>
                  <a:pt x="4957" y="2933"/>
                </a:cubicBezTo>
                <a:close/>
                <a:moveTo>
                  <a:pt x="1834" y="2975"/>
                </a:moveTo>
                <a:lnTo>
                  <a:pt x="1797" y="3000"/>
                </a:lnTo>
                <a:lnTo>
                  <a:pt x="1687" y="3014"/>
                </a:lnTo>
                <a:cubicBezTo>
                  <a:pt x="1702" y="3029"/>
                  <a:pt x="1636" y="3040"/>
                  <a:pt x="1627" y="3040"/>
                </a:cubicBezTo>
                <a:cubicBezTo>
                  <a:pt x="1549" y="3046"/>
                  <a:pt x="1453" y="2988"/>
                  <a:pt x="1577" y="2957"/>
                </a:cubicBezTo>
                <a:lnTo>
                  <a:pt x="1834" y="2975"/>
                </a:lnTo>
                <a:close/>
                <a:moveTo>
                  <a:pt x="4623" y="3038"/>
                </a:moveTo>
                <a:lnTo>
                  <a:pt x="4651" y="3003"/>
                </a:lnTo>
                <a:lnTo>
                  <a:pt x="4842" y="2944"/>
                </a:lnTo>
                <a:cubicBezTo>
                  <a:pt x="4926" y="2933"/>
                  <a:pt x="4703" y="3016"/>
                  <a:pt x="4623" y="3038"/>
                </a:cubicBezTo>
                <a:close/>
                <a:moveTo>
                  <a:pt x="3549" y="3275"/>
                </a:moveTo>
                <a:lnTo>
                  <a:pt x="3466" y="3279"/>
                </a:lnTo>
                <a:lnTo>
                  <a:pt x="3480" y="3291"/>
                </a:lnTo>
                <a:cubicBezTo>
                  <a:pt x="3454" y="3305"/>
                  <a:pt x="3363" y="3296"/>
                  <a:pt x="3375" y="3273"/>
                </a:cubicBezTo>
                <a:cubicBezTo>
                  <a:pt x="3453" y="3262"/>
                  <a:pt x="3618" y="3154"/>
                  <a:pt x="3595" y="3208"/>
                </a:cubicBezTo>
                <a:cubicBezTo>
                  <a:pt x="3585" y="3232"/>
                  <a:pt x="3541" y="3236"/>
                  <a:pt x="3549" y="3275"/>
                </a:cubicBezTo>
                <a:close/>
                <a:moveTo>
                  <a:pt x="3220" y="3351"/>
                </a:moveTo>
                <a:cubicBezTo>
                  <a:pt x="3255" y="3349"/>
                  <a:pt x="3353" y="3280"/>
                  <a:pt x="3396" y="3314"/>
                </a:cubicBezTo>
                <a:cubicBezTo>
                  <a:pt x="3420" y="3332"/>
                  <a:pt x="3402" y="3371"/>
                  <a:pt x="3375" y="3387"/>
                </a:cubicBezTo>
                <a:cubicBezTo>
                  <a:pt x="3262" y="3451"/>
                  <a:pt x="3101" y="3455"/>
                  <a:pt x="2961" y="3484"/>
                </a:cubicBezTo>
                <a:lnTo>
                  <a:pt x="2913" y="3494"/>
                </a:lnTo>
                <a:lnTo>
                  <a:pt x="2962" y="3442"/>
                </a:lnTo>
                <a:cubicBezTo>
                  <a:pt x="2969" y="3426"/>
                  <a:pt x="2877" y="3454"/>
                  <a:pt x="2890" y="3439"/>
                </a:cubicBezTo>
                <a:lnTo>
                  <a:pt x="2967" y="3387"/>
                </a:lnTo>
                <a:cubicBezTo>
                  <a:pt x="3141" y="3333"/>
                  <a:pt x="3011" y="3361"/>
                  <a:pt x="3097" y="3394"/>
                </a:cubicBezTo>
                <a:lnTo>
                  <a:pt x="3132" y="3370"/>
                </a:lnTo>
                <a:lnTo>
                  <a:pt x="3118" y="3357"/>
                </a:lnTo>
                <a:cubicBezTo>
                  <a:pt x="3124" y="3353"/>
                  <a:pt x="3217" y="3309"/>
                  <a:pt x="3223" y="3320"/>
                </a:cubicBezTo>
                <a:lnTo>
                  <a:pt x="3220" y="3351"/>
                </a:lnTo>
                <a:close/>
                <a:moveTo>
                  <a:pt x="6154" y="3400"/>
                </a:moveTo>
                <a:cubicBezTo>
                  <a:pt x="6180" y="3388"/>
                  <a:pt x="6230" y="3411"/>
                  <a:pt x="6204" y="3422"/>
                </a:cubicBezTo>
                <a:cubicBezTo>
                  <a:pt x="6155" y="3477"/>
                  <a:pt x="6095" y="3540"/>
                  <a:pt x="6017" y="3575"/>
                </a:cubicBezTo>
                <a:cubicBezTo>
                  <a:pt x="6041" y="3516"/>
                  <a:pt x="6079" y="3436"/>
                  <a:pt x="6154" y="3400"/>
                </a:cubicBezTo>
                <a:close/>
                <a:moveTo>
                  <a:pt x="18302" y="3496"/>
                </a:moveTo>
                <a:lnTo>
                  <a:pt x="18327" y="3515"/>
                </a:lnTo>
                <a:lnTo>
                  <a:pt x="18184" y="3515"/>
                </a:lnTo>
                <a:lnTo>
                  <a:pt x="18302" y="3496"/>
                </a:lnTo>
                <a:close/>
                <a:moveTo>
                  <a:pt x="6364" y="3529"/>
                </a:moveTo>
                <a:cubicBezTo>
                  <a:pt x="6383" y="3528"/>
                  <a:pt x="6391" y="3544"/>
                  <a:pt x="6408" y="3544"/>
                </a:cubicBezTo>
                <a:cubicBezTo>
                  <a:pt x="6410" y="3552"/>
                  <a:pt x="6393" y="3559"/>
                  <a:pt x="6385" y="3565"/>
                </a:cubicBezTo>
                <a:lnTo>
                  <a:pt x="6351" y="3565"/>
                </a:lnTo>
                <a:cubicBezTo>
                  <a:pt x="6342" y="3559"/>
                  <a:pt x="6342" y="3548"/>
                  <a:pt x="6334" y="3540"/>
                </a:cubicBezTo>
                <a:lnTo>
                  <a:pt x="6380" y="3540"/>
                </a:lnTo>
                <a:lnTo>
                  <a:pt x="6364" y="3529"/>
                </a:lnTo>
                <a:close/>
                <a:moveTo>
                  <a:pt x="2078" y="3562"/>
                </a:moveTo>
                <a:cubicBezTo>
                  <a:pt x="2069" y="3570"/>
                  <a:pt x="2053" y="3575"/>
                  <a:pt x="2040" y="3579"/>
                </a:cubicBezTo>
                <a:lnTo>
                  <a:pt x="2055" y="3590"/>
                </a:lnTo>
                <a:cubicBezTo>
                  <a:pt x="2036" y="3592"/>
                  <a:pt x="2013" y="3597"/>
                  <a:pt x="1995" y="3595"/>
                </a:cubicBezTo>
                <a:cubicBezTo>
                  <a:pt x="2029" y="3587"/>
                  <a:pt x="2043" y="3556"/>
                  <a:pt x="2078" y="3562"/>
                </a:cubicBezTo>
                <a:close/>
                <a:moveTo>
                  <a:pt x="6341" y="3626"/>
                </a:moveTo>
                <a:lnTo>
                  <a:pt x="6265" y="3681"/>
                </a:lnTo>
                <a:lnTo>
                  <a:pt x="6295" y="3700"/>
                </a:lnTo>
                <a:lnTo>
                  <a:pt x="6169" y="3806"/>
                </a:lnTo>
                <a:lnTo>
                  <a:pt x="6190" y="3775"/>
                </a:lnTo>
                <a:lnTo>
                  <a:pt x="6168" y="3768"/>
                </a:lnTo>
                <a:lnTo>
                  <a:pt x="6190" y="3742"/>
                </a:lnTo>
                <a:cubicBezTo>
                  <a:pt x="6174" y="3717"/>
                  <a:pt x="6095" y="3710"/>
                  <a:pt x="6160" y="3685"/>
                </a:cubicBezTo>
                <a:cubicBezTo>
                  <a:pt x="6209" y="3666"/>
                  <a:pt x="6127" y="3566"/>
                  <a:pt x="6286" y="3560"/>
                </a:cubicBezTo>
                <a:lnTo>
                  <a:pt x="6341" y="3626"/>
                </a:lnTo>
                <a:close/>
                <a:moveTo>
                  <a:pt x="6591" y="3603"/>
                </a:moveTo>
                <a:lnTo>
                  <a:pt x="6591" y="3633"/>
                </a:lnTo>
                <a:cubicBezTo>
                  <a:pt x="6574" y="3640"/>
                  <a:pt x="6575" y="3650"/>
                  <a:pt x="6564" y="3656"/>
                </a:cubicBezTo>
                <a:cubicBezTo>
                  <a:pt x="6561" y="3643"/>
                  <a:pt x="6569" y="3627"/>
                  <a:pt x="6562" y="3603"/>
                </a:cubicBezTo>
                <a:lnTo>
                  <a:pt x="6591" y="3603"/>
                </a:lnTo>
                <a:close/>
                <a:moveTo>
                  <a:pt x="1443" y="3699"/>
                </a:moveTo>
                <a:lnTo>
                  <a:pt x="1494" y="3707"/>
                </a:lnTo>
                <a:cubicBezTo>
                  <a:pt x="1475" y="3710"/>
                  <a:pt x="1471" y="3719"/>
                  <a:pt x="1462" y="3731"/>
                </a:cubicBezTo>
                <a:cubicBezTo>
                  <a:pt x="1444" y="3731"/>
                  <a:pt x="1429" y="3731"/>
                  <a:pt x="1411" y="3729"/>
                </a:cubicBezTo>
                <a:cubicBezTo>
                  <a:pt x="1427" y="3716"/>
                  <a:pt x="1434" y="3711"/>
                  <a:pt x="1443" y="3699"/>
                </a:cubicBezTo>
                <a:close/>
                <a:moveTo>
                  <a:pt x="6088" y="3720"/>
                </a:moveTo>
                <a:lnTo>
                  <a:pt x="6098" y="3768"/>
                </a:lnTo>
                <a:lnTo>
                  <a:pt x="6090" y="3804"/>
                </a:lnTo>
                <a:lnTo>
                  <a:pt x="6053" y="3804"/>
                </a:lnTo>
                <a:cubicBezTo>
                  <a:pt x="6067" y="3803"/>
                  <a:pt x="6063" y="3760"/>
                  <a:pt x="6053" y="3760"/>
                </a:cubicBezTo>
                <a:lnTo>
                  <a:pt x="6088" y="3720"/>
                </a:lnTo>
                <a:close/>
                <a:moveTo>
                  <a:pt x="917" y="3748"/>
                </a:moveTo>
                <a:lnTo>
                  <a:pt x="844" y="3814"/>
                </a:lnTo>
                <a:lnTo>
                  <a:pt x="612" y="3839"/>
                </a:lnTo>
                <a:cubicBezTo>
                  <a:pt x="629" y="3856"/>
                  <a:pt x="534" y="3863"/>
                  <a:pt x="545" y="3841"/>
                </a:cubicBezTo>
                <a:cubicBezTo>
                  <a:pt x="705" y="3761"/>
                  <a:pt x="758" y="3783"/>
                  <a:pt x="917" y="3748"/>
                </a:cubicBezTo>
                <a:close/>
                <a:moveTo>
                  <a:pt x="18666" y="3881"/>
                </a:moveTo>
                <a:lnTo>
                  <a:pt x="18316" y="4020"/>
                </a:lnTo>
                <a:lnTo>
                  <a:pt x="18297" y="4012"/>
                </a:lnTo>
                <a:lnTo>
                  <a:pt x="18320" y="3985"/>
                </a:lnTo>
                <a:lnTo>
                  <a:pt x="18297" y="3980"/>
                </a:lnTo>
                <a:cubicBezTo>
                  <a:pt x="18362" y="3940"/>
                  <a:pt x="18468" y="3919"/>
                  <a:pt x="18552" y="3918"/>
                </a:cubicBezTo>
                <a:lnTo>
                  <a:pt x="18564" y="3929"/>
                </a:lnTo>
                <a:lnTo>
                  <a:pt x="18510" y="3904"/>
                </a:lnTo>
                <a:cubicBezTo>
                  <a:pt x="18536" y="3871"/>
                  <a:pt x="18623" y="3903"/>
                  <a:pt x="18666" y="3881"/>
                </a:cubicBezTo>
                <a:close/>
                <a:moveTo>
                  <a:pt x="5902" y="3887"/>
                </a:moveTo>
                <a:cubicBezTo>
                  <a:pt x="5974" y="3863"/>
                  <a:pt x="6113" y="3868"/>
                  <a:pt x="6136" y="3922"/>
                </a:cubicBezTo>
                <a:lnTo>
                  <a:pt x="5967" y="4023"/>
                </a:lnTo>
                <a:lnTo>
                  <a:pt x="5969" y="4057"/>
                </a:lnTo>
                <a:lnTo>
                  <a:pt x="5861" y="4116"/>
                </a:lnTo>
                <a:cubicBezTo>
                  <a:pt x="5754" y="4077"/>
                  <a:pt x="5981" y="4007"/>
                  <a:pt x="5864" y="4030"/>
                </a:cubicBezTo>
                <a:lnTo>
                  <a:pt x="5902" y="3887"/>
                </a:lnTo>
                <a:close/>
                <a:moveTo>
                  <a:pt x="159" y="3917"/>
                </a:moveTo>
                <a:lnTo>
                  <a:pt x="54" y="3971"/>
                </a:lnTo>
                <a:lnTo>
                  <a:pt x="0" y="3955"/>
                </a:lnTo>
                <a:lnTo>
                  <a:pt x="0" y="3935"/>
                </a:lnTo>
                <a:lnTo>
                  <a:pt x="55" y="3913"/>
                </a:lnTo>
                <a:cubicBezTo>
                  <a:pt x="69" y="3914"/>
                  <a:pt x="102" y="3918"/>
                  <a:pt x="110" y="3929"/>
                </a:cubicBezTo>
                <a:lnTo>
                  <a:pt x="159" y="3917"/>
                </a:lnTo>
                <a:close/>
                <a:moveTo>
                  <a:pt x="6259" y="3967"/>
                </a:moveTo>
                <a:cubicBezTo>
                  <a:pt x="6286" y="3972"/>
                  <a:pt x="6300" y="3983"/>
                  <a:pt x="6325" y="3983"/>
                </a:cubicBezTo>
                <a:lnTo>
                  <a:pt x="6325" y="4036"/>
                </a:lnTo>
                <a:lnTo>
                  <a:pt x="6295" y="4030"/>
                </a:lnTo>
                <a:cubicBezTo>
                  <a:pt x="6295" y="4030"/>
                  <a:pt x="6295" y="4032"/>
                  <a:pt x="6303" y="4040"/>
                </a:cubicBezTo>
                <a:cubicBezTo>
                  <a:pt x="6276" y="4032"/>
                  <a:pt x="6259" y="3977"/>
                  <a:pt x="6259" y="3967"/>
                </a:cubicBezTo>
                <a:close/>
                <a:moveTo>
                  <a:pt x="14544" y="4042"/>
                </a:moveTo>
                <a:cubicBezTo>
                  <a:pt x="14594" y="4035"/>
                  <a:pt x="14675" y="4037"/>
                  <a:pt x="14716" y="4064"/>
                </a:cubicBezTo>
                <a:lnTo>
                  <a:pt x="14648" y="4116"/>
                </a:lnTo>
                <a:lnTo>
                  <a:pt x="14504" y="4072"/>
                </a:lnTo>
                <a:lnTo>
                  <a:pt x="14544" y="4042"/>
                </a:lnTo>
                <a:close/>
                <a:moveTo>
                  <a:pt x="5835" y="4117"/>
                </a:moveTo>
                <a:lnTo>
                  <a:pt x="5901" y="4150"/>
                </a:lnTo>
                <a:lnTo>
                  <a:pt x="5878" y="4196"/>
                </a:lnTo>
                <a:lnTo>
                  <a:pt x="5838" y="4191"/>
                </a:lnTo>
                <a:lnTo>
                  <a:pt x="5835" y="4117"/>
                </a:lnTo>
                <a:close/>
                <a:moveTo>
                  <a:pt x="18938" y="4282"/>
                </a:moveTo>
                <a:cubicBezTo>
                  <a:pt x="18967" y="4278"/>
                  <a:pt x="18907" y="4318"/>
                  <a:pt x="18889" y="4334"/>
                </a:cubicBezTo>
                <a:lnTo>
                  <a:pt x="18912" y="4360"/>
                </a:lnTo>
                <a:lnTo>
                  <a:pt x="18623" y="4574"/>
                </a:lnTo>
                <a:cubicBezTo>
                  <a:pt x="18676" y="4637"/>
                  <a:pt x="18719" y="4453"/>
                  <a:pt x="18870" y="4547"/>
                </a:cubicBezTo>
                <a:lnTo>
                  <a:pt x="18832" y="4555"/>
                </a:lnTo>
                <a:lnTo>
                  <a:pt x="18782" y="4581"/>
                </a:lnTo>
                <a:cubicBezTo>
                  <a:pt x="18742" y="4639"/>
                  <a:pt x="18878" y="4597"/>
                  <a:pt x="18895" y="4604"/>
                </a:cubicBezTo>
                <a:cubicBezTo>
                  <a:pt x="18915" y="4612"/>
                  <a:pt x="18843" y="4646"/>
                  <a:pt x="18866" y="4649"/>
                </a:cubicBezTo>
                <a:cubicBezTo>
                  <a:pt x="18900" y="4654"/>
                  <a:pt x="19105" y="4605"/>
                  <a:pt x="19159" y="4620"/>
                </a:cubicBezTo>
                <a:cubicBezTo>
                  <a:pt x="19233" y="4640"/>
                  <a:pt x="19068" y="4732"/>
                  <a:pt x="19063" y="4767"/>
                </a:cubicBezTo>
                <a:cubicBezTo>
                  <a:pt x="19060" y="4790"/>
                  <a:pt x="19168" y="4750"/>
                  <a:pt x="19170" y="4750"/>
                </a:cubicBezTo>
                <a:cubicBezTo>
                  <a:pt x="19186" y="4746"/>
                  <a:pt x="19229" y="4738"/>
                  <a:pt x="19222" y="4749"/>
                </a:cubicBezTo>
                <a:lnTo>
                  <a:pt x="19129" y="4807"/>
                </a:lnTo>
                <a:cubicBezTo>
                  <a:pt x="19111" y="4820"/>
                  <a:pt x="19026" y="4875"/>
                  <a:pt x="19033" y="4895"/>
                </a:cubicBezTo>
                <a:lnTo>
                  <a:pt x="19060" y="4903"/>
                </a:lnTo>
                <a:cubicBezTo>
                  <a:pt x="19114" y="4883"/>
                  <a:pt x="19154" y="4822"/>
                  <a:pt x="19222" y="4835"/>
                </a:cubicBezTo>
                <a:lnTo>
                  <a:pt x="19139" y="4926"/>
                </a:lnTo>
                <a:cubicBezTo>
                  <a:pt x="19146" y="4959"/>
                  <a:pt x="19220" y="4893"/>
                  <a:pt x="19222" y="4893"/>
                </a:cubicBezTo>
                <a:cubicBezTo>
                  <a:pt x="19243" y="4894"/>
                  <a:pt x="19227" y="4923"/>
                  <a:pt x="19222" y="4937"/>
                </a:cubicBezTo>
                <a:lnTo>
                  <a:pt x="19190" y="4962"/>
                </a:lnTo>
                <a:lnTo>
                  <a:pt x="19115" y="5058"/>
                </a:lnTo>
                <a:lnTo>
                  <a:pt x="19020" y="5074"/>
                </a:lnTo>
                <a:cubicBezTo>
                  <a:pt x="19008" y="5064"/>
                  <a:pt x="19050" y="4995"/>
                  <a:pt x="19035" y="4988"/>
                </a:cubicBezTo>
                <a:lnTo>
                  <a:pt x="18946" y="5042"/>
                </a:lnTo>
                <a:cubicBezTo>
                  <a:pt x="18954" y="5028"/>
                  <a:pt x="19061" y="4859"/>
                  <a:pt x="18984" y="4866"/>
                </a:cubicBezTo>
                <a:lnTo>
                  <a:pt x="18624" y="5036"/>
                </a:lnTo>
                <a:lnTo>
                  <a:pt x="18624" y="5007"/>
                </a:lnTo>
                <a:lnTo>
                  <a:pt x="18836" y="4922"/>
                </a:lnTo>
                <a:cubicBezTo>
                  <a:pt x="18805" y="4899"/>
                  <a:pt x="18360" y="4959"/>
                  <a:pt x="18055" y="4874"/>
                </a:cubicBezTo>
                <a:lnTo>
                  <a:pt x="18244" y="4782"/>
                </a:lnTo>
                <a:cubicBezTo>
                  <a:pt x="18003" y="4829"/>
                  <a:pt x="18449" y="4594"/>
                  <a:pt x="18503" y="4524"/>
                </a:cubicBezTo>
                <a:cubicBezTo>
                  <a:pt x="18564" y="4529"/>
                  <a:pt x="18579" y="4466"/>
                  <a:pt x="18594" y="4439"/>
                </a:cubicBezTo>
                <a:cubicBezTo>
                  <a:pt x="18636" y="4359"/>
                  <a:pt x="18832" y="4295"/>
                  <a:pt x="18938" y="4282"/>
                </a:cubicBezTo>
                <a:close/>
                <a:moveTo>
                  <a:pt x="17289" y="4545"/>
                </a:moveTo>
                <a:lnTo>
                  <a:pt x="17432" y="4545"/>
                </a:lnTo>
                <a:lnTo>
                  <a:pt x="17720" y="4643"/>
                </a:lnTo>
                <a:lnTo>
                  <a:pt x="17728" y="4671"/>
                </a:lnTo>
                <a:cubicBezTo>
                  <a:pt x="17640" y="4675"/>
                  <a:pt x="17599" y="4677"/>
                  <a:pt x="17559" y="4672"/>
                </a:cubicBezTo>
                <a:cubicBezTo>
                  <a:pt x="17520" y="4667"/>
                  <a:pt x="17482" y="4654"/>
                  <a:pt x="17402" y="4628"/>
                </a:cubicBezTo>
                <a:cubicBezTo>
                  <a:pt x="17470" y="4587"/>
                  <a:pt x="17265" y="4581"/>
                  <a:pt x="17289" y="4545"/>
                </a:cubicBezTo>
                <a:close/>
                <a:moveTo>
                  <a:pt x="16027" y="4962"/>
                </a:moveTo>
                <a:cubicBezTo>
                  <a:pt x="16026" y="4997"/>
                  <a:pt x="15973" y="4982"/>
                  <a:pt x="15942" y="5016"/>
                </a:cubicBezTo>
                <a:lnTo>
                  <a:pt x="15923" y="5002"/>
                </a:lnTo>
                <a:cubicBezTo>
                  <a:pt x="15955" y="4989"/>
                  <a:pt x="16000" y="4979"/>
                  <a:pt x="16027" y="4962"/>
                </a:cubicBezTo>
                <a:close/>
                <a:moveTo>
                  <a:pt x="18551" y="4994"/>
                </a:moveTo>
                <a:lnTo>
                  <a:pt x="18563" y="5014"/>
                </a:lnTo>
                <a:cubicBezTo>
                  <a:pt x="18520" y="5025"/>
                  <a:pt x="18547" y="5030"/>
                  <a:pt x="18527" y="5048"/>
                </a:cubicBezTo>
                <a:cubicBezTo>
                  <a:pt x="18526" y="5031"/>
                  <a:pt x="18531" y="5005"/>
                  <a:pt x="18551" y="4994"/>
                </a:cubicBezTo>
                <a:close/>
                <a:moveTo>
                  <a:pt x="17189" y="5127"/>
                </a:moveTo>
                <a:lnTo>
                  <a:pt x="17205" y="5120"/>
                </a:lnTo>
                <a:lnTo>
                  <a:pt x="17068" y="5056"/>
                </a:lnTo>
                <a:cubicBezTo>
                  <a:pt x="17096" y="5011"/>
                  <a:pt x="17477" y="5115"/>
                  <a:pt x="17400" y="5118"/>
                </a:cubicBezTo>
                <a:lnTo>
                  <a:pt x="17189" y="5127"/>
                </a:lnTo>
                <a:close/>
                <a:moveTo>
                  <a:pt x="17133" y="5270"/>
                </a:moveTo>
                <a:cubicBezTo>
                  <a:pt x="17110" y="5273"/>
                  <a:pt x="17081" y="5272"/>
                  <a:pt x="17061" y="5276"/>
                </a:cubicBezTo>
                <a:lnTo>
                  <a:pt x="17075" y="5287"/>
                </a:lnTo>
                <a:cubicBezTo>
                  <a:pt x="17042" y="5289"/>
                  <a:pt x="17002" y="5294"/>
                  <a:pt x="16965" y="5284"/>
                </a:cubicBezTo>
                <a:cubicBezTo>
                  <a:pt x="16957" y="5283"/>
                  <a:pt x="16958" y="5273"/>
                  <a:pt x="16943" y="5270"/>
                </a:cubicBezTo>
                <a:lnTo>
                  <a:pt x="17133" y="5270"/>
                </a:lnTo>
                <a:close/>
                <a:moveTo>
                  <a:pt x="15514" y="5894"/>
                </a:moveTo>
                <a:lnTo>
                  <a:pt x="15558" y="5901"/>
                </a:lnTo>
                <a:cubicBezTo>
                  <a:pt x="15550" y="5909"/>
                  <a:pt x="15557" y="5914"/>
                  <a:pt x="15549" y="5919"/>
                </a:cubicBezTo>
                <a:lnTo>
                  <a:pt x="15483" y="5919"/>
                </a:lnTo>
                <a:cubicBezTo>
                  <a:pt x="15500" y="5910"/>
                  <a:pt x="15513" y="5907"/>
                  <a:pt x="15514" y="5894"/>
                </a:cubicBezTo>
                <a:close/>
                <a:moveTo>
                  <a:pt x="15116" y="5936"/>
                </a:moveTo>
                <a:lnTo>
                  <a:pt x="15126" y="5956"/>
                </a:lnTo>
                <a:cubicBezTo>
                  <a:pt x="15112" y="5962"/>
                  <a:pt x="15065" y="5948"/>
                  <a:pt x="15059" y="5965"/>
                </a:cubicBezTo>
                <a:lnTo>
                  <a:pt x="14914" y="5981"/>
                </a:lnTo>
                <a:lnTo>
                  <a:pt x="15116" y="5936"/>
                </a:lnTo>
                <a:close/>
                <a:moveTo>
                  <a:pt x="14227" y="6785"/>
                </a:moveTo>
                <a:cubicBezTo>
                  <a:pt x="14228" y="6799"/>
                  <a:pt x="14228" y="6828"/>
                  <a:pt x="14246" y="6838"/>
                </a:cubicBezTo>
                <a:lnTo>
                  <a:pt x="14228" y="6868"/>
                </a:lnTo>
                <a:lnTo>
                  <a:pt x="14227" y="6785"/>
                </a:lnTo>
                <a:close/>
                <a:moveTo>
                  <a:pt x="14149" y="6911"/>
                </a:moveTo>
                <a:cubicBezTo>
                  <a:pt x="14146" y="6920"/>
                  <a:pt x="14131" y="6932"/>
                  <a:pt x="14131" y="6932"/>
                </a:cubicBezTo>
                <a:cubicBezTo>
                  <a:pt x="14121" y="6933"/>
                  <a:pt x="14092" y="6943"/>
                  <a:pt x="14072" y="6940"/>
                </a:cubicBezTo>
                <a:cubicBezTo>
                  <a:pt x="14105" y="6932"/>
                  <a:pt x="14126" y="6927"/>
                  <a:pt x="14149" y="6911"/>
                </a:cubicBezTo>
                <a:close/>
                <a:moveTo>
                  <a:pt x="6505" y="7842"/>
                </a:moveTo>
                <a:cubicBezTo>
                  <a:pt x="6526" y="7866"/>
                  <a:pt x="6543" y="7893"/>
                  <a:pt x="6554" y="7920"/>
                </a:cubicBezTo>
                <a:lnTo>
                  <a:pt x="6511" y="7917"/>
                </a:lnTo>
                <a:lnTo>
                  <a:pt x="6505" y="7842"/>
                </a:lnTo>
                <a:close/>
                <a:moveTo>
                  <a:pt x="6096" y="8024"/>
                </a:moveTo>
                <a:cubicBezTo>
                  <a:pt x="6096" y="8039"/>
                  <a:pt x="6095" y="8069"/>
                  <a:pt x="6082" y="8082"/>
                </a:cubicBezTo>
                <a:lnTo>
                  <a:pt x="6053" y="8064"/>
                </a:lnTo>
                <a:cubicBezTo>
                  <a:pt x="6073" y="8055"/>
                  <a:pt x="6088" y="8040"/>
                  <a:pt x="6096" y="8024"/>
                </a:cubicBezTo>
                <a:close/>
                <a:moveTo>
                  <a:pt x="9706" y="8040"/>
                </a:moveTo>
                <a:lnTo>
                  <a:pt x="9725" y="8054"/>
                </a:lnTo>
                <a:cubicBezTo>
                  <a:pt x="9707" y="8063"/>
                  <a:pt x="9679" y="8071"/>
                  <a:pt x="9670" y="8082"/>
                </a:cubicBezTo>
                <a:cubicBezTo>
                  <a:pt x="9660" y="8083"/>
                  <a:pt x="9642" y="8075"/>
                  <a:pt x="9642" y="8075"/>
                </a:cubicBezTo>
                <a:cubicBezTo>
                  <a:pt x="9674" y="8043"/>
                  <a:pt x="9679" y="8051"/>
                  <a:pt x="9706" y="8040"/>
                </a:cubicBezTo>
                <a:close/>
                <a:moveTo>
                  <a:pt x="13325" y="8265"/>
                </a:moveTo>
                <a:cubicBezTo>
                  <a:pt x="13364" y="8263"/>
                  <a:pt x="13335" y="8314"/>
                  <a:pt x="13317" y="8313"/>
                </a:cubicBezTo>
                <a:lnTo>
                  <a:pt x="13278" y="8281"/>
                </a:lnTo>
                <a:lnTo>
                  <a:pt x="13192" y="8300"/>
                </a:lnTo>
                <a:lnTo>
                  <a:pt x="13206" y="8312"/>
                </a:lnTo>
                <a:lnTo>
                  <a:pt x="13102" y="8313"/>
                </a:lnTo>
                <a:lnTo>
                  <a:pt x="13102" y="8287"/>
                </a:lnTo>
                <a:cubicBezTo>
                  <a:pt x="13173" y="8290"/>
                  <a:pt x="13262" y="8290"/>
                  <a:pt x="13325" y="8265"/>
                </a:cubicBezTo>
                <a:close/>
                <a:moveTo>
                  <a:pt x="13444" y="8313"/>
                </a:moveTo>
                <a:cubicBezTo>
                  <a:pt x="13514" y="8315"/>
                  <a:pt x="13440" y="8390"/>
                  <a:pt x="13413" y="8404"/>
                </a:cubicBezTo>
                <a:cubicBezTo>
                  <a:pt x="13425" y="8374"/>
                  <a:pt x="13427" y="8342"/>
                  <a:pt x="13444" y="8313"/>
                </a:cubicBezTo>
                <a:close/>
                <a:moveTo>
                  <a:pt x="13211" y="8666"/>
                </a:moveTo>
                <a:lnTo>
                  <a:pt x="13154" y="8621"/>
                </a:lnTo>
                <a:cubicBezTo>
                  <a:pt x="13144" y="8593"/>
                  <a:pt x="13172" y="8553"/>
                  <a:pt x="13186" y="8528"/>
                </a:cubicBezTo>
                <a:cubicBezTo>
                  <a:pt x="13210" y="8546"/>
                  <a:pt x="13317" y="8667"/>
                  <a:pt x="13211" y="8666"/>
                </a:cubicBezTo>
                <a:close/>
                <a:moveTo>
                  <a:pt x="13605" y="8541"/>
                </a:moveTo>
                <a:cubicBezTo>
                  <a:pt x="13593" y="8553"/>
                  <a:pt x="13593" y="8579"/>
                  <a:pt x="13575" y="8607"/>
                </a:cubicBezTo>
                <a:cubicBezTo>
                  <a:pt x="13564" y="8590"/>
                  <a:pt x="13571" y="8565"/>
                  <a:pt x="13571" y="8551"/>
                </a:cubicBezTo>
                <a:cubicBezTo>
                  <a:pt x="13571" y="8538"/>
                  <a:pt x="13595" y="8544"/>
                  <a:pt x="13605" y="8541"/>
                </a:cubicBezTo>
                <a:close/>
                <a:moveTo>
                  <a:pt x="12541" y="8597"/>
                </a:moveTo>
                <a:lnTo>
                  <a:pt x="12575" y="8602"/>
                </a:lnTo>
                <a:lnTo>
                  <a:pt x="12561" y="8628"/>
                </a:lnTo>
                <a:lnTo>
                  <a:pt x="12514" y="8629"/>
                </a:lnTo>
                <a:lnTo>
                  <a:pt x="12491" y="8645"/>
                </a:lnTo>
                <a:lnTo>
                  <a:pt x="12464" y="8625"/>
                </a:lnTo>
                <a:cubicBezTo>
                  <a:pt x="12476" y="8631"/>
                  <a:pt x="12498" y="8628"/>
                  <a:pt x="12510" y="8623"/>
                </a:cubicBezTo>
                <a:lnTo>
                  <a:pt x="12541" y="8597"/>
                </a:lnTo>
                <a:close/>
                <a:moveTo>
                  <a:pt x="13679" y="8602"/>
                </a:moveTo>
                <a:lnTo>
                  <a:pt x="13692" y="8631"/>
                </a:lnTo>
                <a:lnTo>
                  <a:pt x="13713" y="8634"/>
                </a:lnTo>
                <a:lnTo>
                  <a:pt x="13745" y="8667"/>
                </a:lnTo>
                <a:lnTo>
                  <a:pt x="13744" y="8703"/>
                </a:lnTo>
                <a:lnTo>
                  <a:pt x="13704" y="8685"/>
                </a:lnTo>
                <a:cubicBezTo>
                  <a:pt x="13732" y="8678"/>
                  <a:pt x="13703" y="8637"/>
                  <a:pt x="13679" y="8633"/>
                </a:cubicBezTo>
                <a:lnTo>
                  <a:pt x="13679" y="8602"/>
                </a:lnTo>
                <a:close/>
                <a:moveTo>
                  <a:pt x="13274" y="8677"/>
                </a:moveTo>
                <a:cubicBezTo>
                  <a:pt x="13305" y="8699"/>
                  <a:pt x="13307" y="8755"/>
                  <a:pt x="13254" y="8762"/>
                </a:cubicBezTo>
                <a:lnTo>
                  <a:pt x="13245" y="8728"/>
                </a:lnTo>
                <a:lnTo>
                  <a:pt x="13222" y="8713"/>
                </a:lnTo>
                <a:lnTo>
                  <a:pt x="13274" y="8677"/>
                </a:lnTo>
                <a:close/>
                <a:moveTo>
                  <a:pt x="13739" y="8838"/>
                </a:moveTo>
                <a:cubicBezTo>
                  <a:pt x="13766" y="8852"/>
                  <a:pt x="13805" y="8882"/>
                  <a:pt x="13786" y="8907"/>
                </a:cubicBezTo>
                <a:cubicBezTo>
                  <a:pt x="13758" y="8894"/>
                  <a:pt x="13743" y="8861"/>
                  <a:pt x="13739" y="8838"/>
                </a:cubicBezTo>
                <a:close/>
                <a:moveTo>
                  <a:pt x="12717" y="8886"/>
                </a:moveTo>
                <a:cubicBezTo>
                  <a:pt x="12786" y="8950"/>
                  <a:pt x="12926" y="9009"/>
                  <a:pt x="13043" y="9009"/>
                </a:cubicBezTo>
                <a:lnTo>
                  <a:pt x="13063" y="8995"/>
                </a:lnTo>
                <a:lnTo>
                  <a:pt x="13017" y="8974"/>
                </a:lnTo>
                <a:cubicBezTo>
                  <a:pt x="13001" y="8956"/>
                  <a:pt x="13062" y="8965"/>
                  <a:pt x="13056" y="8960"/>
                </a:cubicBezTo>
                <a:lnTo>
                  <a:pt x="13180" y="9024"/>
                </a:lnTo>
                <a:cubicBezTo>
                  <a:pt x="13173" y="9039"/>
                  <a:pt x="13222" y="9061"/>
                  <a:pt x="13222" y="9061"/>
                </a:cubicBezTo>
                <a:lnTo>
                  <a:pt x="13161" y="9070"/>
                </a:lnTo>
                <a:lnTo>
                  <a:pt x="13420" y="9164"/>
                </a:lnTo>
                <a:lnTo>
                  <a:pt x="13821" y="9318"/>
                </a:lnTo>
                <a:lnTo>
                  <a:pt x="13849" y="9309"/>
                </a:lnTo>
                <a:lnTo>
                  <a:pt x="13844" y="9359"/>
                </a:lnTo>
                <a:lnTo>
                  <a:pt x="13629" y="9387"/>
                </a:lnTo>
                <a:lnTo>
                  <a:pt x="13597" y="9383"/>
                </a:lnTo>
                <a:lnTo>
                  <a:pt x="13476" y="9383"/>
                </a:lnTo>
                <a:lnTo>
                  <a:pt x="13472" y="9398"/>
                </a:lnTo>
                <a:lnTo>
                  <a:pt x="13317" y="9399"/>
                </a:lnTo>
                <a:lnTo>
                  <a:pt x="13305" y="9409"/>
                </a:lnTo>
                <a:lnTo>
                  <a:pt x="13140" y="9409"/>
                </a:lnTo>
                <a:cubicBezTo>
                  <a:pt x="13090" y="9345"/>
                  <a:pt x="13296" y="9346"/>
                  <a:pt x="13290" y="9306"/>
                </a:cubicBezTo>
                <a:lnTo>
                  <a:pt x="13089" y="9263"/>
                </a:lnTo>
                <a:lnTo>
                  <a:pt x="12961" y="9126"/>
                </a:lnTo>
                <a:cubicBezTo>
                  <a:pt x="12939" y="9130"/>
                  <a:pt x="12933" y="9130"/>
                  <a:pt x="12957" y="9125"/>
                </a:cubicBezTo>
                <a:cubicBezTo>
                  <a:pt x="12755" y="9127"/>
                  <a:pt x="12574" y="9058"/>
                  <a:pt x="12379" y="9034"/>
                </a:cubicBezTo>
                <a:lnTo>
                  <a:pt x="12395" y="9028"/>
                </a:lnTo>
                <a:lnTo>
                  <a:pt x="12328" y="9014"/>
                </a:lnTo>
                <a:lnTo>
                  <a:pt x="12418" y="8979"/>
                </a:lnTo>
                <a:lnTo>
                  <a:pt x="11861" y="9100"/>
                </a:lnTo>
                <a:cubicBezTo>
                  <a:pt x="11830" y="9053"/>
                  <a:pt x="11813" y="9105"/>
                  <a:pt x="11781" y="9077"/>
                </a:cubicBezTo>
                <a:cubicBezTo>
                  <a:pt x="12136" y="8861"/>
                  <a:pt x="12164" y="8881"/>
                  <a:pt x="12567" y="8896"/>
                </a:cubicBezTo>
                <a:cubicBezTo>
                  <a:pt x="12586" y="8897"/>
                  <a:pt x="12715" y="8908"/>
                  <a:pt x="12717" y="8886"/>
                </a:cubicBezTo>
                <a:close/>
                <a:moveTo>
                  <a:pt x="13949" y="8919"/>
                </a:moveTo>
                <a:lnTo>
                  <a:pt x="13984" y="8969"/>
                </a:lnTo>
                <a:cubicBezTo>
                  <a:pt x="13965" y="8958"/>
                  <a:pt x="13961" y="8967"/>
                  <a:pt x="13973" y="8980"/>
                </a:cubicBezTo>
                <a:lnTo>
                  <a:pt x="13925" y="9014"/>
                </a:lnTo>
                <a:lnTo>
                  <a:pt x="13890" y="9001"/>
                </a:lnTo>
                <a:lnTo>
                  <a:pt x="13943" y="8958"/>
                </a:lnTo>
                <a:lnTo>
                  <a:pt x="13890" y="8926"/>
                </a:lnTo>
                <a:cubicBezTo>
                  <a:pt x="13893" y="8909"/>
                  <a:pt x="13935" y="8912"/>
                  <a:pt x="13949" y="8919"/>
                </a:cubicBezTo>
                <a:close/>
                <a:moveTo>
                  <a:pt x="14330" y="9064"/>
                </a:moveTo>
                <a:lnTo>
                  <a:pt x="14365" y="9064"/>
                </a:lnTo>
                <a:cubicBezTo>
                  <a:pt x="14389" y="9079"/>
                  <a:pt x="14403" y="9089"/>
                  <a:pt x="14421" y="9096"/>
                </a:cubicBezTo>
                <a:cubicBezTo>
                  <a:pt x="14414" y="9094"/>
                  <a:pt x="14404" y="9094"/>
                  <a:pt x="14394" y="9100"/>
                </a:cubicBezTo>
                <a:cubicBezTo>
                  <a:pt x="14376" y="9088"/>
                  <a:pt x="14373" y="9069"/>
                  <a:pt x="14330" y="9064"/>
                </a:cubicBezTo>
                <a:close/>
                <a:moveTo>
                  <a:pt x="14124" y="9160"/>
                </a:moveTo>
                <a:lnTo>
                  <a:pt x="14124" y="9193"/>
                </a:lnTo>
                <a:lnTo>
                  <a:pt x="14094" y="9217"/>
                </a:lnTo>
                <a:lnTo>
                  <a:pt x="14017" y="9228"/>
                </a:lnTo>
                <a:cubicBezTo>
                  <a:pt x="14002" y="9225"/>
                  <a:pt x="13992" y="9207"/>
                  <a:pt x="13989" y="9198"/>
                </a:cubicBezTo>
                <a:lnTo>
                  <a:pt x="14027" y="9171"/>
                </a:lnTo>
                <a:cubicBezTo>
                  <a:pt x="14052" y="9156"/>
                  <a:pt x="14093" y="9153"/>
                  <a:pt x="14124" y="9160"/>
                </a:cubicBezTo>
                <a:close/>
                <a:moveTo>
                  <a:pt x="14440" y="9376"/>
                </a:moveTo>
                <a:lnTo>
                  <a:pt x="14830" y="9486"/>
                </a:lnTo>
                <a:cubicBezTo>
                  <a:pt x="14843" y="9510"/>
                  <a:pt x="14786" y="9528"/>
                  <a:pt x="14762" y="9524"/>
                </a:cubicBezTo>
                <a:lnTo>
                  <a:pt x="14920" y="9540"/>
                </a:lnTo>
                <a:cubicBezTo>
                  <a:pt x="14935" y="9558"/>
                  <a:pt x="14987" y="9622"/>
                  <a:pt x="14959" y="9644"/>
                </a:cubicBezTo>
                <a:cubicBezTo>
                  <a:pt x="14810" y="9639"/>
                  <a:pt x="14424" y="9643"/>
                  <a:pt x="14359" y="9757"/>
                </a:cubicBezTo>
                <a:cubicBezTo>
                  <a:pt x="14217" y="9671"/>
                  <a:pt x="13963" y="9645"/>
                  <a:pt x="13784" y="9661"/>
                </a:cubicBezTo>
                <a:cubicBezTo>
                  <a:pt x="13788" y="9554"/>
                  <a:pt x="13893" y="9598"/>
                  <a:pt x="14155" y="9600"/>
                </a:cubicBezTo>
                <a:lnTo>
                  <a:pt x="14132" y="9558"/>
                </a:lnTo>
                <a:cubicBezTo>
                  <a:pt x="14204" y="9474"/>
                  <a:pt x="14090" y="9434"/>
                  <a:pt x="13981" y="9440"/>
                </a:cubicBezTo>
                <a:lnTo>
                  <a:pt x="14440" y="9376"/>
                </a:lnTo>
                <a:close/>
                <a:moveTo>
                  <a:pt x="14004" y="9539"/>
                </a:moveTo>
                <a:lnTo>
                  <a:pt x="14067" y="9539"/>
                </a:lnTo>
                <a:cubicBezTo>
                  <a:pt x="14086" y="9539"/>
                  <a:pt x="14086" y="9567"/>
                  <a:pt x="14093" y="9581"/>
                </a:cubicBezTo>
                <a:cubicBezTo>
                  <a:pt x="14067" y="9576"/>
                  <a:pt x="14045" y="9576"/>
                  <a:pt x="14021" y="9576"/>
                </a:cubicBezTo>
                <a:lnTo>
                  <a:pt x="14004" y="9564"/>
                </a:lnTo>
                <a:lnTo>
                  <a:pt x="14004" y="9539"/>
                </a:lnTo>
                <a:close/>
                <a:moveTo>
                  <a:pt x="13365" y="9662"/>
                </a:moveTo>
                <a:cubicBezTo>
                  <a:pt x="13484" y="9756"/>
                  <a:pt x="13121" y="9721"/>
                  <a:pt x="13088" y="9721"/>
                </a:cubicBezTo>
                <a:lnTo>
                  <a:pt x="12987" y="9660"/>
                </a:lnTo>
                <a:lnTo>
                  <a:pt x="12989" y="9636"/>
                </a:lnTo>
                <a:cubicBezTo>
                  <a:pt x="13157" y="9609"/>
                  <a:pt x="13208" y="9604"/>
                  <a:pt x="13365" y="9662"/>
                </a:cubicBezTo>
                <a:close/>
                <a:moveTo>
                  <a:pt x="15490" y="9626"/>
                </a:moveTo>
                <a:lnTo>
                  <a:pt x="15490" y="9685"/>
                </a:lnTo>
                <a:lnTo>
                  <a:pt x="15444" y="9709"/>
                </a:lnTo>
                <a:lnTo>
                  <a:pt x="15211" y="9709"/>
                </a:lnTo>
                <a:lnTo>
                  <a:pt x="15211" y="9619"/>
                </a:lnTo>
                <a:cubicBezTo>
                  <a:pt x="15211" y="9629"/>
                  <a:pt x="15234" y="9618"/>
                  <a:pt x="15236" y="9614"/>
                </a:cubicBezTo>
                <a:cubicBezTo>
                  <a:pt x="15297" y="9614"/>
                  <a:pt x="15444" y="9600"/>
                  <a:pt x="15490" y="9626"/>
                </a:cubicBezTo>
                <a:close/>
                <a:moveTo>
                  <a:pt x="16322" y="9940"/>
                </a:moveTo>
                <a:lnTo>
                  <a:pt x="16348" y="9970"/>
                </a:lnTo>
                <a:lnTo>
                  <a:pt x="16364" y="9973"/>
                </a:lnTo>
                <a:cubicBezTo>
                  <a:pt x="16331" y="9983"/>
                  <a:pt x="16268" y="10041"/>
                  <a:pt x="16249" y="10031"/>
                </a:cubicBezTo>
                <a:cubicBezTo>
                  <a:pt x="16235" y="10003"/>
                  <a:pt x="16251" y="9975"/>
                  <a:pt x="16295" y="9971"/>
                </a:cubicBezTo>
                <a:lnTo>
                  <a:pt x="16322" y="9940"/>
                </a:lnTo>
                <a:close/>
                <a:moveTo>
                  <a:pt x="16318" y="10091"/>
                </a:moveTo>
                <a:lnTo>
                  <a:pt x="16354" y="10091"/>
                </a:lnTo>
                <a:lnTo>
                  <a:pt x="16354" y="10148"/>
                </a:lnTo>
                <a:lnTo>
                  <a:pt x="16318" y="10148"/>
                </a:lnTo>
                <a:lnTo>
                  <a:pt x="16318" y="10091"/>
                </a:lnTo>
                <a:close/>
                <a:moveTo>
                  <a:pt x="16367" y="10208"/>
                </a:moveTo>
                <a:cubicBezTo>
                  <a:pt x="16384" y="10219"/>
                  <a:pt x="16401" y="10230"/>
                  <a:pt x="16400" y="10243"/>
                </a:cubicBezTo>
                <a:lnTo>
                  <a:pt x="16400" y="10282"/>
                </a:lnTo>
                <a:lnTo>
                  <a:pt x="16356" y="10282"/>
                </a:lnTo>
                <a:cubicBezTo>
                  <a:pt x="16363" y="10265"/>
                  <a:pt x="16355" y="10251"/>
                  <a:pt x="16355" y="10237"/>
                </a:cubicBezTo>
                <a:cubicBezTo>
                  <a:pt x="16355" y="10224"/>
                  <a:pt x="16346" y="10229"/>
                  <a:pt x="16336" y="10232"/>
                </a:cubicBezTo>
                <a:cubicBezTo>
                  <a:pt x="16341" y="10225"/>
                  <a:pt x="16343" y="10213"/>
                  <a:pt x="16367" y="10208"/>
                </a:cubicBezTo>
                <a:close/>
                <a:moveTo>
                  <a:pt x="16388" y="10342"/>
                </a:moveTo>
                <a:cubicBezTo>
                  <a:pt x="16413" y="10373"/>
                  <a:pt x="16385" y="10393"/>
                  <a:pt x="16382" y="10406"/>
                </a:cubicBezTo>
                <a:cubicBezTo>
                  <a:pt x="16371" y="10388"/>
                  <a:pt x="16385" y="10366"/>
                  <a:pt x="16388" y="10342"/>
                </a:cubicBezTo>
                <a:close/>
                <a:moveTo>
                  <a:pt x="14729" y="10615"/>
                </a:moveTo>
                <a:lnTo>
                  <a:pt x="14739" y="10644"/>
                </a:lnTo>
                <a:lnTo>
                  <a:pt x="14778" y="10664"/>
                </a:lnTo>
                <a:cubicBezTo>
                  <a:pt x="14742" y="10650"/>
                  <a:pt x="14693" y="10658"/>
                  <a:pt x="14729" y="10615"/>
                </a:cubicBezTo>
                <a:close/>
                <a:moveTo>
                  <a:pt x="15745" y="10813"/>
                </a:moveTo>
                <a:cubicBezTo>
                  <a:pt x="15763" y="10815"/>
                  <a:pt x="15778" y="10856"/>
                  <a:pt x="15752" y="10858"/>
                </a:cubicBezTo>
                <a:lnTo>
                  <a:pt x="15658" y="10860"/>
                </a:lnTo>
                <a:lnTo>
                  <a:pt x="15659" y="10824"/>
                </a:lnTo>
                <a:lnTo>
                  <a:pt x="15701" y="10840"/>
                </a:lnTo>
                <a:cubicBezTo>
                  <a:pt x="15717" y="10839"/>
                  <a:pt x="15735" y="10820"/>
                  <a:pt x="15745" y="10813"/>
                </a:cubicBezTo>
                <a:close/>
                <a:moveTo>
                  <a:pt x="16317" y="10872"/>
                </a:moveTo>
                <a:cubicBezTo>
                  <a:pt x="16325" y="10904"/>
                  <a:pt x="16310" y="10937"/>
                  <a:pt x="16332" y="10965"/>
                </a:cubicBezTo>
                <a:lnTo>
                  <a:pt x="16293" y="11005"/>
                </a:lnTo>
                <a:lnTo>
                  <a:pt x="16151" y="11005"/>
                </a:lnTo>
                <a:lnTo>
                  <a:pt x="16234" y="10912"/>
                </a:lnTo>
                <a:lnTo>
                  <a:pt x="16196" y="10895"/>
                </a:lnTo>
                <a:lnTo>
                  <a:pt x="16317" y="10872"/>
                </a:lnTo>
                <a:close/>
                <a:moveTo>
                  <a:pt x="12086" y="11375"/>
                </a:moveTo>
                <a:lnTo>
                  <a:pt x="12107" y="11388"/>
                </a:lnTo>
                <a:lnTo>
                  <a:pt x="12089" y="11444"/>
                </a:lnTo>
                <a:cubicBezTo>
                  <a:pt x="12104" y="11442"/>
                  <a:pt x="12083" y="11431"/>
                  <a:pt x="12071" y="11433"/>
                </a:cubicBezTo>
                <a:cubicBezTo>
                  <a:pt x="12072" y="11419"/>
                  <a:pt x="12072" y="11387"/>
                  <a:pt x="12086" y="11375"/>
                </a:cubicBezTo>
                <a:close/>
                <a:moveTo>
                  <a:pt x="18523" y="12553"/>
                </a:moveTo>
                <a:lnTo>
                  <a:pt x="18513" y="12585"/>
                </a:lnTo>
                <a:lnTo>
                  <a:pt x="18554" y="12607"/>
                </a:lnTo>
                <a:lnTo>
                  <a:pt x="18553" y="12643"/>
                </a:lnTo>
                <a:lnTo>
                  <a:pt x="18529" y="12633"/>
                </a:lnTo>
                <a:lnTo>
                  <a:pt x="18475" y="12627"/>
                </a:lnTo>
                <a:lnTo>
                  <a:pt x="18426" y="12635"/>
                </a:lnTo>
                <a:lnTo>
                  <a:pt x="18464" y="12624"/>
                </a:lnTo>
                <a:lnTo>
                  <a:pt x="18441" y="12587"/>
                </a:lnTo>
                <a:cubicBezTo>
                  <a:pt x="18437" y="12573"/>
                  <a:pt x="18485" y="12542"/>
                  <a:pt x="18483" y="12569"/>
                </a:cubicBezTo>
                <a:lnTo>
                  <a:pt x="18523" y="12553"/>
                </a:lnTo>
                <a:close/>
                <a:moveTo>
                  <a:pt x="10095" y="12607"/>
                </a:moveTo>
                <a:cubicBezTo>
                  <a:pt x="10139" y="12658"/>
                  <a:pt x="10180" y="12720"/>
                  <a:pt x="10195" y="12780"/>
                </a:cubicBezTo>
                <a:cubicBezTo>
                  <a:pt x="10209" y="12803"/>
                  <a:pt x="10084" y="12825"/>
                  <a:pt x="10067" y="12803"/>
                </a:cubicBezTo>
                <a:cubicBezTo>
                  <a:pt x="10036" y="12763"/>
                  <a:pt x="10148" y="12741"/>
                  <a:pt x="10127" y="12706"/>
                </a:cubicBezTo>
                <a:cubicBezTo>
                  <a:pt x="10127" y="12706"/>
                  <a:pt x="9996" y="12608"/>
                  <a:pt x="10095" y="12607"/>
                </a:cubicBezTo>
                <a:close/>
                <a:moveTo>
                  <a:pt x="18278" y="12708"/>
                </a:moveTo>
                <a:cubicBezTo>
                  <a:pt x="18289" y="12726"/>
                  <a:pt x="18305" y="12745"/>
                  <a:pt x="18305" y="12759"/>
                </a:cubicBezTo>
                <a:cubicBezTo>
                  <a:pt x="18305" y="12772"/>
                  <a:pt x="18319" y="12757"/>
                  <a:pt x="18327" y="12763"/>
                </a:cubicBezTo>
                <a:cubicBezTo>
                  <a:pt x="18312" y="12787"/>
                  <a:pt x="18297" y="12797"/>
                  <a:pt x="18288" y="12819"/>
                </a:cubicBezTo>
                <a:lnTo>
                  <a:pt x="18245" y="12819"/>
                </a:lnTo>
                <a:cubicBezTo>
                  <a:pt x="18238" y="12791"/>
                  <a:pt x="18252" y="12792"/>
                  <a:pt x="18252" y="12785"/>
                </a:cubicBezTo>
                <a:cubicBezTo>
                  <a:pt x="18252" y="12772"/>
                  <a:pt x="18250" y="12777"/>
                  <a:pt x="18238" y="12782"/>
                </a:cubicBezTo>
                <a:cubicBezTo>
                  <a:pt x="18244" y="12763"/>
                  <a:pt x="18259" y="12742"/>
                  <a:pt x="18278" y="12708"/>
                </a:cubicBezTo>
                <a:close/>
                <a:moveTo>
                  <a:pt x="10494" y="12751"/>
                </a:moveTo>
                <a:cubicBezTo>
                  <a:pt x="10502" y="12751"/>
                  <a:pt x="10505" y="12762"/>
                  <a:pt x="10514" y="12769"/>
                </a:cubicBezTo>
                <a:cubicBezTo>
                  <a:pt x="10505" y="12777"/>
                  <a:pt x="10497" y="12778"/>
                  <a:pt x="10502" y="12785"/>
                </a:cubicBezTo>
                <a:cubicBezTo>
                  <a:pt x="10492" y="12782"/>
                  <a:pt x="10477" y="12793"/>
                  <a:pt x="10472" y="12788"/>
                </a:cubicBezTo>
                <a:lnTo>
                  <a:pt x="10457" y="12799"/>
                </a:lnTo>
                <a:lnTo>
                  <a:pt x="10438" y="12785"/>
                </a:lnTo>
                <a:cubicBezTo>
                  <a:pt x="10468" y="12763"/>
                  <a:pt x="10461" y="12764"/>
                  <a:pt x="10494" y="12751"/>
                </a:cubicBezTo>
                <a:close/>
                <a:moveTo>
                  <a:pt x="18240" y="12916"/>
                </a:moveTo>
                <a:lnTo>
                  <a:pt x="18318" y="12928"/>
                </a:lnTo>
                <a:lnTo>
                  <a:pt x="18334" y="12953"/>
                </a:lnTo>
                <a:lnTo>
                  <a:pt x="18209" y="12954"/>
                </a:lnTo>
                <a:lnTo>
                  <a:pt x="18240" y="12916"/>
                </a:lnTo>
                <a:close/>
                <a:moveTo>
                  <a:pt x="15018" y="19420"/>
                </a:moveTo>
                <a:cubicBezTo>
                  <a:pt x="15085" y="19489"/>
                  <a:pt x="15136" y="19594"/>
                  <a:pt x="15072" y="19671"/>
                </a:cubicBezTo>
                <a:cubicBezTo>
                  <a:pt x="15031" y="19679"/>
                  <a:pt x="14975" y="19659"/>
                  <a:pt x="14954" y="19634"/>
                </a:cubicBezTo>
                <a:lnTo>
                  <a:pt x="15018" y="19420"/>
                </a:lnTo>
                <a:close/>
                <a:moveTo>
                  <a:pt x="15225" y="19934"/>
                </a:moveTo>
                <a:lnTo>
                  <a:pt x="15247" y="19970"/>
                </a:lnTo>
                <a:lnTo>
                  <a:pt x="15201" y="19976"/>
                </a:lnTo>
                <a:cubicBezTo>
                  <a:pt x="15262" y="19989"/>
                  <a:pt x="15141" y="19936"/>
                  <a:pt x="15135" y="19933"/>
                </a:cubicBezTo>
                <a:cubicBezTo>
                  <a:pt x="15134" y="19918"/>
                  <a:pt x="15176" y="19897"/>
                  <a:pt x="15186" y="19908"/>
                </a:cubicBezTo>
                <a:cubicBezTo>
                  <a:pt x="15190" y="19912"/>
                  <a:pt x="15168" y="19946"/>
                  <a:pt x="15191" y="19945"/>
                </a:cubicBezTo>
                <a:lnTo>
                  <a:pt x="15225" y="19934"/>
                </a:lnTo>
                <a:close/>
                <a:moveTo>
                  <a:pt x="15199" y="20400"/>
                </a:moveTo>
                <a:lnTo>
                  <a:pt x="15252" y="20459"/>
                </a:lnTo>
                <a:cubicBezTo>
                  <a:pt x="15285" y="20460"/>
                  <a:pt x="15254" y="20417"/>
                  <a:pt x="15241" y="20411"/>
                </a:cubicBezTo>
                <a:lnTo>
                  <a:pt x="15362" y="20476"/>
                </a:lnTo>
                <a:lnTo>
                  <a:pt x="15353" y="20487"/>
                </a:lnTo>
                <a:lnTo>
                  <a:pt x="15384" y="20494"/>
                </a:lnTo>
                <a:lnTo>
                  <a:pt x="15301" y="20478"/>
                </a:lnTo>
                <a:lnTo>
                  <a:pt x="15316" y="20472"/>
                </a:lnTo>
                <a:lnTo>
                  <a:pt x="15281" y="20443"/>
                </a:lnTo>
                <a:lnTo>
                  <a:pt x="15263" y="20457"/>
                </a:lnTo>
                <a:lnTo>
                  <a:pt x="15300" y="20495"/>
                </a:lnTo>
                <a:cubicBezTo>
                  <a:pt x="15246" y="20467"/>
                  <a:pt x="15263" y="20491"/>
                  <a:pt x="15260" y="20496"/>
                </a:cubicBezTo>
                <a:lnTo>
                  <a:pt x="15235" y="20517"/>
                </a:lnTo>
                <a:lnTo>
                  <a:pt x="15210" y="20477"/>
                </a:lnTo>
                <a:lnTo>
                  <a:pt x="15248" y="20482"/>
                </a:lnTo>
                <a:lnTo>
                  <a:pt x="15187" y="20413"/>
                </a:lnTo>
                <a:lnTo>
                  <a:pt x="15199" y="20400"/>
                </a:lnTo>
                <a:close/>
                <a:moveTo>
                  <a:pt x="15319" y="20657"/>
                </a:moveTo>
                <a:cubicBezTo>
                  <a:pt x="15335" y="20669"/>
                  <a:pt x="15355" y="20687"/>
                  <a:pt x="15377" y="20693"/>
                </a:cubicBezTo>
                <a:lnTo>
                  <a:pt x="15317" y="20693"/>
                </a:lnTo>
                <a:lnTo>
                  <a:pt x="15302" y="20672"/>
                </a:lnTo>
                <a:lnTo>
                  <a:pt x="15319" y="20657"/>
                </a:lnTo>
                <a:close/>
                <a:moveTo>
                  <a:pt x="18407" y="20930"/>
                </a:moveTo>
                <a:cubicBezTo>
                  <a:pt x="18449" y="20906"/>
                  <a:pt x="18504" y="20951"/>
                  <a:pt x="18529" y="20951"/>
                </a:cubicBezTo>
                <a:cubicBezTo>
                  <a:pt x="18813" y="20951"/>
                  <a:pt x="18250" y="21091"/>
                  <a:pt x="18110" y="21056"/>
                </a:cubicBezTo>
                <a:cubicBezTo>
                  <a:pt x="18038" y="21038"/>
                  <a:pt x="18122" y="20934"/>
                  <a:pt x="18126" y="20935"/>
                </a:cubicBezTo>
                <a:cubicBezTo>
                  <a:pt x="18198" y="20948"/>
                  <a:pt x="18243" y="21011"/>
                  <a:pt x="18317" y="21015"/>
                </a:cubicBezTo>
                <a:cubicBezTo>
                  <a:pt x="18407" y="21021"/>
                  <a:pt x="18360" y="20957"/>
                  <a:pt x="18407" y="20930"/>
                </a:cubicBezTo>
                <a:close/>
                <a:moveTo>
                  <a:pt x="15641" y="20984"/>
                </a:moveTo>
                <a:cubicBezTo>
                  <a:pt x="15642" y="20997"/>
                  <a:pt x="15642" y="21006"/>
                  <a:pt x="15646" y="21015"/>
                </a:cubicBezTo>
                <a:cubicBezTo>
                  <a:pt x="15658" y="21005"/>
                  <a:pt x="15657" y="20997"/>
                  <a:pt x="15660" y="20983"/>
                </a:cubicBezTo>
                <a:cubicBezTo>
                  <a:pt x="15672" y="21001"/>
                  <a:pt x="15695" y="21017"/>
                  <a:pt x="15710" y="21040"/>
                </a:cubicBezTo>
                <a:cubicBezTo>
                  <a:pt x="15685" y="21047"/>
                  <a:pt x="15664" y="21052"/>
                  <a:pt x="15653" y="21058"/>
                </a:cubicBezTo>
                <a:cubicBezTo>
                  <a:pt x="15642" y="21040"/>
                  <a:pt x="15619" y="21015"/>
                  <a:pt x="15619" y="21002"/>
                </a:cubicBezTo>
                <a:cubicBezTo>
                  <a:pt x="15619" y="20989"/>
                  <a:pt x="15631" y="20983"/>
                  <a:pt x="15641" y="20984"/>
                </a:cubicBezTo>
                <a:close/>
                <a:moveTo>
                  <a:pt x="16090" y="21077"/>
                </a:moveTo>
                <a:cubicBezTo>
                  <a:pt x="16090" y="21100"/>
                  <a:pt x="16074" y="21101"/>
                  <a:pt x="16084" y="21128"/>
                </a:cubicBezTo>
                <a:lnTo>
                  <a:pt x="16067" y="21057"/>
                </a:lnTo>
                <a:cubicBezTo>
                  <a:pt x="16060" y="21052"/>
                  <a:pt x="16053" y="21057"/>
                  <a:pt x="16044" y="21049"/>
                </a:cubicBezTo>
                <a:cubicBezTo>
                  <a:pt x="16063" y="21047"/>
                  <a:pt x="16082" y="21051"/>
                  <a:pt x="16079" y="21055"/>
                </a:cubicBezTo>
                <a:cubicBezTo>
                  <a:pt x="16082" y="21060"/>
                  <a:pt x="16090" y="21063"/>
                  <a:pt x="16090" y="21077"/>
                </a:cubicBezTo>
                <a:close/>
                <a:moveTo>
                  <a:pt x="16932" y="21206"/>
                </a:moveTo>
                <a:cubicBezTo>
                  <a:pt x="16920" y="21204"/>
                  <a:pt x="16867" y="21196"/>
                  <a:pt x="16863" y="21211"/>
                </a:cubicBezTo>
                <a:lnTo>
                  <a:pt x="17356" y="21391"/>
                </a:lnTo>
                <a:lnTo>
                  <a:pt x="17349" y="21403"/>
                </a:lnTo>
                <a:lnTo>
                  <a:pt x="17398" y="21406"/>
                </a:lnTo>
                <a:lnTo>
                  <a:pt x="17410" y="21407"/>
                </a:lnTo>
                <a:lnTo>
                  <a:pt x="17591" y="21467"/>
                </a:lnTo>
                <a:cubicBezTo>
                  <a:pt x="17608" y="21504"/>
                  <a:pt x="17393" y="21484"/>
                  <a:pt x="17346" y="21492"/>
                </a:cubicBezTo>
                <a:lnTo>
                  <a:pt x="17337" y="21516"/>
                </a:lnTo>
                <a:cubicBezTo>
                  <a:pt x="17323" y="21510"/>
                  <a:pt x="17267" y="21444"/>
                  <a:pt x="17182" y="21479"/>
                </a:cubicBezTo>
                <a:lnTo>
                  <a:pt x="17204" y="21480"/>
                </a:lnTo>
                <a:lnTo>
                  <a:pt x="17248" y="21481"/>
                </a:lnTo>
                <a:lnTo>
                  <a:pt x="17355" y="21535"/>
                </a:lnTo>
                <a:lnTo>
                  <a:pt x="17355" y="21561"/>
                </a:lnTo>
                <a:cubicBezTo>
                  <a:pt x="17311" y="21560"/>
                  <a:pt x="17215" y="21524"/>
                  <a:pt x="17139" y="21529"/>
                </a:cubicBezTo>
                <a:lnTo>
                  <a:pt x="17113" y="21557"/>
                </a:lnTo>
                <a:lnTo>
                  <a:pt x="17205" y="21591"/>
                </a:lnTo>
                <a:lnTo>
                  <a:pt x="17187" y="21600"/>
                </a:lnTo>
                <a:lnTo>
                  <a:pt x="17085" y="21546"/>
                </a:lnTo>
                <a:lnTo>
                  <a:pt x="16939" y="21543"/>
                </a:lnTo>
                <a:lnTo>
                  <a:pt x="16985" y="21568"/>
                </a:lnTo>
                <a:lnTo>
                  <a:pt x="17007" y="21581"/>
                </a:lnTo>
                <a:cubicBezTo>
                  <a:pt x="16975" y="21590"/>
                  <a:pt x="16836" y="21556"/>
                  <a:pt x="16811" y="21534"/>
                </a:cubicBezTo>
                <a:cubicBezTo>
                  <a:pt x="16800" y="21523"/>
                  <a:pt x="16852" y="21511"/>
                  <a:pt x="16841" y="21500"/>
                </a:cubicBezTo>
                <a:cubicBezTo>
                  <a:pt x="16809" y="21471"/>
                  <a:pt x="16742" y="21478"/>
                  <a:pt x="16662" y="21465"/>
                </a:cubicBezTo>
                <a:lnTo>
                  <a:pt x="16571" y="21438"/>
                </a:lnTo>
                <a:lnTo>
                  <a:pt x="16556" y="21449"/>
                </a:lnTo>
                <a:lnTo>
                  <a:pt x="16507" y="21418"/>
                </a:lnTo>
                <a:lnTo>
                  <a:pt x="16537" y="21414"/>
                </a:lnTo>
                <a:lnTo>
                  <a:pt x="16310" y="21338"/>
                </a:lnTo>
                <a:lnTo>
                  <a:pt x="16351" y="21320"/>
                </a:lnTo>
                <a:lnTo>
                  <a:pt x="16511" y="21369"/>
                </a:lnTo>
                <a:cubicBezTo>
                  <a:pt x="16589" y="21380"/>
                  <a:pt x="16538" y="21330"/>
                  <a:pt x="16538" y="21315"/>
                </a:cubicBezTo>
                <a:cubicBezTo>
                  <a:pt x="16538" y="21300"/>
                  <a:pt x="16540" y="21262"/>
                  <a:pt x="16556" y="21272"/>
                </a:cubicBezTo>
                <a:cubicBezTo>
                  <a:pt x="16624" y="21315"/>
                  <a:pt x="16601" y="21395"/>
                  <a:pt x="16658" y="21407"/>
                </a:cubicBezTo>
                <a:cubicBezTo>
                  <a:pt x="16782" y="21433"/>
                  <a:pt x="16875" y="21382"/>
                  <a:pt x="16811" y="21383"/>
                </a:cubicBezTo>
                <a:lnTo>
                  <a:pt x="16645" y="21319"/>
                </a:lnTo>
                <a:cubicBezTo>
                  <a:pt x="16621" y="21257"/>
                  <a:pt x="16711" y="21305"/>
                  <a:pt x="16750" y="21263"/>
                </a:cubicBezTo>
                <a:cubicBezTo>
                  <a:pt x="16756" y="21257"/>
                  <a:pt x="16697" y="21228"/>
                  <a:pt x="16678" y="21235"/>
                </a:cubicBezTo>
                <a:lnTo>
                  <a:pt x="16627" y="21261"/>
                </a:lnTo>
                <a:cubicBezTo>
                  <a:pt x="16550" y="21261"/>
                  <a:pt x="16542" y="21175"/>
                  <a:pt x="16506" y="21143"/>
                </a:cubicBezTo>
                <a:lnTo>
                  <a:pt x="16541" y="21154"/>
                </a:lnTo>
                <a:lnTo>
                  <a:pt x="16603" y="21155"/>
                </a:lnTo>
                <a:cubicBezTo>
                  <a:pt x="16668" y="21114"/>
                  <a:pt x="16806" y="21117"/>
                  <a:pt x="16932" y="21206"/>
                </a:cubicBezTo>
                <a:close/>
                <a:moveTo>
                  <a:pt x="16131" y="21138"/>
                </a:moveTo>
                <a:cubicBezTo>
                  <a:pt x="16150" y="21138"/>
                  <a:pt x="16151" y="21134"/>
                  <a:pt x="16162" y="21128"/>
                </a:cubicBezTo>
                <a:lnTo>
                  <a:pt x="16181" y="21141"/>
                </a:lnTo>
                <a:cubicBezTo>
                  <a:pt x="16169" y="21159"/>
                  <a:pt x="16154" y="21165"/>
                  <a:pt x="16139" y="21165"/>
                </a:cubicBezTo>
                <a:cubicBezTo>
                  <a:pt x="16126" y="21165"/>
                  <a:pt x="16096" y="21142"/>
                  <a:pt x="16074" y="21136"/>
                </a:cubicBezTo>
                <a:cubicBezTo>
                  <a:pt x="16100" y="21128"/>
                  <a:pt x="16112" y="21138"/>
                  <a:pt x="16131" y="21138"/>
                </a:cubicBezTo>
                <a:close/>
                <a:moveTo>
                  <a:pt x="17114" y="21478"/>
                </a:moveTo>
                <a:cubicBezTo>
                  <a:pt x="17095" y="21479"/>
                  <a:pt x="17067" y="21485"/>
                  <a:pt x="17056" y="21497"/>
                </a:cubicBezTo>
                <a:lnTo>
                  <a:pt x="17018" y="21492"/>
                </a:lnTo>
                <a:lnTo>
                  <a:pt x="17000" y="21477"/>
                </a:lnTo>
                <a:cubicBezTo>
                  <a:pt x="17037" y="21474"/>
                  <a:pt x="17078" y="21471"/>
                  <a:pt x="17114" y="21478"/>
                </a:cubicBezTo>
                <a:close/>
                <a:moveTo>
                  <a:pt x="20501" y="27"/>
                </a:moveTo>
                <a:cubicBezTo>
                  <a:pt x="20494" y="15"/>
                  <a:pt x="20604" y="32"/>
                  <a:pt x="20609" y="32"/>
                </a:cubicBezTo>
                <a:cubicBezTo>
                  <a:pt x="20724" y="36"/>
                  <a:pt x="20826" y="29"/>
                  <a:pt x="20940" y="43"/>
                </a:cubicBezTo>
                <a:cubicBezTo>
                  <a:pt x="21020" y="53"/>
                  <a:pt x="21110" y="83"/>
                  <a:pt x="21184" y="110"/>
                </a:cubicBezTo>
                <a:lnTo>
                  <a:pt x="21168" y="102"/>
                </a:lnTo>
                <a:lnTo>
                  <a:pt x="20603" y="148"/>
                </a:lnTo>
                <a:lnTo>
                  <a:pt x="20587" y="156"/>
                </a:lnTo>
                <a:lnTo>
                  <a:pt x="20471" y="155"/>
                </a:lnTo>
                <a:cubicBezTo>
                  <a:pt x="20426" y="155"/>
                  <a:pt x="20377" y="156"/>
                  <a:pt x="20338" y="174"/>
                </a:cubicBezTo>
                <a:lnTo>
                  <a:pt x="20375" y="182"/>
                </a:lnTo>
                <a:cubicBezTo>
                  <a:pt x="20395" y="182"/>
                  <a:pt x="20468" y="159"/>
                  <a:pt x="20471" y="182"/>
                </a:cubicBezTo>
                <a:lnTo>
                  <a:pt x="20636" y="172"/>
                </a:lnTo>
                <a:cubicBezTo>
                  <a:pt x="20635" y="170"/>
                  <a:pt x="20678" y="149"/>
                  <a:pt x="20691" y="158"/>
                </a:cubicBezTo>
                <a:lnTo>
                  <a:pt x="20675" y="177"/>
                </a:lnTo>
                <a:lnTo>
                  <a:pt x="20444" y="207"/>
                </a:lnTo>
                <a:lnTo>
                  <a:pt x="20459" y="218"/>
                </a:lnTo>
                <a:lnTo>
                  <a:pt x="20017" y="255"/>
                </a:lnTo>
                <a:lnTo>
                  <a:pt x="20011" y="267"/>
                </a:lnTo>
                <a:lnTo>
                  <a:pt x="19700" y="303"/>
                </a:lnTo>
                <a:lnTo>
                  <a:pt x="19730" y="326"/>
                </a:lnTo>
                <a:cubicBezTo>
                  <a:pt x="19660" y="344"/>
                  <a:pt x="19506" y="334"/>
                  <a:pt x="19410" y="358"/>
                </a:cubicBezTo>
                <a:lnTo>
                  <a:pt x="19401" y="372"/>
                </a:lnTo>
                <a:lnTo>
                  <a:pt x="19317" y="348"/>
                </a:lnTo>
                <a:lnTo>
                  <a:pt x="18939" y="391"/>
                </a:lnTo>
                <a:lnTo>
                  <a:pt x="18949" y="416"/>
                </a:lnTo>
                <a:lnTo>
                  <a:pt x="18993" y="449"/>
                </a:lnTo>
                <a:cubicBezTo>
                  <a:pt x="18997" y="461"/>
                  <a:pt x="18925" y="451"/>
                  <a:pt x="18942" y="452"/>
                </a:cubicBezTo>
                <a:lnTo>
                  <a:pt x="19017" y="450"/>
                </a:lnTo>
                <a:lnTo>
                  <a:pt x="19017" y="475"/>
                </a:lnTo>
                <a:lnTo>
                  <a:pt x="18790" y="506"/>
                </a:lnTo>
                <a:cubicBezTo>
                  <a:pt x="18811" y="505"/>
                  <a:pt x="18892" y="506"/>
                  <a:pt x="18896" y="528"/>
                </a:cubicBezTo>
                <a:lnTo>
                  <a:pt x="18722" y="534"/>
                </a:lnTo>
                <a:lnTo>
                  <a:pt x="18750" y="541"/>
                </a:lnTo>
                <a:cubicBezTo>
                  <a:pt x="18739" y="546"/>
                  <a:pt x="18597" y="596"/>
                  <a:pt x="18604" y="562"/>
                </a:cubicBezTo>
                <a:lnTo>
                  <a:pt x="18453" y="562"/>
                </a:lnTo>
                <a:cubicBezTo>
                  <a:pt x="18461" y="579"/>
                  <a:pt x="18378" y="577"/>
                  <a:pt x="18403" y="618"/>
                </a:cubicBezTo>
                <a:lnTo>
                  <a:pt x="18160" y="651"/>
                </a:lnTo>
                <a:lnTo>
                  <a:pt x="18168" y="678"/>
                </a:lnTo>
                <a:lnTo>
                  <a:pt x="18123" y="688"/>
                </a:lnTo>
                <a:lnTo>
                  <a:pt x="18100" y="693"/>
                </a:lnTo>
                <a:cubicBezTo>
                  <a:pt x="18148" y="695"/>
                  <a:pt x="18202" y="671"/>
                  <a:pt x="18249" y="684"/>
                </a:cubicBezTo>
                <a:lnTo>
                  <a:pt x="18282" y="693"/>
                </a:lnTo>
                <a:cubicBezTo>
                  <a:pt x="18277" y="736"/>
                  <a:pt x="18143" y="741"/>
                  <a:pt x="18105" y="744"/>
                </a:cubicBezTo>
                <a:cubicBezTo>
                  <a:pt x="17795" y="768"/>
                  <a:pt x="17808" y="725"/>
                  <a:pt x="17664" y="733"/>
                </a:cubicBezTo>
                <a:lnTo>
                  <a:pt x="17368" y="733"/>
                </a:lnTo>
                <a:lnTo>
                  <a:pt x="17243" y="752"/>
                </a:lnTo>
                <a:lnTo>
                  <a:pt x="17273" y="764"/>
                </a:lnTo>
                <a:lnTo>
                  <a:pt x="17035" y="756"/>
                </a:lnTo>
                <a:cubicBezTo>
                  <a:pt x="17043" y="729"/>
                  <a:pt x="16941" y="742"/>
                  <a:pt x="16919" y="744"/>
                </a:cubicBezTo>
                <a:cubicBezTo>
                  <a:pt x="16883" y="747"/>
                  <a:pt x="16719" y="776"/>
                  <a:pt x="16684" y="749"/>
                </a:cubicBezTo>
                <a:lnTo>
                  <a:pt x="16675" y="718"/>
                </a:lnTo>
                <a:lnTo>
                  <a:pt x="16693" y="728"/>
                </a:lnTo>
                <a:lnTo>
                  <a:pt x="16905" y="681"/>
                </a:lnTo>
                <a:lnTo>
                  <a:pt x="16909" y="671"/>
                </a:lnTo>
                <a:lnTo>
                  <a:pt x="17093" y="659"/>
                </a:lnTo>
                <a:lnTo>
                  <a:pt x="17106" y="651"/>
                </a:lnTo>
                <a:cubicBezTo>
                  <a:pt x="17093" y="636"/>
                  <a:pt x="17015" y="605"/>
                  <a:pt x="17053" y="581"/>
                </a:cubicBezTo>
                <a:lnTo>
                  <a:pt x="17215" y="562"/>
                </a:lnTo>
                <a:cubicBezTo>
                  <a:pt x="17217" y="576"/>
                  <a:pt x="17374" y="552"/>
                  <a:pt x="17333" y="627"/>
                </a:cubicBezTo>
                <a:lnTo>
                  <a:pt x="17509" y="638"/>
                </a:lnTo>
                <a:cubicBezTo>
                  <a:pt x="17338" y="526"/>
                  <a:pt x="17309" y="574"/>
                  <a:pt x="17410" y="478"/>
                </a:cubicBezTo>
                <a:lnTo>
                  <a:pt x="17370" y="481"/>
                </a:lnTo>
                <a:lnTo>
                  <a:pt x="17292" y="477"/>
                </a:lnTo>
                <a:cubicBezTo>
                  <a:pt x="17231" y="466"/>
                  <a:pt x="17160" y="515"/>
                  <a:pt x="17135" y="529"/>
                </a:cubicBezTo>
                <a:cubicBezTo>
                  <a:pt x="17134" y="530"/>
                  <a:pt x="17073" y="515"/>
                  <a:pt x="17073" y="528"/>
                </a:cubicBezTo>
                <a:lnTo>
                  <a:pt x="16877" y="530"/>
                </a:lnTo>
                <a:lnTo>
                  <a:pt x="16862" y="551"/>
                </a:lnTo>
                <a:lnTo>
                  <a:pt x="16606" y="504"/>
                </a:lnTo>
                <a:lnTo>
                  <a:pt x="16743" y="497"/>
                </a:lnTo>
                <a:lnTo>
                  <a:pt x="16606" y="491"/>
                </a:lnTo>
                <a:lnTo>
                  <a:pt x="16606" y="472"/>
                </a:lnTo>
                <a:lnTo>
                  <a:pt x="16674" y="463"/>
                </a:lnTo>
                <a:cubicBezTo>
                  <a:pt x="16686" y="440"/>
                  <a:pt x="16696" y="396"/>
                  <a:pt x="16662" y="391"/>
                </a:cubicBezTo>
                <a:cubicBezTo>
                  <a:pt x="16644" y="388"/>
                  <a:pt x="16506" y="420"/>
                  <a:pt x="16500" y="394"/>
                </a:cubicBezTo>
                <a:cubicBezTo>
                  <a:pt x="16492" y="364"/>
                  <a:pt x="16589" y="389"/>
                  <a:pt x="16583" y="377"/>
                </a:cubicBezTo>
                <a:lnTo>
                  <a:pt x="16538" y="326"/>
                </a:lnTo>
                <a:cubicBezTo>
                  <a:pt x="16532" y="286"/>
                  <a:pt x="16636" y="311"/>
                  <a:pt x="16647" y="310"/>
                </a:cubicBezTo>
                <a:cubicBezTo>
                  <a:pt x="16675" y="309"/>
                  <a:pt x="16668" y="278"/>
                  <a:pt x="16658" y="285"/>
                </a:cubicBezTo>
                <a:lnTo>
                  <a:pt x="16873" y="268"/>
                </a:lnTo>
                <a:lnTo>
                  <a:pt x="16886" y="259"/>
                </a:lnTo>
                <a:lnTo>
                  <a:pt x="16833" y="238"/>
                </a:lnTo>
                <a:lnTo>
                  <a:pt x="17018" y="209"/>
                </a:lnTo>
                <a:cubicBezTo>
                  <a:pt x="17024" y="228"/>
                  <a:pt x="17099" y="220"/>
                  <a:pt x="17114" y="216"/>
                </a:cubicBezTo>
                <a:lnTo>
                  <a:pt x="17058" y="203"/>
                </a:lnTo>
                <a:lnTo>
                  <a:pt x="16973" y="201"/>
                </a:lnTo>
                <a:lnTo>
                  <a:pt x="16962" y="184"/>
                </a:lnTo>
                <a:cubicBezTo>
                  <a:pt x="17163" y="171"/>
                  <a:pt x="17338" y="187"/>
                  <a:pt x="17500" y="280"/>
                </a:cubicBezTo>
                <a:lnTo>
                  <a:pt x="17470" y="307"/>
                </a:lnTo>
                <a:lnTo>
                  <a:pt x="17611" y="262"/>
                </a:lnTo>
                <a:cubicBezTo>
                  <a:pt x="17663" y="244"/>
                  <a:pt x="17526" y="355"/>
                  <a:pt x="17569" y="382"/>
                </a:cubicBezTo>
                <a:lnTo>
                  <a:pt x="17723" y="407"/>
                </a:lnTo>
                <a:lnTo>
                  <a:pt x="17740" y="396"/>
                </a:lnTo>
                <a:lnTo>
                  <a:pt x="17794" y="434"/>
                </a:lnTo>
                <a:cubicBezTo>
                  <a:pt x="17847" y="454"/>
                  <a:pt x="17864" y="438"/>
                  <a:pt x="17886" y="434"/>
                </a:cubicBezTo>
                <a:lnTo>
                  <a:pt x="17933" y="442"/>
                </a:lnTo>
                <a:cubicBezTo>
                  <a:pt x="17885" y="358"/>
                  <a:pt x="17577" y="353"/>
                  <a:pt x="17786" y="289"/>
                </a:cubicBezTo>
                <a:cubicBezTo>
                  <a:pt x="17951" y="289"/>
                  <a:pt x="18066" y="283"/>
                  <a:pt x="18212" y="343"/>
                </a:cubicBezTo>
                <a:cubicBezTo>
                  <a:pt x="18217" y="411"/>
                  <a:pt x="18448" y="401"/>
                  <a:pt x="18183" y="291"/>
                </a:cubicBezTo>
                <a:lnTo>
                  <a:pt x="18422" y="278"/>
                </a:lnTo>
                <a:lnTo>
                  <a:pt x="18439" y="289"/>
                </a:lnTo>
                <a:lnTo>
                  <a:pt x="18602" y="279"/>
                </a:lnTo>
                <a:cubicBezTo>
                  <a:pt x="18558" y="243"/>
                  <a:pt x="18858" y="227"/>
                  <a:pt x="18755" y="219"/>
                </a:cubicBezTo>
                <a:cubicBezTo>
                  <a:pt x="18678" y="213"/>
                  <a:pt x="18458" y="270"/>
                  <a:pt x="18355" y="278"/>
                </a:cubicBezTo>
                <a:lnTo>
                  <a:pt x="18206" y="270"/>
                </a:lnTo>
                <a:lnTo>
                  <a:pt x="18164" y="252"/>
                </a:lnTo>
                <a:lnTo>
                  <a:pt x="18160" y="266"/>
                </a:lnTo>
                <a:cubicBezTo>
                  <a:pt x="18063" y="272"/>
                  <a:pt x="17929" y="287"/>
                  <a:pt x="17854" y="260"/>
                </a:cubicBezTo>
                <a:cubicBezTo>
                  <a:pt x="17823" y="249"/>
                  <a:pt x="17787" y="267"/>
                  <a:pt x="17747" y="264"/>
                </a:cubicBezTo>
                <a:lnTo>
                  <a:pt x="17709" y="252"/>
                </a:lnTo>
                <a:lnTo>
                  <a:pt x="17704" y="267"/>
                </a:lnTo>
                <a:lnTo>
                  <a:pt x="17516" y="234"/>
                </a:lnTo>
                <a:cubicBezTo>
                  <a:pt x="17529" y="235"/>
                  <a:pt x="17748" y="167"/>
                  <a:pt x="17486" y="168"/>
                </a:cubicBezTo>
                <a:cubicBezTo>
                  <a:pt x="17467" y="168"/>
                  <a:pt x="17571" y="188"/>
                  <a:pt x="17584" y="163"/>
                </a:cubicBezTo>
                <a:cubicBezTo>
                  <a:pt x="17596" y="141"/>
                  <a:pt x="17507" y="164"/>
                  <a:pt x="17506" y="164"/>
                </a:cubicBezTo>
                <a:cubicBezTo>
                  <a:pt x="17464" y="174"/>
                  <a:pt x="17388" y="162"/>
                  <a:pt x="17349" y="147"/>
                </a:cubicBezTo>
                <a:lnTo>
                  <a:pt x="17569" y="120"/>
                </a:lnTo>
                <a:lnTo>
                  <a:pt x="17640" y="113"/>
                </a:lnTo>
                <a:lnTo>
                  <a:pt x="17668" y="115"/>
                </a:lnTo>
                <a:lnTo>
                  <a:pt x="17996" y="129"/>
                </a:lnTo>
                <a:cubicBezTo>
                  <a:pt x="18022" y="65"/>
                  <a:pt x="18193" y="111"/>
                  <a:pt x="18178" y="75"/>
                </a:cubicBezTo>
                <a:lnTo>
                  <a:pt x="18433" y="92"/>
                </a:lnTo>
                <a:lnTo>
                  <a:pt x="18440" y="113"/>
                </a:lnTo>
                <a:lnTo>
                  <a:pt x="18699" y="115"/>
                </a:lnTo>
                <a:cubicBezTo>
                  <a:pt x="18646" y="91"/>
                  <a:pt x="18545" y="123"/>
                  <a:pt x="18517" y="84"/>
                </a:cubicBezTo>
                <a:lnTo>
                  <a:pt x="18580" y="60"/>
                </a:lnTo>
                <a:cubicBezTo>
                  <a:pt x="18635" y="39"/>
                  <a:pt x="18675" y="67"/>
                  <a:pt x="18733" y="70"/>
                </a:cubicBezTo>
                <a:cubicBezTo>
                  <a:pt x="18782" y="72"/>
                  <a:pt x="18754" y="33"/>
                  <a:pt x="18730" y="39"/>
                </a:cubicBezTo>
                <a:lnTo>
                  <a:pt x="18892" y="48"/>
                </a:lnTo>
                <a:cubicBezTo>
                  <a:pt x="18906" y="49"/>
                  <a:pt x="18879" y="22"/>
                  <a:pt x="18900" y="30"/>
                </a:cubicBezTo>
                <a:lnTo>
                  <a:pt x="19262" y="32"/>
                </a:lnTo>
                <a:cubicBezTo>
                  <a:pt x="19280" y="11"/>
                  <a:pt x="19328" y="15"/>
                  <a:pt x="19355" y="19"/>
                </a:cubicBezTo>
                <a:lnTo>
                  <a:pt x="19382" y="19"/>
                </a:lnTo>
                <a:lnTo>
                  <a:pt x="19678" y="12"/>
                </a:lnTo>
                <a:lnTo>
                  <a:pt x="19723" y="0"/>
                </a:lnTo>
                <a:lnTo>
                  <a:pt x="19864" y="0"/>
                </a:lnTo>
                <a:lnTo>
                  <a:pt x="20309" y="21"/>
                </a:lnTo>
                <a:lnTo>
                  <a:pt x="20501" y="27"/>
                </a:lnTo>
                <a:close/>
                <a:moveTo>
                  <a:pt x="20501" y="27"/>
                </a:moveTo>
              </a:path>
            </a:pathLst>
          </a:custGeom>
          <a:blipFill dpi="0" rotWithShape="0">
            <a:blip r:embed="rId3"/>
            <a:srcRect/>
            <a:tile tx="0" ty="0" sx="100000" sy="100000" flip="none" algn="tl"/>
          </a:blipFill>
          <a:ln>
            <a:noFill/>
          </a:ln>
          <a:effectLst>
            <a:outerShdw algn="ctr" rotWithShape="0">
              <a:srgbClr val="004FB8">
                <a:alpha val="75000"/>
              </a:srgbClr>
            </a:outerShdw>
          </a:effectLst>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lIns="0" tIns="0" rIns="0" bIns="0"/>
          <a:lstStyle/>
          <a:p>
            <a:endParaRPr lang="es-ES_tradnl"/>
          </a:p>
        </p:txBody>
      </p:sp>
      <p:grpSp>
        <p:nvGrpSpPr>
          <p:cNvPr id="5123" name="Group 59"/>
          <p:cNvGrpSpPr>
            <a:grpSpLocks noChangeAspect="1"/>
          </p:cNvGrpSpPr>
          <p:nvPr/>
        </p:nvGrpSpPr>
        <p:grpSpPr bwMode="auto">
          <a:xfrm>
            <a:off x="260350" y="541338"/>
            <a:ext cx="3703638" cy="2643187"/>
            <a:chOff x="2350" y="96"/>
            <a:chExt cx="3026" cy="2160"/>
          </a:xfrm>
        </p:grpSpPr>
        <p:pic>
          <p:nvPicPr>
            <p:cNvPr id="5126" name="Picture 3" descr="imflogo"/>
            <p:cNvPicPr>
              <a:picLocks noChangeAspect="1" noChangeArrowheads="1"/>
            </p:cNvPicPr>
            <p:nvPr/>
          </p:nvPicPr>
          <p:blipFill>
            <a:blip r:embed="rId4">
              <a:clrChange>
                <a:clrFrom>
                  <a:srgbClr val="0000FF"/>
                </a:clrFrom>
                <a:clrTo>
                  <a:srgbClr val="0000FF">
                    <a:alpha val="0"/>
                  </a:srgbClr>
                </a:clrTo>
              </a:clrChange>
              <a:lum bright="12000" contrast="12000"/>
              <a:grayscl/>
              <a:biLevel thresh="50000"/>
              <a:extLst>
                <a:ext uri="{28A0092B-C50C-407E-A947-70E740481C1C}">
                  <a14:useLocalDpi xmlns:a14="http://schemas.microsoft.com/office/drawing/2010/main" val="0"/>
                </a:ext>
              </a:extLst>
            </a:blip>
            <a:srcRect b="51111"/>
            <a:stretch>
              <a:fillRect/>
            </a:stretch>
          </p:blipFill>
          <p:spPr bwMode="auto">
            <a:xfrm>
              <a:off x="2352" y="96"/>
              <a:ext cx="302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4" descr="imflogo"/>
            <p:cNvPicPr>
              <a:picLocks noChangeAspect="1" noChangeArrowheads="1"/>
            </p:cNvPicPr>
            <p:nvPr/>
          </p:nvPicPr>
          <p:blipFill>
            <a:blip r:embed="rId4">
              <a:clrChange>
                <a:clrFrom>
                  <a:srgbClr val="0000FF"/>
                </a:clrFrom>
                <a:clrTo>
                  <a:srgbClr val="0000FF">
                    <a:alpha val="0"/>
                  </a:srgbClr>
                </a:clrTo>
              </a:clrChange>
              <a:lum bright="12000" contrast="12000"/>
              <a:grayscl/>
              <a:biLevel thresh="50000"/>
              <a:extLst>
                <a:ext uri="{28A0092B-C50C-407E-A947-70E740481C1C}">
                  <a14:useLocalDpi xmlns:a14="http://schemas.microsoft.com/office/drawing/2010/main" val="0"/>
                </a:ext>
              </a:extLst>
            </a:blip>
            <a:srcRect t="48801"/>
            <a:stretch>
              <a:fillRect/>
            </a:stretch>
          </p:blipFill>
          <p:spPr bwMode="auto">
            <a:xfrm>
              <a:off x="2350" y="1150"/>
              <a:ext cx="3024" cy="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p:nvPr/>
        </p:nvSpPr>
        <p:spPr>
          <a:xfrm>
            <a:off x="3735388" y="609600"/>
            <a:ext cx="9144000" cy="1446550"/>
          </a:xfrm>
          <a:prstGeom prst="rect">
            <a:avLst/>
          </a:prstGeom>
        </p:spPr>
        <p:txBody>
          <a:bodyPr>
            <a:spAutoFit/>
          </a:bodyPr>
          <a:lstStyle/>
          <a:p>
            <a:pPr defTabSz="2177278" eaLnBrk="1" fontAlgn="auto" hangingPunct="1">
              <a:spcBef>
                <a:spcPts val="0"/>
              </a:spcBef>
              <a:spcAft>
                <a:spcPts val="0"/>
              </a:spcAft>
              <a:defRPr/>
            </a:pPr>
            <a:r>
              <a:rPr lang="es-ES_tradnl" sz="4400" b="1" dirty="0">
                <a:solidFill>
                  <a:srgbClr val="002060"/>
                </a:solidFill>
                <a:effectLst>
                  <a:outerShdw blurRad="38100" dist="38100" dir="2700000" algn="tl">
                    <a:srgbClr val="000000">
                      <a:alpha val="43137"/>
                    </a:srgbClr>
                  </a:outerShdw>
                </a:effectLst>
                <a:latin typeface="Lucida Grande"/>
                <a:cs typeface="Calibri" pitchFamily="-109" charset="0"/>
              </a:rPr>
              <a:t>Fondo Monetario Internacional</a:t>
            </a:r>
          </a:p>
          <a:p>
            <a:pPr defTabSz="2177278" eaLnBrk="1" fontAlgn="auto" hangingPunct="1">
              <a:spcBef>
                <a:spcPts val="0"/>
              </a:spcBef>
              <a:spcAft>
                <a:spcPts val="0"/>
              </a:spcAft>
              <a:defRPr/>
            </a:pPr>
            <a:r>
              <a:rPr lang="es-ES_tradnl" sz="4400" b="1" dirty="0">
                <a:solidFill>
                  <a:srgbClr val="002060"/>
                </a:solidFill>
                <a:effectLst>
                  <a:outerShdw blurRad="38100" dist="38100" dir="2700000" algn="tl">
                    <a:srgbClr val="000000">
                      <a:alpha val="43137"/>
                    </a:srgbClr>
                  </a:outerShdw>
                </a:effectLst>
                <a:latin typeface="Lucida Grande"/>
                <a:cs typeface="Calibri" pitchFamily="-109" charset="0"/>
              </a:rPr>
              <a:t>Agosto de 2018</a:t>
            </a:r>
          </a:p>
        </p:txBody>
      </p:sp>
      <p:sp>
        <p:nvSpPr>
          <p:cNvPr id="10" name="Rectangle 7"/>
          <p:cNvSpPr>
            <a:spLocks noChangeArrowheads="1"/>
          </p:cNvSpPr>
          <p:nvPr/>
        </p:nvSpPr>
        <p:spPr bwMode="auto">
          <a:xfrm>
            <a:off x="1449387" y="9948863"/>
            <a:ext cx="13639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Book Antiqua" panose="02040602050305030304" pitchFamily="18" charset="0"/>
              </a:defRPr>
            </a:lvl1pPr>
            <a:lvl2pPr marL="742950" indent="-285750">
              <a:defRPr sz="4300">
                <a:solidFill>
                  <a:schemeClr val="tx1"/>
                </a:solidFill>
                <a:latin typeface="Book Antiqua" panose="02040602050305030304" pitchFamily="18" charset="0"/>
              </a:defRPr>
            </a:lvl2pPr>
            <a:lvl3pPr marL="1143000" indent="-228600">
              <a:defRPr sz="4300">
                <a:solidFill>
                  <a:schemeClr val="tx1"/>
                </a:solidFill>
                <a:latin typeface="Book Antiqua" panose="02040602050305030304" pitchFamily="18" charset="0"/>
              </a:defRPr>
            </a:lvl3pPr>
            <a:lvl4pPr marL="1600200" indent="-228600">
              <a:defRPr sz="4300">
                <a:solidFill>
                  <a:schemeClr val="tx1"/>
                </a:solidFill>
                <a:latin typeface="Book Antiqua" panose="02040602050305030304" pitchFamily="18" charset="0"/>
              </a:defRPr>
            </a:lvl4pPr>
            <a:lvl5pPr marL="2057400" indent="-228600">
              <a:defRPr sz="4300">
                <a:solidFill>
                  <a:schemeClr val="tx1"/>
                </a:solidFill>
                <a:latin typeface="Book Antiqua" panose="02040602050305030304" pitchFamily="18" charset="0"/>
              </a:defRPr>
            </a:lvl5pPr>
            <a:lvl6pPr marL="2514600" indent="-228600" defTabSz="2176463" eaLnBrk="0" fontAlgn="base" hangingPunct="0">
              <a:spcBef>
                <a:spcPct val="0"/>
              </a:spcBef>
              <a:spcAft>
                <a:spcPct val="0"/>
              </a:spcAft>
              <a:defRPr sz="4300">
                <a:solidFill>
                  <a:schemeClr val="tx1"/>
                </a:solidFill>
                <a:latin typeface="Book Antiqua" panose="02040602050305030304" pitchFamily="18" charset="0"/>
              </a:defRPr>
            </a:lvl6pPr>
            <a:lvl7pPr marL="2971800" indent="-228600" defTabSz="2176463" eaLnBrk="0" fontAlgn="base" hangingPunct="0">
              <a:spcBef>
                <a:spcPct val="0"/>
              </a:spcBef>
              <a:spcAft>
                <a:spcPct val="0"/>
              </a:spcAft>
              <a:defRPr sz="4300">
                <a:solidFill>
                  <a:schemeClr val="tx1"/>
                </a:solidFill>
                <a:latin typeface="Book Antiqua" panose="02040602050305030304" pitchFamily="18" charset="0"/>
              </a:defRPr>
            </a:lvl7pPr>
            <a:lvl8pPr marL="3429000" indent="-228600" defTabSz="2176463" eaLnBrk="0" fontAlgn="base" hangingPunct="0">
              <a:spcBef>
                <a:spcPct val="0"/>
              </a:spcBef>
              <a:spcAft>
                <a:spcPct val="0"/>
              </a:spcAft>
              <a:defRPr sz="4300">
                <a:solidFill>
                  <a:schemeClr val="tx1"/>
                </a:solidFill>
                <a:latin typeface="Book Antiqua" panose="02040602050305030304" pitchFamily="18" charset="0"/>
              </a:defRPr>
            </a:lvl8pPr>
            <a:lvl9pPr marL="3886200" indent="-228600" defTabSz="2176463" eaLnBrk="0" fontAlgn="base" hangingPunct="0">
              <a:spcBef>
                <a:spcPct val="0"/>
              </a:spcBef>
              <a:spcAft>
                <a:spcPct val="0"/>
              </a:spcAft>
              <a:defRPr sz="4300">
                <a:solidFill>
                  <a:schemeClr val="tx1"/>
                </a:solidFill>
                <a:latin typeface="Book Antiqua" panose="02040602050305030304" pitchFamily="18" charset="0"/>
              </a:defRPr>
            </a:lvl9pPr>
          </a:lstStyle>
          <a:p>
            <a:pPr algn="ctr"/>
            <a:r>
              <a:rPr lang="es-ES_tradnl" altLang="en-US" sz="5400" b="1" i="1" dirty="0">
                <a:solidFill>
                  <a:srgbClr val="002060"/>
                </a:solidFill>
                <a:cs typeface="Segoe UI" panose="020B0502040204020203" pitchFamily="34" charset="0"/>
              </a:rPr>
              <a:t>Alejandro Werner </a:t>
            </a:r>
          </a:p>
          <a:p>
            <a:pPr algn="ctr"/>
            <a:r>
              <a:rPr lang="es-ES_tradnl" altLang="en-US" sz="5400" b="1" i="1" dirty="0">
                <a:solidFill>
                  <a:srgbClr val="002060"/>
                </a:solidFill>
                <a:cs typeface="Segoe UI" panose="020B0502040204020203" pitchFamily="34" charset="0"/>
              </a:rPr>
              <a:t>Departamento del Hemisferio Occidental </a:t>
            </a:r>
          </a:p>
        </p:txBody>
      </p:sp>
      <p:sp>
        <p:nvSpPr>
          <p:cNvPr id="12" name="Rectangle 11">
            <a:extLst>
              <a:ext uri="{FF2B5EF4-FFF2-40B4-BE49-F238E27FC236}">
                <a16:creationId xmlns:a16="http://schemas.microsoft.com/office/drawing/2014/main" id="{6567C763-3C3B-41CF-9066-6242855C72D4}"/>
              </a:ext>
            </a:extLst>
          </p:cNvPr>
          <p:cNvSpPr/>
          <p:nvPr/>
        </p:nvSpPr>
        <p:spPr>
          <a:xfrm>
            <a:off x="1296988" y="4364127"/>
            <a:ext cx="14020800" cy="4326107"/>
          </a:xfrm>
          <a:prstGeom prst="rect">
            <a:avLst/>
          </a:prstGeom>
        </p:spPr>
        <p:txBody>
          <a:bodyPr wrap="square" lIns="217728" tIns="108864" rIns="217728" bIns="108864">
            <a:spAutoFit/>
          </a:bodyPr>
          <a:lstStyle/>
          <a:p>
            <a:pPr algn="ctr"/>
            <a:r>
              <a:rPr lang="es-ES_tradnl" sz="8800" b="1" dirty="0">
                <a:solidFill>
                  <a:srgbClr val="002060"/>
                </a:solidFill>
                <a:ea typeface="Segoe UI" pitchFamily="34" charset="0"/>
                <a:cs typeface="Segoe UI" pitchFamily="34" charset="0"/>
              </a:rPr>
              <a:t>Aprovechar el ímpetu</a:t>
            </a:r>
          </a:p>
          <a:p>
            <a:pPr algn="ctr"/>
            <a:endParaRPr lang="es-ES_tradnl" sz="3800" b="1" dirty="0">
              <a:solidFill>
                <a:srgbClr val="002060"/>
              </a:solidFill>
              <a:ea typeface="Segoe UI" pitchFamily="34" charset="0"/>
              <a:cs typeface="Segoe UI" pitchFamily="34" charset="0"/>
            </a:endParaRPr>
          </a:p>
          <a:p>
            <a:pPr algn="ctr">
              <a:lnSpc>
                <a:spcPts val="120"/>
              </a:lnSpc>
            </a:pPr>
            <a:r>
              <a:rPr lang="es-ES_tradnl" sz="7800" b="1" dirty="0">
                <a:solidFill>
                  <a:srgbClr val="002060"/>
                </a:solidFill>
                <a:ea typeface="Segoe UI" pitchFamily="34" charset="0"/>
                <a:cs typeface="Segoe UI" pitchFamily="34" charset="0"/>
              </a:rPr>
              <a:t> </a:t>
            </a:r>
          </a:p>
          <a:p>
            <a:pPr algn="ctr"/>
            <a:r>
              <a:rPr lang="es-ES_tradnl" sz="6600" b="1" dirty="0">
                <a:solidFill>
                  <a:srgbClr val="002060"/>
                </a:solidFill>
                <a:ea typeface="Segoe UI" pitchFamily="34" charset="0"/>
                <a:cs typeface="Segoe UI" pitchFamily="34" charset="0"/>
              </a:rPr>
              <a:t>Perspectivas y desafíos para América Latina y el Caribe</a:t>
            </a: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64C7433-5D36-4176-B6D1-78344EAB32FD}"/>
              </a:ext>
            </a:extLst>
          </p:cNvPr>
          <p:cNvPicPr>
            <a:picLocks/>
          </p:cNvPicPr>
          <p:nvPr/>
        </p:nvPicPr>
        <p:blipFill rotWithShape="1">
          <a:blip r:embed="rId3"/>
          <a:srcRect l="12247" t="9297" r="31623" b="7594"/>
          <a:stretch/>
        </p:blipFill>
        <p:spPr>
          <a:xfrm>
            <a:off x="1220787" y="3129842"/>
            <a:ext cx="7850256" cy="9290757"/>
          </a:xfrm>
          <a:prstGeom prst="rect">
            <a:avLst/>
          </a:prstGeom>
        </p:spPr>
      </p:pic>
      <p:sp>
        <p:nvSpPr>
          <p:cNvPr id="2" name="Title 1"/>
          <p:cNvSpPr>
            <a:spLocks noGrp="1"/>
          </p:cNvSpPr>
          <p:nvPr>
            <p:ph type="title"/>
          </p:nvPr>
        </p:nvSpPr>
        <p:spPr/>
        <p:txBody>
          <a:bodyPr>
            <a:noAutofit/>
          </a:bodyPr>
          <a:lstStyle/>
          <a:p>
            <a:r>
              <a:rPr lang="es-ES_tradnl" sz="6000" dirty="0"/>
              <a:t>La recuperación económica está cobrando ímpetu en ALC…</a:t>
            </a:r>
            <a:endParaRPr lang="es-ES_tradnl" sz="5400" dirty="0"/>
          </a:p>
        </p:txBody>
      </p:sp>
      <p:sp>
        <p:nvSpPr>
          <p:cNvPr id="4" name="Slide Number Placeholder 3"/>
          <p:cNvSpPr>
            <a:spLocks noGrp="1"/>
          </p:cNvSpPr>
          <p:nvPr>
            <p:ph type="sldNum" sz="quarter" idx="12"/>
          </p:nvPr>
        </p:nvSpPr>
        <p:spPr/>
        <p:txBody>
          <a:bodyPr/>
          <a:lstStyle/>
          <a:p>
            <a:pPr>
              <a:defRPr/>
            </a:pPr>
            <a:fld id="{8F656B37-BEBC-41D0-AF28-DFD391F8A065}" type="slidenum">
              <a:rPr lang="en-US" smtClean="0"/>
              <a:pPr>
                <a:defRPr/>
              </a:pPr>
              <a:t>10</a:t>
            </a:fld>
            <a:endParaRPr lang="en-US" dirty="0"/>
          </a:p>
        </p:txBody>
      </p:sp>
      <p:sp>
        <p:nvSpPr>
          <p:cNvPr id="9" name="TextBox 14">
            <a:extLst>
              <a:ext uri="{FF2B5EF4-FFF2-40B4-BE49-F238E27FC236}">
                <a16:creationId xmlns:a16="http://schemas.microsoft.com/office/drawing/2014/main" id="{0741B1F8-7072-485B-8F97-101786424591}"/>
              </a:ext>
            </a:extLst>
          </p:cNvPr>
          <p:cNvSpPr txBox="1"/>
          <p:nvPr/>
        </p:nvSpPr>
        <p:spPr>
          <a:xfrm>
            <a:off x="839787" y="12622212"/>
            <a:ext cx="8686799" cy="6365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_tradnl" sz="1800" b="0" dirty="0">
                <a:latin typeface="Segoe UI" pitchFamily="34" charset="0"/>
                <a:ea typeface="Segoe UI" pitchFamily="34" charset="0"/>
                <a:cs typeface="Segoe UI" pitchFamily="34" charset="0"/>
              </a:rPr>
              <a:t>Fuentes: FMI, base de datos del informe WEO</a:t>
            </a:r>
            <a:r>
              <a:rPr lang="es-ES_tradnl" sz="1800" b="0" i="0" baseline="0" dirty="0">
                <a:latin typeface="Segoe UI" pitchFamily="34" charset="0"/>
                <a:ea typeface="Segoe UI" pitchFamily="34" charset="0"/>
                <a:cs typeface="Segoe UI" pitchFamily="34" charset="0"/>
              </a:rPr>
              <a:t>; </a:t>
            </a:r>
            <a:r>
              <a:rPr lang="es-ES_tradnl" sz="1800" b="0" baseline="0" dirty="0">
                <a:latin typeface="Segoe UI" pitchFamily="34" charset="0"/>
                <a:ea typeface="Segoe UI" pitchFamily="34" charset="0"/>
                <a:cs typeface="Segoe UI" pitchFamily="34" charset="0"/>
              </a:rPr>
              <a:t>y cálculos del personal técnico del FMI.</a:t>
            </a:r>
          </a:p>
          <a:p>
            <a:r>
              <a:rPr lang="es-ES_tradnl" sz="1800" b="0" baseline="0" dirty="0">
                <a:latin typeface="Segoe UI" pitchFamily="34" charset="0"/>
                <a:ea typeface="Segoe UI" pitchFamily="34" charset="0"/>
                <a:cs typeface="Segoe UI" pitchFamily="34" charset="0"/>
              </a:rPr>
              <a:t>Nota: </a:t>
            </a:r>
            <a:r>
              <a:rPr lang="es-ES" sz="1800" dirty="0">
                <a:solidFill>
                  <a:schemeClr val="tx1"/>
                </a:solidFill>
                <a:latin typeface="Segoe UI" pitchFamily="34" charset="0"/>
                <a:ea typeface="Segoe UI" pitchFamily="34" charset="0"/>
                <a:cs typeface="Segoe UI" pitchFamily="34" charset="0"/>
              </a:rPr>
              <a:t>El promedio histórico se refiere al crecimiento promedio de </a:t>
            </a:r>
            <a:r>
              <a:rPr lang="es-ES_tradnl" sz="1800" b="0" baseline="0" dirty="0">
                <a:latin typeface="Segoe UI" pitchFamily="34" charset="0"/>
                <a:ea typeface="Segoe UI" pitchFamily="34" charset="0"/>
                <a:cs typeface="Segoe UI" pitchFamily="34" charset="0"/>
              </a:rPr>
              <a:t>2000–15.</a:t>
            </a:r>
            <a:endParaRPr lang="es-ES_tradnl" sz="1800" b="0" dirty="0">
              <a:latin typeface="Segoe UI" pitchFamily="34" charset="0"/>
              <a:ea typeface="Segoe UI" pitchFamily="34" charset="0"/>
              <a:cs typeface="Segoe UI" pitchFamily="34" charset="0"/>
            </a:endParaRPr>
          </a:p>
        </p:txBody>
      </p:sp>
      <p:sp>
        <p:nvSpPr>
          <p:cNvPr id="15" name="TextBox 14"/>
          <p:cNvSpPr txBox="1"/>
          <p:nvPr/>
        </p:nvSpPr>
        <p:spPr>
          <a:xfrm>
            <a:off x="5335587" y="3276600"/>
            <a:ext cx="3671695" cy="738664"/>
          </a:xfrm>
          <a:prstGeom prst="rect">
            <a:avLst/>
          </a:prstGeom>
          <a:noFill/>
        </p:spPr>
        <p:txBody>
          <a:bodyPr wrap="square" lIns="0" tIns="0" rIns="0" bIns="0" rtlCol="0">
            <a:spAutoFit/>
          </a:bodyPr>
          <a:lstStyle/>
          <a:p>
            <a:pPr algn="ctr"/>
            <a:r>
              <a:rPr lang="es-ES_tradnl" sz="24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Crecimiento de ALC en 2018: 2,0 por ciento</a:t>
            </a:r>
          </a:p>
        </p:txBody>
      </p:sp>
      <p:pic>
        <p:nvPicPr>
          <p:cNvPr id="33" name="Picture 32">
            <a:extLst>
              <a:ext uri="{FF2B5EF4-FFF2-40B4-BE49-F238E27FC236}">
                <a16:creationId xmlns:a16="http://schemas.microsoft.com/office/drawing/2014/main" id="{1B07C9E1-7E22-43E1-BD28-2316D9546262}"/>
              </a:ext>
            </a:extLst>
          </p:cNvPr>
          <p:cNvPicPr>
            <a:picLocks noChangeAspect="1"/>
          </p:cNvPicPr>
          <p:nvPr/>
        </p:nvPicPr>
        <p:blipFill rotWithShape="1">
          <a:blip r:embed="rId4"/>
          <a:srcRect t="84659" r="81528"/>
          <a:stretch/>
        </p:blipFill>
        <p:spPr>
          <a:xfrm>
            <a:off x="1234916" y="10382500"/>
            <a:ext cx="2957671" cy="1779599"/>
          </a:xfrm>
          <a:prstGeom prst="rect">
            <a:avLst/>
          </a:prstGeom>
        </p:spPr>
      </p:pic>
      <p:sp>
        <p:nvSpPr>
          <p:cNvPr id="27" name="Header">
            <a:extLst>
              <a:ext uri="{FF2B5EF4-FFF2-40B4-BE49-F238E27FC236}">
                <a16:creationId xmlns:a16="http://schemas.microsoft.com/office/drawing/2014/main" id="{607FC725-A977-4281-AC7E-73BF58C23CC2}"/>
              </a:ext>
            </a:extLst>
          </p:cNvPr>
          <p:cNvSpPr txBox="1"/>
          <p:nvPr/>
        </p:nvSpPr>
        <p:spPr>
          <a:xfrm>
            <a:off x="12193586" y="3276599"/>
            <a:ext cx="11582399" cy="914401"/>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lIns="0" tIns="0" rIns="0" bIns="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_tradnl" altLang="en-US" sz="2800" b="1" dirty="0">
                <a:solidFill>
                  <a:srgbClr val="000000"/>
                </a:solidFill>
                <a:latin typeface="Segoe UI" panose="020B0502040204020203" pitchFamily="34" charset="0"/>
                <a:cs typeface="Segoe UI" panose="020B0502040204020203" pitchFamily="34" charset="0"/>
              </a:rPr>
              <a:t>América Latina y el Caribe; crecimiento del PIB real</a:t>
            </a:r>
          </a:p>
          <a:p>
            <a:pPr algn="ctr"/>
            <a:r>
              <a:rPr lang="es-ES_tradnl" altLang="en-US" sz="2800" i="1" dirty="0">
                <a:solidFill>
                  <a:srgbClr val="000000"/>
                </a:solidFill>
                <a:latin typeface="Segoe UI" panose="020B0502040204020203" pitchFamily="34" charset="0"/>
                <a:cs typeface="Segoe UI" panose="020B0502040204020203" pitchFamily="34" charset="0"/>
              </a:rPr>
              <a:t>(Variación porcentual)</a:t>
            </a:r>
            <a:endParaRPr lang="es-ES_tradnl" altLang="en-US" sz="2800" i="1" dirty="0">
              <a:solidFill>
                <a:srgbClr val="4B82AD"/>
              </a:solidFill>
              <a:latin typeface="Segoe UI" panose="020B0502040204020203" pitchFamily="34" charset="0"/>
              <a:cs typeface="Segoe UI" panose="020B0502040204020203" pitchFamily="34" charset="0"/>
            </a:endParaRPr>
          </a:p>
        </p:txBody>
      </p:sp>
      <p:graphicFrame>
        <p:nvGraphicFramePr>
          <p:cNvPr id="6" name="Table 5">
            <a:extLst>
              <a:ext uri="{FF2B5EF4-FFF2-40B4-BE49-F238E27FC236}">
                <a16:creationId xmlns:a16="http://schemas.microsoft.com/office/drawing/2014/main" id="{FACCA5E1-B4EB-40E7-AD0A-AE05F5373251}"/>
              </a:ext>
            </a:extLst>
          </p:cNvPr>
          <p:cNvGraphicFramePr>
            <a:graphicFrameLocks noGrp="1"/>
          </p:cNvGraphicFramePr>
          <p:nvPr>
            <p:extLst>
              <p:ext uri="{D42A27DB-BD31-4B8C-83A1-F6EECF244321}">
                <p14:modId xmlns:p14="http://schemas.microsoft.com/office/powerpoint/2010/main" val="4166341011"/>
              </p:ext>
            </p:extLst>
          </p:nvPr>
        </p:nvGraphicFramePr>
        <p:xfrm>
          <a:off x="11707543" y="4297303"/>
          <a:ext cx="12037945" cy="7959049"/>
        </p:xfrm>
        <a:graphic>
          <a:graphicData uri="http://schemas.openxmlformats.org/drawingml/2006/table">
            <a:tbl>
              <a:tblPr firstRow="1" bandRow="1">
                <a:tableStyleId>{00A15C55-8517-42AA-B614-E9B94910E393}</a:tableStyleId>
              </a:tblPr>
              <a:tblGrid>
                <a:gridCol w="5147805">
                  <a:extLst>
                    <a:ext uri="{9D8B030D-6E8A-4147-A177-3AD203B41FA5}">
                      <a16:colId xmlns:a16="http://schemas.microsoft.com/office/drawing/2014/main" val="1943911436"/>
                    </a:ext>
                  </a:extLst>
                </a:gridCol>
                <a:gridCol w="1722535">
                  <a:extLst>
                    <a:ext uri="{9D8B030D-6E8A-4147-A177-3AD203B41FA5}">
                      <a16:colId xmlns:a16="http://schemas.microsoft.com/office/drawing/2014/main" val="1179586801"/>
                    </a:ext>
                  </a:extLst>
                </a:gridCol>
                <a:gridCol w="1722535">
                  <a:extLst>
                    <a:ext uri="{9D8B030D-6E8A-4147-A177-3AD203B41FA5}">
                      <a16:colId xmlns:a16="http://schemas.microsoft.com/office/drawing/2014/main" val="621437514"/>
                    </a:ext>
                  </a:extLst>
                </a:gridCol>
                <a:gridCol w="1722535">
                  <a:extLst>
                    <a:ext uri="{9D8B030D-6E8A-4147-A177-3AD203B41FA5}">
                      <a16:colId xmlns:a16="http://schemas.microsoft.com/office/drawing/2014/main" val="785006327"/>
                    </a:ext>
                  </a:extLst>
                </a:gridCol>
                <a:gridCol w="1722535">
                  <a:extLst>
                    <a:ext uri="{9D8B030D-6E8A-4147-A177-3AD203B41FA5}">
                      <a16:colId xmlns:a16="http://schemas.microsoft.com/office/drawing/2014/main" val="152602040"/>
                    </a:ext>
                  </a:extLst>
                </a:gridCol>
              </a:tblGrid>
              <a:tr h="640392">
                <a:tc>
                  <a:txBody>
                    <a:bodyPr/>
                    <a:lstStyle/>
                    <a:p>
                      <a:endParaRPr lang="es-ES_tradnl" sz="2600" noProof="0" dirty="0">
                        <a:latin typeface="Segoe UI" panose="020B0502040204020203" pitchFamily="34" charset="0"/>
                        <a:cs typeface="Segoe UI" panose="020B0502040204020203" pitchFamily="34" charset="0"/>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4"/>
                    </a:solidFill>
                  </a:tcPr>
                </a:tc>
                <a:tc>
                  <a:txBody>
                    <a:bodyPr/>
                    <a:lstStyle/>
                    <a:p>
                      <a:endParaRPr lang="es-ES_tradnl" sz="2600" noProof="0">
                        <a:latin typeface="Segoe UI" panose="020B0502040204020203" pitchFamily="34" charset="0"/>
                        <a:cs typeface="Segoe UI" panose="020B0502040204020203" pitchFamily="34" charset="0"/>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4"/>
                    </a:solidFill>
                  </a:tcPr>
                </a:tc>
                <a:tc>
                  <a:txBody>
                    <a:bodyPr/>
                    <a:lstStyle/>
                    <a:p>
                      <a:endParaRPr lang="es-ES_tradnl" sz="2600" noProof="0">
                        <a:latin typeface="Segoe UI" panose="020B0502040204020203" pitchFamily="34" charset="0"/>
                        <a:cs typeface="Segoe UI" panose="020B0502040204020203" pitchFamily="34" charset="0"/>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4"/>
                    </a:solidFill>
                  </a:tcPr>
                </a:tc>
                <a:tc gridSpan="2">
                  <a:txBody>
                    <a:bodyPr/>
                    <a:lstStyle/>
                    <a:p>
                      <a:pPr algn="ctr"/>
                      <a:r>
                        <a:rPr lang="es-ES_tradnl" sz="2600" noProof="0">
                          <a:latin typeface="Segoe UI" panose="020B0502040204020203" pitchFamily="34" charset="0"/>
                          <a:cs typeface="Segoe UI" panose="020B0502040204020203" pitchFamily="34" charset="0"/>
                        </a:rPr>
                        <a:t>Proyecciones</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US" sz="2600" dirty="0">
                        <a:latin typeface="Segoe UI" panose="020B0502040204020203" pitchFamily="34" charset="0"/>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543829188"/>
                  </a:ext>
                </a:extLst>
              </a:tr>
              <a:tr h="640392">
                <a:tc>
                  <a:txBody>
                    <a:bodyPr/>
                    <a:lstStyle/>
                    <a:p>
                      <a:pPr algn="ctr"/>
                      <a:endParaRPr lang="es-ES_tradnl" sz="2600" b="1" noProof="0">
                        <a:solidFill>
                          <a:schemeClr val="bg1"/>
                        </a:solidFill>
                        <a:latin typeface="Segoe UI" panose="020B0502040204020203" pitchFamily="34" charset="0"/>
                        <a:cs typeface="Segoe UI" panose="020B0502040204020203" pitchFamily="34" charset="0"/>
                      </a:endParaRPr>
                    </a:p>
                  </a:txBody>
                  <a:tcPr anchor="ctr">
                    <a:lnL w="12700" cmpd="sng">
                      <a:noFill/>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s-ES_tradnl" sz="2600" b="1" noProof="0">
                          <a:solidFill>
                            <a:schemeClr val="bg1"/>
                          </a:solidFill>
                          <a:latin typeface="Segoe UI" panose="020B0502040204020203" pitchFamily="34" charset="0"/>
                          <a:cs typeface="Segoe UI" panose="020B0502040204020203" pitchFamily="34" charset="0"/>
                        </a:rPr>
                        <a:t>2016</a:t>
                      </a:r>
                    </a:p>
                  </a:txBody>
                  <a:tcPr anchor="ctr">
                    <a:lnL w="12700" cmpd="sng">
                      <a:noFill/>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s-ES_tradnl" sz="2600" b="1" noProof="0">
                          <a:solidFill>
                            <a:schemeClr val="bg1"/>
                          </a:solidFill>
                          <a:latin typeface="Segoe UI" panose="020B0502040204020203" pitchFamily="34" charset="0"/>
                          <a:cs typeface="Segoe UI" panose="020B0502040204020203" pitchFamily="34" charset="0"/>
                        </a:rPr>
                        <a:t>2017</a:t>
                      </a:r>
                    </a:p>
                  </a:txBody>
                  <a:tcPr anchor="ctr">
                    <a:lnL w="12700" cmpd="sng">
                      <a:noFill/>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s-ES_tradnl" sz="2600" b="1" noProof="0">
                          <a:solidFill>
                            <a:schemeClr val="bg1"/>
                          </a:solidFill>
                          <a:latin typeface="Segoe UI" panose="020B0502040204020203" pitchFamily="34" charset="0"/>
                          <a:cs typeface="Segoe UI" panose="020B0502040204020203" pitchFamily="34" charset="0"/>
                        </a:rPr>
                        <a:t>2018</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s-ES_tradnl" sz="2600" b="1" noProof="0">
                          <a:solidFill>
                            <a:schemeClr val="bg1"/>
                          </a:solidFill>
                          <a:latin typeface="Segoe UI" panose="020B0502040204020203" pitchFamily="34" charset="0"/>
                          <a:cs typeface="Segoe UI" panose="020B0502040204020203" pitchFamily="34" charset="0"/>
                        </a:rPr>
                        <a:t>2019</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815800738"/>
                  </a:ext>
                </a:extLst>
              </a:tr>
              <a:tr h="486944">
                <a:tc>
                  <a:txBody>
                    <a:bodyPr/>
                    <a:lstStyle/>
                    <a:p>
                      <a:endParaRPr lang="es-ES_tradnl" sz="2600" noProof="0" dirty="0">
                        <a:latin typeface="Segoe UI" panose="020B0502040204020203" pitchFamily="34" charset="0"/>
                        <a:cs typeface="Segoe UI" panose="020B0502040204020203" pitchFamily="34" charset="0"/>
                      </a:endParaRPr>
                    </a:p>
                  </a:txBody>
                  <a:tcPr anchor="ctr">
                    <a:lnT w="38100" cap="flat" cmpd="sng" algn="ctr">
                      <a:solidFill>
                        <a:schemeClr val="bg1"/>
                      </a:solidFill>
                      <a:prstDash val="solid"/>
                      <a:round/>
                      <a:headEnd type="none" w="med" len="med"/>
                      <a:tailEnd type="none" w="med" len="med"/>
                    </a:lnT>
                  </a:tcPr>
                </a:tc>
                <a:tc>
                  <a:txBody>
                    <a:bodyPr/>
                    <a:lstStyle/>
                    <a:p>
                      <a:endParaRPr lang="es-ES_tradnl" sz="2600" noProof="0">
                        <a:latin typeface="Segoe UI" panose="020B0502040204020203" pitchFamily="34" charset="0"/>
                        <a:cs typeface="Segoe UI" panose="020B0502040204020203" pitchFamily="34" charset="0"/>
                      </a:endParaRPr>
                    </a:p>
                  </a:txBody>
                  <a:tcPr anchor="ctr">
                    <a:lnT w="38100" cap="flat" cmpd="sng" algn="ctr">
                      <a:solidFill>
                        <a:schemeClr val="bg1"/>
                      </a:solidFill>
                      <a:prstDash val="solid"/>
                      <a:round/>
                      <a:headEnd type="none" w="med" len="med"/>
                      <a:tailEnd type="none" w="med" len="med"/>
                    </a:lnT>
                  </a:tcPr>
                </a:tc>
                <a:tc>
                  <a:txBody>
                    <a:bodyPr/>
                    <a:lstStyle/>
                    <a:p>
                      <a:endParaRPr lang="es-ES_tradnl" sz="2600" noProof="0">
                        <a:latin typeface="Segoe UI" panose="020B0502040204020203" pitchFamily="34" charset="0"/>
                        <a:cs typeface="Segoe UI" panose="020B0502040204020203" pitchFamily="34" charset="0"/>
                      </a:endParaRPr>
                    </a:p>
                  </a:txBody>
                  <a:tcPr anchor="ctr">
                    <a:lnT w="38100" cap="flat" cmpd="sng" algn="ctr">
                      <a:solidFill>
                        <a:schemeClr val="bg1"/>
                      </a:solidFill>
                      <a:prstDash val="solid"/>
                      <a:round/>
                      <a:headEnd type="none" w="med" len="med"/>
                      <a:tailEnd type="none" w="med" len="med"/>
                    </a:lnT>
                  </a:tcPr>
                </a:tc>
                <a:tc>
                  <a:txBody>
                    <a:bodyPr/>
                    <a:lstStyle/>
                    <a:p>
                      <a:endParaRPr lang="es-ES_tradnl" sz="2600" noProof="0">
                        <a:latin typeface="Segoe UI" panose="020B0502040204020203" pitchFamily="34" charset="0"/>
                        <a:cs typeface="Segoe UI" panose="020B0502040204020203" pitchFamily="34" charset="0"/>
                      </a:endParaRPr>
                    </a:p>
                  </a:txBody>
                  <a:tcPr anchor="ctr">
                    <a:lnT w="38100" cap="flat" cmpd="sng" algn="ctr">
                      <a:solidFill>
                        <a:schemeClr val="bg1"/>
                      </a:solidFill>
                      <a:prstDash val="solid"/>
                      <a:round/>
                      <a:headEnd type="none" w="med" len="med"/>
                      <a:tailEnd type="none" w="med" len="med"/>
                    </a:lnT>
                  </a:tcPr>
                </a:tc>
                <a:tc>
                  <a:txBody>
                    <a:bodyPr/>
                    <a:lstStyle/>
                    <a:p>
                      <a:endParaRPr lang="es-ES_tradnl" sz="2600" noProof="0">
                        <a:latin typeface="Segoe UI" panose="020B0502040204020203" pitchFamily="34" charset="0"/>
                        <a:cs typeface="Segoe UI" panose="020B0502040204020203" pitchFamily="34" charset="0"/>
                      </a:endParaRP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792896988"/>
                  </a:ext>
                </a:extLst>
              </a:tr>
              <a:tr h="500306">
                <a:tc>
                  <a:txBody>
                    <a:bodyPr/>
                    <a:lstStyle/>
                    <a:p>
                      <a:pPr algn="l" fontAlgn="b"/>
                      <a:r>
                        <a:rPr lang="es-ES_tradnl" sz="2600" b="1" i="0" u="none" strike="noStrike" noProof="0" dirty="0">
                          <a:solidFill>
                            <a:srgbClr val="000000"/>
                          </a:solidFill>
                          <a:effectLst/>
                          <a:latin typeface="Segoe UI" panose="020B0502040204020203" pitchFamily="34" charset="0"/>
                        </a:rPr>
                        <a:t>ALC</a:t>
                      </a:r>
                    </a:p>
                  </a:txBody>
                  <a:tcPr marL="0" marR="0" marT="0" marB="0" anchor="ctr"/>
                </a:tc>
                <a:tc>
                  <a:txBody>
                    <a:bodyPr/>
                    <a:lstStyle/>
                    <a:p>
                      <a:pPr algn="ctr" fontAlgn="b"/>
                      <a:r>
                        <a:rPr lang="es-ES_tradnl" sz="2600" b="1" i="0" u="none" strike="noStrike" noProof="0">
                          <a:solidFill>
                            <a:schemeClr val="tx1"/>
                          </a:solidFill>
                          <a:effectLst/>
                          <a:latin typeface="Segoe UI" panose="020B0502040204020203" pitchFamily="34" charset="0"/>
                        </a:rPr>
                        <a:t>–0,6</a:t>
                      </a:r>
                    </a:p>
                  </a:txBody>
                  <a:tcPr marL="0" marR="0" marT="0" marB="0" anchor="ctr"/>
                </a:tc>
                <a:tc>
                  <a:txBody>
                    <a:bodyPr/>
                    <a:lstStyle/>
                    <a:p>
                      <a:pPr algn="ctr" fontAlgn="b"/>
                      <a:r>
                        <a:rPr lang="es-ES_tradnl" sz="2600" b="1" i="0" u="none" strike="noStrike" noProof="0" dirty="0">
                          <a:solidFill>
                            <a:schemeClr val="tx1"/>
                          </a:solidFill>
                          <a:effectLst/>
                          <a:latin typeface="Segoe UI" panose="020B0502040204020203" pitchFamily="34" charset="0"/>
                        </a:rPr>
                        <a:t>1,3</a:t>
                      </a:r>
                    </a:p>
                  </a:txBody>
                  <a:tcPr marL="0" marR="0" marT="0" marB="0" anchor="ctr"/>
                </a:tc>
                <a:tc>
                  <a:txBody>
                    <a:bodyPr/>
                    <a:lstStyle/>
                    <a:p>
                      <a:pPr algn="ctr" fontAlgn="b"/>
                      <a:r>
                        <a:rPr lang="es-ES_tradnl" sz="2600" b="1" i="0" u="none" strike="noStrike" noProof="0" dirty="0">
                          <a:solidFill>
                            <a:srgbClr val="FF0000"/>
                          </a:solidFill>
                          <a:effectLst/>
                          <a:latin typeface="Segoe UI" panose="020B0502040204020203" pitchFamily="34" charset="0"/>
                        </a:rPr>
                        <a:t>1,6</a:t>
                      </a:r>
                    </a:p>
                  </a:txBody>
                  <a:tcPr marL="0" marR="0" marT="0" marB="0" anchor="ctr"/>
                </a:tc>
                <a:tc>
                  <a:txBody>
                    <a:bodyPr/>
                    <a:lstStyle/>
                    <a:p>
                      <a:pPr algn="ctr" fontAlgn="b"/>
                      <a:r>
                        <a:rPr lang="es-ES_tradnl" sz="2600" b="1" i="0" u="none" strike="noStrike" noProof="0" dirty="0">
                          <a:solidFill>
                            <a:srgbClr val="FF0000"/>
                          </a:solidFill>
                          <a:effectLst/>
                          <a:latin typeface="Segoe UI" panose="020B0502040204020203" pitchFamily="34" charset="0"/>
                        </a:rPr>
                        <a:t>2,6</a:t>
                      </a:r>
                    </a:p>
                  </a:txBody>
                  <a:tcPr marL="0" marR="0" marT="0" marB="0" anchor="ctr"/>
                </a:tc>
                <a:extLst>
                  <a:ext uri="{0D108BD9-81ED-4DB2-BD59-A6C34878D82A}">
                    <a16:rowId xmlns:a16="http://schemas.microsoft.com/office/drawing/2014/main" val="1899598129"/>
                  </a:ext>
                </a:extLst>
              </a:tr>
              <a:tr h="500306">
                <a:tc>
                  <a:txBody>
                    <a:bodyPr/>
                    <a:lstStyle/>
                    <a:p>
                      <a:pPr algn="l" fontAlgn="b"/>
                      <a:r>
                        <a:rPr lang="es-ES_tradnl" sz="2600" b="0" i="0" u="none" strike="noStrike" noProof="0">
                          <a:solidFill>
                            <a:srgbClr val="000000"/>
                          </a:solidFill>
                          <a:effectLst/>
                          <a:latin typeface="Segoe UI" panose="020B0502040204020203" pitchFamily="34" charset="0"/>
                        </a:rPr>
                        <a:t>    ALC excluida Venezuela</a:t>
                      </a:r>
                    </a:p>
                  </a:txBody>
                  <a:tcPr marL="85725" marR="0" marT="0" marB="0" anchor="ctr"/>
                </a:tc>
                <a:tc>
                  <a:txBody>
                    <a:bodyPr/>
                    <a:lstStyle/>
                    <a:p>
                      <a:pPr algn="ctr" fontAlgn="b"/>
                      <a:r>
                        <a:rPr lang="es-ES_tradnl" sz="2600" b="0" i="0" u="none" strike="noStrike" noProof="0">
                          <a:solidFill>
                            <a:schemeClr val="tx1"/>
                          </a:solidFill>
                          <a:effectLst/>
                          <a:latin typeface="Segoe UI" panose="020B0502040204020203" pitchFamily="34" charset="0"/>
                        </a:rPr>
                        <a:t>0,1</a:t>
                      </a:r>
                    </a:p>
                  </a:txBody>
                  <a:tcPr marL="0" marR="0" marT="0" marB="0" anchor="ctr"/>
                </a:tc>
                <a:tc>
                  <a:txBody>
                    <a:bodyPr/>
                    <a:lstStyle/>
                    <a:p>
                      <a:pPr algn="ctr" fontAlgn="b"/>
                      <a:r>
                        <a:rPr lang="es-ES_tradnl" sz="2600" b="0" i="0" u="none" strike="noStrike" noProof="0">
                          <a:solidFill>
                            <a:schemeClr val="tx1"/>
                          </a:solidFill>
                          <a:effectLst/>
                          <a:latin typeface="Segoe UI" panose="020B0502040204020203" pitchFamily="34" charset="0"/>
                        </a:rPr>
                        <a:t>1,9</a:t>
                      </a:r>
                    </a:p>
                  </a:txBody>
                  <a:tcPr marL="0" marR="0" marT="0" marB="0" anchor="ctr"/>
                </a:tc>
                <a:tc>
                  <a:txBody>
                    <a:bodyPr/>
                    <a:lstStyle/>
                    <a:p>
                      <a:pPr algn="ctr" fontAlgn="b"/>
                      <a:r>
                        <a:rPr lang="es-ES_tradnl" sz="2600" b="0" i="0" u="none" strike="noStrike" noProof="0" dirty="0">
                          <a:solidFill>
                            <a:srgbClr val="FF0000"/>
                          </a:solidFill>
                          <a:effectLst/>
                          <a:latin typeface="Segoe UI" panose="020B0502040204020203" pitchFamily="34" charset="0"/>
                        </a:rPr>
                        <a:t>2,3</a:t>
                      </a:r>
                    </a:p>
                  </a:txBody>
                  <a:tcPr marL="0" marR="0" marT="0" marB="0" anchor="ctr"/>
                </a:tc>
                <a:tc>
                  <a:txBody>
                    <a:bodyPr/>
                    <a:lstStyle/>
                    <a:p>
                      <a:pPr algn="ctr" fontAlgn="b"/>
                      <a:r>
                        <a:rPr lang="es-ES_tradnl" sz="2600" b="0" i="0" u="none" strike="noStrike" noProof="0" dirty="0">
                          <a:solidFill>
                            <a:srgbClr val="FF0000"/>
                          </a:solidFill>
                          <a:effectLst/>
                          <a:latin typeface="Segoe UI" panose="020B0502040204020203" pitchFamily="34" charset="0"/>
                        </a:rPr>
                        <a:t>2,8</a:t>
                      </a:r>
                    </a:p>
                  </a:txBody>
                  <a:tcPr marL="0" marR="0" marT="0" marB="0" anchor="ctr"/>
                </a:tc>
                <a:extLst>
                  <a:ext uri="{0D108BD9-81ED-4DB2-BD59-A6C34878D82A}">
                    <a16:rowId xmlns:a16="http://schemas.microsoft.com/office/drawing/2014/main" val="1102508119"/>
                  </a:ext>
                </a:extLst>
              </a:tr>
              <a:tr h="500306">
                <a:tc>
                  <a:txBody>
                    <a:bodyPr/>
                    <a:lstStyle/>
                    <a:p>
                      <a:pPr algn="l" fontAlgn="b"/>
                      <a:r>
                        <a:rPr lang="es-ES_tradnl" sz="2600" b="0" i="0" u="none" strike="noStrike" noProof="0">
                          <a:solidFill>
                            <a:srgbClr val="000000"/>
                          </a:solidFill>
                          <a:effectLst/>
                          <a:latin typeface="Segoe UI" panose="020B0502040204020203" pitchFamily="34" charset="0"/>
                        </a:rPr>
                        <a:t>América del Sur</a:t>
                      </a:r>
                    </a:p>
                  </a:txBody>
                  <a:tcPr marL="0" marR="0" marT="0" marB="0" anchor="ctr"/>
                </a:tc>
                <a:tc>
                  <a:txBody>
                    <a:bodyPr/>
                    <a:lstStyle/>
                    <a:p>
                      <a:pPr algn="ctr" fontAlgn="b"/>
                      <a:r>
                        <a:rPr lang="es-ES_tradnl" sz="2600" b="0" i="0" u="none" strike="noStrike" noProof="0">
                          <a:solidFill>
                            <a:schemeClr val="tx1"/>
                          </a:solidFill>
                          <a:effectLst/>
                          <a:latin typeface="Segoe UI" panose="020B0502040204020203" pitchFamily="34" charset="0"/>
                        </a:rPr>
                        <a:t>–2,4</a:t>
                      </a:r>
                    </a:p>
                  </a:txBody>
                  <a:tcPr marL="0" marR="0" marT="0" marB="0" anchor="ctr"/>
                </a:tc>
                <a:tc>
                  <a:txBody>
                    <a:bodyPr/>
                    <a:lstStyle/>
                    <a:p>
                      <a:pPr algn="ctr" fontAlgn="b"/>
                      <a:r>
                        <a:rPr lang="es-ES_tradnl" sz="2600" b="0" i="0" u="none" strike="noStrike" noProof="0" dirty="0">
                          <a:solidFill>
                            <a:schemeClr val="tx1"/>
                          </a:solidFill>
                          <a:effectLst/>
                          <a:latin typeface="Segoe UI" panose="020B0502040204020203" pitchFamily="34" charset="0"/>
                        </a:rPr>
                        <a:t>0,8</a:t>
                      </a:r>
                    </a:p>
                  </a:txBody>
                  <a:tcPr marL="0" marR="0" marT="0" marB="0" anchor="ctr"/>
                </a:tc>
                <a:tc>
                  <a:txBody>
                    <a:bodyPr/>
                    <a:lstStyle/>
                    <a:p>
                      <a:pPr algn="ctr" fontAlgn="b"/>
                      <a:r>
                        <a:rPr lang="es-ES_tradnl" sz="2600" b="0" i="0" u="none" strike="noStrike" noProof="0" dirty="0">
                          <a:solidFill>
                            <a:srgbClr val="FF0000"/>
                          </a:solidFill>
                          <a:effectLst/>
                          <a:latin typeface="Segoe UI" panose="020B0502040204020203" pitchFamily="34" charset="0"/>
                        </a:rPr>
                        <a:t>1,1</a:t>
                      </a:r>
                    </a:p>
                  </a:txBody>
                  <a:tcPr marL="0" marR="0" marT="0" marB="0" anchor="ctr"/>
                </a:tc>
                <a:tc>
                  <a:txBody>
                    <a:bodyPr/>
                    <a:lstStyle/>
                    <a:p>
                      <a:pPr algn="ctr" fontAlgn="b"/>
                      <a:r>
                        <a:rPr lang="es-ES_tradnl" sz="2600" b="0" i="0" u="none" strike="noStrike" noProof="0" dirty="0">
                          <a:solidFill>
                            <a:srgbClr val="00B050"/>
                          </a:solidFill>
                          <a:effectLst/>
                          <a:latin typeface="Segoe UI" panose="020B0502040204020203" pitchFamily="34" charset="0"/>
                        </a:rPr>
                        <a:t>2,4</a:t>
                      </a:r>
                    </a:p>
                  </a:txBody>
                  <a:tcPr marL="0" marR="0" marT="0" marB="0" anchor="ctr"/>
                </a:tc>
                <a:extLst>
                  <a:ext uri="{0D108BD9-81ED-4DB2-BD59-A6C34878D82A}">
                    <a16:rowId xmlns:a16="http://schemas.microsoft.com/office/drawing/2014/main" val="1965834157"/>
                  </a:ext>
                </a:extLst>
              </a:tr>
              <a:tr h="500306">
                <a:tc>
                  <a:txBody>
                    <a:bodyPr/>
                    <a:lstStyle/>
                    <a:p>
                      <a:pPr algn="l" fontAlgn="b"/>
                      <a:r>
                        <a:rPr lang="es-ES_tradnl" sz="2600" b="0" i="0" u="none" strike="noStrike" noProof="0">
                          <a:solidFill>
                            <a:srgbClr val="000000"/>
                          </a:solidFill>
                          <a:effectLst/>
                          <a:latin typeface="Segoe UI" panose="020B0502040204020203" pitchFamily="34" charset="0"/>
                        </a:rPr>
                        <a:t>CAPRD</a:t>
                      </a:r>
                    </a:p>
                  </a:txBody>
                  <a:tcPr marL="0" marR="0" marT="0" marB="0" anchor="ctr"/>
                </a:tc>
                <a:tc>
                  <a:txBody>
                    <a:bodyPr/>
                    <a:lstStyle/>
                    <a:p>
                      <a:pPr algn="ctr" fontAlgn="b"/>
                      <a:r>
                        <a:rPr lang="es-ES_tradnl" sz="2600" b="0" i="0" u="none" strike="noStrike" noProof="0">
                          <a:solidFill>
                            <a:schemeClr val="tx1"/>
                          </a:solidFill>
                          <a:effectLst/>
                          <a:latin typeface="Segoe UI" panose="020B0502040204020203" pitchFamily="34" charset="0"/>
                        </a:rPr>
                        <a:t>4,6</a:t>
                      </a:r>
                    </a:p>
                  </a:txBody>
                  <a:tcPr marL="0" marR="0" marT="0" marB="0" anchor="ctr"/>
                </a:tc>
                <a:tc>
                  <a:txBody>
                    <a:bodyPr/>
                    <a:lstStyle/>
                    <a:p>
                      <a:pPr algn="ctr" fontAlgn="b"/>
                      <a:r>
                        <a:rPr lang="es-ES_tradnl" sz="2600" b="0" i="0" u="none" strike="noStrike" noProof="0">
                          <a:solidFill>
                            <a:schemeClr val="tx1"/>
                          </a:solidFill>
                          <a:effectLst/>
                          <a:latin typeface="Segoe UI" panose="020B0502040204020203" pitchFamily="34" charset="0"/>
                        </a:rPr>
                        <a:t>4,0</a:t>
                      </a:r>
                    </a:p>
                  </a:txBody>
                  <a:tcPr marL="0" marR="0" marT="0" marB="0" anchor="ctr"/>
                </a:tc>
                <a:tc>
                  <a:txBody>
                    <a:bodyPr/>
                    <a:lstStyle/>
                    <a:p>
                      <a:pPr algn="ctr" fontAlgn="b"/>
                      <a:r>
                        <a:rPr lang="es-ES_tradnl" sz="2600" b="0" i="0" u="none" strike="noStrike" noProof="0" dirty="0">
                          <a:solidFill>
                            <a:srgbClr val="C00000"/>
                          </a:solidFill>
                          <a:effectLst/>
                          <a:latin typeface="Segoe UI" panose="020B0502040204020203" pitchFamily="34" charset="0"/>
                        </a:rPr>
                        <a:t>4,1</a:t>
                      </a:r>
                    </a:p>
                  </a:txBody>
                  <a:tcPr marL="0" marR="0" marT="0" marB="0" anchor="ctr"/>
                </a:tc>
                <a:tc>
                  <a:txBody>
                    <a:bodyPr/>
                    <a:lstStyle/>
                    <a:p>
                      <a:pPr algn="ctr" fontAlgn="b"/>
                      <a:r>
                        <a:rPr lang="es-ES_tradnl" sz="2600" b="0" i="0" u="none" strike="noStrike" noProof="0" dirty="0">
                          <a:solidFill>
                            <a:srgbClr val="C00000"/>
                          </a:solidFill>
                          <a:effectLst/>
                          <a:latin typeface="Segoe UI" panose="020B0502040204020203" pitchFamily="34" charset="0"/>
                        </a:rPr>
                        <a:t>4,4</a:t>
                      </a:r>
                    </a:p>
                  </a:txBody>
                  <a:tcPr marL="0" marR="0" marT="0" marB="0" anchor="ctr"/>
                </a:tc>
                <a:extLst>
                  <a:ext uri="{0D108BD9-81ED-4DB2-BD59-A6C34878D82A}">
                    <a16:rowId xmlns:a16="http://schemas.microsoft.com/office/drawing/2014/main" val="807853370"/>
                  </a:ext>
                </a:extLst>
              </a:tr>
              <a:tr h="500306">
                <a:tc>
                  <a:txBody>
                    <a:bodyPr/>
                    <a:lstStyle/>
                    <a:p>
                      <a:pPr algn="l" fontAlgn="b"/>
                      <a:r>
                        <a:rPr lang="es-ES_tradnl" sz="2600" b="0" i="0" u="none" strike="noStrike" noProof="0" dirty="0">
                          <a:solidFill>
                            <a:srgbClr val="000000"/>
                          </a:solidFill>
                          <a:effectLst/>
                          <a:latin typeface="Segoe UI" panose="020B0502040204020203" pitchFamily="34" charset="0"/>
                        </a:rPr>
                        <a:t>El Caribe</a:t>
                      </a:r>
                    </a:p>
                  </a:txBody>
                  <a:tcPr marL="0" marR="0" marT="0" marB="0" anchor="ctr"/>
                </a:tc>
                <a:tc>
                  <a:txBody>
                    <a:bodyPr/>
                    <a:lstStyle/>
                    <a:p>
                      <a:pPr algn="ctr" fontAlgn="b"/>
                      <a:r>
                        <a:rPr lang="es-ES_tradnl" sz="2600" b="0" i="0" u="none" strike="noStrike" noProof="0" dirty="0">
                          <a:solidFill>
                            <a:schemeClr val="tx1"/>
                          </a:solidFill>
                          <a:effectLst/>
                          <a:latin typeface="Segoe UI" panose="020B0502040204020203" pitchFamily="34" charset="0"/>
                        </a:rPr>
                        <a:t> 3.3</a:t>
                      </a:r>
                    </a:p>
                  </a:txBody>
                  <a:tcPr marL="0" marR="0" marT="0" marB="0" anchor="ctr"/>
                </a:tc>
                <a:tc>
                  <a:txBody>
                    <a:bodyPr/>
                    <a:lstStyle/>
                    <a:p>
                      <a:pPr algn="ctr" fontAlgn="b"/>
                      <a:r>
                        <a:rPr lang="es-ES_tradnl" sz="2600" b="0" i="0" u="none" strike="noStrike" noProof="0" dirty="0">
                          <a:solidFill>
                            <a:schemeClr val="tx1"/>
                          </a:solidFill>
                          <a:effectLst/>
                          <a:latin typeface="Segoe UI" panose="020B0502040204020203" pitchFamily="34" charset="0"/>
                        </a:rPr>
                        <a:t>2.7 </a:t>
                      </a:r>
                    </a:p>
                  </a:txBody>
                  <a:tcPr marL="0" marR="0" marT="0" marB="0" anchor="ctr"/>
                </a:tc>
                <a:tc>
                  <a:txBody>
                    <a:bodyPr/>
                    <a:lstStyle/>
                    <a:p>
                      <a:pPr algn="ctr" fontAlgn="b"/>
                      <a:r>
                        <a:rPr lang="es-ES_tradnl" sz="2600" b="0" i="0" u="none" strike="noStrike" noProof="0" dirty="0">
                          <a:solidFill>
                            <a:srgbClr val="00B050"/>
                          </a:solidFill>
                          <a:effectLst/>
                          <a:latin typeface="Segoe UI" panose="020B0502040204020203" pitchFamily="34" charset="0"/>
                        </a:rPr>
                        <a:t>4,1</a:t>
                      </a:r>
                      <a:r>
                        <a:rPr lang="es-ES_tradnl" sz="2600" b="0" i="0" u="none" strike="noStrike" noProof="0" dirty="0">
                          <a:solidFill>
                            <a:srgbClr val="000000"/>
                          </a:solidFill>
                          <a:effectLst/>
                          <a:latin typeface="Segoe UI" panose="020B0502040204020203" pitchFamily="34" charset="0"/>
                        </a:rPr>
                        <a:t> </a:t>
                      </a:r>
                    </a:p>
                  </a:txBody>
                  <a:tcPr marL="0" marR="0" marT="0" marB="0" anchor="ctr"/>
                </a:tc>
                <a:tc>
                  <a:txBody>
                    <a:bodyPr/>
                    <a:lstStyle/>
                    <a:p>
                      <a:pPr algn="ctr" fontAlgn="b"/>
                      <a:r>
                        <a:rPr lang="es-ES_tradnl" sz="2600" b="0" i="0" u="none" strike="noStrike" noProof="0" dirty="0">
                          <a:solidFill>
                            <a:srgbClr val="FF0D0D"/>
                          </a:solidFill>
                          <a:effectLst/>
                          <a:latin typeface="Segoe UI" panose="020B0502040204020203" pitchFamily="34" charset="0"/>
                        </a:rPr>
                        <a:t>3,7</a:t>
                      </a:r>
                      <a:r>
                        <a:rPr lang="es-ES_tradnl" sz="2600" b="0" i="0" u="none" strike="noStrike" noProof="0" dirty="0">
                          <a:solidFill>
                            <a:srgbClr val="000000"/>
                          </a:solidFill>
                          <a:effectLst/>
                          <a:latin typeface="Segoe UI" panose="020B0502040204020203" pitchFamily="34" charset="0"/>
                        </a:rPr>
                        <a:t> </a:t>
                      </a:r>
                    </a:p>
                  </a:txBody>
                  <a:tcPr marL="0" marR="0" marT="0" marB="0" anchor="ctr"/>
                </a:tc>
                <a:extLst>
                  <a:ext uri="{0D108BD9-81ED-4DB2-BD59-A6C34878D82A}">
                    <a16:rowId xmlns:a16="http://schemas.microsoft.com/office/drawing/2014/main" val="1378869541"/>
                  </a:ext>
                </a:extLst>
              </a:tr>
              <a:tr h="791285">
                <a:tc>
                  <a:txBody>
                    <a:bodyPr/>
                    <a:lstStyle/>
                    <a:p>
                      <a:pPr algn="l" fontAlgn="b"/>
                      <a:r>
                        <a:rPr lang="es-ES_tradnl" sz="2600" b="0" i="0" u="none" strike="noStrike" noProof="0" dirty="0">
                          <a:solidFill>
                            <a:srgbClr val="000000"/>
                          </a:solidFill>
                          <a:effectLst/>
                          <a:latin typeface="Segoe UI" panose="020B0502040204020203" pitchFamily="34" charset="0"/>
                        </a:rPr>
                        <a:t>    </a:t>
                      </a:r>
                      <a:r>
                        <a:rPr lang="es-ES_tradnl" sz="2000" b="0" i="0" u="none" strike="noStrike" noProof="0" dirty="0">
                          <a:solidFill>
                            <a:srgbClr val="000000"/>
                          </a:solidFill>
                          <a:effectLst/>
                          <a:latin typeface="Segoe UI" panose="020B0502040204020203" pitchFamily="34" charset="0"/>
                        </a:rPr>
                        <a:t>Economías dependientes del turismo</a:t>
                      </a:r>
                      <a:endParaRPr lang="es-ES_tradnl" sz="2600" b="0" i="0" u="none" strike="noStrike" noProof="0" dirty="0">
                        <a:solidFill>
                          <a:srgbClr val="000000"/>
                        </a:solidFill>
                        <a:effectLst/>
                        <a:latin typeface="Segoe UI" panose="020B0502040204020203" pitchFamily="34" charset="0"/>
                      </a:endParaRPr>
                    </a:p>
                  </a:txBody>
                  <a:tcPr marL="85725" marR="0" marT="0" marB="0" anchor="ctr"/>
                </a:tc>
                <a:tc>
                  <a:txBody>
                    <a:bodyPr/>
                    <a:lstStyle/>
                    <a:p>
                      <a:pPr algn="ctr" fontAlgn="b"/>
                      <a:r>
                        <a:rPr lang="es-ES_tradnl" sz="2600" b="0" i="0" u="none" strike="noStrike" noProof="0">
                          <a:solidFill>
                            <a:schemeClr val="tx1"/>
                          </a:solidFill>
                          <a:effectLst/>
                          <a:latin typeface="Segoe UI" panose="020B0502040204020203" pitchFamily="34" charset="0"/>
                        </a:rPr>
                        <a:t>1,6</a:t>
                      </a:r>
                    </a:p>
                  </a:txBody>
                  <a:tcPr marL="0" marR="0" marT="0" marB="0" anchor="ctr"/>
                </a:tc>
                <a:tc>
                  <a:txBody>
                    <a:bodyPr/>
                    <a:lstStyle/>
                    <a:p>
                      <a:pPr algn="ctr" fontAlgn="b"/>
                      <a:r>
                        <a:rPr lang="es-ES_tradnl" sz="2600" b="0" i="0" u="none" strike="noStrike" noProof="0">
                          <a:solidFill>
                            <a:schemeClr val="tx1"/>
                          </a:solidFill>
                          <a:effectLst/>
                          <a:latin typeface="Segoe UI" panose="020B0502040204020203" pitchFamily="34" charset="0"/>
                        </a:rPr>
                        <a:t>1,3</a:t>
                      </a:r>
                    </a:p>
                  </a:txBody>
                  <a:tcPr marL="0" marR="0" marT="0" marB="0" anchor="ctr"/>
                </a:tc>
                <a:tc>
                  <a:txBody>
                    <a:bodyPr/>
                    <a:lstStyle/>
                    <a:p>
                      <a:pPr algn="ctr" fontAlgn="b"/>
                      <a:r>
                        <a:rPr lang="es-ES_tradnl" sz="2600" b="0" i="0" u="none" strike="noStrike" noProof="0" dirty="0">
                          <a:solidFill>
                            <a:srgbClr val="C00000"/>
                          </a:solidFill>
                          <a:effectLst/>
                          <a:latin typeface="Segoe UI" panose="020B0502040204020203" pitchFamily="34" charset="0"/>
                        </a:rPr>
                        <a:t>1,8</a:t>
                      </a:r>
                    </a:p>
                  </a:txBody>
                  <a:tcPr marL="0" marR="0" marT="0" marB="0" anchor="ctr"/>
                </a:tc>
                <a:tc>
                  <a:txBody>
                    <a:bodyPr/>
                    <a:lstStyle/>
                    <a:p>
                      <a:pPr algn="ctr" fontAlgn="b"/>
                      <a:r>
                        <a:rPr lang="es-ES_tradnl" sz="2600" b="0" i="0" u="none" strike="noStrike" noProof="0" dirty="0">
                          <a:solidFill>
                            <a:srgbClr val="C00000"/>
                          </a:solidFill>
                          <a:effectLst/>
                          <a:latin typeface="Segoe UI" panose="020B0502040204020203" pitchFamily="34" charset="0"/>
                        </a:rPr>
                        <a:t>2,2</a:t>
                      </a:r>
                    </a:p>
                  </a:txBody>
                  <a:tcPr marL="0" marR="0" marT="0" marB="0" anchor="ctr"/>
                </a:tc>
                <a:extLst>
                  <a:ext uri="{0D108BD9-81ED-4DB2-BD59-A6C34878D82A}">
                    <a16:rowId xmlns:a16="http://schemas.microsoft.com/office/drawing/2014/main" val="3802426059"/>
                  </a:ext>
                </a:extLst>
              </a:tr>
              <a:tr h="500306">
                <a:tc>
                  <a:txBody>
                    <a:bodyPr/>
                    <a:lstStyle/>
                    <a:p>
                      <a:pPr algn="l" fontAlgn="b"/>
                      <a:r>
                        <a:rPr lang="es-ES_tradnl" sz="2400" b="0" i="0" u="none" strike="noStrike" noProof="0" dirty="0">
                          <a:solidFill>
                            <a:srgbClr val="000000"/>
                          </a:solidFill>
                          <a:effectLst/>
                          <a:latin typeface="Segoe UI" panose="020B0502040204020203" pitchFamily="34" charset="0"/>
                        </a:rPr>
                        <a:t>    </a:t>
                      </a:r>
                      <a:r>
                        <a:rPr lang="es-ES_tradnl" sz="2000" b="0" i="0" u="none" strike="noStrike" noProof="0" dirty="0">
                          <a:solidFill>
                            <a:srgbClr val="000000"/>
                          </a:solidFill>
                          <a:effectLst/>
                          <a:latin typeface="Segoe UI" panose="020B0502040204020203" pitchFamily="34" charset="0"/>
                        </a:rPr>
                        <a:t>Países exportadores de materias primas</a:t>
                      </a:r>
                    </a:p>
                  </a:txBody>
                  <a:tcPr marL="85725" marR="0" marT="0" marB="0" anchor="ctr"/>
                </a:tc>
                <a:tc>
                  <a:txBody>
                    <a:bodyPr/>
                    <a:lstStyle/>
                    <a:p>
                      <a:pPr algn="ctr" fontAlgn="b"/>
                      <a:r>
                        <a:rPr lang="es-ES_tradnl" sz="2600" b="0" i="0" u="none" strike="noStrike" noProof="0">
                          <a:solidFill>
                            <a:schemeClr val="tx1"/>
                          </a:solidFill>
                          <a:effectLst/>
                          <a:latin typeface="Segoe UI" panose="020B0502040204020203" pitchFamily="34" charset="0"/>
                        </a:rPr>
                        <a:t>–4,6</a:t>
                      </a:r>
                    </a:p>
                  </a:txBody>
                  <a:tcPr marL="0" marR="0" marT="0" marB="0" anchor="ctr"/>
                </a:tc>
                <a:tc>
                  <a:txBody>
                    <a:bodyPr/>
                    <a:lstStyle/>
                    <a:p>
                      <a:pPr algn="ctr" fontAlgn="b"/>
                      <a:r>
                        <a:rPr lang="es-ES_tradnl" sz="2600" b="0" i="0" u="none" strike="noStrike" noProof="0">
                          <a:solidFill>
                            <a:schemeClr val="tx1"/>
                          </a:solidFill>
                          <a:effectLst/>
                          <a:latin typeface="Segoe UI" panose="020B0502040204020203" pitchFamily="34" charset="0"/>
                        </a:rPr>
                        <a:t>–1,5</a:t>
                      </a:r>
                    </a:p>
                  </a:txBody>
                  <a:tcPr marL="0" marR="0" marT="0" marB="0" anchor="ctr"/>
                </a:tc>
                <a:tc>
                  <a:txBody>
                    <a:bodyPr/>
                    <a:lstStyle/>
                    <a:p>
                      <a:pPr algn="ctr" fontAlgn="b"/>
                      <a:r>
                        <a:rPr lang="es-ES_tradnl" sz="2600" b="0" i="0" u="none" strike="noStrike" noProof="0" dirty="0">
                          <a:solidFill>
                            <a:srgbClr val="C00000"/>
                          </a:solidFill>
                          <a:effectLst/>
                          <a:latin typeface="Segoe UI" panose="020B0502040204020203" pitchFamily="34" charset="0"/>
                        </a:rPr>
                        <a:t>0,9</a:t>
                      </a:r>
                    </a:p>
                  </a:txBody>
                  <a:tcPr marL="0" marR="0" marT="0" marB="0" anchor="ctr"/>
                </a:tc>
                <a:tc>
                  <a:txBody>
                    <a:bodyPr/>
                    <a:lstStyle/>
                    <a:p>
                      <a:pPr algn="ctr" fontAlgn="b"/>
                      <a:r>
                        <a:rPr lang="es-ES_tradnl" sz="2600" b="0" i="0" u="none" strike="noStrike" noProof="0" dirty="0">
                          <a:solidFill>
                            <a:srgbClr val="C00000"/>
                          </a:solidFill>
                          <a:effectLst/>
                          <a:latin typeface="Segoe UI" panose="020B0502040204020203" pitchFamily="34" charset="0"/>
                        </a:rPr>
                        <a:t>1,0</a:t>
                      </a:r>
                    </a:p>
                  </a:txBody>
                  <a:tcPr marL="0" marR="0" marT="0" marB="0" anchor="ctr"/>
                </a:tc>
                <a:extLst>
                  <a:ext uri="{0D108BD9-81ED-4DB2-BD59-A6C34878D82A}">
                    <a16:rowId xmlns:a16="http://schemas.microsoft.com/office/drawing/2014/main" val="2190105539"/>
                  </a:ext>
                </a:extLst>
              </a:tr>
              <a:tr h="395642">
                <a:tc>
                  <a:txBody>
                    <a:bodyPr/>
                    <a:lstStyle/>
                    <a:p>
                      <a:pPr algn="l" fontAlgn="b"/>
                      <a:r>
                        <a:rPr lang="es-ES_tradnl" sz="2600" b="0" i="0" u="none" strike="noStrike" noProof="0">
                          <a:solidFill>
                            <a:srgbClr val="000000"/>
                          </a:solidFill>
                          <a:effectLst/>
                          <a:latin typeface="Segoe UI" panose="020B0502040204020203" pitchFamily="34" charset="0"/>
                        </a:rPr>
                        <a:t> </a:t>
                      </a:r>
                    </a:p>
                  </a:txBody>
                  <a:tcPr marL="0" marR="0" marT="0" marB="0" anchor="ctr"/>
                </a:tc>
                <a:tc>
                  <a:txBody>
                    <a:bodyPr/>
                    <a:lstStyle/>
                    <a:p>
                      <a:pPr algn="ctr" fontAlgn="b"/>
                      <a:r>
                        <a:rPr lang="es-ES_tradnl" sz="2600" b="0" i="0" u="none" strike="noStrike" noProof="0">
                          <a:solidFill>
                            <a:schemeClr val="tx1"/>
                          </a:solidFill>
                          <a:effectLst/>
                          <a:latin typeface="Segoe UI" panose="020B0502040204020203" pitchFamily="34" charset="0"/>
                        </a:rPr>
                        <a:t> </a:t>
                      </a:r>
                    </a:p>
                  </a:txBody>
                  <a:tcPr marL="0" marR="0" marT="0" marB="0" anchor="ctr"/>
                </a:tc>
                <a:tc>
                  <a:txBody>
                    <a:bodyPr/>
                    <a:lstStyle/>
                    <a:p>
                      <a:pPr algn="ctr" fontAlgn="b"/>
                      <a:r>
                        <a:rPr lang="es-ES_tradnl" sz="2600" b="0" i="0" u="none" strike="noStrike" noProof="0">
                          <a:solidFill>
                            <a:schemeClr val="tx1"/>
                          </a:solidFill>
                          <a:effectLst/>
                          <a:latin typeface="Segoe UI" panose="020B0502040204020203" pitchFamily="34" charset="0"/>
                        </a:rPr>
                        <a:t> </a:t>
                      </a:r>
                    </a:p>
                  </a:txBody>
                  <a:tcPr marL="0" marR="0" marT="0" marB="0" anchor="ctr"/>
                </a:tc>
                <a:tc>
                  <a:txBody>
                    <a:bodyPr/>
                    <a:lstStyle/>
                    <a:p>
                      <a:pPr algn="ctr" fontAlgn="b"/>
                      <a:r>
                        <a:rPr lang="es-ES_tradnl" sz="2600" b="0" i="0" u="none" strike="noStrike" noProof="0">
                          <a:solidFill>
                            <a:srgbClr val="000000"/>
                          </a:solidFill>
                          <a:effectLst/>
                          <a:latin typeface="Segoe UI" panose="020B0502040204020203" pitchFamily="34" charset="0"/>
                        </a:rPr>
                        <a:t> </a:t>
                      </a:r>
                    </a:p>
                  </a:txBody>
                  <a:tcPr marL="0" marR="0" marT="0" marB="0" anchor="ctr"/>
                </a:tc>
                <a:tc>
                  <a:txBody>
                    <a:bodyPr/>
                    <a:lstStyle/>
                    <a:p>
                      <a:pPr algn="ctr" fontAlgn="b"/>
                      <a:r>
                        <a:rPr lang="es-ES_tradnl" sz="2600" b="0" i="0" u="none" strike="noStrike" noProof="0">
                          <a:solidFill>
                            <a:srgbClr val="000000"/>
                          </a:solidFill>
                          <a:effectLst/>
                          <a:latin typeface="Segoe UI" panose="020B0502040204020203" pitchFamily="34" charset="0"/>
                        </a:rPr>
                        <a:t> </a:t>
                      </a:r>
                    </a:p>
                  </a:txBody>
                  <a:tcPr marL="0" marR="0" marT="0" marB="0" anchor="ctr"/>
                </a:tc>
                <a:extLst>
                  <a:ext uri="{0D108BD9-81ED-4DB2-BD59-A6C34878D82A}">
                    <a16:rowId xmlns:a16="http://schemas.microsoft.com/office/drawing/2014/main" val="987316184"/>
                  </a:ext>
                </a:extLst>
              </a:tr>
              <a:tr h="500306">
                <a:tc>
                  <a:txBody>
                    <a:bodyPr/>
                    <a:lstStyle/>
                    <a:p>
                      <a:pPr algn="l" fontAlgn="b"/>
                      <a:r>
                        <a:rPr lang="es-ES_tradnl" sz="2600" b="1" i="0" u="none" strike="noStrike" noProof="0">
                          <a:solidFill>
                            <a:srgbClr val="000000"/>
                          </a:solidFill>
                          <a:effectLst/>
                          <a:latin typeface="Segoe UI" panose="020B0502040204020203" pitchFamily="34" charset="0"/>
                        </a:rPr>
                        <a:t>Partidas informativas:</a:t>
                      </a:r>
                    </a:p>
                  </a:txBody>
                  <a:tcPr marL="0" marR="0" marT="0" marB="0" anchor="ctr"/>
                </a:tc>
                <a:tc>
                  <a:txBody>
                    <a:bodyPr/>
                    <a:lstStyle/>
                    <a:p>
                      <a:pPr algn="ctr" fontAlgn="b"/>
                      <a:r>
                        <a:rPr lang="es-ES_tradnl" sz="2600" b="0" i="0" u="none" strike="noStrike" noProof="0">
                          <a:solidFill>
                            <a:schemeClr val="tx1"/>
                          </a:solidFill>
                          <a:effectLst/>
                          <a:latin typeface="Segoe UI" panose="020B0502040204020203" pitchFamily="34" charset="0"/>
                        </a:rPr>
                        <a:t> </a:t>
                      </a:r>
                    </a:p>
                  </a:txBody>
                  <a:tcPr marL="0" marR="0" marT="0" marB="0" anchor="ctr"/>
                </a:tc>
                <a:tc>
                  <a:txBody>
                    <a:bodyPr/>
                    <a:lstStyle/>
                    <a:p>
                      <a:pPr algn="ctr" fontAlgn="b"/>
                      <a:r>
                        <a:rPr lang="es-ES_tradnl" sz="2600" b="0" i="0" u="none" strike="noStrike" noProof="0">
                          <a:solidFill>
                            <a:schemeClr val="tx1"/>
                          </a:solidFill>
                          <a:effectLst/>
                          <a:latin typeface="Segoe UI" panose="020B0502040204020203" pitchFamily="34" charset="0"/>
                        </a:rPr>
                        <a:t> </a:t>
                      </a:r>
                    </a:p>
                  </a:txBody>
                  <a:tcPr marL="0" marR="0" marT="0" marB="0" anchor="ctr"/>
                </a:tc>
                <a:tc>
                  <a:txBody>
                    <a:bodyPr/>
                    <a:lstStyle/>
                    <a:p>
                      <a:pPr algn="ctr" fontAlgn="b"/>
                      <a:r>
                        <a:rPr lang="es-ES_tradnl" sz="2600" b="0" i="0" u="none" strike="noStrike" noProof="0">
                          <a:solidFill>
                            <a:srgbClr val="000000"/>
                          </a:solidFill>
                          <a:effectLst/>
                          <a:latin typeface="Segoe UI" panose="020B0502040204020203" pitchFamily="34" charset="0"/>
                        </a:rPr>
                        <a:t> </a:t>
                      </a:r>
                    </a:p>
                  </a:txBody>
                  <a:tcPr marL="0" marR="0" marT="0" marB="0" anchor="ctr"/>
                </a:tc>
                <a:tc>
                  <a:txBody>
                    <a:bodyPr/>
                    <a:lstStyle/>
                    <a:p>
                      <a:pPr algn="ctr" fontAlgn="b"/>
                      <a:r>
                        <a:rPr lang="es-ES_tradnl" sz="2600" b="0" i="0" u="none" strike="noStrike" noProof="0">
                          <a:solidFill>
                            <a:srgbClr val="000000"/>
                          </a:solidFill>
                          <a:effectLst/>
                          <a:latin typeface="Segoe UI" panose="020B0502040204020203" pitchFamily="34" charset="0"/>
                        </a:rPr>
                        <a:t> </a:t>
                      </a:r>
                    </a:p>
                  </a:txBody>
                  <a:tcPr marL="0" marR="0" marT="0" marB="0" anchor="ctr"/>
                </a:tc>
                <a:extLst>
                  <a:ext uri="{0D108BD9-81ED-4DB2-BD59-A6C34878D82A}">
                    <a16:rowId xmlns:a16="http://schemas.microsoft.com/office/drawing/2014/main" val="1855609643"/>
                  </a:ext>
                </a:extLst>
              </a:tr>
              <a:tr h="500306">
                <a:tc>
                  <a:txBody>
                    <a:bodyPr/>
                    <a:lstStyle/>
                    <a:p>
                      <a:pPr algn="l" fontAlgn="b"/>
                      <a:r>
                        <a:rPr lang="es-ES_tradnl" sz="2600" b="0" i="0" u="none" strike="noStrike" noProof="0">
                          <a:solidFill>
                            <a:srgbClr val="000000"/>
                          </a:solidFill>
                          <a:effectLst/>
                          <a:latin typeface="Segoe UI" panose="020B0502040204020203" pitchFamily="34" charset="0"/>
                        </a:rPr>
                        <a:t>AL-6</a:t>
                      </a:r>
                    </a:p>
                  </a:txBody>
                  <a:tcPr marL="0" marR="0" marT="0" marB="0" anchor="ctr"/>
                </a:tc>
                <a:tc>
                  <a:txBody>
                    <a:bodyPr/>
                    <a:lstStyle/>
                    <a:p>
                      <a:pPr algn="ctr" fontAlgn="b"/>
                      <a:r>
                        <a:rPr lang="es-ES_tradnl" sz="2600" b="0" i="0" u="none" strike="noStrike" noProof="0" dirty="0">
                          <a:solidFill>
                            <a:schemeClr val="tx1"/>
                          </a:solidFill>
                          <a:effectLst/>
                          <a:latin typeface="Segoe UI" panose="020B0502040204020203" pitchFamily="34" charset="0"/>
                        </a:rPr>
                        <a:t>0,0</a:t>
                      </a:r>
                    </a:p>
                  </a:txBody>
                  <a:tcPr marL="0" marR="0" marT="0" marB="0" anchor="ctr"/>
                </a:tc>
                <a:tc>
                  <a:txBody>
                    <a:bodyPr/>
                    <a:lstStyle/>
                    <a:p>
                      <a:pPr algn="ctr" fontAlgn="b"/>
                      <a:r>
                        <a:rPr lang="es-ES_tradnl" sz="2600" b="0" i="0" u="none" strike="noStrike" noProof="0">
                          <a:solidFill>
                            <a:schemeClr val="tx1"/>
                          </a:solidFill>
                          <a:effectLst/>
                          <a:latin typeface="Segoe UI" panose="020B0502040204020203" pitchFamily="34" charset="0"/>
                        </a:rPr>
                        <a:t>1,5</a:t>
                      </a:r>
                    </a:p>
                  </a:txBody>
                  <a:tcPr marL="0" marR="0" marT="0" marB="0" anchor="ctr"/>
                </a:tc>
                <a:tc>
                  <a:txBody>
                    <a:bodyPr/>
                    <a:lstStyle/>
                    <a:p>
                      <a:pPr algn="ctr" fontAlgn="b"/>
                      <a:r>
                        <a:rPr lang="es-ES_tradnl" sz="2600" b="0" i="0" u="none" strike="noStrike" noProof="0" dirty="0">
                          <a:solidFill>
                            <a:srgbClr val="FF0D0D"/>
                          </a:solidFill>
                          <a:effectLst/>
                          <a:latin typeface="Segoe UI" panose="020B0502040204020203" pitchFamily="34" charset="0"/>
                        </a:rPr>
                        <a:t>2,3</a:t>
                      </a:r>
                    </a:p>
                  </a:txBody>
                  <a:tcPr marL="0" marR="0" marT="0" marB="0" anchor="ctr"/>
                </a:tc>
                <a:tc>
                  <a:txBody>
                    <a:bodyPr/>
                    <a:lstStyle/>
                    <a:p>
                      <a:pPr algn="ctr" fontAlgn="b"/>
                      <a:r>
                        <a:rPr lang="es-ES_tradnl" sz="2600" b="0" i="0" u="none" strike="noStrike" noProof="0" dirty="0">
                          <a:solidFill>
                            <a:srgbClr val="00B050"/>
                          </a:solidFill>
                          <a:effectLst/>
                          <a:latin typeface="Segoe UI" panose="020B0502040204020203" pitchFamily="34" charset="0"/>
                        </a:rPr>
                        <a:t>2,8</a:t>
                      </a:r>
                    </a:p>
                  </a:txBody>
                  <a:tcPr marL="0" marR="0" marT="0" marB="0" anchor="ctr"/>
                </a:tc>
                <a:extLst>
                  <a:ext uri="{0D108BD9-81ED-4DB2-BD59-A6C34878D82A}">
                    <a16:rowId xmlns:a16="http://schemas.microsoft.com/office/drawing/2014/main" val="1229769729"/>
                  </a:ext>
                </a:extLst>
              </a:tr>
              <a:tr h="500306">
                <a:tc>
                  <a:txBody>
                    <a:bodyPr/>
                    <a:lstStyle/>
                    <a:p>
                      <a:pPr algn="l" fontAlgn="b"/>
                      <a:r>
                        <a:rPr lang="es-ES_tradnl" sz="2600" b="0" i="0" u="none" strike="noStrike" noProof="0">
                          <a:solidFill>
                            <a:srgbClr val="000000"/>
                          </a:solidFill>
                          <a:effectLst/>
                          <a:latin typeface="Segoe UI" panose="020B0502040204020203" pitchFamily="34" charset="0"/>
                        </a:rPr>
                        <a:t>Brasil</a:t>
                      </a:r>
                    </a:p>
                  </a:txBody>
                  <a:tcPr marL="0" marR="0" marT="0" marB="0" anchor="ctr"/>
                </a:tc>
                <a:tc>
                  <a:txBody>
                    <a:bodyPr/>
                    <a:lstStyle/>
                    <a:p>
                      <a:pPr algn="ctr" fontAlgn="b"/>
                      <a:r>
                        <a:rPr lang="es-ES_tradnl" sz="2600" b="0" i="0" u="none" strike="noStrike" noProof="0" dirty="0">
                          <a:solidFill>
                            <a:schemeClr val="tx1"/>
                          </a:solidFill>
                          <a:effectLst/>
                          <a:latin typeface="Segoe UI" panose="020B0502040204020203" pitchFamily="34" charset="0"/>
                        </a:rPr>
                        <a:t>–3,5</a:t>
                      </a:r>
                    </a:p>
                  </a:txBody>
                  <a:tcPr marL="0" marR="0" marT="0" marB="0" anchor="ctr"/>
                </a:tc>
                <a:tc>
                  <a:txBody>
                    <a:bodyPr/>
                    <a:lstStyle/>
                    <a:p>
                      <a:pPr algn="ctr" fontAlgn="b"/>
                      <a:r>
                        <a:rPr lang="es-ES_tradnl" sz="2600" b="0" i="0" u="none" strike="noStrike" noProof="0">
                          <a:solidFill>
                            <a:schemeClr val="tx1"/>
                          </a:solidFill>
                          <a:effectLst/>
                          <a:latin typeface="Segoe UI" panose="020B0502040204020203" pitchFamily="34" charset="0"/>
                        </a:rPr>
                        <a:t>1,0</a:t>
                      </a:r>
                    </a:p>
                  </a:txBody>
                  <a:tcPr marL="0" marR="0" marT="0" marB="0" anchor="ctr"/>
                </a:tc>
                <a:tc>
                  <a:txBody>
                    <a:bodyPr/>
                    <a:lstStyle/>
                    <a:p>
                      <a:pPr algn="ctr" fontAlgn="b"/>
                      <a:r>
                        <a:rPr lang="es-ES_tradnl" sz="2600" b="0" i="0" u="none" strike="noStrike" noProof="0" dirty="0">
                          <a:solidFill>
                            <a:srgbClr val="FF0D0D"/>
                          </a:solidFill>
                          <a:effectLst/>
                          <a:latin typeface="Segoe UI" panose="020B0502040204020203" pitchFamily="34" charset="0"/>
                        </a:rPr>
                        <a:t>1,8</a:t>
                      </a:r>
                    </a:p>
                  </a:txBody>
                  <a:tcPr marL="0" marR="0" marT="0" marB="0" anchor="ctr"/>
                </a:tc>
                <a:tc>
                  <a:txBody>
                    <a:bodyPr/>
                    <a:lstStyle/>
                    <a:p>
                      <a:pPr algn="ctr" fontAlgn="b"/>
                      <a:r>
                        <a:rPr lang="es-ES_tradnl" sz="2600" b="0" i="0" u="none" strike="noStrike" noProof="0" dirty="0">
                          <a:solidFill>
                            <a:srgbClr val="00B050"/>
                          </a:solidFill>
                          <a:effectLst/>
                          <a:latin typeface="Segoe UI" panose="020B0502040204020203" pitchFamily="34" charset="0"/>
                        </a:rPr>
                        <a:t>2,5</a:t>
                      </a:r>
                    </a:p>
                  </a:txBody>
                  <a:tcPr marL="0" marR="0" marT="0" marB="0" anchor="ctr"/>
                </a:tc>
                <a:extLst>
                  <a:ext uri="{0D108BD9-81ED-4DB2-BD59-A6C34878D82A}">
                    <a16:rowId xmlns:a16="http://schemas.microsoft.com/office/drawing/2014/main" val="2061118249"/>
                  </a:ext>
                </a:extLst>
              </a:tr>
              <a:tr h="500306">
                <a:tc>
                  <a:txBody>
                    <a:bodyPr/>
                    <a:lstStyle/>
                    <a:p>
                      <a:pPr algn="l" fontAlgn="b"/>
                      <a:r>
                        <a:rPr lang="es-ES_tradnl" sz="2600" b="0" i="0" u="none" strike="noStrike" noProof="0">
                          <a:solidFill>
                            <a:srgbClr val="000000"/>
                          </a:solidFill>
                          <a:effectLst/>
                          <a:latin typeface="Segoe UI" panose="020B0502040204020203" pitchFamily="34" charset="0"/>
                        </a:rPr>
                        <a:t>México</a:t>
                      </a:r>
                    </a:p>
                  </a:txBody>
                  <a:tcPr marL="0" marR="0" marT="0" marB="0" anchor="ctr"/>
                </a:tc>
                <a:tc>
                  <a:txBody>
                    <a:bodyPr/>
                    <a:lstStyle/>
                    <a:p>
                      <a:pPr algn="ctr" fontAlgn="b"/>
                      <a:r>
                        <a:rPr lang="es-ES_tradnl" sz="2600" b="0" i="0" u="none" strike="noStrike" noProof="0" dirty="0">
                          <a:solidFill>
                            <a:schemeClr val="tx1"/>
                          </a:solidFill>
                          <a:effectLst/>
                          <a:latin typeface="Segoe UI" panose="020B0502040204020203" pitchFamily="34" charset="0"/>
                        </a:rPr>
                        <a:t>2,9</a:t>
                      </a:r>
                    </a:p>
                  </a:txBody>
                  <a:tcPr marL="0" marR="0" marT="0" marB="0" anchor="ctr"/>
                </a:tc>
                <a:tc>
                  <a:txBody>
                    <a:bodyPr/>
                    <a:lstStyle/>
                    <a:p>
                      <a:pPr algn="ctr" fontAlgn="b"/>
                      <a:r>
                        <a:rPr lang="es-ES_tradnl" sz="2600" b="0" i="0" u="none" strike="noStrike" noProof="0">
                          <a:solidFill>
                            <a:schemeClr val="tx1"/>
                          </a:solidFill>
                          <a:effectLst/>
                          <a:latin typeface="Segoe UI" panose="020B0502040204020203" pitchFamily="34" charset="0"/>
                        </a:rPr>
                        <a:t>2,0</a:t>
                      </a:r>
                    </a:p>
                  </a:txBody>
                  <a:tcPr marL="0" marR="0" marT="0" marB="0" anchor="ctr"/>
                </a:tc>
                <a:tc>
                  <a:txBody>
                    <a:bodyPr/>
                    <a:lstStyle/>
                    <a:p>
                      <a:pPr algn="ctr" fontAlgn="b"/>
                      <a:r>
                        <a:rPr lang="es-ES_tradnl" sz="2600" b="0" i="0" u="none" strike="noStrike" noProof="0" dirty="0">
                          <a:solidFill>
                            <a:srgbClr val="FF0D0D"/>
                          </a:solidFill>
                          <a:effectLst/>
                          <a:latin typeface="Segoe UI" panose="020B0502040204020203" pitchFamily="34" charset="0"/>
                        </a:rPr>
                        <a:t>2,3</a:t>
                      </a:r>
                    </a:p>
                  </a:txBody>
                  <a:tcPr marL="0" marR="0" marT="0" marB="0" anchor="ctr"/>
                </a:tc>
                <a:tc>
                  <a:txBody>
                    <a:bodyPr/>
                    <a:lstStyle/>
                    <a:p>
                      <a:pPr algn="ctr" fontAlgn="b"/>
                      <a:r>
                        <a:rPr lang="es-ES_tradnl" sz="2600" b="0" i="0" u="none" strike="noStrike" noProof="0" dirty="0">
                          <a:solidFill>
                            <a:srgbClr val="FF0D0D"/>
                          </a:solidFill>
                          <a:effectLst/>
                          <a:latin typeface="Segoe UI" panose="020B0502040204020203" pitchFamily="34" charset="0"/>
                        </a:rPr>
                        <a:t>2,7</a:t>
                      </a:r>
                    </a:p>
                  </a:txBody>
                  <a:tcPr marL="0" marR="0" marT="0" marB="0" anchor="ctr"/>
                </a:tc>
                <a:extLst>
                  <a:ext uri="{0D108BD9-81ED-4DB2-BD59-A6C34878D82A}">
                    <a16:rowId xmlns:a16="http://schemas.microsoft.com/office/drawing/2014/main" val="3675590579"/>
                  </a:ext>
                </a:extLst>
              </a:tr>
            </a:tbl>
          </a:graphicData>
        </a:graphic>
      </p:graphicFrame>
      <p:sp>
        <p:nvSpPr>
          <p:cNvPr id="36" name="TextBox 14">
            <a:extLst>
              <a:ext uri="{FF2B5EF4-FFF2-40B4-BE49-F238E27FC236}">
                <a16:creationId xmlns:a16="http://schemas.microsoft.com/office/drawing/2014/main" id="{C9E74AB5-C76E-4F11-98ED-F6BE4F68B8B4}"/>
              </a:ext>
            </a:extLst>
          </p:cNvPr>
          <p:cNvSpPr txBox="1"/>
          <p:nvPr/>
        </p:nvSpPr>
        <p:spPr>
          <a:xfrm>
            <a:off x="11707543" y="12362656"/>
            <a:ext cx="11734801" cy="9413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_tradnl" sz="1800" dirty="0">
                <a:latin typeface="Segoe UI" pitchFamily="34" charset="0"/>
                <a:ea typeface="Segoe UI" pitchFamily="34" charset="0"/>
                <a:cs typeface="Segoe UI" pitchFamily="34" charset="0"/>
              </a:rPr>
              <a:t>Fuentes: FMI, base de datos del informe WEO; y cálculos del personal técnico del FMI</a:t>
            </a:r>
            <a:r>
              <a:rPr lang="es-ES_tradnl" sz="1800" b="0" baseline="0" dirty="0">
                <a:latin typeface="Segoe UI" pitchFamily="34" charset="0"/>
                <a:ea typeface="Segoe UI" pitchFamily="34" charset="0"/>
                <a:cs typeface="Segoe UI" pitchFamily="34" charset="0"/>
              </a:rPr>
              <a:t>.</a:t>
            </a:r>
          </a:p>
          <a:p>
            <a:r>
              <a:rPr lang="es-ES_tradnl" sz="1800" b="0" baseline="0" dirty="0">
                <a:latin typeface="Segoe UI" pitchFamily="34" charset="0"/>
                <a:ea typeface="Segoe UI" pitchFamily="34" charset="0"/>
                <a:cs typeface="Segoe UI" pitchFamily="34" charset="0"/>
              </a:rPr>
              <a:t>Nota: Promedio ponderado por el PIB en función de la paridad del poder adquisitivo. Verde/rojo denota revisión al alza/igual o a la baja en comparación con </a:t>
            </a:r>
            <a:r>
              <a:rPr lang="es-ES_tradnl" sz="1800" dirty="0">
                <a:latin typeface="Segoe UI" pitchFamily="34" charset="0"/>
                <a:ea typeface="Segoe UI" pitchFamily="34" charset="0"/>
                <a:cs typeface="Segoe UI" pitchFamily="34" charset="0"/>
              </a:rPr>
              <a:t>la edición de Enero de 2018 del informe WEO</a:t>
            </a:r>
            <a:r>
              <a:rPr lang="es-ES_tradnl" sz="1800" b="0" baseline="0" dirty="0">
                <a:latin typeface="Segoe UI" pitchFamily="34" charset="0"/>
                <a:ea typeface="Segoe UI" pitchFamily="34" charset="0"/>
                <a:cs typeface="Segoe UI" pitchFamily="34" charset="0"/>
              </a:rPr>
              <a:t>.</a:t>
            </a:r>
            <a:endParaRPr lang="es-ES_tradnl" sz="18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11351688"/>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_tradnl" sz="6000" dirty="0"/>
              <a:t>…pero en el largo plazo, las perspectivas siguen siendo poco alentadoras</a:t>
            </a:r>
            <a:endParaRPr lang="es-ES_tradnl" sz="5400" dirty="0"/>
          </a:p>
        </p:txBody>
      </p:sp>
      <p:sp>
        <p:nvSpPr>
          <p:cNvPr id="4" name="Slide Number Placeholder 3"/>
          <p:cNvSpPr>
            <a:spLocks noGrp="1"/>
          </p:cNvSpPr>
          <p:nvPr>
            <p:ph type="sldNum" sz="quarter" idx="12"/>
          </p:nvPr>
        </p:nvSpPr>
        <p:spPr/>
        <p:txBody>
          <a:bodyPr/>
          <a:lstStyle/>
          <a:p>
            <a:pPr>
              <a:defRPr/>
            </a:pPr>
            <a:fld id="{8F656B37-BEBC-41D0-AF28-DFD391F8A065}" type="slidenum">
              <a:rPr lang="en-US" smtClean="0"/>
              <a:pPr>
                <a:defRPr/>
              </a:pPr>
              <a:t>11</a:t>
            </a:fld>
            <a:endParaRPr lang="en-US" dirty="0"/>
          </a:p>
        </p:txBody>
      </p:sp>
      <p:graphicFrame>
        <p:nvGraphicFramePr>
          <p:cNvPr id="12" name="Chart 11">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755900376"/>
              </p:ext>
            </p:extLst>
          </p:nvPr>
        </p:nvGraphicFramePr>
        <p:xfrm>
          <a:off x="3049587" y="2747487"/>
          <a:ext cx="18288000" cy="90481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4">
            <a:extLst>
              <a:ext uri="{FF2B5EF4-FFF2-40B4-BE49-F238E27FC236}">
                <a16:creationId xmlns:a16="http://schemas.microsoft.com/office/drawing/2014/main" id="{DED748C3-10BA-4A42-AFCE-278FB3E12A30}"/>
              </a:ext>
            </a:extLst>
          </p:cNvPr>
          <p:cNvSpPr txBox="1"/>
          <p:nvPr/>
        </p:nvSpPr>
        <p:spPr>
          <a:xfrm>
            <a:off x="3049586" y="12561887"/>
            <a:ext cx="18288000" cy="6365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_tradnl" sz="1800" b="0" dirty="0">
                <a:latin typeface="Segoe UI" pitchFamily="34" charset="0"/>
                <a:ea typeface="Segoe UI" pitchFamily="34" charset="0"/>
                <a:cs typeface="Segoe UI" pitchFamily="34" charset="0"/>
              </a:rPr>
              <a:t>Fuentes: FMI, base de datos del informe WEO</a:t>
            </a:r>
            <a:r>
              <a:rPr lang="es-ES_tradnl" sz="1800" b="0" i="0" baseline="0" dirty="0">
                <a:latin typeface="Segoe UI" pitchFamily="34" charset="0"/>
                <a:ea typeface="Segoe UI" pitchFamily="34" charset="0"/>
                <a:cs typeface="Segoe UI" pitchFamily="34" charset="0"/>
              </a:rPr>
              <a:t>; </a:t>
            </a:r>
            <a:r>
              <a:rPr lang="es-ES_tradnl" sz="1800" b="0" baseline="0" dirty="0">
                <a:latin typeface="Segoe UI" pitchFamily="34" charset="0"/>
                <a:ea typeface="Segoe UI" pitchFamily="34" charset="0"/>
                <a:cs typeface="Segoe UI" pitchFamily="34" charset="0"/>
              </a:rPr>
              <a:t>y cálculos del personal técnico del FMI.</a:t>
            </a:r>
          </a:p>
          <a:p>
            <a:r>
              <a:rPr lang="es-ES" sz="1800" dirty="0">
                <a:latin typeface="Segoe UI" pitchFamily="34" charset="0"/>
                <a:ea typeface="Segoe UI" pitchFamily="34" charset="0"/>
                <a:cs typeface="Segoe UI" pitchFamily="34" charset="0"/>
              </a:rPr>
              <a:t>Nota: Refleja el crecimiento del PIB real proyectado para el último año (t + 5) del horizonte de pronóstico; En el ultimo informe, el crecimiento para ALC es para el año 2023.</a:t>
            </a:r>
            <a:endParaRPr lang="es-ES_tradnl" sz="1800" baseline="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44777494"/>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7932-F98D-4037-B245-F78123DBF059}"/>
              </a:ext>
            </a:extLst>
          </p:cNvPr>
          <p:cNvSpPr>
            <a:spLocks noGrp="1"/>
          </p:cNvSpPr>
          <p:nvPr>
            <p:ph type="title"/>
          </p:nvPr>
        </p:nvSpPr>
        <p:spPr/>
        <p:txBody>
          <a:bodyPr>
            <a:normAutofit/>
          </a:bodyPr>
          <a:lstStyle/>
          <a:p>
            <a:r>
              <a:rPr lang="es-ES_tradnl" dirty="0"/>
              <a:t>Un entorno externo más sólido ayuda… </a:t>
            </a:r>
          </a:p>
        </p:txBody>
      </p:sp>
      <p:sp>
        <p:nvSpPr>
          <p:cNvPr id="4" name="Slide Number Placeholder 3">
            <a:extLst>
              <a:ext uri="{FF2B5EF4-FFF2-40B4-BE49-F238E27FC236}">
                <a16:creationId xmlns:a16="http://schemas.microsoft.com/office/drawing/2014/main" id="{13152D4D-7AD8-4D33-ADEF-D6DE75B9AE2E}"/>
              </a:ext>
            </a:extLst>
          </p:cNvPr>
          <p:cNvSpPr>
            <a:spLocks noGrp="1"/>
          </p:cNvSpPr>
          <p:nvPr>
            <p:ph type="sldNum" sz="quarter" idx="12"/>
          </p:nvPr>
        </p:nvSpPr>
        <p:spPr/>
        <p:txBody>
          <a:bodyPr/>
          <a:lstStyle/>
          <a:p>
            <a:pPr>
              <a:defRPr/>
            </a:pPr>
            <a:fld id="{8F656B37-BEBC-41D0-AF28-DFD391F8A065}" type="slidenum">
              <a:rPr lang="es-ES_tradnl" smtClean="0"/>
              <a:pPr>
                <a:defRPr/>
              </a:pPr>
              <a:t>12</a:t>
            </a:fld>
            <a:endParaRPr lang="es-ES_tradnl" dirty="0"/>
          </a:p>
        </p:txBody>
      </p:sp>
      <p:sp>
        <p:nvSpPr>
          <p:cNvPr id="5" name="TextBox 3">
            <a:extLst>
              <a:ext uri="{FF2B5EF4-FFF2-40B4-BE49-F238E27FC236}">
                <a16:creationId xmlns:a16="http://schemas.microsoft.com/office/drawing/2014/main" id="{64EBA82E-A0B6-4A76-8079-80191AEA170C}"/>
              </a:ext>
            </a:extLst>
          </p:cNvPr>
          <p:cNvSpPr txBox="1"/>
          <p:nvPr/>
        </p:nvSpPr>
        <p:spPr>
          <a:xfrm>
            <a:off x="323213" y="2727468"/>
            <a:ext cx="7543800" cy="6046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Aumento de las exportaciones reales de ALC</a:t>
            </a:r>
          </a:p>
        </p:txBody>
      </p:sp>
      <p:sp>
        <p:nvSpPr>
          <p:cNvPr id="6" name="TextBox 3">
            <a:extLst>
              <a:ext uri="{FF2B5EF4-FFF2-40B4-BE49-F238E27FC236}">
                <a16:creationId xmlns:a16="http://schemas.microsoft.com/office/drawing/2014/main" id="{A67C9CAC-12B5-4517-B083-86F4489A63C3}"/>
              </a:ext>
            </a:extLst>
          </p:cNvPr>
          <p:cNvSpPr txBox="1"/>
          <p:nvPr/>
        </p:nvSpPr>
        <p:spPr>
          <a:xfrm>
            <a:off x="8459787" y="2666999"/>
            <a:ext cx="7543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La recuperación parcial de los precios de las materias primas está beneficiando a los países que las exportan</a:t>
            </a:r>
          </a:p>
        </p:txBody>
      </p:sp>
      <p:graphicFrame>
        <p:nvGraphicFramePr>
          <p:cNvPr id="7" name="Chart 6">
            <a:extLst>
              <a:ext uri="{FF2B5EF4-FFF2-40B4-BE49-F238E27FC236}">
                <a16:creationId xmlns:a16="http://schemas.microsoft.com/office/drawing/2014/main" id="{CB174839-9D82-442B-9102-EBE43F372732}"/>
              </a:ext>
            </a:extLst>
          </p:cNvPr>
          <p:cNvGraphicFramePr>
            <a:graphicFrameLocks/>
          </p:cNvGraphicFramePr>
          <p:nvPr>
            <p:extLst>
              <p:ext uri="{D42A27DB-BD31-4B8C-83A1-F6EECF244321}">
                <p14:modId xmlns:p14="http://schemas.microsoft.com/office/powerpoint/2010/main" val="2717948706"/>
              </p:ext>
            </p:extLst>
          </p:nvPr>
        </p:nvGraphicFramePr>
        <p:xfrm>
          <a:off x="306386" y="3810000"/>
          <a:ext cx="7543800" cy="8229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3">
            <a:extLst>
              <a:ext uri="{FF2B5EF4-FFF2-40B4-BE49-F238E27FC236}">
                <a16:creationId xmlns:a16="http://schemas.microsoft.com/office/drawing/2014/main" id="{B85E3F29-C8B2-4D66-8DA1-F8E1E73E65FF}"/>
              </a:ext>
            </a:extLst>
          </p:cNvPr>
          <p:cNvSpPr txBox="1"/>
          <p:nvPr/>
        </p:nvSpPr>
        <p:spPr>
          <a:xfrm>
            <a:off x="306386" y="12365036"/>
            <a:ext cx="7543800" cy="8937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FMI, base de datos de </a:t>
            </a:r>
            <a:r>
              <a:rPr lang="es-ES_tradnl" sz="1800" dirty="0" err="1">
                <a:latin typeface="Segoe UI" pitchFamily="34" charset="0"/>
                <a:ea typeface="Segoe UI" pitchFamily="34" charset="0"/>
                <a:cs typeface="Segoe UI" pitchFamily="34" charset="0"/>
              </a:rPr>
              <a:t>Direction</a:t>
            </a:r>
            <a:r>
              <a:rPr lang="es-ES_tradnl" sz="1800" dirty="0">
                <a:latin typeface="Segoe UI" pitchFamily="34" charset="0"/>
                <a:ea typeface="Segoe UI" pitchFamily="34" charset="0"/>
                <a:cs typeface="Segoe UI" pitchFamily="34" charset="0"/>
              </a:rPr>
              <a:t> </a:t>
            </a:r>
            <a:r>
              <a:rPr lang="es-ES_tradnl" sz="1800" dirty="0" err="1">
                <a:latin typeface="Segoe UI" pitchFamily="34" charset="0"/>
                <a:ea typeface="Segoe UI" pitchFamily="34" charset="0"/>
                <a:cs typeface="Segoe UI" pitchFamily="34" charset="0"/>
              </a:rPr>
              <a:t>of</a:t>
            </a:r>
            <a:r>
              <a:rPr lang="es-ES_tradnl" sz="1800" dirty="0">
                <a:latin typeface="Segoe UI" pitchFamily="34" charset="0"/>
                <a:ea typeface="Segoe UI" pitchFamily="34" charset="0"/>
                <a:cs typeface="Segoe UI" pitchFamily="34" charset="0"/>
              </a:rPr>
              <a:t> </a:t>
            </a:r>
            <a:r>
              <a:rPr lang="es-ES_tradnl" sz="1800" dirty="0" err="1">
                <a:latin typeface="Segoe UI" pitchFamily="34" charset="0"/>
                <a:ea typeface="Segoe UI" pitchFamily="34" charset="0"/>
                <a:cs typeface="Segoe UI" pitchFamily="34" charset="0"/>
              </a:rPr>
              <a:t>Trade</a:t>
            </a:r>
            <a:r>
              <a:rPr lang="es-ES_tradnl" sz="1800" dirty="0">
                <a:latin typeface="Segoe UI" pitchFamily="34" charset="0"/>
                <a:ea typeface="Segoe UI" pitchFamily="34" charset="0"/>
                <a:cs typeface="Segoe UI" pitchFamily="34" charset="0"/>
              </a:rPr>
              <a:t> </a:t>
            </a:r>
            <a:r>
              <a:rPr lang="es-ES_tradnl" sz="1800" dirty="0" err="1">
                <a:latin typeface="Segoe UI" pitchFamily="34" charset="0"/>
                <a:ea typeface="Segoe UI" pitchFamily="34" charset="0"/>
                <a:cs typeface="Segoe UI" pitchFamily="34" charset="0"/>
              </a:rPr>
              <a:t>Statistics</a:t>
            </a:r>
            <a:r>
              <a:rPr lang="es-ES_tradnl" sz="1800" dirty="0">
                <a:latin typeface="Segoe UI" pitchFamily="34" charset="0"/>
                <a:ea typeface="Segoe UI" pitchFamily="34" charset="0"/>
                <a:cs typeface="Segoe UI" pitchFamily="34" charset="0"/>
              </a:rPr>
              <a:t>; FMI, base de datos de Global Data </a:t>
            </a:r>
            <a:r>
              <a:rPr lang="es-ES_tradnl" sz="1800" dirty="0" err="1">
                <a:latin typeface="Segoe UI" pitchFamily="34" charset="0"/>
                <a:ea typeface="Segoe UI" pitchFamily="34" charset="0"/>
                <a:cs typeface="Segoe UI" pitchFamily="34" charset="0"/>
              </a:rPr>
              <a:t>Source</a:t>
            </a:r>
            <a:r>
              <a:rPr lang="es-ES_tradnl" sz="1800" dirty="0">
                <a:latin typeface="Segoe UI" pitchFamily="34" charset="0"/>
                <a:ea typeface="Segoe UI" pitchFamily="34" charset="0"/>
                <a:cs typeface="Segoe UI" pitchFamily="34" charset="0"/>
              </a:rPr>
              <a:t>; y cálculos del personal técnico del FMI.</a:t>
            </a:r>
          </a:p>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Nota: Promedio nominal en dólares de EE.UU., ponderado por el PIB de Argentina, Brasil, Chile, Colombia, México y Perú.</a:t>
            </a:r>
          </a:p>
        </p:txBody>
      </p:sp>
      <p:graphicFrame>
        <p:nvGraphicFramePr>
          <p:cNvPr id="9" name="Chart 8">
            <a:extLst>
              <a:ext uri="{FF2B5EF4-FFF2-40B4-BE49-F238E27FC236}">
                <a16:creationId xmlns:a16="http://schemas.microsoft.com/office/drawing/2014/main" id="{16775DA8-16E1-473B-9E6D-28944BF0CEC9}"/>
              </a:ext>
            </a:extLst>
          </p:cNvPr>
          <p:cNvGraphicFramePr>
            <a:graphicFrameLocks/>
          </p:cNvGraphicFramePr>
          <p:nvPr>
            <p:extLst>
              <p:ext uri="{D42A27DB-BD31-4B8C-83A1-F6EECF244321}">
                <p14:modId xmlns:p14="http://schemas.microsoft.com/office/powerpoint/2010/main" val="2950137001"/>
              </p:ext>
            </p:extLst>
          </p:nvPr>
        </p:nvGraphicFramePr>
        <p:xfrm>
          <a:off x="8459787" y="3810000"/>
          <a:ext cx="7543800" cy="8229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3">
            <a:extLst>
              <a:ext uri="{FF2B5EF4-FFF2-40B4-BE49-F238E27FC236}">
                <a16:creationId xmlns:a16="http://schemas.microsoft.com/office/drawing/2014/main" id="{AF56788A-D5A7-4A6A-A7B0-8F5C3358F017}"/>
              </a:ext>
            </a:extLst>
          </p:cNvPr>
          <p:cNvSpPr txBox="1"/>
          <p:nvPr/>
        </p:nvSpPr>
        <p:spPr>
          <a:xfrm>
            <a:off x="8459787" y="12344400"/>
            <a:ext cx="7543800" cy="8937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Gruss 2014; y cálculos del personal técnico del FMI.</a:t>
            </a:r>
          </a:p>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Nota: Índice ponderado por el PIB.</a:t>
            </a:r>
          </a:p>
        </p:txBody>
      </p:sp>
      <p:sp>
        <p:nvSpPr>
          <p:cNvPr id="3" name="Oval 2">
            <a:extLst>
              <a:ext uri="{FF2B5EF4-FFF2-40B4-BE49-F238E27FC236}">
                <a16:creationId xmlns:a16="http://schemas.microsoft.com/office/drawing/2014/main" id="{D9209326-3AFC-4875-B833-4091AD065C29}"/>
              </a:ext>
            </a:extLst>
          </p:cNvPr>
          <p:cNvSpPr/>
          <p:nvPr/>
        </p:nvSpPr>
        <p:spPr>
          <a:xfrm>
            <a:off x="7240587" y="5921373"/>
            <a:ext cx="912814" cy="1698627"/>
          </a:xfrm>
          <a:prstGeom prst="ellipse">
            <a:avLst/>
          </a:prstGeom>
          <a:noFill/>
          <a:ln w="53975">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TextBox 3">
            <a:extLst>
              <a:ext uri="{FF2B5EF4-FFF2-40B4-BE49-F238E27FC236}">
                <a16:creationId xmlns:a16="http://schemas.microsoft.com/office/drawing/2014/main" id="{7919AB6C-EACB-412C-A6D0-448DE6CC524F}"/>
              </a:ext>
            </a:extLst>
          </p:cNvPr>
          <p:cNvSpPr txBox="1"/>
          <p:nvPr/>
        </p:nvSpPr>
        <p:spPr>
          <a:xfrm>
            <a:off x="16536987" y="12344400"/>
            <a:ext cx="7543800" cy="5651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Bloomberg Finance L.P. y cálculos del personal técnico del FMI.</a:t>
            </a:r>
          </a:p>
        </p:txBody>
      </p:sp>
      <p:sp>
        <p:nvSpPr>
          <p:cNvPr id="13" name="TextBox 3">
            <a:extLst>
              <a:ext uri="{FF2B5EF4-FFF2-40B4-BE49-F238E27FC236}">
                <a16:creationId xmlns:a16="http://schemas.microsoft.com/office/drawing/2014/main" id="{23B99372-6FAE-4482-AB05-84BEB76BBDA5}"/>
              </a:ext>
            </a:extLst>
          </p:cNvPr>
          <p:cNvSpPr txBox="1"/>
          <p:nvPr/>
        </p:nvSpPr>
        <p:spPr>
          <a:xfrm>
            <a:off x="16536987" y="2727468"/>
            <a:ext cx="7543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600" i="1" dirty="0">
                <a:latin typeface="Segoe UI" pitchFamily="34" charset="0"/>
                <a:ea typeface="Segoe UI" pitchFamily="34" charset="0"/>
                <a:cs typeface="Segoe UI" pitchFamily="34" charset="0"/>
              </a:rPr>
              <a:t>Las condiciones financieras siguen siendo laxas pese a cierto endurecimiento reciente</a:t>
            </a:r>
            <a:endParaRPr lang="es-ES_tradnl" sz="2600" b="0" i="1" baseline="0" dirty="0">
              <a:solidFill>
                <a:schemeClr val="dk1"/>
              </a:solidFill>
              <a:latin typeface="Segoe UI" pitchFamily="34" charset="0"/>
              <a:ea typeface="Segoe UI" pitchFamily="34" charset="0"/>
              <a:cs typeface="Segoe UI" pitchFamily="34" charset="0"/>
            </a:endParaRPr>
          </a:p>
        </p:txBody>
      </p:sp>
      <p:graphicFrame>
        <p:nvGraphicFramePr>
          <p:cNvPr id="16" name="Chart 15">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929943292"/>
              </p:ext>
            </p:extLst>
          </p:nvPr>
        </p:nvGraphicFramePr>
        <p:xfrm>
          <a:off x="16536987" y="3753715"/>
          <a:ext cx="7543800" cy="8229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54382051"/>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00584-96FE-4DDA-9846-E7ABD57624BD}"/>
              </a:ext>
            </a:extLst>
          </p:cNvPr>
          <p:cNvSpPr>
            <a:spLocks noGrp="1"/>
          </p:cNvSpPr>
          <p:nvPr>
            <p:ph type="title"/>
          </p:nvPr>
        </p:nvSpPr>
        <p:spPr/>
        <p:txBody>
          <a:bodyPr>
            <a:normAutofit/>
          </a:bodyPr>
          <a:lstStyle/>
          <a:p>
            <a:r>
              <a:rPr lang="es-ES_tradnl" dirty="0"/>
              <a:t>… Con precios de materias primas fuertes …</a:t>
            </a:r>
          </a:p>
        </p:txBody>
      </p:sp>
      <p:sp>
        <p:nvSpPr>
          <p:cNvPr id="4" name="Slide Number Placeholder 3">
            <a:extLst>
              <a:ext uri="{FF2B5EF4-FFF2-40B4-BE49-F238E27FC236}">
                <a16:creationId xmlns:a16="http://schemas.microsoft.com/office/drawing/2014/main" id="{DD64E084-26CC-4D9C-9D27-3155AB8DCAE5}"/>
              </a:ext>
            </a:extLst>
          </p:cNvPr>
          <p:cNvSpPr>
            <a:spLocks noGrp="1"/>
          </p:cNvSpPr>
          <p:nvPr>
            <p:ph type="sldNum" sz="quarter" idx="12"/>
          </p:nvPr>
        </p:nvSpPr>
        <p:spPr/>
        <p:txBody>
          <a:bodyPr/>
          <a:lstStyle/>
          <a:p>
            <a:pPr>
              <a:defRPr/>
            </a:pPr>
            <a:fld id="{8F656B37-BEBC-41D0-AF28-DFD391F8A065}" type="slidenum">
              <a:rPr lang="es-ES_tradnl" smtClean="0"/>
              <a:pPr>
                <a:defRPr/>
              </a:pPr>
              <a:t>13</a:t>
            </a:fld>
            <a:endParaRPr lang="es-ES_tradnl" dirty="0"/>
          </a:p>
        </p:txBody>
      </p:sp>
      <p:sp>
        <p:nvSpPr>
          <p:cNvPr id="10" name="TextBox 3">
            <a:extLst>
              <a:ext uri="{FF2B5EF4-FFF2-40B4-BE49-F238E27FC236}">
                <a16:creationId xmlns:a16="http://schemas.microsoft.com/office/drawing/2014/main" id="{6568E8BA-EC4C-4721-957C-C9FF41AB5AF5}"/>
              </a:ext>
            </a:extLst>
          </p:cNvPr>
          <p:cNvSpPr txBox="1"/>
          <p:nvPr/>
        </p:nvSpPr>
        <p:spPr>
          <a:xfrm>
            <a:off x="2847975" y="12365037"/>
            <a:ext cx="18288000" cy="11985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FMI, base de datos del informe WEO; y cálculos del personal técnico del FMI.</a:t>
            </a:r>
          </a:p>
        </p:txBody>
      </p:sp>
      <p:graphicFrame>
        <p:nvGraphicFramePr>
          <p:cNvPr id="11" name="Chart 1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568650141"/>
              </p:ext>
            </p:extLst>
          </p:nvPr>
        </p:nvGraphicFramePr>
        <p:xfrm>
          <a:off x="2847975" y="2449513"/>
          <a:ext cx="18288000" cy="914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1622172"/>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00584-96FE-4DDA-9846-E7ABD57624BD}"/>
              </a:ext>
            </a:extLst>
          </p:cNvPr>
          <p:cNvSpPr>
            <a:spLocks noGrp="1"/>
          </p:cNvSpPr>
          <p:nvPr>
            <p:ph type="title"/>
          </p:nvPr>
        </p:nvSpPr>
        <p:spPr/>
        <p:txBody>
          <a:bodyPr>
            <a:normAutofit fontScale="90000"/>
          </a:bodyPr>
          <a:lstStyle/>
          <a:p>
            <a:r>
              <a:rPr lang="es-ES_tradnl" dirty="0"/>
              <a:t>… y una recuperación de la demanda interna, y en particular de la inversión privada …</a:t>
            </a:r>
          </a:p>
        </p:txBody>
      </p:sp>
      <p:sp>
        <p:nvSpPr>
          <p:cNvPr id="4" name="Slide Number Placeholder 3">
            <a:extLst>
              <a:ext uri="{FF2B5EF4-FFF2-40B4-BE49-F238E27FC236}">
                <a16:creationId xmlns:a16="http://schemas.microsoft.com/office/drawing/2014/main" id="{DD64E084-26CC-4D9C-9D27-3155AB8DCAE5}"/>
              </a:ext>
            </a:extLst>
          </p:cNvPr>
          <p:cNvSpPr>
            <a:spLocks noGrp="1"/>
          </p:cNvSpPr>
          <p:nvPr>
            <p:ph type="sldNum" sz="quarter" idx="12"/>
          </p:nvPr>
        </p:nvSpPr>
        <p:spPr/>
        <p:txBody>
          <a:bodyPr/>
          <a:lstStyle/>
          <a:p>
            <a:pPr>
              <a:defRPr/>
            </a:pPr>
            <a:fld id="{8F656B37-BEBC-41D0-AF28-DFD391F8A065}" type="slidenum">
              <a:rPr lang="es-ES_tradnl" smtClean="0"/>
              <a:pPr>
                <a:defRPr/>
              </a:pPr>
              <a:t>14</a:t>
            </a:fld>
            <a:endParaRPr lang="es-ES_tradnl" dirty="0"/>
          </a:p>
        </p:txBody>
      </p:sp>
      <p:sp>
        <p:nvSpPr>
          <p:cNvPr id="5" name="TextBox 3">
            <a:extLst>
              <a:ext uri="{FF2B5EF4-FFF2-40B4-BE49-F238E27FC236}">
                <a16:creationId xmlns:a16="http://schemas.microsoft.com/office/drawing/2014/main" id="{C9D93DC6-CF6B-4117-86CF-97FA36CE490B}"/>
              </a:ext>
            </a:extLst>
          </p:cNvPr>
          <p:cNvSpPr txBox="1"/>
          <p:nvPr/>
        </p:nvSpPr>
        <p:spPr>
          <a:xfrm>
            <a:off x="3049587" y="2819400"/>
            <a:ext cx="182880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Se proyecta que el crecimiento de la inversión sea el principal propulsor de la aceleración económica en 2018 y 2019…</a:t>
            </a:r>
          </a:p>
        </p:txBody>
      </p:sp>
      <p:sp>
        <p:nvSpPr>
          <p:cNvPr id="10" name="TextBox 3">
            <a:extLst>
              <a:ext uri="{FF2B5EF4-FFF2-40B4-BE49-F238E27FC236}">
                <a16:creationId xmlns:a16="http://schemas.microsoft.com/office/drawing/2014/main" id="{6568E8BA-EC4C-4721-957C-C9FF41AB5AF5}"/>
              </a:ext>
            </a:extLst>
          </p:cNvPr>
          <p:cNvSpPr txBox="1"/>
          <p:nvPr/>
        </p:nvSpPr>
        <p:spPr>
          <a:xfrm>
            <a:off x="2847975" y="12365037"/>
            <a:ext cx="18288000" cy="11985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FMI, base de datos del informe WEO; y cálculos del personal técnico del FMI.</a:t>
            </a:r>
          </a:p>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Nota: Promedio ponderado por el PIB en función de la paridad del poder adquisitivo. Excluye Dominica, Granada, Guyana, Jamaica, Saint Kitts y Nevis, San Vicente y las Granadinas y Santa Lucía debido a limitaciones en los datos. Los inventarios incluyen discrepancias estadísticas.</a:t>
            </a:r>
          </a:p>
        </p:txBody>
      </p:sp>
      <p:graphicFrame>
        <p:nvGraphicFramePr>
          <p:cNvPr id="13" name="Chart 12">
            <a:extLst>
              <a:ext uri="{FF2B5EF4-FFF2-40B4-BE49-F238E27FC236}">
                <a16:creationId xmlns:a16="http://schemas.microsoft.com/office/drawing/2014/main" id="{B7169DA9-C72A-46B9-AEB8-59EC6F423CDE}"/>
              </a:ext>
            </a:extLst>
          </p:cNvPr>
          <p:cNvGraphicFramePr>
            <a:graphicFrameLocks/>
          </p:cNvGraphicFramePr>
          <p:nvPr>
            <p:extLst>
              <p:ext uri="{D42A27DB-BD31-4B8C-83A1-F6EECF244321}">
                <p14:modId xmlns:p14="http://schemas.microsoft.com/office/powerpoint/2010/main" val="157290047"/>
              </p:ext>
            </p:extLst>
          </p:nvPr>
        </p:nvGraphicFramePr>
        <p:xfrm>
          <a:off x="2847975" y="3657600"/>
          <a:ext cx="18288000" cy="8229600"/>
        </p:xfrm>
        <a:graphic>
          <a:graphicData uri="http://schemas.openxmlformats.org/drawingml/2006/chart">
            <c:chart xmlns:c="http://schemas.openxmlformats.org/drawingml/2006/chart" xmlns:r="http://schemas.openxmlformats.org/officeDocument/2006/relationships" r:id="rId2"/>
          </a:graphicData>
        </a:graphic>
      </p:graphicFrame>
      <p:sp>
        <p:nvSpPr>
          <p:cNvPr id="17" name="Oval 16">
            <a:extLst>
              <a:ext uri="{FF2B5EF4-FFF2-40B4-BE49-F238E27FC236}">
                <a16:creationId xmlns:a16="http://schemas.microsoft.com/office/drawing/2014/main" id="{B29985B2-740C-4A3E-85A4-2431C0BF12BB}"/>
              </a:ext>
            </a:extLst>
          </p:cNvPr>
          <p:cNvSpPr/>
          <p:nvPr/>
        </p:nvSpPr>
        <p:spPr>
          <a:xfrm>
            <a:off x="14555787" y="5807075"/>
            <a:ext cx="2286001" cy="1066800"/>
          </a:xfrm>
          <a:prstGeom prst="ellipse">
            <a:avLst/>
          </a:prstGeom>
          <a:noFill/>
          <a:ln w="635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8" name="Oval 17">
            <a:extLst>
              <a:ext uri="{FF2B5EF4-FFF2-40B4-BE49-F238E27FC236}">
                <a16:creationId xmlns:a16="http://schemas.microsoft.com/office/drawing/2014/main" id="{514E9721-BAE6-4B31-B3C4-3EF4111B3AD6}"/>
              </a:ext>
            </a:extLst>
          </p:cNvPr>
          <p:cNvSpPr/>
          <p:nvPr/>
        </p:nvSpPr>
        <p:spPr>
          <a:xfrm>
            <a:off x="18060987" y="5145938"/>
            <a:ext cx="2286000" cy="1420018"/>
          </a:xfrm>
          <a:prstGeom prst="ellipse">
            <a:avLst/>
          </a:prstGeom>
          <a:noFill/>
          <a:ln w="635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65355419"/>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7932-F98D-4037-B245-F78123DBF059}"/>
              </a:ext>
            </a:extLst>
          </p:cNvPr>
          <p:cNvSpPr>
            <a:spLocks noGrp="1"/>
          </p:cNvSpPr>
          <p:nvPr>
            <p:ph type="title"/>
          </p:nvPr>
        </p:nvSpPr>
        <p:spPr/>
        <p:txBody>
          <a:bodyPr>
            <a:normAutofit fontScale="90000"/>
          </a:bodyPr>
          <a:lstStyle/>
          <a:p>
            <a:r>
              <a:rPr lang="es-ES_tradnl" dirty="0"/>
              <a:t>… que se ha visto facilitada por una política monetaria más acomodaticia</a:t>
            </a:r>
          </a:p>
        </p:txBody>
      </p:sp>
      <p:sp>
        <p:nvSpPr>
          <p:cNvPr id="4" name="Slide Number Placeholder 3">
            <a:extLst>
              <a:ext uri="{FF2B5EF4-FFF2-40B4-BE49-F238E27FC236}">
                <a16:creationId xmlns:a16="http://schemas.microsoft.com/office/drawing/2014/main" id="{13152D4D-7AD8-4D33-ADEF-D6DE75B9AE2E}"/>
              </a:ext>
            </a:extLst>
          </p:cNvPr>
          <p:cNvSpPr>
            <a:spLocks noGrp="1"/>
          </p:cNvSpPr>
          <p:nvPr>
            <p:ph type="sldNum" sz="quarter" idx="12"/>
          </p:nvPr>
        </p:nvSpPr>
        <p:spPr>
          <a:xfrm>
            <a:off x="22048786" y="12985750"/>
            <a:ext cx="2032000" cy="730250"/>
          </a:xfrm>
        </p:spPr>
        <p:txBody>
          <a:bodyPr/>
          <a:lstStyle/>
          <a:p>
            <a:pPr>
              <a:defRPr/>
            </a:pPr>
            <a:fld id="{8F656B37-BEBC-41D0-AF28-DFD391F8A065}" type="slidenum">
              <a:rPr lang="es-ES_tradnl" smtClean="0"/>
              <a:pPr>
                <a:defRPr/>
              </a:pPr>
              <a:t>15</a:t>
            </a:fld>
            <a:endParaRPr lang="es-ES_tradnl" dirty="0"/>
          </a:p>
        </p:txBody>
      </p:sp>
      <p:sp>
        <p:nvSpPr>
          <p:cNvPr id="5" name="TextBox 3">
            <a:extLst>
              <a:ext uri="{FF2B5EF4-FFF2-40B4-BE49-F238E27FC236}">
                <a16:creationId xmlns:a16="http://schemas.microsoft.com/office/drawing/2014/main" id="{64EBA82E-A0B6-4A76-8079-80191AEA170C}"/>
              </a:ext>
            </a:extLst>
          </p:cNvPr>
          <p:cNvSpPr txBox="1"/>
          <p:nvPr/>
        </p:nvSpPr>
        <p:spPr>
          <a:xfrm>
            <a:off x="306386" y="2438400"/>
            <a:ext cx="10972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La inflación ha disminuido marcadamente en toda la región…</a:t>
            </a:r>
            <a:endParaRPr lang="es-ES_tradnl" sz="2800" b="0" i="1" baseline="0" dirty="0">
              <a:solidFill>
                <a:schemeClr val="dk1"/>
              </a:solidFill>
              <a:latin typeface="Segoe UI" pitchFamily="34" charset="0"/>
              <a:ea typeface="Segoe UI" pitchFamily="34" charset="0"/>
              <a:cs typeface="Segoe UI" pitchFamily="34" charset="0"/>
            </a:endParaRPr>
          </a:p>
        </p:txBody>
      </p:sp>
      <p:sp>
        <p:nvSpPr>
          <p:cNvPr id="6" name="TextBox 3">
            <a:extLst>
              <a:ext uri="{FF2B5EF4-FFF2-40B4-BE49-F238E27FC236}">
                <a16:creationId xmlns:a16="http://schemas.microsoft.com/office/drawing/2014/main" id="{A67C9CAC-12B5-4517-B083-86F4489A63C3}"/>
              </a:ext>
            </a:extLst>
          </p:cNvPr>
          <p:cNvSpPr txBox="1"/>
          <p:nvPr/>
        </p:nvSpPr>
        <p:spPr>
          <a:xfrm>
            <a:off x="13107986" y="2438400"/>
            <a:ext cx="10972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 con lo cual la mayoría de los bancos centrales con regímenes de metas de inflación disponen de margen para recortar las tasas</a:t>
            </a:r>
            <a:endParaRPr lang="es-ES_tradnl" sz="2800" b="0" i="1" baseline="0" dirty="0">
              <a:solidFill>
                <a:schemeClr val="dk1"/>
              </a:solidFill>
              <a:latin typeface="Segoe UI" pitchFamily="34" charset="0"/>
              <a:ea typeface="Segoe UI" pitchFamily="34" charset="0"/>
              <a:cs typeface="Segoe UI" pitchFamily="34" charset="0"/>
            </a:endParaRPr>
          </a:p>
        </p:txBody>
      </p:sp>
      <p:sp>
        <p:nvSpPr>
          <p:cNvPr id="8" name="TextBox 3">
            <a:extLst>
              <a:ext uri="{FF2B5EF4-FFF2-40B4-BE49-F238E27FC236}">
                <a16:creationId xmlns:a16="http://schemas.microsoft.com/office/drawing/2014/main" id="{B85E3F29-C8B2-4D66-8DA1-F8E1E73E65FF}"/>
              </a:ext>
            </a:extLst>
          </p:cNvPr>
          <p:cNvSpPr txBox="1"/>
          <p:nvPr/>
        </p:nvSpPr>
        <p:spPr>
          <a:xfrm>
            <a:off x="306386" y="11734800"/>
            <a:ext cx="10972800" cy="11985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a:t>
            </a:r>
            <a:r>
              <a:rPr lang="es-ES_tradnl" sz="1800" dirty="0" err="1">
                <a:latin typeface="Segoe UI" pitchFamily="34" charset="0"/>
                <a:ea typeface="Segoe UI" pitchFamily="34" charset="0"/>
                <a:cs typeface="Segoe UI" pitchFamily="34" charset="0"/>
              </a:rPr>
              <a:t>Haver</a:t>
            </a:r>
            <a:r>
              <a:rPr lang="es-ES_tradnl" sz="1800" dirty="0">
                <a:latin typeface="Segoe UI" pitchFamily="34" charset="0"/>
                <a:ea typeface="Segoe UI" pitchFamily="34" charset="0"/>
                <a:cs typeface="Segoe UI" pitchFamily="34" charset="0"/>
              </a:rPr>
              <a:t> </a:t>
            </a:r>
            <a:r>
              <a:rPr lang="es-ES_tradnl" sz="1800" dirty="0" err="1">
                <a:latin typeface="Segoe UI" pitchFamily="34" charset="0"/>
                <a:ea typeface="Segoe UI" pitchFamily="34" charset="0"/>
                <a:cs typeface="Segoe UI" pitchFamily="34" charset="0"/>
              </a:rPr>
              <a:t>Analytics</a:t>
            </a:r>
            <a:r>
              <a:rPr lang="es-ES_tradnl" sz="1800" dirty="0">
                <a:latin typeface="Segoe UI" pitchFamily="34" charset="0"/>
                <a:ea typeface="Segoe UI" pitchFamily="34" charset="0"/>
                <a:cs typeface="Segoe UI" pitchFamily="34" charset="0"/>
              </a:rPr>
              <a:t>; autoridades nacionales; y cálculos del personal técnico del FMI.</a:t>
            </a:r>
          </a:p>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Nota: </a:t>
            </a:r>
            <a:r>
              <a:rPr lang="es-ES" sz="1800" dirty="0">
                <a:latin typeface="Segoe UI" pitchFamily="34" charset="0"/>
                <a:cs typeface="Segoe UI" pitchFamily="34" charset="0"/>
              </a:rPr>
              <a:t>Incluye países con marcos de metas de inflación. Punto máximo entre diciembre de 2013 y diciembre de 2016. Fechas de puntos máximos para Brasil y Perú (enero de 2016); Chile (octubre de 2014); Colombia (julio de 2016); Costa Rica (noviembre de 2014); Guatemala (octubre de 2016); México (enero de 2014); Paraguay (mayo de 2014); la República Dominicana (diciembre de 2013); y Uruguay (mayo de 2016).</a:t>
            </a:r>
            <a:endParaRPr lang="es-ES_tradnl" sz="1800" dirty="0">
              <a:latin typeface="Segoe UI" pitchFamily="34" charset="0"/>
              <a:cs typeface="Segoe UI" pitchFamily="34" charset="0"/>
            </a:endParaRPr>
          </a:p>
        </p:txBody>
      </p:sp>
      <p:sp>
        <p:nvSpPr>
          <p:cNvPr id="13" name="TextBox 3">
            <a:extLst>
              <a:ext uri="{FF2B5EF4-FFF2-40B4-BE49-F238E27FC236}">
                <a16:creationId xmlns:a16="http://schemas.microsoft.com/office/drawing/2014/main" id="{193C6314-9B1C-40BD-94A2-94A0D75C38EA}"/>
              </a:ext>
            </a:extLst>
          </p:cNvPr>
          <p:cNvSpPr txBox="1"/>
          <p:nvPr/>
        </p:nvSpPr>
        <p:spPr>
          <a:xfrm>
            <a:off x="13107985" y="11755438"/>
            <a:ext cx="10972801" cy="196959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a:t>
            </a:r>
            <a:r>
              <a:rPr lang="es-ES_tradnl" sz="1800" dirty="0" err="1">
                <a:latin typeface="Segoe UI" pitchFamily="34" charset="0"/>
                <a:ea typeface="Segoe UI" pitchFamily="34" charset="0"/>
                <a:cs typeface="Segoe UI" pitchFamily="34" charset="0"/>
              </a:rPr>
              <a:t>Haver</a:t>
            </a:r>
            <a:r>
              <a:rPr lang="es-ES_tradnl" sz="1800" dirty="0">
                <a:latin typeface="Segoe UI" pitchFamily="34" charset="0"/>
                <a:ea typeface="Segoe UI" pitchFamily="34" charset="0"/>
                <a:cs typeface="Segoe UI" pitchFamily="34" charset="0"/>
              </a:rPr>
              <a:t> </a:t>
            </a:r>
            <a:r>
              <a:rPr lang="es-ES_tradnl" sz="1800" dirty="0" err="1">
                <a:latin typeface="Segoe UI" pitchFamily="34" charset="0"/>
                <a:ea typeface="Segoe UI" pitchFamily="34" charset="0"/>
                <a:cs typeface="Segoe UI" pitchFamily="34" charset="0"/>
              </a:rPr>
              <a:t>Analytics</a:t>
            </a:r>
            <a:r>
              <a:rPr lang="es-ES_tradnl" sz="1800" dirty="0">
                <a:latin typeface="Segoe UI" pitchFamily="34" charset="0"/>
                <a:ea typeface="Segoe UI" pitchFamily="34" charset="0"/>
                <a:cs typeface="Segoe UI" pitchFamily="34" charset="0"/>
              </a:rPr>
              <a:t>; autoridades nacionales; y cálculos del personal técnico del FMI.</a:t>
            </a:r>
          </a:p>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Nota: </a:t>
            </a:r>
            <a:r>
              <a:rPr lang="es-ES" sz="1800" dirty="0">
                <a:latin typeface="Segoe UI" pitchFamily="34" charset="0"/>
                <a:cs typeface="Segoe UI" pitchFamily="34" charset="0"/>
              </a:rPr>
              <a:t>Tasas de interés de política monetaria reales (ex ante) calculadas como la diferencia entre la tasa de política y las expectativas inflacionarias a un año. Se considera como meta el punto medio del rango de inflación fijado como meta. Punto máximo de la tasa de política real desde diciembre de 2013. Las fechas de los puntos máximos corresponden a Brasil (agosto de 2016); Chile (diciembre de 2013); Colombia (enero de 2017); Costa Rica (noviembre de 2017); Guatemala (febrero de 2014); México (febrero de 2018); Paraguay (enero de 2015); Perú (abril de 2017); y la República Dominicana (diciembre de 2014).</a:t>
            </a:r>
            <a:endParaRPr lang="es-ES_tradnl" sz="1800" dirty="0">
              <a:latin typeface="Segoe UI" pitchFamily="34" charset="0"/>
              <a:cs typeface="Segoe UI" pitchFamily="34" charset="0"/>
            </a:endParaRPr>
          </a:p>
        </p:txBody>
      </p:sp>
      <p:graphicFrame>
        <p:nvGraphicFramePr>
          <p:cNvPr id="12" name="Chart 11">
            <a:extLst>
              <a:ext uri="{FF2B5EF4-FFF2-40B4-BE49-F238E27FC236}">
                <a16:creationId xmlns:a16="http://schemas.microsoft.com/office/drawing/2014/main" id="{4070BA6D-9335-4165-9869-3B800B6CC1D9}"/>
              </a:ext>
            </a:extLst>
          </p:cNvPr>
          <p:cNvGraphicFramePr>
            <a:graphicFrameLocks/>
          </p:cNvGraphicFramePr>
          <p:nvPr>
            <p:extLst>
              <p:ext uri="{D42A27DB-BD31-4B8C-83A1-F6EECF244321}">
                <p14:modId xmlns:p14="http://schemas.microsoft.com/office/powerpoint/2010/main" val="4261057628"/>
              </p:ext>
            </p:extLst>
          </p:nvPr>
        </p:nvGraphicFramePr>
        <p:xfrm>
          <a:off x="306386" y="3200401"/>
          <a:ext cx="10972800" cy="822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CAE0B688-5551-4B14-A4FE-F9F5D61ADDC2}"/>
              </a:ext>
            </a:extLst>
          </p:cNvPr>
          <p:cNvGraphicFramePr>
            <a:graphicFrameLocks/>
          </p:cNvGraphicFramePr>
          <p:nvPr>
            <p:extLst>
              <p:ext uri="{D42A27DB-BD31-4B8C-83A1-F6EECF244321}">
                <p14:modId xmlns:p14="http://schemas.microsoft.com/office/powerpoint/2010/main" val="337989266"/>
              </p:ext>
            </p:extLst>
          </p:nvPr>
        </p:nvGraphicFramePr>
        <p:xfrm>
          <a:off x="13107986" y="3200401"/>
          <a:ext cx="10972800" cy="822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7052384"/>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26D7-1538-4570-B1AB-87AF1A6276FA}"/>
              </a:ext>
            </a:extLst>
          </p:cNvPr>
          <p:cNvSpPr>
            <a:spLocks noGrp="1"/>
          </p:cNvSpPr>
          <p:nvPr>
            <p:ph type="title"/>
          </p:nvPr>
        </p:nvSpPr>
        <p:spPr/>
        <p:txBody>
          <a:bodyPr>
            <a:normAutofit/>
          </a:bodyPr>
          <a:lstStyle/>
          <a:p>
            <a:r>
              <a:rPr lang="es-ES_tradnl" dirty="0"/>
              <a:t>Pero el ajuste fiscal debe continuar</a:t>
            </a:r>
          </a:p>
        </p:txBody>
      </p:sp>
      <p:sp>
        <p:nvSpPr>
          <p:cNvPr id="4" name="Slide Number Placeholder 3">
            <a:extLst>
              <a:ext uri="{FF2B5EF4-FFF2-40B4-BE49-F238E27FC236}">
                <a16:creationId xmlns:a16="http://schemas.microsoft.com/office/drawing/2014/main" id="{735655E5-176A-4B18-B180-B1395C435135}"/>
              </a:ext>
            </a:extLst>
          </p:cNvPr>
          <p:cNvSpPr>
            <a:spLocks noGrp="1"/>
          </p:cNvSpPr>
          <p:nvPr>
            <p:ph type="sldNum" sz="quarter" idx="12"/>
          </p:nvPr>
        </p:nvSpPr>
        <p:spPr/>
        <p:txBody>
          <a:bodyPr/>
          <a:lstStyle/>
          <a:p>
            <a:pPr>
              <a:defRPr/>
            </a:pPr>
            <a:fld id="{8F656B37-BEBC-41D0-AF28-DFD391F8A065}" type="slidenum">
              <a:rPr lang="en-US" smtClean="0"/>
              <a:pPr>
                <a:defRPr/>
              </a:pPr>
              <a:t>16</a:t>
            </a:fld>
            <a:endParaRPr lang="en-US" dirty="0"/>
          </a:p>
        </p:txBody>
      </p:sp>
      <p:sp>
        <p:nvSpPr>
          <p:cNvPr id="5" name="TextBox 9">
            <a:extLst>
              <a:ext uri="{FF2B5EF4-FFF2-40B4-BE49-F238E27FC236}">
                <a16:creationId xmlns:a16="http://schemas.microsoft.com/office/drawing/2014/main" id="{86C663D9-5CAB-44A9-8F75-DF31D6CA296E}"/>
              </a:ext>
            </a:extLst>
          </p:cNvPr>
          <p:cNvSpPr txBox="1"/>
          <p:nvPr/>
        </p:nvSpPr>
        <p:spPr>
          <a:xfrm>
            <a:off x="3049587" y="12551292"/>
            <a:ext cx="19354800" cy="6826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FMI, base de datos del informe WEO; y cálculos del personal técnico del FMI.</a:t>
            </a:r>
          </a:p>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Nota: </a:t>
            </a:r>
            <a:r>
              <a:rPr lang="es-ES_tradnl" sz="1800" dirty="0">
                <a:latin typeface="Segoe UI" pitchFamily="34" charset="0"/>
                <a:cs typeface="Segoe UI" pitchFamily="34" charset="0"/>
              </a:rPr>
              <a:t>El agregado de ALC es el promedio del año fiscal ponderado por el PIB nominal en dólares de EE.UU. En el caso de </a:t>
            </a:r>
            <a:r>
              <a:rPr lang="es-ES_tradnl" sz="1800" dirty="0">
                <a:latin typeface="Segoe UI" pitchFamily="34" charset="0"/>
                <a:ea typeface="Segoe UI" pitchFamily="34" charset="0"/>
                <a:cs typeface="Segoe UI" pitchFamily="34" charset="0"/>
              </a:rPr>
              <a:t>México se excluyen ingresos extraordinarios percibidos en 2017.</a:t>
            </a:r>
          </a:p>
        </p:txBody>
      </p:sp>
      <p:graphicFrame>
        <p:nvGraphicFramePr>
          <p:cNvPr id="7" name="Chart 6">
            <a:extLst>
              <a:ext uri="{FF2B5EF4-FFF2-40B4-BE49-F238E27FC236}">
                <a16:creationId xmlns:a16="http://schemas.microsoft.com/office/drawing/2014/main" id="{7AF1B9B8-A92C-4DB0-92E2-FE8495120697}"/>
              </a:ext>
            </a:extLst>
          </p:cNvPr>
          <p:cNvGraphicFramePr>
            <a:graphicFrameLocks/>
          </p:cNvGraphicFramePr>
          <p:nvPr>
            <p:extLst>
              <p:ext uri="{D42A27DB-BD31-4B8C-83A1-F6EECF244321}">
                <p14:modId xmlns:p14="http://schemas.microsoft.com/office/powerpoint/2010/main" val="1347409756"/>
              </p:ext>
            </p:extLst>
          </p:nvPr>
        </p:nvGraphicFramePr>
        <p:xfrm>
          <a:off x="3049587" y="2822575"/>
          <a:ext cx="18288000" cy="914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8709109"/>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EEEEE-8C2C-48F1-8675-9E8D021758D0}"/>
              </a:ext>
            </a:extLst>
          </p:cNvPr>
          <p:cNvSpPr>
            <a:spLocks noGrp="1"/>
          </p:cNvSpPr>
          <p:nvPr>
            <p:ph type="title"/>
          </p:nvPr>
        </p:nvSpPr>
        <p:spPr/>
        <p:txBody>
          <a:bodyPr>
            <a:normAutofit/>
          </a:bodyPr>
          <a:lstStyle/>
          <a:p>
            <a:r>
              <a:rPr lang="es-ES_tradnl" dirty="0"/>
              <a:t>Persisten los riesgos a pesar de la recuperación</a:t>
            </a:r>
          </a:p>
        </p:txBody>
      </p:sp>
      <p:sp>
        <p:nvSpPr>
          <p:cNvPr id="4" name="Slide Number Placeholder 3">
            <a:extLst>
              <a:ext uri="{FF2B5EF4-FFF2-40B4-BE49-F238E27FC236}">
                <a16:creationId xmlns:a16="http://schemas.microsoft.com/office/drawing/2014/main" id="{3136003E-932E-4954-81D2-2DA0E1BB5E96}"/>
              </a:ext>
            </a:extLst>
          </p:cNvPr>
          <p:cNvSpPr>
            <a:spLocks noGrp="1"/>
          </p:cNvSpPr>
          <p:nvPr>
            <p:ph type="sldNum" sz="quarter" idx="12"/>
          </p:nvPr>
        </p:nvSpPr>
        <p:spPr/>
        <p:txBody>
          <a:bodyPr/>
          <a:lstStyle/>
          <a:p>
            <a:pPr>
              <a:defRPr/>
            </a:pPr>
            <a:fld id="{8F656B37-BEBC-41D0-AF28-DFD391F8A065}" type="slidenum">
              <a:rPr lang="es-ES_tradnl" smtClean="0"/>
              <a:pPr>
                <a:defRPr/>
              </a:pPr>
              <a:t>17</a:t>
            </a:fld>
            <a:endParaRPr lang="es-ES_tradnl"/>
          </a:p>
        </p:txBody>
      </p:sp>
      <p:sp>
        <p:nvSpPr>
          <p:cNvPr id="5" name="Rectangle: Rounded Corners 4">
            <a:extLst>
              <a:ext uri="{FF2B5EF4-FFF2-40B4-BE49-F238E27FC236}">
                <a16:creationId xmlns:a16="http://schemas.microsoft.com/office/drawing/2014/main" id="{D7121052-B504-43D1-898A-AE7B3EEE43F1}"/>
              </a:ext>
            </a:extLst>
          </p:cNvPr>
          <p:cNvSpPr/>
          <p:nvPr/>
        </p:nvSpPr>
        <p:spPr>
          <a:xfrm>
            <a:off x="2592387" y="2438400"/>
            <a:ext cx="19735800" cy="10210800"/>
          </a:xfrm>
          <a:prstGeom prst="roundRect">
            <a:avLst/>
          </a:prstGeom>
          <a:solidFill>
            <a:schemeClr val="accent4">
              <a:lumMod val="7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6725" algn="ctr" defTabSz="914400" eaLnBrk="1" fontAlgn="auto" hangingPunct="1">
              <a:spcBef>
                <a:spcPts val="0"/>
              </a:spcBef>
              <a:spcAft>
                <a:spcPts val="2400"/>
              </a:spcAft>
              <a:defRPr/>
            </a:pPr>
            <a:endParaRPr lang="es-ES_tradnl" sz="3800" b="1" u="sng" dirty="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marL="466725" algn="ctr" defTabSz="914400" eaLnBrk="1" fontAlgn="auto" hangingPunct="1">
              <a:spcBef>
                <a:spcPts val="0"/>
              </a:spcBef>
              <a:spcAft>
                <a:spcPts val="2400"/>
              </a:spcAft>
              <a:defRPr/>
            </a:pPr>
            <a:r>
              <a:rPr lang="es-ES_tradnl" sz="3800" b="1" u="sng" dirty="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Ex</a:t>
            </a:r>
            <a:r>
              <a:rPr lang="es-ES_tradnl" sz="3800" u="sng" dirty="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t</a:t>
            </a:r>
            <a:r>
              <a:rPr lang="es-ES_tradnl" sz="3800" b="1" u="sng" dirty="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ernos</a:t>
            </a:r>
          </a:p>
          <a:p>
            <a:pPr marL="1381125" lvl="3" indent="-914400" algn="ctr" defTabSz="914400" eaLnBrk="1" fontAlgn="auto" hangingPunct="1">
              <a:spcBef>
                <a:spcPts val="0"/>
              </a:spcBef>
              <a:spcAft>
                <a:spcPts val="1800"/>
              </a:spcAft>
              <a:buFont typeface="Wingdings" panose="05000000000000000000" pitchFamily="2" charset="2"/>
              <a:buChar char="Ø"/>
              <a:defRPr/>
            </a:pPr>
            <a:r>
              <a:rPr lang="es-ES_tradnl" sz="3200" b="1" dirty="0">
                <a:solidFill>
                  <a:srgbClr val="FFFF00"/>
                </a:solidFill>
                <a:latin typeface="Segoe UI" pitchFamily="34" charset="0"/>
                <a:ea typeface="Segoe UI" pitchFamily="34" charset="0"/>
                <a:cs typeface="Segoe UI" pitchFamily="34" charset="0"/>
              </a:rPr>
              <a:t>Un endurecimiento repentino de las condiciones financieras mundiales</a:t>
            </a:r>
          </a:p>
          <a:p>
            <a:pPr marL="1381125" lvl="3" indent="-914400" algn="ctr" defTabSz="914400" eaLnBrk="1" fontAlgn="auto" hangingPunct="1">
              <a:spcBef>
                <a:spcPts val="0"/>
              </a:spcBef>
              <a:spcAft>
                <a:spcPts val="1800"/>
              </a:spcAft>
              <a:buFont typeface="Wingdings" panose="05000000000000000000" pitchFamily="2" charset="2"/>
              <a:buChar char="Ø"/>
              <a:defRPr/>
            </a:pPr>
            <a:r>
              <a:rPr lang="es-ES_tradnl" sz="3200" b="1" dirty="0">
                <a:solidFill>
                  <a:srgbClr val="FFFF00"/>
                </a:solidFill>
                <a:latin typeface="Segoe UI" pitchFamily="34" charset="0"/>
                <a:ea typeface="Segoe UI" pitchFamily="34" charset="0"/>
                <a:cs typeface="Segoe UI" pitchFamily="34" charset="0"/>
              </a:rPr>
              <a:t>Un giro hacia políticas más proteccionistas (guerras comerciales)</a:t>
            </a:r>
          </a:p>
          <a:p>
            <a:pPr marL="1381125" lvl="3" indent="-914400" algn="ctr" defTabSz="914400" eaLnBrk="1" fontAlgn="auto" hangingPunct="1">
              <a:spcBef>
                <a:spcPts val="0"/>
              </a:spcBef>
              <a:spcAft>
                <a:spcPts val="1800"/>
              </a:spcAft>
              <a:buFont typeface="Wingdings" panose="05000000000000000000" pitchFamily="2" charset="2"/>
              <a:buChar char="Ø"/>
              <a:defRPr/>
            </a:pPr>
            <a:r>
              <a:rPr lang="es-ES_tradnl" sz="3200" dirty="0">
                <a:solidFill>
                  <a:schemeClr val="bg1"/>
                </a:solidFill>
                <a:latin typeface="Segoe UI" pitchFamily="34" charset="0"/>
                <a:ea typeface="Segoe UI" pitchFamily="34" charset="0"/>
                <a:cs typeface="Segoe UI" pitchFamily="34" charset="0"/>
              </a:rPr>
              <a:t>Acumulación de vulnerabilidades financieras en China</a:t>
            </a:r>
          </a:p>
          <a:p>
            <a:pPr marL="1381125" lvl="3" indent="-914400" algn="ctr" defTabSz="914400" eaLnBrk="1" fontAlgn="auto" hangingPunct="1">
              <a:spcBef>
                <a:spcPts val="0"/>
              </a:spcBef>
              <a:spcAft>
                <a:spcPts val="0"/>
              </a:spcAft>
              <a:buFont typeface="Wingdings" panose="05000000000000000000" pitchFamily="2" charset="2"/>
              <a:buChar char="Ø"/>
              <a:defRPr/>
            </a:pPr>
            <a:r>
              <a:rPr lang="es-ES_tradnl" sz="3200" dirty="0">
                <a:solidFill>
                  <a:schemeClr val="bg1"/>
                </a:solidFill>
                <a:latin typeface="Segoe UI" pitchFamily="34" charset="0"/>
                <a:ea typeface="Segoe UI" pitchFamily="34" charset="0"/>
                <a:cs typeface="Segoe UI" pitchFamily="34" charset="0"/>
              </a:rPr>
              <a:t>Eventos meteorológicos extremos</a:t>
            </a:r>
          </a:p>
          <a:p>
            <a:pPr marL="466725" lvl="3" indent="0" algn="ctr" defTabSz="914400" eaLnBrk="1" fontAlgn="auto" hangingPunct="1">
              <a:spcBef>
                <a:spcPts val="0"/>
              </a:spcBef>
              <a:spcAft>
                <a:spcPts val="0"/>
              </a:spcAft>
              <a:defRPr/>
            </a:pPr>
            <a:endParaRPr lang="es-ES_tradnl" sz="3800" dirty="0">
              <a:solidFill>
                <a:schemeClr val="bg1"/>
              </a:solidFill>
              <a:latin typeface="Segoe UI" pitchFamily="34" charset="0"/>
              <a:ea typeface="Segoe UI" pitchFamily="34" charset="0"/>
              <a:cs typeface="Segoe UI" pitchFamily="34" charset="0"/>
            </a:endParaRPr>
          </a:p>
          <a:p>
            <a:pPr marL="466725" algn="ctr" defTabSz="914400" eaLnBrk="1" fontAlgn="auto" hangingPunct="1">
              <a:spcBef>
                <a:spcPts val="0"/>
              </a:spcBef>
              <a:spcAft>
                <a:spcPts val="2400"/>
              </a:spcAft>
              <a:defRPr/>
            </a:pPr>
            <a:r>
              <a:rPr lang="es-ES_tradnl" sz="3800" b="1" u="sng" dirty="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Internos</a:t>
            </a:r>
            <a:endParaRPr lang="es-ES_tradnl" sz="3200" b="1" u="sng" dirty="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marL="1381125" lvl="3" indent="-914400" algn="ctr" defTabSz="914400" eaLnBrk="1" fontAlgn="auto" hangingPunct="1">
              <a:spcBef>
                <a:spcPts val="0"/>
              </a:spcBef>
              <a:spcAft>
                <a:spcPts val="1800"/>
              </a:spcAft>
              <a:buFont typeface="Wingdings" panose="05000000000000000000" pitchFamily="2" charset="2"/>
              <a:buChar char="Ø"/>
              <a:defRPr/>
            </a:pPr>
            <a:r>
              <a:rPr lang="es-ES_tradnl" sz="3200" b="1" dirty="0">
                <a:solidFill>
                  <a:srgbClr val="FFFF00"/>
                </a:solidFill>
                <a:latin typeface="Segoe UI" pitchFamily="34" charset="0"/>
                <a:ea typeface="Segoe UI" pitchFamily="34" charset="0"/>
                <a:cs typeface="Segoe UI" pitchFamily="34" charset="0"/>
              </a:rPr>
              <a:t>Ciclo electoral</a:t>
            </a:r>
          </a:p>
          <a:p>
            <a:pPr marL="1381125" lvl="3" indent="-914400" algn="ctr" defTabSz="914400" eaLnBrk="1" fontAlgn="auto" hangingPunct="1">
              <a:spcBef>
                <a:spcPts val="0"/>
              </a:spcBef>
              <a:spcAft>
                <a:spcPts val="0"/>
              </a:spcAft>
              <a:buFont typeface="Wingdings" panose="05000000000000000000" pitchFamily="2" charset="2"/>
              <a:buChar char="Ø"/>
              <a:defRPr/>
            </a:pPr>
            <a:r>
              <a:rPr lang="es-ES_tradnl" sz="3200" dirty="0">
                <a:solidFill>
                  <a:schemeClr val="bg1"/>
                </a:solidFill>
                <a:latin typeface="Segoe UI" pitchFamily="34" charset="0"/>
                <a:ea typeface="Segoe UI" pitchFamily="34" charset="0"/>
                <a:cs typeface="Segoe UI" pitchFamily="34" charset="0"/>
              </a:rPr>
              <a:t>Efectos derrame regionales provenientes de Venezuela</a:t>
            </a:r>
          </a:p>
          <a:p>
            <a:pPr marL="466725" lvl="3" indent="0" algn="ctr" defTabSz="914400" eaLnBrk="1" fontAlgn="auto" hangingPunct="1">
              <a:spcBef>
                <a:spcPts val="0"/>
              </a:spcBef>
              <a:spcAft>
                <a:spcPts val="0"/>
              </a:spcAft>
              <a:defRPr/>
            </a:pPr>
            <a:endParaRPr lang="es-ES_tradnl" sz="3800" dirty="0">
              <a:solidFill>
                <a:schemeClr val="bg1"/>
              </a:solidFill>
              <a:latin typeface="Segoe UI" pitchFamily="34" charset="0"/>
              <a:ea typeface="Segoe UI" pitchFamily="34" charset="0"/>
              <a:cs typeface="Segoe UI" pitchFamily="34" charset="0"/>
            </a:endParaRPr>
          </a:p>
          <a:p>
            <a:pPr marL="466725" lvl="3" indent="0" algn="ctr" defTabSz="914400" eaLnBrk="1" fontAlgn="auto" hangingPunct="1">
              <a:spcBef>
                <a:spcPts val="0"/>
              </a:spcBef>
              <a:spcAft>
                <a:spcPts val="2400"/>
              </a:spcAft>
              <a:defRPr/>
            </a:pPr>
            <a:r>
              <a:rPr lang="es-ES_tradnl" sz="3800" b="1" u="sng" dirty="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Incertidumbre</a:t>
            </a:r>
          </a:p>
          <a:p>
            <a:pPr marL="1371600" lvl="3" indent="-904875" algn="ctr" defTabSz="914400" eaLnBrk="1" fontAlgn="auto" hangingPunct="1">
              <a:spcBef>
                <a:spcPts val="0"/>
              </a:spcBef>
              <a:spcAft>
                <a:spcPts val="0"/>
              </a:spcAft>
              <a:buFont typeface="Wingdings" panose="05000000000000000000" pitchFamily="2" charset="2"/>
              <a:buChar char="Ø"/>
              <a:defRPr/>
            </a:pPr>
            <a:r>
              <a:rPr lang="es-ES_tradnl" sz="3200" b="1" dirty="0">
                <a:solidFill>
                  <a:srgbClr val="FFFF00"/>
                </a:solidFill>
                <a:latin typeface="Segoe UI" pitchFamily="34" charset="0"/>
                <a:ea typeface="Segoe UI" pitchFamily="34" charset="0"/>
                <a:cs typeface="Segoe UI" pitchFamily="34" charset="0"/>
              </a:rPr>
              <a:t>Efectos derrame a más largo plazo derivados de la reforma tributaria en Estados Unidos</a:t>
            </a:r>
            <a:br>
              <a:rPr lang="es-ES_tradnl" sz="3200" b="1" dirty="0">
                <a:solidFill>
                  <a:srgbClr val="FFFF00"/>
                </a:solidFill>
                <a:latin typeface="Segoe UI" pitchFamily="34" charset="0"/>
                <a:ea typeface="Segoe UI" pitchFamily="34" charset="0"/>
                <a:cs typeface="Segoe UI" pitchFamily="34" charset="0"/>
              </a:rPr>
            </a:br>
            <a:r>
              <a:rPr lang="es-ES_tradnl" sz="3200" b="1" dirty="0">
                <a:solidFill>
                  <a:srgbClr val="FFFF00"/>
                </a:solidFill>
                <a:latin typeface="Segoe UI" pitchFamily="34" charset="0"/>
                <a:ea typeface="Segoe UI" pitchFamily="34" charset="0"/>
                <a:cs typeface="Segoe UI" pitchFamily="34" charset="0"/>
              </a:rPr>
              <a:t>(traslado de las utilidades y la actividad real fuera de la región)</a:t>
            </a:r>
          </a:p>
          <a:p>
            <a:pPr marL="466725" lvl="3" indent="0" algn="ctr" defTabSz="914400" eaLnBrk="1" fontAlgn="auto" hangingPunct="1">
              <a:spcBef>
                <a:spcPts val="0"/>
              </a:spcBef>
              <a:spcAft>
                <a:spcPts val="0"/>
              </a:spcAft>
              <a:defRPr/>
            </a:pPr>
            <a:endParaRPr lang="es-ES_tradnl" sz="3800" b="1" u="sng" dirty="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marL="1381125" lvl="3" indent="-914400" algn="ctr" defTabSz="914400" eaLnBrk="1" fontAlgn="auto" hangingPunct="1">
              <a:spcBef>
                <a:spcPts val="0"/>
              </a:spcBef>
              <a:spcAft>
                <a:spcPts val="0"/>
              </a:spcAft>
              <a:buFont typeface="Wingdings" panose="05000000000000000000" pitchFamily="2" charset="2"/>
              <a:buChar char="Ø"/>
              <a:defRPr/>
            </a:pPr>
            <a:endParaRPr lang="es-ES_tradnl" sz="4000" dirty="0">
              <a:solidFill>
                <a:schemeClr val="bg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56833325"/>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9C925-7994-41DB-8306-3C6D3850DB1E}"/>
              </a:ext>
            </a:extLst>
          </p:cNvPr>
          <p:cNvSpPr>
            <a:spLocks noGrp="1"/>
          </p:cNvSpPr>
          <p:nvPr>
            <p:ph type="title"/>
          </p:nvPr>
        </p:nvSpPr>
        <p:spPr/>
        <p:txBody>
          <a:bodyPr>
            <a:normAutofit fontScale="90000"/>
          </a:bodyPr>
          <a:lstStyle/>
          <a:p>
            <a:r>
              <a:rPr lang="en-US" dirty="0"/>
              <a:t>Hay </a:t>
            </a:r>
            <a:r>
              <a:rPr lang="en-US" dirty="0" err="1"/>
              <a:t>riesgos</a:t>
            </a:r>
            <a:r>
              <a:rPr lang="en-US" dirty="0"/>
              <a:t> de un </a:t>
            </a:r>
            <a:r>
              <a:rPr lang="en-US" dirty="0" err="1"/>
              <a:t>abrupto</a:t>
            </a:r>
            <a:r>
              <a:rPr lang="en-US" dirty="0"/>
              <a:t> </a:t>
            </a:r>
            <a:r>
              <a:rPr lang="en-US" dirty="0" err="1"/>
              <a:t>endurecimiento</a:t>
            </a:r>
            <a:r>
              <a:rPr lang="en-US" dirty="0"/>
              <a:t> </a:t>
            </a:r>
            <a:r>
              <a:rPr lang="en-US" dirty="0" err="1"/>
              <a:t>en</a:t>
            </a:r>
            <a:r>
              <a:rPr lang="en-US" dirty="0"/>
              <a:t> las </a:t>
            </a:r>
            <a:r>
              <a:rPr lang="en-US" dirty="0" err="1"/>
              <a:t>condiciones</a:t>
            </a:r>
            <a:r>
              <a:rPr lang="en-US" dirty="0"/>
              <a:t> </a:t>
            </a:r>
            <a:r>
              <a:rPr lang="en-US" dirty="0" err="1"/>
              <a:t>financieras</a:t>
            </a:r>
            <a:r>
              <a:rPr lang="en-US" dirty="0"/>
              <a:t> </a:t>
            </a:r>
            <a:r>
              <a:rPr lang="en-US" dirty="0" err="1"/>
              <a:t>globales</a:t>
            </a:r>
            <a:r>
              <a:rPr lang="en-US" dirty="0"/>
              <a:t>…</a:t>
            </a:r>
          </a:p>
        </p:txBody>
      </p:sp>
      <p:sp>
        <p:nvSpPr>
          <p:cNvPr id="4" name="Slide Number Placeholder 3">
            <a:extLst>
              <a:ext uri="{FF2B5EF4-FFF2-40B4-BE49-F238E27FC236}">
                <a16:creationId xmlns:a16="http://schemas.microsoft.com/office/drawing/2014/main" id="{BFD544D2-F68C-4000-826B-35BE08CA46BD}"/>
              </a:ext>
            </a:extLst>
          </p:cNvPr>
          <p:cNvSpPr>
            <a:spLocks noGrp="1"/>
          </p:cNvSpPr>
          <p:nvPr>
            <p:ph type="sldNum" sz="quarter" idx="12"/>
          </p:nvPr>
        </p:nvSpPr>
        <p:spPr/>
        <p:txBody>
          <a:bodyPr/>
          <a:lstStyle/>
          <a:p>
            <a:pPr>
              <a:defRPr/>
            </a:pPr>
            <a:fld id="{8F656B37-BEBC-41D0-AF28-DFD391F8A065}" type="slidenum">
              <a:rPr lang="en-US" smtClean="0"/>
              <a:pPr>
                <a:defRPr/>
              </a:pPr>
              <a:t>18</a:t>
            </a:fld>
            <a:endParaRPr lang="en-US" dirty="0"/>
          </a:p>
        </p:txBody>
      </p:sp>
      <p:graphicFrame>
        <p:nvGraphicFramePr>
          <p:cNvPr id="7" name="Chart 6">
            <a:extLst>
              <a:ext uri="{FF2B5EF4-FFF2-40B4-BE49-F238E27FC236}">
                <a16:creationId xmlns:a16="http://schemas.microsoft.com/office/drawing/2014/main" id="{23D2616D-10B3-4C64-B5E1-F61F17E01AE9}"/>
              </a:ext>
            </a:extLst>
          </p:cNvPr>
          <p:cNvGraphicFramePr>
            <a:graphicFrameLocks/>
          </p:cNvGraphicFramePr>
          <p:nvPr>
            <p:extLst/>
          </p:nvPr>
        </p:nvGraphicFramePr>
        <p:xfrm>
          <a:off x="306387" y="3581400"/>
          <a:ext cx="10972800" cy="8229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50">
            <a:extLst>
              <a:ext uri="{FF2B5EF4-FFF2-40B4-BE49-F238E27FC236}">
                <a16:creationId xmlns:a16="http://schemas.microsoft.com/office/drawing/2014/main" id="{FBE835E4-EFE7-4CA0-8802-BE93A6A3DF80}"/>
              </a:ext>
            </a:extLst>
          </p:cNvPr>
          <p:cNvSpPr txBox="1"/>
          <p:nvPr/>
        </p:nvSpPr>
        <p:spPr>
          <a:xfrm>
            <a:off x="306387" y="12344400"/>
            <a:ext cx="10972800" cy="4889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900" dirty="0">
                <a:latin typeface="Segoe UI" pitchFamily="34" charset="0"/>
                <a:ea typeface="Segoe UI" pitchFamily="34" charset="0"/>
                <a:cs typeface="Segoe UI" pitchFamily="34" charset="0"/>
              </a:rPr>
              <a:t>Fuente: FMI, </a:t>
            </a:r>
            <a:r>
              <a:rPr lang="en-US" sz="1900" i="1" dirty="0">
                <a:latin typeface="Segoe UI" pitchFamily="34" charset="0"/>
                <a:ea typeface="Segoe UI" pitchFamily="34" charset="0"/>
                <a:cs typeface="Segoe UI" pitchFamily="34" charset="0"/>
              </a:rPr>
              <a:t>Global Financial Stability Report (Abril de 2018).</a:t>
            </a:r>
          </a:p>
        </p:txBody>
      </p:sp>
      <p:sp>
        <p:nvSpPr>
          <p:cNvPr id="9" name="TextBox 3">
            <a:extLst>
              <a:ext uri="{FF2B5EF4-FFF2-40B4-BE49-F238E27FC236}">
                <a16:creationId xmlns:a16="http://schemas.microsoft.com/office/drawing/2014/main" id="{C51D2F35-A436-42CF-B75E-22FF8F694BFF}"/>
              </a:ext>
            </a:extLst>
          </p:cNvPr>
          <p:cNvSpPr txBox="1"/>
          <p:nvPr/>
        </p:nvSpPr>
        <p:spPr>
          <a:xfrm>
            <a:off x="306386" y="2666999"/>
            <a:ext cx="10972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CO" sz="2800" i="1" dirty="0">
                <a:latin typeface="Segoe UI" pitchFamily="34" charset="0"/>
                <a:ea typeface="Segoe UI" pitchFamily="34" charset="0"/>
                <a:cs typeface="Segoe UI" pitchFamily="34" charset="0"/>
              </a:rPr>
              <a:t>Las condiciones financieras en Estados Unidos siguen siendo laxas a pesar del ajuste en la tasa de política, pero esto podría cambiar</a:t>
            </a:r>
          </a:p>
        </p:txBody>
      </p:sp>
      <p:sp>
        <p:nvSpPr>
          <p:cNvPr id="10" name="TextBox 3">
            <a:extLst>
              <a:ext uri="{FF2B5EF4-FFF2-40B4-BE49-F238E27FC236}">
                <a16:creationId xmlns:a16="http://schemas.microsoft.com/office/drawing/2014/main" id="{430BE122-D029-44AC-87A6-30F29D2B7C30}"/>
              </a:ext>
            </a:extLst>
          </p:cNvPr>
          <p:cNvSpPr txBox="1"/>
          <p:nvPr/>
        </p:nvSpPr>
        <p:spPr>
          <a:xfrm>
            <a:off x="13107987" y="2666998"/>
            <a:ext cx="10972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CO" sz="2800" i="1">
                <a:latin typeface="Segoe UI" pitchFamily="34" charset="0"/>
                <a:ea typeface="Segoe UI" pitchFamily="34" charset="0"/>
                <a:cs typeface="Segoe UI" pitchFamily="34" charset="0"/>
              </a:rPr>
              <a:t>Los paises con mayor necesidad de financiamiento (en dolares) son los mas vulnerables.</a:t>
            </a:r>
          </a:p>
        </p:txBody>
      </p:sp>
      <p:sp>
        <p:nvSpPr>
          <p:cNvPr id="13" name="TextBox 50">
            <a:extLst>
              <a:ext uri="{FF2B5EF4-FFF2-40B4-BE49-F238E27FC236}">
                <a16:creationId xmlns:a16="http://schemas.microsoft.com/office/drawing/2014/main" id="{297B44D0-2A3D-40EA-A916-696F7D56F01A}"/>
              </a:ext>
            </a:extLst>
          </p:cNvPr>
          <p:cNvSpPr txBox="1"/>
          <p:nvPr/>
        </p:nvSpPr>
        <p:spPr>
          <a:xfrm>
            <a:off x="13107987" y="12344400"/>
            <a:ext cx="10972800" cy="990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 sz="1900" dirty="0">
                <a:latin typeface="Segoe UI" pitchFamily="34" charset="0"/>
                <a:ea typeface="Segoe UI" pitchFamily="34" charset="0"/>
                <a:cs typeface="Segoe UI" pitchFamily="34" charset="0"/>
              </a:rPr>
              <a:t>Fuentes: FMI, base de datos de Perspectivas de la economía mundial; autoridades nacionales; y cálculos del personal técnico del FMI.</a:t>
            </a:r>
          </a:p>
          <a:p>
            <a:r>
              <a:rPr lang="es-ES" sz="1900" dirty="0">
                <a:latin typeface="Segoe UI" pitchFamily="34" charset="0"/>
                <a:ea typeface="Segoe UI" pitchFamily="34" charset="0"/>
                <a:cs typeface="Segoe UI" pitchFamily="34" charset="0"/>
              </a:rPr>
              <a:t>Nota: Los requisitos de financiamiento externo (sector público y privado) se calculan como la diferencia entre la deuda a corto plazo con vencimiento residual y el saldo de la cuenta corriente.</a:t>
            </a:r>
            <a:endParaRPr lang="en-US" sz="1900" dirty="0">
              <a:latin typeface="Segoe UI" pitchFamily="34" charset="0"/>
              <a:ea typeface="Segoe UI" pitchFamily="34" charset="0"/>
              <a:cs typeface="Segoe UI" pitchFamily="34" charset="0"/>
            </a:endParaRPr>
          </a:p>
        </p:txBody>
      </p:sp>
      <p:graphicFrame>
        <p:nvGraphicFramePr>
          <p:cNvPr id="12" name="Chart 11">
            <a:extLst>
              <a:ext uri="{FF2B5EF4-FFF2-40B4-BE49-F238E27FC236}">
                <a16:creationId xmlns:a16="http://schemas.microsoft.com/office/drawing/2014/main" id="{772ECC31-3D86-44BC-B240-B617FA7EBDBA}"/>
              </a:ext>
            </a:extLst>
          </p:cNvPr>
          <p:cNvGraphicFramePr>
            <a:graphicFrameLocks/>
          </p:cNvGraphicFramePr>
          <p:nvPr>
            <p:extLst/>
          </p:nvPr>
        </p:nvGraphicFramePr>
        <p:xfrm>
          <a:off x="13107987" y="3581400"/>
          <a:ext cx="10972800" cy="8229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001838"/>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F656B37-BEBC-41D0-AF28-DFD391F8A065}" type="slidenum">
              <a:rPr lang="en-US" smtClean="0"/>
              <a:pPr>
                <a:defRPr/>
              </a:pPr>
              <a:t>19</a:t>
            </a:fld>
            <a:endParaRPr lang="en-US" dirty="0"/>
          </a:p>
        </p:txBody>
      </p:sp>
      <p:sp>
        <p:nvSpPr>
          <p:cNvPr id="3" name="Title 2">
            <a:extLst>
              <a:ext uri="{FF2B5EF4-FFF2-40B4-BE49-F238E27FC236}">
                <a16:creationId xmlns:a16="http://schemas.microsoft.com/office/drawing/2014/main" id="{A6104092-44A5-4573-8293-1AF2AED59866}"/>
              </a:ext>
            </a:extLst>
          </p:cNvPr>
          <p:cNvSpPr>
            <a:spLocks noGrp="1"/>
          </p:cNvSpPr>
          <p:nvPr>
            <p:ph type="title"/>
          </p:nvPr>
        </p:nvSpPr>
        <p:spPr>
          <a:xfrm>
            <a:off x="0" y="417879"/>
            <a:ext cx="24387175" cy="1279524"/>
          </a:xfrm>
        </p:spPr>
        <p:txBody>
          <a:bodyPr>
            <a:noAutofit/>
          </a:bodyPr>
          <a:lstStyle/>
          <a:p>
            <a:r>
              <a:rPr lang="es-ES" sz="4800" dirty="0"/>
              <a:t>…y una intensificación de políticas proteccionistas tendría efectos negativos directos (distorsiones) e indirectos (confianza) en el novel de actividad global</a:t>
            </a:r>
            <a:endParaRPr lang="en-US" sz="4800" dirty="0"/>
          </a:p>
        </p:txBody>
      </p:sp>
      <p:sp>
        <p:nvSpPr>
          <p:cNvPr id="17" name="TextBox 9">
            <a:extLst>
              <a:ext uri="{FF2B5EF4-FFF2-40B4-BE49-F238E27FC236}">
                <a16:creationId xmlns:a16="http://schemas.microsoft.com/office/drawing/2014/main" id="{D01275A4-F72A-4DF4-A0DA-7FA417328EAE}"/>
              </a:ext>
            </a:extLst>
          </p:cNvPr>
          <p:cNvSpPr txBox="1"/>
          <p:nvPr/>
        </p:nvSpPr>
        <p:spPr>
          <a:xfrm>
            <a:off x="5792787" y="12494402"/>
            <a:ext cx="12801600" cy="7544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0" tIns="0" rIns="0" bIns="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2177278" eaLnBrk="1" fontAlgn="auto" hangingPunct="1">
              <a:spcBef>
                <a:spcPts val="0"/>
              </a:spcBef>
              <a:spcAft>
                <a:spcPts val="0"/>
              </a:spcAft>
              <a:defRPr/>
            </a:pPr>
            <a:r>
              <a:rPr lang="es-CO" sz="1800" dirty="0">
                <a:latin typeface="Segoe UI" pitchFamily="34" charset="0"/>
                <a:ea typeface="Segoe UI" pitchFamily="34" charset="0"/>
                <a:cs typeface="Segoe UI" pitchFamily="34" charset="0"/>
              </a:rPr>
              <a:t>Fuentes: Simulaciones del modelo GIMF y estimaciones del personal técnico del FMI.</a:t>
            </a:r>
          </a:p>
          <a:p>
            <a:pPr defTabSz="2177278" eaLnBrk="1" fontAlgn="auto" hangingPunct="1">
              <a:spcBef>
                <a:spcPts val="0"/>
              </a:spcBef>
              <a:spcAft>
                <a:spcPts val="0"/>
              </a:spcAft>
              <a:defRPr/>
            </a:pPr>
            <a:endParaRPr lang="es-CO" sz="1800" dirty="0">
              <a:latin typeface="Segoe UI" pitchFamily="34" charset="0"/>
              <a:ea typeface="Segoe UI" pitchFamily="34" charset="0"/>
              <a:cs typeface="Segoe UI" pitchFamily="34" charset="0"/>
            </a:endParaRPr>
          </a:p>
        </p:txBody>
      </p:sp>
      <p:pic>
        <p:nvPicPr>
          <p:cNvPr id="6" name="Picture 5">
            <a:extLst>
              <a:ext uri="{FF2B5EF4-FFF2-40B4-BE49-F238E27FC236}">
                <a16:creationId xmlns:a16="http://schemas.microsoft.com/office/drawing/2014/main" id="{E84018EB-0FBD-4692-B006-041B6E3BB9B6}"/>
              </a:ext>
            </a:extLst>
          </p:cNvPr>
          <p:cNvPicPr>
            <a:picLocks/>
          </p:cNvPicPr>
          <p:nvPr/>
        </p:nvPicPr>
        <p:blipFill>
          <a:blip r:embed="rId3"/>
          <a:stretch>
            <a:fillRect/>
          </a:stretch>
        </p:blipFill>
        <p:spPr>
          <a:xfrm>
            <a:off x="5792787" y="3886200"/>
            <a:ext cx="12801600" cy="8229600"/>
          </a:xfrm>
          <a:prstGeom prst="rect">
            <a:avLst/>
          </a:prstGeom>
        </p:spPr>
      </p:pic>
      <p:sp>
        <p:nvSpPr>
          <p:cNvPr id="12" name="Header">
            <a:extLst>
              <a:ext uri="{FF2B5EF4-FFF2-40B4-BE49-F238E27FC236}">
                <a16:creationId xmlns:a16="http://schemas.microsoft.com/office/drawing/2014/main" id="{3B23DCEC-6379-4864-BBC5-461BCAE8FCF6}"/>
              </a:ext>
            </a:extLst>
          </p:cNvPr>
          <p:cNvSpPr txBox="1"/>
          <p:nvPr/>
        </p:nvSpPr>
        <p:spPr>
          <a:xfrm>
            <a:off x="5792787" y="2626733"/>
            <a:ext cx="12801600" cy="939738"/>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lIns="0" tIns="0" rIns="0" bIns="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_tradnl" altLang="en-US" sz="2800" b="1" dirty="0">
                <a:solidFill>
                  <a:srgbClr val="000000"/>
                </a:solidFill>
                <a:latin typeface="Segoe UI" panose="020B0502040204020203" pitchFamily="34" charset="0"/>
                <a:cs typeface="Segoe UI" panose="020B0502040204020203" pitchFamily="34" charset="0"/>
              </a:rPr>
              <a:t>Análisis de escenario (PIB Global) </a:t>
            </a:r>
          </a:p>
          <a:p>
            <a:pPr algn="l"/>
            <a:r>
              <a:rPr lang="en-US" altLang="en-US" sz="2800" i="1" dirty="0">
                <a:solidFill>
                  <a:srgbClr val="000000"/>
                </a:solidFill>
                <a:latin typeface="Segoe UI" panose="020B0502040204020203" pitchFamily="34" charset="0"/>
                <a:cs typeface="Segoe UI" panose="020B0502040204020203" pitchFamily="34" charset="0"/>
              </a:rPr>
              <a:t>(</a:t>
            </a:r>
            <a:r>
              <a:rPr lang="en-US" altLang="en-US" sz="2800" i="1" dirty="0" err="1">
                <a:solidFill>
                  <a:srgbClr val="000000"/>
                </a:solidFill>
                <a:latin typeface="Segoe UI" panose="020B0502040204020203" pitchFamily="34" charset="0"/>
                <a:cs typeface="Segoe UI" panose="020B0502040204020203" pitchFamily="34" charset="0"/>
              </a:rPr>
              <a:t>Diferencia</a:t>
            </a:r>
            <a:r>
              <a:rPr lang="en-US" altLang="en-US" sz="2800" i="1" dirty="0">
                <a:solidFill>
                  <a:srgbClr val="000000"/>
                </a:solidFill>
                <a:latin typeface="Segoe UI" panose="020B0502040204020203" pitchFamily="34" charset="0"/>
                <a:cs typeface="Segoe UI" panose="020B0502040204020203" pitchFamily="34" charset="0"/>
              </a:rPr>
              <a:t> </a:t>
            </a:r>
            <a:r>
              <a:rPr lang="en-US" altLang="en-US" sz="2800" i="1" dirty="0" err="1">
                <a:solidFill>
                  <a:srgbClr val="000000"/>
                </a:solidFill>
                <a:latin typeface="Segoe UI" panose="020B0502040204020203" pitchFamily="34" charset="0"/>
                <a:cs typeface="Segoe UI" panose="020B0502040204020203" pitchFamily="34" charset="0"/>
              </a:rPr>
              <a:t>porcentual</a:t>
            </a:r>
            <a:r>
              <a:rPr lang="en-US" altLang="en-US" sz="2800" i="1" dirty="0">
                <a:solidFill>
                  <a:srgbClr val="000000"/>
                </a:solidFill>
                <a:latin typeface="Segoe UI" panose="020B0502040204020203" pitchFamily="34" charset="0"/>
                <a:cs typeface="Segoe UI" panose="020B0502040204020203" pitchFamily="34" charset="0"/>
              </a:rPr>
              <a:t> de la </a:t>
            </a:r>
            <a:r>
              <a:rPr lang="en-US" altLang="en-US" sz="2800" i="1" dirty="0" err="1">
                <a:solidFill>
                  <a:srgbClr val="000000"/>
                </a:solidFill>
                <a:latin typeface="Segoe UI" panose="020B0502040204020203" pitchFamily="34" charset="0"/>
                <a:cs typeface="Segoe UI" panose="020B0502040204020203" pitchFamily="34" charset="0"/>
              </a:rPr>
              <a:t>proyeccion</a:t>
            </a:r>
            <a:r>
              <a:rPr lang="en-US" altLang="en-US" sz="2800" i="1" dirty="0">
                <a:solidFill>
                  <a:srgbClr val="000000"/>
                </a:solidFill>
                <a:latin typeface="Segoe UI" panose="020B0502040204020203" pitchFamily="34" charset="0"/>
                <a:cs typeface="Segoe UI" panose="020B0502040204020203" pitchFamily="34" charset="0"/>
              </a:rPr>
              <a:t> base)</a:t>
            </a:r>
          </a:p>
        </p:txBody>
      </p:sp>
      <p:sp>
        <p:nvSpPr>
          <p:cNvPr id="7" name="TextBox 6">
            <a:extLst>
              <a:ext uri="{FF2B5EF4-FFF2-40B4-BE49-F238E27FC236}">
                <a16:creationId xmlns:a16="http://schemas.microsoft.com/office/drawing/2014/main" id="{17910907-27B4-4565-B625-C1CAB9309D86}"/>
              </a:ext>
            </a:extLst>
          </p:cNvPr>
          <p:cNvSpPr txBox="1"/>
          <p:nvPr/>
        </p:nvSpPr>
        <p:spPr>
          <a:xfrm>
            <a:off x="9678987" y="3848878"/>
            <a:ext cx="7924800" cy="2185214"/>
          </a:xfrm>
          <a:prstGeom prst="rect">
            <a:avLst/>
          </a:prstGeom>
          <a:solidFill>
            <a:srgbClr val="FFFFFF"/>
          </a:solidFill>
        </p:spPr>
        <p:txBody>
          <a:bodyPr wrap="square" rtlCol="0">
            <a:spAutoFit/>
          </a:bodyPr>
          <a:lstStyle/>
          <a:p>
            <a:r>
              <a:rPr lang="en-US" sz="3400" dirty="0" err="1">
                <a:latin typeface="Segoe UI" panose="020B0502040204020203" pitchFamily="34" charset="0"/>
                <a:cs typeface="Segoe UI" panose="020B0502040204020203" pitchFamily="34" charset="0"/>
              </a:rPr>
              <a:t>Escenario</a:t>
            </a:r>
            <a:r>
              <a:rPr lang="en-US" sz="3400" dirty="0">
                <a:latin typeface="Segoe UI" panose="020B0502040204020203" pitchFamily="34" charset="0"/>
                <a:cs typeface="Segoe UI" panose="020B0502040204020203" pitchFamily="34" charset="0"/>
              </a:rPr>
              <a:t> 1: </a:t>
            </a:r>
            <a:r>
              <a:rPr lang="en-US" sz="3400" dirty="0" err="1">
                <a:latin typeface="Segoe UI" panose="020B0502040204020203" pitchFamily="34" charset="0"/>
                <a:cs typeface="Segoe UI" panose="020B0502040204020203" pitchFamily="34" charset="0"/>
              </a:rPr>
              <a:t>Tarifas</a:t>
            </a:r>
            <a:r>
              <a:rPr lang="en-US" sz="3400" dirty="0">
                <a:latin typeface="Segoe UI" panose="020B0502040204020203" pitchFamily="34" charset="0"/>
                <a:cs typeface="Segoe UI" panose="020B0502040204020203" pitchFamily="34" charset="0"/>
              </a:rPr>
              <a:t> </a:t>
            </a:r>
            <a:r>
              <a:rPr lang="en-US" sz="3400" dirty="0" err="1">
                <a:latin typeface="Segoe UI" panose="020B0502040204020203" pitchFamily="34" charset="0"/>
                <a:cs typeface="Segoe UI" panose="020B0502040204020203" pitchFamily="34" charset="0"/>
              </a:rPr>
              <a:t>adoptadas</a:t>
            </a:r>
            <a:endParaRPr lang="en-US" sz="3400" dirty="0">
              <a:latin typeface="Segoe UI" panose="020B0502040204020203" pitchFamily="34" charset="0"/>
              <a:cs typeface="Segoe UI" panose="020B0502040204020203" pitchFamily="34" charset="0"/>
            </a:endParaRPr>
          </a:p>
          <a:p>
            <a:r>
              <a:rPr lang="en-US" sz="3400" dirty="0" err="1">
                <a:latin typeface="Segoe UI" panose="020B0502040204020203" pitchFamily="34" charset="0"/>
                <a:cs typeface="Segoe UI" panose="020B0502040204020203" pitchFamily="34" charset="0"/>
              </a:rPr>
              <a:t>Escenario</a:t>
            </a:r>
            <a:r>
              <a:rPr lang="en-US" sz="3400" dirty="0">
                <a:latin typeface="Segoe UI" panose="020B0502040204020203" pitchFamily="34" charset="0"/>
                <a:cs typeface="Segoe UI" panose="020B0502040204020203" pitchFamily="34" charset="0"/>
              </a:rPr>
              <a:t> 2: </a:t>
            </a:r>
            <a:r>
              <a:rPr lang="en-US" sz="3400" dirty="0" err="1">
                <a:latin typeface="Segoe UI" panose="020B0502040204020203" pitchFamily="34" charset="0"/>
                <a:cs typeface="Segoe UI" panose="020B0502040204020203" pitchFamily="34" charset="0"/>
              </a:rPr>
              <a:t>Tarifas</a:t>
            </a:r>
            <a:r>
              <a:rPr lang="en-US" sz="3400" dirty="0">
                <a:latin typeface="Segoe UI" panose="020B0502040204020203" pitchFamily="34" charset="0"/>
                <a:cs typeface="Segoe UI" panose="020B0502040204020203" pitchFamily="34" charset="0"/>
              </a:rPr>
              <a:t> </a:t>
            </a:r>
            <a:r>
              <a:rPr lang="en-US" sz="3400" dirty="0" err="1">
                <a:latin typeface="Segoe UI" panose="020B0502040204020203" pitchFamily="34" charset="0"/>
                <a:cs typeface="Segoe UI" panose="020B0502040204020203" pitchFamily="34" charset="0"/>
              </a:rPr>
              <a:t>adicionales</a:t>
            </a:r>
            <a:endParaRPr lang="en-US" sz="3400" dirty="0">
              <a:latin typeface="Segoe UI" panose="020B0502040204020203" pitchFamily="34" charset="0"/>
              <a:cs typeface="Segoe UI" panose="020B0502040204020203" pitchFamily="34" charset="0"/>
            </a:endParaRPr>
          </a:p>
          <a:p>
            <a:r>
              <a:rPr lang="en-US" sz="3400" dirty="0" err="1">
                <a:latin typeface="Segoe UI" panose="020B0502040204020203" pitchFamily="34" charset="0"/>
                <a:cs typeface="Segoe UI" panose="020B0502040204020203" pitchFamily="34" charset="0"/>
              </a:rPr>
              <a:t>Escenario</a:t>
            </a:r>
            <a:r>
              <a:rPr lang="en-US" sz="3400" dirty="0">
                <a:latin typeface="Segoe UI" panose="020B0502040204020203" pitchFamily="34" charset="0"/>
                <a:cs typeface="Segoe UI" panose="020B0502040204020203" pitchFamily="34" charset="0"/>
              </a:rPr>
              <a:t> 3: </a:t>
            </a:r>
            <a:r>
              <a:rPr lang="en-US" sz="3400" dirty="0" err="1">
                <a:latin typeface="Segoe UI" panose="020B0502040204020203" pitchFamily="34" charset="0"/>
                <a:cs typeface="Segoe UI" panose="020B0502040204020203" pitchFamily="34" charset="0"/>
              </a:rPr>
              <a:t>Tarifas</a:t>
            </a:r>
            <a:r>
              <a:rPr lang="en-US" sz="3400" dirty="0">
                <a:latin typeface="Segoe UI" panose="020B0502040204020203" pitchFamily="34" charset="0"/>
                <a:cs typeface="Segoe UI" panose="020B0502040204020203" pitchFamily="34" charset="0"/>
              </a:rPr>
              <a:t> de </a:t>
            </a:r>
            <a:r>
              <a:rPr lang="en-US" sz="3400" dirty="0" err="1">
                <a:latin typeface="Segoe UI" panose="020B0502040204020203" pitchFamily="34" charset="0"/>
                <a:cs typeface="Segoe UI" panose="020B0502040204020203" pitchFamily="34" charset="0"/>
              </a:rPr>
              <a:t>automóviles</a:t>
            </a:r>
            <a:endParaRPr lang="en-US" sz="3400" dirty="0">
              <a:latin typeface="Segoe UI" panose="020B0502040204020203" pitchFamily="34" charset="0"/>
              <a:cs typeface="Segoe UI" panose="020B0502040204020203" pitchFamily="34" charset="0"/>
            </a:endParaRPr>
          </a:p>
          <a:p>
            <a:r>
              <a:rPr lang="en-US" sz="3400" dirty="0" err="1">
                <a:latin typeface="Segoe UI" panose="020B0502040204020203" pitchFamily="34" charset="0"/>
                <a:cs typeface="Segoe UI" panose="020B0502040204020203" pitchFamily="34" charset="0"/>
              </a:rPr>
              <a:t>Escenario</a:t>
            </a:r>
            <a:r>
              <a:rPr lang="en-US" sz="3400" dirty="0">
                <a:latin typeface="Segoe UI" panose="020B0502040204020203" pitchFamily="34" charset="0"/>
                <a:cs typeface="Segoe UI" panose="020B0502040204020203" pitchFamily="34" charset="0"/>
              </a:rPr>
              <a:t> 4: </a:t>
            </a:r>
            <a:r>
              <a:rPr lang="en-US" sz="3400" dirty="0" err="1">
                <a:latin typeface="Segoe UI" panose="020B0502040204020203" pitchFamily="34" charset="0"/>
                <a:cs typeface="Segoe UI" panose="020B0502040204020203" pitchFamily="34" charset="0"/>
              </a:rPr>
              <a:t>Choque</a:t>
            </a:r>
            <a:r>
              <a:rPr lang="en-US" sz="3400" dirty="0">
                <a:latin typeface="Segoe UI" panose="020B0502040204020203" pitchFamily="34" charset="0"/>
                <a:cs typeface="Segoe UI" panose="020B0502040204020203" pitchFamily="34" charset="0"/>
              </a:rPr>
              <a:t> de </a:t>
            </a:r>
            <a:r>
              <a:rPr lang="en-US" sz="3400" dirty="0" err="1">
                <a:latin typeface="Segoe UI" panose="020B0502040204020203" pitchFamily="34" charset="0"/>
                <a:cs typeface="Segoe UI" panose="020B0502040204020203" pitchFamily="34" charset="0"/>
              </a:rPr>
              <a:t>confianza</a:t>
            </a:r>
            <a:endParaRPr lang="en-US" sz="3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32710680"/>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F0E62-BDE0-4340-910E-5FEF47873D16}"/>
              </a:ext>
            </a:extLst>
          </p:cNvPr>
          <p:cNvSpPr>
            <a:spLocks noGrp="1"/>
          </p:cNvSpPr>
          <p:nvPr>
            <p:ph type="title"/>
          </p:nvPr>
        </p:nvSpPr>
        <p:spPr/>
        <p:txBody>
          <a:bodyPr/>
          <a:lstStyle/>
          <a:p>
            <a:r>
              <a:rPr lang="es-ES_tradnl" dirty="0"/>
              <a:t>Sinopsis</a:t>
            </a:r>
          </a:p>
        </p:txBody>
      </p:sp>
      <p:sp>
        <p:nvSpPr>
          <p:cNvPr id="5" name="Rectangle: Rounded Corners 4">
            <a:extLst>
              <a:ext uri="{FF2B5EF4-FFF2-40B4-BE49-F238E27FC236}">
                <a16:creationId xmlns:a16="http://schemas.microsoft.com/office/drawing/2014/main" id="{B0DBE25E-E05A-41FB-A84C-2AE6E7B07800}"/>
              </a:ext>
            </a:extLst>
          </p:cNvPr>
          <p:cNvSpPr/>
          <p:nvPr/>
        </p:nvSpPr>
        <p:spPr>
          <a:xfrm>
            <a:off x="1681035" y="2286000"/>
            <a:ext cx="21104352" cy="1013155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0" indent="-1028700">
              <a:spcAft>
                <a:spcPts val="3600"/>
              </a:spcAft>
              <a:buFont typeface="+mj-lt"/>
              <a:buAutoNum type="romanUcPeriod"/>
            </a:pPr>
            <a:r>
              <a:rPr lang="es-ES_tradnl" sz="5000" b="1" dirty="0">
                <a:solidFill>
                  <a:srgbClr val="FFC000"/>
                </a:solidFill>
                <a:latin typeface="+mj-lt"/>
              </a:rPr>
              <a:t>Perspectivas globales</a:t>
            </a:r>
          </a:p>
          <a:p>
            <a:pPr marL="2857500" indent="-1028700">
              <a:spcAft>
                <a:spcPts val="3600"/>
              </a:spcAft>
              <a:buFont typeface="+mj-lt"/>
              <a:buAutoNum type="romanUcPeriod"/>
            </a:pPr>
            <a:r>
              <a:rPr lang="es-ES_tradnl" sz="5000" b="1" dirty="0">
                <a:solidFill>
                  <a:schemeClr val="bg1"/>
                </a:solidFill>
                <a:latin typeface="+mj-lt"/>
              </a:rPr>
              <a:t>Perspectivas para América Latina y el Caribe</a:t>
            </a:r>
          </a:p>
          <a:p>
            <a:pPr marL="2857500" indent="-1028700">
              <a:spcAft>
                <a:spcPts val="2400"/>
              </a:spcAft>
              <a:buFont typeface="+mj-lt"/>
              <a:buAutoNum type="romanUcPeriod"/>
            </a:pPr>
            <a:r>
              <a:rPr lang="es-ES_tradnl" sz="5000" b="1" dirty="0">
                <a:solidFill>
                  <a:schemeClr val="bg1"/>
                </a:solidFill>
                <a:latin typeface="+mj-lt"/>
              </a:rPr>
              <a:t>Desafíos futuros</a:t>
            </a:r>
          </a:p>
          <a:p>
            <a:pPr marL="3944938" lvl="1" indent="-1028700">
              <a:spcAft>
                <a:spcPts val="2400"/>
              </a:spcAft>
              <a:buFont typeface="+mj-lt"/>
              <a:buAutoNum type="alphaUcPeriod"/>
            </a:pPr>
            <a:r>
              <a:rPr lang="es-ES_tradnl" sz="4200" b="1" dirty="0">
                <a:solidFill>
                  <a:schemeClr val="bg1"/>
                </a:solidFill>
                <a:latin typeface="+mj-lt"/>
              </a:rPr>
              <a:t>Mejorar la calidad del necesario ajuste fiscal</a:t>
            </a:r>
          </a:p>
          <a:p>
            <a:pPr marL="3944938" lvl="1" indent="-1028700">
              <a:spcAft>
                <a:spcPts val="2400"/>
              </a:spcAft>
              <a:buFont typeface="+mj-lt"/>
              <a:buAutoNum type="alphaUcPeriod"/>
            </a:pPr>
            <a:r>
              <a:rPr lang="es-ES_tradnl" sz="4200" b="1" dirty="0">
                <a:solidFill>
                  <a:schemeClr val="bg1"/>
                </a:solidFill>
                <a:latin typeface="+mj-lt"/>
              </a:rPr>
              <a:t>Preservar los avances en materia de reducción de la desigualdad y la pobreza</a:t>
            </a:r>
          </a:p>
          <a:p>
            <a:pPr marL="3944938" lvl="1" indent="-1028700">
              <a:spcAft>
                <a:spcPts val="2400"/>
              </a:spcAft>
              <a:buFont typeface="+mj-lt"/>
              <a:buAutoNum type="alphaUcPeriod"/>
            </a:pPr>
            <a:r>
              <a:rPr lang="es-ES_tradnl" sz="4200" b="1" dirty="0">
                <a:solidFill>
                  <a:schemeClr val="bg1"/>
                </a:solidFill>
                <a:latin typeface="+mj-lt"/>
              </a:rPr>
              <a:t>Abordar los cuellos de botella del crecimiento a largo plazo</a:t>
            </a:r>
          </a:p>
        </p:txBody>
      </p:sp>
    </p:spTree>
    <p:extLst>
      <p:ext uri="{BB962C8B-B14F-4D97-AF65-F5344CB8AC3E}">
        <p14:creationId xmlns:p14="http://schemas.microsoft.com/office/powerpoint/2010/main" val="3071424572"/>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F0E62-BDE0-4340-910E-5FEF47873D16}"/>
              </a:ext>
            </a:extLst>
          </p:cNvPr>
          <p:cNvSpPr>
            <a:spLocks noGrp="1"/>
          </p:cNvSpPr>
          <p:nvPr>
            <p:ph type="title"/>
          </p:nvPr>
        </p:nvSpPr>
        <p:spPr/>
        <p:txBody>
          <a:bodyPr/>
          <a:lstStyle/>
          <a:p>
            <a:r>
              <a:rPr lang="es-ES_tradnl" dirty="0"/>
              <a:t>Sinopsis</a:t>
            </a:r>
          </a:p>
        </p:txBody>
      </p:sp>
      <p:sp>
        <p:nvSpPr>
          <p:cNvPr id="5" name="Rectangle: Rounded Corners 4">
            <a:extLst>
              <a:ext uri="{FF2B5EF4-FFF2-40B4-BE49-F238E27FC236}">
                <a16:creationId xmlns:a16="http://schemas.microsoft.com/office/drawing/2014/main" id="{B0DBE25E-E05A-41FB-A84C-2AE6E7B07800}"/>
              </a:ext>
            </a:extLst>
          </p:cNvPr>
          <p:cNvSpPr/>
          <p:nvPr/>
        </p:nvSpPr>
        <p:spPr>
          <a:xfrm>
            <a:off x="1681035" y="2286000"/>
            <a:ext cx="21104352" cy="1013155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0" indent="-1028700">
              <a:spcAft>
                <a:spcPts val="3600"/>
              </a:spcAft>
              <a:buFont typeface="+mj-lt"/>
              <a:buAutoNum type="romanUcPeriod"/>
            </a:pPr>
            <a:r>
              <a:rPr lang="es-ES_tradnl" sz="5000" b="1" dirty="0">
                <a:solidFill>
                  <a:schemeClr val="bg1"/>
                </a:solidFill>
                <a:latin typeface="+mj-lt"/>
              </a:rPr>
              <a:t>Perspectivas globales</a:t>
            </a:r>
          </a:p>
          <a:p>
            <a:pPr marL="2857500" indent="-1028700">
              <a:spcAft>
                <a:spcPts val="3600"/>
              </a:spcAft>
              <a:buFont typeface="+mj-lt"/>
              <a:buAutoNum type="romanUcPeriod"/>
            </a:pPr>
            <a:r>
              <a:rPr lang="es-ES_tradnl" sz="5000" b="1" dirty="0">
                <a:solidFill>
                  <a:schemeClr val="bg1"/>
                </a:solidFill>
                <a:latin typeface="+mj-lt"/>
              </a:rPr>
              <a:t>Perspectivas para América Latina y el Caribe</a:t>
            </a:r>
          </a:p>
          <a:p>
            <a:pPr marL="2857500" indent="-1028700">
              <a:spcAft>
                <a:spcPts val="2400"/>
              </a:spcAft>
              <a:buFont typeface="+mj-lt"/>
              <a:buAutoNum type="romanUcPeriod"/>
            </a:pPr>
            <a:r>
              <a:rPr lang="es-ES_tradnl" sz="5000" b="1" dirty="0">
                <a:solidFill>
                  <a:srgbClr val="FFC000"/>
                </a:solidFill>
                <a:latin typeface="+mj-lt"/>
              </a:rPr>
              <a:t>Desafíos futuros</a:t>
            </a:r>
          </a:p>
          <a:p>
            <a:pPr marL="3944938" lvl="1" indent="-1028700">
              <a:spcAft>
                <a:spcPts val="2400"/>
              </a:spcAft>
              <a:buFont typeface="+mj-lt"/>
              <a:buAutoNum type="alphaUcPeriod"/>
            </a:pPr>
            <a:r>
              <a:rPr lang="es-ES_tradnl" sz="4200" b="1" dirty="0">
                <a:solidFill>
                  <a:srgbClr val="FFC000"/>
                </a:solidFill>
                <a:latin typeface="+mj-lt"/>
              </a:rPr>
              <a:t>Mejorar la calidad del tan necesario ajuste fiscal</a:t>
            </a:r>
          </a:p>
          <a:p>
            <a:pPr marL="3944938" lvl="1" indent="-1028700">
              <a:spcAft>
                <a:spcPts val="2400"/>
              </a:spcAft>
              <a:buFont typeface="+mj-lt"/>
              <a:buAutoNum type="alphaUcPeriod"/>
            </a:pPr>
            <a:r>
              <a:rPr lang="es-ES_tradnl" sz="4200" b="1" dirty="0">
                <a:solidFill>
                  <a:schemeClr val="bg1"/>
                </a:solidFill>
                <a:latin typeface="+mj-lt"/>
              </a:rPr>
              <a:t>Preservar los avances en materia de reducción de la desigualdad y la pobreza</a:t>
            </a:r>
          </a:p>
          <a:p>
            <a:pPr marL="3944938" lvl="1" indent="-1028700">
              <a:spcAft>
                <a:spcPts val="2400"/>
              </a:spcAft>
              <a:buFont typeface="+mj-lt"/>
              <a:buAutoNum type="alphaUcPeriod"/>
            </a:pPr>
            <a:r>
              <a:rPr lang="es-ES_tradnl" sz="4200" b="1" dirty="0">
                <a:solidFill>
                  <a:schemeClr val="bg1"/>
                </a:solidFill>
                <a:latin typeface="+mj-lt"/>
              </a:rPr>
              <a:t>Abordar los cuellos de botella del crecimiento a largo plazo</a:t>
            </a:r>
          </a:p>
        </p:txBody>
      </p:sp>
    </p:spTree>
    <p:extLst>
      <p:ext uri="{BB962C8B-B14F-4D97-AF65-F5344CB8AC3E}">
        <p14:creationId xmlns:p14="http://schemas.microsoft.com/office/powerpoint/2010/main" val="2408273769"/>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7932-F98D-4037-B245-F78123DBF059}"/>
              </a:ext>
            </a:extLst>
          </p:cNvPr>
          <p:cNvSpPr>
            <a:spLocks noGrp="1"/>
          </p:cNvSpPr>
          <p:nvPr>
            <p:ph type="title"/>
          </p:nvPr>
        </p:nvSpPr>
        <p:spPr/>
        <p:txBody>
          <a:bodyPr>
            <a:normAutofit fontScale="90000"/>
          </a:bodyPr>
          <a:lstStyle/>
          <a:p>
            <a:r>
              <a:rPr lang="es-ES_tradnl" dirty="0"/>
              <a:t>Un mayor ajuste fiscal en los planes de muchos países…</a:t>
            </a:r>
          </a:p>
        </p:txBody>
      </p:sp>
      <p:sp>
        <p:nvSpPr>
          <p:cNvPr id="4" name="Slide Number Placeholder 3">
            <a:extLst>
              <a:ext uri="{FF2B5EF4-FFF2-40B4-BE49-F238E27FC236}">
                <a16:creationId xmlns:a16="http://schemas.microsoft.com/office/drawing/2014/main" id="{13152D4D-7AD8-4D33-ADEF-D6DE75B9AE2E}"/>
              </a:ext>
            </a:extLst>
          </p:cNvPr>
          <p:cNvSpPr>
            <a:spLocks noGrp="1"/>
          </p:cNvSpPr>
          <p:nvPr>
            <p:ph type="sldNum" sz="quarter" idx="12"/>
          </p:nvPr>
        </p:nvSpPr>
        <p:spPr/>
        <p:txBody>
          <a:bodyPr/>
          <a:lstStyle/>
          <a:p>
            <a:pPr>
              <a:defRPr/>
            </a:pPr>
            <a:fld id="{8F656B37-BEBC-41D0-AF28-DFD391F8A065}" type="slidenum">
              <a:rPr lang="es-ES_tradnl" smtClean="0"/>
              <a:pPr>
                <a:defRPr/>
              </a:pPr>
              <a:t>21</a:t>
            </a:fld>
            <a:endParaRPr lang="es-ES_tradnl" dirty="0"/>
          </a:p>
        </p:txBody>
      </p:sp>
      <p:sp>
        <p:nvSpPr>
          <p:cNvPr id="5" name="TextBox 3">
            <a:extLst>
              <a:ext uri="{FF2B5EF4-FFF2-40B4-BE49-F238E27FC236}">
                <a16:creationId xmlns:a16="http://schemas.microsoft.com/office/drawing/2014/main" id="{64EBA82E-A0B6-4A76-8079-80191AEA170C}"/>
              </a:ext>
            </a:extLst>
          </p:cNvPr>
          <p:cNvSpPr txBox="1"/>
          <p:nvPr/>
        </p:nvSpPr>
        <p:spPr>
          <a:xfrm>
            <a:off x="339752" y="2358579"/>
            <a:ext cx="10972800" cy="8048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Según las proyecciones, los países que experimentaron los mayores aumentos del coeficiente de deuda pública llevarán a cabo los mayores ajustes fiscales para restablecer la sostenibilidad …</a:t>
            </a:r>
            <a:endParaRPr lang="es-ES_tradnl" sz="2800" b="0" i="1" baseline="0" dirty="0">
              <a:solidFill>
                <a:schemeClr val="dk1"/>
              </a:solidFill>
              <a:latin typeface="Segoe UI" pitchFamily="34" charset="0"/>
              <a:ea typeface="Segoe UI" pitchFamily="34" charset="0"/>
              <a:cs typeface="Segoe UI" pitchFamily="34" charset="0"/>
            </a:endParaRPr>
          </a:p>
        </p:txBody>
      </p:sp>
      <p:sp>
        <p:nvSpPr>
          <p:cNvPr id="6" name="TextBox 3">
            <a:extLst>
              <a:ext uri="{FF2B5EF4-FFF2-40B4-BE49-F238E27FC236}">
                <a16:creationId xmlns:a16="http://schemas.microsoft.com/office/drawing/2014/main" id="{A67C9CAC-12B5-4517-B083-86F4489A63C3}"/>
              </a:ext>
            </a:extLst>
          </p:cNvPr>
          <p:cNvSpPr txBox="1"/>
          <p:nvPr/>
        </p:nvSpPr>
        <p:spPr>
          <a:xfrm>
            <a:off x="13107986" y="2475195"/>
            <a:ext cx="10972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b="0" i="1" baseline="0" dirty="0">
                <a:solidFill>
                  <a:schemeClr val="dk1"/>
                </a:solidFill>
                <a:latin typeface="Segoe UI" pitchFamily="34" charset="0"/>
                <a:ea typeface="Segoe UI" pitchFamily="34" charset="0"/>
                <a:cs typeface="Segoe UI" pitchFamily="34" charset="0"/>
              </a:rPr>
              <a:t>… y la intensidad del ajuste inicial variará según el país</a:t>
            </a:r>
          </a:p>
        </p:txBody>
      </p:sp>
      <p:sp>
        <p:nvSpPr>
          <p:cNvPr id="8" name="TextBox 3">
            <a:extLst>
              <a:ext uri="{FF2B5EF4-FFF2-40B4-BE49-F238E27FC236}">
                <a16:creationId xmlns:a16="http://schemas.microsoft.com/office/drawing/2014/main" id="{B85E3F29-C8B2-4D66-8DA1-F8E1E73E65FF}"/>
              </a:ext>
            </a:extLst>
          </p:cNvPr>
          <p:cNvSpPr txBox="1"/>
          <p:nvPr/>
        </p:nvSpPr>
        <p:spPr>
          <a:xfrm>
            <a:off x="339603" y="12192000"/>
            <a:ext cx="11353801" cy="11985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FMI, base de datos del informe WEO; y cálculos del personal técnico del FMI.</a:t>
            </a:r>
          </a:p>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Nota: </a:t>
            </a:r>
            <a:r>
              <a:rPr lang="es-ES" sz="1800" dirty="0">
                <a:latin typeface="Segoe UI" pitchFamily="34" charset="0"/>
                <a:cs typeface="Segoe UI" pitchFamily="34" charset="0"/>
              </a:rPr>
              <a:t>El agregado de ALC es el promedio del año fiscal ponderado por el PIB nominal en dólares de EE.UU. En el caso de México se excluyen ingresos extraordinarios percibidos en 2017</a:t>
            </a:r>
            <a:r>
              <a:rPr lang="es-ES_tradnl" sz="1800" dirty="0">
                <a:latin typeface="Segoe UI" pitchFamily="34" charset="0"/>
                <a:cs typeface="Segoe UI" pitchFamily="34" charset="0"/>
              </a:rPr>
              <a:t>. </a:t>
            </a:r>
            <a:r>
              <a:rPr lang="es-ES_tradnl" sz="1800" dirty="0">
                <a:latin typeface="Segoe UI" pitchFamily="34" charset="0"/>
                <a:ea typeface="Segoe UI" pitchFamily="34" charset="0"/>
                <a:cs typeface="Segoe UI" pitchFamily="34" charset="0"/>
              </a:rPr>
              <a:t>Argentina se refiere al gobierno federal. En el caso de Uruguay, la deuda pública incluye la deuda del banco central.</a:t>
            </a:r>
          </a:p>
        </p:txBody>
      </p:sp>
      <p:sp>
        <p:nvSpPr>
          <p:cNvPr id="10" name="TextBox 3">
            <a:extLst>
              <a:ext uri="{FF2B5EF4-FFF2-40B4-BE49-F238E27FC236}">
                <a16:creationId xmlns:a16="http://schemas.microsoft.com/office/drawing/2014/main" id="{AF56788A-D5A7-4A6A-A7B0-8F5C3358F017}"/>
              </a:ext>
            </a:extLst>
          </p:cNvPr>
          <p:cNvSpPr txBox="1"/>
          <p:nvPr/>
        </p:nvSpPr>
        <p:spPr>
          <a:xfrm>
            <a:off x="13107986" y="12365037"/>
            <a:ext cx="10972800" cy="89376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FMI, base de datos del informe WEO; y cálculos del personal técnico del FMI.</a:t>
            </a:r>
          </a:p>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Nota: E</a:t>
            </a:r>
            <a:r>
              <a:rPr lang="es-ES" sz="1800" dirty="0">
                <a:latin typeface="Segoe UI" pitchFamily="34" charset="0"/>
                <a:cs typeface="Segoe UI" pitchFamily="34" charset="0"/>
              </a:rPr>
              <a:t>l agregado de ALC es el promedio del año fiscal ponderado por el PIB nominal en dólares de EE.UU. En el caso de México se excluyen ingresos extraordinarios percibidos en 2017</a:t>
            </a:r>
            <a:r>
              <a:rPr lang="es-ES_tradnl" sz="1800" dirty="0">
                <a:latin typeface="Segoe UI" pitchFamily="34" charset="0"/>
                <a:cs typeface="Segoe UI" pitchFamily="34" charset="0"/>
              </a:rPr>
              <a:t>. </a:t>
            </a:r>
            <a:r>
              <a:rPr lang="es-ES_tradnl" sz="1800" dirty="0">
                <a:latin typeface="Segoe UI" pitchFamily="34" charset="0"/>
                <a:ea typeface="Segoe UI" pitchFamily="34" charset="0"/>
                <a:cs typeface="Segoe UI" pitchFamily="34" charset="0"/>
              </a:rPr>
              <a:t>Argentina se refiere al gobierno federal.</a:t>
            </a:r>
          </a:p>
        </p:txBody>
      </p:sp>
      <p:graphicFrame>
        <p:nvGraphicFramePr>
          <p:cNvPr id="9" name="Chart 8">
            <a:extLst>
              <a:ext uri="{FF2B5EF4-FFF2-40B4-BE49-F238E27FC236}">
                <a16:creationId xmlns:a16="http://schemas.microsoft.com/office/drawing/2014/main" id="{57AD48BB-9CA7-440C-9998-FA931F7307C5}"/>
              </a:ext>
            </a:extLst>
          </p:cNvPr>
          <p:cNvGraphicFramePr>
            <a:graphicFrameLocks/>
          </p:cNvGraphicFramePr>
          <p:nvPr>
            <p:extLst>
              <p:ext uri="{D42A27DB-BD31-4B8C-83A1-F6EECF244321}">
                <p14:modId xmlns:p14="http://schemas.microsoft.com/office/powerpoint/2010/main" val="3002103410"/>
              </p:ext>
            </p:extLst>
          </p:nvPr>
        </p:nvGraphicFramePr>
        <p:xfrm>
          <a:off x="306386" y="3698033"/>
          <a:ext cx="10972800" cy="822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F52F7322-4056-4B7F-B737-DD73A9340274}"/>
              </a:ext>
            </a:extLst>
          </p:cNvPr>
          <p:cNvGraphicFramePr>
            <a:graphicFrameLocks/>
          </p:cNvGraphicFramePr>
          <p:nvPr>
            <p:extLst>
              <p:ext uri="{D42A27DB-BD31-4B8C-83A1-F6EECF244321}">
                <p14:modId xmlns:p14="http://schemas.microsoft.com/office/powerpoint/2010/main" val="3002093057"/>
              </p:ext>
            </p:extLst>
          </p:nvPr>
        </p:nvGraphicFramePr>
        <p:xfrm>
          <a:off x="12422187" y="3830638"/>
          <a:ext cx="10972800" cy="8229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Rounded Corners 13">
            <a:extLst>
              <a:ext uri="{FF2B5EF4-FFF2-40B4-BE49-F238E27FC236}">
                <a16:creationId xmlns:a16="http://schemas.microsoft.com/office/drawing/2014/main" id="{046CB106-8E98-4AC2-A46E-C24B81CD25F1}"/>
              </a:ext>
            </a:extLst>
          </p:cNvPr>
          <p:cNvSpPr/>
          <p:nvPr/>
        </p:nvSpPr>
        <p:spPr>
          <a:xfrm>
            <a:off x="17679987" y="8391797"/>
            <a:ext cx="914400" cy="3800203"/>
          </a:xfrm>
          <a:prstGeom prst="round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14436150"/>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7932-F98D-4037-B245-F78123DBF059}"/>
              </a:ext>
            </a:extLst>
          </p:cNvPr>
          <p:cNvSpPr>
            <a:spLocks noGrp="1"/>
          </p:cNvSpPr>
          <p:nvPr>
            <p:ph type="title"/>
          </p:nvPr>
        </p:nvSpPr>
        <p:spPr/>
        <p:txBody>
          <a:bodyPr>
            <a:normAutofit fontScale="90000"/>
          </a:bodyPr>
          <a:lstStyle/>
          <a:p>
            <a:r>
              <a:rPr lang="es-ES_tradnl" dirty="0"/>
              <a:t>…pero la composición del ajuste no es la ideal en algunos países.</a:t>
            </a:r>
          </a:p>
        </p:txBody>
      </p:sp>
      <p:sp>
        <p:nvSpPr>
          <p:cNvPr id="4" name="Slide Number Placeholder 3">
            <a:extLst>
              <a:ext uri="{FF2B5EF4-FFF2-40B4-BE49-F238E27FC236}">
                <a16:creationId xmlns:a16="http://schemas.microsoft.com/office/drawing/2014/main" id="{13152D4D-7AD8-4D33-ADEF-D6DE75B9AE2E}"/>
              </a:ext>
            </a:extLst>
          </p:cNvPr>
          <p:cNvSpPr>
            <a:spLocks noGrp="1"/>
          </p:cNvSpPr>
          <p:nvPr>
            <p:ph type="sldNum" sz="quarter" idx="12"/>
          </p:nvPr>
        </p:nvSpPr>
        <p:spPr/>
        <p:txBody>
          <a:bodyPr/>
          <a:lstStyle/>
          <a:p>
            <a:pPr>
              <a:defRPr/>
            </a:pPr>
            <a:fld id="{8F656B37-BEBC-41D0-AF28-DFD391F8A065}" type="slidenum">
              <a:rPr lang="es-ES_tradnl" smtClean="0"/>
              <a:pPr>
                <a:defRPr/>
              </a:pPr>
              <a:t>22</a:t>
            </a:fld>
            <a:endParaRPr lang="es-ES_tradnl" dirty="0"/>
          </a:p>
        </p:txBody>
      </p:sp>
      <p:sp>
        <p:nvSpPr>
          <p:cNvPr id="8" name="TextBox 3">
            <a:extLst>
              <a:ext uri="{FF2B5EF4-FFF2-40B4-BE49-F238E27FC236}">
                <a16:creationId xmlns:a16="http://schemas.microsoft.com/office/drawing/2014/main" id="{B85E3F29-C8B2-4D66-8DA1-F8E1E73E65FF}"/>
              </a:ext>
            </a:extLst>
          </p:cNvPr>
          <p:cNvSpPr txBox="1"/>
          <p:nvPr/>
        </p:nvSpPr>
        <p:spPr>
          <a:xfrm>
            <a:off x="4879975" y="12332273"/>
            <a:ext cx="18288000" cy="6979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FMI, base de datos del informe WEO; autoridades nacionales; y cálculos del personal técnico del FMI.</a:t>
            </a:r>
          </a:p>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Nota: Los recortes (aumentos) del gasto son una contribución positiva (negativa) a las variaciones del balance primario. En el caso de México se excluyen los ingresos extraordinarios percibidos en 2017.</a:t>
            </a:r>
          </a:p>
        </p:txBody>
      </p:sp>
      <p:graphicFrame>
        <p:nvGraphicFramePr>
          <p:cNvPr id="7" name="Chart 6">
            <a:extLst>
              <a:ext uri="{FF2B5EF4-FFF2-40B4-BE49-F238E27FC236}">
                <a16:creationId xmlns:a16="http://schemas.microsoft.com/office/drawing/2014/main" id="{4E8D7AD8-A8D0-4724-BA6E-F2DABA206F7C}"/>
              </a:ext>
            </a:extLst>
          </p:cNvPr>
          <p:cNvGraphicFramePr>
            <a:graphicFrameLocks/>
          </p:cNvGraphicFramePr>
          <p:nvPr>
            <p:extLst/>
          </p:nvPr>
        </p:nvGraphicFramePr>
        <p:xfrm>
          <a:off x="4879975" y="2133600"/>
          <a:ext cx="18288000" cy="960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Arrow: Up 8">
            <a:extLst>
              <a:ext uri="{FF2B5EF4-FFF2-40B4-BE49-F238E27FC236}">
                <a16:creationId xmlns:a16="http://schemas.microsoft.com/office/drawing/2014/main" id="{145E6551-C5AC-4A8E-86B3-AE8D7C0907A6}"/>
              </a:ext>
            </a:extLst>
          </p:cNvPr>
          <p:cNvSpPr/>
          <p:nvPr/>
        </p:nvSpPr>
        <p:spPr>
          <a:xfrm>
            <a:off x="3362218" y="4160613"/>
            <a:ext cx="990600" cy="3733797"/>
          </a:xfrm>
          <a:prstGeom prst="upArrow">
            <a:avLst/>
          </a:prstGeom>
          <a:solidFill>
            <a:srgbClr val="00B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TextBox 9">
            <a:extLst>
              <a:ext uri="{FF2B5EF4-FFF2-40B4-BE49-F238E27FC236}">
                <a16:creationId xmlns:a16="http://schemas.microsoft.com/office/drawing/2014/main" id="{2640CBD5-F9CF-4238-9A8F-5DF7118C75D6}"/>
              </a:ext>
            </a:extLst>
          </p:cNvPr>
          <p:cNvSpPr txBox="1"/>
          <p:nvPr/>
        </p:nvSpPr>
        <p:spPr>
          <a:xfrm rot="16200000">
            <a:off x="-675952" y="4528142"/>
            <a:ext cx="5532214" cy="1200329"/>
          </a:xfrm>
          <a:prstGeom prst="rect">
            <a:avLst/>
          </a:prstGeom>
          <a:noFill/>
        </p:spPr>
        <p:txBody>
          <a:bodyPr wrap="square" rtlCol="0">
            <a:spAutoFit/>
          </a:bodyPr>
          <a:lstStyle/>
          <a:p>
            <a:r>
              <a:rPr lang="es-ES_tradnl" sz="3600" b="1" dirty="0">
                <a:solidFill>
                  <a:srgbClr val="00B050"/>
                </a:solidFill>
                <a:effectLst>
                  <a:outerShdw blurRad="38100" dist="38100" dir="2700000" algn="tl">
                    <a:srgbClr val="000000">
                      <a:alpha val="43137"/>
                    </a:srgbClr>
                  </a:outerShdw>
                </a:effectLst>
              </a:rPr>
              <a:t>Recortes del gasto</a:t>
            </a:r>
          </a:p>
          <a:p>
            <a:r>
              <a:rPr lang="es-ES_tradnl" sz="3600" b="1" dirty="0">
                <a:solidFill>
                  <a:srgbClr val="00B050"/>
                </a:solidFill>
                <a:effectLst>
                  <a:outerShdw blurRad="38100" dist="38100" dir="2700000" algn="tl">
                    <a:srgbClr val="000000">
                      <a:alpha val="43137"/>
                    </a:srgbClr>
                  </a:outerShdw>
                </a:effectLst>
              </a:rPr>
              <a:t> / Aumentos del ingreso</a:t>
            </a:r>
          </a:p>
        </p:txBody>
      </p:sp>
      <p:sp>
        <p:nvSpPr>
          <p:cNvPr id="12" name="Arrow: Up 11">
            <a:extLst>
              <a:ext uri="{FF2B5EF4-FFF2-40B4-BE49-F238E27FC236}">
                <a16:creationId xmlns:a16="http://schemas.microsoft.com/office/drawing/2014/main" id="{5666AA51-8616-470F-8E14-3D406654D3E1}"/>
              </a:ext>
            </a:extLst>
          </p:cNvPr>
          <p:cNvSpPr/>
          <p:nvPr/>
        </p:nvSpPr>
        <p:spPr>
          <a:xfrm rot="10800000">
            <a:off x="3362218" y="8351610"/>
            <a:ext cx="990600" cy="2971800"/>
          </a:xfrm>
          <a:prstGeom prst="upArrow">
            <a:avLst/>
          </a:prstGeom>
          <a:solidFill>
            <a:srgbClr val="FF0D0D"/>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TextBox 12">
            <a:extLst>
              <a:ext uri="{FF2B5EF4-FFF2-40B4-BE49-F238E27FC236}">
                <a16:creationId xmlns:a16="http://schemas.microsoft.com/office/drawing/2014/main" id="{8B0E7627-D7C4-4ADC-9E57-08CB50A9637A}"/>
              </a:ext>
            </a:extLst>
          </p:cNvPr>
          <p:cNvSpPr txBox="1"/>
          <p:nvPr/>
        </p:nvSpPr>
        <p:spPr>
          <a:xfrm rot="16200000">
            <a:off x="-727385" y="10312484"/>
            <a:ext cx="5579277" cy="1200329"/>
          </a:xfrm>
          <a:prstGeom prst="rect">
            <a:avLst/>
          </a:prstGeom>
          <a:noFill/>
        </p:spPr>
        <p:txBody>
          <a:bodyPr wrap="square" rtlCol="0">
            <a:spAutoFit/>
          </a:bodyPr>
          <a:lstStyle/>
          <a:p>
            <a:pPr algn="r"/>
            <a:r>
              <a:rPr lang="es-ES_tradnl" sz="3600" b="1" dirty="0">
                <a:solidFill>
                  <a:srgbClr val="FF0000"/>
                </a:solidFill>
                <a:effectLst>
                  <a:outerShdw blurRad="38100" dist="38100" dir="2700000" algn="tl">
                    <a:srgbClr val="000000">
                      <a:alpha val="43137"/>
                    </a:srgbClr>
                  </a:outerShdw>
                </a:effectLst>
              </a:rPr>
              <a:t>Aumentos del gasto / reducciones del ingreso</a:t>
            </a:r>
          </a:p>
        </p:txBody>
      </p:sp>
      <p:sp>
        <p:nvSpPr>
          <p:cNvPr id="11" name="Oval 10">
            <a:extLst>
              <a:ext uri="{FF2B5EF4-FFF2-40B4-BE49-F238E27FC236}">
                <a16:creationId xmlns:a16="http://schemas.microsoft.com/office/drawing/2014/main" id="{AE315536-6CD9-48C5-9C78-6245EDF7E1B8}"/>
              </a:ext>
            </a:extLst>
          </p:cNvPr>
          <p:cNvSpPr/>
          <p:nvPr/>
        </p:nvSpPr>
        <p:spPr>
          <a:xfrm>
            <a:off x="21337587" y="7772400"/>
            <a:ext cx="1295400" cy="533400"/>
          </a:xfrm>
          <a:prstGeom prst="ellipse">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 name="Oval 13">
            <a:extLst>
              <a:ext uri="{FF2B5EF4-FFF2-40B4-BE49-F238E27FC236}">
                <a16:creationId xmlns:a16="http://schemas.microsoft.com/office/drawing/2014/main" id="{E654EF69-27EC-4AA8-B87B-1BBAF2C42CB6}"/>
              </a:ext>
            </a:extLst>
          </p:cNvPr>
          <p:cNvSpPr/>
          <p:nvPr/>
        </p:nvSpPr>
        <p:spPr>
          <a:xfrm>
            <a:off x="19356387" y="6892922"/>
            <a:ext cx="1446212" cy="879478"/>
          </a:xfrm>
          <a:prstGeom prst="ellipse">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Oval 14">
            <a:extLst>
              <a:ext uri="{FF2B5EF4-FFF2-40B4-BE49-F238E27FC236}">
                <a16:creationId xmlns:a16="http://schemas.microsoft.com/office/drawing/2014/main" id="{5A96C6A0-6BF0-4878-8420-30AAB86D88A3}"/>
              </a:ext>
            </a:extLst>
          </p:cNvPr>
          <p:cNvSpPr/>
          <p:nvPr/>
        </p:nvSpPr>
        <p:spPr>
          <a:xfrm>
            <a:off x="17451387" y="6248400"/>
            <a:ext cx="1371600" cy="457200"/>
          </a:xfrm>
          <a:prstGeom prst="ellipse">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Oval 15">
            <a:extLst>
              <a:ext uri="{FF2B5EF4-FFF2-40B4-BE49-F238E27FC236}">
                <a16:creationId xmlns:a16="http://schemas.microsoft.com/office/drawing/2014/main" id="{852BAED8-5EB5-4FC3-8638-3EC2CF3DF81B}"/>
              </a:ext>
            </a:extLst>
          </p:cNvPr>
          <p:cNvSpPr/>
          <p:nvPr/>
        </p:nvSpPr>
        <p:spPr>
          <a:xfrm>
            <a:off x="15544799" y="6153150"/>
            <a:ext cx="1220788" cy="739772"/>
          </a:xfrm>
          <a:prstGeom prst="ellipse">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Oval 16">
            <a:extLst>
              <a:ext uri="{FF2B5EF4-FFF2-40B4-BE49-F238E27FC236}">
                <a16:creationId xmlns:a16="http://schemas.microsoft.com/office/drawing/2014/main" id="{844CF3FA-B427-44D7-9141-41AE9CF75432}"/>
              </a:ext>
            </a:extLst>
          </p:cNvPr>
          <p:cNvSpPr/>
          <p:nvPr/>
        </p:nvSpPr>
        <p:spPr>
          <a:xfrm>
            <a:off x="13638211" y="5791200"/>
            <a:ext cx="1220788" cy="546092"/>
          </a:xfrm>
          <a:prstGeom prst="ellipse">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8" name="Oval 17">
            <a:extLst>
              <a:ext uri="{FF2B5EF4-FFF2-40B4-BE49-F238E27FC236}">
                <a16:creationId xmlns:a16="http://schemas.microsoft.com/office/drawing/2014/main" id="{8A8886ED-0EF7-40CD-BD1D-0D8E9D42C068}"/>
              </a:ext>
            </a:extLst>
          </p:cNvPr>
          <p:cNvSpPr/>
          <p:nvPr/>
        </p:nvSpPr>
        <p:spPr>
          <a:xfrm>
            <a:off x="9748040" y="3800479"/>
            <a:ext cx="1220788" cy="654046"/>
          </a:xfrm>
          <a:prstGeom prst="ellipse">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9" name="Oval 18">
            <a:extLst>
              <a:ext uri="{FF2B5EF4-FFF2-40B4-BE49-F238E27FC236}">
                <a16:creationId xmlns:a16="http://schemas.microsoft.com/office/drawing/2014/main" id="{474CEEC9-92F8-4E81-8256-7EC73D9B2776}"/>
              </a:ext>
            </a:extLst>
          </p:cNvPr>
          <p:cNvSpPr/>
          <p:nvPr/>
        </p:nvSpPr>
        <p:spPr>
          <a:xfrm>
            <a:off x="7697787" y="4454525"/>
            <a:ext cx="1444624" cy="3089272"/>
          </a:xfrm>
          <a:prstGeom prst="ellipse">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 name="Oval 19">
            <a:extLst>
              <a:ext uri="{FF2B5EF4-FFF2-40B4-BE49-F238E27FC236}">
                <a16:creationId xmlns:a16="http://schemas.microsoft.com/office/drawing/2014/main" id="{4019D235-D4E4-4804-AF54-6E777931FCD2}"/>
              </a:ext>
            </a:extLst>
          </p:cNvPr>
          <p:cNvSpPr/>
          <p:nvPr/>
        </p:nvSpPr>
        <p:spPr>
          <a:xfrm>
            <a:off x="5753099" y="2874962"/>
            <a:ext cx="1444624" cy="5248048"/>
          </a:xfrm>
          <a:prstGeom prst="ellipse">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 name="Rectangle: Rounded Corners 2">
            <a:extLst>
              <a:ext uri="{FF2B5EF4-FFF2-40B4-BE49-F238E27FC236}">
                <a16:creationId xmlns:a16="http://schemas.microsoft.com/office/drawing/2014/main" id="{F83E6202-710D-4E06-B991-5418C9261135}"/>
              </a:ext>
            </a:extLst>
          </p:cNvPr>
          <p:cNvSpPr/>
          <p:nvPr/>
        </p:nvSpPr>
        <p:spPr>
          <a:xfrm>
            <a:off x="12952409" y="3048000"/>
            <a:ext cx="5184777" cy="1143000"/>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400" b="1" dirty="0">
                <a:solidFill>
                  <a:srgbClr val="C00000"/>
                </a:solidFill>
                <a:latin typeface="Segoe UI" panose="020B0502040204020203" pitchFamily="34" charset="0"/>
                <a:cs typeface="Segoe UI" panose="020B0502040204020203" pitchFamily="34" charset="0"/>
              </a:rPr>
              <a:t>Recortes de la inversión de capital</a:t>
            </a:r>
          </a:p>
        </p:txBody>
      </p:sp>
      <p:cxnSp>
        <p:nvCxnSpPr>
          <p:cNvPr id="6" name="Straight Arrow Connector 5">
            <a:extLst>
              <a:ext uri="{FF2B5EF4-FFF2-40B4-BE49-F238E27FC236}">
                <a16:creationId xmlns:a16="http://schemas.microsoft.com/office/drawing/2014/main" id="{1AC915B6-58A2-47D0-83C0-803BFA6FED9C}"/>
              </a:ext>
            </a:extLst>
          </p:cNvPr>
          <p:cNvCxnSpPr>
            <a:cxnSpLocks/>
          </p:cNvCxnSpPr>
          <p:nvPr/>
        </p:nvCxnSpPr>
        <p:spPr>
          <a:xfrm flipH="1">
            <a:off x="14479587" y="4191000"/>
            <a:ext cx="453230" cy="1485898"/>
          </a:xfrm>
          <a:prstGeom prst="straightConnector1">
            <a:avLst/>
          </a:prstGeom>
          <a:ln w="6032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FCD6A1D-E733-4DA6-BFED-B1B76F03DD83}"/>
              </a:ext>
            </a:extLst>
          </p:cNvPr>
          <p:cNvCxnSpPr>
            <a:cxnSpLocks/>
          </p:cNvCxnSpPr>
          <p:nvPr/>
        </p:nvCxnSpPr>
        <p:spPr>
          <a:xfrm>
            <a:off x="16155193" y="4211639"/>
            <a:ext cx="1981994" cy="1941511"/>
          </a:xfrm>
          <a:prstGeom prst="straightConnector1">
            <a:avLst/>
          </a:prstGeom>
          <a:ln w="6032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275915"/>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F0E62-BDE0-4340-910E-5FEF47873D16}"/>
              </a:ext>
            </a:extLst>
          </p:cNvPr>
          <p:cNvSpPr>
            <a:spLocks noGrp="1"/>
          </p:cNvSpPr>
          <p:nvPr>
            <p:ph type="title"/>
          </p:nvPr>
        </p:nvSpPr>
        <p:spPr/>
        <p:txBody>
          <a:bodyPr/>
          <a:lstStyle/>
          <a:p>
            <a:r>
              <a:rPr lang="es-ES_tradnl" dirty="0"/>
              <a:t>Sinopsis</a:t>
            </a:r>
          </a:p>
        </p:txBody>
      </p:sp>
      <p:sp>
        <p:nvSpPr>
          <p:cNvPr id="5" name="Rectangle: Rounded Corners 4">
            <a:extLst>
              <a:ext uri="{FF2B5EF4-FFF2-40B4-BE49-F238E27FC236}">
                <a16:creationId xmlns:a16="http://schemas.microsoft.com/office/drawing/2014/main" id="{B0DBE25E-E05A-41FB-A84C-2AE6E7B07800}"/>
              </a:ext>
            </a:extLst>
          </p:cNvPr>
          <p:cNvSpPr/>
          <p:nvPr/>
        </p:nvSpPr>
        <p:spPr>
          <a:xfrm>
            <a:off x="1681035" y="2286000"/>
            <a:ext cx="21104352" cy="1013155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0" indent="-1028700">
              <a:spcAft>
                <a:spcPts val="3600"/>
              </a:spcAft>
              <a:buFont typeface="+mj-lt"/>
              <a:buAutoNum type="romanUcPeriod"/>
            </a:pPr>
            <a:r>
              <a:rPr lang="es-ES_tradnl" sz="5000" b="1" dirty="0">
                <a:solidFill>
                  <a:schemeClr val="bg1"/>
                </a:solidFill>
                <a:latin typeface="+mj-lt"/>
              </a:rPr>
              <a:t>Perspectivas globales</a:t>
            </a:r>
          </a:p>
          <a:p>
            <a:pPr marL="2857500" indent="-1028700">
              <a:spcAft>
                <a:spcPts val="3600"/>
              </a:spcAft>
              <a:buFont typeface="+mj-lt"/>
              <a:buAutoNum type="romanUcPeriod"/>
            </a:pPr>
            <a:r>
              <a:rPr lang="es-ES_tradnl" sz="5000" b="1" dirty="0">
                <a:solidFill>
                  <a:schemeClr val="bg1"/>
                </a:solidFill>
                <a:latin typeface="+mj-lt"/>
              </a:rPr>
              <a:t>Perspectivas para América Latina y el Caribe</a:t>
            </a:r>
          </a:p>
          <a:p>
            <a:pPr marL="2857500" indent="-1028700">
              <a:spcAft>
                <a:spcPts val="2400"/>
              </a:spcAft>
              <a:buFont typeface="+mj-lt"/>
              <a:buAutoNum type="romanUcPeriod"/>
            </a:pPr>
            <a:r>
              <a:rPr lang="es-ES_tradnl" sz="5000" b="1" dirty="0">
                <a:solidFill>
                  <a:srgbClr val="FFC000"/>
                </a:solidFill>
                <a:latin typeface="+mj-lt"/>
              </a:rPr>
              <a:t>Desafíos futuros</a:t>
            </a:r>
          </a:p>
          <a:p>
            <a:pPr marL="3944938" lvl="1" indent="-1028700">
              <a:spcAft>
                <a:spcPts val="2400"/>
              </a:spcAft>
              <a:buFont typeface="+mj-lt"/>
              <a:buAutoNum type="alphaUcPeriod"/>
            </a:pPr>
            <a:r>
              <a:rPr lang="es-ES_tradnl" sz="4200" b="1" dirty="0">
                <a:solidFill>
                  <a:schemeClr val="bg1"/>
                </a:solidFill>
                <a:latin typeface="+mj-lt"/>
              </a:rPr>
              <a:t>Mejorar la calidad del tan necesario ajuste fiscal</a:t>
            </a:r>
          </a:p>
          <a:p>
            <a:pPr marL="3944938" lvl="1" indent="-1028700">
              <a:spcAft>
                <a:spcPts val="2400"/>
              </a:spcAft>
              <a:buFont typeface="+mj-lt"/>
              <a:buAutoNum type="alphaUcPeriod"/>
            </a:pPr>
            <a:r>
              <a:rPr lang="es-ES_tradnl" sz="4200" b="1" dirty="0">
                <a:solidFill>
                  <a:srgbClr val="FFC000"/>
                </a:solidFill>
                <a:latin typeface="+mj-lt"/>
              </a:rPr>
              <a:t>Preservar los avances en materia de reducción de la desigualdad y la pobreza</a:t>
            </a:r>
          </a:p>
          <a:p>
            <a:pPr marL="3944938" lvl="1" indent="-1028700">
              <a:spcAft>
                <a:spcPts val="2400"/>
              </a:spcAft>
              <a:buFont typeface="+mj-lt"/>
              <a:buAutoNum type="alphaUcPeriod"/>
            </a:pPr>
            <a:r>
              <a:rPr lang="es-ES_tradnl" sz="4200" b="1" dirty="0">
                <a:solidFill>
                  <a:schemeClr val="bg1"/>
                </a:solidFill>
                <a:latin typeface="+mj-lt"/>
              </a:rPr>
              <a:t>Abordar los cuellos de botella del crecimiento a largo plazo</a:t>
            </a:r>
          </a:p>
        </p:txBody>
      </p:sp>
    </p:spTree>
    <p:extLst>
      <p:ext uri="{BB962C8B-B14F-4D97-AF65-F5344CB8AC3E}">
        <p14:creationId xmlns:p14="http://schemas.microsoft.com/office/powerpoint/2010/main" val="1338055307"/>
      </p:ext>
    </p:extLst>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7932-F98D-4037-B245-F78123DBF059}"/>
              </a:ext>
            </a:extLst>
          </p:cNvPr>
          <p:cNvSpPr>
            <a:spLocks noGrp="1"/>
          </p:cNvSpPr>
          <p:nvPr>
            <p:ph type="title"/>
          </p:nvPr>
        </p:nvSpPr>
        <p:spPr/>
        <p:txBody>
          <a:bodyPr>
            <a:normAutofit fontScale="90000"/>
          </a:bodyPr>
          <a:lstStyle/>
          <a:p>
            <a:r>
              <a:rPr lang="es-ES_tradnl" dirty="0"/>
              <a:t>Pese a los admirables avances, la fuerte desigualdad sigue siendo motivo de preocupación</a:t>
            </a:r>
          </a:p>
        </p:txBody>
      </p:sp>
      <p:sp>
        <p:nvSpPr>
          <p:cNvPr id="4" name="Slide Number Placeholder 3">
            <a:extLst>
              <a:ext uri="{FF2B5EF4-FFF2-40B4-BE49-F238E27FC236}">
                <a16:creationId xmlns:a16="http://schemas.microsoft.com/office/drawing/2014/main" id="{13152D4D-7AD8-4D33-ADEF-D6DE75B9AE2E}"/>
              </a:ext>
            </a:extLst>
          </p:cNvPr>
          <p:cNvSpPr>
            <a:spLocks noGrp="1"/>
          </p:cNvSpPr>
          <p:nvPr>
            <p:ph type="sldNum" sz="quarter" idx="12"/>
          </p:nvPr>
        </p:nvSpPr>
        <p:spPr/>
        <p:txBody>
          <a:bodyPr/>
          <a:lstStyle/>
          <a:p>
            <a:pPr>
              <a:defRPr/>
            </a:pPr>
            <a:fld id="{8F656B37-BEBC-41D0-AF28-DFD391F8A065}" type="slidenum">
              <a:rPr lang="es-ES_tradnl" smtClean="0"/>
              <a:pPr>
                <a:defRPr/>
              </a:pPr>
              <a:t>24</a:t>
            </a:fld>
            <a:endParaRPr lang="es-ES_tradnl" dirty="0"/>
          </a:p>
        </p:txBody>
      </p:sp>
      <p:sp>
        <p:nvSpPr>
          <p:cNvPr id="10" name="TextBox 3">
            <a:extLst>
              <a:ext uri="{FF2B5EF4-FFF2-40B4-BE49-F238E27FC236}">
                <a16:creationId xmlns:a16="http://schemas.microsoft.com/office/drawing/2014/main" id="{A12B4C40-B3DA-45CC-869F-9221DFA833FF}"/>
              </a:ext>
            </a:extLst>
          </p:cNvPr>
          <p:cNvSpPr txBox="1"/>
          <p:nvPr/>
        </p:nvSpPr>
        <p:spPr>
          <a:xfrm>
            <a:off x="384173" y="2363902"/>
            <a:ext cx="7543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La región de AL es la única que ha reducido la desigualdad desde 2000, pero aun así sigue siendo la más desigual del mundo</a:t>
            </a:r>
          </a:p>
        </p:txBody>
      </p:sp>
      <p:sp>
        <p:nvSpPr>
          <p:cNvPr id="11" name="TextBox 3">
            <a:extLst>
              <a:ext uri="{FF2B5EF4-FFF2-40B4-BE49-F238E27FC236}">
                <a16:creationId xmlns:a16="http://schemas.microsoft.com/office/drawing/2014/main" id="{B30770E5-1994-42AC-880E-4C9F6C742C0E}"/>
              </a:ext>
            </a:extLst>
          </p:cNvPr>
          <p:cNvSpPr txBox="1"/>
          <p:nvPr/>
        </p:nvSpPr>
        <p:spPr>
          <a:xfrm>
            <a:off x="8459787" y="2692491"/>
            <a:ext cx="7543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Los avances contra la desigualdad han sido generalizados …</a:t>
            </a:r>
          </a:p>
        </p:txBody>
      </p:sp>
      <p:sp>
        <p:nvSpPr>
          <p:cNvPr id="15" name="TextBox 3">
            <a:extLst>
              <a:ext uri="{FF2B5EF4-FFF2-40B4-BE49-F238E27FC236}">
                <a16:creationId xmlns:a16="http://schemas.microsoft.com/office/drawing/2014/main" id="{E29E5C96-E292-4AE1-8703-F32890600E47}"/>
              </a:ext>
            </a:extLst>
          </p:cNvPr>
          <p:cNvSpPr txBox="1"/>
          <p:nvPr/>
        </p:nvSpPr>
        <p:spPr>
          <a:xfrm>
            <a:off x="16535401" y="2444659"/>
            <a:ext cx="7543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 y la reducción de la pobreza ha sido especialmente pronunciada entre los exportadores de materias primas</a:t>
            </a:r>
          </a:p>
        </p:txBody>
      </p:sp>
      <p:graphicFrame>
        <p:nvGraphicFramePr>
          <p:cNvPr id="22" name="Panel3 Chart 31">
            <a:extLst>
              <a:ext uri="{FF2B5EF4-FFF2-40B4-BE49-F238E27FC236}">
                <a16:creationId xmlns:a16="http://schemas.microsoft.com/office/drawing/2014/main" id="{0B7E1621-02E2-4AB5-9BA7-9ACAD8F7AF57}"/>
              </a:ext>
            </a:extLst>
          </p:cNvPr>
          <p:cNvGraphicFramePr>
            <a:graphicFrameLocks noGrp="1"/>
          </p:cNvGraphicFramePr>
          <p:nvPr>
            <p:extLst>
              <p:ext uri="{D42A27DB-BD31-4B8C-83A1-F6EECF244321}">
                <p14:modId xmlns:p14="http://schemas.microsoft.com/office/powerpoint/2010/main" val="133198666"/>
              </p:ext>
            </p:extLst>
          </p:nvPr>
        </p:nvGraphicFramePr>
        <p:xfrm>
          <a:off x="306386" y="3733801"/>
          <a:ext cx="7543800" cy="822960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3">
            <a:extLst>
              <a:ext uri="{FF2B5EF4-FFF2-40B4-BE49-F238E27FC236}">
                <a16:creationId xmlns:a16="http://schemas.microsoft.com/office/drawing/2014/main" id="{C8364741-02A0-44FF-AAE0-D4EA703EE784}"/>
              </a:ext>
            </a:extLst>
          </p:cNvPr>
          <p:cNvSpPr txBox="1"/>
          <p:nvPr/>
        </p:nvSpPr>
        <p:spPr>
          <a:xfrm>
            <a:off x="306386" y="12346103"/>
            <a:ext cx="7543800" cy="5651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a:t>
            </a:r>
            <a:r>
              <a:rPr lang="es-ES_tradnl" sz="1800" dirty="0" err="1">
                <a:latin typeface="Segoe UI" pitchFamily="34" charset="0"/>
                <a:ea typeface="Segoe UI" pitchFamily="34" charset="0"/>
                <a:cs typeface="Segoe UI" pitchFamily="34" charset="0"/>
              </a:rPr>
              <a:t>PovcalNet</a:t>
            </a:r>
            <a:r>
              <a:rPr lang="es-ES_tradnl" sz="1800" dirty="0">
                <a:latin typeface="Segoe UI" pitchFamily="34" charset="0"/>
                <a:ea typeface="Segoe UI" pitchFamily="34" charset="0"/>
                <a:cs typeface="Segoe UI" pitchFamily="34" charset="0"/>
              </a:rPr>
              <a:t>, Banco Mundial, base de datos de Indicadores del Desarrollo Mundial.</a:t>
            </a:r>
          </a:p>
        </p:txBody>
      </p:sp>
      <p:sp>
        <p:nvSpPr>
          <p:cNvPr id="24" name="TextBox 3">
            <a:extLst>
              <a:ext uri="{FF2B5EF4-FFF2-40B4-BE49-F238E27FC236}">
                <a16:creationId xmlns:a16="http://schemas.microsoft.com/office/drawing/2014/main" id="{65136FEE-0B69-4703-98FE-D664F4621874}"/>
              </a:ext>
            </a:extLst>
          </p:cNvPr>
          <p:cNvSpPr txBox="1"/>
          <p:nvPr/>
        </p:nvSpPr>
        <p:spPr>
          <a:xfrm>
            <a:off x="8499832" y="12219699"/>
            <a:ext cx="7543800" cy="5651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Banco Mundial, base de datos de Indicadores del Desarrollo Mundial; y cálculos del personal técnico del FMI.</a:t>
            </a:r>
          </a:p>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Nota: Los puntos azules corresponden a América del Sur. Los puntos rojos corresponden a CAPRD y México.</a:t>
            </a:r>
          </a:p>
        </p:txBody>
      </p:sp>
      <p:sp>
        <p:nvSpPr>
          <p:cNvPr id="25" name="TextBox 3">
            <a:extLst>
              <a:ext uri="{FF2B5EF4-FFF2-40B4-BE49-F238E27FC236}">
                <a16:creationId xmlns:a16="http://schemas.microsoft.com/office/drawing/2014/main" id="{CBD2398C-124C-4E63-9699-D9DAC6FDA165}"/>
              </a:ext>
            </a:extLst>
          </p:cNvPr>
          <p:cNvSpPr txBox="1"/>
          <p:nvPr/>
        </p:nvSpPr>
        <p:spPr>
          <a:xfrm>
            <a:off x="16693278" y="12067297"/>
            <a:ext cx="7543800" cy="86995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Base de datos BID SIMS; y cálculos del personal técnico del FMI.</a:t>
            </a:r>
          </a:p>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Nota: Los puntos azules corresponden a América del Sur. Los puntos rojos corresponden a CAPRD y México. En el caso de Chile se utilizan valores de 2013 para la tasa de incidencia de la pobreza de 2014 debido a la disponibilidad de datos.</a:t>
            </a:r>
          </a:p>
        </p:txBody>
      </p:sp>
      <p:graphicFrame>
        <p:nvGraphicFramePr>
          <p:cNvPr id="26" name="Chart 25">
            <a:extLst>
              <a:ext uri="{FF2B5EF4-FFF2-40B4-BE49-F238E27FC236}">
                <a16:creationId xmlns:a16="http://schemas.microsoft.com/office/drawing/2014/main" id="{761ADE32-1BA1-4A3C-85FE-1957BDFA4826}"/>
              </a:ext>
            </a:extLst>
          </p:cNvPr>
          <p:cNvGraphicFramePr>
            <a:graphicFrameLocks/>
          </p:cNvGraphicFramePr>
          <p:nvPr>
            <p:extLst>
              <p:ext uri="{D42A27DB-BD31-4B8C-83A1-F6EECF244321}">
                <p14:modId xmlns:p14="http://schemas.microsoft.com/office/powerpoint/2010/main" val="1008473271"/>
              </p:ext>
            </p:extLst>
          </p:nvPr>
        </p:nvGraphicFramePr>
        <p:xfrm>
          <a:off x="8307387" y="3733799"/>
          <a:ext cx="7924800" cy="84858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a:extLst>
              <a:ext uri="{FF2B5EF4-FFF2-40B4-BE49-F238E27FC236}">
                <a16:creationId xmlns:a16="http://schemas.microsoft.com/office/drawing/2014/main" id="{093A350D-1AA1-49D4-9D18-B11976B04A04}"/>
              </a:ext>
            </a:extLst>
          </p:cNvPr>
          <p:cNvGraphicFramePr>
            <a:graphicFrameLocks/>
          </p:cNvGraphicFramePr>
          <p:nvPr>
            <p:extLst>
              <p:ext uri="{D42A27DB-BD31-4B8C-83A1-F6EECF244321}">
                <p14:modId xmlns:p14="http://schemas.microsoft.com/office/powerpoint/2010/main" val="3302514073"/>
              </p:ext>
            </p:extLst>
          </p:nvPr>
        </p:nvGraphicFramePr>
        <p:xfrm>
          <a:off x="16232187" y="3733800"/>
          <a:ext cx="7847014" cy="8229600"/>
        </p:xfrm>
        <a:graphic>
          <a:graphicData uri="http://schemas.openxmlformats.org/drawingml/2006/chart">
            <c:chart xmlns:c="http://schemas.openxmlformats.org/drawingml/2006/chart" xmlns:r="http://schemas.openxmlformats.org/officeDocument/2006/relationships" r:id="rId5"/>
          </a:graphicData>
        </a:graphic>
      </p:graphicFrame>
      <p:grpSp>
        <p:nvGrpSpPr>
          <p:cNvPr id="13" name="Group 12">
            <a:extLst>
              <a:ext uri="{FF2B5EF4-FFF2-40B4-BE49-F238E27FC236}">
                <a16:creationId xmlns:a16="http://schemas.microsoft.com/office/drawing/2014/main" id="{55CFA973-5D93-4224-B9C7-C4ABBD23F6B9}"/>
              </a:ext>
            </a:extLst>
          </p:cNvPr>
          <p:cNvGrpSpPr/>
          <p:nvPr/>
        </p:nvGrpSpPr>
        <p:grpSpPr>
          <a:xfrm rot="10800000">
            <a:off x="9678987" y="9467088"/>
            <a:ext cx="2057400" cy="1492067"/>
            <a:chOff x="5030787" y="6902808"/>
            <a:chExt cx="2057400" cy="1492048"/>
          </a:xfrm>
        </p:grpSpPr>
        <p:sp>
          <p:nvSpPr>
            <p:cNvPr id="14" name="Arrow: Up 13">
              <a:extLst>
                <a:ext uri="{FF2B5EF4-FFF2-40B4-BE49-F238E27FC236}">
                  <a16:creationId xmlns:a16="http://schemas.microsoft.com/office/drawing/2014/main" id="{270BA652-1D60-4C27-A6C1-3228720D7058}"/>
                </a:ext>
              </a:extLst>
            </p:cNvPr>
            <p:cNvSpPr/>
            <p:nvPr/>
          </p:nvSpPr>
          <p:spPr>
            <a:xfrm>
              <a:off x="5830887" y="7285505"/>
              <a:ext cx="571500" cy="1109351"/>
            </a:xfrm>
            <a:prstGeom prst="upArrow">
              <a:avLst/>
            </a:prstGeom>
            <a:solidFill>
              <a:srgbClr val="00B05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S_tradnl" dirty="0"/>
            </a:p>
          </p:txBody>
        </p:sp>
        <p:sp>
          <p:nvSpPr>
            <p:cNvPr id="16" name="Header">
              <a:extLst>
                <a:ext uri="{FF2B5EF4-FFF2-40B4-BE49-F238E27FC236}">
                  <a16:creationId xmlns:a16="http://schemas.microsoft.com/office/drawing/2014/main" id="{19486CFE-2997-4A79-B965-8B4E3F020FD2}"/>
                </a:ext>
              </a:extLst>
            </p:cNvPr>
            <p:cNvSpPr txBox="1"/>
            <p:nvPr/>
          </p:nvSpPr>
          <p:spPr>
            <a:xfrm rot="10800000">
              <a:off x="5030787" y="6902808"/>
              <a:ext cx="2057400" cy="349062"/>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lIns="0" tIns="0" rIns="0" bIns="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_tradnl" altLang="en-US" sz="2000" b="1" dirty="0">
                  <a:solidFill>
                    <a:srgbClr val="00B05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Menos igualdad</a:t>
              </a:r>
              <a:endParaRPr lang="es-ES_tradnl" altLang="en-US" sz="2000" i="1" dirty="0">
                <a:solidFill>
                  <a:srgbClr val="00B05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grpSp>
      <p:grpSp>
        <p:nvGrpSpPr>
          <p:cNvPr id="17" name="Group 16">
            <a:extLst>
              <a:ext uri="{FF2B5EF4-FFF2-40B4-BE49-F238E27FC236}">
                <a16:creationId xmlns:a16="http://schemas.microsoft.com/office/drawing/2014/main" id="{CAEF4B3B-A445-4701-A5EB-B291EA770A75}"/>
              </a:ext>
            </a:extLst>
          </p:cNvPr>
          <p:cNvGrpSpPr/>
          <p:nvPr/>
        </p:nvGrpSpPr>
        <p:grpSpPr>
          <a:xfrm rot="10800000">
            <a:off x="17832387" y="9448800"/>
            <a:ext cx="2057400" cy="1492067"/>
            <a:chOff x="5030787" y="6902808"/>
            <a:chExt cx="2057400" cy="1492048"/>
          </a:xfrm>
        </p:grpSpPr>
        <p:sp>
          <p:nvSpPr>
            <p:cNvPr id="18" name="Arrow: Up 17">
              <a:extLst>
                <a:ext uri="{FF2B5EF4-FFF2-40B4-BE49-F238E27FC236}">
                  <a16:creationId xmlns:a16="http://schemas.microsoft.com/office/drawing/2014/main" id="{90B287B1-DBEE-4FE0-B36F-A2150E8F31D0}"/>
                </a:ext>
              </a:extLst>
            </p:cNvPr>
            <p:cNvSpPr/>
            <p:nvPr/>
          </p:nvSpPr>
          <p:spPr>
            <a:xfrm>
              <a:off x="5830887" y="7285505"/>
              <a:ext cx="571500" cy="1109351"/>
            </a:xfrm>
            <a:prstGeom prst="upArrow">
              <a:avLst/>
            </a:prstGeom>
            <a:solidFill>
              <a:srgbClr val="00B05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S_tradnl" dirty="0"/>
            </a:p>
          </p:txBody>
        </p:sp>
        <p:sp>
          <p:nvSpPr>
            <p:cNvPr id="19" name="Header">
              <a:extLst>
                <a:ext uri="{FF2B5EF4-FFF2-40B4-BE49-F238E27FC236}">
                  <a16:creationId xmlns:a16="http://schemas.microsoft.com/office/drawing/2014/main" id="{1B65E6B4-B029-4640-B7C5-F4248C7DB56C}"/>
                </a:ext>
              </a:extLst>
            </p:cNvPr>
            <p:cNvSpPr txBox="1"/>
            <p:nvPr/>
          </p:nvSpPr>
          <p:spPr>
            <a:xfrm rot="10800000">
              <a:off x="5030787" y="6902808"/>
              <a:ext cx="2057400" cy="349062"/>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lIns="0" tIns="0" rIns="0" bIns="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_tradnl" altLang="en-US" sz="2000" b="1" dirty="0">
                  <a:solidFill>
                    <a:srgbClr val="00B05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Menos pobreza</a:t>
              </a:r>
              <a:endParaRPr lang="es-ES_tradnl" altLang="en-US" sz="2000" i="1" dirty="0">
                <a:solidFill>
                  <a:srgbClr val="00B05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4202416726"/>
      </p:ext>
    </p:extLst>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7932-F98D-4037-B245-F78123DBF059}"/>
              </a:ext>
            </a:extLst>
          </p:cNvPr>
          <p:cNvSpPr>
            <a:spLocks noGrp="1"/>
          </p:cNvSpPr>
          <p:nvPr>
            <p:ph type="title"/>
          </p:nvPr>
        </p:nvSpPr>
        <p:spPr/>
        <p:txBody>
          <a:bodyPr>
            <a:normAutofit fontScale="90000"/>
          </a:bodyPr>
          <a:lstStyle/>
          <a:p>
            <a:r>
              <a:rPr lang="es-ES_tradnl" sz="6000" dirty="0"/>
              <a:t>Los precios más bajos de las materias primas obligan a recalibrar cuidadosamente las políticas</a:t>
            </a:r>
          </a:p>
        </p:txBody>
      </p:sp>
      <p:sp>
        <p:nvSpPr>
          <p:cNvPr id="4" name="Slide Number Placeholder 3">
            <a:extLst>
              <a:ext uri="{FF2B5EF4-FFF2-40B4-BE49-F238E27FC236}">
                <a16:creationId xmlns:a16="http://schemas.microsoft.com/office/drawing/2014/main" id="{13152D4D-7AD8-4D33-ADEF-D6DE75B9AE2E}"/>
              </a:ext>
            </a:extLst>
          </p:cNvPr>
          <p:cNvSpPr>
            <a:spLocks noGrp="1"/>
          </p:cNvSpPr>
          <p:nvPr>
            <p:ph type="sldNum" sz="quarter" idx="12"/>
          </p:nvPr>
        </p:nvSpPr>
        <p:spPr>
          <a:xfrm>
            <a:off x="4495800" y="5143499"/>
            <a:ext cx="1666741" cy="630223"/>
          </a:xfrm>
        </p:spPr>
        <p:txBody>
          <a:bodyPr/>
          <a:lstStyle/>
          <a:p>
            <a:pPr>
              <a:defRPr/>
            </a:pPr>
            <a:fld id="{8F656B37-BEBC-41D0-AF28-DFD391F8A065}" type="slidenum">
              <a:rPr lang="es-ES_tradnl" smtClean="0"/>
              <a:pPr>
                <a:defRPr/>
              </a:pPr>
              <a:t>25</a:t>
            </a:fld>
            <a:endParaRPr lang="es-ES_tradnl" dirty="0"/>
          </a:p>
        </p:txBody>
      </p:sp>
      <p:sp>
        <p:nvSpPr>
          <p:cNvPr id="12" name="TextBox 3">
            <a:extLst>
              <a:ext uri="{FF2B5EF4-FFF2-40B4-BE49-F238E27FC236}">
                <a16:creationId xmlns:a16="http://schemas.microsoft.com/office/drawing/2014/main" id="{F8A8A67B-C1A6-4F76-A491-9131B5F1F377}"/>
              </a:ext>
            </a:extLst>
          </p:cNvPr>
          <p:cNvSpPr txBox="1"/>
          <p:nvPr/>
        </p:nvSpPr>
        <p:spPr>
          <a:xfrm>
            <a:off x="306387" y="2114906"/>
            <a:ext cx="8458200" cy="11430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En 2015–16, los mercados laborales se debilitaron considerablemente, y en varios países</a:t>
            </a:r>
            <a:r>
              <a:rPr lang="es-ES_tradnl" altLang="ja-JP" sz="2800" i="1" dirty="0">
                <a:latin typeface="Segoe UI" pitchFamily="34" charset="0"/>
                <a:ea typeface="Segoe UI" pitchFamily="34" charset="0"/>
                <a:cs typeface="Segoe UI" pitchFamily="34" charset="0"/>
              </a:rPr>
              <a:t> la pobreza </a:t>
            </a:r>
            <a:r>
              <a:rPr lang="es-ES_tradnl" sz="2800" i="1" dirty="0">
                <a:latin typeface="Segoe UI" pitchFamily="34" charset="0"/>
                <a:ea typeface="Segoe UI" pitchFamily="34" charset="0"/>
                <a:cs typeface="Segoe UI" pitchFamily="34" charset="0"/>
              </a:rPr>
              <a:t>aumentó levemente tras más de una década de avance en la reducción de la pobreza</a:t>
            </a:r>
          </a:p>
        </p:txBody>
      </p:sp>
      <p:graphicFrame>
        <p:nvGraphicFramePr>
          <p:cNvPr id="7" name="Chart 6">
            <a:extLst>
              <a:ext uri="{FF2B5EF4-FFF2-40B4-BE49-F238E27FC236}">
                <a16:creationId xmlns:a16="http://schemas.microsoft.com/office/drawing/2014/main" id="{F759A4CB-0485-496A-96FB-5E60CCEFEA53}"/>
              </a:ext>
            </a:extLst>
          </p:cNvPr>
          <p:cNvGraphicFramePr>
            <a:graphicFrameLocks/>
          </p:cNvGraphicFramePr>
          <p:nvPr>
            <p:extLst>
              <p:ext uri="{D42A27DB-BD31-4B8C-83A1-F6EECF244321}">
                <p14:modId xmlns:p14="http://schemas.microsoft.com/office/powerpoint/2010/main" val="517984680"/>
              </p:ext>
            </p:extLst>
          </p:nvPr>
        </p:nvGraphicFramePr>
        <p:xfrm>
          <a:off x="306387" y="3848101"/>
          <a:ext cx="8229600" cy="8229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3">
            <a:extLst>
              <a:ext uri="{FF2B5EF4-FFF2-40B4-BE49-F238E27FC236}">
                <a16:creationId xmlns:a16="http://schemas.microsoft.com/office/drawing/2014/main" id="{52124335-7659-460E-BC60-D4BBC73C5D5B}"/>
              </a:ext>
            </a:extLst>
          </p:cNvPr>
          <p:cNvSpPr txBox="1"/>
          <p:nvPr/>
        </p:nvSpPr>
        <p:spPr>
          <a:xfrm>
            <a:off x="306387" y="12541250"/>
            <a:ext cx="7543800" cy="4127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Base de datos BID SIMS; y cálculos del personal técnico del FMI.</a:t>
            </a:r>
          </a:p>
        </p:txBody>
      </p:sp>
      <p:sp>
        <p:nvSpPr>
          <p:cNvPr id="3" name="Rectangle: Rounded Corners 2">
            <a:extLst>
              <a:ext uri="{FF2B5EF4-FFF2-40B4-BE49-F238E27FC236}">
                <a16:creationId xmlns:a16="http://schemas.microsoft.com/office/drawing/2014/main" id="{2805AFB6-B7A2-4B7E-95FB-AE075A9BFB02}"/>
              </a:ext>
            </a:extLst>
          </p:cNvPr>
          <p:cNvSpPr/>
          <p:nvPr/>
        </p:nvSpPr>
        <p:spPr>
          <a:xfrm>
            <a:off x="10212387" y="3124200"/>
            <a:ext cx="13716000" cy="9982200"/>
          </a:xfrm>
          <a:prstGeom prst="roundRect">
            <a:avLst/>
          </a:prstGeom>
          <a:solidFill>
            <a:srgbClr val="E4CEF0"/>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r>
              <a:rPr lang="es-ES_tradnl" sz="3400" b="1" i="1" u="sng" dirty="0">
                <a:solidFill>
                  <a:schemeClr val="tx1"/>
                </a:solidFill>
                <a:latin typeface="Segoe UI" pitchFamily="34" charset="0"/>
                <a:ea typeface="Segoe UI" pitchFamily="34" charset="0"/>
                <a:cs typeface="Segoe UI" pitchFamily="34" charset="0"/>
              </a:rPr>
              <a:t>Principales recomendaciones de política para el futuro</a:t>
            </a:r>
          </a:p>
          <a:p>
            <a:pPr algn="ctr" defTabSz="914400" eaLnBrk="1" fontAlgn="auto" hangingPunct="1">
              <a:spcBef>
                <a:spcPts val="0"/>
              </a:spcBef>
              <a:spcAft>
                <a:spcPts val="0"/>
              </a:spcAft>
              <a:defRPr/>
            </a:pPr>
            <a:endParaRPr lang="es-ES_tradnl" sz="2800" i="1" dirty="0">
              <a:solidFill>
                <a:schemeClr val="tx1"/>
              </a:solidFill>
              <a:latin typeface="Segoe UI" pitchFamily="34" charset="0"/>
              <a:ea typeface="Segoe UI" pitchFamily="34" charset="0"/>
              <a:cs typeface="Segoe UI" pitchFamily="34" charset="0"/>
            </a:endParaRPr>
          </a:p>
          <a:p>
            <a:pPr marL="457200" indent="-457200" defTabSz="914400" eaLnBrk="1" fontAlgn="auto" hangingPunct="1">
              <a:spcBef>
                <a:spcPts val="0"/>
              </a:spcBef>
              <a:spcAft>
                <a:spcPts val="1200"/>
              </a:spcAft>
              <a:buFont typeface="Wingdings" panose="05000000000000000000" pitchFamily="2" charset="2"/>
              <a:buChar char="v"/>
              <a:defRPr/>
            </a:pPr>
            <a:r>
              <a:rPr lang="es-ES_tradnl" sz="3000" i="1" dirty="0">
                <a:solidFill>
                  <a:schemeClr val="tx1"/>
                </a:solidFill>
                <a:latin typeface="Segoe UI" pitchFamily="34" charset="0"/>
                <a:ea typeface="Segoe UI" pitchFamily="34" charset="0"/>
                <a:cs typeface="Segoe UI" pitchFamily="34" charset="0"/>
              </a:rPr>
              <a:t>Ante la contracción de los recursos fiscales, incrementar los ingresos y establecer nuevas prioridades de gasto para proteger el gasto social y en infraestructura: </a:t>
            </a:r>
          </a:p>
          <a:p>
            <a:pPr marL="1371600" lvl="2" indent="-457200" defTabSz="914400" eaLnBrk="1" fontAlgn="auto" hangingPunct="1">
              <a:spcBef>
                <a:spcPts val="0"/>
              </a:spcBef>
              <a:spcAft>
                <a:spcPts val="1200"/>
              </a:spcAft>
              <a:buFont typeface="Wingdings" panose="05000000000000000000" pitchFamily="2" charset="2"/>
              <a:buChar char="Ø"/>
              <a:defRPr/>
            </a:pPr>
            <a:r>
              <a:rPr lang="es-ES_tradnl" sz="3000" i="1" dirty="0">
                <a:solidFill>
                  <a:schemeClr val="tx1"/>
                </a:solidFill>
                <a:latin typeface="Segoe UI" pitchFamily="34" charset="0"/>
                <a:ea typeface="Segoe UI" pitchFamily="34" charset="0"/>
                <a:cs typeface="Segoe UI" pitchFamily="34" charset="0"/>
              </a:rPr>
              <a:t>Incrementar los ingresos provenientes de los impuestos sobre la renta de las personas físicas (que suelen ser bajos en AL).</a:t>
            </a:r>
          </a:p>
          <a:p>
            <a:pPr marL="1371600" lvl="2" indent="-457200" defTabSz="914400" eaLnBrk="1" fontAlgn="auto" hangingPunct="1">
              <a:spcBef>
                <a:spcPts val="0"/>
              </a:spcBef>
              <a:spcAft>
                <a:spcPts val="1200"/>
              </a:spcAft>
              <a:buFont typeface="Wingdings" panose="05000000000000000000" pitchFamily="2" charset="2"/>
              <a:buChar char="Ø"/>
              <a:defRPr/>
            </a:pPr>
            <a:r>
              <a:rPr lang="es-ES_tradnl" sz="3000" i="1" dirty="0">
                <a:solidFill>
                  <a:schemeClr val="tx1"/>
                </a:solidFill>
                <a:latin typeface="Segoe UI" pitchFamily="34" charset="0"/>
                <a:ea typeface="Segoe UI" pitchFamily="34" charset="0"/>
                <a:cs typeface="Segoe UI" pitchFamily="34" charset="0"/>
              </a:rPr>
              <a:t>Reducir los subsidios universales o generales. </a:t>
            </a:r>
          </a:p>
          <a:p>
            <a:pPr marL="1371600" lvl="2" indent="-457200" defTabSz="914400" eaLnBrk="1" fontAlgn="auto" hangingPunct="1">
              <a:spcBef>
                <a:spcPts val="0"/>
              </a:spcBef>
              <a:spcAft>
                <a:spcPts val="0"/>
              </a:spcAft>
              <a:buFont typeface="Wingdings" panose="05000000000000000000" pitchFamily="2" charset="2"/>
              <a:buChar char="Ø"/>
              <a:defRPr/>
            </a:pPr>
            <a:r>
              <a:rPr lang="es-ES_tradnl" sz="3000" i="1" dirty="0">
                <a:solidFill>
                  <a:schemeClr val="tx1"/>
                </a:solidFill>
                <a:latin typeface="Segoe UI" pitchFamily="34" charset="0"/>
                <a:ea typeface="Segoe UI" pitchFamily="34" charset="0"/>
                <a:cs typeface="Segoe UI" pitchFamily="34" charset="0"/>
              </a:rPr>
              <a:t>Mejorar la eficiencia del gasto (por ejemplo, cuando sea factible, condicionar más las prestaciones al nivel de ingreso).</a:t>
            </a:r>
          </a:p>
          <a:p>
            <a:pPr marL="457200" indent="-457200" defTabSz="914400" eaLnBrk="1" fontAlgn="auto" hangingPunct="1">
              <a:spcBef>
                <a:spcPts val="0"/>
              </a:spcBef>
              <a:spcAft>
                <a:spcPts val="0"/>
              </a:spcAft>
              <a:buFont typeface="Arial" panose="020B0604020202020204" pitchFamily="34" charset="0"/>
              <a:buChar char="•"/>
              <a:defRPr/>
            </a:pPr>
            <a:endParaRPr lang="es-ES_tradnl" sz="3000" i="1" dirty="0">
              <a:solidFill>
                <a:schemeClr val="tx1"/>
              </a:solidFill>
              <a:latin typeface="Segoe UI" pitchFamily="34" charset="0"/>
              <a:ea typeface="Segoe UI" pitchFamily="34" charset="0"/>
              <a:cs typeface="Segoe UI" pitchFamily="34" charset="0"/>
            </a:endParaRPr>
          </a:p>
          <a:p>
            <a:pPr marL="457200" indent="-457200" defTabSz="914400" eaLnBrk="1" fontAlgn="auto" hangingPunct="1">
              <a:spcBef>
                <a:spcPts val="0"/>
              </a:spcBef>
              <a:spcAft>
                <a:spcPts val="0"/>
              </a:spcAft>
              <a:buFont typeface="Wingdings" panose="05000000000000000000" pitchFamily="2" charset="2"/>
              <a:buChar char="v"/>
              <a:defRPr/>
            </a:pPr>
            <a:r>
              <a:rPr lang="es-ES_tradnl" sz="3000" i="1" dirty="0">
                <a:solidFill>
                  <a:schemeClr val="tx1"/>
                </a:solidFill>
                <a:latin typeface="Segoe UI" pitchFamily="34" charset="0"/>
                <a:ea typeface="Segoe UI" pitchFamily="34" charset="0"/>
                <a:cs typeface="Segoe UI" pitchFamily="34" charset="0"/>
              </a:rPr>
              <a:t>Mejorar la calidad de la educación.</a:t>
            </a:r>
          </a:p>
          <a:p>
            <a:pPr marL="457200" indent="-457200" defTabSz="914400" eaLnBrk="1" fontAlgn="auto" hangingPunct="1">
              <a:spcBef>
                <a:spcPts val="0"/>
              </a:spcBef>
              <a:spcAft>
                <a:spcPts val="0"/>
              </a:spcAft>
              <a:buFont typeface="Wingdings" panose="05000000000000000000" pitchFamily="2" charset="2"/>
              <a:buChar char="v"/>
              <a:defRPr/>
            </a:pPr>
            <a:endParaRPr lang="es-ES_tradnl" sz="3000" i="1" dirty="0">
              <a:solidFill>
                <a:schemeClr val="tx1"/>
              </a:solidFill>
              <a:latin typeface="Segoe UI" pitchFamily="34" charset="0"/>
              <a:ea typeface="Segoe UI" pitchFamily="34" charset="0"/>
              <a:cs typeface="Segoe UI" pitchFamily="34" charset="0"/>
            </a:endParaRPr>
          </a:p>
          <a:p>
            <a:pPr marL="457200" indent="-457200" defTabSz="914400" eaLnBrk="1" fontAlgn="auto" hangingPunct="1">
              <a:spcBef>
                <a:spcPts val="0"/>
              </a:spcBef>
              <a:spcAft>
                <a:spcPts val="1200"/>
              </a:spcAft>
              <a:buFont typeface="Wingdings" panose="05000000000000000000" pitchFamily="2" charset="2"/>
              <a:buChar char="v"/>
              <a:defRPr/>
            </a:pPr>
            <a:r>
              <a:rPr lang="es-ES_tradnl" sz="3000" i="1" dirty="0">
                <a:solidFill>
                  <a:schemeClr val="tx1"/>
                </a:solidFill>
                <a:latin typeface="Segoe UI" pitchFamily="34" charset="0"/>
                <a:ea typeface="Segoe UI" pitchFamily="34" charset="0"/>
                <a:cs typeface="Segoe UI" pitchFamily="34" charset="0"/>
              </a:rPr>
              <a:t>Reforma de descentralización fiscal: </a:t>
            </a:r>
          </a:p>
          <a:p>
            <a:pPr marL="914400" lvl="1" indent="-457200" defTabSz="914400" eaLnBrk="1" fontAlgn="auto" hangingPunct="1">
              <a:spcBef>
                <a:spcPts val="0"/>
              </a:spcBef>
              <a:spcAft>
                <a:spcPts val="1200"/>
              </a:spcAft>
              <a:buFont typeface="Wingdings" panose="05000000000000000000" pitchFamily="2" charset="2"/>
              <a:buChar char="Ø"/>
              <a:defRPr/>
            </a:pPr>
            <a:r>
              <a:rPr lang="es-ES_tradnl" sz="3000" i="1" dirty="0">
                <a:solidFill>
                  <a:schemeClr val="tx1"/>
                </a:solidFill>
                <a:latin typeface="Segoe UI" pitchFamily="34" charset="0"/>
                <a:ea typeface="Segoe UI" pitchFamily="34" charset="0"/>
                <a:cs typeface="Segoe UI" pitchFamily="34" charset="0"/>
              </a:rPr>
              <a:t>Reforzar la capacidad a nivel local. </a:t>
            </a:r>
          </a:p>
          <a:p>
            <a:pPr marL="914400" lvl="1" indent="-457200" defTabSz="914400" eaLnBrk="1" fontAlgn="auto" hangingPunct="1">
              <a:spcBef>
                <a:spcPts val="0"/>
              </a:spcBef>
              <a:spcAft>
                <a:spcPts val="1200"/>
              </a:spcAft>
              <a:buFont typeface="Wingdings" panose="05000000000000000000" pitchFamily="2" charset="2"/>
              <a:buChar char="Ø"/>
              <a:defRPr/>
            </a:pPr>
            <a:r>
              <a:rPr lang="es-ES_tradnl" sz="3000" i="1" dirty="0">
                <a:solidFill>
                  <a:schemeClr val="tx1"/>
                </a:solidFill>
                <a:latin typeface="Segoe UI" pitchFamily="34" charset="0"/>
                <a:ea typeface="Segoe UI" pitchFamily="34" charset="0"/>
                <a:cs typeface="Segoe UI" pitchFamily="34" charset="0"/>
              </a:rPr>
              <a:t>Modificar las fórmulas para la distribución de ingresos a fin de tener más en cuenta las necesidades de gasto (por ejemplo, tamaño de la población y niveles de pobreza). </a:t>
            </a:r>
          </a:p>
          <a:p>
            <a:pPr marL="914400" lvl="1" indent="-457200" defTabSz="914400" eaLnBrk="1" fontAlgn="auto" hangingPunct="1">
              <a:spcBef>
                <a:spcPts val="0"/>
              </a:spcBef>
              <a:spcAft>
                <a:spcPts val="1200"/>
              </a:spcAft>
              <a:buFont typeface="Wingdings" panose="05000000000000000000" pitchFamily="2" charset="2"/>
              <a:buChar char="Ø"/>
              <a:defRPr/>
            </a:pPr>
            <a:r>
              <a:rPr lang="es-ES_tradnl" sz="3000" i="1" dirty="0">
                <a:solidFill>
                  <a:schemeClr val="tx1"/>
                </a:solidFill>
                <a:latin typeface="Segoe UI" pitchFamily="34" charset="0"/>
                <a:ea typeface="Segoe UI" pitchFamily="34" charset="0"/>
                <a:cs typeface="Segoe UI" pitchFamily="34" charset="0"/>
              </a:rPr>
              <a:t>Mayor uso de fondos de estabilización.</a:t>
            </a:r>
          </a:p>
        </p:txBody>
      </p:sp>
    </p:spTree>
    <p:extLst>
      <p:ext uri="{BB962C8B-B14F-4D97-AF65-F5344CB8AC3E}">
        <p14:creationId xmlns:p14="http://schemas.microsoft.com/office/powerpoint/2010/main" val="1141436177"/>
      </p:ext>
    </p:extLst>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F0E62-BDE0-4340-910E-5FEF47873D16}"/>
              </a:ext>
            </a:extLst>
          </p:cNvPr>
          <p:cNvSpPr>
            <a:spLocks noGrp="1"/>
          </p:cNvSpPr>
          <p:nvPr>
            <p:ph type="title"/>
          </p:nvPr>
        </p:nvSpPr>
        <p:spPr/>
        <p:txBody>
          <a:bodyPr/>
          <a:lstStyle/>
          <a:p>
            <a:r>
              <a:rPr lang="es-ES_tradnl"/>
              <a:t>Sinopsis</a:t>
            </a:r>
          </a:p>
        </p:txBody>
      </p:sp>
      <p:sp>
        <p:nvSpPr>
          <p:cNvPr id="5" name="Rectangle: Rounded Corners 4">
            <a:extLst>
              <a:ext uri="{FF2B5EF4-FFF2-40B4-BE49-F238E27FC236}">
                <a16:creationId xmlns:a16="http://schemas.microsoft.com/office/drawing/2014/main" id="{B0DBE25E-E05A-41FB-A84C-2AE6E7B07800}"/>
              </a:ext>
            </a:extLst>
          </p:cNvPr>
          <p:cNvSpPr/>
          <p:nvPr/>
        </p:nvSpPr>
        <p:spPr>
          <a:xfrm>
            <a:off x="1681035" y="2286000"/>
            <a:ext cx="21104352" cy="1013155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0" indent="-1028700">
              <a:spcAft>
                <a:spcPts val="3600"/>
              </a:spcAft>
              <a:buFont typeface="+mj-lt"/>
              <a:buAutoNum type="romanUcPeriod"/>
            </a:pPr>
            <a:r>
              <a:rPr lang="es-ES_tradnl" sz="5000" b="1" dirty="0">
                <a:solidFill>
                  <a:schemeClr val="bg1"/>
                </a:solidFill>
                <a:latin typeface="+mj-lt"/>
              </a:rPr>
              <a:t>Perspectivas globales</a:t>
            </a:r>
          </a:p>
          <a:p>
            <a:pPr marL="2857500" indent="-1028700">
              <a:spcAft>
                <a:spcPts val="3600"/>
              </a:spcAft>
              <a:buFont typeface="+mj-lt"/>
              <a:buAutoNum type="romanUcPeriod"/>
            </a:pPr>
            <a:r>
              <a:rPr lang="es-ES_tradnl" sz="5000" b="1" dirty="0">
                <a:solidFill>
                  <a:schemeClr val="bg1"/>
                </a:solidFill>
                <a:latin typeface="+mj-lt"/>
              </a:rPr>
              <a:t>Perspectivas para América Latina y el Caribe</a:t>
            </a:r>
          </a:p>
          <a:p>
            <a:pPr marL="2857500" indent="-1028700">
              <a:spcAft>
                <a:spcPts val="2400"/>
              </a:spcAft>
              <a:buFont typeface="+mj-lt"/>
              <a:buAutoNum type="romanUcPeriod"/>
            </a:pPr>
            <a:r>
              <a:rPr lang="es-ES_tradnl" sz="5000" b="1" dirty="0">
                <a:solidFill>
                  <a:srgbClr val="FFC000"/>
                </a:solidFill>
                <a:latin typeface="+mj-lt"/>
              </a:rPr>
              <a:t>Desafíos futuros</a:t>
            </a:r>
          </a:p>
          <a:p>
            <a:pPr marL="3944938" lvl="1" indent="-1028700">
              <a:spcAft>
                <a:spcPts val="2400"/>
              </a:spcAft>
              <a:buFont typeface="+mj-lt"/>
              <a:buAutoNum type="alphaUcPeriod"/>
            </a:pPr>
            <a:r>
              <a:rPr lang="es-ES_tradnl" sz="4200" b="1" dirty="0">
                <a:solidFill>
                  <a:schemeClr val="bg1"/>
                </a:solidFill>
                <a:latin typeface="+mj-lt"/>
              </a:rPr>
              <a:t>Mejorar la calidad del tan necesario ajuste fiscal</a:t>
            </a:r>
          </a:p>
          <a:p>
            <a:pPr marL="3944938" lvl="1" indent="-1028700">
              <a:spcAft>
                <a:spcPts val="2400"/>
              </a:spcAft>
              <a:buFont typeface="+mj-lt"/>
              <a:buAutoNum type="alphaUcPeriod"/>
            </a:pPr>
            <a:r>
              <a:rPr lang="es-ES_tradnl" sz="4200" b="1" dirty="0">
                <a:solidFill>
                  <a:schemeClr val="bg1"/>
                </a:solidFill>
                <a:latin typeface="+mj-lt"/>
              </a:rPr>
              <a:t>Preservar los avances en materia de reducción de la desigualdad y la pobreza</a:t>
            </a:r>
          </a:p>
          <a:p>
            <a:pPr marL="3944938" lvl="1" indent="-1028700">
              <a:spcAft>
                <a:spcPts val="2400"/>
              </a:spcAft>
              <a:buFont typeface="+mj-lt"/>
              <a:buAutoNum type="alphaUcPeriod"/>
            </a:pPr>
            <a:r>
              <a:rPr lang="es-ES_tradnl" sz="4200" b="1" dirty="0">
                <a:solidFill>
                  <a:srgbClr val="FFC000"/>
                </a:solidFill>
                <a:latin typeface="+mj-lt"/>
              </a:rPr>
              <a:t>Abordar los cuellos de botella del crecimiento a largo plazo</a:t>
            </a:r>
          </a:p>
        </p:txBody>
      </p:sp>
    </p:spTree>
    <p:extLst>
      <p:ext uri="{BB962C8B-B14F-4D97-AF65-F5344CB8AC3E}">
        <p14:creationId xmlns:p14="http://schemas.microsoft.com/office/powerpoint/2010/main" val="4061486333"/>
      </p:ext>
    </p:extLst>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00584-96FE-4DDA-9846-E7ABD57624BD}"/>
              </a:ext>
            </a:extLst>
          </p:cNvPr>
          <p:cNvSpPr>
            <a:spLocks noGrp="1"/>
          </p:cNvSpPr>
          <p:nvPr>
            <p:ph type="title"/>
          </p:nvPr>
        </p:nvSpPr>
        <p:spPr>
          <a:xfrm>
            <a:off x="0" y="701676"/>
            <a:ext cx="24387175" cy="1279524"/>
          </a:xfrm>
        </p:spPr>
        <p:txBody>
          <a:bodyPr>
            <a:normAutofit fontScale="90000"/>
          </a:bodyPr>
          <a:lstStyle/>
          <a:p>
            <a:r>
              <a:rPr lang="es-ES_tradnl" dirty="0"/>
              <a:t>Para promover el crecimiento potencial se requieren reformas estructurales de gran alcance</a:t>
            </a:r>
          </a:p>
        </p:txBody>
      </p:sp>
      <p:sp>
        <p:nvSpPr>
          <p:cNvPr id="4" name="Slide Number Placeholder 3">
            <a:extLst>
              <a:ext uri="{FF2B5EF4-FFF2-40B4-BE49-F238E27FC236}">
                <a16:creationId xmlns:a16="http://schemas.microsoft.com/office/drawing/2014/main" id="{DD64E084-26CC-4D9C-9D27-3155AB8DCAE5}"/>
              </a:ext>
            </a:extLst>
          </p:cNvPr>
          <p:cNvSpPr>
            <a:spLocks noGrp="1"/>
          </p:cNvSpPr>
          <p:nvPr>
            <p:ph type="sldNum" sz="quarter" idx="12"/>
          </p:nvPr>
        </p:nvSpPr>
        <p:spPr/>
        <p:txBody>
          <a:bodyPr/>
          <a:lstStyle/>
          <a:p>
            <a:pPr>
              <a:defRPr/>
            </a:pPr>
            <a:fld id="{8F656B37-BEBC-41D0-AF28-DFD391F8A065}" type="slidenum">
              <a:rPr lang="es-ES_tradnl" smtClean="0"/>
              <a:pPr>
                <a:defRPr/>
              </a:pPr>
              <a:t>27</a:t>
            </a:fld>
            <a:endParaRPr lang="es-ES_tradnl" dirty="0"/>
          </a:p>
        </p:txBody>
      </p:sp>
      <p:sp>
        <p:nvSpPr>
          <p:cNvPr id="5" name="TextBox 3">
            <a:extLst>
              <a:ext uri="{FF2B5EF4-FFF2-40B4-BE49-F238E27FC236}">
                <a16:creationId xmlns:a16="http://schemas.microsoft.com/office/drawing/2014/main" id="{C9D93DC6-CF6B-4117-86CF-97FA36CE490B}"/>
              </a:ext>
            </a:extLst>
          </p:cNvPr>
          <p:cNvSpPr txBox="1"/>
          <p:nvPr/>
        </p:nvSpPr>
        <p:spPr>
          <a:xfrm>
            <a:off x="306386" y="2666999"/>
            <a:ext cx="7543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Los cuellos de botella en la infraestructura son el resultado de los bajos niveles de inversión</a:t>
            </a:r>
          </a:p>
        </p:txBody>
      </p:sp>
      <p:sp>
        <p:nvSpPr>
          <p:cNvPr id="6" name="TextBox 3">
            <a:extLst>
              <a:ext uri="{FF2B5EF4-FFF2-40B4-BE49-F238E27FC236}">
                <a16:creationId xmlns:a16="http://schemas.microsoft.com/office/drawing/2014/main" id="{6ADC64A9-F454-4EDE-9608-3665C63A5FB1}"/>
              </a:ext>
            </a:extLst>
          </p:cNvPr>
          <p:cNvSpPr txBox="1"/>
          <p:nvPr/>
        </p:nvSpPr>
        <p:spPr>
          <a:xfrm>
            <a:off x="8459787" y="2462166"/>
            <a:ext cx="73914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Los resultados de educación siguen siendo deficientes, a pesar de que la región destina más gasto a educación que otras regiones</a:t>
            </a:r>
          </a:p>
        </p:txBody>
      </p:sp>
      <p:sp>
        <p:nvSpPr>
          <p:cNvPr id="7" name="TextBox 3">
            <a:extLst>
              <a:ext uri="{FF2B5EF4-FFF2-40B4-BE49-F238E27FC236}">
                <a16:creationId xmlns:a16="http://schemas.microsoft.com/office/drawing/2014/main" id="{F59D0B34-B7D5-4129-8EFE-3C51C191A493}"/>
              </a:ext>
            </a:extLst>
          </p:cNvPr>
          <p:cNvSpPr txBox="1"/>
          <p:nvPr/>
        </p:nvSpPr>
        <p:spPr>
          <a:xfrm>
            <a:off x="16535401" y="2666999"/>
            <a:ext cx="7543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Los bajos ‘niveles de apertura’ exigen una mayor liberalización comercial y financiera</a:t>
            </a:r>
          </a:p>
        </p:txBody>
      </p:sp>
      <p:sp>
        <p:nvSpPr>
          <p:cNvPr id="10" name="TextBox 3">
            <a:extLst>
              <a:ext uri="{FF2B5EF4-FFF2-40B4-BE49-F238E27FC236}">
                <a16:creationId xmlns:a16="http://schemas.microsoft.com/office/drawing/2014/main" id="{6568E8BA-EC4C-4721-957C-C9FF41AB5AF5}"/>
              </a:ext>
            </a:extLst>
          </p:cNvPr>
          <p:cNvSpPr txBox="1"/>
          <p:nvPr/>
        </p:nvSpPr>
        <p:spPr>
          <a:xfrm>
            <a:off x="306386" y="12268201"/>
            <a:ext cx="7543800" cy="11985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FMI, base de datos del informe WEO; y cálculos del personal técnico del FMI.</a:t>
            </a:r>
          </a:p>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Nota: Promedio ponderado por el PIB en función de la paridad del poder adquisitivo.</a:t>
            </a:r>
          </a:p>
        </p:txBody>
      </p:sp>
      <p:sp>
        <p:nvSpPr>
          <p:cNvPr id="11" name="TextBox 3">
            <a:extLst>
              <a:ext uri="{FF2B5EF4-FFF2-40B4-BE49-F238E27FC236}">
                <a16:creationId xmlns:a16="http://schemas.microsoft.com/office/drawing/2014/main" id="{EE7BAC02-C153-40B6-B4D6-B72FB982A319}"/>
              </a:ext>
            </a:extLst>
          </p:cNvPr>
          <p:cNvSpPr txBox="1"/>
          <p:nvPr/>
        </p:nvSpPr>
        <p:spPr>
          <a:xfrm>
            <a:off x="8462995" y="12268200"/>
            <a:ext cx="7543800" cy="11985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a:t>
            </a:r>
            <a:r>
              <a:rPr lang="es-ES" sz="1800" dirty="0">
                <a:latin typeface="Segoe UI" pitchFamily="34" charset="0"/>
                <a:cs typeface="Segoe UI" pitchFamily="34" charset="0"/>
              </a:rPr>
              <a:t>Organización para la Cooperación y el Desarrollo Económicos</a:t>
            </a:r>
            <a:r>
              <a:rPr lang="es-ES_tradnl" sz="1800" dirty="0">
                <a:latin typeface="Segoe UI" pitchFamily="34" charset="0"/>
                <a:cs typeface="Segoe UI" pitchFamily="34" charset="0"/>
              </a:rPr>
              <a:t>, </a:t>
            </a:r>
            <a:r>
              <a:rPr lang="es-ES_tradnl" sz="1800" dirty="0">
                <a:latin typeface="Segoe UI" pitchFamily="34" charset="0"/>
                <a:ea typeface="Segoe UI" pitchFamily="34" charset="0"/>
                <a:cs typeface="Segoe UI" pitchFamily="34" charset="0"/>
              </a:rPr>
              <a:t>Programa Internacional de Evaluación de los Alumnos (PISA); Banco Mundial, base de datos de Indicadores del Desarrollo Mundial; y cálculos del personal técnico del FMI.</a:t>
            </a:r>
          </a:p>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Nota: Promedio simple. </a:t>
            </a:r>
          </a:p>
        </p:txBody>
      </p:sp>
      <p:sp>
        <p:nvSpPr>
          <p:cNvPr id="18" name="TextBox 3">
            <a:extLst>
              <a:ext uri="{FF2B5EF4-FFF2-40B4-BE49-F238E27FC236}">
                <a16:creationId xmlns:a16="http://schemas.microsoft.com/office/drawing/2014/main" id="{DAFB77FF-5C55-4585-BE96-2B9DDA266B34}"/>
              </a:ext>
            </a:extLst>
          </p:cNvPr>
          <p:cNvSpPr txBox="1"/>
          <p:nvPr/>
        </p:nvSpPr>
        <p:spPr>
          <a:xfrm>
            <a:off x="16384587" y="12054695"/>
            <a:ext cx="8002588" cy="11985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FMI, base de datos del informe WEO; y cálculos del personal técnico del FMI.</a:t>
            </a:r>
          </a:p>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Nota: Promedio simple. La apertura comercial se mide como la suma de las exportaciones e importaciones de bienes y servicios como proporción del PIB.</a:t>
            </a:r>
          </a:p>
        </p:txBody>
      </p:sp>
      <p:graphicFrame>
        <p:nvGraphicFramePr>
          <p:cNvPr id="16" name="Chart 15">
            <a:extLst>
              <a:ext uri="{FF2B5EF4-FFF2-40B4-BE49-F238E27FC236}">
                <a16:creationId xmlns:a16="http://schemas.microsoft.com/office/drawing/2014/main" id="{B0B30362-2C2E-495D-B044-024CDD1577B2}"/>
              </a:ext>
            </a:extLst>
          </p:cNvPr>
          <p:cNvGraphicFramePr>
            <a:graphicFrameLocks/>
          </p:cNvGraphicFramePr>
          <p:nvPr>
            <p:extLst>
              <p:ext uri="{D42A27DB-BD31-4B8C-83A1-F6EECF244321}">
                <p14:modId xmlns:p14="http://schemas.microsoft.com/office/powerpoint/2010/main" val="2718518635"/>
              </p:ext>
            </p:extLst>
          </p:nvPr>
        </p:nvGraphicFramePr>
        <p:xfrm>
          <a:off x="307973" y="3657600"/>
          <a:ext cx="7543800" cy="822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E0C828E7-DD74-4DF5-A841-38A0393E84B4}"/>
              </a:ext>
            </a:extLst>
          </p:cNvPr>
          <p:cNvGraphicFramePr>
            <a:graphicFrameLocks/>
          </p:cNvGraphicFramePr>
          <p:nvPr>
            <p:extLst>
              <p:ext uri="{D42A27DB-BD31-4B8C-83A1-F6EECF244321}">
                <p14:modId xmlns:p14="http://schemas.microsoft.com/office/powerpoint/2010/main" val="3183746394"/>
              </p:ext>
            </p:extLst>
          </p:nvPr>
        </p:nvGraphicFramePr>
        <p:xfrm>
          <a:off x="8459787" y="3657600"/>
          <a:ext cx="7543800" cy="822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6B904D3C-4DE5-4628-A8DD-A60212B7D3AB}"/>
              </a:ext>
            </a:extLst>
          </p:cNvPr>
          <p:cNvGraphicFramePr>
            <a:graphicFrameLocks/>
          </p:cNvGraphicFramePr>
          <p:nvPr>
            <p:extLst>
              <p:ext uri="{D42A27DB-BD31-4B8C-83A1-F6EECF244321}">
                <p14:modId xmlns:p14="http://schemas.microsoft.com/office/powerpoint/2010/main" val="537057040"/>
              </p:ext>
            </p:extLst>
          </p:nvPr>
        </p:nvGraphicFramePr>
        <p:xfrm>
          <a:off x="16619604" y="3657600"/>
          <a:ext cx="7543800" cy="822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Rounded Corners 2">
            <a:extLst>
              <a:ext uri="{FF2B5EF4-FFF2-40B4-BE49-F238E27FC236}">
                <a16:creationId xmlns:a16="http://schemas.microsoft.com/office/drawing/2014/main" id="{9943BE50-5617-4FD7-B746-AEE560001E19}"/>
              </a:ext>
            </a:extLst>
          </p:cNvPr>
          <p:cNvSpPr/>
          <p:nvPr/>
        </p:nvSpPr>
        <p:spPr>
          <a:xfrm>
            <a:off x="6554787" y="7315200"/>
            <a:ext cx="1066800" cy="4724400"/>
          </a:xfrm>
          <a:prstGeom prst="round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Rectangle: Rounded Corners 14">
            <a:extLst>
              <a:ext uri="{FF2B5EF4-FFF2-40B4-BE49-F238E27FC236}">
                <a16:creationId xmlns:a16="http://schemas.microsoft.com/office/drawing/2014/main" id="{EBD66DD8-107E-4594-8AA7-044812827C12}"/>
              </a:ext>
            </a:extLst>
          </p:cNvPr>
          <p:cNvSpPr/>
          <p:nvPr/>
        </p:nvSpPr>
        <p:spPr>
          <a:xfrm>
            <a:off x="13985873" y="5943600"/>
            <a:ext cx="1103313" cy="6134100"/>
          </a:xfrm>
          <a:prstGeom prst="round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9" name="Rectangle: Rounded Corners 18">
            <a:extLst>
              <a:ext uri="{FF2B5EF4-FFF2-40B4-BE49-F238E27FC236}">
                <a16:creationId xmlns:a16="http://schemas.microsoft.com/office/drawing/2014/main" id="{0B48AA7A-4F0E-4449-B9CE-9757E6169D08}"/>
              </a:ext>
            </a:extLst>
          </p:cNvPr>
          <p:cNvSpPr/>
          <p:nvPr/>
        </p:nvSpPr>
        <p:spPr>
          <a:xfrm>
            <a:off x="21529673" y="7048500"/>
            <a:ext cx="1066800" cy="4953000"/>
          </a:xfrm>
          <a:prstGeom prst="round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93322275"/>
      </p:ext>
    </p:extLst>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00584-96FE-4DDA-9846-E7ABD57624BD}"/>
              </a:ext>
            </a:extLst>
          </p:cNvPr>
          <p:cNvSpPr>
            <a:spLocks noGrp="1"/>
          </p:cNvSpPr>
          <p:nvPr>
            <p:ph type="title"/>
          </p:nvPr>
        </p:nvSpPr>
        <p:spPr/>
        <p:txBody>
          <a:bodyPr>
            <a:normAutofit fontScale="90000"/>
          </a:bodyPr>
          <a:lstStyle/>
          <a:p>
            <a:r>
              <a:rPr lang="es-ES_tradnl" dirty="0"/>
              <a:t>Los altos índices de delincuencia entorpecen el crecimiento en partes de la región</a:t>
            </a:r>
          </a:p>
        </p:txBody>
      </p:sp>
      <p:sp>
        <p:nvSpPr>
          <p:cNvPr id="4" name="Slide Number Placeholder 3">
            <a:extLst>
              <a:ext uri="{FF2B5EF4-FFF2-40B4-BE49-F238E27FC236}">
                <a16:creationId xmlns:a16="http://schemas.microsoft.com/office/drawing/2014/main" id="{DD64E084-26CC-4D9C-9D27-3155AB8DCAE5}"/>
              </a:ext>
            </a:extLst>
          </p:cNvPr>
          <p:cNvSpPr>
            <a:spLocks noGrp="1"/>
          </p:cNvSpPr>
          <p:nvPr>
            <p:ph type="sldNum" sz="quarter" idx="12"/>
          </p:nvPr>
        </p:nvSpPr>
        <p:spPr/>
        <p:txBody>
          <a:bodyPr/>
          <a:lstStyle/>
          <a:p>
            <a:pPr>
              <a:defRPr/>
            </a:pPr>
            <a:fld id="{8F656B37-BEBC-41D0-AF28-DFD391F8A065}" type="slidenum">
              <a:rPr lang="es-ES_tradnl" smtClean="0"/>
              <a:pPr>
                <a:defRPr/>
              </a:pPr>
              <a:t>28</a:t>
            </a:fld>
            <a:endParaRPr lang="es-ES_tradnl" dirty="0"/>
          </a:p>
        </p:txBody>
      </p:sp>
      <p:sp>
        <p:nvSpPr>
          <p:cNvPr id="5" name="TextBox 3">
            <a:extLst>
              <a:ext uri="{FF2B5EF4-FFF2-40B4-BE49-F238E27FC236}">
                <a16:creationId xmlns:a16="http://schemas.microsoft.com/office/drawing/2014/main" id="{C9D93DC6-CF6B-4117-86CF-97FA36CE490B}"/>
              </a:ext>
            </a:extLst>
          </p:cNvPr>
          <p:cNvSpPr txBox="1"/>
          <p:nvPr/>
        </p:nvSpPr>
        <p:spPr>
          <a:xfrm>
            <a:off x="306385" y="2666999"/>
            <a:ext cx="11353801"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Las tasas de homicidio de la región están entre las más altas del mundo</a:t>
            </a:r>
          </a:p>
        </p:txBody>
      </p:sp>
      <p:sp>
        <p:nvSpPr>
          <p:cNvPr id="6" name="TextBox 3">
            <a:extLst>
              <a:ext uri="{FF2B5EF4-FFF2-40B4-BE49-F238E27FC236}">
                <a16:creationId xmlns:a16="http://schemas.microsoft.com/office/drawing/2014/main" id="{6ADC64A9-F454-4EDE-9608-3665C63A5FB1}"/>
              </a:ext>
            </a:extLst>
          </p:cNvPr>
          <p:cNvSpPr txBox="1"/>
          <p:nvPr/>
        </p:nvSpPr>
        <p:spPr>
          <a:xfrm>
            <a:off x="13109574" y="2666999"/>
            <a:ext cx="10972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A la región la beneficiaría mucho abordar el problema de la delincuencia y mejorar la seguridad</a:t>
            </a:r>
          </a:p>
        </p:txBody>
      </p:sp>
      <p:sp>
        <p:nvSpPr>
          <p:cNvPr id="12" name="TextBox 3">
            <a:extLst>
              <a:ext uri="{FF2B5EF4-FFF2-40B4-BE49-F238E27FC236}">
                <a16:creationId xmlns:a16="http://schemas.microsoft.com/office/drawing/2014/main" id="{55BDD647-6A58-4A65-AFBC-AA054F3535FB}"/>
              </a:ext>
            </a:extLst>
          </p:cNvPr>
          <p:cNvSpPr txBox="1"/>
          <p:nvPr/>
        </p:nvSpPr>
        <p:spPr>
          <a:xfrm>
            <a:off x="306386" y="12388850"/>
            <a:ext cx="10972800" cy="761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Oficina de la Naciones Unidas contra la Droga y el Delito y cálculos del personal técnico del FMI.</a:t>
            </a:r>
          </a:p>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Nota: Las barras verdes denotan países del Caribe y las barras azules denotan países de CAPRD.</a:t>
            </a:r>
          </a:p>
        </p:txBody>
      </p:sp>
      <p:graphicFrame>
        <p:nvGraphicFramePr>
          <p:cNvPr id="10" name="Chart 9">
            <a:extLst>
              <a:ext uri="{FF2B5EF4-FFF2-40B4-BE49-F238E27FC236}">
                <a16:creationId xmlns:a16="http://schemas.microsoft.com/office/drawing/2014/main" id="{BE1F7118-E0CB-4BEA-BDAA-EBB732676D59}"/>
              </a:ext>
            </a:extLst>
          </p:cNvPr>
          <p:cNvGraphicFramePr>
            <a:graphicFrameLocks noGrp="1"/>
          </p:cNvGraphicFramePr>
          <p:nvPr>
            <p:extLst>
              <p:ext uri="{D42A27DB-BD31-4B8C-83A1-F6EECF244321}">
                <p14:modId xmlns:p14="http://schemas.microsoft.com/office/powerpoint/2010/main" val="2872748466"/>
              </p:ext>
            </p:extLst>
          </p:nvPr>
        </p:nvGraphicFramePr>
        <p:xfrm>
          <a:off x="306386" y="3674495"/>
          <a:ext cx="10972800" cy="82296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3">
            <a:extLst>
              <a:ext uri="{FF2B5EF4-FFF2-40B4-BE49-F238E27FC236}">
                <a16:creationId xmlns:a16="http://schemas.microsoft.com/office/drawing/2014/main" id="{3EA8A82F-6472-4B32-9622-8E6159BD171C}"/>
              </a:ext>
            </a:extLst>
          </p:cNvPr>
          <p:cNvSpPr txBox="1"/>
          <p:nvPr/>
        </p:nvSpPr>
        <p:spPr>
          <a:xfrm>
            <a:off x="13107987" y="12420600"/>
            <a:ext cx="10972800" cy="7302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 Cálculos del personal técnico del FMI.</a:t>
            </a:r>
          </a:p>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Nota: Las barras verdes denotan países del Caribe y las barras azules denotan países de CAPRD.</a:t>
            </a:r>
          </a:p>
        </p:txBody>
      </p:sp>
      <p:graphicFrame>
        <p:nvGraphicFramePr>
          <p:cNvPr id="15" name="Chart 14">
            <a:extLst>
              <a:ext uri="{FF2B5EF4-FFF2-40B4-BE49-F238E27FC236}">
                <a16:creationId xmlns:a16="http://schemas.microsoft.com/office/drawing/2014/main" id="{C2FC8C92-501E-4BC8-A740-1EC502C1898C}"/>
              </a:ext>
            </a:extLst>
          </p:cNvPr>
          <p:cNvGraphicFramePr>
            <a:graphicFrameLocks/>
          </p:cNvGraphicFramePr>
          <p:nvPr>
            <p:extLst>
              <p:ext uri="{D42A27DB-BD31-4B8C-83A1-F6EECF244321}">
                <p14:modId xmlns:p14="http://schemas.microsoft.com/office/powerpoint/2010/main" val="612554584"/>
              </p:ext>
            </p:extLst>
          </p:nvPr>
        </p:nvGraphicFramePr>
        <p:xfrm>
          <a:off x="13131345" y="3674495"/>
          <a:ext cx="10972800" cy="822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2057578"/>
      </p:ext>
    </p:extLst>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DC795-EC02-484C-A130-FBC727EEF4E4}"/>
              </a:ext>
            </a:extLst>
          </p:cNvPr>
          <p:cNvSpPr>
            <a:spLocks noGrp="1"/>
          </p:cNvSpPr>
          <p:nvPr>
            <p:ph type="title"/>
          </p:nvPr>
        </p:nvSpPr>
        <p:spPr>
          <a:xfrm>
            <a:off x="2743557" y="1905000"/>
            <a:ext cx="18900061" cy="3657600"/>
          </a:xfrm>
        </p:spPr>
        <p:txBody>
          <a:bodyPr/>
          <a:lstStyle/>
          <a:p>
            <a:pPr algn="ctr"/>
            <a:r>
              <a:rPr lang="en-US" dirty="0"/>
              <a:t>Anexo de </a:t>
            </a:r>
            <a:r>
              <a:rPr lang="en-US" dirty="0" err="1"/>
              <a:t>Países</a:t>
            </a:r>
            <a:endParaRPr lang="en-US" dirty="0"/>
          </a:p>
        </p:txBody>
      </p:sp>
      <p:sp>
        <p:nvSpPr>
          <p:cNvPr id="4" name="Slide Number Placeholder 3">
            <a:extLst>
              <a:ext uri="{FF2B5EF4-FFF2-40B4-BE49-F238E27FC236}">
                <a16:creationId xmlns:a16="http://schemas.microsoft.com/office/drawing/2014/main" id="{A7A7E1AF-5224-42F1-AA76-C3EF9EA3D8A4}"/>
              </a:ext>
            </a:extLst>
          </p:cNvPr>
          <p:cNvSpPr>
            <a:spLocks noGrp="1"/>
          </p:cNvSpPr>
          <p:nvPr>
            <p:ph type="sldNum" sz="quarter" idx="12"/>
          </p:nvPr>
        </p:nvSpPr>
        <p:spPr/>
        <p:txBody>
          <a:bodyPr/>
          <a:lstStyle/>
          <a:p>
            <a:pPr>
              <a:defRPr/>
            </a:pPr>
            <a:fld id="{04D7D35E-7B41-44E9-85C7-BABCFC3949C9}" type="slidenum">
              <a:rPr lang="en-US" smtClean="0"/>
              <a:pPr>
                <a:defRPr/>
              </a:pPr>
              <a:t>29</a:t>
            </a:fld>
            <a:endParaRPr lang="en-US" dirty="0"/>
          </a:p>
        </p:txBody>
      </p:sp>
    </p:spTree>
    <p:extLst>
      <p:ext uri="{BB962C8B-B14F-4D97-AF65-F5344CB8AC3E}">
        <p14:creationId xmlns:p14="http://schemas.microsoft.com/office/powerpoint/2010/main" val="3050107082"/>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987310641"/>
              </p:ext>
            </p:extLst>
          </p:nvPr>
        </p:nvGraphicFramePr>
        <p:xfrm>
          <a:off x="382587" y="2286001"/>
          <a:ext cx="23599996" cy="10825108"/>
        </p:xfrm>
        <a:graphic>
          <a:graphicData uri="http://schemas.openxmlformats.org/drawingml/2006/table">
            <a:tbl>
              <a:tblPr firstRow="1" bandRow="1">
                <a:tableStyleId>{3B4B98B0-60AC-42C2-AFA5-B58CD77FA1E5}</a:tableStyleId>
              </a:tblPr>
              <a:tblGrid>
                <a:gridCol w="2904028">
                  <a:extLst>
                    <a:ext uri="{9D8B030D-6E8A-4147-A177-3AD203B41FA5}">
                      <a16:colId xmlns:a16="http://schemas.microsoft.com/office/drawing/2014/main" val="20000"/>
                    </a:ext>
                  </a:extLst>
                </a:gridCol>
                <a:gridCol w="2299552">
                  <a:extLst>
                    <a:ext uri="{9D8B030D-6E8A-4147-A177-3AD203B41FA5}">
                      <a16:colId xmlns:a16="http://schemas.microsoft.com/office/drawing/2014/main" val="20001"/>
                    </a:ext>
                  </a:extLst>
                </a:gridCol>
                <a:gridCol w="2299552">
                  <a:extLst>
                    <a:ext uri="{9D8B030D-6E8A-4147-A177-3AD203B41FA5}">
                      <a16:colId xmlns:a16="http://schemas.microsoft.com/office/drawing/2014/main" val="20002"/>
                    </a:ext>
                  </a:extLst>
                </a:gridCol>
                <a:gridCol w="2299552">
                  <a:extLst>
                    <a:ext uri="{9D8B030D-6E8A-4147-A177-3AD203B41FA5}">
                      <a16:colId xmlns:a16="http://schemas.microsoft.com/office/drawing/2014/main" val="20003"/>
                    </a:ext>
                  </a:extLst>
                </a:gridCol>
                <a:gridCol w="2299552">
                  <a:extLst>
                    <a:ext uri="{9D8B030D-6E8A-4147-A177-3AD203B41FA5}">
                      <a16:colId xmlns:a16="http://schemas.microsoft.com/office/drawing/2014/main" val="20004"/>
                    </a:ext>
                  </a:extLst>
                </a:gridCol>
                <a:gridCol w="2299552">
                  <a:extLst>
                    <a:ext uri="{9D8B030D-6E8A-4147-A177-3AD203B41FA5}">
                      <a16:colId xmlns:a16="http://schemas.microsoft.com/office/drawing/2014/main" val="20005"/>
                    </a:ext>
                  </a:extLst>
                </a:gridCol>
                <a:gridCol w="2299552">
                  <a:extLst>
                    <a:ext uri="{9D8B030D-6E8A-4147-A177-3AD203B41FA5}">
                      <a16:colId xmlns:a16="http://schemas.microsoft.com/office/drawing/2014/main" val="20006"/>
                    </a:ext>
                  </a:extLst>
                </a:gridCol>
                <a:gridCol w="2299552">
                  <a:extLst>
                    <a:ext uri="{9D8B030D-6E8A-4147-A177-3AD203B41FA5}">
                      <a16:colId xmlns:a16="http://schemas.microsoft.com/office/drawing/2014/main" val="20007"/>
                    </a:ext>
                  </a:extLst>
                </a:gridCol>
                <a:gridCol w="2299552">
                  <a:extLst>
                    <a:ext uri="{9D8B030D-6E8A-4147-A177-3AD203B41FA5}">
                      <a16:colId xmlns:a16="http://schemas.microsoft.com/office/drawing/2014/main" val="20008"/>
                    </a:ext>
                  </a:extLst>
                </a:gridCol>
                <a:gridCol w="2299552">
                  <a:extLst>
                    <a:ext uri="{9D8B030D-6E8A-4147-A177-3AD203B41FA5}">
                      <a16:colId xmlns:a16="http://schemas.microsoft.com/office/drawing/2014/main" val="20009"/>
                    </a:ext>
                  </a:extLst>
                </a:gridCol>
              </a:tblGrid>
              <a:tr h="3241410">
                <a:tc>
                  <a:txBody>
                    <a:bodyPr/>
                    <a:lstStyle/>
                    <a:p>
                      <a:pPr algn="ctr"/>
                      <a:endParaRPr lang="en-US" sz="3100" dirty="0">
                        <a:latin typeface="Lucida Grande"/>
                      </a:endParaRPr>
                    </a:p>
                  </a:txBody>
                  <a:tcPr marL="243840" marR="243840" marT="91440" marB="91440">
                    <a:lnR w="12700" cap="flat" cmpd="sng" algn="ctr">
                      <a:solidFill>
                        <a:schemeClr val="accent1"/>
                      </a:solidFill>
                      <a:prstDash val="sysDash"/>
                      <a:round/>
                      <a:headEnd type="none" w="med" len="med"/>
                      <a:tailEnd type="none" w="med" len="med"/>
                    </a:lnR>
                    <a:lnT w="12700" cap="flat" cmpd="sng" algn="ctr">
                      <a:solidFill>
                        <a:srgbClr val="2D85EF"/>
                      </a:solidFill>
                      <a:prstDash val="solid"/>
                      <a:round/>
                      <a:headEnd type="none" w="med" len="med"/>
                      <a:tailEnd type="none" w="med" len="med"/>
                    </a:lnT>
                    <a:lnB w="12700" cap="flat" cmpd="sng" algn="ctr">
                      <a:solidFill>
                        <a:srgbClr val="2D85EF"/>
                      </a:solidFill>
                      <a:prstDash val="solid"/>
                      <a:round/>
                      <a:headEnd type="none" w="med" len="med"/>
                      <a:tailEnd type="none" w="med" len="med"/>
                    </a:lnB>
                  </a:tcPr>
                </a:tc>
                <a:tc>
                  <a:txBody>
                    <a:bodyPr/>
                    <a:lstStyle/>
                    <a:p>
                      <a:pPr algn="ctr"/>
                      <a:r>
                        <a:rPr lang="es-CL" sz="2400" noProof="0">
                          <a:solidFill>
                            <a:schemeClr val="tx1"/>
                          </a:solidFill>
                          <a:effectLst/>
                          <a:latin typeface="Lucida Grande"/>
                        </a:rPr>
                        <a:t>Mundo</a:t>
                      </a:r>
                    </a:p>
                  </a:txBody>
                  <a:tcPr marL="243840" marR="243840" marT="91440" marB="91440" anchor="b">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rgbClr val="2D85EF"/>
                      </a:solidFill>
                      <a:prstDash val="solid"/>
                      <a:round/>
                      <a:headEnd type="none" w="med" len="med"/>
                      <a:tailEnd type="none" w="med" len="med"/>
                    </a:lnT>
                    <a:lnB w="12700" cap="flat" cmpd="sng" algn="ctr">
                      <a:solidFill>
                        <a:srgbClr val="2D85EF"/>
                      </a:solidFill>
                      <a:prstDash val="solid"/>
                      <a:round/>
                      <a:headEnd type="none" w="med" len="med"/>
                      <a:tailEnd type="none" w="med" len="med"/>
                    </a:lnB>
                  </a:tcPr>
                </a:tc>
                <a:tc>
                  <a:txBody>
                    <a:bodyPr/>
                    <a:lstStyle/>
                    <a:p>
                      <a:pPr algn="ctr"/>
                      <a:r>
                        <a:rPr lang="es-CL" sz="2400" noProof="0" dirty="0">
                          <a:solidFill>
                            <a:schemeClr val="tx1"/>
                          </a:solidFill>
                          <a:effectLst/>
                          <a:latin typeface="Lucida Grande"/>
                        </a:rPr>
                        <a:t>Economías avanzadas</a:t>
                      </a:r>
                    </a:p>
                  </a:txBody>
                  <a:tcPr marL="243840" marR="243840" marT="91440" marB="91440" anchor="b">
                    <a:lnL w="12700" cap="flat" cmpd="sng" algn="ctr">
                      <a:solidFill>
                        <a:schemeClr val="accent1"/>
                      </a:solidFill>
                      <a:prstDash val="sysDash"/>
                      <a:round/>
                      <a:headEnd type="none" w="med" len="med"/>
                      <a:tailEnd type="none" w="med" len="med"/>
                    </a:lnL>
                    <a:lnT w="12700" cap="flat" cmpd="sng" algn="ctr">
                      <a:solidFill>
                        <a:srgbClr val="2D85EF"/>
                      </a:solidFill>
                      <a:prstDash val="solid"/>
                      <a:round/>
                      <a:headEnd type="none" w="med" len="med"/>
                      <a:tailEnd type="none" w="med" len="med"/>
                    </a:lnT>
                    <a:lnB w="12700" cap="flat" cmpd="sng" algn="ctr">
                      <a:solidFill>
                        <a:srgbClr val="2D85EF"/>
                      </a:solidFill>
                      <a:prstDash val="solid"/>
                      <a:round/>
                      <a:headEnd type="none" w="med" len="med"/>
                      <a:tailEnd type="none" w="med" len="med"/>
                    </a:lnB>
                  </a:tcPr>
                </a:tc>
                <a:tc>
                  <a:txBody>
                    <a:bodyPr/>
                    <a:lstStyle/>
                    <a:p>
                      <a:pPr algn="ctr"/>
                      <a:endParaRPr lang="es-CL" sz="2400" noProof="0" dirty="0">
                        <a:solidFill>
                          <a:schemeClr val="tx1"/>
                        </a:solidFill>
                        <a:effectLst/>
                        <a:latin typeface="Lucida Grande"/>
                      </a:endParaRPr>
                    </a:p>
                    <a:p>
                      <a:pPr algn="ctr"/>
                      <a:endParaRPr lang="es-CL" sz="2400" noProof="0" dirty="0">
                        <a:solidFill>
                          <a:schemeClr val="tx1"/>
                        </a:solidFill>
                        <a:effectLst/>
                        <a:latin typeface="Lucida Grande"/>
                      </a:endParaRPr>
                    </a:p>
                    <a:p>
                      <a:pPr algn="ctr"/>
                      <a:endParaRPr lang="es-CL" sz="2400" noProof="0" dirty="0">
                        <a:solidFill>
                          <a:schemeClr val="tx1"/>
                        </a:solidFill>
                        <a:effectLst/>
                        <a:latin typeface="Lucida Grande"/>
                      </a:endParaRPr>
                    </a:p>
                    <a:p>
                      <a:pPr algn="ctr"/>
                      <a:endParaRPr lang="es-CL" sz="2400" noProof="0" dirty="0">
                        <a:solidFill>
                          <a:schemeClr val="tx1"/>
                        </a:solidFill>
                        <a:effectLst/>
                        <a:latin typeface="Lucida Grande"/>
                      </a:endParaRPr>
                    </a:p>
                    <a:p>
                      <a:pPr algn="ctr"/>
                      <a:r>
                        <a:rPr lang="es-CL" sz="2400" noProof="0" dirty="0">
                          <a:solidFill>
                            <a:schemeClr val="tx1"/>
                          </a:solidFill>
                          <a:effectLst/>
                          <a:latin typeface="Lucida Grande"/>
                        </a:rPr>
                        <a:t>EEUU</a:t>
                      </a:r>
                    </a:p>
                  </a:txBody>
                  <a:tcPr marL="243840" marR="243840" marT="91440" marB="91440" anchor="b">
                    <a:lnT w="12700" cap="flat" cmpd="sng" algn="ctr">
                      <a:solidFill>
                        <a:srgbClr val="2D85EF"/>
                      </a:solidFill>
                      <a:prstDash val="solid"/>
                      <a:round/>
                      <a:headEnd type="none" w="med" len="med"/>
                      <a:tailEnd type="none" w="med" len="med"/>
                    </a:lnT>
                    <a:lnB w="12700" cap="flat" cmpd="sng" algn="ctr">
                      <a:solidFill>
                        <a:srgbClr val="2D85EF"/>
                      </a:solidFill>
                      <a:prstDash val="solid"/>
                      <a:round/>
                      <a:headEnd type="none" w="med" len="med"/>
                      <a:tailEnd type="none" w="med" len="med"/>
                    </a:lnB>
                  </a:tcPr>
                </a:tc>
                <a:tc>
                  <a:txBody>
                    <a:bodyPr/>
                    <a:lstStyle/>
                    <a:p>
                      <a:pPr algn="ctr"/>
                      <a:r>
                        <a:rPr lang="es-CL" sz="2400" noProof="0" dirty="0">
                          <a:solidFill>
                            <a:schemeClr val="tx1"/>
                          </a:solidFill>
                          <a:effectLst/>
                          <a:latin typeface="Lucida Grande"/>
                        </a:rPr>
                        <a:t>Japón</a:t>
                      </a:r>
                    </a:p>
                  </a:txBody>
                  <a:tcPr marL="243840" marR="243840" marT="91440" marB="91440" anchor="b">
                    <a:lnT w="12700" cap="flat" cmpd="sng" algn="ctr">
                      <a:solidFill>
                        <a:srgbClr val="2D85EF"/>
                      </a:solidFill>
                      <a:prstDash val="solid"/>
                      <a:round/>
                      <a:headEnd type="none" w="med" len="med"/>
                      <a:tailEnd type="none" w="med" len="med"/>
                    </a:lnT>
                    <a:lnB w="12700" cap="flat" cmpd="sng" algn="ctr">
                      <a:solidFill>
                        <a:srgbClr val="2D85EF"/>
                      </a:solidFill>
                      <a:prstDash val="solid"/>
                      <a:round/>
                      <a:headEnd type="none" w="med" len="med"/>
                      <a:tailEnd type="none" w="med" len="med"/>
                    </a:lnB>
                  </a:tcPr>
                </a:tc>
                <a:tc>
                  <a:txBody>
                    <a:bodyPr/>
                    <a:lstStyle/>
                    <a:p>
                      <a:pPr algn="ctr"/>
                      <a:r>
                        <a:rPr lang="es-CL" sz="2400" noProof="0" dirty="0">
                          <a:solidFill>
                            <a:schemeClr val="tx1"/>
                          </a:solidFill>
                          <a:effectLst/>
                          <a:latin typeface="Lucida Grande"/>
                        </a:rPr>
                        <a:t>Zona Euro</a:t>
                      </a:r>
                    </a:p>
                  </a:txBody>
                  <a:tcPr marL="243840" marR="243840" marT="91440" marB="91440" anchor="b">
                    <a:lnR w="12700" cap="flat" cmpd="sng" algn="ctr">
                      <a:solidFill>
                        <a:schemeClr val="accent1"/>
                      </a:solidFill>
                      <a:prstDash val="sysDash"/>
                      <a:round/>
                      <a:headEnd type="none" w="med" len="med"/>
                      <a:tailEnd type="none" w="med" len="med"/>
                    </a:lnR>
                    <a:lnT w="12700" cap="flat" cmpd="sng" algn="ctr">
                      <a:solidFill>
                        <a:srgbClr val="2D85EF"/>
                      </a:solidFill>
                      <a:prstDash val="solid"/>
                      <a:round/>
                      <a:headEnd type="none" w="med" len="med"/>
                      <a:tailEnd type="none" w="med" len="med"/>
                    </a:lnT>
                    <a:lnB w="12700" cap="flat" cmpd="sng" algn="ctr">
                      <a:solidFill>
                        <a:srgbClr val="2D85EF"/>
                      </a:solidFill>
                      <a:prstDash val="solid"/>
                      <a:round/>
                      <a:headEnd type="none" w="med" len="med"/>
                      <a:tailEnd type="none" w="med" len="med"/>
                    </a:lnB>
                  </a:tcPr>
                </a:tc>
                <a:tc>
                  <a:txBody>
                    <a:bodyPr/>
                    <a:lstStyle/>
                    <a:p>
                      <a:pPr algn="ctr"/>
                      <a:endParaRPr lang="es-CL" sz="2400" noProof="0" dirty="0">
                        <a:solidFill>
                          <a:schemeClr val="tx1"/>
                        </a:solidFill>
                        <a:effectLst/>
                        <a:latin typeface="Lucida Grande"/>
                      </a:endParaRPr>
                    </a:p>
                    <a:p>
                      <a:pPr algn="ctr"/>
                      <a:endParaRPr lang="es-CL" sz="2400" noProof="0" dirty="0">
                        <a:solidFill>
                          <a:schemeClr val="tx1"/>
                        </a:solidFill>
                        <a:effectLst/>
                        <a:latin typeface="Lucida Grande"/>
                      </a:endParaRPr>
                    </a:p>
                    <a:p>
                      <a:pPr algn="ctr"/>
                      <a:endParaRPr lang="es-CL" sz="2400" noProof="0" dirty="0">
                        <a:solidFill>
                          <a:schemeClr val="tx1"/>
                        </a:solidFill>
                        <a:effectLst/>
                        <a:latin typeface="Lucida Grande"/>
                      </a:endParaRPr>
                    </a:p>
                    <a:p>
                      <a:pPr algn="ctr"/>
                      <a:endParaRPr lang="es-CL" sz="2400" noProof="0" dirty="0">
                        <a:solidFill>
                          <a:schemeClr val="tx1"/>
                        </a:solidFill>
                        <a:effectLst/>
                        <a:latin typeface="Lucida Grande"/>
                      </a:endParaRPr>
                    </a:p>
                    <a:p>
                      <a:pPr algn="ctr"/>
                      <a:r>
                        <a:rPr lang="es-CL" sz="2400" noProof="0" dirty="0">
                          <a:solidFill>
                            <a:schemeClr val="tx1"/>
                          </a:solidFill>
                          <a:effectLst/>
                          <a:latin typeface="Lucida Grande"/>
                        </a:rPr>
                        <a:t>Mercados emergentes y economías en desarrollo</a:t>
                      </a:r>
                    </a:p>
                  </a:txBody>
                  <a:tcPr marL="243840" marR="243840" marT="91440" marB="91440" anchor="b">
                    <a:lnL w="12700" cap="flat" cmpd="sng" algn="ctr">
                      <a:solidFill>
                        <a:schemeClr val="accent1"/>
                      </a:solidFill>
                      <a:prstDash val="sysDash"/>
                      <a:round/>
                      <a:headEnd type="none" w="med" len="med"/>
                      <a:tailEnd type="none" w="med" len="med"/>
                    </a:lnL>
                    <a:lnT w="12700" cap="flat" cmpd="sng" algn="ctr">
                      <a:solidFill>
                        <a:srgbClr val="2D85EF"/>
                      </a:solidFill>
                      <a:prstDash val="solid"/>
                      <a:round/>
                      <a:headEnd type="none" w="med" len="med"/>
                      <a:tailEnd type="none" w="med" len="med"/>
                    </a:lnT>
                    <a:lnB w="12700" cap="flat" cmpd="sng" algn="ctr">
                      <a:solidFill>
                        <a:srgbClr val="2D85EF"/>
                      </a:solidFill>
                      <a:prstDash val="solid"/>
                      <a:round/>
                      <a:headEnd type="none" w="med" len="med"/>
                      <a:tailEnd type="none" w="med" len="med"/>
                    </a:lnB>
                  </a:tcPr>
                </a:tc>
                <a:tc>
                  <a:txBody>
                    <a:bodyPr/>
                    <a:lstStyle/>
                    <a:p>
                      <a:pPr algn="ctr"/>
                      <a:r>
                        <a:rPr lang="es-CL" sz="2400" noProof="0" dirty="0">
                          <a:solidFill>
                            <a:schemeClr val="tx1"/>
                          </a:solidFill>
                          <a:effectLst/>
                          <a:latin typeface="Lucida Grande"/>
                        </a:rPr>
                        <a:t>China</a:t>
                      </a:r>
                    </a:p>
                  </a:txBody>
                  <a:tcPr marL="243840" marR="243840" marT="91440" marB="91440" anchor="b">
                    <a:lnT w="12700" cap="flat" cmpd="sng" algn="ctr">
                      <a:solidFill>
                        <a:srgbClr val="2D85EF"/>
                      </a:solidFill>
                      <a:prstDash val="solid"/>
                      <a:round/>
                      <a:headEnd type="none" w="med" len="med"/>
                      <a:tailEnd type="none" w="med" len="med"/>
                    </a:lnT>
                    <a:lnB w="12700" cap="flat" cmpd="sng" algn="ctr">
                      <a:solidFill>
                        <a:srgbClr val="2D85EF"/>
                      </a:solidFill>
                      <a:prstDash val="solid"/>
                      <a:round/>
                      <a:headEnd type="none" w="med" len="med"/>
                      <a:tailEnd type="none" w="med" len="med"/>
                    </a:lnB>
                  </a:tcPr>
                </a:tc>
                <a:tc>
                  <a:txBody>
                    <a:bodyPr/>
                    <a:lstStyle/>
                    <a:p>
                      <a:pPr algn="ctr"/>
                      <a:r>
                        <a:rPr lang="es-CL" sz="2400" noProof="0" dirty="0">
                          <a:solidFill>
                            <a:schemeClr val="tx1"/>
                          </a:solidFill>
                          <a:effectLst/>
                          <a:latin typeface="Lucida Grande"/>
                        </a:rPr>
                        <a:t>Rusia</a:t>
                      </a:r>
                    </a:p>
                  </a:txBody>
                  <a:tcPr marL="243840" marR="243840" marT="91440" marB="91440" anchor="b">
                    <a:lnR w="12700" cap="flat" cmpd="sng" algn="ctr">
                      <a:solidFill>
                        <a:schemeClr val="accent1"/>
                      </a:solidFill>
                      <a:prstDash val="sysDash"/>
                      <a:round/>
                      <a:headEnd type="none" w="med" len="med"/>
                      <a:tailEnd type="none" w="med" len="med"/>
                    </a:lnR>
                    <a:lnT w="12700" cap="flat" cmpd="sng" algn="ctr">
                      <a:solidFill>
                        <a:srgbClr val="2D85EF"/>
                      </a:solidFill>
                      <a:prstDash val="solid"/>
                      <a:round/>
                      <a:headEnd type="none" w="med" len="med"/>
                      <a:tailEnd type="none" w="med" len="med"/>
                    </a:lnT>
                    <a:lnB w="12700" cap="flat" cmpd="sng" algn="ctr">
                      <a:solidFill>
                        <a:srgbClr val="2D85EF"/>
                      </a:solidFill>
                      <a:prstDash val="solid"/>
                      <a:round/>
                      <a:headEnd type="none" w="med" len="med"/>
                      <a:tailEnd type="none" w="med" len="med"/>
                    </a:lnB>
                  </a:tcPr>
                </a:tc>
                <a:tc>
                  <a:txBody>
                    <a:bodyPr/>
                    <a:lstStyle/>
                    <a:p>
                      <a:pPr algn="ctr"/>
                      <a:r>
                        <a:rPr lang="es-CL" sz="2400" noProof="0" dirty="0">
                          <a:solidFill>
                            <a:schemeClr val="tx1"/>
                          </a:solidFill>
                          <a:effectLst/>
                          <a:latin typeface="Lucida Grande"/>
                        </a:rPr>
                        <a:t>Países de ingresos bajos</a:t>
                      </a:r>
                    </a:p>
                  </a:txBody>
                  <a:tcPr marL="243840" marR="243840" marT="91440" marB="91440" anchor="b">
                    <a:lnL w="12700" cap="flat" cmpd="sng" algn="ctr">
                      <a:solidFill>
                        <a:schemeClr val="accent1"/>
                      </a:solidFill>
                      <a:prstDash val="sysDash"/>
                      <a:round/>
                      <a:headEnd type="none" w="med" len="med"/>
                      <a:tailEnd type="none" w="med" len="med"/>
                    </a:lnL>
                    <a:lnT w="12700" cap="flat" cmpd="sng" algn="ctr">
                      <a:solidFill>
                        <a:srgbClr val="2D85EF"/>
                      </a:solidFill>
                      <a:prstDash val="solid"/>
                      <a:round/>
                      <a:headEnd type="none" w="med" len="med"/>
                      <a:tailEnd type="none" w="med" len="med"/>
                    </a:lnT>
                    <a:lnB w="12700" cap="flat" cmpd="sng" algn="ctr">
                      <a:solidFill>
                        <a:srgbClr val="2D85EF"/>
                      </a:solidFill>
                      <a:prstDash val="solid"/>
                      <a:round/>
                      <a:headEnd type="none" w="med" len="med"/>
                      <a:tailEnd type="none" w="med" len="med"/>
                    </a:lnB>
                  </a:tcPr>
                </a:tc>
                <a:extLst>
                  <a:ext uri="{0D108BD9-81ED-4DB2-BD59-A6C34878D82A}">
                    <a16:rowId xmlns:a16="http://schemas.microsoft.com/office/drawing/2014/main" val="10000"/>
                  </a:ext>
                </a:extLst>
              </a:tr>
              <a:tr h="1437350">
                <a:tc>
                  <a:txBody>
                    <a:bodyPr/>
                    <a:lstStyle/>
                    <a:p>
                      <a:pPr marL="0" algn="ctr" defTabSz="914399" rtl="0" eaLnBrk="1" fontAlgn="b" latinLnBrk="0" hangingPunct="1"/>
                      <a:r>
                        <a:rPr lang="en-US" sz="4000" b="1" kern="1200" dirty="0">
                          <a:solidFill>
                            <a:srgbClr val="2D85EF"/>
                          </a:solidFill>
                          <a:effectLst/>
                          <a:latin typeface="Lucida Grande"/>
                          <a:ea typeface="+mn-ea"/>
                          <a:cs typeface="+mn-cs"/>
                        </a:rPr>
                        <a:t>2017</a:t>
                      </a:r>
                    </a:p>
                  </a:txBody>
                  <a:tcPr marL="243840" marR="243840" marT="91440" marB="91440" anchor="ctr">
                    <a:lnR w="12700" cap="flat" cmpd="sng" algn="ctr">
                      <a:solidFill>
                        <a:schemeClr val="accent1"/>
                      </a:solidFill>
                      <a:prstDash val="sysDash"/>
                      <a:round/>
                      <a:headEnd type="none" w="med" len="med"/>
                      <a:tailEnd type="none" w="med" len="med"/>
                    </a:lnR>
                    <a:lnT w="12700" cap="flat" cmpd="sng" algn="ctr">
                      <a:solidFill>
                        <a:srgbClr val="2D85EF"/>
                      </a:solidFill>
                      <a:prstDash val="solid"/>
                      <a:round/>
                      <a:headEnd type="none" w="med" len="med"/>
                      <a:tailEnd type="none" w="med" len="med"/>
                    </a:lnT>
                    <a:noFill/>
                  </a:tcPr>
                </a:tc>
                <a:tc>
                  <a:txBody>
                    <a:bodyPr/>
                    <a:lstStyle/>
                    <a:p>
                      <a:pPr marL="0" algn="ctr" defTabSz="914399" rtl="0" eaLnBrk="1" fontAlgn="b" latinLnBrk="0" hangingPunct="1"/>
                      <a:r>
                        <a:rPr lang="es-CL" sz="4000" b="1" kern="1200" noProof="0" dirty="0">
                          <a:solidFill>
                            <a:srgbClr val="2D85EF"/>
                          </a:solidFill>
                          <a:effectLst/>
                          <a:latin typeface="Lucida Grande"/>
                          <a:ea typeface="+mn-ea"/>
                          <a:cs typeface="+mn-cs"/>
                        </a:rPr>
                        <a:t>3,7</a:t>
                      </a:r>
                    </a:p>
                  </a:txBody>
                  <a:tcPr marL="0" marR="0" marT="0" marB="0"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rgbClr val="2D85EF"/>
                      </a:solidFill>
                      <a:prstDash val="solid"/>
                      <a:round/>
                      <a:headEnd type="none" w="med" len="med"/>
                      <a:tailEnd type="none" w="med" len="med"/>
                    </a:lnT>
                    <a:noFill/>
                  </a:tcPr>
                </a:tc>
                <a:tc>
                  <a:txBody>
                    <a:bodyPr/>
                    <a:lstStyle/>
                    <a:p>
                      <a:pPr marL="0" algn="ctr" defTabSz="914399" rtl="0" eaLnBrk="1" fontAlgn="b" latinLnBrk="0" hangingPunct="1"/>
                      <a:r>
                        <a:rPr lang="es-CL" sz="4000" b="1" kern="1200" noProof="0" dirty="0">
                          <a:solidFill>
                            <a:srgbClr val="2D85EF"/>
                          </a:solidFill>
                          <a:effectLst/>
                          <a:latin typeface="Lucida Grande"/>
                          <a:ea typeface="+mn-ea"/>
                          <a:cs typeface="+mn-cs"/>
                        </a:rPr>
                        <a:t>2,4</a:t>
                      </a:r>
                    </a:p>
                  </a:txBody>
                  <a:tcPr marL="0" marR="0" marT="0" marB="0" anchor="ctr">
                    <a:lnL w="12700" cap="flat" cmpd="sng" algn="ctr">
                      <a:solidFill>
                        <a:schemeClr val="accent1"/>
                      </a:solidFill>
                      <a:prstDash val="sysDash"/>
                      <a:round/>
                      <a:headEnd type="none" w="med" len="med"/>
                      <a:tailEnd type="none" w="med" len="med"/>
                    </a:lnL>
                    <a:lnT w="12700" cap="flat" cmpd="sng" algn="ctr">
                      <a:solidFill>
                        <a:srgbClr val="2D85EF"/>
                      </a:solidFill>
                      <a:prstDash val="solid"/>
                      <a:round/>
                      <a:headEnd type="none" w="med" len="med"/>
                      <a:tailEnd type="none" w="med" len="med"/>
                    </a:lnT>
                    <a:noFill/>
                  </a:tcPr>
                </a:tc>
                <a:tc>
                  <a:txBody>
                    <a:bodyPr/>
                    <a:lstStyle/>
                    <a:p>
                      <a:pPr marL="0" algn="ctr" defTabSz="914399" rtl="0" eaLnBrk="1" fontAlgn="b" latinLnBrk="0" hangingPunct="1"/>
                      <a:r>
                        <a:rPr lang="es-CL" sz="4000" b="1" kern="1200" noProof="0" dirty="0">
                          <a:solidFill>
                            <a:srgbClr val="2D85EF"/>
                          </a:solidFill>
                          <a:effectLst/>
                          <a:latin typeface="Lucida Grande"/>
                          <a:ea typeface="+mn-ea"/>
                          <a:cs typeface="+mn-cs"/>
                        </a:rPr>
                        <a:t>2,3</a:t>
                      </a:r>
                    </a:p>
                  </a:txBody>
                  <a:tcPr marL="0" marR="0" marT="0" marB="0" anchor="ctr">
                    <a:lnT w="12700" cap="flat" cmpd="sng" algn="ctr">
                      <a:solidFill>
                        <a:srgbClr val="2D85EF"/>
                      </a:solidFill>
                      <a:prstDash val="solid"/>
                      <a:round/>
                      <a:headEnd type="none" w="med" len="med"/>
                      <a:tailEnd type="none" w="med" len="med"/>
                    </a:lnT>
                    <a:noFill/>
                  </a:tcPr>
                </a:tc>
                <a:tc>
                  <a:txBody>
                    <a:bodyPr/>
                    <a:lstStyle/>
                    <a:p>
                      <a:pPr marL="0" algn="ctr" defTabSz="914399" rtl="0" eaLnBrk="1" fontAlgn="b" latinLnBrk="0" hangingPunct="1"/>
                      <a:r>
                        <a:rPr lang="es-CL" sz="4000" b="1" kern="1200" noProof="0" dirty="0">
                          <a:solidFill>
                            <a:srgbClr val="2D85EF"/>
                          </a:solidFill>
                          <a:effectLst/>
                          <a:latin typeface="Lucida Grande"/>
                          <a:ea typeface="+mn-ea"/>
                          <a:cs typeface="+mn-cs"/>
                        </a:rPr>
                        <a:t>1,7</a:t>
                      </a:r>
                    </a:p>
                  </a:txBody>
                  <a:tcPr marL="0" marR="0" marT="0" marB="0" anchor="ctr">
                    <a:lnT w="12700" cap="flat" cmpd="sng" algn="ctr">
                      <a:solidFill>
                        <a:srgbClr val="2D85EF"/>
                      </a:solidFill>
                      <a:prstDash val="solid"/>
                      <a:round/>
                      <a:headEnd type="none" w="med" len="med"/>
                      <a:tailEnd type="none" w="med" len="med"/>
                    </a:lnT>
                    <a:noFill/>
                  </a:tcPr>
                </a:tc>
                <a:tc>
                  <a:txBody>
                    <a:bodyPr/>
                    <a:lstStyle/>
                    <a:p>
                      <a:pPr marL="0" algn="ctr" defTabSz="914399" rtl="0" eaLnBrk="1" fontAlgn="b" latinLnBrk="0" hangingPunct="1"/>
                      <a:r>
                        <a:rPr lang="es-CL" sz="4000" b="1" kern="1200" noProof="0" dirty="0">
                          <a:solidFill>
                            <a:srgbClr val="2D85EF"/>
                          </a:solidFill>
                          <a:effectLst/>
                          <a:latin typeface="Lucida Grande"/>
                          <a:ea typeface="+mn-ea"/>
                          <a:cs typeface="+mn-cs"/>
                        </a:rPr>
                        <a:t>2,4</a:t>
                      </a:r>
                    </a:p>
                  </a:txBody>
                  <a:tcPr marL="0" marR="0" marT="0" marB="0" anchor="ctr">
                    <a:lnR w="12700" cap="flat" cmpd="sng" algn="ctr">
                      <a:solidFill>
                        <a:schemeClr val="accent1"/>
                      </a:solidFill>
                      <a:prstDash val="sysDash"/>
                      <a:round/>
                      <a:headEnd type="none" w="med" len="med"/>
                      <a:tailEnd type="none" w="med" len="med"/>
                    </a:lnR>
                    <a:lnT w="12700" cap="flat" cmpd="sng" algn="ctr">
                      <a:solidFill>
                        <a:srgbClr val="2D85EF"/>
                      </a:solidFill>
                      <a:prstDash val="solid"/>
                      <a:round/>
                      <a:headEnd type="none" w="med" len="med"/>
                      <a:tailEnd type="none" w="med" len="med"/>
                    </a:lnT>
                    <a:noFill/>
                  </a:tcPr>
                </a:tc>
                <a:tc>
                  <a:txBody>
                    <a:bodyPr/>
                    <a:lstStyle/>
                    <a:p>
                      <a:pPr marL="0" algn="ctr" defTabSz="914399" rtl="0" eaLnBrk="1" fontAlgn="b" latinLnBrk="0" hangingPunct="1"/>
                      <a:r>
                        <a:rPr lang="es-CL" sz="4000" b="1" kern="1200" noProof="0" dirty="0">
                          <a:solidFill>
                            <a:srgbClr val="2D85EF"/>
                          </a:solidFill>
                          <a:effectLst/>
                          <a:latin typeface="Lucida Grande"/>
                          <a:ea typeface="+mn-ea"/>
                          <a:cs typeface="+mn-cs"/>
                        </a:rPr>
                        <a:t>4,7</a:t>
                      </a:r>
                    </a:p>
                  </a:txBody>
                  <a:tcPr marL="0" marR="0" marT="0" marB="0" anchor="ctr">
                    <a:lnL w="12700" cap="flat" cmpd="sng" algn="ctr">
                      <a:solidFill>
                        <a:schemeClr val="accent1"/>
                      </a:solidFill>
                      <a:prstDash val="sysDash"/>
                      <a:round/>
                      <a:headEnd type="none" w="med" len="med"/>
                      <a:tailEnd type="none" w="med" len="med"/>
                    </a:lnL>
                    <a:lnT w="12700" cap="flat" cmpd="sng" algn="ctr">
                      <a:solidFill>
                        <a:srgbClr val="2D85EF"/>
                      </a:solidFill>
                      <a:prstDash val="solid"/>
                      <a:round/>
                      <a:headEnd type="none" w="med" len="med"/>
                      <a:tailEnd type="none" w="med" len="med"/>
                    </a:lnT>
                    <a:noFill/>
                  </a:tcPr>
                </a:tc>
                <a:tc>
                  <a:txBody>
                    <a:bodyPr/>
                    <a:lstStyle/>
                    <a:p>
                      <a:pPr marL="0" algn="ctr" defTabSz="914399" rtl="0" eaLnBrk="1" fontAlgn="b" latinLnBrk="0" hangingPunct="1"/>
                      <a:r>
                        <a:rPr lang="es-CL" sz="4000" b="1" kern="1200" noProof="0" dirty="0">
                          <a:solidFill>
                            <a:srgbClr val="2D85EF"/>
                          </a:solidFill>
                          <a:effectLst/>
                          <a:latin typeface="Lucida Grande"/>
                          <a:ea typeface="+mn-ea"/>
                          <a:cs typeface="+mn-cs"/>
                        </a:rPr>
                        <a:t>6,9</a:t>
                      </a:r>
                    </a:p>
                  </a:txBody>
                  <a:tcPr marL="0" marR="0" marT="0" marB="0" anchor="ctr">
                    <a:lnT w="12700" cap="flat" cmpd="sng" algn="ctr">
                      <a:solidFill>
                        <a:srgbClr val="2D85EF"/>
                      </a:solidFill>
                      <a:prstDash val="solid"/>
                      <a:round/>
                      <a:headEnd type="none" w="med" len="med"/>
                      <a:tailEnd type="none" w="med" len="med"/>
                    </a:lnT>
                    <a:noFill/>
                  </a:tcPr>
                </a:tc>
                <a:tc>
                  <a:txBody>
                    <a:bodyPr/>
                    <a:lstStyle/>
                    <a:p>
                      <a:pPr marL="0" algn="ctr" defTabSz="914399" rtl="0" eaLnBrk="1" fontAlgn="b" latinLnBrk="0" hangingPunct="1"/>
                      <a:r>
                        <a:rPr lang="es-CL" sz="4000" b="1" kern="1200" noProof="0" dirty="0">
                          <a:solidFill>
                            <a:srgbClr val="2D85EF"/>
                          </a:solidFill>
                          <a:effectLst/>
                          <a:latin typeface="Lucida Grande"/>
                          <a:ea typeface="+mn-ea"/>
                          <a:cs typeface="+mn-cs"/>
                        </a:rPr>
                        <a:t>1,5</a:t>
                      </a:r>
                    </a:p>
                  </a:txBody>
                  <a:tcPr marL="0" marR="0" marT="0" marB="0" anchor="ctr">
                    <a:lnR w="12700" cap="flat" cmpd="sng" algn="ctr">
                      <a:solidFill>
                        <a:schemeClr val="accent1"/>
                      </a:solidFill>
                      <a:prstDash val="sysDash"/>
                      <a:round/>
                      <a:headEnd type="none" w="med" len="med"/>
                      <a:tailEnd type="none" w="med" len="med"/>
                    </a:lnR>
                    <a:lnT w="12700" cap="flat" cmpd="sng" algn="ctr">
                      <a:solidFill>
                        <a:srgbClr val="2D85EF"/>
                      </a:solidFill>
                      <a:prstDash val="solid"/>
                      <a:round/>
                      <a:headEnd type="none" w="med" len="med"/>
                      <a:tailEnd type="none" w="med" len="med"/>
                    </a:lnT>
                    <a:noFill/>
                  </a:tcPr>
                </a:tc>
                <a:tc>
                  <a:txBody>
                    <a:bodyPr/>
                    <a:lstStyle/>
                    <a:p>
                      <a:pPr marL="0" algn="ctr" defTabSz="914399" rtl="0" eaLnBrk="1" fontAlgn="b" latinLnBrk="0" hangingPunct="1"/>
                      <a:r>
                        <a:rPr lang="es-CL" sz="4000" b="1" kern="1200" noProof="0" dirty="0">
                          <a:solidFill>
                            <a:srgbClr val="2D85EF"/>
                          </a:solidFill>
                          <a:effectLst/>
                          <a:latin typeface="Lucida Grande"/>
                          <a:ea typeface="+mn-ea"/>
                          <a:cs typeface="+mn-cs"/>
                        </a:rPr>
                        <a:t>4,7</a:t>
                      </a:r>
                    </a:p>
                  </a:txBody>
                  <a:tcPr marL="0" marR="0" marT="0" marB="0" anchor="ctr">
                    <a:lnL w="12700" cap="flat" cmpd="sng" algn="ctr">
                      <a:solidFill>
                        <a:schemeClr val="accent1"/>
                      </a:solidFill>
                      <a:prstDash val="sysDash"/>
                      <a:round/>
                      <a:headEnd type="none" w="med" len="med"/>
                      <a:tailEnd type="none" w="med" len="med"/>
                    </a:lnL>
                    <a:lnT w="12700" cap="flat" cmpd="sng" algn="ctr">
                      <a:solidFill>
                        <a:srgbClr val="2D85EF"/>
                      </a:solidFill>
                      <a:prstDash val="solid"/>
                      <a:round/>
                      <a:headEnd type="none" w="med" len="med"/>
                      <a:tailEnd type="none" w="med" len="med"/>
                    </a:lnT>
                    <a:noFill/>
                  </a:tcPr>
                </a:tc>
                <a:extLst>
                  <a:ext uri="{0D108BD9-81ED-4DB2-BD59-A6C34878D82A}">
                    <a16:rowId xmlns:a16="http://schemas.microsoft.com/office/drawing/2014/main" val="10001"/>
                  </a:ext>
                </a:extLst>
              </a:tr>
              <a:tr h="1437350">
                <a:tc>
                  <a:txBody>
                    <a:bodyPr/>
                    <a:lstStyle/>
                    <a:p>
                      <a:pPr marL="0" algn="ctr" defTabSz="914399" rtl="0" eaLnBrk="1" fontAlgn="b" latinLnBrk="0" hangingPunct="1"/>
                      <a:r>
                        <a:rPr lang="en-US" sz="4000" b="1" kern="1200" dirty="0">
                          <a:solidFill>
                            <a:srgbClr val="C00000"/>
                          </a:solidFill>
                          <a:effectLst/>
                          <a:latin typeface="Lucida Grande"/>
                          <a:ea typeface="+mn-ea"/>
                          <a:cs typeface="+mn-cs"/>
                        </a:rPr>
                        <a:t>2018</a:t>
                      </a:r>
                    </a:p>
                  </a:txBody>
                  <a:tcPr marL="243840" marR="243840" marT="91440" marB="91440" anchor="ctr">
                    <a:lnR w="12700" cap="flat" cmpd="sng" algn="ctr">
                      <a:solidFill>
                        <a:schemeClr val="accent1"/>
                      </a:solidFill>
                      <a:prstDash val="sysDash"/>
                      <a:round/>
                      <a:headEnd type="none" w="med" len="med"/>
                      <a:tailEnd type="none" w="med" len="med"/>
                    </a:lnR>
                    <a:solidFill>
                      <a:schemeClr val="accent1">
                        <a:lumMod val="40000"/>
                        <a:lumOff val="60000"/>
                      </a:schemeClr>
                    </a:solidFill>
                  </a:tcPr>
                </a:tc>
                <a:tc>
                  <a:txBody>
                    <a:bodyPr/>
                    <a:lstStyle/>
                    <a:p>
                      <a:pPr marL="0" algn="ctr" defTabSz="914399" rtl="0" eaLnBrk="1" fontAlgn="b" latinLnBrk="0" hangingPunct="1"/>
                      <a:r>
                        <a:rPr lang="es-CL" sz="4000" b="1" kern="1200" noProof="0" dirty="0">
                          <a:solidFill>
                            <a:srgbClr val="C00000"/>
                          </a:solidFill>
                          <a:effectLst/>
                          <a:latin typeface="Lucida Grande"/>
                          <a:ea typeface="+mn-ea"/>
                          <a:cs typeface="+mn-cs"/>
                        </a:rPr>
                        <a:t>3,9</a:t>
                      </a:r>
                    </a:p>
                  </a:txBody>
                  <a:tcPr marL="0" marR="0" marT="0" marB="0"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solidFill>
                      <a:schemeClr val="accent1">
                        <a:lumMod val="40000"/>
                        <a:lumOff val="60000"/>
                      </a:schemeClr>
                    </a:solidFill>
                  </a:tcPr>
                </a:tc>
                <a:tc>
                  <a:txBody>
                    <a:bodyPr/>
                    <a:lstStyle/>
                    <a:p>
                      <a:pPr marL="0" algn="ctr" defTabSz="914399" rtl="0" eaLnBrk="1" fontAlgn="b" latinLnBrk="0" hangingPunct="1"/>
                      <a:r>
                        <a:rPr lang="es-CL" sz="4000" b="1" kern="1200" noProof="0" dirty="0">
                          <a:solidFill>
                            <a:srgbClr val="C00000"/>
                          </a:solidFill>
                          <a:effectLst/>
                          <a:latin typeface="Lucida Grande"/>
                          <a:ea typeface="+mn-ea"/>
                          <a:cs typeface="+mn-cs"/>
                        </a:rPr>
                        <a:t>2,4</a:t>
                      </a:r>
                    </a:p>
                  </a:txBody>
                  <a:tcPr marL="0" marR="0" marT="0" marB="0" anchor="ctr">
                    <a:lnL w="12700" cap="flat" cmpd="sng" algn="ctr">
                      <a:solidFill>
                        <a:schemeClr val="accent1"/>
                      </a:solidFill>
                      <a:prstDash val="sysDash"/>
                      <a:round/>
                      <a:headEnd type="none" w="med" len="med"/>
                      <a:tailEnd type="none" w="med" len="med"/>
                    </a:lnL>
                    <a:solidFill>
                      <a:schemeClr val="accent1">
                        <a:lumMod val="40000"/>
                        <a:lumOff val="60000"/>
                      </a:schemeClr>
                    </a:solidFill>
                  </a:tcPr>
                </a:tc>
                <a:tc>
                  <a:txBody>
                    <a:bodyPr/>
                    <a:lstStyle/>
                    <a:p>
                      <a:pPr marL="0" algn="ctr" defTabSz="914399" rtl="0" eaLnBrk="1" fontAlgn="b" latinLnBrk="0" hangingPunct="1"/>
                      <a:r>
                        <a:rPr lang="es-CL" sz="4000" b="1" kern="1200" noProof="0" dirty="0">
                          <a:solidFill>
                            <a:srgbClr val="C00000"/>
                          </a:solidFill>
                          <a:effectLst/>
                          <a:latin typeface="Lucida Grande"/>
                          <a:ea typeface="+mn-ea"/>
                          <a:cs typeface="+mn-cs"/>
                        </a:rPr>
                        <a:t>2,9</a:t>
                      </a:r>
                    </a:p>
                  </a:txBody>
                  <a:tcPr marL="0" marR="0" marT="0" marB="0" anchor="ctr">
                    <a:solidFill>
                      <a:schemeClr val="accent1">
                        <a:lumMod val="40000"/>
                        <a:lumOff val="60000"/>
                      </a:schemeClr>
                    </a:solidFill>
                  </a:tcPr>
                </a:tc>
                <a:tc>
                  <a:txBody>
                    <a:bodyPr/>
                    <a:lstStyle/>
                    <a:p>
                      <a:pPr marL="0" algn="ctr" defTabSz="914399" rtl="0" eaLnBrk="1" fontAlgn="b" latinLnBrk="0" hangingPunct="1"/>
                      <a:r>
                        <a:rPr lang="es-CL" sz="4000" b="1" kern="1200" noProof="0" dirty="0">
                          <a:solidFill>
                            <a:srgbClr val="C00000"/>
                          </a:solidFill>
                          <a:effectLst/>
                          <a:latin typeface="Lucida Grande"/>
                          <a:ea typeface="+mn-ea"/>
                          <a:cs typeface="+mn-cs"/>
                        </a:rPr>
                        <a:t>1,0</a:t>
                      </a:r>
                    </a:p>
                  </a:txBody>
                  <a:tcPr marL="0" marR="0" marT="0" marB="0" anchor="ctr">
                    <a:solidFill>
                      <a:schemeClr val="accent1">
                        <a:lumMod val="40000"/>
                        <a:lumOff val="60000"/>
                      </a:schemeClr>
                    </a:solidFill>
                  </a:tcPr>
                </a:tc>
                <a:tc>
                  <a:txBody>
                    <a:bodyPr/>
                    <a:lstStyle/>
                    <a:p>
                      <a:pPr marL="0" algn="ctr" defTabSz="914399" rtl="0" eaLnBrk="1" fontAlgn="b" latinLnBrk="0" hangingPunct="1"/>
                      <a:r>
                        <a:rPr lang="es-CL" sz="4000" b="1" kern="1200" noProof="0" dirty="0">
                          <a:solidFill>
                            <a:srgbClr val="C00000"/>
                          </a:solidFill>
                          <a:effectLst/>
                          <a:latin typeface="Lucida Grande"/>
                          <a:ea typeface="+mn-ea"/>
                          <a:cs typeface="+mn-cs"/>
                        </a:rPr>
                        <a:t>2,2</a:t>
                      </a:r>
                    </a:p>
                  </a:txBody>
                  <a:tcPr marL="0" marR="0" marT="0" marB="0" anchor="ctr">
                    <a:lnR w="12700" cap="flat" cmpd="sng" algn="ctr">
                      <a:solidFill>
                        <a:schemeClr val="accent1"/>
                      </a:solidFill>
                      <a:prstDash val="sysDash"/>
                      <a:round/>
                      <a:headEnd type="none" w="med" len="med"/>
                      <a:tailEnd type="none" w="med" len="med"/>
                    </a:lnR>
                    <a:solidFill>
                      <a:schemeClr val="accent1">
                        <a:lumMod val="40000"/>
                        <a:lumOff val="60000"/>
                      </a:schemeClr>
                    </a:solidFill>
                  </a:tcPr>
                </a:tc>
                <a:tc>
                  <a:txBody>
                    <a:bodyPr/>
                    <a:lstStyle/>
                    <a:p>
                      <a:pPr marL="0" algn="ctr" defTabSz="914399" rtl="0" eaLnBrk="1" fontAlgn="b" latinLnBrk="0" hangingPunct="1"/>
                      <a:r>
                        <a:rPr lang="es-CL" sz="4000" b="1" kern="1200" noProof="0" dirty="0">
                          <a:solidFill>
                            <a:srgbClr val="C00000"/>
                          </a:solidFill>
                          <a:effectLst/>
                          <a:latin typeface="Lucida Grande"/>
                          <a:ea typeface="+mn-ea"/>
                          <a:cs typeface="+mn-cs"/>
                        </a:rPr>
                        <a:t>4,9</a:t>
                      </a:r>
                    </a:p>
                  </a:txBody>
                  <a:tcPr marL="0" marR="0" marT="0" marB="0" anchor="ctr">
                    <a:lnL w="12700" cap="flat" cmpd="sng" algn="ctr">
                      <a:solidFill>
                        <a:schemeClr val="accent1"/>
                      </a:solidFill>
                      <a:prstDash val="sysDash"/>
                      <a:round/>
                      <a:headEnd type="none" w="med" len="med"/>
                      <a:tailEnd type="none" w="med" len="med"/>
                    </a:lnL>
                    <a:solidFill>
                      <a:schemeClr val="accent1">
                        <a:lumMod val="40000"/>
                        <a:lumOff val="60000"/>
                      </a:schemeClr>
                    </a:solidFill>
                  </a:tcPr>
                </a:tc>
                <a:tc>
                  <a:txBody>
                    <a:bodyPr/>
                    <a:lstStyle/>
                    <a:p>
                      <a:pPr marL="0" algn="ctr" defTabSz="914399" rtl="0" eaLnBrk="1" fontAlgn="b" latinLnBrk="0" hangingPunct="1"/>
                      <a:r>
                        <a:rPr lang="es-CL" sz="4000" b="1" kern="1200" noProof="0" dirty="0">
                          <a:solidFill>
                            <a:srgbClr val="C00000"/>
                          </a:solidFill>
                          <a:effectLst/>
                          <a:latin typeface="Lucida Grande"/>
                          <a:ea typeface="+mn-ea"/>
                          <a:cs typeface="+mn-cs"/>
                        </a:rPr>
                        <a:t>6,6</a:t>
                      </a:r>
                    </a:p>
                  </a:txBody>
                  <a:tcPr marL="0" marR="0" marT="0" marB="0" anchor="ctr">
                    <a:solidFill>
                      <a:schemeClr val="accent1">
                        <a:lumMod val="40000"/>
                        <a:lumOff val="60000"/>
                      </a:schemeClr>
                    </a:solidFill>
                  </a:tcPr>
                </a:tc>
                <a:tc>
                  <a:txBody>
                    <a:bodyPr/>
                    <a:lstStyle/>
                    <a:p>
                      <a:pPr marL="0" algn="ctr" defTabSz="914399" rtl="0" eaLnBrk="1" fontAlgn="b" latinLnBrk="0" hangingPunct="1"/>
                      <a:r>
                        <a:rPr lang="es-CL" sz="4000" b="1" kern="1200" noProof="0" dirty="0">
                          <a:solidFill>
                            <a:srgbClr val="C00000"/>
                          </a:solidFill>
                          <a:effectLst/>
                          <a:latin typeface="Lucida Grande"/>
                          <a:ea typeface="+mn-ea"/>
                          <a:cs typeface="+mn-cs"/>
                        </a:rPr>
                        <a:t>1,7</a:t>
                      </a:r>
                    </a:p>
                  </a:txBody>
                  <a:tcPr marL="0" marR="0" marT="0" marB="0" anchor="ctr">
                    <a:lnR w="12700" cap="flat" cmpd="sng" algn="ctr">
                      <a:solidFill>
                        <a:schemeClr val="accent1"/>
                      </a:solidFill>
                      <a:prstDash val="sysDash"/>
                      <a:round/>
                      <a:headEnd type="none" w="med" len="med"/>
                      <a:tailEnd type="none" w="med" len="med"/>
                    </a:lnR>
                    <a:solidFill>
                      <a:schemeClr val="accent1">
                        <a:lumMod val="40000"/>
                        <a:lumOff val="60000"/>
                      </a:schemeClr>
                    </a:solidFill>
                  </a:tcPr>
                </a:tc>
                <a:tc>
                  <a:txBody>
                    <a:bodyPr/>
                    <a:lstStyle/>
                    <a:p>
                      <a:pPr marL="0" algn="ctr" defTabSz="914399" rtl="0" eaLnBrk="1" fontAlgn="b" latinLnBrk="0" hangingPunct="1"/>
                      <a:r>
                        <a:rPr lang="es-CL" sz="4000" b="1" kern="1200" noProof="0" dirty="0">
                          <a:solidFill>
                            <a:srgbClr val="C00000"/>
                          </a:solidFill>
                          <a:effectLst/>
                          <a:latin typeface="Lucida Grande"/>
                          <a:ea typeface="+mn-ea"/>
                          <a:cs typeface="+mn-cs"/>
                        </a:rPr>
                        <a:t>5,0</a:t>
                      </a:r>
                    </a:p>
                  </a:txBody>
                  <a:tcPr marL="0" marR="0" marT="0" marB="0" anchor="ctr">
                    <a:lnL w="12700" cap="flat" cmpd="sng" algn="ctr">
                      <a:solidFill>
                        <a:schemeClr val="accent1"/>
                      </a:solidFill>
                      <a:prstDash val="sysDash"/>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2"/>
                  </a:ext>
                </a:extLst>
              </a:tr>
              <a:tr h="1519169">
                <a:tc>
                  <a:txBody>
                    <a:bodyPr/>
                    <a:lstStyle/>
                    <a:p>
                      <a:pPr marL="0" algn="ctr" defTabSz="914399" rtl="0" eaLnBrk="1" fontAlgn="b" latinLnBrk="0" hangingPunct="1"/>
                      <a:r>
                        <a:rPr lang="es-CL" sz="3000" b="1" kern="1200" noProof="0" dirty="0">
                          <a:solidFill>
                            <a:schemeClr val="tx1">
                              <a:lumMod val="65000"/>
                              <a:lumOff val="35000"/>
                            </a:schemeClr>
                          </a:solidFill>
                          <a:effectLst/>
                          <a:latin typeface="Lucida Grande"/>
                          <a:ea typeface="+mn-ea"/>
                          <a:cs typeface="+mn-cs"/>
                        </a:rPr>
                        <a:t>Revisión</a:t>
                      </a:r>
                      <a:r>
                        <a:rPr lang="en-US" sz="3000" b="1" kern="1200" dirty="0">
                          <a:solidFill>
                            <a:schemeClr val="tx1">
                              <a:lumMod val="65000"/>
                              <a:lumOff val="35000"/>
                            </a:schemeClr>
                          </a:solidFill>
                          <a:effectLst/>
                          <a:latin typeface="Lucida Grande"/>
                          <a:ea typeface="+mn-ea"/>
                          <a:cs typeface="+mn-cs"/>
                        </a:rPr>
                        <a:t> de</a:t>
                      </a:r>
                      <a:r>
                        <a:rPr lang="en-US" sz="3000" b="1" kern="1200" baseline="0" dirty="0">
                          <a:solidFill>
                            <a:schemeClr val="tx1">
                              <a:lumMod val="65000"/>
                              <a:lumOff val="35000"/>
                            </a:schemeClr>
                          </a:solidFill>
                          <a:effectLst/>
                          <a:latin typeface="Lucida Grande"/>
                          <a:ea typeface="+mn-ea"/>
                          <a:cs typeface="+mn-cs"/>
                        </a:rPr>
                        <a:t> </a:t>
                      </a:r>
                      <a:r>
                        <a:rPr lang="en-US" sz="3000" b="1" kern="1200" baseline="0" dirty="0" err="1">
                          <a:solidFill>
                            <a:schemeClr val="tx1">
                              <a:lumMod val="65000"/>
                              <a:lumOff val="35000"/>
                            </a:schemeClr>
                          </a:solidFill>
                          <a:effectLst/>
                          <a:latin typeface="Lucida Grande"/>
                          <a:ea typeface="+mn-ea"/>
                          <a:cs typeface="+mn-cs"/>
                        </a:rPr>
                        <a:t>Ene</a:t>
                      </a:r>
                      <a:r>
                        <a:rPr lang="en-US" sz="3000" b="1" kern="1200" baseline="0" dirty="0">
                          <a:solidFill>
                            <a:schemeClr val="tx1">
                              <a:lumMod val="65000"/>
                              <a:lumOff val="35000"/>
                            </a:schemeClr>
                          </a:solidFill>
                          <a:effectLst/>
                          <a:latin typeface="Lucida Grande"/>
                          <a:ea typeface="+mn-ea"/>
                          <a:cs typeface="+mn-cs"/>
                        </a:rPr>
                        <a:t>.</a:t>
                      </a:r>
                      <a:r>
                        <a:rPr lang="en-US" sz="3000" b="1" kern="1200" dirty="0">
                          <a:solidFill>
                            <a:schemeClr val="tx1">
                              <a:lumMod val="65000"/>
                              <a:lumOff val="35000"/>
                            </a:schemeClr>
                          </a:solidFill>
                          <a:effectLst/>
                          <a:latin typeface="Lucida Grande"/>
                          <a:ea typeface="+mn-ea"/>
                          <a:cs typeface="+mn-cs"/>
                        </a:rPr>
                        <a:t> 2018</a:t>
                      </a:r>
                    </a:p>
                  </a:txBody>
                  <a:tcPr marL="243840" marR="243840" marT="91440" marB="91440" anchor="ctr">
                    <a:lnR w="12700" cap="flat" cmpd="sng" algn="ctr">
                      <a:solidFill>
                        <a:schemeClr val="accent1"/>
                      </a:solidFill>
                      <a:prstDash val="sysDash"/>
                      <a:round/>
                      <a:headEnd type="none" w="med" len="med"/>
                      <a:tailEnd type="none" w="med" len="med"/>
                    </a:lnR>
                    <a:noFill/>
                  </a:tcPr>
                </a:tc>
                <a:tc>
                  <a:txBody>
                    <a:bodyPr/>
                    <a:lstStyle/>
                    <a:p>
                      <a:pPr marL="0" algn="ctr" defTabSz="914399" rtl="0" eaLnBrk="1" fontAlgn="b" latinLnBrk="0" hangingPunct="1"/>
                      <a:r>
                        <a:rPr lang="es-CL" sz="4000" b="0" kern="1200" noProof="0" dirty="0">
                          <a:solidFill>
                            <a:schemeClr val="tx1">
                              <a:lumMod val="65000"/>
                              <a:lumOff val="35000"/>
                            </a:schemeClr>
                          </a:solidFill>
                          <a:effectLst/>
                          <a:latin typeface="Lucida Grande"/>
                          <a:ea typeface="+mn-ea"/>
                          <a:cs typeface="+mn-cs"/>
                        </a:rPr>
                        <a:t>0,0</a:t>
                      </a:r>
                    </a:p>
                  </a:txBody>
                  <a:tcPr marL="0" marR="0" marT="0" marB="0"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noFill/>
                  </a:tcPr>
                </a:tc>
                <a:tc>
                  <a:txBody>
                    <a:bodyPr/>
                    <a:lstStyle/>
                    <a:p>
                      <a:pPr marL="0" algn="ctr" defTabSz="914399" rtl="0" eaLnBrk="1" fontAlgn="b" latinLnBrk="0" hangingPunct="1"/>
                      <a:r>
                        <a:rPr lang="es-CL" sz="4000" b="0" kern="1200" noProof="0" dirty="0">
                          <a:solidFill>
                            <a:schemeClr val="tx1">
                              <a:lumMod val="65000"/>
                              <a:lumOff val="35000"/>
                            </a:schemeClr>
                          </a:solidFill>
                          <a:effectLst/>
                          <a:latin typeface="Lucida Grande"/>
                          <a:ea typeface="+mn-ea"/>
                          <a:cs typeface="+mn-cs"/>
                        </a:rPr>
                        <a:t>0,1</a:t>
                      </a:r>
                    </a:p>
                  </a:txBody>
                  <a:tcPr marL="0" marR="0" marT="0" marB="0" anchor="ctr">
                    <a:lnL w="12700" cap="flat" cmpd="sng" algn="ctr">
                      <a:solidFill>
                        <a:schemeClr val="accent1"/>
                      </a:solidFill>
                      <a:prstDash val="sysDash"/>
                      <a:round/>
                      <a:headEnd type="none" w="med" len="med"/>
                      <a:tailEnd type="none" w="med" len="med"/>
                    </a:lnL>
                    <a:noFill/>
                  </a:tcPr>
                </a:tc>
                <a:tc>
                  <a:txBody>
                    <a:bodyPr/>
                    <a:lstStyle/>
                    <a:p>
                      <a:pPr marL="0" algn="ctr" defTabSz="914399" rtl="0" eaLnBrk="1" fontAlgn="b" latinLnBrk="0" hangingPunct="1"/>
                      <a:r>
                        <a:rPr lang="es-CL" sz="4000" b="0" kern="1200" noProof="0" dirty="0">
                          <a:solidFill>
                            <a:schemeClr val="tx1">
                              <a:lumMod val="65000"/>
                              <a:lumOff val="35000"/>
                            </a:schemeClr>
                          </a:solidFill>
                          <a:effectLst/>
                          <a:latin typeface="Lucida Grande"/>
                          <a:ea typeface="+mn-ea"/>
                          <a:cs typeface="+mn-cs"/>
                        </a:rPr>
                        <a:t>0,2</a:t>
                      </a:r>
                    </a:p>
                  </a:txBody>
                  <a:tcPr marL="0" marR="0" marT="0" marB="0" anchor="ctr">
                    <a:noFill/>
                  </a:tcPr>
                </a:tc>
                <a:tc>
                  <a:txBody>
                    <a:bodyPr/>
                    <a:lstStyle/>
                    <a:p>
                      <a:pPr marL="0" algn="ctr" defTabSz="914399" rtl="0" eaLnBrk="1" fontAlgn="b" latinLnBrk="0" hangingPunct="1"/>
                      <a:r>
                        <a:rPr lang="es-CL" sz="4000" b="0" kern="1200" noProof="0" dirty="0">
                          <a:solidFill>
                            <a:schemeClr val="tx1">
                              <a:lumMod val="65000"/>
                              <a:lumOff val="35000"/>
                            </a:schemeClr>
                          </a:solidFill>
                          <a:effectLst/>
                          <a:latin typeface="Lucida Grande"/>
                          <a:ea typeface="+mn-ea"/>
                          <a:cs typeface="+mn-cs"/>
                        </a:rPr>
                        <a:t>–0,2</a:t>
                      </a:r>
                    </a:p>
                  </a:txBody>
                  <a:tcPr marL="0" marR="0" marT="0" marB="0" anchor="ctr">
                    <a:noFill/>
                  </a:tcPr>
                </a:tc>
                <a:tc>
                  <a:txBody>
                    <a:bodyPr/>
                    <a:lstStyle/>
                    <a:p>
                      <a:pPr marL="0" algn="ctr" defTabSz="914399" rtl="0" eaLnBrk="1" fontAlgn="b" latinLnBrk="0" hangingPunct="1"/>
                      <a:r>
                        <a:rPr lang="es-CL" sz="4000" b="0" kern="1200" noProof="0" dirty="0">
                          <a:solidFill>
                            <a:schemeClr val="tx1">
                              <a:lumMod val="65000"/>
                              <a:lumOff val="35000"/>
                            </a:schemeClr>
                          </a:solidFill>
                          <a:effectLst/>
                          <a:latin typeface="Lucida Grande"/>
                          <a:ea typeface="+mn-ea"/>
                          <a:cs typeface="+mn-cs"/>
                        </a:rPr>
                        <a:t>0,0</a:t>
                      </a:r>
                    </a:p>
                  </a:txBody>
                  <a:tcPr marL="0" marR="0" marT="0" marB="0" anchor="ctr">
                    <a:lnR w="12700" cap="flat" cmpd="sng" algn="ctr">
                      <a:solidFill>
                        <a:schemeClr val="accent1"/>
                      </a:solidFill>
                      <a:prstDash val="sysDash"/>
                      <a:round/>
                      <a:headEnd type="none" w="med" len="med"/>
                      <a:tailEnd type="none" w="med" len="med"/>
                    </a:lnR>
                    <a:noFill/>
                  </a:tcPr>
                </a:tc>
                <a:tc>
                  <a:txBody>
                    <a:bodyPr/>
                    <a:lstStyle/>
                    <a:p>
                      <a:pPr marL="0" algn="ctr" defTabSz="914399" rtl="0" eaLnBrk="1" fontAlgn="b" latinLnBrk="0" hangingPunct="1"/>
                      <a:r>
                        <a:rPr lang="es-CL" sz="4000" b="0" kern="1200" noProof="0" dirty="0">
                          <a:solidFill>
                            <a:schemeClr val="tx1">
                              <a:lumMod val="65000"/>
                              <a:lumOff val="35000"/>
                            </a:schemeClr>
                          </a:solidFill>
                          <a:effectLst/>
                          <a:latin typeface="Lucida Grande"/>
                          <a:ea typeface="+mn-ea"/>
                          <a:cs typeface="+mn-cs"/>
                        </a:rPr>
                        <a:t>0,0</a:t>
                      </a:r>
                    </a:p>
                  </a:txBody>
                  <a:tcPr marL="0" marR="0" marT="0" marB="0" anchor="ctr">
                    <a:lnL w="12700" cap="flat" cmpd="sng" algn="ctr">
                      <a:solidFill>
                        <a:schemeClr val="accent1"/>
                      </a:solidFill>
                      <a:prstDash val="sysDash"/>
                      <a:round/>
                      <a:headEnd type="none" w="med" len="med"/>
                      <a:tailEnd type="none" w="med" len="med"/>
                    </a:lnL>
                    <a:noFill/>
                  </a:tcPr>
                </a:tc>
                <a:tc>
                  <a:txBody>
                    <a:bodyPr/>
                    <a:lstStyle/>
                    <a:p>
                      <a:pPr marL="0" algn="ctr" defTabSz="914399" rtl="0" eaLnBrk="1" fontAlgn="b" latinLnBrk="0" hangingPunct="1"/>
                      <a:r>
                        <a:rPr lang="es-CL" sz="4000" b="0" kern="1200" noProof="0" dirty="0">
                          <a:solidFill>
                            <a:schemeClr val="tx1">
                              <a:lumMod val="65000"/>
                              <a:lumOff val="35000"/>
                            </a:schemeClr>
                          </a:solidFill>
                          <a:effectLst/>
                          <a:latin typeface="Lucida Grande"/>
                          <a:ea typeface="+mn-ea"/>
                          <a:cs typeface="+mn-cs"/>
                        </a:rPr>
                        <a:t>0,0</a:t>
                      </a:r>
                    </a:p>
                  </a:txBody>
                  <a:tcPr marL="0" marR="0" marT="0" marB="0" anchor="ctr">
                    <a:noFill/>
                  </a:tcPr>
                </a:tc>
                <a:tc>
                  <a:txBody>
                    <a:bodyPr/>
                    <a:lstStyle/>
                    <a:p>
                      <a:pPr marL="0" algn="ctr" defTabSz="914399" rtl="0" eaLnBrk="1" fontAlgn="b" latinLnBrk="0" hangingPunct="1"/>
                      <a:r>
                        <a:rPr lang="es-CL" sz="4000" b="0" kern="1200" noProof="0" dirty="0">
                          <a:solidFill>
                            <a:schemeClr val="tx1">
                              <a:lumMod val="65000"/>
                              <a:lumOff val="35000"/>
                            </a:schemeClr>
                          </a:solidFill>
                          <a:effectLst/>
                          <a:latin typeface="Lucida Grande"/>
                          <a:ea typeface="+mn-ea"/>
                          <a:cs typeface="+mn-cs"/>
                        </a:rPr>
                        <a:t>0,0</a:t>
                      </a:r>
                    </a:p>
                  </a:txBody>
                  <a:tcPr marL="0" marR="0" marT="0" marB="0" anchor="ctr">
                    <a:lnR w="12700" cap="flat" cmpd="sng" algn="ctr">
                      <a:solidFill>
                        <a:schemeClr val="accent1"/>
                      </a:solidFill>
                      <a:prstDash val="sysDash"/>
                      <a:round/>
                      <a:headEnd type="none" w="med" len="med"/>
                      <a:tailEnd type="none" w="med" len="med"/>
                    </a:lnR>
                    <a:noFill/>
                  </a:tcPr>
                </a:tc>
                <a:tc>
                  <a:txBody>
                    <a:bodyPr/>
                    <a:lstStyle/>
                    <a:p>
                      <a:pPr marL="0" algn="ctr" defTabSz="914399" rtl="0" eaLnBrk="1" fontAlgn="b" latinLnBrk="0" hangingPunct="1"/>
                      <a:r>
                        <a:rPr lang="es-CL" sz="4000" b="0" kern="1200" noProof="0" dirty="0">
                          <a:solidFill>
                            <a:schemeClr val="tx1">
                              <a:lumMod val="65000"/>
                              <a:lumOff val="35000"/>
                            </a:schemeClr>
                          </a:solidFill>
                          <a:effectLst/>
                          <a:latin typeface="Lucida Grande"/>
                          <a:ea typeface="+mn-ea"/>
                          <a:cs typeface="+mn-cs"/>
                        </a:rPr>
                        <a:t>–0,2</a:t>
                      </a:r>
                    </a:p>
                  </a:txBody>
                  <a:tcPr marL="0" marR="0" marT="0" marB="0" anchor="ctr">
                    <a:lnL w="12700" cap="flat" cmpd="sng" algn="ctr">
                      <a:solidFill>
                        <a:schemeClr val="accent1"/>
                      </a:solidFill>
                      <a:prstDash val="sysDash"/>
                      <a:round/>
                      <a:headEnd type="none" w="med" len="med"/>
                      <a:tailEnd type="none" w="med" len="med"/>
                    </a:lnL>
                    <a:noFill/>
                  </a:tcPr>
                </a:tc>
                <a:extLst>
                  <a:ext uri="{0D108BD9-81ED-4DB2-BD59-A6C34878D82A}">
                    <a16:rowId xmlns:a16="http://schemas.microsoft.com/office/drawing/2014/main" val="10003"/>
                  </a:ext>
                </a:extLst>
              </a:tr>
              <a:tr h="1437350">
                <a:tc>
                  <a:txBody>
                    <a:bodyPr/>
                    <a:lstStyle/>
                    <a:p>
                      <a:pPr marL="0" algn="ctr" defTabSz="914399" rtl="0" eaLnBrk="1" fontAlgn="b" latinLnBrk="0" hangingPunct="1"/>
                      <a:r>
                        <a:rPr lang="en-US" sz="4000" b="1" kern="1200" dirty="0">
                          <a:solidFill>
                            <a:srgbClr val="C00000"/>
                          </a:solidFill>
                          <a:effectLst/>
                          <a:latin typeface="Lucida Grande"/>
                          <a:ea typeface="+mn-ea"/>
                          <a:cs typeface="+mn-cs"/>
                        </a:rPr>
                        <a:t>2019</a:t>
                      </a:r>
                    </a:p>
                  </a:txBody>
                  <a:tcPr marL="243840" marR="243840" marT="91440" marB="91440" anchor="ctr">
                    <a:lnR w="12700" cap="flat" cmpd="sng" algn="ctr">
                      <a:solidFill>
                        <a:schemeClr val="accent1"/>
                      </a:solidFill>
                      <a:prstDash val="sysDash"/>
                      <a:round/>
                      <a:headEnd type="none" w="med" len="med"/>
                      <a:tailEnd type="none" w="med" len="med"/>
                    </a:lnR>
                    <a:solidFill>
                      <a:schemeClr val="accent1">
                        <a:lumMod val="40000"/>
                        <a:lumOff val="60000"/>
                      </a:schemeClr>
                    </a:solidFill>
                  </a:tcPr>
                </a:tc>
                <a:tc>
                  <a:txBody>
                    <a:bodyPr/>
                    <a:lstStyle/>
                    <a:p>
                      <a:pPr marL="0" algn="ctr" defTabSz="914399" rtl="0" eaLnBrk="1" fontAlgn="b" latinLnBrk="0" hangingPunct="1"/>
                      <a:r>
                        <a:rPr lang="es-CL" sz="4000" b="1" kern="1200" noProof="0" dirty="0">
                          <a:solidFill>
                            <a:srgbClr val="C00000"/>
                          </a:solidFill>
                          <a:effectLst/>
                          <a:latin typeface="Lucida Grande"/>
                          <a:ea typeface="+mn-ea"/>
                          <a:cs typeface="+mn-cs"/>
                        </a:rPr>
                        <a:t>3,9</a:t>
                      </a:r>
                    </a:p>
                  </a:txBody>
                  <a:tcPr marL="0" marR="0" marT="0" marB="0"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solidFill>
                      <a:schemeClr val="accent1">
                        <a:lumMod val="40000"/>
                        <a:lumOff val="60000"/>
                      </a:schemeClr>
                    </a:solidFill>
                  </a:tcPr>
                </a:tc>
                <a:tc>
                  <a:txBody>
                    <a:bodyPr/>
                    <a:lstStyle/>
                    <a:p>
                      <a:pPr marL="0" algn="ctr" defTabSz="914399" rtl="0" eaLnBrk="1" fontAlgn="b" latinLnBrk="0" hangingPunct="1"/>
                      <a:r>
                        <a:rPr lang="es-CL" sz="4000" b="1" kern="1200" noProof="0" dirty="0">
                          <a:solidFill>
                            <a:srgbClr val="C00000"/>
                          </a:solidFill>
                          <a:effectLst/>
                          <a:latin typeface="Lucida Grande"/>
                          <a:ea typeface="+mn-ea"/>
                          <a:cs typeface="+mn-cs"/>
                        </a:rPr>
                        <a:t>2,2</a:t>
                      </a:r>
                    </a:p>
                  </a:txBody>
                  <a:tcPr marL="0" marR="0" marT="0" marB="0" anchor="ctr">
                    <a:lnL w="12700" cap="flat" cmpd="sng" algn="ctr">
                      <a:solidFill>
                        <a:schemeClr val="accent1"/>
                      </a:solidFill>
                      <a:prstDash val="sysDash"/>
                      <a:round/>
                      <a:headEnd type="none" w="med" len="med"/>
                      <a:tailEnd type="none" w="med" len="med"/>
                    </a:lnL>
                    <a:solidFill>
                      <a:schemeClr val="accent1">
                        <a:lumMod val="40000"/>
                        <a:lumOff val="60000"/>
                      </a:schemeClr>
                    </a:solidFill>
                  </a:tcPr>
                </a:tc>
                <a:tc>
                  <a:txBody>
                    <a:bodyPr/>
                    <a:lstStyle/>
                    <a:p>
                      <a:pPr marL="0" algn="ctr" defTabSz="914399" rtl="0" eaLnBrk="1" fontAlgn="b" latinLnBrk="0" hangingPunct="1"/>
                      <a:r>
                        <a:rPr lang="es-CL" sz="4000" b="1" kern="1200" noProof="0" dirty="0">
                          <a:solidFill>
                            <a:srgbClr val="C00000"/>
                          </a:solidFill>
                          <a:effectLst/>
                          <a:latin typeface="Lucida Grande"/>
                          <a:ea typeface="+mn-ea"/>
                          <a:cs typeface="+mn-cs"/>
                        </a:rPr>
                        <a:t>2,7</a:t>
                      </a:r>
                    </a:p>
                  </a:txBody>
                  <a:tcPr marL="0" marR="0" marT="0" marB="0" anchor="ctr">
                    <a:solidFill>
                      <a:schemeClr val="accent1">
                        <a:lumMod val="40000"/>
                        <a:lumOff val="60000"/>
                      </a:schemeClr>
                    </a:solidFill>
                  </a:tcPr>
                </a:tc>
                <a:tc>
                  <a:txBody>
                    <a:bodyPr/>
                    <a:lstStyle/>
                    <a:p>
                      <a:pPr marL="0" algn="ctr" defTabSz="914399" rtl="0" eaLnBrk="1" fontAlgn="b" latinLnBrk="0" hangingPunct="1"/>
                      <a:r>
                        <a:rPr lang="es-CL" sz="4000" b="1" kern="1200" noProof="0" dirty="0">
                          <a:solidFill>
                            <a:srgbClr val="C00000"/>
                          </a:solidFill>
                          <a:effectLst/>
                          <a:latin typeface="Lucida Grande"/>
                          <a:ea typeface="+mn-ea"/>
                          <a:cs typeface="+mn-cs"/>
                        </a:rPr>
                        <a:t>0,9</a:t>
                      </a:r>
                    </a:p>
                  </a:txBody>
                  <a:tcPr marL="0" marR="0" marT="0" marB="0" anchor="ctr">
                    <a:solidFill>
                      <a:schemeClr val="accent1">
                        <a:lumMod val="40000"/>
                        <a:lumOff val="60000"/>
                      </a:schemeClr>
                    </a:solidFill>
                  </a:tcPr>
                </a:tc>
                <a:tc>
                  <a:txBody>
                    <a:bodyPr/>
                    <a:lstStyle/>
                    <a:p>
                      <a:pPr marL="0" algn="ctr" defTabSz="914399" rtl="0" eaLnBrk="1" fontAlgn="b" latinLnBrk="0" hangingPunct="1"/>
                      <a:r>
                        <a:rPr lang="es-CL" sz="4000" b="1" kern="1200" noProof="0" dirty="0">
                          <a:solidFill>
                            <a:srgbClr val="C00000"/>
                          </a:solidFill>
                          <a:effectLst/>
                          <a:latin typeface="Lucida Grande"/>
                          <a:ea typeface="+mn-ea"/>
                          <a:cs typeface="+mn-cs"/>
                        </a:rPr>
                        <a:t>1,9</a:t>
                      </a:r>
                    </a:p>
                  </a:txBody>
                  <a:tcPr marL="0" marR="0" marT="0" marB="0" anchor="ctr">
                    <a:lnR w="12700" cap="flat" cmpd="sng" algn="ctr">
                      <a:solidFill>
                        <a:schemeClr val="accent1"/>
                      </a:solidFill>
                      <a:prstDash val="sysDash"/>
                      <a:round/>
                      <a:headEnd type="none" w="med" len="med"/>
                      <a:tailEnd type="none" w="med" len="med"/>
                    </a:lnR>
                    <a:solidFill>
                      <a:schemeClr val="accent1">
                        <a:lumMod val="40000"/>
                        <a:lumOff val="60000"/>
                      </a:schemeClr>
                    </a:solidFill>
                  </a:tcPr>
                </a:tc>
                <a:tc>
                  <a:txBody>
                    <a:bodyPr/>
                    <a:lstStyle/>
                    <a:p>
                      <a:pPr marL="0" algn="ctr" defTabSz="914399" rtl="0" eaLnBrk="1" fontAlgn="b" latinLnBrk="0" hangingPunct="1"/>
                      <a:r>
                        <a:rPr lang="es-CL" sz="4000" b="1" kern="1200" noProof="0" dirty="0">
                          <a:solidFill>
                            <a:srgbClr val="C00000"/>
                          </a:solidFill>
                          <a:effectLst/>
                          <a:latin typeface="Lucida Grande"/>
                          <a:ea typeface="+mn-ea"/>
                          <a:cs typeface="+mn-cs"/>
                        </a:rPr>
                        <a:t>5,1</a:t>
                      </a:r>
                    </a:p>
                  </a:txBody>
                  <a:tcPr marL="0" marR="0" marT="0" marB="0" anchor="ctr">
                    <a:lnL w="12700" cap="flat" cmpd="sng" algn="ctr">
                      <a:solidFill>
                        <a:schemeClr val="accent1"/>
                      </a:solidFill>
                      <a:prstDash val="sysDash"/>
                      <a:round/>
                      <a:headEnd type="none" w="med" len="med"/>
                      <a:tailEnd type="none" w="med" len="med"/>
                    </a:lnL>
                    <a:solidFill>
                      <a:schemeClr val="accent1">
                        <a:lumMod val="40000"/>
                        <a:lumOff val="60000"/>
                      </a:schemeClr>
                    </a:solidFill>
                  </a:tcPr>
                </a:tc>
                <a:tc>
                  <a:txBody>
                    <a:bodyPr/>
                    <a:lstStyle/>
                    <a:p>
                      <a:pPr marL="0" algn="ctr" defTabSz="914399" rtl="0" eaLnBrk="1" fontAlgn="b" latinLnBrk="0" hangingPunct="1"/>
                      <a:r>
                        <a:rPr lang="es-CL" sz="4000" b="1" kern="1200" noProof="0" dirty="0">
                          <a:solidFill>
                            <a:srgbClr val="C00000"/>
                          </a:solidFill>
                          <a:effectLst/>
                          <a:latin typeface="Lucida Grande"/>
                          <a:ea typeface="+mn-ea"/>
                          <a:cs typeface="+mn-cs"/>
                        </a:rPr>
                        <a:t>6,4</a:t>
                      </a:r>
                    </a:p>
                  </a:txBody>
                  <a:tcPr marL="0" marR="0" marT="0" marB="0" anchor="ctr">
                    <a:solidFill>
                      <a:schemeClr val="accent1">
                        <a:lumMod val="40000"/>
                        <a:lumOff val="60000"/>
                      </a:schemeClr>
                    </a:solidFill>
                  </a:tcPr>
                </a:tc>
                <a:tc>
                  <a:txBody>
                    <a:bodyPr/>
                    <a:lstStyle/>
                    <a:p>
                      <a:pPr marL="0" algn="ctr" defTabSz="914399" rtl="0" eaLnBrk="1" fontAlgn="b" latinLnBrk="0" hangingPunct="1"/>
                      <a:r>
                        <a:rPr lang="es-CL" sz="4000" b="1" kern="1200" noProof="0" dirty="0">
                          <a:solidFill>
                            <a:srgbClr val="C00000"/>
                          </a:solidFill>
                          <a:effectLst/>
                          <a:latin typeface="Lucida Grande"/>
                          <a:ea typeface="+mn-ea"/>
                          <a:cs typeface="+mn-cs"/>
                        </a:rPr>
                        <a:t>1,5</a:t>
                      </a:r>
                    </a:p>
                  </a:txBody>
                  <a:tcPr marL="0" marR="0" marT="0" marB="0" anchor="ctr">
                    <a:lnR w="12700" cap="flat" cmpd="sng" algn="ctr">
                      <a:solidFill>
                        <a:schemeClr val="accent1"/>
                      </a:solidFill>
                      <a:prstDash val="sysDash"/>
                      <a:round/>
                      <a:headEnd type="none" w="med" len="med"/>
                      <a:tailEnd type="none" w="med" len="med"/>
                    </a:lnR>
                    <a:solidFill>
                      <a:schemeClr val="accent1">
                        <a:lumMod val="40000"/>
                        <a:lumOff val="60000"/>
                      </a:schemeClr>
                    </a:solidFill>
                  </a:tcPr>
                </a:tc>
                <a:tc>
                  <a:txBody>
                    <a:bodyPr/>
                    <a:lstStyle/>
                    <a:p>
                      <a:pPr marL="0" algn="ctr" defTabSz="914399" rtl="0" eaLnBrk="1" fontAlgn="b" latinLnBrk="0" hangingPunct="1"/>
                      <a:r>
                        <a:rPr lang="es-CL" sz="4000" b="1" kern="1200" noProof="0" dirty="0">
                          <a:solidFill>
                            <a:srgbClr val="C00000"/>
                          </a:solidFill>
                          <a:effectLst/>
                          <a:latin typeface="Lucida Grande"/>
                          <a:ea typeface="+mn-ea"/>
                          <a:cs typeface="+mn-cs"/>
                        </a:rPr>
                        <a:t>5,3</a:t>
                      </a:r>
                    </a:p>
                  </a:txBody>
                  <a:tcPr marL="0" marR="0" marT="0" marB="0" anchor="ctr">
                    <a:lnL w="12700" cap="flat" cmpd="sng" algn="ctr">
                      <a:solidFill>
                        <a:schemeClr val="accent1"/>
                      </a:solidFill>
                      <a:prstDash val="sysDash"/>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4"/>
                  </a:ext>
                </a:extLst>
              </a:tr>
              <a:tr h="1519169">
                <a:tc>
                  <a:txBody>
                    <a:bodyPr/>
                    <a:lstStyle/>
                    <a:p>
                      <a:pPr marL="0" algn="ctr" defTabSz="914399" rtl="0" eaLnBrk="1" fontAlgn="b" latinLnBrk="0" hangingPunct="1"/>
                      <a:r>
                        <a:rPr lang="es-CL" sz="3000" b="1" kern="1200" noProof="0" dirty="0">
                          <a:solidFill>
                            <a:schemeClr val="tx1">
                              <a:lumMod val="65000"/>
                              <a:lumOff val="35000"/>
                            </a:schemeClr>
                          </a:solidFill>
                          <a:effectLst/>
                          <a:latin typeface="Lucida Grande"/>
                          <a:ea typeface="+mn-ea"/>
                          <a:cs typeface="+mn-cs"/>
                        </a:rPr>
                        <a:t>Revisión de</a:t>
                      </a:r>
                      <a:r>
                        <a:rPr lang="es-CL" sz="3000" b="1" kern="1200" baseline="0" noProof="0" dirty="0">
                          <a:solidFill>
                            <a:schemeClr val="tx1">
                              <a:lumMod val="65000"/>
                              <a:lumOff val="35000"/>
                            </a:schemeClr>
                          </a:solidFill>
                          <a:effectLst/>
                          <a:latin typeface="Lucida Grande"/>
                          <a:ea typeface="+mn-ea"/>
                          <a:cs typeface="+mn-cs"/>
                        </a:rPr>
                        <a:t> Ene.</a:t>
                      </a:r>
                      <a:r>
                        <a:rPr lang="es-CL" sz="3000" b="1" kern="1200" noProof="0" dirty="0">
                          <a:solidFill>
                            <a:schemeClr val="tx1">
                              <a:lumMod val="65000"/>
                              <a:lumOff val="35000"/>
                            </a:schemeClr>
                          </a:solidFill>
                          <a:effectLst/>
                          <a:latin typeface="Lucida Grande"/>
                          <a:ea typeface="+mn-ea"/>
                          <a:cs typeface="+mn-cs"/>
                        </a:rPr>
                        <a:t> 2018</a:t>
                      </a:r>
                    </a:p>
                  </a:txBody>
                  <a:tcPr marL="243840" marR="243840" marT="91440" marB="91440" anchor="ctr">
                    <a:lnR w="12700" cap="flat" cmpd="sng" algn="ctr">
                      <a:solidFill>
                        <a:schemeClr val="accent1"/>
                      </a:solidFill>
                      <a:prstDash val="sysDash"/>
                      <a:round/>
                      <a:headEnd type="none" w="med" len="med"/>
                      <a:tailEnd type="none" w="med" len="med"/>
                    </a:lnR>
                    <a:lnB w="12700" cap="flat" cmpd="sng" algn="ctr">
                      <a:solidFill>
                        <a:srgbClr val="2D85EF"/>
                      </a:solidFill>
                      <a:prstDash val="solid"/>
                      <a:round/>
                      <a:headEnd type="none" w="med" len="med"/>
                      <a:tailEnd type="none" w="med" len="med"/>
                    </a:lnB>
                    <a:noFill/>
                  </a:tcPr>
                </a:tc>
                <a:tc>
                  <a:txBody>
                    <a:bodyPr/>
                    <a:lstStyle/>
                    <a:p>
                      <a:pPr marL="0" algn="ctr" defTabSz="914399" rtl="0" eaLnBrk="1" fontAlgn="b" latinLnBrk="0" hangingPunct="1"/>
                      <a:r>
                        <a:rPr lang="es-CL" sz="4000" b="0" kern="1200" noProof="0" dirty="0">
                          <a:solidFill>
                            <a:schemeClr val="tx1">
                              <a:lumMod val="65000"/>
                              <a:lumOff val="35000"/>
                            </a:schemeClr>
                          </a:solidFill>
                          <a:effectLst/>
                          <a:latin typeface="Lucida Grande"/>
                          <a:ea typeface="+mn-ea"/>
                          <a:cs typeface="+mn-cs"/>
                        </a:rPr>
                        <a:t>0,0</a:t>
                      </a:r>
                    </a:p>
                  </a:txBody>
                  <a:tcPr marL="0" marR="0" marT="0" marB="0"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B w="12700" cap="flat" cmpd="sng" algn="ctr">
                      <a:solidFill>
                        <a:srgbClr val="2D85EF"/>
                      </a:solidFill>
                      <a:prstDash val="solid"/>
                      <a:round/>
                      <a:headEnd type="none" w="med" len="med"/>
                      <a:tailEnd type="none" w="med" len="med"/>
                    </a:lnB>
                    <a:noFill/>
                  </a:tcPr>
                </a:tc>
                <a:tc>
                  <a:txBody>
                    <a:bodyPr/>
                    <a:lstStyle/>
                    <a:p>
                      <a:pPr marL="0" algn="ctr" defTabSz="914399" rtl="0" eaLnBrk="1" fontAlgn="b" latinLnBrk="0" hangingPunct="1"/>
                      <a:r>
                        <a:rPr lang="es-CL" sz="4000" b="0" kern="1200" noProof="0" dirty="0">
                          <a:solidFill>
                            <a:schemeClr val="tx1">
                              <a:lumMod val="65000"/>
                              <a:lumOff val="35000"/>
                            </a:schemeClr>
                          </a:solidFill>
                          <a:effectLst/>
                          <a:latin typeface="Lucida Grande"/>
                          <a:ea typeface="+mn-ea"/>
                          <a:cs typeface="+mn-cs"/>
                        </a:rPr>
                        <a:t>0,1</a:t>
                      </a:r>
                    </a:p>
                  </a:txBody>
                  <a:tcPr marL="0" marR="0" marT="0" marB="0" anchor="ctr">
                    <a:lnL w="12700" cap="flat" cmpd="sng" algn="ctr">
                      <a:solidFill>
                        <a:schemeClr val="accent1"/>
                      </a:solidFill>
                      <a:prstDash val="sysDash"/>
                      <a:round/>
                      <a:headEnd type="none" w="med" len="med"/>
                      <a:tailEnd type="none" w="med" len="med"/>
                    </a:lnL>
                    <a:lnB w="12700" cap="flat" cmpd="sng" algn="ctr">
                      <a:solidFill>
                        <a:srgbClr val="2D85EF"/>
                      </a:solidFill>
                      <a:prstDash val="solid"/>
                      <a:round/>
                      <a:headEnd type="none" w="med" len="med"/>
                      <a:tailEnd type="none" w="med" len="med"/>
                    </a:lnB>
                    <a:noFill/>
                  </a:tcPr>
                </a:tc>
                <a:tc>
                  <a:txBody>
                    <a:bodyPr/>
                    <a:lstStyle/>
                    <a:p>
                      <a:pPr marL="0" algn="ctr" defTabSz="914399" rtl="0" eaLnBrk="1" fontAlgn="b" latinLnBrk="0" hangingPunct="1"/>
                      <a:r>
                        <a:rPr lang="es-CL" sz="4000" b="0" kern="1200" noProof="0" dirty="0">
                          <a:solidFill>
                            <a:schemeClr val="tx1">
                              <a:lumMod val="65000"/>
                              <a:lumOff val="35000"/>
                            </a:schemeClr>
                          </a:solidFill>
                          <a:effectLst/>
                          <a:latin typeface="Lucida Grande"/>
                          <a:ea typeface="+mn-ea"/>
                          <a:cs typeface="+mn-cs"/>
                        </a:rPr>
                        <a:t>0,2</a:t>
                      </a:r>
                    </a:p>
                  </a:txBody>
                  <a:tcPr marL="0" marR="0" marT="0" marB="0" anchor="ctr">
                    <a:lnB w="12700" cap="flat" cmpd="sng" algn="ctr">
                      <a:solidFill>
                        <a:srgbClr val="2D85EF"/>
                      </a:solidFill>
                      <a:prstDash val="solid"/>
                      <a:round/>
                      <a:headEnd type="none" w="med" len="med"/>
                      <a:tailEnd type="none" w="med" len="med"/>
                    </a:lnB>
                    <a:noFill/>
                  </a:tcPr>
                </a:tc>
                <a:tc>
                  <a:txBody>
                    <a:bodyPr/>
                    <a:lstStyle/>
                    <a:p>
                      <a:pPr marL="0" algn="ctr" defTabSz="914399" rtl="0" eaLnBrk="1" fontAlgn="b" latinLnBrk="0" hangingPunct="1"/>
                      <a:r>
                        <a:rPr lang="es-CL" sz="4000" b="0" kern="1200" noProof="0" dirty="0">
                          <a:solidFill>
                            <a:schemeClr val="tx1">
                              <a:lumMod val="65000"/>
                              <a:lumOff val="35000"/>
                            </a:schemeClr>
                          </a:solidFill>
                          <a:effectLst/>
                          <a:latin typeface="Lucida Grande"/>
                          <a:ea typeface="+mn-ea"/>
                          <a:cs typeface="+mn-cs"/>
                        </a:rPr>
                        <a:t>0,0</a:t>
                      </a:r>
                    </a:p>
                  </a:txBody>
                  <a:tcPr marL="0" marR="0" marT="0" marB="0" anchor="ctr">
                    <a:lnB w="12700" cap="flat" cmpd="sng" algn="ctr">
                      <a:solidFill>
                        <a:srgbClr val="2D85EF"/>
                      </a:solidFill>
                      <a:prstDash val="solid"/>
                      <a:round/>
                      <a:headEnd type="none" w="med" len="med"/>
                      <a:tailEnd type="none" w="med" len="med"/>
                    </a:lnB>
                    <a:noFill/>
                  </a:tcPr>
                </a:tc>
                <a:tc>
                  <a:txBody>
                    <a:bodyPr/>
                    <a:lstStyle/>
                    <a:p>
                      <a:pPr marL="0" algn="ctr" defTabSz="914399" rtl="0" eaLnBrk="1" fontAlgn="b" latinLnBrk="0" hangingPunct="1"/>
                      <a:r>
                        <a:rPr lang="es-CL" sz="4000" b="0" kern="1200" noProof="0" dirty="0">
                          <a:solidFill>
                            <a:schemeClr val="tx1">
                              <a:lumMod val="65000"/>
                              <a:lumOff val="35000"/>
                            </a:schemeClr>
                          </a:solidFill>
                          <a:effectLst/>
                          <a:latin typeface="Lucida Grande"/>
                          <a:ea typeface="+mn-ea"/>
                          <a:cs typeface="+mn-cs"/>
                        </a:rPr>
                        <a:t>0,0</a:t>
                      </a:r>
                    </a:p>
                  </a:txBody>
                  <a:tcPr marL="0" marR="0" marT="0" marB="0" anchor="ctr">
                    <a:lnR w="12700" cap="flat" cmpd="sng" algn="ctr">
                      <a:solidFill>
                        <a:schemeClr val="accent1"/>
                      </a:solidFill>
                      <a:prstDash val="sysDash"/>
                      <a:round/>
                      <a:headEnd type="none" w="med" len="med"/>
                      <a:tailEnd type="none" w="med" len="med"/>
                    </a:lnR>
                    <a:lnB w="12700" cap="flat" cmpd="sng" algn="ctr">
                      <a:solidFill>
                        <a:srgbClr val="2D85EF"/>
                      </a:solidFill>
                      <a:prstDash val="solid"/>
                      <a:round/>
                      <a:headEnd type="none" w="med" len="med"/>
                      <a:tailEnd type="none" w="med" len="med"/>
                    </a:lnB>
                    <a:noFill/>
                  </a:tcPr>
                </a:tc>
                <a:tc>
                  <a:txBody>
                    <a:bodyPr/>
                    <a:lstStyle/>
                    <a:p>
                      <a:pPr marL="0" algn="ctr" defTabSz="914399" rtl="0" eaLnBrk="1" fontAlgn="b" latinLnBrk="0" hangingPunct="1"/>
                      <a:r>
                        <a:rPr lang="es-CL" sz="4000" b="0" kern="1200" noProof="0" dirty="0">
                          <a:solidFill>
                            <a:schemeClr val="tx1">
                              <a:lumMod val="65000"/>
                              <a:lumOff val="35000"/>
                            </a:schemeClr>
                          </a:solidFill>
                          <a:effectLst/>
                          <a:latin typeface="Lucida Grande"/>
                          <a:ea typeface="+mn-ea"/>
                          <a:cs typeface="+mn-cs"/>
                        </a:rPr>
                        <a:t>0,0</a:t>
                      </a:r>
                    </a:p>
                  </a:txBody>
                  <a:tcPr marL="0" marR="0" marT="0" marB="0" anchor="ctr">
                    <a:lnL w="12700" cap="flat" cmpd="sng" algn="ctr">
                      <a:solidFill>
                        <a:schemeClr val="accent1"/>
                      </a:solidFill>
                      <a:prstDash val="sysDash"/>
                      <a:round/>
                      <a:headEnd type="none" w="med" len="med"/>
                      <a:tailEnd type="none" w="med" len="med"/>
                    </a:lnL>
                    <a:lnB w="12700" cap="flat" cmpd="sng" algn="ctr">
                      <a:solidFill>
                        <a:srgbClr val="2D85EF"/>
                      </a:solidFill>
                      <a:prstDash val="solid"/>
                      <a:round/>
                      <a:headEnd type="none" w="med" len="med"/>
                      <a:tailEnd type="none" w="med" len="med"/>
                    </a:lnB>
                    <a:noFill/>
                  </a:tcPr>
                </a:tc>
                <a:tc>
                  <a:txBody>
                    <a:bodyPr/>
                    <a:lstStyle/>
                    <a:p>
                      <a:pPr marL="0" algn="ctr" defTabSz="914399" rtl="0" eaLnBrk="1" fontAlgn="b" latinLnBrk="0" hangingPunct="1"/>
                      <a:r>
                        <a:rPr lang="es-CL" sz="4000" b="0" kern="1200" noProof="0" dirty="0">
                          <a:solidFill>
                            <a:schemeClr val="tx1">
                              <a:lumMod val="65000"/>
                              <a:lumOff val="35000"/>
                            </a:schemeClr>
                          </a:solidFill>
                          <a:effectLst/>
                          <a:latin typeface="Lucida Grande"/>
                          <a:ea typeface="+mn-ea"/>
                          <a:cs typeface="+mn-cs"/>
                        </a:rPr>
                        <a:t>0,0</a:t>
                      </a:r>
                    </a:p>
                  </a:txBody>
                  <a:tcPr marL="0" marR="0" marT="0" marB="0" anchor="ctr">
                    <a:lnB w="12700" cap="flat" cmpd="sng" algn="ctr">
                      <a:solidFill>
                        <a:srgbClr val="2D85EF"/>
                      </a:solidFill>
                      <a:prstDash val="solid"/>
                      <a:round/>
                      <a:headEnd type="none" w="med" len="med"/>
                      <a:tailEnd type="none" w="med" len="med"/>
                    </a:lnB>
                    <a:noFill/>
                  </a:tcPr>
                </a:tc>
                <a:tc>
                  <a:txBody>
                    <a:bodyPr/>
                    <a:lstStyle/>
                    <a:p>
                      <a:pPr marL="0" algn="ctr" defTabSz="914399" rtl="0" eaLnBrk="1" fontAlgn="b" latinLnBrk="0" hangingPunct="1"/>
                      <a:r>
                        <a:rPr lang="es-CL" sz="4000" b="0" kern="1200" noProof="0" dirty="0">
                          <a:solidFill>
                            <a:schemeClr val="tx1">
                              <a:lumMod val="65000"/>
                              <a:lumOff val="35000"/>
                            </a:schemeClr>
                          </a:solidFill>
                          <a:effectLst/>
                          <a:latin typeface="Lucida Grande"/>
                          <a:ea typeface="+mn-ea"/>
                          <a:cs typeface="+mn-cs"/>
                        </a:rPr>
                        <a:t>0,0</a:t>
                      </a:r>
                    </a:p>
                  </a:txBody>
                  <a:tcPr marL="0" marR="0" marT="0" marB="0" anchor="ctr">
                    <a:lnR w="12700" cap="flat" cmpd="sng" algn="ctr">
                      <a:solidFill>
                        <a:schemeClr val="accent1"/>
                      </a:solidFill>
                      <a:prstDash val="sysDash"/>
                      <a:round/>
                      <a:headEnd type="none" w="med" len="med"/>
                      <a:tailEnd type="none" w="med" len="med"/>
                    </a:lnR>
                    <a:lnB w="12700" cap="flat" cmpd="sng" algn="ctr">
                      <a:solidFill>
                        <a:srgbClr val="2D85EF"/>
                      </a:solidFill>
                      <a:prstDash val="solid"/>
                      <a:round/>
                      <a:headEnd type="none" w="med" len="med"/>
                      <a:tailEnd type="none" w="med" len="med"/>
                    </a:lnB>
                    <a:noFill/>
                  </a:tcPr>
                </a:tc>
                <a:tc>
                  <a:txBody>
                    <a:bodyPr/>
                    <a:lstStyle/>
                    <a:p>
                      <a:pPr marL="0" algn="ctr" defTabSz="914399" rtl="0" eaLnBrk="1" fontAlgn="b" latinLnBrk="0" hangingPunct="1"/>
                      <a:r>
                        <a:rPr lang="es-CL" sz="4000" b="0" kern="1200" noProof="0" dirty="0">
                          <a:solidFill>
                            <a:schemeClr val="tx1">
                              <a:lumMod val="65000"/>
                              <a:lumOff val="35000"/>
                            </a:schemeClr>
                          </a:solidFill>
                          <a:effectLst/>
                          <a:latin typeface="Lucida Grande"/>
                          <a:ea typeface="+mn-ea"/>
                          <a:cs typeface="+mn-cs"/>
                        </a:rPr>
                        <a:t>0,0</a:t>
                      </a:r>
                    </a:p>
                  </a:txBody>
                  <a:tcPr marL="0" marR="0" marT="0" marB="0" anchor="ctr">
                    <a:lnL w="12700" cap="flat" cmpd="sng" algn="ctr">
                      <a:solidFill>
                        <a:schemeClr val="accent1"/>
                      </a:solidFill>
                      <a:prstDash val="sysDash"/>
                      <a:round/>
                      <a:headEnd type="none" w="med" len="med"/>
                      <a:tailEnd type="none" w="med" len="med"/>
                    </a:lnL>
                    <a:lnB w="12700" cap="flat" cmpd="sng" algn="ctr">
                      <a:solidFill>
                        <a:srgbClr val="2D85EF"/>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pSp>
        <p:nvGrpSpPr>
          <p:cNvPr id="2" name="Gruppe 354"/>
          <p:cNvGrpSpPr>
            <a:grpSpLocks/>
          </p:cNvGrpSpPr>
          <p:nvPr/>
        </p:nvGrpSpPr>
        <p:grpSpPr bwMode="auto">
          <a:xfrm>
            <a:off x="12838364" y="2406539"/>
            <a:ext cx="1554480" cy="1554480"/>
            <a:chOff x="981075" y="2832100"/>
            <a:chExt cx="1579881" cy="1576501"/>
          </a:xfrm>
          <a:blipFill>
            <a:blip r:embed="rId3"/>
            <a:stretch>
              <a:fillRect/>
            </a:stretch>
          </a:blipFill>
        </p:grpSpPr>
        <p:sp>
          <p:nvSpPr>
            <p:cNvPr id="71" name="Ellipse 76"/>
            <p:cNvSpPr>
              <a:spLocks noChangeAspect="1"/>
            </p:cNvSpPr>
            <p:nvPr/>
          </p:nvSpPr>
          <p:spPr bwMode="auto">
            <a:xfrm>
              <a:off x="981075" y="2832100"/>
              <a:ext cx="1579881" cy="1576501"/>
            </a:xfrm>
            <a:prstGeom prst="ellipse">
              <a:avLst/>
            </a:prstGeom>
            <a:grpFill/>
            <a:ln w="9525">
              <a:noFill/>
              <a:round/>
              <a:headEnd/>
              <a:tailEnd/>
            </a:ln>
          </p:spPr>
          <p:txBody>
            <a:bodyPr/>
            <a:lstStyle/>
            <a:p>
              <a:pPr>
                <a:defRPr/>
              </a:pPr>
              <a:endParaRPr lang="da-DK" dirty="0">
                <a:solidFill>
                  <a:srgbClr val="000000"/>
                </a:solidFill>
                <a:effectLst>
                  <a:outerShdw blurRad="38100" dist="38100" dir="2700000" algn="tl">
                    <a:srgbClr val="000000">
                      <a:alpha val="43137"/>
                    </a:srgbClr>
                  </a:outerShdw>
                </a:effectLst>
              </a:endParaRPr>
            </a:p>
          </p:txBody>
        </p:sp>
        <p:sp>
          <p:nvSpPr>
            <p:cNvPr id="72" name="Måne 67"/>
            <p:cNvSpPr/>
            <p:nvPr/>
          </p:nvSpPr>
          <p:spPr bwMode="auto">
            <a:xfrm rot="16552097">
              <a:off x="1375399" y="3256524"/>
              <a:ext cx="640589" cy="1414953"/>
            </a:xfrm>
            <a:prstGeom prst="moon">
              <a:avLst>
                <a:gd name="adj" fmla="val 8311"/>
              </a:avLst>
            </a:prstGeom>
            <a:grpFill/>
            <a:ln w="9525" cap="flat" cmpd="sng" algn="ctr">
              <a:noFill/>
              <a:prstDash val="solid"/>
            </a:ln>
            <a:effectLst/>
          </p:spPr>
          <p:txBody>
            <a:bodyPr anchor="ctr"/>
            <a:lstStyle/>
            <a:p>
              <a:pPr>
                <a:defRPr/>
              </a:pPr>
              <a:endParaRPr lang="da-DK" dirty="0">
                <a:solidFill>
                  <a:srgbClr val="FFFFFF"/>
                </a:solidFill>
                <a:effectLst>
                  <a:outerShdw blurRad="38100" dist="38100" dir="2700000" algn="tl">
                    <a:srgbClr val="000000">
                      <a:alpha val="43137"/>
                    </a:srgbClr>
                  </a:outerShdw>
                </a:effectLst>
              </a:endParaRPr>
            </a:p>
          </p:txBody>
        </p:sp>
        <p:sp>
          <p:nvSpPr>
            <p:cNvPr id="73" name="Ellipse 45"/>
            <p:cNvSpPr>
              <a:spLocks noChangeArrowheads="1"/>
            </p:cNvSpPr>
            <p:nvPr/>
          </p:nvSpPr>
          <p:spPr bwMode="auto">
            <a:xfrm>
              <a:off x="1179513" y="2887663"/>
              <a:ext cx="1057275" cy="792162"/>
            </a:xfrm>
            <a:prstGeom prst="ellipse">
              <a:avLst/>
            </a:prstGeom>
            <a:grpFill/>
            <a:ln w="9525">
              <a:noFill/>
              <a:round/>
              <a:headEnd/>
              <a:tailEnd/>
            </a:ln>
          </p:spPr>
          <p:txBody>
            <a:bodyPr anchor="ctr"/>
            <a:lstStyle/>
            <a:p>
              <a:pPr>
                <a:defRPr/>
              </a:pPr>
              <a:endParaRPr lang="da-DK" dirty="0">
                <a:solidFill>
                  <a:srgbClr val="FFFFFF"/>
                </a:solidFill>
                <a:effectLst>
                  <a:outerShdw blurRad="38100" dist="38100" dir="2700000" algn="tl">
                    <a:srgbClr val="000000">
                      <a:alpha val="43137"/>
                    </a:srgbClr>
                  </a:outerShdw>
                </a:effectLst>
              </a:endParaRPr>
            </a:p>
          </p:txBody>
        </p:sp>
      </p:grpSp>
      <p:grpSp>
        <p:nvGrpSpPr>
          <p:cNvPr id="3" name="Group 40"/>
          <p:cNvGrpSpPr>
            <a:grpSpLocks/>
          </p:cNvGrpSpPr>
          <p:nvPr/>
        </p:nvGrpSpPr>
        <p:grpSpPr bwMode="auto">
          <a:xfrm>
            <a:off x="3720124" y="2378325"/>
            <a:ext cx="1554480" cy="1554480"/>
            <a:chOff x="5475288" y="3217862"/>
            <a:chExt cx="3349625" cy="3351470"/>
          </a:xfrm>
        </p:grpSpPr>
        <p:sp>
          <p:nvSpPr>
            <p:cNvPr id="64" name="Oval 63"/>
            <p:cNvSpPr>
              <a:spLocks noChangeArrowheads="1"/>
            </p:cNvSpPr>
            <p:nvPr/>
          </p:nvSpPr>
          <p:spPr bwMode="auto">
            <a:xfrm>
              <a:off x="5475288" y="3217862"/>
              <a:ext cx="3349623" cy="3351470"/>
            </a:xfrm>
            <a:prstGeom prst="ellipse">
              <a:avLst/>
            </a:prstGeom>
            <a:gradFill flip="none" rotWithShape="1">
              <a:gsLst>
                <a:gs pos="0">
                  <a:schemeClr val="accent1">
                    <a:lumMod val="40000"/>
                    <a:lumOff val="60000"/>
                  </a:schemeClr>
                </a:gs>
                <a:gs pos="56000">
                  <a:srgbClr val="1F88C8"/>
                </a:gs>
                <a:gs pos="14000">
                  <a:schemeClr val="accent1">
                    <a:lumMod val="60000"/>
                    <a:lumOff val="40000"/>
                  </a:schemeClr>
                </a:gs>
              </a:gsLst>
              <a:path path="circle">
                <a:fillToRect l="50000" t="50000" r="50000" b="50000"/>
              </a:path>
              <a:tileRect/>
            </a:gradFill>
            <a:ln w="9525">
              <a:solidFill>
                <a:srgbClr val="1F88C8"/>
              </a:solidFill>
              <a:round/>
              <a:headEnd/>
              <a:tailEnd/>
            </a:ln>
            <a:effectLst>
              <a:outerShdw blurRad="63500" dist="23000" dir="5400000" rotWithShape="0">
                <a:srgbClr val="000000">
                  <a:alpha val="34999"/>
                </a:srgbClr>
              </a:outerShdw>
            </a:effectLst>
          </p:spPr>
          <p:txBody>
            <a:bodyPr anchor="ctr"/>
            <a:lstStyle/>
            <a:p>
              <a:pPr defTabSz="1172307"/>
              <a:endParaRPr lang="en-US" dirty="0">
                <a:solidFill>
                  <a:srgbClr val="FFFFFF"/>
                </a:solidFill>
                <a:effectLst>
                  <a:outerShdw blurRad="38100" dist="38100" dir="2700000" algn="tl">
                    <a:srgbClr val="000000">
                      <a:alpha val="43137"/>
                    </a:srgbClr>
                  </a:outerShdw>
                </a:effectLst>
                <a:latin typeface="Calibri" pitchFamily="-109" charset="0"/>
              </a:endParaRPr>
            </a:p>
          </p:txBody>
        </p:sp>
        <p:sp>
          <p:nvSpPr>
            <p:cNvPr id="74" name="Freeform 10"/>
            <p:cNvSpPr>
              <a:spLocks noEditPoints="1"/>
            </p:cNvSpPr>
            <p:nvPr/>
          </p:nvSpPr>
          <p:spPr bwMode="auto">
            <a:xfrm>
              <a:off x="5475288" y="3217862"/>
              <a:ext cx="3349625" cy="3306383"/>
            </a:xfrm>
            <a:custGeom>
              <a:avLst/>
              <a:gdLst>
                <a:gd name="T0" fmla="*/ 2147483647 w 446"/>
                <a:gd name="T1" fmla="*/ 2147483647 h 440"/>
                <a:gd name="T2" fmla="*/ 2147483647 w 446"/>
                <a:gd name="T3" fmla="*/ 2147483647 h 440"/>
                <a:gd name="T4" fmla="*/ 2147483647 w 446"/>
                <a:gd name="T5" fmla="*/ 2147483647 h 440"/>
                <a:gd name="T6" fmla="*/ 2147483647 w 446"/>
                <a:gd name="T7" fmla="*/ 2147483647 h 440"/>
                <a:gd name="T8" fmla="*/ 2147483647 w 446"/>
                <a:gd name="T9" fmla="*/ 2147483647 h 440"/>
                <a:gd name="T10" fmla="*/ 2147483647 w 446"/>
                <a:gd name="T11" fmla="*/ 2147483647 h 440"/>
                <a:gd name="T12" fmla="*/ 2147483647 w 446"/>
                <a:gd name="T13" fmla="*/ 2147483647 h 440"/>
                <a:gd name="T14" fmla="*/ 2147483647 w 446"/>
                <a:gd name="T15" fmla="*/ 2147483647 h 440"/>
                <a:gd name="T16" fmla="*/ 2147483647 w 446"/>
                <a:gd name="T17" fmla="*/ 2147483647 h 440"/>
                <a:gd name="T18" fmla="*/ 2147483647 w 446"/>
                <a:gd name="T19" fmla="*/ 2147483647 h 440"/>
                <a:gd name="T20" fmla="*/ 2147483647 w 446"/>
                <a:gd name="T21" fmla="*/ 2147483647 h 440"/>
                <a:gd name="T22" fmla="*/ 2147483647 w 446"/>
                <a:gd name="T23" fmla="*/ 2147483647 h 440"/>
                <a:gd name="T24" fmla="*/ 2147483647 w 446"/>
                <a:gd name="T25" fmla="*/ 2147483647 h 440"/>
                <a:gd name="T26" fmla="*/ 2147483647 w 446"/>
                <a:gd name="T27" fmla="*/ 2147483647 h 440"/>
                <a:gd name="T28" fmla="*/ 2147483647 w 446"/>
                <a:gd name="T29" fmla="*/ 2147483647 h 440"/>
                <a:gd name="T30" fmla="*/ 2147483647 w 446"/>
                <a:gd name="T31" fmla="*/ 2147483647 h 440"/>
                <a:gd name="T32" fmla="*/ 2147483647 w 446"/>
                <a:gd name="T33" fmla="*/ 2147483647 h 440"/>
                <a:gd name="T34" fmla="*/ 2147483647 w 446"/>
                <a:gd name="T35" fmla="*/ 2147483647 h 440"/>
                <a:gd name="T36" fmla="*/ 2147483647 w 446"/>
                <a:gd name="T37" fmla="*/ 2147483647 h 440"/>
                <a:gd name="T38" fmla="*/ 2147483647 w 446"/>
                <a:gd name="T39" fmla="*/ 2147483647 h 440"/>
                <a:gd name="T40" fmla="*/ 2147483647 w 446"/>
                <a:gd name="T41" fmla="*/ 2147483647 h 440"/>
                <a:gd name="T42" fmla="*/ 2147483647 w 446"/>
                <a:gd name="T43" fmla="*/ 2147483647 h 440"/>
                <a:gd name="T44" fmla="*/ 2147483647 w 446"/>
                <a:gd name="T45" fmla="*/ 2147483647 h 440"/>
                <a:gd name="T46" fmla="*/ 2147483647 w 446"/>
                <a:gd name="T47" fmla="*/ 2147483647 h 440"/>
                <a:gd name="T48" fmla="*/ 2147483647 w 446"/>
                <a:gd name="T49" fmla="*/ 2147483647 h 440"/>
                <a:gd name="T50" fmla="*/ 2147483647 w 446"/>
                <a:gd name="T51" fmla="*/ 2147483647 h 440"/>
                <a:gd name="T52" fmla="*/ 2147483647 w 446"/>
                <a:gd name="T53" fmla="*/ 2147483647 h 440"/>
                <a:gd name="T54" fmla="*/ 2147483647 w 446"/>
                <a:gd name="T55" fmla="*/ 2147483647 h 440"/>
                <a:gd name="T56" fmla="*/ 2147483647 w 446"/>
                <a:gd name="T57" fmla="*/ 2147483647 h 440"/>
                <a:gd name="T58" fmla="*/ 2147483647 w 446"/>
                <a:gd name="T59" fmla="*/ 2147483647 h 440"/>
                <a:gd name="T60" fmla="*/ 2147483647 w 446"/>
                <a:gd name="T61" fmla="*/ 2147483647 h 440"/>
                <a:gd name="T62" fmla="*/ 2147483647 w 446"/>
                <a:gd name="T63" fmla="*/ 2147483647 h 440"/>
                <a:gd name="T64" fmla="*/ 2147483647 w 446"/>
                <a:gd name="T65" fmla="*/ 2147483647 h 440"/>
                <a:gd name="T66" fmla="*/ 2147483647 w 446"/>
                <a:gd name="T67" fmla="*/ 2147483647 h 440"/>
                <a:gd name="T68" fmla="*/ 2147483647 w 446"/>
                <a:gd name="T69" fmla="*/ 0 h 440"/>
                <a:gd name="T70" fmla="*/ 2147483647 w 446"/>
                <a:gd name="T71" fmla="*/ 2147483647 h 440"/>
                <a:gd name="T72" fmla="*/ 2147483647 w 446"/>
                <a:gd name="T73" fmla="*/ 2147483647 h 440"/>
                <a:gd name="T74" fmla="*/ 2147483647 w 446"/>
                <a:gd name="T75" fmla="*/ 2147483647 h 440"/>
                <a:gd name="T76" fmla="*/ 2147483647 w 446"/>
                <a:gd name="T77" fmla="*/ 2147483647 h 440"/>
                <a:gd name="T78" fmla="*/ 2147483647 w 446"/>
                <a:gd name="T79" fmla="*/ 2147483647 h 440"/>
                <a:gd name="T80" fmla="*/ 2147483647 w 446"/>
                <a:gd name="T81" fmla="*/ 2147483647 h 440"/>
                <a:gd name="T82" fmla="*/ 2147483647 w 446"/>
                <a:gd name="T83" fmla="*/ 2147483647 h 440"/>
                <a:gd name="T84" fmla="*/ 2147483647 w 446"/>
                <a:gd name="T85" fmla="*/ 2147483647 h 440"/>
                <a:gd name="T86" fmla="*/ 2147483647 w 446"/>
                <a:gd name="T87" fmla="*/ 2147483647 h 440"/>
                <a:gd name="T88" fmla="*/ 2147483647 w 446"/>
                <a:gd name="T89" fmla="*/ 2147483647 h 440"/>
                <a:gd name="T90" fmla="*/ 2147483647 w 446"/>
                <a:gd name="T91" fmla="*/ 2147483647 h 440"/>
                <a:gd name="T92" fmla="*/ 2147483647 w 446"/>
                <a:gd name="T93" fmla="*/ 2147483647 h 440"/>
                <a:gd name="T94" fmla="*/ 2147483647 w 446"/>
                <a:gd name="T95" fmla="*/ 2147483647 h 440"/>
                <a:gd name="T96" fmla="*/ 2147483647 w 446"/>
                <a:gd name="T97" fmla="*/ 2147483647 h 440"/>
                <a:gd name="T98" fmla="*/ 2147483647 w 446"/>
                <a:gd name="T99" fmla="*/ 2147483647 h 440"/>
                <a:gd name="T100" fmla="*/ 2147483647 w 446"/>
                <a:gd name="T101" fmla="*/ 2147483647 h 440"/>
                <a:gd name="T102" fmla="*/ 2147483647 w 446"/>
                <a:gd name="T103" fmla="*/ 2147483647 h 440"/>
                <a:gd name="T104" fmla="*/ 2147483647 w 446"/>
                <a:gd name="T105" fmla="*/ 2147483647 h 440"/>
                <a:gd name="T106" fmla="*/ 2147483647 w 446"/>
                <a:gd name="T107" fmla="*/ 2147483647 h 440"/>
                <a:gd name="T108" fmla="*/ 2147483647 w 446"/>
                <a:gd name="T109" fmla="*/ 2147483647 h 440"/>
                <a:gd name="T110" fmla="*/ 2147483647 w 446"/>
                <a:gd name="T111" fmla="*/ 2147483647 h 440"/>
                <a:gd name="T112" fmla="*/ 2147483647 w 446"/>
                <a:gd name="T113" fmla="*/ 2147483647 h 440"/>
                <a:gd name="T114" fmla="*/ 2147483647 w 446"/>
                <a:gd name="T115" fmla="*/ 2147483647 h 440"/>
                <a:gd name="T116" fmla="*/ 2147483647 w 446"/>
                <a:gd name="T117" fmla="*/ 2147483647 h 440"/>
                <a:gd name="T118" fmla="*/ 2147483647 w 446"/>
                <a:gd name="T119" fmla="*/ 2147483647 h 440"/>
                <a:gd name="T120" fmla="*/ 2147483647 w 446"/>
                <a:gd name="T121" fmla="*/ 2147483647 h 440"/>
                <a:gd name="T122" fmla="*/ 2147483647 w 446"/>
                <a:gd name="T123" fmla="*/ 2147483647 h 440"/>
                <a:gd name="T124" fmla="*/ 2147483647 w 446"/>
                <a:gd name="T125" fmla="*/ 2147483647 h 4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440"/>
                <a:gd name="T191" fmla="*/ 446 w 446"/>
                <a:gd name="T192" fmla="*/ 440 h 4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440">
                  <a:moveTo>
                    <a:pt x="222" y="258"/>
                  </a:moveTo>
                  <a:lnTo>
                    <a:pt x="222" y="258"/>
                  </a:lnTo>
                  <a:lnTo>
                    <a:pt x="220" y="258"/>
                  </a:lnTo>
                  <a:lnTo>
                    <a:pt x="220" y="256"/>
                  </a:lnTo>
                  <a:lnTo>
                    <a:pt x="218" y="256"/>
                  </a:lnTo>
                  <a:lnTo>
                    <a:pt x="218" y="258"/>
                  </a:lnTo>
                  <a:lnTo>
                    <a:pt x="220" y="258"/>
                  </a:lnTo>
                  <a:lnTo>
                    <a:pt x="222" y="258"/>
                  </a:lnTo>
                  <a:close/>
                  <a:moveTo>
                    <a:pt x="260" y="60"/>
                  </a:moveTo>
                  <a:lnTo>
                    <a:pt x="262" y="60"/>
                  </a:lnTo>
                  <a:lnTo>
                    <a:pt x="262" y="58"/>
                  </a:lnTo>
                  <a:lnTo>
                    <a:pt x="258" y="58"/>
                  </a:lnTo>
                  <a:lnTo>
                    <a:pt x="260" y="60"/>
                  </a:lnTo>
                  <a:close/>
                  <a:moveTo>
                    <a:pt x="218" y="252"/>
                  </a:moveTo>
                  <a:lnTo>
                    <a:pt x="218" y="250"/>
                  </a:lnTo>
                  <a:lnTo>
                    <a:pt x="216" y="250"/>
                  </a:lnTo>
                  <a:lnTo>
                    <a:pt x="216" y="252"/>
                  </a:lnTo>
                  <a:lnTo>
                    <a:pt x="214" y="250"/>
                  </a:lnTo>
                  <a:lnTo>
                    <a:pt x="212" y="250"/>
                  </a:lnTo>
                  <a:lnTo>
                    <a:pt x="212" y="252"/>
                  </a:lnTo>
                  <a:lnTo>
                    <a:pt x="214" y="252"/>
                  </a:lnTo>
                  <a:lnTo>
                    <a:pt x="216" y="252"/>
                  </a:lnTo>
                  <a:lnTo>
                    <a:pt x="218" y="252"/>
                  </a:lnTo>
                  <a:close/>
                  <a:moveTo>
                    <a:pt x="146" y="162"/>
                  </a:moveTo>
                  <a:lnTo>
                    <a:pt x="144" y="162"/>
                  </a:lnTo>
                  <a:lnTo>
                    <a:pt x="146" y="164"/>
                  </a:lnTo>
                  <a:lnTo>
                    <a:pt x="146" y="166"/>
                  </a:lnTo>
                  <a:lnTo>
                    <a:pt x="146" y="168"/>
                  </a:lnTo>
                  <a:lnTo>
                    <a:pt x="146" y="170"/>
                  </a:lnTo>
                  <a:lnTo>
                    <a:pt x="146" y="172"/>
                  </a:lnTo>
                  <a:lnTo>
                    <a:pt x="150" y="172"/>
                  </a:lnTo>
                  <a:lnTo>
                    <a:pt x="148" y="170"/>
                  </a:lnTo>
                  <a:lnTo>
                    <a:pt x="148" y="168"/>
                  </a:lnTo>
                  <a:lnTo>
                    <a:pt x="148" y="166"/>
                  </a:lnTo>
                  <a:lnTo>
                    <a:pt x="150" y="164"/>
                  </a:lnTo>
                  <a:lnTo>
                    <a:pt x="150" y="162"/>
                  </a:lnTo>
                  <a:lnTo>
                    <a:pt x="152" y="160"/>
                  </a:lnTo>
                  <a:lnTo>
                    <a:pt x="154" y="158"/>
                  </a:lnTo>
                  <a:lnTo>
                    <a:pt x="156" y="160"/>
                  </a:lnTo>
                  <a:lnTo>
                    <a:pt x="156" y="162"/>
                  </a:lnTo>
                  <a:lnTo>
                    <a:pt x="156" y="164"/>
                  </a:lnTo>
                  <a:lnTo>
                    <a:pt x="156" y="160"/>
                  </a:lnTo>
                  <a:lnTo>
                    <a:pt x="156" y="156"/>
                  </a:lnTo>
                  <a:lnTo>
                    <a:pt x="154" y="150"/>
                  </a:lnTo>
                  <a:lnTo>
                    <a:pt x="154" y="146"/>
                  </a:lnTo>
                  <a:lnTo>
                    <a:pt x="156" y="148"/>
                  </a:lnTo>
                  <a:lnTo>
                    <a:pt x="156" y="144"/>
                  </a:lnTo>
                  <a:lnTo>
                    <a:pt x="152" y="142"/>
                  </a:lnTo>
                  <a:lnTo>
                    <a:pt x="150" y="140"/>
                  </a:lnTo>
                  <a:lnTo>
                    <a:pt x="146" y="140"/>
                  </a:lnTo>
                  <a:lnTo>
                    <a:pt x="148" y="144"/>
                  </a:lnTo>
                  <a:lnTo>
                    <a:pt x="148" y="148"/>
                  </a:lnTo>
                  <a:lnTo>
                    <a:pt x="150" y="150"/>
                  </a:lnTo>
                  <a:lnTo>
                    <a:pt x="148" y="156"/>
                  </a:lnTo>
                  <a:lnTo>
                    <a:pt x="146" y="162"/>
                  </a:lnTo>
                  <a:close/>
                  <a:moveTo>
                    <a:pt x="158" y="166"/>
                  </a:moveTo>
                  <a:lnTo>
                    <a:pt x="156" y="170"/>
                  </a:lnTo>
                  <a:lnTo>
                    <a:pt x="154" y="172"/>
                  </a:lnTo>
                  <a:lnTo>
                    <a:pt x="152" y="174"/>
                  </a:lnTo>
                  <a:lnTo>
                    <a:pt x="148" y="174"/>
                  </a:lnTo>
                  <a:lnTo>
                    <a:pt x="150" y="178"/>
                  </a:lnTo>
                  <a:lnTo>
                    <a:pt x="152" y="178"/>
                  </a:lnTo>
                  <a:lnTo>
                    <a:pt x="154" y="178"/>
                  </a:lnTo>
                  <a:lnTo>
                    <a:pt x="156" y="178"/>
                  </a:lnTo>
                  <a:lnTo>
                    <a:pt x="156" y="180"/>
                  </a:lnTo>
                  <a:lnTo>
                    <a:pt x="160" y="178"/>
                  </a:lnTo>
                  <a:lnTo>
                    <a:pt x="164" y="178"/>
                  </a:lnTo>
                  <a:lnTo>
                    <a:pt x="164" y="176"/>
                  </a:lnTo>
                  <a:lnTo>
                    <a:pt x="166" y="174"/>
                  </a:lnTo>
                  <a:lnTo>
                    <a:pt x="164" y="170"/>
                  </a:lnTo>
                  <a:lnTo>
                    <a:pt x="162" y="174"/>
                  </a:lnTo>
                  <a:lnTo>
                    <a:pt x="160" y="170"/>
                  </a:lnTo>
                  <a:lnTo>
                    <a:pt x="160" y="168"/>
                  </a:lnTo>
                  <a:lnTo>
                    <a:pt x="158" y="166"/>
                  </a:lnTo>
                  <a:close/>
                  <a:moveTo>
                    <a:pt x="124" y="198"/>
                  </a:moveTo>
                  <a:lnTo>
                    <a:pt x="122" y="198"/>
                  </a:lnTo>
                  <a:lnTo>
                    <a:pt x="120" y="196"/>
                  </a:lnTo>
                  <a:lnTo>
                    <a:pt x="114" y="200"/>
                  </a:lnTo>
                  <a:lnTo>
                    <a:pt x="108" y="202"/>
                  </a:lnTo>
                  <a:lnTo>
                    <a:pt x="106" y="200"/>
                  </a:lnTo>
                  <a:lnTo>
                    <a:pt x="104" y="202"/>
                  </a:lnTo>
                  <a:lnTo>
                    <a:pt x="100" y="202"/>
                  </a:lnTo>
                  <a:lnTo>
                    <a:pt x="106" y="204"/>
                  </a:lnTo>
                  <a:lnTo>
                    <a:pt x="108" y="208"/>
                  </a:lnTo>
                  <a:lnTo>
                    <a:pt x="104" y="214"/>
                  </a:lnTo>
                  <a:lnTo>
                    <a:pt x="106" y="218"/>
                  </a:lnTo>
                  <a:lnTo>
                    <a:pt x="112" y="212"/>
                  </a:lnTo>
                  <a:lnTo>
                    <a:pt x="116" y="208"/>
                  </a:lnTo>
                  <a:lnTo>
                    <a:pt x="124" y="208"/>
                  </a:lnTo>
                  <a:lnTo>
                    <a:pt x="126" y="204"/>
                  </a:lnTo>
                  <a:lnTo>
                    <a:pt x="130" y="208"/>
                  </a:lnTo>
                  <a:lnTo>
                    <a:pt x="136" y="208"/>
                  </a:lnTo>
                  <a:lnTo>
                    <a:pt x="138" y="204"/>
                  </a:lnTo>
                  <a:lnTo>
                    <a:pt x="142" y="202"/>
                  </a:lnTo>
                  <a:lnTo>
                    <a:pt x="140" y="200"/>
                  </a:lnTo>
                  <a:lnTo>
                    <a:pt x="144" y="200"/>
                  </a:lnTo>
                  <a:lnTo>
                    <a:pt x="144" y="198"/>
                  </a:lnTo>
                  <a:lnTo>
                    <a:pt x="146" y="196"/>
                  </a:lnTo>
                  <a:lnTo>
                    <a:pt x="148" y="192"/>
                  </a:lnTo>
                  <a:lnTo>
                    <a:pt x="150" y="188"/>
                  </a:lnTo>
                  <a:lnTo>
                    <a:pt x="150" y="184"/>
                  </a:lnTo>
                  <a:lnTo>
                    <a:pt x="148" y="184"/>
                  </a:lnTo>
                  <a:lnTo>
                    <a:pt x="150" y="182"/>
                  </a:lnTo>
                  <a:lnTo>
                    <a:pt x="148" y="180"/>
                  </a:lnTo>
                  <a:lnTo>
                    <a:pt x="146" y="176"/>
                  </a:lnTo>
                  <a:lnTo>
                    <a:pt x="144" y="176"/>
                  </a:lnTo>
                  <a:lnTo>
                    <a:pt x="144" y="178"/>
                  </a:lnTo>
                  <a:lnTo>
                    <a:pt x="144" y="182"/>
                  </a:lnTo>
                  <a:lnTo>
                    <a:pt x="142" y="186"/>
                  </a:lnTo>
                  <a:lnTo>
                    <a:pt x="138" y="188"/>
                  </a:lnTo>
                  <a:lnTo>
                    <a:pt x="138" y="192"/>
                  </a:lnTo>
                  <a:lnTo>
                    <a:pt x="136" y="192"/>
                  </a:lnTo>
                  <a:lnTo>
                    <a:pt x="132" y="196"/>
                  </a:lnTo>
                  <a:lnTo>
                    <a:pt x="130" y="194"/>
                  </a:lnTo>
                  <a:lnTo>
                    <a:pt x="130" y="198"/>
                  </a:lnTo>
                  <a:lnTo>
                    <a:pt x="130" y="200"/>
                  </a:lnTo>
                  <a:lnTo>
                    <a:pt x="126" y="198"/>
                  </a:lnTo>
                  <a:lnTo>
                    <a:pt x="124" y="198"/>
                  </a:lnTo>
                  <a:close/>
                  <a:moveTo>
                    <a:pt x="262" y="10"/>
                  </a:moveTo>
                  <a:lnTo>
                    <a:pt x="264" y="10"/>
                  </a:lnTo>
                  <a:lnTo>
                    <a:pt x="264" y="8"/>
                  </a:lnTo>
                  <a:lnTo>
                    <a:pt x="262" y="8"/>
                  </a:lnTo>
                  <a:lnTo>
                    <a:pt x="260" y="8"/>
                  </a:lnTo>
                  <a:lnTo>
                    <a:pt x="260" y="10"/>
                  </a:lnTo>
                  <a:lnTo>
                    <a:pt x="262" y="10"/>
                  </a:lnTo>
                  <a:close/>
                  <a:moveTo>
                    <a:pt x="234" y="262"/>
                  </a:moveTo>
                  <a:lnTo>
                    <a:pt x="234" y="262"/>
                  </a:lnTo>
                  <a:lnTo>
                    <a:pt x="234" y="260"/>
                  </a:lnTo>
                  <a:lnTo>
                    <a:pt x="232" y="260"/>
                  </a:lnTo>
                  <a:lnTo>
                    <a:pt x="230" y="260"/>
                  </a:lnTo>
                  <a:lnTo>
                    <a:pt x="228" y="260"/>
                  </a:lnTo>
                  <a:lnTo>
                    <a:pt x="226" y="260"/>
                  </a:lnTo>
                  <a:lnTo>
                    <a:pt x="226" y="262"/>
                  </a:lnTo>
                  <a:lnTo>
                    <a:pt x="228" y="262"/>
                  </a:lnTo>
                  <a:lnTo>
                    <a:pt x="230" y="262"/>
                  </a:lnTo>
                  <a:lnTo>
                    <a:pt x="232" y="264"/>
                  </a:lnTo>
                  <a:lnTo>
                    <a:pt x="234" y="264"/>
                  </a:lnTo>
                  <a:lnTo>
                    <a:pt x="234" y="262"/>
                  </a:lnTo>
                  <a:close/>
                  <a:moveTo>
                    <a:pt x="244" y="274"/>
                  </a:moveTo>
                  <a:lnTo>
                    <a:pt x="244" y="272"/>
                  </a:lnTo>
                  <a:lnTo>
                    <a:pt x="242" y="272"/>
                  </a:lnTo>
                  <a:lnTo>
                    <a:pt x="242" y="270"/>
                  </a:lnTo>
                  <a:lnTo>
                    <a:pt x="240" y="268"/>
                  </a:lnTo>
                  <a:lnTo>
                    <a:pt x="240" y="266"/>
                  </a:lnTo>
                  <a:lnTo>
                    <a:pt x="238" y="266"/>
                  </a:lnTo>
                  <a:lnTo>
                    <a:pt x="236" y="266"/>
                  </a:lnTo>
                  <a:lnTo>
                    <a:pt x="236" y="264"/>
                  </a:lnTo>
                  <a:lnTo>
                    <a:pt x="234" y="264"/>
                  </a:lnTo>
                  <a:lnTo>
                    <a:pt x="234" y="266"/>
                  </a:lnTo>
                  <a:lnTo>
                    <a:pt x="234" y="268"/>
                  </a:lnTo>
                  <a:lnTo>
                    <a:pt x="236" y="272"/>
                  </a:lnTo>
                  <a:lnTo>
                    <a:pt x="236" y="278"/>
                  </a:lnTo>
                  <a:lnTo>
                    <a:pt x="238" y="278"/>
                  </a:lnTo>
                  <a:lnTo>
                    <a:pt x="240" y="278"/>
                  </a:lnTo>
                  <a:lnTo>
                    <a:pt x="240" y="276"/>
                  </a:lnTo>
                  <a:lnTo>
                    <a:pt x="242" y="276"/>
                  </a:lnTo>
                  <a:lnTo>
                    <a:pt x="244" y="276"/>
                  </a:lnTo>
                  <a:lnTo>
                    <a:pt x="246" y="276"/>
                  </a:lnTo>
                  <a:lnTo>
                    <a:pt x="246" y="274"/>
                  </a:lnTo>
                  <a:lnTo>
                    <a:pt x="244" y="274"/>
                  </a:lnTo>
                  <a:close/>
                  <a:moveTo>
                    <a:pt x="342" y="70"/>
                  </a:moveTo>
                  <a:lnTo>
                    <a:pt x="344" y="70"/>
                  </a:lnTo>
                  <a:lnTo>
                    <a:pt x="344" y="66"/>
                  </a:lnTo>
                  <a:lnTo>
                    <a:pt x="342" y="66"/>
                  </a:lnTo>
                  <a:lnTo>
                    <a:pt x="338" y="66"/>
                  </a:lnTo>
                  <a:lnTo>
                    <a:pt x="340" y="68"/>
                  </a:lnTo>
                  <a:lnTo>
                    <a:pt x="342" y="70"/>
                  </a:lnTo>
                  <a:close/>
                  <a:moveTo>
                    <a:pt x="222" y="262"/>
                  </a:moveTo>
                  <a:lnTo>
                    <a:pt x="222" y="262"/>
                  </a:lnTo>
                  <a:lnTo>
                    <a:pt x="222" y="264"/>
                  </a:lnTo>
                  <a:lnTo>
                    <a:pt x="224" y="264"/>
                  </a:lnTo>
                  <a:lnTo>
                    <a:pt x="224" y="262"/>
                  </a:lnTo>
                  <a:lnTo>
                    <a:pt x="222" y="262"/>
                  </a:lnTo>
                  <a:close/>
                  <a:moveTo>
                    <a:pt x="434" y="172"/>
                  </a:moveTo>
                  <a:lnTo>
                    <a:pt x="434" y="172"/>
                  </a:lnTo>
                  <a:lnTo>
                    <a:pt x="432" y="174"/>
                  </a:lnTo>
                  <a:lnTo>
                    <a:pt x="430" y="176"/>
                  </a:lnTo>
                  <a:lnTo>
                    <a:pt x="430" y="178"/>
                  </a:lnTo>
                  <a:lnTo>
                    <a:pt x="428" y="180"/>
                  </a:lnTo>
                  <a:lnTo>
                    <a:pt x="430" y="182"/>
                  </a:lnTo>
                  <a:lnTo>
                    <a:pt x="432" y="184"/>
                  </a:lnTo>
                  <a:lnTo>
                    <a:pt x="434" y="182"/>
                  </a:lnTo>
                  <a:lnTo>
                    <a:pt x="434" y="180"/>
                  </a:lnTo>
                  <a:lnTo>
                    <a:pt x="434" y="178"/>
                  </a:lnTo>
                  <a:lnTo>
                    <a:pt x="434" y="176"/>
                  </a:lnTo>
                  <a:lnTo>
                    <a:pt x="436" y="176"/>
                  </a:lnTo>
                  <a:lnTo>
                    <a:pt x="438" y="176"/>
                  </a:lnTo>
                  <a:lnTo>
                    <a:pt x="440" y="176"/>
                  </a:lnTo>
                  <a:lnTo>
                    <a:pt x="438" y="174"/>
                  </a:lnTo>
                  <a:lnTo>
                    <a:pt x="438" y="172"/>
                  </a:lnTo>
                  <a:lnTo>
                    <a:pt x="436" y="172"/>
                  </a:lnTo>
                  <a:lnTo>
                    <a:pt x="434" y="172"/>
                  </a:lnTo>
                  <a:close/>
                  <a:moveTo>
                    <a:pt x="228" y="16"/>
                  </a:moveTo>
                  <a:lnTo>
                    <a:pt x="230" y="16"/>
                  </a:lnTo>
                  <a:lnTo>
                    <a:pt x="230" y="14"/>
                  </a:lnTo>
                  <a:lnTo>
                    <a:pt x="232" y="14"/>
                  </a:lnTo>
                  <a:lnTo>
                    <a:pt x="232" y="16"/>
                  </a:lnTo>
                  <a:lnTo>
                    <a:pt x="234" y="16"/>
                  </a:lnTo>
                  <a:lnTo>
                    <a:pt x="236" y="16"/>
                  </a:lnTo>
                  <a:lnTo>
                    <a:pt x="236" y="14"/>
                  </a:lnTo>
                  <a:lnTo>
                    <a:pt x="236" y="12"/>
                  </a:lnTo>
                  <a:lnTo>
                    <a:pt x="234" y="10"/>
                  </a:lnTo>
                  <a:lnTo>
                    <a:pt x="232" y="8"/>
                  </a:lnTo>
                  <a:lnTo>
                    <a:pt x="230" y="8"/>
                  </a:lnTo>
                  <a:lnTo>
                    <a:pt x="228" y="10"/>
                  </a:lnTo>
                  <a:lnTo>
                    <a:pt x="226" y="8"/>
                  </a:lnTo>
                  <a:lnTo>
                    <a:pt x="226" y="10"/>
                  </a:lnTo>
                  <a:lnTo>
                    <a:pt x="224" y="8"/>
                  </a:lnTo>
                  <a:lnTo>
                    <a:pt x="224" y="12"/>
                  </a:lnTo>
                  <a:lnTo>
                    <a:pt x="222" y="10"/>
                  </a:lnTo>
                  <a:lnTo>
                    <a:pt x="222" y="12"/>
                  </a:lnTo>
                  <a:lnTo>
                    <a:pt x="218" y="12"/>
                  </a:lnTo>
                  <a:lnTo>
                    <a:pt x="218" y="14"/>
                  </a:lnTo>
                  <a:lnTo>
                    <a:pt x="220" y="14"/>
                  </a:lnTo>
                  <a:lnTo>
                    <a:pt x="220" y="16"/>
                  </a:lnTo>
                  <a:lnTo>
                    <a:pt x="222" y="16"/>
                  </a:lnTo>
                  <a:lnTo>
                    <a:pt x="222" y="12"/>
                  </a:lnTo>
                  <a:lnTo>
                    <a:pt x="222" y="16"/>
                  </a:lnTo>
                  <a:lnTo>
                    <a:pt x="224" y="16"/>
                  </a:lnTo>
                  <a:lnTo>
                    <a:pt x="226" y="14"/>
                  </a:lnTo>
                  <a:lnTo>
                    <a:pt x="228" y="14"/>
                  </a:lnTo>
                  <a:lnTo>
                    <a:pt x="228" y="16"/>
                  </a:lnTo>
                  <a:close/>
                  <a:moveTo>
                    <a:pt x="204" y="18"/>
                  </a:moveTo>
                  <a:lnTo>
                    <a:pt x="206" y="18"/>
                  </a:lnTo>
                  <a:lnTo>
                    <a:pt x="208" y="22"/>
                  </a:lnTo>
                  <a:lnTo>
                    <a:pt x="208" y="20"/>
                  </a:lnTo>
                  <a:lnTo>
                    <a:pt x="208" y="16"/>
                  </a:lnTo>
                  <a:lnTo>
                    <a:pt x="212" y="16"/>
                  </a:lnTo>
                  <a:lnTo>
                    <a:pt x="210" y="14"/>
                  </a:lnTo>
                  <a:lnTo>
                    <a:pt x="212" y="14"/>
                  </a:lnTo>
                  <a:lnTo>
                    <a:pt x="210" y="12"/>
                  </a:lnTo>
                  <a:lnTo>
                    <a:pt x="208" y="14"/>
                  </a:lnTo>
                  <a:lnTo>
                    <a:pt x="206" y="14"/>
                  </a:lnTo>
                  <a:lnTo>
                    <a:pt x="206" y="16"/>
                  </a:lnTo>
                  <a:lnTo>
                    <a:pt x="204" y="16"/>
                  </a:lnTo>
                  <a:lnTo>
                    <a:pt x="202" y="16"/>
                  </a:lnTo>
                  <a:lnTo>
                    <a:pt x="200" y="18"/>
                  </a:lnTo>
                  <a:lnTo>
                    <a:pt x="200" y="20"/>
                  </a:lnTo>
                  <a:lnTo>
                    <a:pt x="202" y="20"/>
                  </a:lnTo>
                  <a:lnTo>
                    <a:pt x="204" y="22"/>
                  </a:lnTo>
                  <a:lnTo>
                    <a:pt x="202" y="18"/>
                  </a:lnTo>
                  <a:lnTo>
                    <a:pt x="204" y="18"/>
                  </a:lnTo>
                  <a:close/>
                  <a:moveTo>
                    <a:pt x="444" y="230"/>
                  </a:moveTo>
                  <a:lnTo>
                    <a:pt x="444" y="230"/>
                  </a:lnTo>
                  <a:lnTo>
                    <a:pt x="442" y="230"/>
                  </a:lnTo>
                  <a:lnTo>
                    <a:pt x="442" y="232"/>
                  </a:lnTo>
                  <a:lnTo>
                    <a:pt x="440" y="232"/>
                  </a:lnTo>
                  <a:lnTo>
                    <a:pt x="446" y="220"/>
                  </a:lnTo>
                  <a:lnTo>
                    <a:pt x="444" y="206"/>
                  </a:lnTo>
                  <a:lnTo>
                    <a:pt x="442" y="202"/>
                  </a:lnTo>
                  <a:lnTo>
                    <a:pt x="442" y="206"/>
                  </a:lnTo>
                  <a:lnTo>
                    <a:pt x="440" y="212"/>
                  </a:lnTo>
                  <a:lnTo>
                    <a:pt x="440" y="210"/>
                  </a:lnTo>
                  <a:lnTo>
                    <a:pt x="438" y="210"/>
                  </a:lnTo>
                  <a:lnTo>
                    <a:pt x="438" y="208"/>
                  </a:lnTo>
                  <a:lnTo>
                    <a:pt x="436" y="200"/>
                  </a:lnTo>
                  <a:lnTo>
                    <a:pt x="438" y="196"/>
                  </a:lnTo>
                  <a:lnTo>
                    <a:pt x="436" y="194"/>
                  </a:lnTo>
                  <a:lnTo>
                    <a:pt x="434" y="188"/>
                  </a:lnTo>
                  <a:lnTo>
                    <a:pt x="432" y="188"/>
                  </a:lnTo>
                  <a:lnTo>
                    <a:pt x="430" y="192"/>
                  </a:lnTo>
                  <a:lnTo>
                    <a:pt x="430" y="194"/>
                  </a:lnTo>
                  <a:lnTo>
                    <a:pt x="430" y="196"/>
                  </a:lnTo>
                  <a:lnTo>
                    <a:pt x="430" y="198"/>
                  </a:lnTo>
                  <a:lnTo>
                    <a:pt x="430" y="200"/>
                  </a:lnTo>
                  <a:lnTo>
                    <a:pt x="432" y="204"/>
                  </a:lnTo>
                  <a:lnTo>
                    <a:pt x="432" y="206"/>
                  </a:lnTo>
                  <a:lnTo>
                    <a:pt x="432" y="208"/>
                  </a:lnTo>
                  <a:lnTo>
                    <a:pt x="430" y="210"/>
                  </a:lnTo>
                  <a:lnTo>
                    <a:pt x="430" y="212"/>
                  </a:lnTo>
                  <a:lnTo>
                    <a:pt x="428" y="214"/>
                  </a:lnTo>
                  <a:lnTo>
                    <a:pt x="426" y="214"/>
                  </a:lnTo>
                  <a:lnTo>
                    <a:pt x="426" y="212"/>
                  </a:lnTo>
                  <a:lnTo>
                    <a:pt x="424" y="212"/>
                  </a:lnTo>
                  <a:lnTo>
                    <a:pt x="422" y="212"/>
                  </a:lnTo>
                  <a:lnTo>
                    <a:pt x="422" y="210"/>
                  </a:lnTo>
                  <a:lnTo>
                    <a:pt x="420" y="210"/>
                  </a:lnTo>
                  <a:lnTo>
                    <a:pt x="420" y="208"/>
                  </a:lnTo>
                  <a:lnTo>
                    <a:pt x="418" y="206"/>
                  </a:lnTo>
                  <a:lnTo>
                    <a:pt x="418" y="204"/>
                  </a:lnTo>
                  <a:lnTo>
                    <a:pt x="416" y="204"/>
                  </a:lnTo>
                  <a:lnTo>
                    <a:pt x="416" y="202"/>
                  </a:lnTo>
                  <a:lnTo>
                    <a:pt x="416" y="200"/>
                  </a:lnTo>
                  <a:lnTo>
                    <a:pt x="416" y="198"/>
                  </a:lnTo>
                  <a:lnTo>
                    <a:pt x="416" y="196"/>
                  </a:lnTo>
                  <a:lnTo>
                    <a:pt x="416" y="194"/>
                  </a:lnTo>
                  <a:lnTo>
                    <a:pt x="414" y="194"/>
                  </a:lnTo>
                  <a:lnTo>
                    <a:pt x="414" y="192"/>
                  </a:lnTo>
                  <a:lnTo>
                    <a:pt x="414" y="190"/>
                  </a:lnTo>
                  <a:lnTo>
                    <a:pt x="416" y="190"/>
                  </a:lnTo>
                  <a:lnTo>
                    <a:pt x="414" y="190"/>
                  </a:lnTo>
                  <a:lnTo>
                    <a:pt x="412" y="188"/>
                  </a:lnTo>
                  <a:lnTo>
                    <a:pt x="410" y="188"/>
                  </a:lnTo>
                  <a:lnTo>
                    <a:pt x="412" y="184"/>
                  </a:lnTo>
                  <a:lnTo>
                    <a:pt x="410" y="180"/>
                  </a:lnTo>
                  <a:lnTo>
                    <a:pt x="410" y="178"/>
                  </a:lnTo>
                  <a:lnTo>
                    <a:pt x="412" y="178"/>
                  </a:lnTo>
                  <a:lnTo>
                    <a:pt x="412" y="176"/>
                  </a:lnTo>
                  <a:lnTo>
                    <a:pt x="412" y="174"/>
                  </a:lnTo>
                  <a:lnTo>
                    <a:pt x="414" y="172"/>
                  </a:lnTo>
                  <a:lnTo>
                    <a:pt x="414" y="170"/>
                  </a:lnTo>
                  <a:lnTo>
                    <a:pt x="416" y="170"/>
                  </a:lnTo>
                  <a:lnTo>
                    <a:pt x="416" y="168"/>
                  </a:lnTo>
                  <a:lnTo>
                    <a:pt x="418" y="168"/>
                  </a:lnTo>
                  <a:lnTo>
                    <a:pt x="420" y="168"/>
                  </a:lnTo>
                  <a:lnTo>
                    <a:pt x="420" y="166"/>
                  </a:lnTo>
                  <a:lnTo>
                    <a:pt x="416" y="164"/>
                  </a:lnTo>
                  <a:lnTo>
                    <a:pt x="414" y="162"/>
                  </a:lnTo>
                  <a:lnTo>
                    <a:pt x="414" y="160"/>
                  </a:lnTo>
                  <a:lnTo>
                    <a:pt x="416" y="158"/>
                  </a:lnTo>
                  <a:lnTo>
                    <a:pt x="418" y="158"/>
                  </a:lnTo>
                  <a:lnTo>
                    <a:pt x="420" y="158"/>
                  </a:lnTo>
                  <a:lnTo>
                    <a:pt x="422" y="158"/>
                  </a:lnTo>
                  <a:lnTo>
                    <a:pt x="424" y="158"/>
                  </a:lnTo>
                  <a:lnTo>
                    <a:pt x="426" y="158"/>
                  </a:lnTo>
                  <a:lnTo>
                    <a:pt x="426" y="160"/>
                  </a:lnTo>
                  <a:lnTo>
                    <a:pt x="428" y="160"/>
                  </a:lnTo>
                  <a:lnTo>
                    <a:pt x="430" y="164"/>
                  </a:lnTo>
                  <a:lnTo>
                    <a:pt x="434" y="166"/>
                  </a:lnTo>
                  <a:lnTo>
                    <a:pt x="434" y="162"/>
                  </a:lnTo>
                  <a:lnTo>
                    <a:pt x="436" y="162"/>
                  </a:lnTo>
                  <a:lnTo>
                    <a:pt x="436" y="160"/>
                  </a:lnTo>
                  <a:lnTo>
                    <a:pt x="432" y="158"/>
                  </a:lnTo>
                  <a:lnTo>
                    <a:pt x="430" y="156"/>
                  </a:lnTo>
                  <a:lnTo>
                    <a:pt x="428" y="156"/>
                  </a:lnTo>
                  <a:lnTo>
                    <a:pt x="426" y="156"/>
                  </a:lnTo>
                  <a:lnTo>
                    <a:pt x="424" y="156"/>
                  </a:lnTo>
                  <a:lnTo>
                    <a:pt x="424" y="154"/>
                  </a:lnTo>
                  <a:lnTo>
                    <a:pt x="424" y="152"/>
                  </a:lnTo>
                  <a:lnTo>
                    <a:pt x="422" y="150"/>
                  </a:lnTo>
                  <a:lnTo>
                    <a:pt x="422" y="148"/>
                  </a:lnTo>
                  <a:lnTo>
                    <a:pt x="422" y="144"/>
                  </a:lnTo>
                  <a:lnTo>
                    <a:pt x="420" y="142"/>
                  </a:lnTo>
                  <a:lnTo>
                    <a:pt x="420" y="140"/>
                  </a:lnTo>
                  <a:lnTo>
                    <a:pt x="418" y="138"/>
                  </a:lnTo>
                  <a:lnTo>
                    <a:pt x="416" y="136"/>
                  </a:lnTo>
                  <a:lnTo>
                    <a:pt x="416" y="134"/>
                  </a:lnTo>
                  <a:lnTo>
                    <a:pt x="418" y="134"/>
                  </a:lnTo>
                  <a:lnTo>
                    <a:pt x="418" y="132"/>
                  </a:lnTo>
                  <a:lnTo>
                    <a:pt x="418" y="130"/>
                  </a:lnTo>
                  <a:lnTo>
                    <a:pt x="416" y="130"/>
                  </a:lnTo>
                  <a:lnTo>
                    <a:pt x="416" y="128"/>
                  </a:lnTo>
                  <a:lnTo>
                    <a:pt x="414" y="126"/>
                  </a:lnTo>
                  <a:lnTo>
                    <a:pt x="412" y="124"/>
                  </a:lnTo>
                  <a:lnTo>
                    <a:pt x="410" y="122"/>
                  </a:lnTo>
                  <a:lnTo>
                    <a:pt x="410" y="120"/>
                  </a:lnTo>
                  <a:lnTo>
                    <a:pt x="410" y="118"/>
                  </a:lnTo>
                  <a:lnTo>
                    <a:pt x="408" y="116"/>
                  </a:lnTo>
                  <a:lnTo>
                    <a:pt x="406" y="110"/>
                  </a:lnTo>
                  <a:lnTo>
                    <a:pt x="402" y="108"/>
                  </a:lnTo>
                  <a:lnTo>
                    <a:pt x="402" y="104"/>
                  </a:lnTo>
                  <a:lnTo>
                    <a:pt x="400" y="102"/>
                  </a:lnTo>
                  <a:lnTo>
                    <a:pt x="402" y="100"/>
                  </a:lnTo>
                  <a:lnTo>
                    <a:pt x="396" y="98"/>
                  </a:lnTo>
                  <a:lnTo>
                    <a:pt x="394" y="94"/>
                  </a:lnTo>
                  <a:lnTo>
                    <a:pt x="392" y="90"/>
                  </a:lnTo>
                  <a:lnTo>
                    <a:pt x="390" y="88"/>
                  </a:lnTo>
                  <a:lnTo>
                    <a:pt x="392" y="84"/>
                  </a:lnTo>
                  <a:lnTo>
                    <a:pt x="390" y="80"/>
                  </a:lnTo>
                  <a:lnTo>
                    <a:pt x="388" y="78"/>
                  </a:lnTo>
                  <a:lnTo>
                    <a:pt x="388" y="76"/>
                  </a:lnTo>
                  <a:lnTo>
                    <a:pt x="386" y="76"/>
                  </a:lnTo>
                  <a:lnTo>
                    <a:pt x="386" y="74"/>
                  </a:lnTo>
                  <a:lnTo>
                    <a:pt x="384" y="74"/>
                  </a:lnTo>
                  <a:lnTo>
                    <a:pt x="382" y="72"/>
                  </a:lnTo>
                  <a:lnTo>
                    <a:pt x="380" y="72"/>
                  </a:lnTo>
                  <a:lnTo>
                    <a:pt x="378" y="72"/>
                  </a:lnTo>
                  <a:lnTo>
                    <a:pt x="376" y="74"/>
                  </a:lnTo>
                  <a:lnTo>
                    <a:pt x="374" y="72"/>
                  </a:lnTo>
                  <a:lnTo>
                    <a:pt x="376" y="70"/>
                  </a:lnTo>
                  <a:lnTo>
                    <a:pt x="378" y="70"/>
                  </a:lnTo>
                  <a:lnTo>
                    <a:pt x="382" y="70"/>
                  </a:lnTo>
                  <a:lnTo>
                    <a:pt x="380" y="68"/>
                  </a:lnTo>
                  <a:lnTo>
                    <a:pt x="380" y="66"/>
                  </a:lnTo>
                  <a:lnTo>
                    <a:pt x="374" y="60"/>
                  </a:lnTo>
                  <a:lnTo>
                    <a:pt x="372" y="60"/>
                  </a:lnTo>
                  <a:lnTo>
                    <a:pt x="372" y="58"/>
                  </a:lnTo>
                  <a:lnTo>
                    <a:pt x="370" y="58"/>
                  </a:lnTo>
                  <a:lnTo>
                    <a:pt x="368" y="58"/>
                  </a:lnTo>
                  <a:lnTo>
                    <a:pt x="366" y="58"/>
                  </a:lnTo>
                  <a:lnTo>
                    <a:pt x="366" y="56"/>
                  </a:lnTo>
                  <a:lnTo>
                    <a:pt x="364" y="56"/>
                  </a:lnTo>
                  <a:lnTo>
                    <a:pt x="362" y="54"/>
                  </a:lnTo>
                  <a:lnTo>
                    <a:pt x="360" y="54"/>
                  </a:lnTo>
                  <a:lnTo>
                    <a:pt x="358" y="54"/>
                  </a:lnTo>
                  <a:lnTo>
                    <a:pt x="356" y="54"/>
                  </a:lnTo>
                  <a:lnTo>
                    <a:pt x="354" y="54"/>
                  </a:lnTo>
                  <a:lnTo>
                    <a:pt x="352" y="54"/>
                  </a:lnTo>
                  <a:lnTo>
                    <a:pt x="350" y="54"/>
                  </a:lnTo>
                  <a:lnTo>
                    <a:pt x="348" y="52"/>
                  </a:lnTo>
                  <a:lnTo>
                    <a:pt x="344" y="50"/>
                  </a:lnTo>
                  <a:lnTo>
                    <a:pt x="342" y="50"/>
                  </a:lnTo>
                  <a:lnTo>
                    <a:pt x="342" y="54"/>
                  </a:lnTo>
                  <a:lnTo>
                    <a:pt x="340" y="52"/>
                  </a:lnTo>
                  <a:lnTo>
                    <a:pt x="338" y="56"/>
                  </a:lnTo>
                  <a:lnTo>
                    <a:pt x="336" y="56"/>
                  </a:lnTo>
                  <a:lnTo>
                    <a:pt x="330" y="56"/>
                  </a:lnTo>
                  <a:lnTo>
                    <a:pt x="336" y="58"/>
                  </a:lnTo>
                  <a:lnTo>
                    <a:pt x="336" y="60"/>
                  </a:lnTo>
                  <a:lnTo>
                    <a:pt x="338" y="64"/>
                  </a:lnTo>
                  <a:lnTo>
                    <a:pt x="340" y="62"/>
                  </a:lnTo>
                  <a:lnTo>
                    <a:pt x="344" y="64"/>
                  </a:lnTo>
                  <a:lnTo>
                    <a:pt x="346" y="66"/>
                  </a:lnTo>
                  <a:lnTo>
                    <a:pt x="352" y="66"/>
                  </a:lnTo>
                  <a:lnTo>
                    <a:pt x="352" y="70"/>
                  </a:lnTo>
                  <a:lnTo>
                    <a:pt x="356" y="68"/>
                  </a:lnTo>
                  <a:lnTo>
                    <a:pt x="360" y="72"/>
                  </a:lnTo>
                  <a:lnTo>
                    <a:pt x="356" y="72"/>
                  </a:lnTo>
                  <a:lnTo>
                    <a:pt x="356" y="74"/>
                  </a:lnTo>
                  <a:lnTo>
                    <a:pt x="354" y="76"/>
                  </a:lnTo>
                  <a:lnTo>
                    <a:pt x="360" y="76"/>
                  </a:lnTo>
                  <a:lnTo>
                    <a:pt x="360" y="78"/>
                  </a:lnTo>
                  <a:lnTo>
                    <a:pt x="364" y="78"/>
                  </a:lnTo>
                  <a:lnTo>
                    <a:pt x="366" y="80"/>
                  </a:lnTo>
                  <a:lnTo>
                    <a:pt x="370" y="82"/>
                  </a:lnTo>
                  <a:lnTo>
                    <a:pt x="370" y="84"/>
                  </a:lnTo>
                  <a:lnTo>
                    <a:pt x="372" y="86"/>
                  </a:lnTo>
                  <a:lnTo>
                    <a:pt x="370" y="88"/>
                  </a:lnTo>
                  <a:lnTo>
                    <a:pt x="368" y="86"/>
                  </a:lnTo>
                  <a:lnTo>
                    <a:pt x="364" y="82"/>
                  </a:lnTo>
                  <a:lnTo>
                    <a:pt x="356" y="80"/>
                  </a:lnTo>
                  <a:lnTo>
                    <a:pt x="356" y="82"/>
                  </a:lnTo>
                  <a:lnTo>
                    <a:pt x="354" y="82"/>
                  </a:lnTo>
                  <a:lnTo>
                    <a:pt x="352" y="80"/>
                  </a:lnTo>
                  <a:lnTo>
                    <a:pt x="350" y="80"/>
                  </a:lnTo>
                  <a:lnTo>
                    <a:pt x="350" y="82"/>
                  </a:lnTo>
                  <a:lnTo>
                    <a:pt x="346" y="82"/>
                  </a:lnTo>
                  <a:lnTo>
                    <a:pt x="346" y="84"/>
                  </a:lnTo>
                  <a:lnTo>
                    <a:pt x="344" y="86"/>
                  </a:lnTo>
                  <a:lnTo>
                    <a:pt x="344" y="84"/>
                  </a:lnTo>
                  <a:lnTo>
                    <a:pt x="342" y="82"/>
                  </a:lnTo>
                  <a:lnTo>
                    <a:pt x="340" y="82"/>
                  </a:lnTo>
                  <a:lnTo>
                    <a:pt x="338" y="82"/>
                  </a:lnTo>
                  <a:lnTo>
                    <a:pt x="338" y="84"/>
                  </a:lnTo>
                  <a:lnTo>
                    <a:pt x="336" y="84"/>
                  </a:lnTo>
                  <a:lnTo>
                    <a:pt x="336" y="82"/>
                  </a:lnTo>
                  <a:lnTo>
                    <a:pt x="334" y="80"/>
                  </a:lnTo>
                  <a:lnTo>
                    <a:pt x="332" y="78"/>
                  </a:lnTo>
                  <a:lnTo>
                    <a:pt x="328" y="76"/>
                  </a:lnTo>
                  <a:lnTo>
                    <a:pt x="328" y="72"/>
                  </a:lnTo>
                  <a:lnTo>
                    <a:pt x="326" y="72"/>
                  </a:lnTo>
                  <a:lnTo>
                    <a:pt x="324" y="68"/>
                  </a:lnTo>
                  <a:lnTo>
                    <a:pt x="322" y="68"/>
                  </a:lnTo>
                  <a:lnTo>
                    <a:pt x="324" y="68"/>
                  </a:lnTo>
                  <a:lnTo>
                    <a:pt x="324" y="66"/>
                  </a:lnTo>
                  <a:lnTo>
                    <a:pt x="322" y="66"/>
                  </a:lnTo>
                  <a:lnTo>
                    <a:pt x="322" y="64"/>
                  </a:lnTo>
                  <a:lnTo>
                    <a:pt x="322" y="62"/>
                  </a:lnTo>
                  <a:lnTo>
                    <a:pt x="320" y="62"/>
                  </a:lnTo>
                  <a:lnTo>
                    <a:pt x="318" y="64"/>
                  </a:lnTo>
                  <a:lnTo>
                    <a:pt x="318" y="60"/>
                  </a:lnTo>
                  <a:lnTo>
                    <a:pt x="318" y="58"/>
                  </a:lnTo>
                  <a:lnTo>
                    <a:pt x="312" y="56"/>
                  </a:lnTo>
                  <a:lnTo>
                    <a:pt x="308" y="56"/>
                  </a:lnTo>
                  <a:lnTo>
                    <a:pt x="308" y="60"/>
                  </a:lnTo>
                  <a:lnTo>
                    <a:pt x="304" y="60"/>
                  </a:lnTo>
                  <a:lnTo>
                    <a:pt x="302" y="62"/>
                  </a:lnTo>
                  <a:lnTo>
                    <a:pt x="304" y="62"/>
                  </a:lnTo>
                  <a:lnTo>
                    <a:pt x="304" y="66"/>
                  </a:lnTo>
                  <a:lnTo>
                    <a:pt x="300" y="66"/>
                  </a:lnTo>
                  <a:lnTo>
                    <a:pt x="296" y="64"/>
                  </a:lnTo>
                  <a:lnTo>
                    <a:pt x="296" y="68"/>
                  </a:lnTo>
                  <a:lnTo>
                    <a:pt x="300" y="72"/>
                  </a:lnTo>
                  <a:lnTo>
                    <a:pt x="296" y="70"/>
                  </a:lnTo>
                  <a:lnTo>
                    <a:pt x="294" y="70"/>
                  </a:lnTo>
                  <a:lnTo>
                    <a:pt x="292" y="74"/>
                  </a:lnTo>
                  <a:lnTo>
                    <a:pt x="288" y="74"/>
                  </a:lnTo>
                  <a:lnTo>
                    <a:pt x="284" y="74"/>
                  </a:lnTo>
                  <a:lnTo>
                    <a:pt x="280" y="72"/>
                  </a:lnTo>
                  <a:lnTo>
                    <a:pt x="278" y="74"/>
                  </a:lnTo>
                  <a:lnTo>
                    <a:pt x="276" y="72"/>
                  </a:lnTo>
                  <a:lnTo>
                    <a:pt x="268" y="72"/>
                  </a:lnTo>
                  <a:lnTo>
                    <a:pt x="266" y="72"/>
                  </a:lnTo>
                  <a:lnTo>
                    <a:pt x="264" y="74"/>
                  </a:lnTo>
                  <a:lnTo>
                    <a:pt x="264" y="76"/>
                  </a:lnTo>
                  <a:lnTo>
                    <a:pt x="264" y="74"/>
                  </a:lnTo>
                  <a:lnTo>
                    <a:pt x="262" y="74"/>
                  </a:lnTo>
                  <a:lnTo>
                    <a:pt x="260" y="74"/>
                  </a:lnTo>
                  <a:lnTo>
                    <a:pt x="258" y="74"/>
                  </a:lnTo>
                  <a:lnTo>
                    <a:pt x="256" y="74"/>
                  </a:lnTo>
                  <a:lnTo>
                    <a:pt x="254" y="74"/>
                  </a:lnTo>
                  <a:lnTo>
                    <a:pt x="252" y="74"/>
                  </a:lnTo>
                  <a:lnTo>
                    <a:pt x="252" y="76"/>
                  </a:lnTo>
                  <a:lnTo>
                    <a:pt x="246" y="76"/>
                  </a:lnTo>
                  <a:lnTo>
                    <a:pt x="244" y="74"/>
                  </a:lnTo>
                  <a:lnTo>
                    <a:pt x="242" y="74"/>
                  </a:lnTo>
                  <a:lnTo>
                    <a:pt x="240" y="74"/>
                  </a:lnTo>
                  <a:lnTo>
                    <a:pt x="240" y="72"/>
                  </a:lnTo>
                  <a:lnTo>
                    <a:pt x="238" y="72"/>
                  </a:lnTo>
                  <a:lnTo>
                    <a:pt x="238" y="74"/>
                  </a:lnTo>
                  <a:lnTo>
                    <a:pt x="238" y="76"/>
                  </a:lnTo>
                  <a:lnTo>
                    <a:pt x="238" y="78"/>
                  </a:lnTo>
                  <a:lnTo>
                    <a:pt x="236" y="80"/>
                  </a:lnTo>
                  <a:lnTo>
                    <a:pt x="234" y="80"/>
                  </a:lnTo>
                  <a:lnTo>
                    <a:pt x="232" y="80"/>
                  </a:lnTo>
                  <a:lnTo>
                    <a:pt x="230" y="80"/>
                  </a:lnTo>
                  <a:lnTo>
                    <a:pt x="228" y="82"/>
                  </a:lnTo>
                  <a:lnTo>
                    <a:pt x="230" y="84"/>
                  </a:lnTo>
                  <a:lnTo>
                    <a:pt x="234" y="88"/>
                  </a:lnTo>
                  <a:lnTo>
                    <a:pt x="236" y="88"/>
                  </a:lnTo>
                  <a:lnTo>
                    <a:pt x="232" y="88"/>
                  </a:lnTo>
                  <a:lnTo>
                    <a:pt x="230" y="92"/>
                  </a:lnTo>
                  <a:lnTo>
                    <a:pt x="226" y="92"/>
                  </a:lnTo>
                  <a:lnTo>
                    <a:pt x="222" y="90"/>
                  </a:lnTo>
                  <a:lnTo>
                    <a:pt x="220" y="94"/>
                  </a:lnTo>
                  <a:lnTo>
                    <a:pt x="220" y="96"/>
                  </a:lnTo>
                  <a:lnTo>
                    <a:pt x="224" y="96"/>
                  </a:lnTo>
                  <a:lnTo>
                    <a:pt x="228" y="94"/>
                  </a:lnTo>
                  <a:lnTo>
                    <a:pt x="230" y="96"/>
                  </a:lnTo>
                  <a:lnTo>
                    <a:pt x="234" y="96"/>
                  </a:lnTo>
                  <a:lnTo>
                    <a:pt x="236" y="96"/>
                  </a:lnTo>
                  <a:lnTo>
                    <a:pt x="234" y="98"/>
                  </a:lnTo>
                  <a:lnTo>
                    <a:pt x="232" y="98"/>
                  </a:lnTo>
                  <a:lnTo>
                    <a:pt x="230" y="98"/>
                  </a:lnTo>
                  <a:lnTo>
                    <a:pt x="228" y="98"/>
                  </a:lnTo>
                  <a:lnTo>
                    <a:pt x="228" y="100"/>
                  </a:lnTo>
                  <a:lnTo>
                    <a:pt x="228" y="102"/>
                  </a:lnTo>
                  <a:lnTo>
                    <a:pt x="228" y="104"/>
                  </a:lnTo>
                  <a:lnTo>
                    <a:pt x="228" y="106"/>
                  </a:lnTo>
                  <a:lnTo>
                    <a:pt x="230" y="108"/>
                  </a:lnTo>
                  <a:lnTo>
                    <a:pt x="230" y="110"/>
                  </a:lnTo>
                  <a:lnTo>
                    <a:pt x="232" y="110"/>
                  </a:lnTo>
                  <a:lnTo>
                    <a:pt x="236" y="112"/>
                  </a:lnTo>
                  <a:lnTo>
                    <a:pt x="238" y="114"/>
                  </a:lnTo>
                  <a:lnTo>
                    <a:pt x="242" y="116"/>
                  </a:lnTo>
                  <a:lnTo>
                    <a:pt x="242" y="118"/>
                  </a:lnTo>
                  <a:lnTo>
                    <a:pt x="242" y="120"/>
                  </a:lnTo>
                  <a:lnTo>
                    <a:pt x="240" y="120"/>
                  </a:lnTo>
                  <a:lnTo>
                    <a:pt x="238" y="122"/>
                  </a:lnTo>
                  <a:lnTo>
                    <a:pt x="236" y="122"/>
                  </a:lnTo>
                  <a:lnTo>
                    <a:pt x="236" y="124"/>
                  </a:lnTo>
                  <a:lnTo>
                    <a:pt x="234" y="124"/>
                  </a:lnTo>
                  <a:lnTo>
                    <a:pt x="232" y="124"/>
                  </a:lnTo>
                  <a:lnTo>
                    <a:pt x="230" y="126"/>
                  </a:lnTo>
                  <a:lnTo>
                    <a:pt x="228" y="126"/>
                  </a:lnTo>
                  <a:lnTo>
                    <a:pt x="228" y="128"/>
                  </a:lnTo>
                  <a:lnTo>
                    <a:pt x="228" y="130"/>
                  </a:lnTo>
                  <a:lnTo>
                    <a:pt x="226" y="130"/>
                  </a:lnTo>
                  <a:lnTo>
                    <a:pt x="226" y="132"/>
                  </a:lnTo>
                  <a:lnTo>
                    <a:pt x="224" y="132"/>
                  </a:lnTo>
                  <a:lnTo>
                    <a:pt x="226" y="132"/>
                  </a:lnTo>
                  <a:lnTo>
                    <a:pt x="228" y="132"/>
                  </a:lnTo>
                  <a:lnTo>
                    <a:pt x="228" y="130"/>
                  </a:lnTo>
                  <a:lnTo>
                    <a:pt x="230" y="130"/>
                  </a:lnTo>
                  <a:lnTo>
                    <a:pt x="232" y="128"/>
                  </a:lnTo>
                  <a:lnTo>
                    <a:pt x="234" y="128"/>
                  </a:lnTo>
                  <a:lnTo>
                    <a:pt x="236" y="128"/>
                  </a:lnTo>
                  <a:lnTo>
                    <a:pt x="236" y="130"/>
                  </a:lnTo>
                  <a:lnTo>
                    <a:pt x="238" y="130"/>
                  </a:lnTo>
                  <a:lnTo>
                    <a:pt x="238" y="128"/>
                  </a:lnTo>
                  <a:lnTo>
                    <a:pt x="238" y="126"/>
                  </a:lnTo>
                  <a:lnTo>
                    <a:pt x="240" y="124"/>
                  </a:lnTo>
                  <a:lnTo>
                    <a:pt x="242" y="124"/>
                  </a:lnTo>
                  <a:lnTo>
                    <a:pt x="242" y="122"/>
                  </a:lnTo>
                  <a:lnTo>
                    <a:pt x="244" y="120"/>
                  </a:lnTo>
                  <a:lnTo>
                    <a:pt x="246" y="120"/>
                  </a:lnTo>
                  <a:lnTo>
                    <a:pt x="248" y="120"/>
                  </a:lnTo>
                  <a:lnTo>
                    <a:pt x="250" y="120"/>
                  </a:lnTo>
                  <a:lnTo>
                    <a:pt x="250" y="118"/>
                  </a:lnTo>
                  <a:lnTo>
                    <a:pt x="250" y="116"/>
                  </a:lnTo>
                  <a:lnTo>
                    <a:pt x="250" y="112"/>
                  </a:lnTo>
                  <a:lnTo>
                    <a:pt x="250" y="110"/>
                  </a:lnTo>
                  <a:lnTo>
                    <a:pt x="252" y="110"/>
                  </a:lnTo>
                  <a:lnTo>
                    <a:pt x="254" y="110"/>
                  </a:lnTo>
                  <a:lnTo>
                    <a:pt x="256" y="108"/>
                  </a:lnTo>
                  <a:lnTo>
                    <a:pt x="262" y="108"/>
                  </a:lnTo>
                  <a:lnTo>
                    <a:pt x="264" y="110"/>
                  </a:lnTo>
                  <a:lnTo>
                    <a:pt x="266" y="110"/>
                  </a:lnTo>
                  <a:lnTo>
                    <a:pt x="268" y="112"/>
                  </a:lnTo>
                  <a:lnTo>
                    <a:pt x="270" y="112"/>
                  </a:lnTo>
                  <a:lnTo>
                    <a:pt x="272" y="112"/>
                  </a:lnTo>
                  <a:lnTo>
                    <a:pt x="274" y="112"/>
                  </a:lnTo>
                  <a:lnTo>
                    <a:pt x="276" y="114"/>
                  </a:lnTo>
                  <a:lnTo>
                    <a:pt x="278" y="114"/>
                  </a:lnTo>
                  <a:lnTo>
                    <a:pt x="280" y="114"/>
                  </a:lnTo>
                  <a:lnTo>
                    <a:pt x="282" y="116"/>
                  </a:lnTo>
                  <a:lnTo>
                    <a:pt x="284" y="116"/>
                  </a:lnTo>
                  <a:lnTo>
                    <a:pt x="282" y="118"/>
                  </a:lnTo>
                  <a:lnTo>
                    <a:pt x="284" y="120"/>
                  </a:lnTo>
                  <a:lnTo>
                    <a:pt x="286" y="122"/>
                  </a:lnTo>
                  <a:lnTo>
                    <a:pt x="288" y="128"/>
                  </a:lnTo>
                  <a:lnTo>
                    <a:pt x="288" y="124"/>
                  </a:lnTo>
                  <a:lnTo>
                    <a:pt x="292" y="124"/>
                  </a:lnTo>
                  <a:lnTo>
                    <a:pt x="292" y="126"/>
                  </a:lnTo>
                  <a:lnTo>
                    <a:pt x="292" y="130"/>
                  </a:lnTo>
                  <a:lnTo>
                    <a:pt x="294" y="132"/>
                  </a:lnTo>
                  <a:lnTo>
                    <a:pt x="296" y="132"/>
                  </a:lnTo>
                  <a:lnTo>
                    <a:pt x="296" y="130"/>
                  </a:lnTo>
                  <a:lnTo>
                    <a:pt x="296" y="128"/>
                  </a:lnTo>
                  <a:lnTo>
                    <a:pt x="300" y="130"/>
                  </a:lnTo>
                  <a:lnTo>
                    <a:pt x="302" y="132"/>
                  </a:lnTo>
                  <a:lnTo>
                    <a:pt x="306" y="134"/>
                  </a:lnTo>
                  <a:lnTo>
                    <a:pt x="308" y="132"/>
                  </a:lnTo>
                  <a:lnTo>
                    <a:pt x="310" y="132"/>
                  </a:lnTo>
                  <a:lnTo>
                    <a:pt x="310" y="134"/>
                  </a:lnTo>
                  <a:lnTo>
                    <a:pt x="308" y="134"/>
                  </a:lnTo>
                  <a:lnTo>
                    <a:pt x="308" y="138"/>
                  </a:lnTo>
                  <a:lnTo>
                    <a:pt x="310" y="140"/>
                  </a:lnTo>
                  <a:lnTo>
                    <a:pt x="312" y="138"/>
                  </a:lnTo>
                  <a:lnTo>
                    <a:pt x="314" y="138"/>
                  </a:lnTo>
                  <a:lnTo>
                    <a:pt x="318" y="140"/>
                  </a:lnTo>
                  <a:lnTo>
                    <a:pt x="322" y="140"/>
                  </a:lnTo>
                  <a:lnTo>
                    <a:pt x="324" y="142"/>
                  </a:lnTo>
                  <a:lnTo>
                    <a:pt x="322" y="142"/>
                  </a:lnTo>
                  <a:lnTo>
                    <a:pt x="320" y="142"/>
                  </a:lnTo>
                  <a:lnTo>
                    <a:pt x="318" y="142"/>
                  </a:lnTo>
                  <a:lnTo>
                    <a:pt x="316" y="142"/>
                  </a:lnTo>
                  <a:lnTo>
                    <a:pt x="314" y="142"/>
                  </a:lnTo>
                  <a:lnTo>
                    <a:pt x="314" y="144"/>
                  </a:lnTo>
                  <a:lnTo>
                    <a:pt x="316" y="144"/>
                  </a:lnTo>
                  <a:lnTo>
                    <a:pt x="316" y="146"/>
                  </a:lnTo>
                  <a:lnTo>
                    <a:pt x="318" y="146"/>
                  </a:lnTo>
                  <a:lnTo>
                    <a:pt x="320" y="148"/>
                  </a:lnTo>
                  <a:lnTo>
                    <a:pt x="322" y="148"/>
                  </a:lnTo>
                  <a:lnTo>
                    <a:pt x="322" y="150"/>
                  </a:lnTo>
                  <a:lnTo>
                    <a:pt x="326" y="156"/>
                  </a:lnTo>
                  <a:lnTo>
                    <a:pt x="324" y="162"/>
                  </a:lnTo>
                  <a:lnTo>
                    <a:pt x="328" y="162"/>
                  </a:lnTo>
                  <a:lnTo>
                    <a:pt x="328" y="168"/>
                  </a:lnTo>
                  <a:lnTo>
                    <a:pt x="328" y="166"/>
                  </a:lnTo>
                  <a:lnTo>
                    <a:pt x="330" y="166"/>
                  </a:lnTo>
                  <a:lnTo>
                    <a:pt x="332" y="168"/>
                  </a:lnTo>
                  <a:lnTo>
                    <a:pt x="332" y="170"/>
                  </a:lnTo>
                  <a:lnTo>
                    <a:pt x="332" y="172"/>
                  </a:lnTo>
                  <a:lnTo>
                    <a:pt x="332" y="174"/>
                  </a:lnTo>
                  <a:lnTo>
                    <a:pt x="334" y="176"/>
                  </a:lnTo>
                  <a:lnTo>
                    <a:pt x="336" y="178"/>
                  </a:lnTo>
                  <a:lnTo>
                    <a:pt x="338" y="180"/>
                  </a:lnTo>
                  <a:lnTo>
                    <a:pt x="340" y="180"/>
                  </a:lnTo>
                  <a:lnTo>
                    <a:pt x="342" y="182"/>
                  </a:lnTo>
                  <a:lnTo>
                    <a:pt x="342" y="184"/>
                  </a:lnTo>
                  <a:lnTo>
                    <a:pt x="342" y="186"/>
                  </a:lnTo>
                  <a:lnTo>
                    <a:pt x="344" y="186"/>
                  </a:lnTo>
                  <a:lnTo>
                    <a:pt x="346" y="188"/>
                  </a:lnTo>
                  <a:lnTo>
                    <a:pt x="348" y="188"/>
                  </a:lnTo>
                  <a:lnTo>
                    <a:pt x="348" y="190"/>
                  </a:lnTo>
                  <a:lnTo>
                    <a:pt x="350" y="190"/>
                  </a:lnTo>
                  <a:lnTo>
                    <a:pt x="350" y="192"/>
                  </a:lnTo>
                  <a:lnTo>
                    <a:pt x="352" y="192"/>
                  </a:lnTo>
                  <a:lnTo>
                    <a:pt x="354" y="192"/>
                  </a:lnTo>
                  <a:lnTo>
                    <a:pt x="354" y="194"/>
                  </a:lnTo>
                  <a:lnTo>
                    <a:pt x="356" y="194"/>
                  </a:lnTo>
                  <a:lnTo>
                    <a:pt x="358" y="194"/>
                  </a:lnTo>
                  <a:lnTo>
                    <a:pt x="360" y="196"/>
                  </a:lnTo>
                  <a:lnTo>
                    <a:pt x="364" y="196"/>
                  </a:lnTo>
                  <a:lnTo>
                    <a:pt x="366" y="200"/>
                  </a:lnTo>
                  <a:lnTo>
                    <a:pt x="368" y="202"/>
                  </a:lnTo>
                  <a:lnTo>
                    <a:pt x="370" y="206"/>
                  </a:lnTo>
                  <a:lnTo>
                    <a:pt x="374" y="206"/>
                  </a:lnTo>
                  <a:lnTo>
                    <a:pt x="374" y="210"/>
                  </a:lnTo>
                  <a:lnTo>
                    <a:pt x="376" y="210"/>
                  </a:lnTo>
                  <a:lnTo>
                    <a:pt x="376" y="214"/>
                  </a:lnTo>
                  <a:lnTo>
                    <a:pt x="378" y="214"/>
                  </a:lnTo>
                  <a:lnTo>
                    <a:pt x="380" y="214"/>
                  </a:lnTo>
                  <a:lnTo>
                    <a:pt x="382" y="214"/>
                  </a:lnTo>
                  <a:lnTo>
                    <a:pt x="384" y="216"/>
                  </a:lnTo>
                  <a:lnTo>
                    <a:pt x="384" y="218"/>
                  </a:lnTo>
                  <a:lnTo>
                    <a:pt x="386" y="218"/>
                  </a:lnTo>
                  <a:lnTo>
                    <a:pt x="386" y="220"/>
                  </a:lnTo>
                  <a:lnTo>
                    <a:pt x="392" y="222"/>
                  </a:lnTo>
                  <a:lnTo>
                    <a:pt x="394" y="222"/>
                  </a:lnTo>
                  <a:lnTo>
                    <a:pt x="392" y="218"/>
                  </a:lnTo>
                  <a:lnTo>
                    <a:pt x="390" y="218"/>
                  </a:lnTo>
                  <a:lnTo>
                    <a:pt x="388" y="218"/>
                  </a:lnTo>
                  <a:lnTo>
                    <a:pt x="386" y="216"/>
                  </a:lnTo>
                  <a:lnTo>
                    <a:pt x="386" y="214"/>
                  </a:lnTo>
                  <a:lnTo>
                    <a:pt x="386" y="212"/>
                  </a:lnTo>
                  <a:lnTo>
                    <a:pt x="384" y="210"/>
                  </a:lnTo>
                  <a:lnTo>
                    <a:pt x="382" y="210"/>
                  </a:lnTo>
                  <a:lnTo>
                    <a:pt x="382" y="208"/>
                  </a:lnTo>
                  <a:lnTo>
                    <a:pt x="380" y="208"/>
                  </a:lnTo>
                  <a:lnTo>
                    <a:pt x="380" y="206"/>
                  </a:lnTo>
                  <a:lnTo>
                    <a:pt x="378" y="206"/>
                  </a:lnTo>
                  <a:lnTo>
                    <a:pt x="376" y="204"/>
                  </a:lnTo>
                  <a:lnTo>
                    <a:pt x="374" y="202"/>
                  </a:lnTo>
                  <a:lnTo>
                    <a:pt x="370" y="198"/>
                  </a:lnTo>
                  <a:lnTo>
                    <a:pt x="368" y="196"/>
                  </a:lnTo>
                  <a:lnTo>
                    <a:pt x="370" y="196"/>
                  </a:lnTo>
                  <a:lnTo>
                    <a:pt x="370" y="194"/>
                  </a:lnTo>
                  <a:lnTo>
                    <a:pt x="372" y="194"/>
                  </a:lnTo>
                  <a:lnTo>
                    <a:pt x="372" y="196"/>
                  </a:lnTo>
                  <a:lnTo>
                    <a:pt x="374" y="196"/>
                  </a:lnTo>
                  <a:lnTo>
                    <a:pt x="376" y="198"/>
                  </a:lnTo>
                  <a:lnTo>
                    <a:pt x="376" y="200"/>
                  </a:lnTo>
                  <a:lnTo>
                    <a:pt x="376" y="202"/>
                  </a:lnTo>
                  <a:lnTo>
                    <a:pt x="378" y="202"/>
                  </a:lnTo>
                  <a:lnTo>
                    <a:pt x="380" y="202"/>
                  </a:lnTo>
                  <a:lnTo>
                    <a:pt x="382" y="202"/>
                  </a:lnTo>
                  <a:lnTo>
                    <a:pt x="384" y="204"/>
                  </a:lnTo>
                  <a:lnTo>
                    <a:pt x="384" y="206"/>
                  </a:lnTo>
                  <a:lnTo>
                    <a:pt x="386" y="208"/>
                  </a:lnTo>
                  <a:lnTo>
                    <a:pt x="388" y="208"/>
                  </a:lnTo>
                  <a:lnTo>
                    <a:pt x="388" y="210"/>
                  </a:lnTo>
                  <a:lnTo>
                    <a:pt x="390" y="210"/>
                  </a:lnTo>
                  <a:lnTo>
                    <a:pt x="392" y="212"/>
                  </a:lnTo>
                  <a:lnTo>
                    <a:pt x="396" y="212"/>
                  </a:lnTo>
                  <a:lnTo>
                    <a:pt x="398" y="214"/>
                  </a:lnTo>
                  <a:lnTo>
                    <a:pt x="404" y="216"/>
                  </a:lnTo>
                  <a:lnTo>
                    <a:pt x="408" y="222"/>
                  </a:lnTo>
                  <a:lnTo>
                    <a:pt x="406" y="222"/>
                  </a:lnTo>
                  <a:lnTo>
                    <a:pt x="404" y="222"/>
                  </a:lnTo>
                  <a:lnTo>
                    <a:pt x="404" y="224"/>
                  </a:lnTo>
                  <a:lnTo>
                    <a:pt x="402" y="224"/>
                  </a:lnTo>
                  <a:lnTo>
                    <a:pt x="404" y="224"/>
                  </a:lnTo>
                  <a:lnTo>
                    <a:pt x="404" y="226"/>
                  </a:lnTo>
                  <a:lnTo>
                    <a:pt x="406" y="226"/>
                  </a:lnTo>
                  <a:lnTo>
                    <a:pt x="406" y="228"/>
                  </a:lnTo>
                  <a:lnTo>
                    <a:pt x="408" y="228"/>
                  </a:lnTo>
                  <a:lnTo>
                    <a:pt x="408" y="230"/>
                  </a:lnTo>
                  <a:lnTo>
                    <a:pt x="410" y="230"/>
                  </a:lnTo>
                  <a:lnTo>
                    <a:pt x="412" y="230"/>
                  </a:lnTo>
                  <a:lnTo>
                    <a:pt x="414" y="230"/>
                  </a:lnTo>
                  <a:lnTo>
                    <a:pt x="416" y="228"/>
                  </a:lnTo>
                  <a:lnTo>
                    <a:pt x="422" y="228"/>
                  </a:lnTo>
                  <a:lnTo>
                    <a:pt x="426" y="228"/>
                  </a:lnTo>
                  <a:lnTo>
                    <a:pt x="428" y="224"/>
                  </a:lnTo>
                  <a:lnTo>
                    <a:pt x="430" y="220"/>
                  </a:lnTo>
                  <a:lnTo>
                    <a:pt x="432" y="220"/>
                  </a:lnTo>
                  <a:lnTo>
                    <a:pt x="432" y="222"/>
                  </a:lnTo>
                  <a:lnTo>
                    <a:pt x="434" y="222"/>
                  </a:lnTo>
                  <a:lnTo>
                    <a:pt x="434" y="224"/>
                  </a:lnTo>
                  <a:lnTo>
                    <a:pt x="442" y="220"/>
                  </a:lnTo>
                  <a:lnTo>
                    <a:pt x="442" y="222"/>
                  </a:lnTo>
                  <a:lnTo>
                    <a:pt x="442" y="224"/>
                  </a:lnTo>
                  <a:lnTo>
                    <a:pt x="440" y="226"/>
                  </a:lnTo>
                  <a:lnTo>
                    <a:pt x="438" y="234"/>
                  </a:lnTo>
                  <a:lnTo>
                    <a:pt x="442" y="242"/>
                  </a:lnTo>
                  <a:lnTo>
                    <a:pt x="442" y="240"/>
                  </a:lnTo>
                  <a:lnTo>
                    <a:pt x="442" y="238"/>
                  </a:lnTo>
                  <a:lnTo>
                    <a:pt x="442" y="234"/>
                  </a:lnTo>
                  <a:lnTo>
                    <a:pt x="444" y="232"/>
                  </a:lnTo>
                  <a:lnTo>
                    <a:pt x="444" y="230"/>
                  </a:lnTo>
                  <a:close/>
                  <a:moveTo>
                    <a:pt x="270" y="62"/>
                  </a:moveTo>
                  <a:lnTo>
                    <a:pt x="272" y="64"/>
                  </a:lnTo>
                  <a:lnTo>
                    <a:pt x="276" y="64"/>
                  </a:lnTo>
                  <a:lnTo>
                    <a:pt x="278" y="68"/>
                  </a:lnTo>
                  <a:lnTo>
                    <a:pt x="280" y="62"/>
                  </a:lnTo>
                  <a:lnTo>
                    <a:pt x="282" y="68"/>
                  </a:lnTo>
                  <a:lnTo>
                    <a:pt x="284" y="66"/>
                  </a:lnTo>
                  <a:lnTo>
                    <a:pt x="288" y="68"/>
                  </a:lnTo>
                  <a:lnTo>
                    <a:pt x="292" y="68"/>
                  </a:lnTo>
                  <a:lnTo>
                    <a:pt x="294" y="66"/>
                  </a:lnTo>
                  <a:lnTo>
                    <a:pt x="298" y="64"/>
                  </a:lnTo>
                  <a:lnTo>
                    <a:pt x="294" y="62"/>
                  </a:lnTo>
                  <a:lnTo>
                    <a:pt x="292" y="58"/>
                  </a:lnTo>
                  <a:lnTo>
                    <a:pt x="286" y="58"/>
                  </a:lnTo>
                  <a:lnTo>
                    <a:pt x="286" y="56"/>
                  </a:lnTo>
                  <a:lnTo>
                    <a:pt x="282" y="54"/>
                  </a:lnTo>
                  <a:lnTo>
                    <a:pt x="280" y="54"/>
                  </a:lnTo>
                  <a:lnTo>
                    <a:pt x="278" y="56"/>
                  </a:lnTo>
                  <a:lnTo>
                    <a:pt x="278" y="60"/>
                  </a:lnTo>
                  <a:lnTo>
                    <a:pt x="276" y="60"/>
                  </a:lnTo>
                  <a:lnTo>
                    <a:pt x="272" y="60"/>
                  </a:lnTo>
                  <a:lnTo>
                    <a:pt x="270" y="62"/>
                  </a:lnTo>
                  <a:close/>
                  <a:moveTo>
                    <a:pt x="264" y="54"/>
                  </a:moveTo>
                  <a:lnTo>
                    <a:pt x="264" y="56"/>
                  </a:lnTo>
                  <a:lnTo>
                    <a:pt x="262" y="56"/>
                  </a:lnTo>
                  <a:lnTo>
                    <a:pt x="262" y="58"/>
                  </a:lnTo>
                  <a:lnTo>
                    <a:pt x="264" y="58"/>
                  </a:lnTo>
                  <a:lnTo>
                    <a:pt x="264" y="60"/>
                  </a:lnTo>
                  <a:lnTo>
                    <a:pt x="262" y="62"/>
                  </a:lnTo>
                  <a:lnTo>
                    <a:pt x="264" y="62"/>
                  </a:lnTo>
                  <a:lnTo>
                    <a:pt x="264" y="66"/>
                  </a:lnTo>
                  <a:lnTo>
                    <a:pt x="268" y="68"/>
                  </a:lnTo>
                  <a:lnTo>
                    <a:pt x="268" y="64"/>
                  </a:lnTo>
                  <a:lnTo>
                    <a:pt x="270" y="64"/>
                  </a:lnTo>
                  <a:lnTo>
                    <a:pt x="268" y="60"/>
                  </a:lnTo>
                  <a:lnTo>
                    <a:pt x="268" y="58"/>
                  </a:lnTo>
                  <a:lnTo>
                    <a:pt x="268" y="56"/>
                  </a:lnTo>
                  <a:lnTo>
                    <a:pt x="266" y="54"/>
                  </a:lnTo>
                  <a:lnTo>
                    <a:pt x="264" y="54"/>
                  </a:lnTo>
                  <a:close/>
                  <a:moveTo>
                    <a:pt x="288" y="52"/>
                  </a:moveTo>
                  <a:lnTo>
                    <a:pt x="294" y="50"/>
                  </a:lnTo>
                  <a:lnTo>
                    <a:pt x="294" y="54"/>
                  </a:lnTo>
                  <a:lnTo>
                    <a:pt x="298" y="50"/>
                  </a:lnTo>
                  <a:lnTo>
                    <a:pt x="302" y="56"/>
                  </a:lnTo>
                  <a:lnTo>
                    <a:pt x="306" y="54"/>
                  </a:lnTo>
                  <a:lnTo>
                    <a:pt x="306" y="48"/>
                  </a:lnTo>
                  <a:lnTo>
                    <a:pt x="308" y="46"/>
                  </a:lnTo>
                  <a:lnTo>
                    <a:pt x="314" y="46"/>
                  </a:lnTo>
                  <a:lnTo>
                    <a:pt x="318" y="48"/>
                  </a:lnTo>
                  <a:lnTo>
                    <a:pt x="320" y="42"/>
                  </a:lnTo>
                  <a:lnTo>
                    <a:pt x="324" y="44"/>
                  </a:lnTo>
                  <a:lnTo>
                    <a:pt x="322" y="40"/>
                  </a:lnTo>
                  <a:lnTo>
                    <a:pt x="320" y="40"/>
                  </a:lnTo>
                  <a:lnTo>
                    <a:pt x="314" y="40"/>
                  </a:lnTo>
                  <a:lnTo>
                    <a:pt x="308" y="38"/>
                  </a:lnTo>
                  <a:lnTo>
                    <a:pt x="304" y="40"/>
                  </a:lnTo>
                  <a:lnTo>
                    <a:pt x="300" y="42"/>
                  </a:lnTo>
                  <a:lnTo>
                    <a:pt x="294" y="42"/>
                  </a:lnTo>
                  <a:lnTo>
                    <a:pt x="290" y="46"/>
                  </a:lnTo>
                  <a:lnTo>
                    <a:pt x="288" y="46"/>
                  </a:lnTo>
                  <a:lnTo>
                    <a:pt x="288" y="50"/>
                  </a:lnTo>
                  <a:lnTo>
                    <a:pt x="288" y="52"/>
                  </a:lnTo>
                  <a:close/>
                  <a:moveTo>
                    <a:pt x="324" y="48"/>
                  </a:moveTo>
                  <a:lnTo>
                    <a:pt x="322" y="48"/>
                  </a:lnTo>
                  <a:lnTo>
                    <a:pt x="322" y="50"/>
                  </a:lnTo>
                  <a:lnTo>
                    <a:pt x="324" y="52"/>
                  </a:lnTo>
                  <a:lnTo>
                    <a:pt x="326" y="52"/>
                  </a:lnTo>
                  <a:lnTo>
                    <a:pt x="328" y="52"/>
                  </a:lnTo>
                  <a:lnTo>
                    <a:pt x="332" y="54"/>
                  </a:lnTo>
                  <a:lnTo>
                    <a:pt x="332" y="50"/>
                  </a:lnTo>
                  <a:lnTo>
                    <a:pt x="334" y="50"/>
                  </a:lnTo>
                  <a:lnTo>
                    <a:pt x="336" y="50"/>
                  </a:lnTo>
                  <a:lnTo>
                    <a:pt x="338" y="50"/>
                  </a:lnTo>
                  <a:lnTo>
                    <a:pt x="338" y="48"/>
                  </a:lnTo>
                  <a:lnTo>
                    <a:pt x="336" y="48"/>
                  </a:lnTo>
                  <a:lnTo>
                    <a:pt x="334" y="48"/>
                  </a:lnTo>
                  <a:lnTo>
                    <a:pt x="332" y="48"/>
                  </a:lnTo>
                  <a:lnTo>
                    <a:pt x="332" y="46"/>
                  </a:lnTo>
                  <a:lnTo>
                    <a:pt x="328" y="44"/>
                  </a:lnTo>
                  <a:lnTo>
                    <a:pt x="324" y="48"/>
                  </a:lnTo>
                  <a:close/>
                  <a:moveTo>
                    <a:pt x="264" y="50"/>
                  </a:moveTo>
                  <a:lnTo>
                    <a:pt x="264" y="50"/>
                  </a:lnTo>
                  <a:lnTo>
                    <a:pt x="264" y="48"/>
                  </a:lnTo>
                  <a:lnTo>
                    <a:pt x="262" y="48"/>
                  </a:lnTo>
                  <a:lnTo>
                    <a:pt x="262" y="46"/>
                  </a:lnTo>
                  <a:lnTo>
                    <a:pt x="260" y="48"/>
                  </a:lnTo>
                  <a:lnTo>
                    <a:pt x="260" y="50"/>
                  </a:lnTo>
                  <a:lnTo>
                    <a:pt x="260" y="52"/>
                  </a:lnTo>
                  <a:lnTo>
                    <a:pt x="262" y="52"/>
                  </a:lnTo>
                  <a:lnTo>
                    <a:pt x="262" y="54"/>
                  </a:lnTo>
                  <a:lnTo>
                    <a:pt x="264" y="54"/>
                  </a:lnTo>
                  <a:lnTo>
                    <a:pt x="264" y="52"/>
                  </a:lnTo>
                  <a:lnTo>
                    <a:pt x="266" y="52"/>
                  </a:lnTo>
                  <a:lnTo>
                    <a:pt x="264" y="50"/>
                  </a:lnTo>
                  <a:close/>
                  <a:moveTo>
                    <a:pt x="254" y="32"/>
                  </a:moveTo>
                  <a:lnTo>
                    <a:pt x="254" y="32"/>
                  </a:lnTo>
                  <a:lnTo>
                    <a:pt x="256" y="36"/>
                  </a:lnTo>
                  <a:lnTo>
                    <a:pt x="256" y="38"/>
                  </a:lnTo>
                  <a:lnTo>
                    <a:pt x="260" y="38"/>
                  </a:lnTo>
                  <a:lnTo>
                    <a:pt x="262" y="38"/>
                  </a:lnTo>
                  <a:lnTo>
                    <a:pt x="262" y="36"/>
                  </a:lnTo>
                  <a:lnTo>
                    <a:pt x="260" y="36"/>
                  </a:lnTo>
                  <a:lnTo>
                    <a:pt x="258" y="34"/>
                  </a:lnTo>
                  <a:lnTo>
                    <a:pt x="260" y="34"/>
                  </a:lnTo>
                  <a:lnTo>
                    <a:pt x="256" y="32"/>
                  </a:lnTo>
                  <a:lnTo>
                    <a:pt x="256" y="30"/>
                  </a:lnTo>
                  <a:lnTo>
                    <a:pt x="254" y="28"/>
                  </a:lnTo>
                  <a:lnTo>
                    <a:pt x="254" y="30"/>
                  </a:lnTo>
                  <a:lnTo>
                    <a:pt x="254" y="32"/>
                  </a:lnTo>
                  <a:close/>
                  <a:moveTo>
                    <a:pt x="272" y="54"/>
                  </a:moveTo>
                  <a:lnTo>
                    <a:pt x="274" y="56"/>
                  </a:lnTo>
                  <a:lnTo>
                    <a:pt x="268" y="50"/>
                  </a:lnTo>
                  <a:lnTo>
                    <a:pt x="268" y="52"/>
                  </a:lnTo>
                  <a:lnTo>
                    <a:pt x="268" y="54"/>
                  </a:lnTo>
                  <a:lnTo>
                    <a:pt x="272" y="54"/>
                  </a:lnTo>
                  <a:close/>
                  <a:moveTo>
                    <a:pt x="284" y="38"/>
                  </a:moveTo>
                  <a:lnTo>
                    <a:pt x="284" y="38"/>
                  </a:lnTo>
                  <a:lnTo>
                    <a:pt x="284" y="36"/>
                  </a:lnTo>
                  <a:lnTo>
                    <a:pt x="280" y="36"/>
                  </a:lnTo>
                  <a:lnTo>
                    <a:pt x="280" y="38"/>
                  </a:lnTo>
                  <a:lnTo>
                    <a:pt x="282" y="38"/>
                  </a:lnTo>
                  <a:lnTo>
                    <a:pt x="284" y="38"/>
                  </a:lnTo>
                  <a:close/>
                  <a:moveTo>
                    <a:pt x="260" y="30"/>
                  </a:moveTo>
                  <a:lnTo>
                    <a:pt x="258" y="30"/>
                  </a:lnTo>
                  <a:lnTo>
                    <a:pt x="258" y="32"/>
                  </a:lnTo>
                  <a:lnTo>
                    <a:pt x="260" y="32"/>
                  </a:lnTo>
                  <a:lnTo>
                    <a:pt x="260" y="30"/>
                  </a:lnTo>
                  <a:close/>
                  <a:moveTo>
                    <a:pt x="254" y="32"/>
                  </a:moveTo>
                  <a:lnTo>
                    <a:pt x="254" y="32"/>
                  </a:lnTo>
                  <a:lnTo>
                    <a:pt x="252" y="32"/>
                  </a:lnTo>
                  <a:lnTo>
                    <a:pt x="254" y="32"/>
                  </a:lnTo>
                  <a:close/>
                  <a:moveTo>
                    <a:pt x="298" y="32"/>
                  </a:moveTo>
                  <a:lnTo>
                    <a:pt x="300" y="32"/>
                  </a:lnTo>
                  <a:lnTo>
                    <a:pt x="296" y="32"/>
                  </a:lnTo>
                  <a:lnTo>
                    <a:pt x="298" y="32"/>
                  </a:lnTo>
                  <a:close/>
                  <a:moveTo>
                    <a:pt x="104" y="178"/>
                  </a:moveTo>
                  <a:lnTo>
                    <a:pt x="104" y="178"/>
                  </a:lnTo>
                  <a:close/>
                  <a:moveTo>
                    <a:pt x="200" y="96"/>
                  </a:moveTo>
                  <a:lnTo>
                    <a:pt x="202" y="92"/>
                  </a:lnTo>
                  <a:lnTo>
                    <a:pt x="202" y="90"/>
                  </a:lnTo>
                  <a:lnTo>
                    <a:pt x="206" y="88"/>
                  </a:lnTo>
                  <a:lnTo>
                    <a:pt x="204" y="94"/>
                  </a:lnTo>
                  <a:lnTo>
                    <a:pt x="210" y="94"/>
                  </a:lnTo>
                  <a:lnTo>
                    <a:pt x="214" y="98"/>
                  </a:lnTo>
                  <a:lnTo>
                    <a:pt x="214" y="94"/>
                  </a:lnTo>
                  <a:lnTo>
                    <a:pt x="216" y="94"/>
                  </a:lnTo>
                  <a:lnTo>
                    <a:pt x="214" y="92"/>
                  </a:lnTo>
                  <a:lnTo>
                    <a:pt x="210" y="92"/>
                  </a:lnTo>
                  <a:lnTo>
                    <a:pt x="212" y="90"/>
                  </a:lnTo>
                  <a:lnTo>
                    <a:pt x="210" y="88"/>
                  </a:lnTo>
                  <a:lnTo>
                    <a:pt x="206" y="88"/>
                  </a:lnTo>
                  <a:lnTo>
                    <a:pt x="210" y="86"/>
                  </a:lnTo>
                  <a:lnTo>
                    <a:pt x="208" y="82"/>
                  </a:lnTo>
                  <a:lnTo>
                    <a:pt x="204" y="82"/>
                  </a:lnTo>
                  <a:lnTo>
                    <a:pt x="204" y="80"/>
                  </a:lnTo>
                  <a:lnTo>
                    <a:pt x="198" y="80"/>
                  </a:lnTo>
                  <a:lnTo>
                    <a:pt x="196" y="78"/>
                  </a:lnTo>
                  <a:lnTo>
                    <a:pt x="196" y="80"/>
                  </a:lnTo>
                  <a:lnTo>
                    <a:pt x="194" y="80"/>
                  </a:lnTo>
                  <a:lnTo>
                    <a:pt x="192" y="80"/>
                  </a:lnTo>
                  <a:lnTo>
                    <a:pt x="188" y="80"/>
                  </a:lnTo>
                  <a:lnTo>
                    <a:pt x="188" y="76"/>
                  </a:lnTo>
                  <a:lnTo>
                    <a:pt x="184" y="76"/>
                  </a:lnTo>
                  <a:lnTo>
                    <a:pt x="182" y="76"/>
                  </a:lnTo>
                  <a:lnTo>
                    <a:pt x="182" y="74"/>
                  </a:lnTo>
                  <a:lnTo>
                    <a:pt x="184" y="72"/>
                  </a:lnTo>
                  <a:lnTo>
                    <a:pt x="186" y="72"/>
                  </a:lnTo>
                  <a:lnTo>
                    <a:pt x="188" y="70"/>
                  </a:lnTo>
                  <a:lnTo>
                    <a:pt x="186" y="68"/>
                  </a:lnTo>
                  <a:lnTo>
                    <a:pt x="184" y="68"/>
                  </a:lnTo>
                  <a:lnTo>
                    <a:pt x="182" y="68"/>
                  </a:lnTo>
                  <a:lnTo>
                    <a:pt x="180" y="68"/>
                  </a:lnTo>
                  <a:lnTo>
                    <a:pt x="180" y="66"/>
                  </a:lnTo>
                  <a:lnTo>
                    <a:pt x="178" y="64"/>
                  </a:lnTo>
                  <a:lnTo>
                    <a:pt x="180" y="64"/>
                  </a:lnTo>
                  <a:lnTo>
                    <a:pt x="180" y="62"/>
                  </a:lnTo>
                  <a:lnTo>
                    <a:pt x="176" y="62"/>
                  </a:lnTo>
                  <a:lnTo>
                    <a:pt x="180" y="58"/>
                  </a:lnTo>
                  <a:lnTo>
                    <a:pt x="180" y="56"/>
                  </a:lnTo>
                  <a:lnTo>
                    <a:pt x="178" y="56"/>
                  </a:lnTo>
                  <a:lnTo>
                    <a:pt x="178" y="52"/>
                  </a:lnTo>
                  <a:lnTo>
                    <a:pt x="180" y="52"/>
                  </a:lnTo>
                  <a:lnTo>
                    <a:pt x="176" y="50"/>
                  </a:lnTo>
                  <a:lnTo>
                    <a:pt x="176" y="54"/>
                  </a:lnTo>
                  <a:lnTo>
                    <a:pt x="176" y="56"/>
                  </a:lnTo>
                  <a:lnTo>
                    <a:pt x="174" y="60"/>
                  </a:lnTo>
                  <a:lnTo>
                    <a:pt x="172" y="60"/>
                  </a:lnTo>
                  <a:lnTo>
                    <a:pt x="170" y="60"/>
                  </a:lnTo>
                  <a:lnTo>
                    <a:pt x="168" y="60"/>
                  </a:lnTo>
                  <a:lnTo>
                    <a:pt x="170" y="58"/>
                  </a:lnTo>
                  <a:lnTo>
                    <a:pt x="168" y="56"/>
                  </a:lnTo>
                  <a:lnTo>
                    <a:pt x="164" y="56"/>
                  </a:lnTo>
                  <a:lnTo>
                    <a:pt x="166" y="54"/>
                  </a:lnTo>
                  <a:lnTo>
                    <a:pt x="170" y="50"/>
                  </a:lnTo>
                  <a:lnTo>
                    <a:pt x="170" y="48"/>
                  </a:lnTo>
                  <a:lnTo>
                    <a:pt x="174" y="48"/>
                  </a:lnTo>
                  <a:lnTo>
                    <a:pt x="168" y="48"/>
                  </a:lnTo>
                  <a:lnTo>
                    <a:pt x="170" y="46"/>
                  </a:lnTo>
                  <a:lnTo>
                    <a:pt x="170" y="44"/>
                  </a:lnTo>
                  <a:lnTo>
                    <a:pt x="172" y="40"/>
                  </a:lnTo>
                  <a:lnTo>
                    <a:pt x="170" y="40"/>
                  </a:lnTo>
                  <a:lnTo>
                    <a:pt x="168" y="40"/>
                  </a:lnTo>
                  <a:lnTo>
                    <a:pt x="166" y="40"/>
                  </a:lnTo>
                  <a:lnTo>
                    <a:pt x="166" y="38"/>
                  </a:lnTo>
                  <a:lnTo>
                    <a:pt x="168" y="38"/>
                  </a:lnTo>
                  <a:lnTo>
                    <a:pt x="170" y="38"/>
                  </a:lnTo>
                  <a:lnTo>
                    <a:pt x="172" y="38"/>
                  </a:lnTo>
                  <a:lnTo>
                    <a:pt x="174" y="38"/>
                  </a:lnTo>
                  <a:lnTo>
                    <a:pt x="178" y="40"/>
                  </a:lnTo>
                  <a:lnTo>
                    <a:pt x="180" y="42"/>
                  </a:lnTo>
                  <a:lnTo>
                    <a:pt x="180" y="38"/>
                  </a:lnTo>
                  <a:lnTo>
                    <a:pt x="182" y="36"/>
                  </a:lnTo>
                  <a:lnTo>
                    <a:pt x="186" y="36"/>
                  </a:lnTo>
                  <a:lnTo>
                    <a:pt x="188" y="34"/>
                  </a:lnTo>
                  <a:lnTo>
                    <a:pt x="190" y="32"/>
                  </a:lnTo>
                  <a:lnTo>
                    <a:pt x="194" y="34"/>
                  </a:lnTo>
                  <a:lnTo>
                    <a:pt x="194" y="32"/>
                  </a:lnTo>
                  <a:lnTo>
                    <a:pt x="196" y="32"/>
                  </a:lnTo>
                  <a:lnTo>
                    <a:pt x="198" y="32"/>
                  </a:lnTo>
                  <a:lnTo>
                    <a:pt x="200" y="30"/>
                  </a:lnTo>
                  <a:lnTo>
                    <a:pt x="202" y="30"/>
                  </a:lnTo>
                  <a:lnTo>
                    <a:pt x="200" y="26"/>
                  </a:lnTo>
                  <a:lnTo>
                    <a:pt x="198" y="28"/>
                  </a:lnTo>
                  <a:lnTo>
                    <a:pt x="192" y="30"/>
                  </a:lnTo>
                  <a:lnTo>
                    <a:pt x="192" y="32"/>
                  </a:lnTo>
                  <a:lnTo>
                    <a:pt x="188" y="32"/>
                  </a:lnTo>
                  <a:lnTo>
                    <a:pt x="186" y="32"/>
                  </a:lnTo>
                  <a:lnTo>
                    <a:pt x="184" y="32"/>
                  </a:lnTo>
                  <a:lnTo>
                    <a:pt x="182" y="32"/>
                  </a:lnTo>
                  <a:lnTo>
                    <a:pt x="182" y="30"/>
                  </a:lnTo>
                  <a:lnTo>
                    <a:pt x="182" y="28"/>
                  </a:lnTo>
                  <a:lnTo>
                    <a:pt x="180" y="26"/>
                  </a:lnTo>
                  <a:lnTo>
                    <a:pt x="178" y="26"/>
                  </a:lnTo>
                  <a:lnTo>
                    <a:pt x="174" y="26"/>
                  </a:lnTo>
                  <a:lnTo>
                    <a:pt x="170" y="24"/>
                  </a:lnTo>
                  <a:lnTo>
                    <a:pt x="168" y="26"/>
                  </a:lnTo>
                  <a:lnTo>
                    <a:pt x="166" y="28"/>
                  </a:lnTo>
                  <a:lnTo>
                    <a:pt x="164" y="30"/>
                  </a:lnTo>
                  <a:lnTo>
                    <a:pt x="162" y="28"/>
                  </a:lnTo>
                  <a:lnTo>
                    <a:pt x="162" y="26"/>
                  </a:lnTo>
                  <a:lnTo>
                    <a:pt x="160" y="24"/>
                  </a:lnTo>
                  <a:lnTo>
                    <a:pt x="162" y="22"/>
                  </a:lnTo>
                  <a:lnTo>
                    <a:pt x="164" y="20"/>
                  </a:lnTo>
                  <a:lnTo>
                    <a:pt x="166" y="18"/>
                  </a:lnTo>
                  <a:lnTo>
                    <a:pt x="168" y="18"/>
                  </a:lnTo>
                  <a:lnTo>
                    <a:pt x="168" y="20"/>
                  </a:lnTo>
                  <a:lnTo>
                    <a:pt x="170" y="22"/>
                  </a:lnTo>
                  <a:lnTo>
                    <a:pt x="172" y="24"/>
                  </a:lnTo>
                  <a:lnTo>
                    <a:pt x="172" y="20"/>
                  </a:lnTo>
                  <a:lnTo>
                    <a:pt x="174" y="22"/>
                  </a:lnTo>
                  <a:lnTo>
                    <a:pt x="172" y="18"/>
                  </a:lnTo>
                  <a:lnTo>
                    <a:pt x="174" y="18"/>
                  </a:lnTo>
                  <a:lnTo>
                    <a:pt x="178" y="18"/>
                  </a:lnTo>
                  <a:lnTo>
                    <a:pt x="178" y="16"/>
                  </a:lnTo>
                  <a:lnTo>
                    <a:pt x="180" y="16"/>
                  </a:lnTo>
                  <a:lnTo>
                    <a:pt x="184" y="18"/>
                  </a:lnTo>
                  <a:lnTo>
                    <a:pt x="184" y="16"/>
                  </a:lnTo>
                  <a:lnTo>
                    <a:pt x="184" y="14"/>
                  </a:lnTo>
                  <a:lnTo>
                    <a:pt x="188" y="12"/>
                  </a:lnTo>
                  <a:lnTo>
                    <a:pt x="190" y="14"/>
                  </a:lnTo>
                  <a:lnTo>
                    <a:pt x="192" y="14"/>
                  </a:lnTo>
                  <a:lnTo>
                    <a:pt x="196" y="14"/>
                  </a:lnTo>
                  <a:lnTo>
                    <a:pt x="194" y="18"/>
                  </a:lnTo>
                  <a:lnTo>
                    <a:pt x="196" y="20"/>
                  </a:lnTo>
                  <a:lnTo>
                    <a:pt x="198" y="22"/>
                  </a:lnTo>
                  <a:lnTo>
                    <a:pt x="200" y="22"/>
                  </a:lnTo>
                  <a:lnTo>
                    <a:pt x="198" y="18"/>
                  </a:lnTo>
                  <a:lnTo>
                    <a:pt x="200" y="16"/>
                  </a:lnTo>
                  <a:lnTo>
                    <a:pt x="202" y="14"/>
                  </a:lnTo>
                  <a:lnTo>
                    <a:pt x="200" y="14"/>
                  </a:lnTo>
                  <a:lnTo>
                    <a:pt x="202" y="12"/>
                  </a:lnTo>
                  <a:lnTo>
                    <a:pt x="200" y="12"/>
                  </a:lnTo>
                  <a:lnTo>
                    <a:pt x="198" y="10"/>
                  </a:lnTo>
                  <a:lnTo>
                    <a:pt x="200" y="8"/>
                  </a:lnTo>
                  <a:lnTo>
                    <a:pt x="202" y="6"/>
                  </a:lnTo>
                  <a:lnTo>
                    <a:pt x="206" y="8"/>
                  </a:lnTo>
                  <a:lnTo>
                    <a:pt x="208" y="8"/>
                  </a:lnTo>
                  <a:lnTo>
                    <a:pt x="210" y="6"/>
                  </a:lnTo>
                  <a:lnTo>
                    <a:pt x="212" y="8"/>
                  </a:lnTo>
                  <a:lnTo>
                    <a:pt x="216" y="8"/>
                  </a:lnTo>
                  <a:lnTo>
                    <a:pt x="218" y="6"/>
                  </a:lnTo>
                  <a:lnTo>
                    <a:pt x="220" y="8"/>
                  </a:lnTo>
                  <a:lnTo>
                    <a:pt x="224" y="8"/>
                  </a:lnTo>
                  <a:lnTo>
                    <a:pt x="226" y="6"/>
                  </a:lnTo>
                  <a:lnTo>
                    <a:pt x="230" y="8"/>
                  </a:lnTo>
                  <a:lnTo>
                    <a:pt x="228" y="4"/>
                  </a:lnTo>
                  <a:lnTo>
                    <a:pt x="230" y="6"/>
                  </a:lnTo>
                  <a:lnTo>
                    <a:pt x="234" y="4"/>
                  </a:lnTo>
                  <a:lnTo>
                    <a:pt x="234" y="2"/>
                  </a:lnTo>
                  <a:lnTo>
                    <a:pt x="236" y="2"/>
                  </a:lnTo>
                  <a:lnTo>
                    <a:pt x="222" y="0"/>
                  </a:lnTo>
                  <a:lnTo>
                    <a:pt x="200" y="2"/>
                  </a:lnTo>
                  <a:lnTo>
                    <a:pt x="180" y="6"/>
                  </a:lnTo>
                  <a:lnTo>
                    <a:pt x="158" y="10"/>
                  </a:lnTo>
                  <a:lnTo>
                    <a:pt x="138" y="18"/>
                  </a:lnTo>
                  <a:lnTo>
                    <a:pt x="120" y="26"/>
                  </a:lnTo>
                  <a:lnTo>
                    <a:pt x="102" y="36"/>
                  </a:lnTo>
                  <a:lnTo>
                    <a:pt x="86" y="48"/>
                  </a:lnTo>
                  <a:lnTo>
                    <a:pt x="70" y="62"/>
                  </a:lnTo>
                  <a:lnTo>
                    <a:pt x="72" y="62"/>
                  </a:lnTo>
                  <a:lnTo>
                    <a:pt x="70" y="68"/>
                  </a:lnTo>
                  <a:lnTo>
                    <a:pt x="68" y="66"/>
                  </a:lnTo>
                  <a:lnTo>
                    <a:pt x="68" y="68"/>
                  </a:lnTo>
                  <a:lnTo>
                    <a:pt x="66" y="68"/>
                  </a:lnTo>
                  <a:lnTo>
                    <a:pt x="64" y="70"/>
                  </a:lnTo>
                  <a:lnTo>
                    <a:pt x="60" y="74"/>
                  </a:lnTo>
                  <a:lnTo>
                    <a:pt x="56" y="78"/>
                  </a:lnTo>
                  <a:lnTo>
                    <a:pt x="56" y="76"/>
                  </a:lnTo>
                  <a:lnTo>
                    <a:pt x="44" y="90"/>
                  </a:lnTo>
                  <a:lnTo>
                    <a:pt x="34" y="106"/>
                  </a:lnTo>
                  <a:lnTo>
                    <a:pt x="24" y="122"/>
                  </a:lnTo>
                  <a:lnTo>
                    <a:pt x="18" y="138"/>
                  </a:lnTo>
                  <a:lnTo>
                    <a:pt x="10" y="156"/>
                  </a:lnTo>
                  <a:lnTo>
                    <a:pt x="6" y="174"/>
                  </a:lnTo>
                  <a:lnTo>
                    <a:pt x="2" y="192"/>
                  </a:lnTo>
                  <a:lnTo>
                    <a:pt x="0" y="212"/>
                  </a:lnTo>
                  <a:lnTo>
                    <a:pt x="2" y="210"/>
                  </a:lnTo>
                  <a:lnTo>
                    <a:pt x="4" y="206"/>
                  </a:lnTo>
                  <a:lnTo>
                    <a:pt x="2" y="200"/>
                  </a:lnTo>
                  <a:lnTo>
                    <a:pt x="4" y="198"/>
                  </a:lnTo>
                  <a:lnTo>
                    <a:pt x="6" y="200"/>
                  </a:lnTo>
                  <a:lnTo>
                    <a:pt x="6" y="198"/>
                  </a:lnTo>
                  <a:lnTo>
                    <a:pt x="6" y="196"/>
                  </a:lnTo>
                  <a:lnTo>
                    <a:pt x="6" y="194"/>
                  </a:lnTo>
                  <a:lnTo>
                    <a:pt x="4" y="188"/>
                  </a:lnTo>
                  <a:lnTo>
                    <a:pt x="4" y="186"/>
                  </a:lnTo>
                  <a:lnTo>
                    <a:pt x="6" y="184"/>
                  </a:lnTo>
                  <a:lnTo>
                    <a:pt x="6" y="186"/>
                  </a:lnTo>
                  <a:lnTo>
                    <a:pt x="12" y="186"/>
                  </a:lnTo>
                  <a:lnTo>
                    <a:pt x="14" y="182"/>
                  </a:lnTo>
                  <a:lnTo>
                    <a:pt x="14" y="180"/>
                  </a:lnTo>
                  <a:lnTo>
                    <a:pt x="12" y="178"/>
                  </a:lnTo>
                  <a:lnTo>
                    <a:pt x="16" y="176"/>
                  </a:lnTo>
                  <a:lnTo>
                    <a:pt x="14" y="178"/>
                  </a:lnTo>
                  <a:lnTo>
                    <a:pt x="16" y="180"/>
                  </a:lnTo>
                  <a:lnTo>
                    <a:pt x="18" y="178"/>
                  </a:lnTo>
                  <a:lnTo>
                    <a:pt x="20" y="176"/>
                  </a:lnTo>
                  <a:lnTo>
                    <a:pt x="22" y="174"/>
                  </a:lnTo>
                  <a:lnTo>
                    <a:pt x="22" y="168"/>
                  </a:lnTo>
                  <a:lnTo>
                    <a:pt x="24" y="168"/>
                  </a:lnTo>
                  <a:lnTo>
                    <a:pt x="22" y="170"/>
                  </a:lnTo>
                  <a:lnTo>
                    <a:pt x="22" y="172"/>
                  </a:lnTo>
                  <a:lnTo>
                    <a:pt x="22" y="174"/>
                  </a:lnTo>
                  <a:lnTo>
                    <a:pt x="22" y="178"/>
                  </a:lnTo>
                  <a:lnTo>
                    <a:pt x="20" y="182"/>
                  </a:lnTo>
                  <a:lnTo>
                    <a:pt x="22" y="184"/>
                  </a:lnTo>
                  <a:lnTo>
                    <a:pt x="20" y="184"/>
                  </a:lnTo>
                  <a:lnTo>
                    <a:pt x="22" y="188"/>
                  </a:lnTo>
                  <a:lnTo>
                    <a:pt x="20" y="194"/>
                  </a:lnTo>
                  <a:lnTo>
                    <a:pt x="18" y="200"/>
                  </a:lnTo>
                  <a:lnTo>
                    <a:pt x="18" y="202"/>
                  </a:lnTo>
                  <a:lnTo>
                    <a:pt x="18" y="204"/>
                  </a:lnTo>
                  <a:lnTo>
                    <a:pt x="18" y="206"/>
                  </a:lnTo>
                  <a:lnTo>
                    <a:pt x="16" y="208"/>
                  </a:lnTo>
                  <a:lnTo>
                    <a:pt x="14" y="210"/>
                  </a:lnTo>
                  <a:lnTo>
                    <a:pt x="12" y="212"/>
                  </a:lnTo>
                  <a:lnTo>
                    <a:pt x="12" y="214"/>
                  </a:lnTo>
                  <a:lnTo>
                    <a:pt x="10" y="216"/>
                  </a:lnTo>
                  <a:lnTo>
                    <a:pt x="12" y="216"/>
                  </a:lnTo>
                  <a:lnTo>
                    <a:pt x="12" y="218"/>
                  </a:lnTo>
                  <a:lnTo>
                    <a:pt x="12" y="222"/>
                  </a:lnTo>
                  <a:lnTo>
                    <a:pt x="10" y="224"/>
                  </a:lnTo>
                  <a:lnTo>
                    <a:pt x="8" y="226"/>
                  </a:lnTo>
                  <a:lnTo>
                    <a:pt x="10" y="230"/>
                  </a:lnTo>
                  <a:lnTo>
                    <a:pt x="10" y="234"/>
                  </a:lnTo>
                  <a:lnTo>
                    <a:pt x="8" y="240"/>
                  </a:lnTo>
                  <a:lnTo>
                    <a:pt x="12" y="248"/>
                  </a:lnTo>
                  <a:lnTo>
                    <a:pt x="10" y="252"/>
                  </a:lnTo>
                  <a:lnTo>
                    <a:pt x="10" y="260"/>
                  </a:lnTo>
                  <a:lnTo>
                    <a:pt x="12" y="264"/>
                  </a:lnTo>
                  <a:lnTo>
                    <a:pt x="14" y="270"/>
                  </a:lnTo>
                  <a:lnTo>
                    <a:pt x="14" y="278"/>
                  </a:lnTo>
                  <a:lnTo>
                    <a:pt x="16" y="282"/>
                  </a:lnTo>
                  <a:lnTo>
                    <a:pt x="18" y="282"/>
                  </a:lnTo>
                  <a:lnTo>
                    <a:pt x="16" y="286"/>
                  </a:lnTo>
                  <a:lnTo>
                    <a:pt x="20" y="288"/>
                  </a:lnTo>
                  <a:lnTo>
                    <a:pt x="18" y="292"/>
                  </a:lnTo>
                  <a:lnTo>
                    <a:pt x="22" y="294"/>
                  </a:lnTo>
                  <a:lnTo>
                    <a:pt x="22" y="298"/>
                  </a:lnTo>
                  <a:lnTo>
                    <a:pt x="24" y="302"/>
                  </a:lnTo>
                  <a:lnTo>
                    <a:pt x="26" y="306"/>
                  </a:lnTo>
                  <a:lnTo>
                    <a:pt x="26" y="308"/>
                  </a:lnTo>
                  <a:lnTo>
                    <a:pt x="26" y="310"/>
                  </a:lnTo>
                  <a:lnTo>
                    <a:pt x="28" y="312"/>
                  </a:lnTo>
                  <a:lnTo>
                    <a:pt x="30" y="316"/>
                  </a:lnTo>
                  <a:lnTo>
                    <a:pt x="34" y="318"/>
                  </a:lnTo>
                  <a:lnTo>
                    <a:pt x="34" y="320"/>
                  </a:lnTo>
                  <a:lnTo>
                    <a:pt x="38" y="322"/>
                  </a:lnTo>
                  <a:lnTo>
                    <a:pt x="40" y="326"/>
                  </a:lnTo>
                  <a:lnTo>
                    <a:pt x="42" y="326"/>
                  </a:lnTo>
                  <a:lnTo>
                    <a:pt x="44" y="330"/>
                  </a:lnTo>
                  <a:lnTo>
                    <a:pt x="46" y="330"/>
                  </a:lnTo>
                  <a:lnTo>
                    <a:pt x="48" y="332"/>
                  </a:lnTo>
                  <a:lnTo>
                    <a:pt x="50" y="334"/>
                  </a:lnTo>
                  <a:lnTo>
                    <a:pt x="54" y="336"/>
                  </a:lnTo>
                  <a:lnTo>
                    <a:pt x="56" y="340"/>
                  </a:lnTo>
                  <a:lnTo>
                    <a:pt x="60" y="340"/>
                  </a:lnTo>
                  <a:lnTo>
                    <a:pt x="62" y="344"/>
                  </a:lnTo>
                  <a:lnTo>
                    <a:pt x="62" y="346"/>
                  </a:lnTo>
                  <a:lnTo>
                    <a:pt x="64" y="346"/>
                  </a:lnTo>
                  <a:lnTo>
                    <a:pt x="64" y="344"/>
                  </a:lnTo>
                  <a:lnTo>
                    <a:pt x="66" y="344"/>
                  </a:lnTo>
                  <a:lnTo>
                    <a:pt x="68" y="344"/>
                  </a:lnTo>
                  <a:lnTo>
                    <a:pt x="70" y="344"/>
                  </a:lnTo>
                  <a:lnTo>
                    <a:pt x="72" y="344"/>
                  </a:lnTo>
                  <a:lnTo>
                    <a:pt x="68" y="342"/>
                  </a:lnTo>
                  <a:lnTo>
                    <a:pt x="66" y="342"/>
                  </a:lnTo>
                  <a:lnTo>
                    <a:pt x="62" y="340"/>
                  </a:lnTo>
                  <a:lnTo>
                    <a:pt x="60" y="338"/>
                  </a:lnTo>
                  <a:lnTo>
                    <a:pt x="56" y="338"/>
                  </a:lnTo>
                  <a:lnTo>
                    <a:pt x="54" y="334"/>
                  </a:lnTo>
                  <a:lnTo>
                    <a:pt x="48" y="330"/>
                  </a:lnTo>
                  <a:lnTo>
                    <a:pt x="46" y="330"/>
                  </a:lnTo>
                  <a:lnTo>
                    <a:pt x="46" y="326"/>
                  </a:lnTo>
                  <a:lnTo>
                    <a:pt x="44" y="326"/>
                  </a:lnTo>
                  <a:lnTo>
                    <a:pt x="42" y="326"/>
                  </a:lnTo>
                  <a:lnTo>
                    <a:pt x="40" y="324"/>
                  </a:lnTo>
                  <a:lnTo>
                    <a:pt x="40" y="322"/>
                  </a:lnTo>
                  <a:lnTo>
                    <a:pt x="40" y="320"/>
                  </a:lnTo>
                  <a:lnTo>
                    <a:pt x="38" y="320"/>
                  </a:lnTo>
                  <a:lnTo>
                    <a:pt x="36" y="320"/>
                  </a:lnTo>
                  <a:lnTo>
                    <a:pt x="36" y="318"/>
                  </a:lnTo>
                  <a:lnTo>
                    <a:pt x="34" y="318"/>
                  </a:lnTo>
                  <a:lnTo>
                    <a:pt x="34" y="316"/>
                  </a:lnTo>
                  <a:lnTo>
                    <a:pt x="34" y="314"/>
                  </a:lnTo>
                  <a:lnTo>
                    <a:pt x="32" y="312"/>
                  </a:lnTo>
                  <a:lnTo>
                    <a:pt x="30" y="310"/>
                  </a:lnTo>
                  <a:lnTo>
                    <a:pt x="28" y="306"/>
                  </a:lnTo>
                  <a:lnTo>
                    <a:pt x="28" y="304"/>
                  </a:lnTo>
                  <a:lnTo>
                    <a:pt x="30" y="302"/>
                  </a:lnTo>
                  <a:lnTo>
                    <a:pt x="30" y="300"/>
                  </a:lnTo>
                  <a:lnTo>
                    <a:pt x="30" y="298"/>
                  </a:lnTo>
                  <a:lnTo>
                    <a:pt x="28" y="298"/>
                  </a:lnTo>
                  <a:lnTo>
                    <a:pt x="26" y="294"/>
                  </a:lnTo>
                  <a:lnTo>
                    <a:pt x="24" y="292"/>
                  </a:lnTo>
                  <a:lnTo>
                    <a:pt x="24" y="288"/>
                  </a:lnTo>
                  <a:lnTo>
                    <a:pt x="24" y="286"/>
                  </a:lnTo>
                  <a:lnTo>
                    <a:pt x="22" y="280"/>
                  </a:lnTo>
                  <a:lnTo>
                    <a:pt x="24" y="276"/>
                  </a:lnTo>
                  <a:lnTo>
                    <a:pt x="22" y="274"/>
                  </a:lnTo>
                  <a:lnTo>
                    <a:pt x="22" y="270"/>
                  </a:lnTo>
                  <a:lnTo>
                    <a:pt x="22" y="264"/>
                  </a:lnTo>
                  <a:lnTo>
                    <a:pt x="20" y="260"/>
                  </a:lnTo>
                  <a:lnTo>
                    <a:pt x="22" y="256"/>
                  </a:lnTo>
                  <a:lnTo>
                    <a:pt x="20" y="252"/>
                  </a:lnTo>
                  <a:lnTo>
                    <a:pt x="20" y="248"/>
                  </a:lnTo>
                  <a:lnTo>
                    <a:pt x="18" y="244"/>
                  </a:lnTo>
                  <a:lnTo>
                    <a:pt x="18" y="242"/>
                  </a:lnTo>
                  <a:lnTo>
                    <a:pt x="18" y="240"/>
                  </a:lnTo>
                  <a:lnTo>
                    <a:pt x="18" y="238"/>
                  </a:lnTo>
                  <a:lnTo>
                    <a:pt x="18" y="234"/>
                  </a:lnTo>
                  <a:lnTo>
                    <a:pt x="18" y="232"/>
                  </a:lnTo>
                  <a:lnTo>
                    <a:pt x="22" y="232"/>
                  </a:lnTo>
                  <a:lnTo>
                    <a:pt x="24" y="234"/>
                  </a:lnTo>
                  <a:lnTo>
                    <a:pt x="24" y="238"/>
                  </a:lnTo>
                  <a:lnTo>
                    <a:pt x="22" y="240"/>
                  </a:lnTo>
                  <a:lnTo>
                    <a:pt x="24" y="242"/>
                  </a:lnTo>
                  <a:lnTo>
                    <a:pt x="26" y="244"/>
                  </a:lnTo>
                  <a:lnTo>
                    <a:pt x="24" y="246"/>
                  </a:lnTo>
                  <a:lnTo>
                    <a:pt x="24" y="248"/>
                  </a:lnTo>
                  <a:lnTo>
                    <a:pt x="24" y="252"/>
                  </a:lnTo>
                  <a:lnTo>
                    <a:pt x="24" y="254"/>
                  </a:lnTo>
                  <a:lnTo>
                    <a:pt x="26" y="256"/>
                  </a:lnTo>
                  <a:lnTo>
                    <a:pt x="28" y="256"/>
                  </a:lnTo>
                  <a:lnTo>
                    <a:pt x="30" y="252"/>
                  </a:lnTo>
                  <a:lnTo>
                    <a:pt x="36" y="252"/>
                  </a:lnTo>
                  <a:lnTo>
                    <a:pt x="34" y="246"/>
                  </a:lnTo>
                  <a:lnTo>
                    <a:pt x="36" y="246"/>
                  </a:lnTo>
                  <a:lnTo>
                    <a:pt x="38" y="240"/>
                  </a:lnTo>
                  <a:lnTo>
                    <a:pt x="34" y="238"/>
                  </a:lnTo>
                  <a:lnTo>
                    <a:pt x="36" y="232"/>
                  </a:lnTo>
                  <a:lnTo>
                    <a:pt x="34" y="230"/>
                  </a:lnTo>
                  <a:lnTo>
                    <a:pt x="34" y="224"/>
                  </a:lnTo>
                  <a:lnTo>
                    <a:pt x="34" y="218"/>
                  </a:lnTo>
                  <a:lnTo>
                    <a:pt x="36" y="218"/>
                  </a:lnTo>
                  <a:lnTo>
                    <a:pt x="36" y="214"/>
                  </a:lnTo>
                  <a:lnTo>
                    <a:pt x="40" y="212"/>
                  </a:lnTo>
                  <a:lnTo>
                    <a:pt x="42" y="216"/>
                  </a:lnTo>
                  <a:lnTo>
                    <a:pt x="44" y="218"/>
                  </a:lnTo>
                  <a:lnTo>
                    <a:pt x="42" y="224"/>
                  </a:lnTo>
                  <a:lnTo>
                    <a:pt x="40" y="226"/>
                  </a:lnTo>
                  <a:lnTo>
                    <a:pt x="38" y="226"/>
                  </a:lnTo>
                  <a:lnTo>
                    <a:pt x="40" y="226"/>
                  </a:lnTo>
                  <a:lnTo>
                    <a:pt x="40" y="230"/>
                  </a:lnTo>
                  <a:lnTo>
                    <a:pt x="42" y="230"/>
                  </a:lnTo>
                  <a:lnTo>
                    <a:pt x="44" y="226"/>
                  </a:lnTo>
                  <a:lnTo>
                    <a:pt x="46" y="226"/>
                  </a:lnTo>
                  <a:lnTo>
                    <a:pt x="46" y="220"/>
                  </a:lnTo>
                  <a:lnTo>
                    <a:pt x="50" y="220"/>
                  </a:lnTo>
                  <a:lnTo>
                    <a:pt x="52" y="218"/>
                  </a:lnTo>
                  <a:lnTo>
                    <a:pt x="54" y="220"/>
                  </a:lnTo>
                  <a:lnTo>
                    <a:pt x="58" y="222"/>
                  </a:lnTo>
                  <a:lnTo>
                    <a:pt x="64" y="222"/>
                  </a:lnTo>
                  <a:lnTo>
                    <a:pt x="72" y="218"/>
                  </a:lnTo>
                  <a:lnTo>
                    <a:pt x="74" y="216"/>
                  </a:lnTo>
                  <a:lnTo>
                    <a:pt x="76" y="212"/>
                  </a:lnTo>
                  <a:lnTo>
                    <a:pt x="82" y="212"/>
                  </a:lnTo>
                  <a:lnTo>
                    <a:pt x="84" y="206"/>
                  </a:lnTo>
                  <a:lnTo>
                    <a:pt x="84" y="204"/>
                  </a:lnTo>
                  <a:lnTo>
                    <a:pt x="82" y="202"/>
                  </a:lnTo>
                  <a:lnTo>
                    <a:pt x="84" y="202"/>
                  </a:lnTo>
                  <a:lnTo>
                    <a:pt x="84" y="200"/>
                  </a:lnTo>
                  <a:lnTo>
                    <a:pt x="82" y="196"/>
                  </a:lnTo>
                  <a:lnTo>
                    <a:pt x="84" y="196"/>
                  </a:lnTo>
                  <a:lnTo>
                    <a:pt x="86" y="196"/>
                  </a:lnTo>
                  <a:lnTo>
                    <a:pt x="88" y="196"/>
                  </a:lnTo>
                  <a:lnTo>
                    <a:pt x="88" y="194"/>
                  </a:lnTo>
                  <a:lnTo>
                    <a:pt x="86" y="194"/>
                  </a:lnTo>
                  <a:lnTo>
                    <a:pt x="86" y="190"/>
                  </a:lnTo>
                  <a:lnTo>
                    <a:pt x="84" y="190"/>
                  </a:lnTo>
                  <a:lnTo>
                    <a:pt x="86" y="188"/>
                  </a:lnTo>
                  <a:lnTo>
                    <a:pt x="88" y="186"/>
                  </a:lnTo>
                  <a:lnTo>
                    <a:pt x="86" y="186"/>
                  </a:lnTo>
                  <a:lnTo>
                    <a:pt x="86" y="184"/>
                  </a:lnTo>
                  <a:lnTo>
                    <a:pt x="84" y="184"/>
                  </a:lnTo>
                  <a:lnTo>
                    <a:pt x="84" y="182"/>
                  </a:lnTo>
                  <a:lnTo>
                    <a:pt x="88" y="182"/>
                  </a:lnTo>
                  <a:lnTo>
                    <a:pt x="88" y="180"/>
                  </a:lnTo>
                  <a:lnTo>
                    <a:pt x="90" y="178"/>
                  </a:lnTo>
                  <a:lnTo>
                    <a:pt x="92" y="178"/>
                  </a:lnTo>
                  <a:lnTo>
                    <a:pt x="94" y="178"/>
                  </a:lnTo>
                  <a:lnTo>
                    <a:pt x="96" y="178"/>
                  </a:lnTo>
                  <a:lnTo>
                    <a:pt x="96" y="176"/>
                  </a:lnTo>
                  <a:lnTo>
                    <a:pt x="92" y="174"/>
                  </a:lnTo>
                  <a:lnTo>
                    <a:pt x="90" y="174"/>
                  </a:lnTo>
                  <a:lnTo>
                    <a:pt x="88" y="172"/>
                  </a:lnTo>
                  <a:lnTo>
                    <a:pt x="88" y="168"/>
                  </a:lnTo>
                  <a:lnTo>
                    <a:pt x="88" y="166"/>
                  </a:lnTo>
                  <a:lnTo>
                    <a:pt x="88" y="164"/>
                  </a:lnTo>
                  <a:lnTo>
                    <a:pt x="90" y="164"/>
                  </a:lnTo>
                  <a:lnTo>
                    <a:pt x="94" y="166"/>
                  </a:lnTo>
                  <a:lnTo>
                    <a:pt x="96" y="164"/>
                  </a:lnTo>
                  <a:lnTo>
                    <a:pt x="98" y="162"/>
                  </a:lnTo>
                  <a:lnTo>
                    <a:pt x="100" y="160"/>
                  </a:lnTo>
                  <a:lnTo>
                    <a:pt x="102" y="160"/>
                  </a:lnTo>
                  <a:lnTo>
                    <a:pt x="104" y="160"/>
                  </a:lnTo>
                  <a:lnTo>
                    <a:pt x="104" y="162"/>
                  </a:lnTo>
                  <a:lnTo>
                    <a:pt x="102" y="164"/>
                  </a:lnTo>
                  <a:lnTo>
                    <a:pt x="98" y="166"/>
                  </a:lnTo>
                  <a:lnTo>
                    <a:pt x="96" y="172"/>
                  </a:lnTo>
                  <a:lnTo>
                    <a:pt x="98" y="170"/>
                  </a:lnTo>
                  <a:lnTo>
                    <a:pt x="102" y="168"/>
                  </a:lnTo>
                  <a:lnTo>
                    <a:pt x="108" y="170"/>
                  </a:lnTo>
                  <a:lnTo>
                    <a:pt x="110" y="172"/>
                  </a:lnTo>
                  <a:lnTo>
                    <a:pt x="108" y="172"/>
                  </a:lnTo>
                  <a:lnTo>
                    <a:pt x="108" y="174"/>
                  </a:lnTo>
                  <a:lnTo>
                    <a:pt x="106" y="176"/>
                  </a:lnTo>
                  <a:lnTo>
                    <a:pt x="104" y="178"/>
                  </a:lnTo>
                  <a:lnTo>
                    <a:pt x="106" y="178"/>
                  </a:lnTo>
                  <a:lnTo>
                    <a:pt x="108" y="178"/>
                  </a:lnTo>
                  <a:lnTo>
                    <a:pt x="108" y="182"/>
                  </a:lnTo>
                  <a:lnTo>
                    <a:pt x="106" y="186"/>
                  </a:lnTo>
                  <a:lnTo>
                    <a:pt x="104" y="188"/>
                  </a:lnTo>
                  <a:lnTo>
                    <a:pt x="102" y="190"/>
                  </a:lnTo>
                  <a:lnTo>
                    <a:pt x="102" y="192"/>
                  </a:lnTo>
                  <a:lnTo>
                    <a:pt x="104" y="192"/>
                  </a:lnTo>
                  <a:lnTo>
                    <a:pt x="106" y="192"/>
                  </a:lnTo>
                  <a:lnTo>
                    <a:pt x="108" y="192"/>
                  </a:lnTo>
                  <a:lnTo>
                    <a:pt x="108" y="194"/>
                  </a:lnTo>
                  <a:lnTo>
                    <a:pt x="110" y="194"/>
                  </a:lnTo>
                  <a:lnTo>
                    <a:pt x="110" y="196"/>
                  </a:lnTo>
                  <a:lnTo>
                    <a:pt x="112" y="194"/>
                  </a:lnTo>
                  <a:lnTo>
                    <a:pt x="112" y="192"/>
                  </a:lnTo>
                  <a:lnTo>
                    <a:pt x="112" y="190"/>
                  </a:lnTo>
                  <a:lnTo>
                    <a:pt x="112" y="188"/>
                  </a:lnTo>
                  <a:lnTo>
                    <a:pt x="114" y="188"/>
                  </a:lnTo>
                  <a:lnTo>
                    <a:pt x="114" y="186"/>
                  </a:lnTo>
                  <a:lnTo>
                    <a:pt x="112" y="184"/>
                  </a:lnTo>
                  <a:lnTo>
                    <a:pt x="112" y="182"/>
                  </a:lnTo>
                  <a:lnTo>
                    <a:pt x="116" y="180"/>
                  </a:lnTo>
                  <a:lnTo>
                    <a:pt x="114" y="176"/>
                  </a:lnTo>
                  <a:lnTo>
                    <a:pt x="112" y="176"/>
                  </a:lnTo>
                  <a:lnTo>
                    <a:pt x="114" y="172"/>
                  </a:lnTo>
                  <a:lnTo>
                    <a:pt x="114" y="166"/>
                  </a:lnTo>
                  <a:lnTo>
                    <a:pt x="118" y="166"/>
                  </a:lnTo>
                  <a:lnTo>
                    <a:pt x="120" y="164"/>
                  </a:lnTo>
                  <a:lnTo>
                    <a:pt x="122" y="168"/>
                  </a:lnTo>
                  <a:lnTo>
                    <a:pt x="126" y="168"/>
                  </a:lnTo>
                  <a:lnTo>
                    <a:pt x="130" y="166"/>
                  </a:lnTo>
                  <a:lnTo>
                    <a:pt x="134" y="164"/>
                  </a:lnTo>
                  <a:lnTo>
                    <a:pt x="140" y="160"/>
                  </a:lnTo>
                  <a:lnTo>
                    <a:pt x="142" y="156"/>
                  </a:lnTo>
                  <a:lnTo>
                    <a:pt x="142" y="154"/>
                  </a:lnTo>
                  <a:lnTo>
                    <a:pt x="144" y="154"/>
                  </a:lnTo>
                  <a:lnTo>
                    <a:pt x="144" y="152"/>
                  </a:lnTo>
                  <a:lnTo>
                    <a:pt x="146" y="152"/>
                  </a:lnTo>
                  <a:lnTo>
                    <a:pt x="146" y="150"/>
                  </a:lnTo>
                  <a:lnTo>
                    <a:pt x="146" y="148"/>
                  </a:lnTo>
                  <a:lnTo>
                    <a:pt x="144" y="148"/>
                  </a:lnTo>
                  <a:lnTo>
                    <a:pt x="146" y="144"/>
                  </a:lnTo>
                  <a:lnTo>
                    <a:pt x="144" y="146"/>
                  </a:lnTo>
                  <a:lnTo>
                    <a:pt x="144" y="144"/>
                  </a:lnTo>
                  <a:lnTo>
                    <a:pt x="144" y="142"/>
                  </a:lnTo>
                  <a:lnTo>
                    <a:pt x="142" y="142"/>
                  </a:lnTo>
                  <a:lnTo>
                    <a:pt x="138" y="142"/>
                  </a:lnTo>
                  <a:lnTo>
                    <a:pt x="136" y="142"/>
                  </a:lnTo>
                  <a:lnTo>
                    <a:pt x="134" y="144"/>
                  </a:lnTo>
                  <a:lnTo>
                    <a:pt x="132" y="148"/>
                  </a:lnTo>
                  <a:lnTo>
                    <a:pt x="126" y="146"/>
                  </a:lnTo>
                  <a:lnTo>
                    <a:pt x="124" y="144"/>
                  </a:lnTo>
                  <a:lnTo>
                    <a:pt x="130" y="146"/>
                  </a:lnTo>
                  <a:lnTo>
                    <a:pt x="134" y="142"/>
                  </a:lnTo>
                  <a:lnTo>
                    <a:pt x="136" y="140"/>
                  </a:lnTo>
                  <a:lnTo>
                    <a:pt x="142" y="140"/>
                  </a:lnTo>
                  <a:lnTo>
                    <a:pt x="144" y="136"/>
                  </a:lnTo>
                  <a:lnTo>
                    <a:pt x="144" y="134"/>
                  </a:lnTo>
                  <a:lnTo>
                    <a:pt x="146" y="132"/>
                  </a:lnTo>
                  <a:lnTo>
                    <a:pt x="144" y="130"/>
                  </a:lnTo>
                  <a:lnTo>
                    <a:pt x="144" y="128"/>
                  </a:lnTo>
                  <a:lnTo>
                    <a:pt x="144" y="126"/>
                  </a:lnTo>
                  <a:lnTo>
                    <a:pt x="142" y="126"/>
                  </a:lnTo>
                  <a:lnTo>
                    <a:pt x="144" y="124"/>
                  </a:lnTo>
                  <a:lnTo>
                    <a:pt x="146" y="124"/>
                  </a:lnTo>
                  <a:lnTo>
                    <a:pt x="148" y="124"/>
                  </a:lnTo>
                  <a:lnTo>
                    <a:pt x="150" y="124"/>
                  </a:lnTo>
                  <a:lnTo>
                    <a:pt x="152" y="122"/>
                  </a:lnTo>
                  <a:lnTo>
                    <a:pt x="152" y="120"/>
                  </a:lnTo>
                  <a:lnTo>
                    <a:pt x="154" y="120"/>
                  </a:lnTo>
                  <a:lnTo>
                    <a:pt x="156" y="118"/>
                  </a:lnTo>
                  <a:lnTo>
                    <a:pt x="160" y="116"/>
                  </a:lnTo>
                  <a:lnTo>
                    <a:pt x="162" y="116"/>
                  </a:lnTo>
                  <a:lnTo>
                    <a:pt x="164" y="116"/>
                  </a:lnTo>
                  <a:lnTo>
                    <a:pt x="166" y="116"/>
                  </a:lnTo>
                  <a:lnTo>
                    <a:pt x="170" y="120"/>
                  </a:lnTo>
                  <a:lnTo>
                    <a:pt x="172" y="116"/>
                  </a:lnTo>
                  <a:lnTo>
                    <a:pt x="174" y="112"/>
                  </a:lnTo>
                  <a:lnTo>
                    <a:pt x="176" y="112"/>
                  </a:lnTo>
                  <a:lnTo>
                    <a:pt x="180" y="114"/>
                  </a:lnTo>
                  <a:lnTo>
                    <a:pt x="184" y="112"/>
                  </a:lnTo>
                  <a:lnTo>
                    <a:pt x="184" y="116"/>
                  </a:lnTo>
                  <a:lnTo>
                    <a:pt x="176" y="120"/>
                  </a:lnTo>
                  <a:lnTo>
                    <a:pt x="172" y="124"/>
                  </a:lnTo>
                  <a:lnTo>
                    <a:pt x="172" y="126"/>
                  </a:lnTo>
                  <a:lnTo>
                    <a:pt x="172" y="128"/>
                  </a:lnTo>
                  <a:lnTo>
                    <a:pt x="172" y="130"/>
                  </a:lnTo>
                  <a:lnTo>
                    <a:pt x="170" y="130"/>
                  </a:lnTo>
                  <a:lnTo>
                    <a:pt x="170" y="132"/>
                  </a:lnTo>
                  <a:lnTo>
                    <a:pt x="170" y="134"/>
                  </a:lnTo>
                  <a:lnTo>
                    <a:pt x="172" y="134"/>
                  </a:lnTo>
                  <a:lnTo>
                    <a:pt x="172" y="136"/>
                  </a:lnTo>
                  <a:lnTo>
                    <a:pt x="172" y="140"/>
                  </a:lnTo>
                  <a:lnTo>
                    <a:pt x="172" y="142"/>
                  </a:lnTo>
                  <a:lnTo>
                    <a:pt x="168" y="146"/>
                  </a:lnTo>
                  <a:lnTo>
                    <a:pt x="168" y="148"/>
                  </a:lnTo>
                  <a:lnTo>
                    <a:pt x="168" y="152"/>
                  </a:lnTo>
                  <a:lnTo>
                    <a:pt x="168" y="150"/>
                  </a:lnTo>
                  <a:lnTo>
                    <a:pt x="170" y="150"/>
                  </a:lnTo>
                  <a:lnTo>
                    <a:pt x="170" y="148"/>
                  </a:lnTo>
                  <a:lnTo>
                    <a:pt x="170" y="146"/>
                  </a:lnTo>
                  <a:lnTo>
                    <a:pt x="172" y="146"/>
                  </a:lnTo>
                  <a:lnTo>
                    <a:pt x="172" y="144"/>
                  </a:lnTo>
                  <a:lnTo>
                    <a:pt x="174" y="144"/>
                  </a:lnTo>
                  <a:lnTo>
                    <a:pt x="174" y="142"/>
                  </a:lnTo>
                  <a:lnTo>
                    <a:pt x="176" y="142"/>
                  </a:lnTo>
                  <a:lnTo>
                    <a:pt x="178" y="142"/>
                  </a:lnTo>
                  <a:lnTo>
                    <a:pt x="178" y="136"/>
                  </a:lnTo>
                  <a:lnTo>
                    <a:pt x="182" y="134"/>
                  </a:lnTo>
                  <a:lnTo>
                    <a:pt x="184" y="132"/>
                  </a:lnTo>
                  <a:lnTo>
                    <a:pt x="184" y="134"/>
                  </a:lnTo>
                  <a:lnTo>
                    <a:pt x="186" y="134"/>
                  </a:lnTo>
                  <a:lnTo>
                    <a:pt x="188" y="134"/>
                  </a:lnTo>
                  <a:lnTo>
                    <a:pt x="188" y="132"/>
                  </a:lnTo>
                  <a:lnTo>
                    <a:pt x="188" y="130"/>
                  </a:lnTo>
                  <a:lnTo>
                    <a:pt x="188" y="128"/>
                  </a:lnTo>
                  <a:lnTo>
                    <a:pt x="188" y="126"/>
                  </a:lnTo>
                  <a:lnTo>
                    <a:pt x="192" y="126"/>
                  </a:lnTo>
                  <a:lnTo>
                    <a:pt x="188" y="122"/>
                  </a:lnTo>
                  <a:lnTo>
                    <a:pt x="192" y="118"/>
                  </a:lnTo>
                  <a:lnTo>
                    <a:pt x="192" y="114"/>
                  </a:lnTo>
                  <a:lnTo>
                    <a:pt x="194" y="112"/>
                  </a:lnTo>
                  <a:lnTo>
                    <a:pt x="194" y="110"/>
                  </a:lnTo>
                  <a:lnTo>
                    <a:pt x="190" y="106"/>
                  </a:lnTo>
                  <a:lnTo>
                    <a:pt x="188" y="102"/>
                  </a:lnTo>
                  <a:lnTo>
                    <a:pt x="192" y="100"/>
                  </a:lnTo>
                  <a:lnTo>
                    <a:pt x="194" y="100"/>
                  </a:lnTo>
                  <a:lnTo>
                    <a:pt x="196" y="100"/>
                  </a:lnTo>
                  <a:lnTo>
                    <a:pt x="196" y="104"/>
                  </a:lnTo>
                  <a:lnTo>
                    <a:pt x="198" y="104"/>
                  </a:lnTo>
                  <a:lnTo>
                    <a:pt x="200" y="102"/>
                  </a:lnTo>
                  <a:lnTo>
                    <a:pt x="198" y="98"/>
                  </a:lnTo>
                  <a:lnTo>
                    <a:pt x="194" y="96"/>
                  </a:lnTo>
                  <a:lnTo>
                    <a:pt x="196" y="92"/>
                  </a:lnTo>
                  <a:lnTo>
                    <a:pt x="200" y="96"/>
                  </a:lnTo>
                  <a:close/>
                  <a:moveTo>
                    <a:pt x="78" y="222"/>
                  </a:moveTo>
                  <a:lnTo>
                    <a:pt x="76" y="222"/>
                  </a:lnTo>
                  <a:lnTo>
                    <a:pt x="74" y="222"/>
                  </a:lnTo>
                  <a:lnTo>
                    <a:pt x="72" y="224"/>
                  </a:lnTo>
                  <a:lnTo>
                    <a:pt x="72" y="226"/>
                  </a:lnTo>
                  <a:lnTo>
                    <a:pt x="70" y="228"/>
                  </a:lnTo>
                  <a:lnTo>
                    <a:pt x="70" y="230"/>
                  </a:lnTo>
                  <a:lnTo>
                    <a:pt x="70" y="232"/>
                  </a:lnTo>
                  <a:lnTo>
                    <a:pt x="72" y="232"/>
                  </a:lnTo>
                  <a:lnTo>
                    <a:pt x="74" y="230"/>
                  </a:lnTo>
                  <a:lnTo>
                    <a:pt x="74" y="228"/>
                  </a:lnTo>
                  <a:lnTo>
                    <a:pt x="76" y="228"/>
                  </a:lnTo>
                  <a:lnTo>
                    <a:pt x="78" y="228"/>
                  </a:lnTo>
                  <a:lnTo>
                    <a:pt x="80" y="228"/>
                  </a:lnTo>
                  <a:lnTo>
                    <a:pt x="80" y="226"/>
                  </a:lnTo>
                  <a:lnTo>
                    <a:pt x="78" y="224"/>
                  </a:lnTo>
                  <a:lnTo>
                    <a:pt x="78" y="222"/>
                  </a:lnTo>
                  <a:close/>
                  <a:moveTo>
                    <a:pt x="68" y="246"/>
                  </a:moveTo>
                  <a:lnTo>
                    <a:pt x="68" y="246"/>
                  </a:lnTo>
                  <a:lnTo>
                    <a:pt x="66" y="248"/>
                  </a:lnTo>
                  <a:lnTo>
                    <a:pt x="66" y="250"/>
                  </a:lnTo>
                  <a:lnTo>
                    <a:pt x="66" y="252"/>
                  </a:lnTo>
                  <a:lnTo>
                    <a:pt x="64" y="252"/>
                  </a:lnTo>
                  <a:lnTo>
                    <a:pt x="64" y="254"/>
                  </a:lnTo>
                  <a:lnTo>
                    <a:pt x="64" y="256"/>
                  </a:lnTo>
                  <a:lnTo>
                    <a:pt x="64" y="258"/>
                  </a:lnTo>
                  <a:lnTo>
                    <a:pt x="66" y="258"/>
                  </a:lnTo>
                  <a:lnTo>
                    <a:pt x="68" y="258"/>
                  </a:lnTo>
                  <a:lnTo>
                    <a:pt x="70" y="258"/>
                  </a:lnTo>
                  <a:lnTo>
                    <a:pt x="70" y="256"/>
                  </a:lnTo>
                  <a:lnTo>
                    <a:pt x="70" y="254"/>
                  </a:lnTo>
                  <a:lnTo>
                    <a:pt x="68" y="252"/>
                  </a:lnTo>
                  <a:lnTo>
                    <a:pt x="72" y="252"/>
                  </a:lnTo>
                  <a:lnTo>
                    <a:pt x="76" y="248"/>
                  </a:lnTo>
                  <a:lnTo>
                    <a:pt x="74" y="246"/>
                  </a:lnTo>
                  <a:lnTo>
                    <a:pt x="72" y="244"/>
                  </a:lnTo>
                  <a:lnTo>
                    <a:pt x="70" y="242"/>
                  </a:lnTo>
                  <a:lnTo>
                    <a:pt x="68" y="246"/>
                  </a:lnTo>
                  <a:close/>
                  <a:moveTo>
                    <a:pt x="52" y="280"/>
                  </a:moveTo>
                  <a:lnTo>
                    <a:pt x="54" y="278"/>
                  </a:lnTo>
                  <a:lnTo>
                    <a:pt x="56" y="278"/>
                  </a:lnTo>
                  <a:lnTo>
                    <a:pt x="58" y="274"/>
                  </a:lnTo>
                  <a:lnTo>
                    <a:pt x="62" y="274"/>
                  </a:lnTo>
                  <a:lnTo>
                    <a:pt x="60" y="268"/>
                  </a:lnTo>
                  <a:lnTo>
                    <a:pt x="58" y="270"/>
                  </a:lnTo>
                  <a:lnTo>
                    <a:pt x="54" y="272"/>
                  </a:lnTo>
                  <a:lnTo>
                    <a:pt x="52" y="274"/>
                  </a:lnTo>
                  <a:lnTo>
                    <a:pt x="52" y="276"/>
                  </a:lnTo>
                  <a:lnTo>
                    <a:pt x="52" y="278"/>
                  </a:lnTo>
                  <a:lnTo>
                    <a:pt x="52" y="280"/>
                  </a:lnTo>
                  <a:close/>
                  <a:moveTo>
                    <a:pt x="56" y="306"/>
                  </a:moveTo>
                  <a:lnTo>
                    <a:pt x="56" y="304"/>
                  </a:lnTo>
                  <a:lnTo>
                    <a:pt x="56" y="300"/>
                  </a:lnTo>
                  <a:lnTo>
                    <a:pt x="52" y="298"/>
                  </a:lnTo>
                  <a:lnTo>
                    <a:pt x="56" y="296"/>
                  </a:lnTo>
                  <a:lnTo>
                    <a:pt x="54" y="292"/>
                  </a:lnTo>
                  <a:lnTo>
                    <a:pt x="58" y="292"/>
                  </a:lnTo>
                  <a:lnTo>
                    <a:pt x="58" y="288"/>
                  </a:lnTo>
                  <a:lnTo>
                    <a:pt x="54" y="288"/>
                  </a:lnTo>
                  <a:lnTo>
                    <a:pt x="52" y="282"/>
                  </a:lnTo>
                  <a:lnTo>
                    <a:pt x="48" y="282"/>
                  </a:lnTo>
                  <a:lnTo>
                    <a:pt x="46" y="286"/>
                  </a:lnTo>
                  <a:lnTo>
                    <a:pt x="44" y="286"/>
                  </a:lnTo>
                  <a:lnTo>
                    <a:pt x="42" y="288"/>
                  </a:lnTo>
                  <a:lnTo>
                    <a:pt x="40" y="288"/>
                  </a:lnTo>
                  <a:lnTo>
                    <a:pt x="38" y="286"/>
                  </a:lnTo>
                  <a:lnTo>
                    <a:pt x="36" y="286"/>
                  </a:lnTo>
                  <a:lnTo>
                    <a:pt x="34" y="288"/>
                  </a:lnTo>
                  <a:lnTo>
                    <a:pt x="32" y="288"/>
                  </a:lnTo>
                  <a:lnTo>
                    <a:pt x="32" y="290"/>
                  </a:lnTo>
                  <a:lnTo>
                    <a:pt x="34" y="290"/>
                  </a:lnTo>
                  <a:lnTo>
                    <a:pt x="34" y="292"/>
                  </a:lnTo>
                  <a:lnTo>
                    <a:pt x="32" y="294"/>
                  </a:lnTo>
                  <a:lnTo>
                    <a:pt x="32" y="296"/>
                  </a:lnTo>
                  <a:lnTo>
                    <a:pt x="34" y="302"/>
                  </a:lnTo>
                  <a:lnTo>
                    <a:pt x="38" y="306"/>
                  </a:lnTo>
                  <a:lnTo>
                    <a:pt x="38" y="308"/>
                  </a:lnTo>
                  <a:lnTo>
                    <a:pt x="36" y="308"/>
                  </a:lnTo>
                  <a:lnTo>
                    <a:pt x="38" y="310"/>
                  </a:lnTo>
                  <a:lnTo>
                    <a:pt x="40" y="312"/>
                  </a:lnTo>
                  <a:lnTo>
                    <a:pt x="44" y="312"/>
                  </a:lnTo>
                  <a:lnTo>
                    <a:pt x="46" y="312"/>
                  </a:lnTo>
                  <a:lnTo>
                    <a:pt x="46" y="314"/>
                  </a:lnTo>
                  <a:lnTo>
                    <a:pt x="48" y="314"/>
                  </a:lnTo>
                  <a:lnTo>
                    <a:pt x="48" y="316"/>
                  </a:lnTo>
                  <a:lnTo>
                    <a:pt x="48" y="318"/>
                  </a:lnTo>
                  <a:lnTo>
                    <a:pt x="50" y="318"/>
                  </a:lnTo>
                  <a:lnTo>
                    <a:pt x="50" y="316"/>
                  </a:lnTo>
                  <a:lnTo>
                    <a:pt x="52" y="316"/>
                  </a:lnTo>
                  <a:lnTo>
                    <a:pt x="52" y="314"/>
                  </a:lnTo>
                  <a:lnTo>
                    <a:pt x="52" y="312"/>
                  </a:lnTo>
                  <a:lnTo>
                    <a:pt x="52" y="310"/>
                  </a:lnTo>
                  <a:lnTo>
                    <a:pt x="52" y="308"/>
                  </a:lnTo>
                  <a:lnTo>
                    <a:pt x="56" y="306"/>
                  </a:lnTo>
                  <a:close/>
                  <a:moveTo>
                    <a:pt x="68" y="334"/>
                  </a:moveTo>
                  <a:lnTo>
                    <a:pt x="68" y="334"/>
                  </a:lnTo>
                  <a:lnTo>
                    <a:pt x="70" y="334"/>
                  </a:lnTo>
                  <a:lnTo>
                    <a:pt x="72" y="334"/>
                  </a:lnTo>
                  <a:lnTo>
                    <a:pt x="70" y="330"/>
                  </a:lnTo>
                  <a:lnTo>
                    <a:pt x="72" y="328"/>
                  </a:lnTo>
                  <a:lnTo>
                    <a:pt x="72" y="326"/>
                  </a:lnTo>
                  <a:lnTo>
                    <a:pt x="70" y="326"/>
                  </a:lnTo>
                  <a:lnTo>
                    <a:pt x="68" y="326"/>
                  </a:lnTo>
                  <a:lnTo>
                    <a:pt x="68" y="324"/>
                  </a:lnTo>
                  <a:lnTo>
                    <a:pt x="66" y="324"/>
                  </a:lnTo>
                  <a:lnTo>
                    <a:pt x="64" y="324"/>
                  </a:lnTo>
                  <a:lnTo>
                    <a:pt x="64" y="326"/>
                  </a:lnTo>
                  <a:lnTo>
                    <a:pt x="64" y="324"/>
                  </a:lnTo>
                  <a:lnTo>
                    <a:pt x="64" y="322"/>
                  </a:lnTo>
                  <a:lnTo>
                    <a:pt x="60" y="320"/>
                  </a:lnTo>
                  <a:lnTo>
                    <a:pt x="68" y="320"/>
                  </a:lnTo>
                  <a:lnTo>
                    <a:pt x="70" y="316"/>
                  </a:lnTo>
                  <a:lnTo>
                    <a:pt x="68" y="316"/>
                  </a:lnTo>
                  <a:lnTo>
                    <a:pt x="66" y="316"/>
                  </a:lnTo>
                  <a:lnTo>
                    <a:pt x="68" y="316"/>
                  </a:lnTo>
                  <a:lnTo>
                    <a:pt x="68" y="314"/>
                  </a:lnTo>
                  <a:lnTo>
                    <a:pt x="74" y="314"/>
                  </a:lnTo>
                  <a:lnTo>
                    <a:pt x="72" y="312"/>
                  </a:lnTo>
                  <a:lnTo>
                    <a:pt x="68" y="310"/>
                  </a:lnTo>
                  <a:lnTo>
                    <a:pt x="62" y="306"/>
                  </a:lnTo>
                  <a:lnTo>
                    <a:pt x="60" y="308"/>
                  </a:lnTo>
                  <a:lnTo>
                    <a:pt x="58" y="310"/>
                  </a:lnTo>
                  <a:lnTo>
                    <a:pt x="58" y="316"/>
                  </a:lnTo>
                  <a:lnTo>
                    <a:pt x="56" y="324"/>
                  </a:lnTo>
                  <a:lnTo>
                    <a:pt x="60" y="326"/>
                  </a:lnTo>
                  <a:lnTo>
                    <a:pt x="60" y="330"/>
                  </a:lnTo>
                  <a:lnTo>
                    <a:pt x="62" y="332"/>
                  </a:lnTo>
                  <a:lnTo>
                    <a:pt x="62" y="328"/>
                  </a:lnTo>
                  <a:lnTo>
                    <a:pt x="68" y="330"/>
                  </a:lnTo>
                  <a:lnTo>
                    <a:pt x="68" y="332"/>
                  </a:lnTo>
                  <a:lnTo>
                    <a:pt x="68" y="334"/>
                  </a:lnTo>
                  <a:close/>
                  <a:moveTo>
                    <a:pt x="72" y="352"/>
                  </a:moveTo>
                  <a:lnTo>
                    <a:pt x="74" y="352"/>
                  </a:lnTo>
                  <a:lnTo>
                    <a:pt x="74" y="354"/>
                  </a:lnTo>
                  <a:lnTo>
                    <a:pt x="76" y="354"/>
                  </a:lnTo>
                  <a:lnTo>
                    <a:pt x="78" y="354"/>
                  </a:lnTo>
                  <a:lnTo>
                    <a:pt x="80" y="354"/>
                  </a:lnTo>
                  <a:lnTo>
                    <a:pt x="80" y="352"/>
                  </a:lnTo>
                  <a:lnTo>
                    <a:pt x="82" y="352"/>
                  </a:lnTo>
                  <a:lnTo>
                    <a:pt x="86" y="350"/>
                  </a:lnTo>
                  <a:lnTo>
                    <a:pt x="80" y="346"/>
                  </a:lnTo>
                  <a:lnTo>
                    <a:pt x="76" y="344"/>
                  </a:lnTo>
                  <a:lnTo>
                    <a:pt x="72" y="344"/>
                  </a:lnTo>
                  <a:lnTo>
                    <a:pt x="74" y="348"/>
                  </a:lnTo>
                  <a:lnTo>
                    <a:pt x="72" y="352"/>
                  </a:lnTo>
                  <a:close/>
                  <a:moveTo>
                    <a:pt x="82" y="320"/>
                  </a:moveTo>
                  <a:lnTo>
                    <a:pt x="82" y="316"/>
                  </a:lnTo>
                  <a:lnTo>
                    <a:pt x="80" y="320"/>
                  </a:lnTo>
                  <a:lnTo>
                    <a:pt x="80" y="326"/>
                  </a:lnTo>
                  <a:lnTo>
                    <a:pt x="78" y="324"/>
                  </a:lnTo>
                  <a:lnTo>
                    <a:pt x="76" y="324"/>
                  </a:lnTo>
                  <a:lnTo>
                    <a:pt x="74" y="324"/>
                  </a:lnTo>
                  <a:lnTo>
                    <a:pt x="72" y="324"/>
                  </a:lnTo>
                  <a:lnTo>
                    <a:pt x="72" y="326"/>
                  </a:lnTo>
                  <a:lnTo>
                    <a:pt x="74" y="326"/>
                  </a:lnTo>
                  <a:lnTo>
                    <a:pt x="74" y="328"/>
                  </a:lnTo>
                  <a:lnTo>
                    <a:pt x="78" y="328"/>
                  </a:lnTo>
                  <a:lnTo>
                    <a:pt x="82" y="328"/>
                  </a:lnTo>
                  <a:lnTo>
                    <a:pt x="86" y="330"/>
                  </a:lnTo>
                  <a:lnTo>
                    <a:pt x="86" y="326"/>
                  </a:lnTo>
                  <a:lnTo>
                    <a:pt x="86" y="322"/>
                  </a:lnTo>
                  <a:lnTo>
                    <a:pt x="82" y="320"/>
                  </a:lnTo>
                  <a:close/>
                  <a:moveTo>
                    <a:pt x="174" y="362"/>
                  </a:moveTo>
                  <a:lnTo>
                    <a:pt x="176" y="362"/>
                  </a:lnTo>
                  <a:lnTo>
                    <a:pt x="178" y="362"/>
                  </a:lnTo>
                  <a:lnTo>
                    <a:pt x="176" y="362"/>
                  </a:lnTo>
                  <a:lnTo>
                    <a:pt x="176" y="360"/>
                  </a:lnTo>
                  <a:lnTo>
                    <a:pt x="174" y="360"/>
                  </a:lnTo>
                  <a:lnTo>
                    <a:pt x="172" y="358"/>
                  </a:lnTo>
                  <a:lnTo>
                    <a:pt x="170" y="356"/>
                  </a:lnTo>
                  <a:lnTo>
                    <a:pt x="168" y="354"/>
                  </a:lnTo>
                  <a:lnTo>
                    <a:pt x="166" y="356"/>
                  </a:lnTo>
                  <a:lnTo>
                    <a:pt x="170" y="358"/>
                  </a:lnTo>
                  <a:lnTo>
                    <a:pt x="172" y="360"/>
                  </a:lnTo>
                  <a:lnTo>
                    <a:pt x="170" y="360"/>
                  </a:lnTo>
                  <a:lnTo>
                    <a:pt x="168" y="364"/>
                  </a:lnTo>
                  <a:lnTo>
                    <a:pt x="164" y="364"/>
                  </a:lnTo>
                  <a:lnTo>
                    <a:pt x="160" y="364"/>
                  </a:lnTo>
                  <a:lnTo>
                    <a:pt x="156" y="364"/>
                  </a:lnTo>
                  <a:lnTo>
                    <a:pt x="156" y="366"/>
                  </a:lnTo>
                  <a:lnTo>
                    <a:pt x="154" y="366"/>
                  </a:lnTo>
                  <a:lnTo>
                    <a:pt x="152" y="366"/>
                  </a:lnTo>
                  <a:lnTo>
                    <a:pt x="152" y="364"/>
                  </a:lnTo>
                  <a:lnTo>
                    <a:pt x="150" y="364"/>
                  </a:lnTo>
                  <a:lnTo>
                    <a:pt x="150" y="362"/>
                  </a:lnTo>
                  <a:lnTo>
                    <a:pt x="150" y="360"/>
                  </a:lnTo>
                  <a:lnTo>
                    <a:pt x="148" y="360"/>
                  </a:lnTo>
                  <a:lnTo>
                    <a:pt x="146" y="360"/>
                  </a:lnTo>
                  <a:lnTo>
                    <a:pt x="146" y="358"/>
                  </a:lnTo>
                  <a:lnTo>
                    <a:pt x="146" y="356"/>
                  </a:lnTo>
                  <a:lnTo>
                    <a:pt x="146" y="354"/>
                  </a:lnTo>
                  <a:lnTo>
                    <a:pt x="144" y="354"/>
                  </a:lnTo>
                  <a:lnTo>
                    <a:pt x="142" y="354"/>
                  </a:lnTo>
                  <a:lnTo>
                    <a:pt x="140" y="354"/>
                  </a:lnTo>
                  <a:lnTo>
                    <a:pt x="138" y="352"/>
                  </a:lnTo>
                  <a:lnTo>
                    <a:pt x="136" y="350"/>
                  </a:lnTo>
                  <a:lnTo>
                    <a:pt x="130" y="348"/>
                  </a:lnTo>
                  <a:lnTo>
                    <a:pt x="124" y="344"/>
                  </a:lnTo>
                  <a:lnTo>
                    <a:pt x="120" y="342"/>
                  </a:lnTo>
                  <a:lnTo>
                    <a:pt x="120" y="340"/>
                  </a:lnTo>
                  <a:lnTo>
                    <a:pt x="112" y="338"/>
                  </a:lnTo>
                  <a:lnTo>
                    <a:pt x="110" y="338"/>
                  </a:lnTo>
                  <a:lnTo>
                    <a:pt x="110" y="336"/>
                  </a:lnTo>
                  <a:lnTo>
                    <a:pt x="110" y="334"/>
                  </a:lnTo>
                  <a:lnTo>
                    <a:pt x="108" y="334"/>
                  </a:lnTo>
                  <a:lnTo>
                    <a:pt x="108" y="336"/>
                  </a:lnTo>
                  <a:lnTo>
                    <a:pt x="108" y="340"/>
                  </a:lnTo>
                  <a:lnTo>
                    <a:pt x="110" y="342"/>
                  </a:lnTo>
                  <a:lnTo>
                    <a:pt x="108" y="344"/>
                  </a:lnTo>
                  <a:lnTo>
                    <a:pt x="108" y="346"/>
                  </a:lnTo>
                  <a:lnTo>
                    <a:pt x="110" y="350"/>
                  </a:lnTo>
                  <a:lnTo>
                    <a:pt x="112" y="350"/>
                  </a:lnTo>
                  <a:lnTo>
                    <a:pt x="114" y="350"/>
                  </a:lnTo>
                  <a:lnTo>
                    <a:pt x="116" y="350"/>
                  </a:lnTo>
                  <a:lnTo>
                    <a:pt x="118" y="350"/>
                  </a:lnTo>
                  <a:lnTo>
                    <a:pt x="118" y="352"/>
                  </a:lnTo>
                  <a:lnTo>
                    <a:pt x="118" y="354"/>
                  </a:lnTo>
                  <a:lnTo>
                    <a:pt x="118" y="356"/>
                  </a:lnTo>
                  <a:lnTo>
                    <a:pt x="120" y="358"/>
                  </a:lnTo>
                  <a:lnTo>
                    <a:pt x="122" y="358"/>
                  </a:lnTo>
                  <a:lnTo>
                    <a:pt x="122" y="360"/>
                  </a:lnTo>
                  <a:lnTo>
                    <a:pt x="122" y="362"/>
                  </a:lnTo>
                  <a:lnTo>
                    <a:pt x="120" y="362"/>
                  </a:lnTo>
                  <a:lnTo>
                    <a:pt x="120" y="364"/>
                  </a:lnTo>
                  <a:lnTo>
                    <a:pt x="122" y="364"/>
                  </a:lnTo>
                  <a:lnTo>
                    <a:pt x="124" y="364"/>
                  </a:lnTo>
                  <a:lnTo>
                    <a:pt x="130" y="370"/>
                  </a:lnTo>
                  <a:lnTo>
                    <a:pt x="136" y="370"/>
                  </a:lnTo>
                  <a:lnTo>
                    <a:pt x="138" y="370"/>
                  </a:lnTo>
                  <a:lnTo>
                    <a:pt x="138" y="368"/>
                  </a:lnTo>
                  <a:lnTo>
                    <a:pt x="136" y="368"/>
                  </a:lnTo>
                  <a:lnTo>
                    <a:pt x="134" y="366"/>
                  </a:lnTo>
                  <a:lnTo>
                    <a:pt x="132" y="366"/>
                  </a:lnTo>
                  <a:lnTo>
                    <a:pt x="132" y="364"/>
                  </a:lnTo>
                  <a:lnTo>
                    <a:pt x="138" y="364"/>
                  </a:lnTo>
                  <a:lnTo>
                    <a:pt x="146" y="368"/>
                  </a:lnTo>
                  <a:lnTo>
                    <a:pt x="148" y="372"/>
                  </a:lnTo>
                  <a:lnTo>
                    <a:pt x="154" y="376"/>
                  </a:lnTo>
                  <a:lnTo>
                    <a:pt x="160" y="378"/>
                  </a:lnTo>
                  <a:lnTo>
                    <a:pt x="168" y="382"/>
                  </a:lnTo>
                  <a:lnTo>
                    <a:pt x="166" y="380"/>
                  </a:lnTo>
                  <a:lnTo>
                    <a:pt x="170" y="380"/>
                  </a:lnTo>
                  <a:lnTo>
                    <a:pt x="170" y="378"/>
                  </a:lnTo>
                  <a:lnTo>
                    <a:pt x="170" y="376"/>
                  </a:lnTo>
                  <a:lnTo>
                    <a:pt x="168" y="376"/>
                  </a:lnTo>
                  <a:lnTo>
                    <a:pt x="166" y="376"/>
                  </a:lnTo>
                  <a:lnTo>
                    <a:pt x="164" y="374"/>
                  </a:lnTo>
                  <a:lnTo>
                    <a:pt x="162" y="374"/>
                  </a:lnTo>
                  <a:lnTo>
                    <a:pt x="160" y="374"/>
                  </a:lnTo>
                  <a:lnTo>
                    <a:pt x="158" y="374"/>
                  </a:lnTo>
                  <a:lnTo>
                    <a:pt x="158" y="372"/>
                  </a:lnTo>
                  <a:lnTo>
                    <a:pt x="156" y="370"/>
                  </a:lnTo>
                  <a:lnTo>
                    <a:pt x="154" y="368"/>
                  </a:lnTo>
                  <a:lnTo>
                    <a:pt x="156" y="364"/>
                  </a:lnTo>
                  <a:lnTo>
                    <a:pt x="162" y="364"/>
                  </a:lnTo>
                  <a:lnTo>
                    <a:pt x="166" y="366"/>
                  </a:lnTo>
                  <a:lnTo>
                    <a:pt x="168" y="366"/>
                  </a:lnTo>
                  <a:lnTo>
                    <a:pt x="168" y="364"/>
                  </a:lnTo>
                  <a:lnTo>
                    <a:pt x="170" y="364"/>
                  </a:lnTo>
                  <a:lnTo>
                    <a:pt x="172" y="362"/>
                  </a:lnTo>
                  <a:lnTo>
                    <a:pt x="174" y="362"/>
                  </a:lnTo>
                  <a:close/>
                  <a:moveTo>
                    <a:pt x="182" y="426"/>
                  </a:moveTo>
                  <a:lnTo>
                    <a:pt x="182" y="424"/>
                  </a:lnTo>
                  <a:lnTo>
                    <a:pt x="180" y="424"/>
                  </a:lnTo>
                  <a:lnTo>
                    <a:pt x="180" y="422"/>
                  </a:lnTo>
                  <a:lnTo>
                    <a:pt x="182" y="420"/>
                  </a:lnTo>
                  <a:lnTo>
                    <a:pt x="176" y="416"/>
                  </a:lnTo>
                  <a:lnTo>
                    <a:pt x="170" y="410"/>
                  </a:lnTo>
                  <a:lnTo>
                    <a:pt x="162" y="404"/>
                  </a:lnTo>
                  <a:lnTo>
                    <a:pt x="156" y="404"/>
                  </a:lnTo>
                  <a:lnTo>
                    <a:pt x="154" y="400"/>
                  </a:lnTo>
                  <a:lnTo>
                    <a:pt x="152" y="394"/>
                  </a:lnTo>
                  <a:lnTo>
                    <a:pt x="148" y="390"/>
                  </a:lnTo>
                  <a:lnTo>
                    <a:pt x="142" y="382"/>
                  </a:lnTo>
                  <a:lnTo>
                    <a:pt x="138" y="380"/>
                  </a:lnTo>
                  <a:lnTo>
                    <a:pt x="138" y="378"/>
                  </a:lnTo>
                  <a:lnTo>
                    <a:pt x="138" y="376"/>
                  </a:lnTo>
                  <a:lnTo>
                    <a:pt x="136" y="376"/>
                  </a:lnTo>
                  <a:lnTo>
                    <a:pt x="134" y="376"/>
                  </a:lnTo>
                  <a:lnTo>
                    <a:pt x="134" y="378"/>
                  </a:lnTo>
                  <a:lnTo>
                    <a:pt x="134" y="384"/>
                  </a:lnTo>
                  <a:lnTo>
                    <a:pt x="136" y="388"/>
                  </a:lnTo>
                  <a:lnTo>
                    <a:pt x="134" y="390"/>
                  </a:lnTo>
                  <a:lnTo>
                    <a:pt x="134" y="392"/>
                  </a:lnTo>
                  <a:lnTo>
                    <a:pt x="132" y="392"/>
                  </a:lnTo>
                  <a:lnTo>
                    <a:pt x="130" y="392"/>
                  </a:lnTo>
                  <a:lnTo>
                    <a:pt x="128" y="392"/>
                  </a:lnTo>
                  <a:lnTo>
                    <a:pt x="126" y="392"/>
                  </a:lnTo>
                  <a:lnTo>
                    <a:pt x="126" y="390"/>
                  </a:lnTo>
                  <a:lnTo>
                    <a:pt x="124" y="388"/>
                  </a:lnTo>
                  <a:lnTo>
                    <a:pt x="122" y="386"/>
                  </a:lnTo>
                  <a:lnTo>
                    <a:pt x="120" y="388"/>
                  </a:lnTo>
                  <a:lnTo>
                    <a:pt x="114" y="380"/>
                  </a:lnTo>
                  <a:lnTo>
                    <a:pt x="112" y="378"/>
                  </a:lnTo>
                  <a:lnTo>
                    <a:pt x="114" y="376"/>
                  </a:lnTo>
                  <a:lnTo>
                    <a:pt x="118" y="376"/>
                  </a:lnTo>
                  <a:lnTo>
                    <a:pt x="118" y="374"/>
                  </a:lnTo>
                  <a:lnTo>
                    <a:pt x="118" y="372"/>
                  </a:lnTo>
                  <a:lnTo>
                    <a:pt x="116" y="372"/>
                  </a:lnTo>
                  <a:lnTo>
                    <a:pt x="114" y="372"/>
                  </a:lnTo>
                  <a:lnTo>
                    <a:pt x="112" y="372"/>
                  </a:lnTo>
                  <a:lnTo>
                    <a:pt x="110" y="372"/>
                  </a:lnTo>
                  <a:lnTo>
                    <a:pt x="110" y="374"/>
                  </a:lnTo>
                  <a:lnTo>
                    <a:pt x="106" y="370"/>
                  </a:lnTo>
                  <a:lnTo>
                    <a:pt x="104" y="364"/>
                  </a:lnTo>
                  <a:lnTo>
                    <a:pt x="98" y="362"/>
                  </a:lnTo>
                  <a:lnTo>
                    <a:pt x="94" y="364"/>
                  </a:lnTo>
                  <a:lnTo>
                    <a:pt x="98" y="366"/>
                  </a:lnTo>
                  <a:lnTo>
                    <a:pt x="100" y="368"/>
                  </a:lnTo>
                  <a:lnTo>
                    <a:pt x="98" y="370"/>
                  </a:lnTo>
                  <a:lnTo>
                    <a:pt x="94" y="368"/>
                  </a:lnTo>
                  <a:lnTo>
                    <a:pt x="94" y="370"/>
                  </a:lnTo>
                  <a:lnTo>
                    <a:pt x="96" y="374"/>
                  </a:lnTo>
                  <a:lnTo>
                    <a:pt x="94" y="376"/>
                  </a:lnTo>
                  <a:lnTo>
                    <a:pt x="92" y="372"/>
                  </a:lnTo>
                  <a:lnTo>
                    <a:pt x="88" y="368"/>
                  </a:lnTo>
                  <a:lnTo>
                    <a:pt x="86" y="368"/>
                  </a:lnTo>
                  <a:lnTo>
                    <a:pt x="86" y="366"/>
                  </a:lnTo>
                  <a:lnTo>
                    <a:pt x="84" y="366"/>
                  </a:lnTo>
                  <a:lnTo>
                    <a:pt x="82" y="366"/>
                  </a:lnTo>
                  <a:lnTo>
                    <a:pt x="82" y="368"/>
                  </a:lnTo>
                  <a:lnTo>
                    <a:pt x="80" y="370"/>
                  </a:lnTo>
                  <a:lnTo>
                    <a:pt x="78" y="370"/>
                  </a:lnTo>
                  <a:lnTo>
                    <a:pt x="76" y="370"/>
                  </a:lnTo>
                  <a:lnTo>
                    <a:pt x="72" y="374"/>
                  </a:lnTo>
                  <a:lnTo>
                    <a:pt x="68" y="370"/>
                  </a:lnTo>
                  <a:lnTo>
                    <a:pt x="64" y="372"/>
                  </a:lnTo>
                  <a:lnTo>
                    <a:pt x="62" y="370"/>
                  </a:lnTo>
                  <a:lnTo>
                    <a:pt x="58" y="368"/>
                  </a:lnTo>
                  <a:lnTo>
                    <a:pt x="58" y="370"/>
                  </a:lnTo>
                  <a:lnTo>
                    <a:pt x="60" y="370"/>
                  </a:lnTo>
                  <a:lnTo>
                    <a:pt x="60" y="372"/>
                  </a:lnTo>
                  <a:lnTo>
                    <a:pt x="62" y="374"/>
                  </a:lnTo>
                  <a:lnTo>
                    <a:pt x="62" y="376"/>
                  </a:lnTo>
                  <a:lnTo>
                    <a:pt x="66" y="382"/>
                  </a:lnTo>
                  <a:lnTo>
                    <a:pt x="84" y="398"/>
                  </a:lnTo>
                  <a:lnTo>
                    <a:pt x="104" y="412"/>
                  </a:lnTo>
                  <a:lnTo>
                    <a:pt x="106" y="412"/>
                  </a:lnTo>
                  <a:lnTo>
                    <a:pt x="106" y="410"/>
                  </a:lnTo>
                  <a:lnTo>
                    <a:pt x="112" y="414"/>
                  </a:lnTo>
                  <a:lnTo>
                    <a:pt x="120" y="414"/>
                  </a:lnTo>
                  <a:lnTo>
                    <a:pt x="124" y="420"/>
                  </a:lnTo>
                  <a:lnTo>
                    <a:pt x="132" y="424"/>
                  </a:lnTo>
                  <a:lnTo>
                    <a:pt x="138" y="426"/>
                  </a:lnTo>
                  <a:lnTo>
                    <a:pt x="142" y="430"/>
                  </a:lnTo>
                  <a:lnTo>
                    <a:pt x="148" y="432"/>
                  </a:lnTo>
                  <a:lnTo>
                    <a:pt x="148" y="434"/>
                  </a:lnTo>
                  <a:lnTo>
                    <a:pt x="154" y="434"/>
                  </a:lnTo>
                  <a:lnTo>
                    <a:pt x="156" y="434"/>
                  </a:lnTo>
                  <a:lnTo>
                    <a:pt x="160" y="436"/>
                  </a:lnTo>
                  <a:lnTo>
                    <a:pt x="176" y="440"/>
                  </a:lnTo>
                  <a:lnTo>
                    <a:pt x="176" y="438"/>
                  </a:lnTo>
                  <a:lnTo>
                    <a:pt x="174" y="438"/>
                  </a:lnTo>
                  <a:lnTo>
                    <a:pt x="172" y="436"/>
                  </a:lnTo>
                  <a:lnTo>
                    <a:pt x="174" y="436"/>
                  </a:lnTo>
                  <a:lnTo>
                    <a:pt x="174" y="438"/>
                  </a:lnTo>
                  <a:lnTo>
                    <a:pt x="176" y="438"/>
                  </a:lnTo>
                  <a:lnTo>
                    <a:pt x="178" y="436"/>
                  </a:lnTo>
                  <a:lnTo>
                    <a:pt x="180" y="434"/>
                  </a:lnTo>
                  <a:lnTo>
                    <a:pt x="182" y="432"/>
                  </a:lnTo>
                  <a:lnTo>
                    <a:pt x="184" y="430"/>
                  </a:lnTo>
                  <a:lnTo>
                    <a:pt x="186" y="428"/>
                  </a:lnTo>
                  <a:lnTo>
                    <a:pt x="184" y="426"/>
                  </a:lnTo>
                  <a:lnTo>
                    <a:pt x="182" y="426"/>
                  </a:lnTo>
                  <a:close/>
                  <a:moveTo>
                    <a:pt x="202" y="138"/>
                  </a:moveTo>
                  <a:lnTo>
                    <a:pt x="202" y="138"/>
                  </a:lnTo>
                  <a:lnTo>
                    <a:pt x="202" y="140"/>
                  </a:lnTo>
                  <a:lnTo>
                    <a:pt x="204" y="140"/>
                  </a:lnTo>
                  <a:lnTo>
                    <a:pt x="206" y="140"/>
                  </a:lnTo>
                  <a:lnTo>
                    <a:pt x="206" y="138"/>
                  </a:lnTo>
                  <a:lnTo>
                    <a:pt x="204" y="138"/>
                  </a:lnTo>
                  <a:lnTo>
                    <a:pt x="202" y="138"/>
                  </a:lnTo>
                  <a:close/>
                  <a:moveTo>
                    <a:pt x="208" y="140"/>
                  </a:moveTo>
                  <a:lnTo>
                    <a:pt x="208" y="140"/>
                  </a:lnTo>
                  <a:lnTo>
                    <a:pt x="210" y="140"/>
                  </a:lnTo>
                  <a:lnTo>
                    <a:pt x="208" y="140"/>
                  </a:lnTo>
                  <a:close/>
                  <a:moveTo>
                    <a:pt x="192" y="128"/>
                  </a:moveTo>
                  <a:lnTo>
                    <a:pt x="192" y="128"/>
                  </a:lnTo>
                  <a:lnTo>
                    <a:pt x="192" y="130"/>
                  </a:lnTo>
                  <a:lnTo>
                    <a:pt x="194" y="130"/>
                  </a:lnTo>
                  <a:lnTo>
                    <a:pt x="194" y="128"/>
                  </a:lnTo>
                  <a:lnTo>
                    <a:pt x="192" y="128"/>
                  </a:lnTo>
                  <a:close/>
                  <a:moveTo>
                    <a:pt x="214" y="140"/>
                  </a:moveTo>
                  <a:lnTo>
                    <a:pt x="214" y="140"/>
                  </a:lnTo>
                  <a:close/>
                  <a:moveTo>
                    <a:pt x="218" y="136"/>
                  </a:moveTo>
                  <a:lnTo>
                    <a:pt x="216" y="136"/>
                  </a:lnTo>
                  <a:lnTo>
                    <a:pt x="216" y="138"/>
                  </a:lnTo>
                  <a:lnTo>
                    <a:pt x="218" y="138"/>
                  </a:lnTo>
                  <a:lnTo>
                    <a:pt x="220" y="138"/>
                  </a:lnTo>
                  <a:lnTo>
                    <a:pt x="220" y="136"/>
                  </a:lnTo>
                  <a:lnTo>
                    <a:pt x="218" y="136"/>
                  </a:lnTo>
                  <a:close/>
                  <a:moveTo>
                    <a:pt x="98" y="326"/>
                  </a:moveTo>
                  <a:lnTo>
                    <a:pt x="96" y="324"/>
                  </a:lnTo>
                  <a:lnTo>
                    <a:pt x="94" y="326"/>
                  </a:lnTo>
                  <a:lnTo>
                    <a:pt x="96" y="328"/>
                  </a:lnTo>
                  <a:lnTo>
                    <a:pt x="94" y="330"/>
                  </a:lnTo>
                  <a:lnTo>
                    <a:pt x="96" y="332"/>
                  </a:lnTo>
                  <a:lnTo>
                    <a:pt x="98" y="334"/>
                  </a:lnTo>
                  <a:lnTo>
                    <a:pt x="96" y="338"/>
                  </a:lnTo>
                  <a:lnTo>
                    <a:pt x="98" y="338"/>
                  </a:lnTo>
                  <a:lnTo>
                    <a:pt x="98" y="336"/>
                  </a:lnTo>
                  <a:lnTo>
                    <a:pt x="98" y="334"/>
                  </a:lnTo>
                  <a:lnTo>
                    <a:pt x="100" y="334"/>
                  </a:lnTo>
                  <a:lnTo>
                    <a:pt x="100" y="336"/>
                  </a:lnTo>
                  <a:lnTo>
                    <a:pt x="100" y="338"/>
                  </a:lnTo>
                  <a:lnTo>
                    <a:pt x="102" y="336"/>
                  </a:lnTo>
                  <a:lnTo>
                    <a:pt x="102" y="338"/>
                  </a:lnTo>
                  <a:lnTo>
                    <a:pt x="104" y="338"/>
                  </a:lnTo>
                  <a:lnTo>
                    <a:pt x="106" y="338"/>
                  </a:lnTo>
                  <a:lnTo>
                    <a:pt x="104" y="336"/>
                  </a:lnTo>
                  <a:lnTo>
                    <a:pt x="104" y="334"/>
                  </a:lnTo>
                  <a:lnTo>
                    <a:pt x="104" y="332"/>
                  </a:lnTo>
                  <a:lnTo>
                    <a:pt x="104" y="330"/>
                  </a:lnTo>
                  <a:lnTo>
                    <a:pt x="102" y="328"/>
                  </a:lnTo>
                  <a:lnTo>
                    <a:pt x="98" y="330"/>
                  </a:lnTo>
                  <a:lnTo>
                    <a:pt x="98" y="328"/>
                  </a:lnTo>
                  <a:lnTo>
                    <a:pt x="98" y="326"/>
                  </a:lnTo>
                  <a:close/>
                  <a:moveTo>
                    <a:pt x="96" y="338"/>
                  </a:moveTo>
                  <a:lnTo>
                    <a:pt x="96" y="338"/>
                  </a:lnTo>
                  <a:close/>
                  <a:moveTo>
                    <a:pt x="80" y="286"/>
                  </a:moveTo>
                  <a:lnTo>
                    <a:pt x="80" y="284"/>
                  </a:lnTo>
                  <a:lnTo>
                    <a:pt x="78" y="284"/>
                  </a:lnTo>
                  <a:lnTo>
                    <a:pt x="76" y="284"/>
                  </a:lnTo>
                  <a:lnTo>
                    <a:pt x="76" y="286"/>
                  </a:lnTo>
                  <a:lnTo>
                    <a:pt x="74" y="286"/>
                  </a:lnTo>
                  <a:lnTo>
                    <a:pt x="72" y="286"/>
                  </a:lnTo>
                  <a:lnTo>
                    <a:pt x="70" y="288"/>
                  </a:lnTo>
                  <a:lnTo>
                    <a:pt x="68" y="288"/>
                  </a:lnTo>
                  <a:lnTo>
                    <a:pt x="66" y="290"/>
                  </a:lnTo>
                  <a:lnTo>
                    <a:pt x="66" y="292"/>
                  </a:lnTo>
                  <a:lnTo>
                    <a:pt x="68" y="294"/>
                  </a:lnTo>
                  <a:lnTo>
                    <a:pt x="70" y="292"/>
                  </a:lnTo>
                  <a:lnTo>
                    <a:pt x="72" y="292"/>
                  </a:lnTo>
                  <a:lnTo>
                    <a:pt x="70" y="296"/>
                  </a:lnTo>
                  <a:lnTo>
                    <a:pt x="72" y="296"/>
                  </a:lnTo>
                  <a:lnTo>
                    <a:pt x="74" y="296"/>
                  </a:lnTo>
                  <a:lnTo>
                    <a:pt x="74" y="298"/>
                  </a:lnTo>
                  <a:lnTo>
                    <a:pt x="72" y="300"/>
                  </a:lnTo>
                  <a:lnTo>
                    <a:pt x="72" y="302"/>
                  </a:lnTo>
                  <a:lnTo>
                    <a:pt x="74" y="300"/>
                  </a:lnTo>
                  <a:lnTo>
                    <a:pt x="76" y="300"/>
                  </a:lnTo>
                  <a:lnTo>
                    <a:pt x="82" y="298"/>
                  </a:lnTo>
                  <a:lnTo>
                    <a:pt x="82" y="296"/>
                  </a:lnTo>
                  <a:lnTo>
                    <a:pt x="82" y="294"/>
                  </a:lnTo>
                  <a:lnTo>
                    <a:pt x="84" y="292"/>
                  </a:lnTo>
                  <a:lnTo>
                    <a:pt x="84" y="290"/>
                  </a:lnTo>
                  <a:lnTo>
                    <a:pt x="82" y="290"/>
                  </a:lnTo>
                  <a:lnTo>
                    <a:pt x="80" y="288"/>
                  </a:lnTo>
                  <a:lnTo>
                    <a:pt x="80" y="286"/>
                  </a:lnTo>
                  <a:close/>
                  <a:moveTo>
                    <a:pt x="166" y="170"/>
                  </a:moveTo>
                  <a:lnTo>
                    <a:pt x="166" y="170"/>
                  </a:lnTo>
                  <a:lnTo>
                    <a:pt x="166" y="164"/>
                  </a:lnTo>
                  <a:lnTo>
                    <a:pt x="164" y="164"/>
                  </a:lnTo>
                  <a:lnTo>
                    <a:pt x="164" y="168"/>
                  </a:lnTo>
                  <a:lnTo>
                    <a:pt x="164" y="170"/>
                  </a:lnTo>
                  <a:lnTo>
                    <a:pt x="166" y="170"/>
                  </a:lnTo>
                  <a:close/>
                  <a:moveTo>
                    <a:pt x="222" y="98"/>
                  </a:moveTo>
                  <a:lnTo>
                    <a:pt x="222" y="98"/>
                  </a:lnTo>
                  <a:lnTo>
                    <a:pt x="220" y="98"/>
                  </a:lnTo>
                  <a:lnTo>
                    <a:pt x="222" y="98"/>
                  </a:lnTo>
                  <a:close/>
                  <a:moveTo>
                    <a:pt x="226" y="86"/>
                  </a:moveTo>
                  <a:lnTo>
                    <a:pt x="226" y="88"/>
                  </a:lnTo>
                  <a:lnTo>
                    <a:pt x="228" y="88"/>
                  </a:lnTo>
                  <a:lnTo>
                    <a:pt x="228" y="86"/>
                  </a:lnTo>
                  <a:lnTo>
                    <a:pt x="226" y="86"/>
                  </a:lnTo>
                  <a:close/>
                  <a:moveTo>
                    <a:pt x="212" y="82"/>
                  </a:moveTo>
                  <a:lnTo>
                    <a:pt x="212" y="82"/>
                  </a:lnTo>
                  <a:lnTo>
                    <a:pt x="214" y="82"/>
                  </a:lnTo>
                  <a:lnTo>
                    <a:pt x="214" y="80"/>
                  </a:lnTo>
                  <a:lnTo>
                    <a:pt x="208" y="80"/>
                  </a:lnTo>
                  <a:lnTo>
                    <a:pt x="208" y="82"/>
                  </a:lnTo>
                  <a:lnTo>
                    <a:pt x="212" y="82"/>
                  </a:lnTo>
                  <a:close/>
                  <a:moveTo>
                    <a:pt x="230" y="264"/>
                  </a:moveTo>
                  <a:lnTo>
                    <a:pt x="228" y="264"/>
                  </a:lnTo>
                  <a:lnTo>
                    <a:pt x="228" y="266"/>
                  </a:lnTo>
                  <a:lnTo>
                    <a:pt x="230" y="266"/>
                  </a:lnTo>
                  <a:lnTo>
                    <a:pt x="230" y="264"/>
                  </a:lnTo>
                  <a:close/>
                </a:path>
              </a:pathLst>
            </a:custGeom>
            <a:gradFill flip="none" rotWithShape="1">
              <a:gsLst>
                <a:gs pos="50000">
                  <a:schemeClr val="bg1">
                    <a:lumMod val="95000"/>
                  </a:schemeClr>
                </a:gs>
                <a:gs pos="68000">
                  <a:schemeClr val="tx1">
                    <a:lumMod val="50000"/>
                    <a:lumOff val="50000"/>
                  </a:schemeClr>
                </a:gs>
                <a:gs pos="100000">
                  <a:schemeClr val="tx1">
                    <a:lumMod val="65000"/>
                    <a:lumOff val="35000"/>
                  </a:schemeClr>
                </a:gs>
                <a:gs pos="38000">
                  <a:schemeClr val="bg1"/>
                </a:gs>
              </a:gsLst>
              <a:path path="circle">
                <a:fillToRect l="50000" t="50000" r="50000" b="50000"/>
              </a:path>
              <a:tileRect/>
            </a:gradFill>
            <a:ln w="9525">
              <a:noFill/>
              <a:miter lim="800000"/>
              <a:headEnd/>
              <a:tailEnd/>
            </a:ln>
          </p:spPr>
          <p:txBody>
            <a:bodyPr anchor="ctr"/>
            <a:lstStyle/>
            <a:p>
              <a:pPr defTabSz="1172307"/>
              <a:endParaRPr lang="en-US" dirty="0">
                <a:solidFill>
                  <a:srgbClr val="FFFFFF"/>
                </a:solidFill>
                <a:effectLst>
                  <a:outerShdw blurRad="38100" dist="38100" dir="2700000" algn="tl">
                    <a:srgbClr val="000000">
                      <a:alpha val="43137"/>
                    </a:srgbClr>
                  </a:outerShdw>
                </a:effectLst>
                <a:latin typeface="Calibri" pitchFamily="-109" charset="0"/>
              </a:endParaRPr>
            </a:p>
          </p:txBody>
        </p:sp>
      </p:grpSp>
      <p:sp>
        <p:nvSpPr>
          <p:cNvPr id="22" name="Slide Number Placeholder 3"/>
          <p:cNvSpPr txBox="1">
            <a:spLocks/>
          </p:cNvSpPr>
          <p:nvPr/>
        </p:nvSpPr>
        <p:spPr>
          <a:xfrm>
            <a:off x="22090062" y="1"/>
            <a:ext cx="2295526" cy="657225"/>
          </a:xfrm>
          <a:prstGeom prst="rect">
            <a:avLst/>
          </a:prstGeom>
        </p:spPr>
        <p:txBody>
          <a:bodyPr lIns="91438" tIns="45718" rIns="91438" bIns="45718"/>
          <a:lstStyle/>
          <a:p>
            <a:pPr defTabSz="914380">
              <a:defRPr/>
            </a:pPr>
            <a:endParaRPr lang="en-US" sz="3500" dirty="0">
              <a:solidFill>
                <a:srgbClr val="FFFF00"/>
              </a:solidFill>
              <a:effectLst>
                <a:outerShdw blurRad="38100" dist="38100" dir="2700000" algn="tl">
                  <a:srgbClr val="000000">
                    <a:alpha val="43137"/>
                  </a:srgbClr>
                </a:outerShdw>
              </a:effectLst>
              <a:latin typeface="Lucida Grande"/>
            </a:endParaRPr>
          </a:p>
        </p:txBody>
      </p:sp>
      <p:sp>
        <p:nvSpPr>
          <p:cNvPr id="44" name="Ellipse 43"/>
          <p:cNvSpPr>
            <a:spLocks noChangeArrowheads="1"/>
          </p:cNvSpPr>
          <p:nvPr/>
        </p:nvSpPr>
        <p:spPr bwMode="auto">
          <a:xfrm>
            <a:off x="8231187" y="2366756"/>
            <a:ext cx="1554480" cy="1554480"/>
          </a:xfrm>
          <a:prstGeom prst="ellipse">
            <a:avLst/>
          </a:prstGeom>
          <a:blipFill dpi="0" rotWithShape="1">
            <a:blip r:embed="rId4" cstate="print"/>
            <a:srcRect/>
            <a:stretch>
              <a:fillRect/>
            </a:stretch>
          </a:blipFill>
          <a:ln w="9525">
            <a:noFill/>
            <a:round/>
            <a:headEnd/>
            <a:tailEnd/>
          </a:ln>
        </p:spPr>
        <p:txBody>
          <a:bodyPr/>
          <a:lstStyle/>
          <a:p>
            <a:endParaRPr lang="da-DK">
              <a:latin typeface="Calibri" charset="0"/>
            </a:endParaRPr>
          </a:p>
        </p:txBody>
      </p:sp>
      <p:sp>
        <p:nvSpPr>
          <p:cNvPr id="32" name="Slide Number Placeholder 8"/>
          <p:cNvSpPr>
            <a:spLocks noGrp="1"/>
          </p:cNvSpPr>
          <p:nvPr>
            <p:ph type="sldNum" sz="quarter" idx="12"/>
          </p:nvPr>
        </p:nvSpPr>
        <p:spPr>
          <a:xfrm>
            <a:off x="22521345" y="12712708"/>
            <a:ext cx="645042" cy="730250"/>
          </a:xfrm>
        </p:spPr>
        <p:txBody>
          <a:bodyPr/>
          <a:lstStyle/>
          <a:p>
            <a:fld id="{38AC1F46-11D5-41A0-B7D8-27A359D3E5C7}" type="slidenum">
              <a:rPr lang="en-US" smtClean="0">
                <a:solidFill>
                  <a:schemeClr val="tx1"/>
                </a:solidFill>
              </a:rPr>
              <a:pPr/>
              <a:t>3</a:t>
            </a:fld>
            <a:endParaRPr lang="en-US" dirty="0">
              <a:solidFill>
                <a:schemeClr val="tx1"/>
              </a:solidFill>
            </a:endParaRPr>
          </a:p>
        </p:txBody>
      </p:sp>
      <p:sp>
        <p:nvSpPr>
          <p:cNvPr id="33" name="Title 1"/>
          <p:cNvSpPr>
            <a:spLocks noGrp="1"/>
          </p:cNvSpPr>
          <p:nvPr>
            <p:ph type="title"/>
          </p:nvPr>
        </p:nvSpPr>
        <p:spPr>
          <a:xfrm>
            <a:off x="306387" y="152400"/>
            <a:ext cx="23774400" cy="2307561"/>
          </a:xfrm>
        </p:spPr>
        <p:txBody>
          <a:bodyPr>
            <a:normAutofit/>
          </a:bodyPr>
          <a:lstStyle/>
          <a:p>
            <a:r>
              <a:rPr lang="es-CL" dirty="0"/>
              <a:t>Una recuperación económica a escala global…</a:t>
            </a:r>
            <a:br>
              <a:rPr lang="es-CL" dirty="0"/>
            </a:br>
            <a:r>
              <a:rPr lang="es-CL" sz="4400" b="0" i="1" dirty="0"/>
              <a:t>(Proyecciones de crecimiento; cambio porcentual anual)</a:t>
            </a:r>
          </a:p>
        </p:txBody>
      </p:sp>
      <p:grpSp>
        <p:nvGrpSpPr>
          <p:cNvPr id="37" name="Group 30"/>
          <p:cNvGrpSpPr>
            <a:grpSpLocks noChangeAspect="1"/>
          </p:cNvGrpSpPr>
          <p:nvPr/>
        </p:nvGrpSpPr>
        <p:grpSpPr bwMode="auto">
          <a:xfrm>
            <a:off x="5945187" y="2381252"/>
            <a:ext cx="1554480" cy="1554478"/>
            <a:chOff x="5475288" y="3217862"/>
            <a:chExt cx="3349625" cy="3353279"/>
          </a:xfrm>
        </p:grpSpPr>
        <p:sp>
          <p:nvSpPr>
            <p:cNvPr id="38" name="Oval 37"/>
            <p:cNvSpPr>
              <a:spLocks noChangeArrowheads="1"/>
            </p:cNvSpPr>
            <p:nvPr/>
          </p:nvSpPr>
          <p:spPr bwMode="auto">
            <a:xfrm>
              <a:off x="5475288" y="3217862"/>
              <a:ext cx="3349625" cy="3353279"/>
            </a:xfrm>
            <a:prstGeom prst="ellipse">
              <a:avLst/>
            </a:prstGeom>
            <a:gradFill flip="none" rotWithShape="1">
              <a:gsLst>
                <a:gs pos="0">
                  <a:srgbClr val="FF0000"/>
                </a:gs>
                <a:gs pos="50000">
                  <a:srgbClr val="C00000"/>
                </a:gs>
                <a:gs pos="100000">
                  <a:srgbClr val="FF0000"/>
                </a:gs>
              </a:gsLst>
              <a:lin ang="16200000" scaled="1"/>
              <a:tileRect/>
            </a:gradFill>
            <a:ln w="9525">
              <a:noFill/>
              <a:round/>
              <a:headEnd/>
              <a:tailEnd/>
            </a:ln>
            <a:effectLst>
              <a:outerShdw blurRad="63500" dist="23000" dir="5400000" rotWithShape="0">
                <a:srgbClr val="000000">
                  <a:alpha val="34999"/>
                </a:srgbClr>
              </a:outerShdw>
            </a:effectLst>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a:solidFill>
                  <a:srgbClr val="FFFFFF"/>
                </a:solidFill>
                <a:effectLst>
                  <a:outerShdw blurRad="38100" dist="38100" dir="2700000" algn="tl">
                    <a:srgbClr val="000000">
                      <a:alpha val="43137"/>
                    </a:srgbClr>
                  </a:outerShdw>
                </a:effectLst>
              </a:endParaRPr>
            </a:p>
          </p:txBody>
        </p:sp>
        <p:sp>
          <p:nvSpPr>
            <p:cNvPr id="39" name="Freeform 10"/>
            <p:cNvSpPr>
              <a:spLocks noEditPoints="1"/>
            </p:cNvSpPr>
            <p:nvPr/>
          </p:nvSpPr>
          <p:spPr bwMode="auto">
            <a:xfrm>
              <a:off x="5475288" y="3217862"/>
              <a:ext cx="3349625" cy="3306383"/>
            </a:xfrm>
            <a:custGeom>
              <a:avLst/>
              <a:gdLst>
                <a:gd name="T0" fmla="*/ 2147483647 w 446"/>
                <a:gd name="T1" fmla="*/ 2147483647 h 440"/>
                <a:gd name="T2" fmla="*/ 2147483647 w 446"/>
                <a:gd name="T3" fmla="*/ 2147483647 h 440"/>
                <a:gd name="T4" fmla="*/ 2147483647 w 446"/>
                <a:gd name="T5" fmla="*/ 2147483647 h 440"/>
                <a:gd name="T6" fmla="*/ 2147483647 w 446"/>
                <a:gd name="T7" fmla="*/ 2147483647 h 440"/>
                <a:gd name="T8" fmla="*/ 2147483647 w 446"/>
                <a:gd name="T9" fmla="*/ 2147483647 h 440"/>
                <a:gd name="T10" fmla="*/ 2147483647 w 446"/>
                <a:gd name="T11" fmla="*/ 2147483647 h 440"/>
                <a:gd name="T12" fmla="*/ 2147483647 w 446"/>
                <a:gd name="T13" fmla="*/ 2147483647 h 440"/>
                <a:gd name="T14" fmla="*/ 2147483647 w 446"/>
                <a:gd name="T15" fmla="*/ 2147483647 h 440"/>
                <a:gd name="T16" fmla="*/ 2147483647 w 446"/>
                <a:gd name="T17" fmla="*/ 2147483647 h 440"/>
                <a:gd name="T18" fmla="*/ 2147483647 w 446"/>
                <a:gd name="T19" fmla="*/ 2147483647 h 440"/>
                <a:gd name="T20" fmla="*/ 2147483647 w 446"/>
                <a:gd name="T21" fmla="*/ 2147483647 h 440"/>
                <a:gd name="T22" fmla="*/ 2147483647 w 446"/>
                <a:gd name="T23" fmla="*/ 2147483647 h 440"/>
                <a:gd name="T24" fmla="*/ 2147483647 w 446"/>
                <a:gd name="T25" fmla="*/ 2147483647 h 440"/>
                <a:gd name="T26" fmla="*/ 2147483647 w 446"/>
                <a:gd name="T27" fmla="*/ 2147483647 h 440"/>
                <a:gd name="T28" fmla="*/ 2147483647 w 446"/>
                <a:gd name="T29" fmla="*/ 2147483647 h 440"/>
                <a:gd name="T30" fmla="*/ 2147483647 w 446"/>
                <a:gd name="T31" fmla="*/ 2147483647 h 440"/>
                <a:gd name="T32" fmla="*/ 2147483647 w 446"/>
                <a:gd name="T33" fmla="*/ 2147483647 h 440"/>
                <a:gd name="T34" fmla="*/ 2147483647 w 446"/>
                <a:gd name="T35" fmla="*/ 2147483647 h 440"/>
                <a:gd name="T36" fmla="*/ 2147483647 w 446"/>
                <a:gd name="T37" fmla="*/ 2147483647 h 440"/>
                <a:gd name="T38" fmla="*/ 2147483647 w 446"/>
                <a:gd name="T39" fmla="*/ 2147483647 h 440"/>
                <a:gd name="T40" fmla="*/ 2147483647 w 446"/>
                <a:gd name="T41" fmla="*/ 2147483647 h 440"/>
                <a:gd name="T42" fmla="*/ 2147483647 w 446"/>
                <a:gd name="T43" fmla="*/ 2147483647 h 440"/>
                <a:gd name="T44" fmla="*/ 2147483647 w 446"/>
                <a:gd name="T45" fmla="*/ 2147483647 h 440"/>
                <a:gd name="T46" fmla="*/ 2147483647 w 446"/>
                <a:gd name="T47" fmla="*/ 2147483647 h 440"/>
                <a:gd name="T48" fmla="*/ 2147483647 w 446"/>
                <a:gd name="T49" fmla="*/ 2147483647 h 440"/>
                <a:gd name="T50" fmla="*/ 2147483647 w 446"/>
                <a:gd name="T51" fmla="*/ 2147483647 h 440"/>
                <a:gd name="T52" fmla="*/ 2147483647 w 446"/>
                <a:gd name="T53" fmla="*/ 2147483647 h 440"/>
                <a:gd name="T54" fmla="*/ 2147483647 w 446"/>
                <a:gd name="T55" fmla="*/ 2147483647 h 440"/>
                <a:gd name="T56" fmla="*/ 2147483647 w 446"/>
                <a:gd name="T57" fmla="*/ 2147483647 h 440"/>
                <a:gd name="T58" fmla="*/ 2147483647 w 446"/>
                <a:gd name="T59" fmla="*/ 2147483647 h 440"/>
                <a:gd name="T60" fmla="*/ 2147483647 w 446"/>
                <a:gd name="T61" fmla="*/ 2147483647 h 440"/>
                <a:gd name="T62" fmla="*/ 2147483647 w 446"/>
                <a:gd name="T63" fmla="*/ 2147483647 h 440"/>
                <a:gd name="T64" fmla="*/ 2147483647 w 446"/>
                <a:gd name="T65" fmla="*/ 2147483647 h 440"/>
                <a:gd name="T66" fmla="*/ 2147483647 w 446"/>
                <a:gd name="T67" fmla="*/ 2147483647 h 440"/>
                <a:gd name="T68" fmla="*/ 2147483647 w 446"/>
                <a:gd name="T69" fmla="*/ 0 h 440"/>
                <a:gd name="T70" fmla="*/ 2147483647 w 446"/>
                <a:gd name="T71" fmla="*/ 2147483647 h 440"/>
                <a:gd name="T72" fmla="*/ 2147483647 w 446"/>
                <a:gd name="T73" fmla="*/ 2147483647 h 440"/>
                <a:gd name="T74" fmla="*/ 2147483647 w 446"/>
                <a:gd name="T75" fmla="*/ 2147483647 h 440"/>
                <a:gd name="T76" fmla="*/ 2147483647 w 446"/>
                <a:gd name="T77" fmla="*/ 2147483647 h 440"/>
                <a:gd name="T78" fmla="*/ 2147483647 w 446"/>
                <a:gd name="T79" fmla="*/ 2147483647 h 440"/>
                <a:gd name="T80" fmla="*/ 2147483647 w 446"/>
                <a:gd name="T81" fmla="*/ 2147483647 h 440"/>
                <a:gd name="T82" fmla="*/ 2147483647 w 446"/>
                <a:gd name="T83" fmla="*/ 2147483647 h 440"/>
                <a:gd name="T84" fmla="*/ 2147483647 w 446"/>
                <a:gd name="T85" fmla="*/ 2147483647 h 440"/>
                <a:gd name="T86" fmla="*/ 2147483647 w 446"/>
                <a:gd name="T87" fmla="*/ 2147483647 h 440"/>
                <a:gd name="T88" fmla="*/ 2147483647 w 446"/>
                <a:gd name="T89" fmla="*/ 2147483647 h 440"/>
                <a:gd name="T90" fmla="*/ 2147483647 w 446"/>
                <a:gd name="T91" fmla="*/ 2147483647 h 440"/>
                <a:gd name="T92" fmla="*/ 2147483647 w 446"/>
                <a:gd name="T93" fmla="*/ 2147483647 h 440"/>
                <a:gd name="T94" fmla="*/ 2147483647 w 446"/>
                <a:gd name="T95" fmla="*/ 2147483647 h 440"/>
                <a:gd name="T96" fmla="*/ 2147483647 w 446"/>
                <a:gd name="T97" fmla="*/ 2147483647 h 440"/>
                <a:gd name="T98" fmla="*/ 2147483647 w 446"/>
                <a:gd name="T99" fmla="*/ 2147483647 h 440"/>
                <a:gd name="T100" fmla="*/ 2147483647 w 446"/>
                <a:gd name="T101" fmla="*/ 2147483647 h 440"/>
                <a:gd name="T102" fmla="*/ 2147483647 w 446"/>
                <a:gd name="T103" fmla="*/ 2147483647 h 440"/>
                <a:gd name="T104" fmla="*/ 2147483647 w 446"/>
                <a:gd name="T105" fmla="*/ 2147483647 h 440"/>
                <a:gd name="T106" fmla="*/ 2147483647 w 446"/>
                <a:gd name="T107" fmla="*/ 2147483647 h 440"/>
                <a:gd name="T108" fmla="*/ 2147483647 w 446"/>
                <a:gd name="T109" fmla="*/ 2147483647 h 440"/>
                <a:gd name="T110" fmla="*/ 2147483647 w 446"/>
                <a:gd name="T111" fmla="*/ 2147483647 h 440"/>
                <a:gd name="T112" fmla="*/ 2147483647 w 446"/>
                <a:gd name="T113" fmla="*/ 2147483647 h 440"/>
                <a:gd name="T114" fmla="*/ 2147483647 w 446"/>
                <a:gd name="T115" fmla="*/ 2147483647 h 440"/>
                <a:gd name="T116" fmla="*/ 2147483647 w 446"/>
                <a:gd name="T117" fmla="*/ 2147483647 h 440"/>
                <a:gd name="T118" fmla="*/ 2147483647 w 446"/>
                <a:gd name="T119" fmla="*/ 2147483647 h 440"/>
                <a:gd name="T120" fmla="*/ 2147483647 w 446"/>
                <a:gd name="T121" fmla="*/ 2147483647 h 440"/>
                <a:gd name="T122" fmla="*/ 2147483647 w 446"/>
                <a:gd name="T123" fmla="*/ 2147483647 h 440"/>
                <a:gd name="T124" fmla="*/ 2147483647 w 446"/>
                <a:gd name="T125" fmla="*/ 2147483647 h 4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440"/>
                <a:gd name="T191" fmla="*/ 446 w 446"/>
                <a:gd name="T192" fmla="*/ 440 h 4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440">
                  <a:moveTo>
                    <a:pt x="222" y="258"/>
                  </a:moveTo>
                  <a:lnTo>
                    <a:pt x="222" y="258"/>
                  </a:lnTo>
                  <a:lnTo>
                    <a:pt x="220" y="258"/>
                  </a:lnTo>
                  <a:lnTo>
                    <a:pt x="220" y="256"/>
                  </a:lnTo>
                  <a:lnTo>
                    <a:pt x="218" y="256"/>
                  </a:lnTo>
                  <a:lnTo>
                    <a:pt x="218" y="258"/>
                  </a:lnTo>
                  <a:lnTo>
                    <a:pt x="220" y="258"/>
                  </a:lnTo>
                  <a:lnTo>
                    <a:pt x="222" y="258"/>
                  </a:lnTo>
                  <a:close/>
                  <a:moveTo>
                    <a:pt x="260" y="60"/>
                  </a:moveTo>
                  <a:lnTo>
                    <a:pt x="262" y="60"/>
                  </a:lnTo>
                  <a:lnTo>
                    <a:pt x="262" y="58"/>
                  </a:lnTo>
                  <a:lnTo>
                    <a:pt x="258" y="58"/>
                  </a:lnTo>
                  <a:lnTo>
                    <a:pt x="260" y="60"/>
                  </a:lnTo>
                  <a:close/>
                  <a:moveTo>
                    <a:pt x="218" y="252"/>
                  </a:moveTo>
                  <a:lnTo>
                    <a:pt x="218" y="250"/>
                  </a:lnTo>
                  <a:lnTo>
                    <a:pt x="216" y="250"/>
                  </a:lnTo>
                  <a:lnTo>
                    <a:pt x="216" y="252"/>
                  </a:lnTo>
                  <a:lnTo>
                    <a:pt x="214" y="250"/>
                  </a:lnTo>
                  <a:lnTo>
                    <a:pt x="212" y="250"/>
                  </a:lnTo>
                  <a:lnTo>
                    <a:pt x="212" y="252"/>
                  </a:lnTo>
                  <a:lnTo>
                    <a:pt x="214" y="252"/>
                  </a:lnTo>
                  <a:lnTo>
                    <a:pt x="216" y="252"/>
                  </a:lnTo>
                  <a:lnTo>
                    <a:pt x="218" y="252"/>
                  </a:lnTo>
                  <a:close/>
                  <a:moveTo>
                    <a:pt x="146" y="162"/>
                  </a:moveTo>
                  <a:lnTo>
                    <a:pt x="144" y="162"/>
                  </a:lnTo>
                  <a:lnTo>
                    <a:pt x="146" y="164"/>
                  </a:lnTo>
                  <a:lnTo>
                    <a:pt x="146" y="166"/>
                  </a:lnTo>
                  <a:lnTo>
                    <a:pt x="146" y="168"/>
                  </a:lnTo>
                  <a:lnTo>
                    <a:pt x="146" y="170"/>
                  </a:lnTo>
                  <a:lnTo>
                    <a:pt x="146" y="172"/>
                  </a:lnTo>
                  <a:lnTo>
                    <a:pt x="150" y="172"/>
                  </a:lnTo>
                  <a:lnTo>
                    <a:pt x="148" y="170"/>
                  </a:lnTo>
                  <a:lnTo>
                    <a:pt x="148" y="168"/>
                  </a:lnTo>
                  <a:lnTo>
                    <a:pt x="148" y="166"/>
                  </a:lnTo>
                  <a:lnTo>
                    <a:pt x="150" y="164"/>
                  </a:lnTo>
                  <a:lnTo>
                    <a:pt x="150" y="162"/>
                  </a:lnTo>
                  <a:lnTo>
                    <a:pt x="152" y="160"/>
                  </a:lnTo>
                  <a:lnTo>
                    <a:pt x="154" y="158"/>
                  </a:lnTo>
                  <a:lnTo>
                    <a:pt x="156" y="160"/>
                  </a:lnTo>
                  <a:lnTo>
                    <a:pt x="156" y="162"/>
                  </a:lnTo>
                  <a:lnTo>
                    <a:pt x="156" y="164"/>
                  </a:lnTo>
                  <a:lnTo>
                    <a:pt x="156" y="160"/>
                  </a:lnTo>
                  <a:lnTo>
                    <a:pt x="156" y="156"/>
                  </a:lnTo>
                  <a:lnTo>
                    <a:pt x="154" y="150"/>
                  </a:lnTo>
                  <a:lnTo>
                    <a:pt x="154" y="146"/>
                  </a:lnTo>
                  <a:lnTo>
                    <a:pt x="156" y="148"/>
                  </a:lnTo>
                  <a:lnTo>
                    <a:pt x="156" y="144"/>
                  </a:lnTo>
                  <a:lnTo>
                    <a:pt x="152" y="142"/>
                  </a:lnTo>
                  <a:lnTo>
                    <a:pt x="150" y="140"/>
                  </a:lnTo>
                  <a:lnTo>
                    <a:pt x="146" y="140"/>
                  </a:lnTo>
                  <a:lnTo>
                    <a:pt x="148" y="144"/>
                  </a:lnTo>
                  <a:lnTo>
                    <a:pt x="148" y="148"/>
                  </a:lnTo>
                  <a:lnTo>
                    <a:pt x="150" y="150"/>
                  </a:lnTo>
                  <a:lnTo>
                    <a:pt x="148" y="156"/>
                  </a:lnTo>
                  <a:lnTo>
                    <a:pt x="146" y="162"/>
                  </a:lnTo>
                  <a:close/>
                  <a:moveTo>
                    <a:pt x="158" y="166"/>
                  </a:moveTo>
                  <a:lnTo>
                    <a:pt x="156" y="170"/>
                  </a:lnTo>
                  <a:lnTo>
                    <a:pt x="154" y="172"/>
                  </a:lnTo>
                  <a:lnTo>
                    <a:pt x="152" y="174"/>
                  </a:lnTo>
                  <a:lnTo>
                    <a:pt x="148" y="174"/>
                  </a:lnTo>
                  <a:lnTo>
                    <a:pt x="150" y="178"/>
                  </a:lnTo>
                  <a:lnTo>
                    <a:pt x="152" y="178"/>
                  </a:lnTo>
                  <a:lnTo>
                    <a:pt x="154" y="178"/>
                  </a:lnTo>
                  <a:lnTo>
                    <a:pt x="156" y="178"/>
                  </a:lnTo>
                  <a:lnTo>
                    <a:pt x="156" y="180"/>
                  </a:lnTo>
                  <a:lnTo>
                    <a:pt x="160" y="178"/>
                  </a:lnTo>
                  <a:lnTo>
                    <a:pt x="164" y="178"/>
                  </a:lnTo>
                  <a:lnTo>
                    <a:pt x="164" y="176"/>
                  </a:lnTo>
                  <a:lnTo>
                    <a:pt x="166" y="174"/>
                  </a:lnTo>
                  <a:lnTo>
                    <a:pt x="164" y="170"/>
                  </a:lnTo>
                  <a:lnTo>
                    <a:pt x="162" y="174"/>
                  </a:lnTo>
                  <a:lnTo>
                    <a:pt x="160" y="170"/>
                  </a:lnTo>
                  <a:lnTo>
                    <a:pt x="160" y="168"/>
                  </a:lnTo>
                  <a:lnTo>
                    <a:pt x="158" y="166"/>
                  </a:lnTo>
                  <a:close/>
                  <a:moveTo>
                    <a:pt x="124" y="198"/>
                  </a:moveTo>
                  <a:lnTo>
                    <a:pt x="122" y="198"/>
                  </a:lnTo>
                  <a:lnTo>
                    <a:pt x="120" y="196"/>
                  </a:lnTo>
                  <a:lnTo>
                    <a:pt x="114" y="200"/>
                  </a:lnTo>
                  <a:lnTo>
                    <a:pt x="108" y="202"/>
                  </a:lnTo>
                  <a:lnTo>
                    <a:pt x="106" y="200"/>
                  </a:lnTo>
                  <a:lnTo>
                    <a:pt x="104" y="202"/>
                  </a:lnTo>
                  <a:lnTo>
                    <a:pt x="100" y="202"/>
                  </a:lnTo>
                  <a:lnTo>
                    <a:pt x="106" y="204"/>
                  </a:lnTo>
                  <a:lnTo>
                    <a:pt x="108" y="208"/>
                  </a:lnTo>
                  <a:lnTo>
                    <a:pt x="104" y="214"/>
                  </a:lnTo>
                  <a:lnTo>
                    <a:pt x="106" y="218"/>
                  </a:lnTo>
                  <a:lnTo>
                    <a:pt x="112" y="212"/>
                  </a:lnTo>
                  <a:lnTo>
                    <a:pt x="116" y="208"/>
                  </a:lnTo>
                  <a:lnTo>
                    <a:pt x="124" y="208"/>
                  </a:lnTo>
                  <a:lnTo>
                    <a:pt x="126" y="204"/>
                  </a:lnTo>
                  <a:lnTo>
                    <a:pt x="130" y="208"/>
                  </a:lnTo>
                  <a:lnTo>
                    <a:pt x="136" y="208"/>
                  </a:lnTo>
                  <a:lnTo>
                    <a:pt x="138" y="204"/>
                  </a:lnTo>
                  <a:lnTo>
                    <a:pt x="142" y="202"/>
                  </a:lnTo>
                  <a:lnTo>
                    <a:pt x="140" y="200"/>
                  </a:lnTo>
                  <a:lnTo>
                    <a:pt x="144" y="200"/>
                  </a:lnTo>
                  <a:lnTo>
                    <a:pt x="144" y="198"/>
                  </a:lnTo>
                  <a:lnTo>
                    <a:pt x="146" y="196"/>
                  </a:lnTo>
                  <a:lnTo>
                    <a:pt x="148" y="192"/>
                  </a:lnTo>
                  <a:lnTo>
                    <a:pt x="150" y="188"/>
                  </a:lnTo>
                  <a:lnTo>
                    <a:pt x="150" y="184"/>
                  </a:lnTo>
                  <a:lnTo>
                    <a:pt x="148" y="184"/>
                  </a:lnTo>
                  <a:lnTo>
                    <a:pt x="150" y="182"/>
                  </a:lnTo>
                  <a:lnTo>
                    <a:pt x="148" y="180"/>
                  </a:lnTo>
                  <a:lnTo>
                    <a:pt x="146" y="176"/>
                  </a:lnTo>
                  <a:lnTo>
                    <a:pt x="144" y="176"/>
                  </a:lnTo>
                  <a:lnTo>
                    <a:pt x="144" y="178"/>
                  </a:lnTo>
                  <a:lnTo>
                    <a:pt x="144" y="182"/>
                  </a:lnTo>
                  <a:lnTo>
                    <a:pt x="142" y="186"/>
                  </a:lnTo>
                  <a:lnTo>
                    <a:pt x="138" y="188"/>
                  </a:lnTo>
                  <a:lnTo>
                    <a:pt x="138" y="192"/>
                  </a:lnTo>
                  <a:lnTo>
                    <a:pt x="136" y="192"/>
                  </a:lnTo>
                  <a:lnTo>
                    <a:pt x="132" y="196"/>
                  </a:lnTo>
                  <a:lnTo>
                    <a:pt x="130" y="194"/>
                  </a:lnTo>
                  <a:lnTo>
                    <a:pt x="130" y="198"/>
                  </a:lnTo>
                  <a:lnTo>
                    <a:pt x="130" y="200"/>
                  </a:lnTo>
                  <a:lnTo>
                    <a:pt x="126" y="198"/>
                  </a:lnTo>
                  <a:lnTo>
                    <a:pt x="124" y="198"/>
                  </a:lnTo>
                  <a:close/>
                  <a:moveTo>
                    <a:pt x="262" y="10"/>
                  </a:moveTo>
                  <a:lnTo>
                    <a:pt x="264" y="10"/>
                  </a:lnTo>
                  <a:lnTo>
                    <a:pt x="264" y="8"/>
                  </a:lnTo>
                  <a:lnTo>
                    <a:pt x="262" y="8"/>
                  </a:lnTo>
                  <a:lnTo>
                    <a:pt x="260" y="8"/>
                  </a:lnTo>
                  <a:lnTo>
                    <a:pt x="260" y="10"/>
                  </a:lnTo>
                  <a:lnTo>
                    <a:pt x="262" y="10"/>
                  </a:lnTo>
                  <a:close/>
                  <a:moveTo>
                    <a:pt x="234" y="262"/>
                  </a:moveTo>
                  <a:lnTo>
                    <a:pt x="234" y="262"/>
                  </a:lnTo>
                  <a:lnTo>
                    <a:pt x="234" y="260"/>
                  </a:lnTo>
                  <a:lnTo>
                    <a:pt x="232" y="260"/>
                  </a:lnTo>
                  <a:lnTo>
                    <a:pt x="230" y="260"/>
                  </a:lnTo>
                  <a:lnTo>
                    <a:pt x="228" y="260"/>
                  </a:lnTo>
                  <a:lnTo>
                    <a:pt x="226" y="260"/>
                  </a:lnTo>
                  <a:lnTo>
                    <a:pt x="226" y="262"/>
                  </a:lnTo>
                  <a:lnTo>
                    <a:pt x="228" y="262"/>
                  </a:lnTo>
                  <a:lnTo>
                    <a:pt x="230" y="262"/>
                  </a:lnTo>
                  <a:lnTo>
                    <a:pt x="232" y="264"/>
                  </a:lnTo>
                  <a:lnTo>
                    <a:pt x="234" y="264"/>
                  </a:lnTo>
                  <a:lnTo>
                    <a:pt x="234" y="262"/>
                  </a:lnTo>
                  <a:close/>
                  <a:moveTo>
                    <a:pt x="244" y="274"/>
                  </a:moveTo>
                  <a:lnTo>
                    <a:pt x="244" y="272"/>
                  </a:lnTo>
                  <a:lnTo>
                    <a:pt x="242" y="272"/>
                  </a:lnTo>
                  <a:lnTo>
                    <a:pt x="242" y="270"/>
                  </a:lnTo>
                  <a:lnTo>
                    <a:pt x="240" y="268"/>
                  </a:lnTo>
                  <a:lnTo>
                    <a:pt x="240" y="266"/>
                  </a:lnTo>
                  <a:lnTo>
                    <a:pt x="238" y="266"/>
                  </a:lnTo>
                  <a:lnTo>
                    <a:pt x="236" y="266"/>
                  </a:lnTo>
                  <a:lnTo>
                    <a:pt x="236" y="264"/>
                  </a:lnTo>
                  <a:lnTo>
                    <a:pt x="234" y="264"/>
                  </a:lnTo>
                  <a:lnTo>
                    <a:pt x="234" y="266"/>
                  </a:lnTo>
                  <a:lnTo>
                    <a:pt x="234" y="268"/>
                  </a:lnTo>
                  <a:lnTo>
                    <a:pt x="236" y="272"/>
                  </a:lnTo>
                  <a:lnTo>
                    <a:pt x="236" y="278"/>
                  </a:lnTo>
                  <a:lnTo>
                    <a:pt x="238" y="278"/>
                  </a:lnTo>
                  <a:lnTo>
                    <a:pt x="240" y="278"/>
                  </a:lnTo>
                  <a:lnTo>
                    <a:pt x="240" y="276"/>
                  </a:lnTo>
                  <a:lnTo>
                    <a:pt x="242" y="276"/>
                  </a:lnTo>
                  <a:lnTo>
                    <a:pt x="244" y="276"/>
                  </a:lnTo>
                  <a:lnTo>
                    <a:pt x="246" y="276"/>
                  </a:lnTo>
                  <a:lnTo>
                    <a:pt x="246" y="274"/>
                  </a:lnTo>
                  <a:lnTo>
                    <a:pt x="244" y="274"/>
                  </a:lnTo>
                  <a:close/>
                  <a:moveTo>
                    <a:pt x="342" y="70"/>
                  </a:moveTo>
                  <a:lnTo>
                    <a:pt x="344" y="70"/>
                  </a:lnTo>
                  <a:lnTo>
                    <a:pt x="344" y="66"/>
                  </a:lnTo>
                  <a:lnTo>
                    <a:pt x="342" y="66"/>
                  </a:lnTo>
                  <a:lnTo>
                    <a:pt x="338" y="66"/>
                  </a:lnTo>
                  <a:lnTo>
                    <a:pt x="340" y="68"/>
                  </a:lnTo>
                  <a:lnTo>
                    <a:pt x="342" y="70"/>
                  </a:lnTo>
                  <a:close/>
                  <a:moveTo>
                    <a:pt x="222" y="262"/>
                  </a:moveTo>
                  <a:lnTo>
                    <a:pt x="222" y="262"/>
                  </a:lnTo>
                  <a:lnTo>
                    <a:pt x="222" y="264"/>
                  </a:lnTo>
                  <a:lnTo>
                    <a:pt x="224" y="264"/>
                  </a:lnTo>
                  <a:lnTo>
                    <a:pt x="224" y="262"/>
                  </a:lnTo>
                  <a:lnTo>
                    <a:pt x="222" y="262"/>
                  </a:lnTo>
                  <a:close/>
                  <a:moveTo>
                    <a:pt x="434" y="172"/>
                  </a:moveTo>
                  <a:lnTo>
                    <a:pt x="434" y="172"/>
                  </a:lnTo>
                  <a:lnTo>
                    <a:pt x="432" y="174"/>
                  </a:lnTo>
                  <a:lnTo>
                    <a:pt x="430" y="176"/>
                  </a:lnTo>
                  <a:lnTo>
                    <a:pt x="430" y="178"/>
                  </a:lnTo>
                  <a:lnTo>
                    <a:pt x="428" y="180"/>
                  </a:lnTo>
                  <a:lnTo>
                    <a:pt x="430" y="182"/>
                  </a:lnTo>
                  <a:lnTo>
                    <a:pt x="432" y="184"/>
                  </a:lnTo>
                  <a:lnTo>
                    <a:pt x="434" y="182"/>
                  </a:lnTo>
                  <a:lnTo>
                    <a:pt x="434" y="180"/>
                  </a:lnTo>
                  <a:lnTo>
                    <a:pt x="434" y="178"/>
                  </a:lnTo>
                  <a:lnTo>
                    <a:pt x="434" y="176"/>
                  </a:lnTo>
                  <a:lnTo>
                    <a:pt x="436" y="176"/>
                  </a:lnTo>
                  <a:lnTo>
                    <a:pt x="438" y="176"/>
                  </a:lnTo>
                  <a:lnTo>
                    <a:pt x="440" y="176"/>
                  </a:lnTo>
                  <a:lnTo>
                    <a:pt x="438" y="174"/>
                  </a:lnTo>
                  <a:lnTo>
                    <a:pt x="438" y="172"/>
                  </a:lnTo>
                  <a:lnTo>
                    <a:pt x="436" y="172"/>
                  </a:lnTo>
                  <a:lnTo>
                    <a:pt x="434" y="172"/>
                  </a:lnTo>
                  <a:close/>
                  <a:moveTo>
                    <a:pt x="228" y="16"/>
                  </a:moveTo>
                  <a:lnTo>
                    <a:pt x="230" y="16"/>
                  </a:lnTo>
                  <a:lnTo>
                    <a:pt x="230" y="14"/>
                  </a:lnTo>
                  <a:lnTo>
                    <a:pt x="232" y="14"/>
                  </a:lnTo>
                  <a:lnTo>
                    <a:pt x="232" y="16"/>
                  </a:lnTo>
                  <a:lnTo>
                    <a:pt x="234" y="16"/>
                  </a:lnTo>
                  <a:lnTo>
                    <a:pt x="236" y="16"/>
                  </a:lnTo>
                  <a:lnTo>
                    <a:pt x="236" y="14"/>
                  </a:lnTo>
                  <a:lnTo>
                    <a:pt x="236" y="12"/>
                  </a:lnTo>
                  <a:lnTo>
                    <a:pt x="234" y="10"/>
                  </a:lnTo>
                  <a:lnTo>
                    <a:pt x="232" y="8"/>
                  </a:lnTo>
                  <a:lnTo>
                    <a:pt x="230" y="8"/>
                  </a:lnTo>
                  <a:lnTo>
                    <a:pt x="228" y="10"/>
                  </a:lnTo>
                  <a:lnTo>
                    <a:pt x="226" y="8"/>
                  </a:lnTo>
                  <a:lnTo>
                    <a:pt x="226" y="10"/>
                  </a:lnTo>
                  <a:lnTo>
                    <a:pt x="224" y="8"/>
                  </a:lnTo>
                  <a:lnTo>
                    <a:pt x="224" y="12"/>
                  </a:lnTo>
                  <a:lnTo>
                    <a:pt x="222" y="10"/>
                  </a:lnTo>
                  <a:lnTo>
                    <a:pt x="222" y="12"/>
                  </a:lnTo>
                  <a:lnTo>
                    <a:pt x="218" y="12"/>
                  </a:lnTo>
                  <a:lnTo>
                    <a:pt x="218" y="14"/>
                  </a:lnTo>
                  <a:lnTo>
                    <a:pt x="220" y="14"/>
                  </a:lnTo>
                  <a:lnTo>
                    <a:pt x="220" y="16"/>
                  </a:lnTo>
                  <a:lnTo>
                    <a:pt x="222" y="16"/>
                  </a:lnTo>
                  <a:lnTo>
                    <a:pt x="222" y="12"/>
                  </a:lnTo>
                  <a:lnTo>
                    <a:pt x="222" y="16"/>
                  </a:lnTo>
                  <a:lnTo>
                    <a:pt x="224" y="16"/>
                  </a:lnTo>
                  <a:lnTo>
                    <a:pt x="226" y="14"/>
                  </a:lnTo>
                  <a:lnTo>
                    <a:pt x="228" y="14"/>
                  </a:lnTo>
                  <a:lnTo>
                    <a:pt x="228" y="16"/>
                  </a:lnTo>
                  <a:close/>
                  <a:moveTo>
                    <a:pt x="204" y="18"/>
                  </a:moveTo>
                  <a:lnTo>
                    <a:pt x="206" y="18"/>
                  </a:lnTo>
                  <a:lnTo>
                    <a:pt x="208" y="22"/>
                  </a:lnTo>
                  <a:lnTo>
                    <a:pt x="208" y="20"/>
                  </a:lnTo>
                  <a:lnTo>
                    <a:pt x="208" y="16"/>
                  </a:lnTo>
                  <a:lnTo>
                    <a:pt x="212" y="16"/>
                  </a:lnTo>
                  <a:lnTo>
                    <a:pt x="210" y="14"/>
                  </a:lnTo>
                  <a:lnTo>
                    <a:pt x="212" y="14"/>
                  </a:lnTo>
                  <a:lnTo>
                    <a:pt x="210" y="12"/>
                  </a:lnTo>
                  <a:lnTo>
                    <a:pt x="208" y="14"/>
                  </a:lnTo>
                  <a:lnTo>
                    <a:pt x="206" y="14"/>
                  </a:lnTo>
                  <a:lnTo>
                    <a:pt x="206" y="16"/>
                  </a:lnTo>
                  <a:lnTo>
                    <a:pt x="204" y="16"/>
                  </a:lnTo>
                  <a:lnTo>
                    <a:pt x="202" y="16"/>
                  </a:lnTo>
                  <a:lnTo>
                    <a:pt x="200" y="18"/>
                  </a:lnTo>
                  <a:lnTo>
                    <a:pt x="200" y="20"/>
                  </a:lnTo>
                  <a:lnTo>
                    <a:pt x="202" y="20"/>
                  </a:lnTo>
                  <a:lnTo>
                    <a:pt x="204" y="22"/>
                  </a:lnTo>
                  <a:lnTo>
                    <a:pt x="202" y="18"/>
                  </a:lnTo>
                  <a:lnTo>
                    <a:pt x="204" y="18"/>
                  </a:lnTo>
                  <a:close/>
                  <a:moveTo>
                    <a:pt x="444" y="230"/>
                  </a:moveTo>
                  <a:lnTo>
                    <a:pt x="444" y="230"/>
                  </a:lnTo>
                  <a:lnTo>
                    <a:pt x="442" y="230"/>
                  </a:lnTo>
                  <a:lnTo>
                    <a:pt x="442" y="232"/>
                  </a:lnTo>
                  <a:lnTo>
                    <a:pt x="440" y="232"/>
                  </a:lnTo>
                  <a:lnTo>
                    <a:pt x="446" y="220"/>
                  </a:lnTo>
                  <a:lnTo>
                    <a:pt x="444" y="206"/>
                  </a:lnTo>
                  <a:lnTo>
                    <a:pt x="442" y="202"/>
                  </a:lnTo>
                  <a:lnTo>
                    <a:pt x="442" y="206"/>
                  </a:lnTo>
                  <a:lnTo>
                    <a:pt x="440" y="212"/>
                  </a:lnTo>
                  <a:lnTo>
                    <a:pt x="440" y="210"/>
                  </a:lnTo>
                  <a:lnTo>
                    <a:pt x="438" y="210"/>
                  </a:lnTo>
                  <a:lnTo>
                    <a:pt x="438" y="208"/>
                  </a:lnTo>
                  <a:lnTo>
                    <a:pt x="436" y="200"/>
                  </a:lnTo>
                  <a:lnTo>
                    <a:pt x="438" y="196"/>
                  </a:lnTo>
                  <a:lnTo>
                    <a:pt x="436" y="194"/>
                  </a:lnTo>
                  <a:lnTo>
                    <a:pt x="434" y="188"/>
                  </a:lnTo>
                  <a:lnTo>
                    <a:pt x="432" y="188"/>
                  </a:lnTo>
                  <a:lnTo>
                    <a:pt x="430" y="192"/>
                  </a:lnTo>
                  <a:lnTo>
                    <a:pt x="430" y="194"/>
                  </a:lnTo>
                  <a:lnTo>
                    <a:pt x="430" y="196"/>
                  </a:lnTo>
                  <a:lnTo>
                    <a:pt x="430" y="198"/>
                  </a:lnTo>
                  <a:lnTo>
                    <a:pt x="430" y="200"/>
                  </a:lnTo>
                  <a:lnTo>
                    <a:pt x="432" y="204"/>
                  </a:lnTo>
                  <a:lnTo>
                    <a:pt x="432" y="206"/>
                  </a:lnTo>
                  <a:lnTo>
                    <a:pt x="432" y="208"/>
                  </a:lnTo>
                  <a:lnTo>
                    <a:pt x="430" y="210"/>
                  </a:lnTo>
                  <a:lnTo>
                    <a:pt x="430" y="212"/>
                  </a:lnTo>
                  <a:lnTo>
                    <a:pt x="428" y="214"/>
                  </a:lnTo>
                  <a:lnTo>
                    <a:pt x="426" y="214"/>
                  </a:lnTo>
                  <a:lnTo>
                    <a:pt x="426" y="212"/>
                  </a:lnTo>
                  <a:lnTo>
                    <a:pt x="424" y="212"/>
                  </a:lnTo>
                  <a:lnTo>
                    <a:pt x="422" y="212"/>
                  </a:lnTo>
                  <a:lnTo>
                    <a:pt x="422" y="210"/>
                  </a:lnTo>
                  <a:lnTo>
                    <a:pt x="420" y="210"/>
                  </a:lnTo>
                  <a:lnTo>
                    <a:pt x="420" y="208"/>
                  </a:lnTo>
                  <a:lnTo>
                    <a:pt x="418" y="206"/>
                  </a:lnTo>
                  <a:lnTo>
                    <a:pt x="418" y="204"/>
                  </a:lnTo>
                  <a:lnTo>
                    <a:pt x="416" y="204"/>
                  </a:lnTo>
                  <a:lnTo>
                    <a:pt x="416" y="202"/>
                  </a:lnTo>
                  <a:lnTo>
                    <a:pt x="416" y="200"/>
                  </a:lnTo>
                  <a:lnTo>
                    <a:pt x="416" y="198"/>
                  </a:lnTo>
                  <a:lnTo>
                    <a:pt x="416" y="196"/>
                  </a:lnTo>
                  <a:lnTo>
                    <a:pt x="416" y="194"/>
                  </a:lnTo>
                  <a:lnTo>
                    <a:pt x="414" y="194"/>
                  </a:lnTo>
                  <a:lnTo>
                    <a:pt x="414" y="192"/>
                  </a:lnTo>
                  <a:lnTo>
                    <a:pt x="414" y="190"/>
                  </a:lnTo>
                  <a:lnTo>
                    <a:pt x="416" y="190"/>
                  </a:lnTo>
                  <a:lnTo>
                    <a:pt x="414" y="190"/>
                  </a:lnTo>
                  <a:lnTo>
                    <a:pt x="412" y="188"/>
                  </a:lnTo>
                  <a:lnTo>
                    <a:pt x="410" y="188"/>
                  </a:lnTo>
                  <a:lnTo>
                    <a:pt x="412" y="184"/>
                  </a:lnTo>
                  <a:lnTo>
                    <a:pt x="410" y="180"/>
                  </a:lnTo>
                  <a:lnTo>
                    <a:pt x="410" y="178"/>
                  </a:lnTo>
                  <a:lnTo>
                    <a:pt x="412" y="178"/>
                  </a:lnTo>
                  <a:lnTo>
                    <a:pt x="412" y="176"/>
                  </a:lnTo>
                  <a:lnTo>
                    <a:pt x="412" y="174"/>
                  </a:lnTo>
                  <a:lnTo>
                    <a:pt x="414" y="172"/>
                  </a:lnTo>
                  <a:lnTo>
                    <a:pt x="414" y="170"/>
                  </a:lnTo>
                  <a:lnTo>
                    <a:pt x="416" y="170"/>
                  </a:lnTo>
                  <a:lnTo>
                    <a:pt x="416" y="168"/>
                  </a:lnTo>
                  <a:lnTo>
                    <a:pt x="418" y="168"/>
                  </a:lnTo>
                  <a:lnTo>
                    <a:pt x="420" y="168"/>
                  </a:lnTo>
                  <a:lnTo>
                    <a:pt x="420" y="166"/>
                  </a:lnTo>
                  <a:lnTo>
                    <a:pt x="416" y="164"/>
                  </a:lnTo>
                  <a:lnTo>
                    <a:pt x="414" y="162"/>
                  </a:lnTo>
                  <a:lnTo>
                    <a:pt x="414" y="160"/>
                  </a:lnTo>
                  <a:lnTo>
                    <a:pt x="416" y="158"/>
                  </a:lnTo>
                  <a:lnTo>
                    <a:pt x="418" y="158"/>
                  </a:lnTo>
                  <a:lnTo>
                    <a:pt x="420" y="158"/>
                  </a:lnTo>
                  <a:lnTo>
                    <a:pt x="422" y="158"/>
                  </a:lnTo>
                  <a:lnTo>
                    <a:pt x="424" y="158"/>
                  </a:lnTo>
                  <a:lnTo>
                    <a:pt x="426" y="158"/>
                  </a:lnTo>
                  <a:lnTo>
                    <a:pt x="426" y="160"/>
                  </a:lnTo>
                  <a:lnTo>
                    <a:pt x="428" y="160"/>
                  </a:lnTo>
                  <a:lnTo>
                    <a:pt x="430" y="164"/>
                  </a:lnTo>
                  <a:lnTo>
                    <a:pt x="434" y="166"/>
                  </a:lnTo>
                  <a:lnTo>
                    <a:pt x="434" y="162"/>
                  </a:lnTo>
                  <a:lnTo>
                    <a:pt x="436" y="162"/>
                  </a:lnTo>
                  <a:lnTo>
                    <a:pt x="436" y="160"/>
                  </a:lnTo>
                  <a:lnTo>
                    <a:pt x="432" y="158"/>
                  </a:lnTo>
                  <a:lnTo>
                    <a:pt x="430" y="156"/>
                  </a:lnTo>
                  <a:lnTo>
                    <a:pt x="428" y="156"/>
                  </a:lnTo>
                  <a:lnTo>
                    <a:pt x="426" y="156"/>
                  </a:lnTo>
                  <a:lnTo>
                    <a:pt x="424" y="156"/>
                  </a:lnTo>
                  <a:lnTo>
                    <a:pt x="424" y="154"/>
                  </a:lnTo>
                  <a:lnTo>
                    <a:pt x="424" y="152"/>
                  </a:lnTo>
                  <a:lnTo>
                    <a:pt x="422" y="150"/>
                  </a:lnTo>
                  <a:lnTo>
                    <a:pt x="422" y="148"/>
                  </a:lnTo>
                  <a:lnTo>
                    <a:pt x="422" y="144"/>
                  </a:lnTo>
                  <a:lnTo>
                    <a:pt x="420" y="142"/>
                  </a:lnTo>
                  <a:lnTo>
                    <a:pt x="420" y="140"/>
                  </a:lnTo>
                  <a:lnTo>
                    <a:pt x="418" y="138"/>
                  </a:lnTo>
                  <a:lnTo>
                    <a:pt x="416" y="136"/>
                  </a:lnTo>
                  <a:lnTo>
                    <a:pt x="416" y="134"/>
                  </a:lnTo>
                  <a:lnTo>
                    <a:pt x="418" y="134"/>
                  </a:lnTo>
                  <a:lnTo>
                    <a:pt x="418" y="132"/>
                  </a:lnTo>
                  <a:lnTo>
                    <a:pt x="418" y="130"/>
                  </a:lnTo>
                  <a:lnTo>
                    <a:pt x="416" y="130"/>
                  </a:lnTo>
                  <a:lnTo>
                    <a:pt x="416" y="128"/>
                  </a:lnTo>
                  <a:lnTo>
                    <a:pt x="414" y="126"/>
                  </a:lnTo>
                  <a:lnTo>
                    <a:pt x="412" y="124"/>
                  </a:lnTo>
                  <a:lnTo>
                    <a:pt x="410" y="122"/>
                  </a:lnTo>
                  <a:lnTo>
                    <a:pt x="410" y="120"/>
                  </a:lnTo>
                  <a:lnTo>
                    <a:pt x="410" y="118"/>
                  </a:lnTo>
                  <a:lnTo>
                    <a:pt x="408" y="116"/>
                  </a:lnTo>
                  <a:lnTo>
                    <a:pt x="406" y="110"/>
                  </a:lnTo>
                  <a:lnTo>
                    <a:pt x="402" y="108"/>
                  </a:lnTo>
                  <a:lnTo>
                    <a:pt x="402" y="104"/>
                  </a:lnTo>
                  <a:lnTo>
                    <a:pt x="400" y="102"/>
                  </a:lnTo>
                  <a:lnTo>
                    <a:pt x="402" y="100"/>
                  </a:lnTo>
                  <a:lnTo>
                    <a:pt x="396" y="98"/>
                  </a:lnTo>
                  <a:lnTo>
                    <a:pt x="394" y="94"/>
                  </a:lnTo>
                  <a:lnTo>
                    <a:pt x="392" y="90"/>
                  </a:lnTo>
                  <a:lnTo>
                    <a:pt x="390" y="88"/>
                  </a:lnTo>
                  <a:lnTo>
                    <a:pt x="392" y="84"/>
                  </a:lnTo>
                  <a:lnTo>
                    <a:pt x="390" y="80"/>
                  </a:lnTo>
                  <a:lnTo>
                    <a:pt x="388" y="78"/>
                  </a:lnTo>
                  <a:lnTo>
                    <a:pt x="388" y="76"/>
                  </a:lnTo>
                  <a:lnTo>
                    <a:pt x="386" y="76"/>
                  </a:lnTo>
                  <a:lnTo>
                    <a:pt x="386" y="74"/>
                  </a:lnTo>
                  <a:lnTo>
                    <a:pt x="384" y="74"/>
                  </a:lnTo>
                  <a:lnTo>
                    <a:pt x="382" y="72"/>
                  </a:lnTo>
                  <a:lnTo>
                    <a:pt x="380" y="72"/>
                  </a:lnTo>
                  <a:lnTo>
                    <a:pt x="378" y="72"/>
                  </a:lnTo>
                  <a:lnTo>
                    <a:pt x="376" y="74"/>
                  </a:lnTo>
                  <a:lnTo>
                    <a:pt x="374" y="72"/>
                  </a:lnTo>
                  <a:lnTo>
                    <a:pt x="376" y="70"/>
                  </a:lnTo>
                  <a:lnTo>
                    <a:pt x="378" y="70"/>
                  </a:lnTo>
                  <a:lnTo>
                    <a:pt x="382" y="70"/>
                  </a:lnTo>
                  <a:lnTo>
                    <a:pt x="380" y="68"/>
                  </a:lnTo>
                  <a:lnTo>
                    <a:pt x="380" y="66"/>
                  </a:lnTo>
                  <a:lnTo>
                    <a:pt x="374" y="60"/>
                  </a:lnTo>
                  <a:lnTo>
                    <a:pt x="372" y="60"/>
                  </a:lnTo>
                  <a:lnTo>
                    <a:pt x="372" y="58"/>
                  </a:lnTo>
                  <a:lnTo>
                    <a:pt x="370" y="58"/>
                  </a:lnTo>
                  <a:lnTo>
                    <a:pt x="368" y="58"/>
                  </a:lnTo>
                  <a:lnTo>
                    <a:pt x="366" y="58"/>
                  </a:lnTo>
                  <a:lnTo>
                    <a:pt x="366" y="56"/>
                  </a:lnTo>
                  <a:lnTo>
                    <a:pt x="364" y="56"/>
                  </a:lnTo>
                  <a:lnTo>
                    <a:pt x="362" y="54"/>
                  </a:lnTo>
                  <a:lnTo>
                    <a:pt x="360" y="54"/>
                  </a:lnTo>
                  <a:lnTo>
                    <a:pt x="358" y="54"/>
                  </a:lnTo>
                  <a:lnTo>
                    <a:pt x="356" y="54"/>
                  </a:lnTo>
                  <a:lnTo>
                    <a:pt x="354" y="54"/>
                  </a:lnTo>
                  <a:lnTo>
                    <a:pt x="352" y="54"/>
                  </a:lnTo>
                  <a:lnTo>
                    <a:pt x="350" y="54"/>
                  </a:lnTo>
                  <a:lnTo>
                    <a:pt x="348" y="52"/>
                  </a:lnTo>
                  <a:lnTo>
                    <a:pt x="344" y="50"/>
                  </a:lnTo>
                  <a:lnTo>
                    <a:pt x="342" y="50"/>
                  </a:lnTo>
                  <a:lnTo>
                    <a:pt x="342" y="54"/>
                  </a:lnTo>
                  <a:lnTo>
                    <a:pt x="340" y="52"/>
                  </a:lnTo>
                  <a:lnTo>
                    <a:pt x="338" y="56"/>
                  </a:lnTo>
                  <a:lnTo>
                    <a:pt x="336" y="56"/>
                  </a:lnTo>
                  <a:lnTo>
                    <a:pt x="330" y="56"/>
                  </a:lnTo>
                  <a:lnTo>
                    <a:pt x="336" y="58"/>
                  </a:lnTo>
                  <a:lnTo>
                    <a:pt x="336" y="60"/>
                  </a:lnTo>
                  <a:lnTo>
                    <a:pt x="338" y="64"/>
                  </a:lnTo>
                  <a:lnTo>
                    <a:pt x="340" y="62"/>
                  </a:lnTo>
                  <a:lnTo>
                    <a:pt x="344" y="64"/>
                  </a:lnTo>
                  <a:lnTo>
                    <a:pt x="346" y="66"/>
                  </a:lnTo>
                  <a:lnTo>
                    <a:pt x="352" y="66"/>
                  </a:lnTo>
                  <a:lnTo>
                    <a:pt x="352" y="70"/>
                  </a:lnTo>
                  <a:lnTo>
                    <a:pt x="356" y="68"/>
                  </a:lnTo>
                  <a:lnTo>
                    <a:pt x="360" y="72"/>
                  </a:lnTo>
                  <a:lnTo>
                    <a:pt x="356" y="72"/>
                  </a:lnTo>
                  <a:lnTo>
                    <a:pt x="356" y="74"/>
                  </a:lnTo>
                  <a:lnTo>
                    <a:pt x="354" y="76"/>
                  </a:lnTo>
                  <a:lnTo>
                    <a:pt x="360" y="76"/>
                  </a:lnTo>
                  <a:lnTo>
                    <a:pt x="360" y="78"/>
                  </a:lnTo>
                  <a:lnTo>
                    <a:pt x="364" y="78"/>
                  </a:lnTo>
                  <a:lnTo>
                    <a:pt x="366" y="80"/>
                  </a:lnTo>
                  <a:lnTo>
                    <a:pt x="370" y="82"/>
                  </a:lnTo>
                  <a:lnTo>
                    <a:pt x="370" y="84"/>
                  </a:lnTo>
                  <a:lnTo>
                    <a:pt x="372" y="86"/>
                  </a:lnTo>
                  <a:lnTo>
                    <a:pt x="370" y="88"/>
                  </a:lnTo>
                  <a:lnTo>
                    <a:pt x="368" y="86"/>
                  </a:lnTo>
                  <a:lnTo>
                    <a:pt x="364" y="82"/>
                  </a:lnTo>
                  <a:lnTo>
                    <a:pt x="356" y="80"/>
                  </a:lnTo>
                  <a:lnTo>
                    <a:pt x="356" y="82"/>
                  </a:lnTo>
                  <a:lnTo>
                    <a:pt x="354" y="82"/>
                  </a:lnTo>
                  <a:lnTo>
                    <a:pt x="352" y="80"/>
                  </a:lnTo>
                  <a:lnTo>
                    <a:pt x="350" y="80"/>
                  </a:lnTo>
                  <a:lnTo>
                    <a:pt x="350" y="82"/>
                  </a:lnTo>
                  <a:lnTo>
                    <a:pt x="346" y="82"/>
                  </a:lnTo>
                  <a:lnTo>
                    <a:pt x="346" y="84"/>
                  </a:lnTo>
                  <a:lnTo>
                    <a:pt x="344" y="86"/>
                  </a:lnTo>
                  <a:lnTo>
                    <a:pt x="344" y="84"/>
                  </a:lnTo>
                  <a:lnTo>
                    <a:pt x="342" y="82"/>
                  </a:lnTo>
                  <a:lnTo>
                    <a:pt x="340" y="82"/>
                  </a:lnTo>
                  <a:lnTo>
                    <a:pt x="338" y="82"/>
                  </a:lnTo>
                  <a:lnTo>
                    <a:pt x="338" y="84"/>
                  </a:lnTo>
                  <a:lnTo>
                    <a:pt x="336" y="84"/>
                  </a:lnTo>
                  <a:lnTo>
                    <a:pt x="336" y="82"/>
                  </a:lnTo>
                  <a:lnTo>
                    <a:pt x="334" y="80"/>
                  </a:lnTo>
                  <a:lnTo>
                    <a:pt x="332" y="78"/>
                  </a:lnTo>
                  <a:lnTo>
                    <a:pt x="328" y="76"/>
                  </a:lnTo>
                  <a:lnTo>
                    <a:pt x="328" y="72"/>
                  </a:lnTo>
                  <a:lnTo>
                    <a:pt x="326" y="72"/>
                  </a:lnTo>
                  <a:lnTo>
                    <a:pt x="324" y="68"/>
                  </a:lnTo>
                  <a:lnTo>
                    <a:pt x="322" y="68"/>
                  </a:lnTo>
                  <a:lnTo>
                    <a:pt x="324" y="68"/>
                  </a:lnTo>
                  <a:lnTo>
                    <a:pt x="324" y="66"/>
                  </a:lnTo>
                  <a:lnTo>
                    <a:pt x="322" y="66"/>
                  </a:lnTo>
                  <a:lnTo>
                    <a:pt x="322" y="64"/>
                  </a:lnTo>
                  <a:lnTo>
                    <a:pt x="322" y="62"/>
                  </a:lnTo>
                  <a:lnTo>
                    <a:pt x="320" y="62"/>
                  </a:lnTo>
                  <a:lnTo>
                    <a:pt x="318" y="64"/>
                  </a:lnTo>
                  <a:lnTo>
                    <a:pt x="318" y="60"/>
                  </a:lnTo>
                  <a:lnTo>
                    <a:pt x="318" y="58"/>
                  </a:lnTo>
                  <a:lnTo>
                    <a:pt x="312" y="56"/>
                  </a:lnTo>
                  <a:lnTo>
                    <a:pt x="308" y="56"/>
                  </a:lnTo>
                  <a:lnTo>
                    <a:pt x="308" y="60"/>
                  </a:lnTo>
                  <a:lnTo>
                    <a:pt x="304" y="60"/>
                  </a:lnTo>
                  <a:lnTo>
                    <a:pt x="302" y="62"/>
                  </a:lnTo>
                  <a:lnTo>
                    <a:pt x="304" y="62"/>
                  </a:lnTo>
                  <a:lnTo>
                    <a:pt x="304" y="66"/>
                  </a:lnTo>
                  <a:lnTo>
                    <a:pt x="300" y="66"/>
                  </a:lnTo>
                  <a:lnTo>
                    <a:pt x="296" y="64"/>
                  </a:lnTo>
                  <a:lnTo>
                    <a:pt x="296" y="68"/>
                  </a:lnTo>
                  <a:lnTo>
                    <a:pt x="300" y="72"/>
                  </a:lnTo>
                  <a:lnTo>
                    <a:pt x="296" y="70"/>
                  </a:lnTo>
                  <a:lnTo>
                    <a:pt x="294" y="70"/>
                  </a:lnTo>
                  <a:lnTo>
                    <a:pt x="292" y="74"/>
                  </a:lnTo>
                  <a:lnTo>
                    <a:pt x="288" y="74"/>
                  </a:lnTo>
                  <a:lnTo>
                    <a:pt x="284" y="74"/>
                  </a:lnTo>
                  <a:lnTo>
                    <a:pt x="280" y="72"/>
                  </a:lnTo>
                  <a:lnTo>
                    <a:pt x="278" y="74"/>
                  </a:lnTo>
                  <a:lnTo>
                    <a:pt x="276" y="72"/>
                  </a:lnTo>
                  <a:lnTo>
                    <a:pt x="268" y="72"/>
                  </a:lnTo>
                  <a:lnTo>
                    <a:pt x="266" y="72"/>
                  </a:lnTo>
                  <a:lnTo>
                    <a:pt x="264" y="74"/>
                  </a:lnTo>
                  <a:lnTo>
                    <a:pt x="264" y="76"/>
                  </a:lnTo>
                  <a:lnTo>
                    <a:pt x="264" y="74"/>
                  </a:lnTo>
                  <a:lnTo>
                    <a:pt x="262" y="74"/>
                  </a:lnTo>
                  <a:lnTo>
                    <a:pt x="260" y="74"/>
                  </a:lnTo>
                  <a:lnTo>
                    <a:pt x="258" y="74"/>
                  </a:lnTo>
                  <a:lnTo>
                    <a:pt x="256" y="74"/>
                  </a:lnTo>
                  <a:lnTo>
                    <a:pt x="254" y="74"/>
                  </a:lnTo>
                  <a:lnTo>
                    <a:pt x="252" y="74"/>
                  </a:lnTo>
                  <a:lnTo>
                    <a:pt x="252" y="76"/>
                  </a:lnTo>
                  <a:lnTo>
                    <a:pt x="246" y="76"/>
                  </a:lnTo>
                  <a:lnTo>
                    <a:pt x="244" y="74"/>
                  </a:lnTo>
                  <a:lnTo>
                    <a:pt x="242" y="74"/>
                  </a:lnTo>
                  <a:lnTo>
                    <a:pt x="240" y="74"/>
                  </a:lnTo>
                  <a:lnTo>
                    <a:pt x="240" y="72"/>
                  </a:lnTo>
                  <a:lnTo>
                    <a:pt x="238" y="72"/>
                  </a:lnTo>
                  <a:lnTo>
                    <a:pt x="238" y="74"/>
                  </a:lnTo>
                  <a:lnTo>
                    <a:pt x="238" y="76"/>
                  </a:lnTo>
                  <a:lnTo>
                    <a:pt x="238" y="78"/>
                  </a:lnTo>
                  <a:lnTo>
                    <a:pt x="236" y="80"/>
                  </a:lnTo>
                  <a:lnTo>
                    <a:pt x="234" y="80"/>
                  </a:lnTo>
                  <a:lnTo>
                    <a:pt x="232" y="80"/>
                  </a:lnTo>
                  <a:lnTo>
                    <a:pt x="230" y="80"/>
                  </a:lnTo>
                  <a:lnTo>
                    <a:pt x="228" y="82"/>
                  </a:lnTo>
                  <a:lnTo>
                    <a:pt x="230" y="84"/>
                  </a:lnTo>
                  <a:lnTo>
                    <a:pt x="234" y="88"/>
                  </a:lnTo>
                  <a:lnTo>
                    <a:pt x="236" y="88"/>
                  </a:lnTo>
                  <a:lnTo>
                    <a:pt x="232" y="88"/>
                  </a:lnTo>
                  <a:lnTo>
                    <a:pt x="230" y="92"/>
                  </a:lnTo>
                  <a:lnTo>
                    <a:pt x="226" y="92"/>
                  </a:lnTo>
                  <a:lnTo>
                    <a:pt x="222" y="90"/>
                  </a:lnTo>
                  <a:lnTo>
                    <a:pt x="220" y="94"/>
                  </a:lnTo>
                  <a:lnTo>
                    <a:pt x="220" y="96"/>
                  </a:lnTo>
                  <a:lnTo>
                    <a:pt x="224" y="96"/>
                  </a:lnTo>
                  <a:lnTo>
                    <a:pt x="228" y="94"/>
                  </a:lnTo>
                  <a:lnTo>
                    <a:pt x="230" y="96"/>
                  </a:lnTo>
                  <a:lnTo>
                    <a:pt x="234" y="96"/>
                  </a:lnTo>
                  <a:lnTo>
                    <a:pt x="236" y="96"/>
                  </a:lnTo>
                  <a:lnTo>
                    <a:pt x="234" y="98"/>
                  </a:lnTo>
                  <a:lnTo>
                    <a:pt x="232" y="98"/>
                  </a:lnTo>
                  <a:lnTo>
                    <a:pt x="230" y="98"/>
                  </a:lnTo>
                  <a:lnTo>
                    <a:pt x="228" y="98"/>
                  </a:lnTo>
                  <a:lnTo>
                    <a:pt x="228" y="100"/>
                  </a:lnTo>
                  <a:lnTo>
                    <a:pt x="228" y="102"/>
                  </a:lnTo>
                  <a:lnTo>
                    <a:pt x="228" y="104"/>
                  </a:lnTo>
                  <a:lnTo>
                    <a:pt x="228" y="106"/>
                  </a:lnTo>
                  <a:lnTo>
                    <a:pt x="230" y="108"/>
                  </a:lnTo>
                  <a:lnTo>
                    <a:pt x="230" y="110"/>
                  </a:lnTo>
                  <a:lnTo>
                    <a:pt x="232" y="110"/>
                  </a:lnTo>
                  <a:lnTo>
                    <a:pt x="236" y="112"/>
                  </a:lnTo>
                  <a:lnTo>
                    <a:pt x="238" y="114"/>
                  </a:lnTo>
                  <a:lnTo>
                    <a:pt x="242" y="116"/>
                  </a:lnTo>
                  <a:lnTo>
                    <a:pt x="242" y="118"/>
                  </a:lnTo>
                  <a:lnTo>
                    <a:pt x="242" y="120"/>
                  </a:lnTo>
                  <a:lnTo>
                    <a:pt x="240" y="120"/>
                  </a:lnTo>
                  <a:lnTo>
                    <a:pt x="238" y="122"/>
                  </a:lnTo>
                  <a:lnTo>
                    <a:pt x="236" y="122"/>
                  </a:lnTo>
                  <a:lnTo>
                    <a:pt x="236" y="124"/>
                  </a:lnTo>
                  <a:lnTo>
                    <a:pt x="234" y="124"/>
                  </a:lnTo>
                  <a:lnTo>
                    <a:pt x="232" y="124"/>
                  </a:lnTo>
                  <a:lnTo>
                    <a:pt x="230" y="126"/>
                  </a:lnTo>
                  <a:lnTo>
                    <a:pt x="228" y="126"/>
                  </a:lnTo>
                  <a:lnTo>
                    <a:pt x="228" y="128"/>
                  </a:lnTo>
                  <a:lnTo>
                    <a:pt x="228" y="130"/>
                  </a:lnTo>
                  <a:lnTo>
                    <a:pt x="226" y="130"/>
                  </a:lnTo>
                  <a:lnTo>
                    <a:pt x="226" y="132"/>
                  </a:lnTo>
                  <a:lnTo>
                    <a:pt x="224" y="132"/>
                  </a:lnTo>
                  <a:lnTo>
                    <a:pt x="226" y="132"/>
                  </a:lnTo>
                  <a:lnTo>
                    <a:pt x="228" y="132"/>
                  </a:lnTo>
                  <a:lnTo>
                    <a:pt x="228" y="130"/>
                  </a:lnTo>
                  <a:lnTo>
                    <a:pt x="230" y="130"/>
                  </a:lnTo>
                  <a:lnTo>
                    <a:pt x="232" y="128"/>
                  </a:lnTo>
                  <a:lnTo>
                    <a:pt x="234" y="128"/>
                  </a:lnTo>
                  <a:lnTo>
                    <a:pt x="236" y="128"/>
                  </a:lnTo>
                  <a:lnTo>
                    <a:pt x="236" y="130"/>
                  </a:lnTo>
                  <a:lnTo>
                    <a:pt x="238" y="130"/>
                  </a:lnTo>
                  <a:lnTo>
                    <a:pt x="238" y="128"/>
                  </a:lnTo>
                  <a:lnTo>
                    <a:pt x="238" y="126"/>
                  </a:lnTo>
                  <a:lnTo>
                    <a:pt x="240" y="124"/>
                  </a:lnTo>
                  <a:lnTo>
                    <a:pt x="242" y="124"/>
                  </a:lnTo>
                  <a:lnTo>
                    <a:pt x="242" y="122"/>
                  </a:lnTo>
                  <a:lnTo>
                    <a:pt x="244" y="120"/>
                  </a:lnTo>
                  <a:lnTo>
                    <a:pt x="246" y="120"/>
                  </a:lnTo>
                  <a:lnTo>
                    <a:pt x="248" y="120"/>
                  </a:lnTo>
                  <a:lnTo>
                    <a:pt x="250" y="120"/>
                  </a:lnTo>
                  <a:lnTo>
                    <a:pt x="250" y="118"/>
                  </a:lnTo>
                  <a:lnTo>
                    <a:pt x="250" y="116"/>
                  </a:lnTo>
                  <a:lnTo>
                    <a:pt x="250" y="112"/>
                  </a:lnTo>
                  <a:lnTo>
                    <a:pt x="250" y="110"/>
                  </a:lnTo>
                  <a:lnTo>
                    <a:pt x="252" y="110"/>
                  </a:lnTo>
                  <a:lnTo>
                    <a:pt x="254" y="110"/>
                  </a:lnTo>
                  <a:lnTo>
                    <a:pt x="256" y="108"/>
                  </a:lnTo>
                  <a:lnTo>
                    <a:pt x="262" y="108"/>
                  </a:lnTo>
                  <a:lnTo>
                    <a:pt x="264" y="110"/>
                  </a:lnTo>
                  <a:lnTo>
                    <a:pt x="266" y="110"/>
                  </a:lnTo>
                  <a:lnTo>
                    <a:pt x="268" y="112"/>
                  </a:lnTo>
                  <a:lnTo>
                    <a:pt x="270" y="112"/>
                  </a:lnTo>
                  <a:lnTo>
                    <a:pt x="272" y="112"/>
                  </a:lnTo>
                  <a:lnTo>
                    <a:pt x="274" y="112"/>
                  </a:lnTo>
                  <a:lnTo>
                    <a:pt x="276" y="114"/>
                  </a:lnTo>
                  <a:lnTo>
                    <a:pt x="278" y="114"/>
                  </a:lnTo>
                  <a:lnTo>
                    <a:pt x="280" y="114"/>
                  </a:lnTo>
                  <a:lnTo>
                    <a:pt x="282" y="116"/>
                  </a:lnTo>
                  <a:lnTo>
                    <a:pt x="284" y="116"/>
                  </a:lnTo>
                  <a:lnTo>
                    <a:pt x="282" y="118"/>
                  </a:lnTo>
                  <a:lnTo>
                    <a:pt x="284" y="120"/>
                  </a:lnTo>
                  <a:lnTo>
                    <a:pt x="286" y="122"/>
                  </a:lnTo>
                  <a:lnTo>
                    <a:pt x="288" y="128"/>
                  </a:lnTo>
                  <a:lnTo>
                    <a:pt x="288" y="124"/>
                  </a:lnTo>
                  <a:lnTo>
                    <a:pt x="292" y="124"/>
                  </a:lnTo>
                  <a:lnTo>
                    <a:pt x="292" y="126"/>
                  </a:lnTo>
                  <a:lnTo>
                    <a:pt x="292" y="130"/>
                  </a:lnTo>
                  <a:lnTo>
                    <a:pt x="294" y="132"/>
                  </a:lnTo>
                  <a:lnTo>
                    <a:pt x="296" y="132"/>
                  </a:lnTo>
                  <a:lnTo>
                    <a:pt x="296" y="130"/>
                  </a:lnTo>
                  <a:lnTo>
                    <a:pt x="296" y="128"/>
                  </a:lnTo>
                  <a:lnTo>
                    <a:pt x="300" y="130"/>
                  </a:lnTo>
                  <a:lnTo>
                    <a:pt x="302" y="132"/>
                  </a:lnTo>
                  <a:lnTo>
                    <a:pt x="306" y="134"/>
                  </a:lnTo>
                  <a:lnTo>
                    <a:pt x="308" y="132"/>
                  </a:lnTo>
                  <a:lnTo>
                    <a:pt x="310" y="132"/>
                  </a:lnTo>
                  <a:lnTo>
                    <a:pt x="310" y="134"/>
                  </a:lnTo>
                  <a:lnTo>
                    <a:pt x="308" y="134"/>
                  </a:lnTo>
                  <a:lnTo>
                    <a:pt x="308" y="138"/>
                  </a:lnTo>
                  <a:lnTo>
                    <a:pt x="310" y="140"/>
                  </a:lnTo>
                  <a:lnTo>
                    <a:pt x="312" y="138"/>
                  </a:lnTo>
                  <a:lnTo>
                    <a:pt x="314" y="138"/>
                  </a:lnTo>
                  <a:lnTo>
                    <a:pt x="318" y="140"/>
                  </a:lnTo>
                  <a:lnTo>
                    <a:pt x="322" y="140"/>
                  </a:lnTo>
                  <a:lnTo>
                    <a:pt x="324" y="142"/>
                  </a:lnTo>
                  <a:lnTo>
                    <a:pt x="322" y="142"/>
                  </a:lnTo>
                  <a:lnTo>
                    <a:pt x="320" y="142"/>
                  </a:lnTo>
                  <a:lnTo>
                    <a:pt x="318" y="142"/>
                  </a:lnTo>
                  <a:lnTo>
                    <a:pt x="316" y="142"/>
                  </a:lnTo>
                  <a:lnTo>
                    <a:pt x="314" y="142"/>
                  </a:lnTo>
                  <a:lnTo>
                    <a:pt x="314" y="144"/>
                  </a:lnTo>
                  <a:lnTo>
                    <a:pt x="316" y="144"/>
                  </a:lnTo>
                  <a:lnTo>
                    <a:pt x="316" y="146"/>
                  </a:lnTo>
                  <a:lnTo>
                    <a:pt x="318" y="146"/>
                  </a:lnTo>
                  <a:lnTo>
                    <a:pt x="320" y="148"/>
                  </a:lnTo>
                  <a:lnTo>
                    <a:pt x="322" y="148"/>
                  </a:lnTo>
                  <a:lnTo>
                    <a:pt x="322" y="150"/>
                  </a:lnTo>
                  <a:lnTo>
                    <a:pt x="326" y="156"/>
                  </a:lnTo>
                  <a:lnTo>
                    <a:pt x="324" y="162"/>
                  </a:lnTo>
                  <a:lnTo>
                    <a:pt x="328" y="162"/>
                  </a:lnTo>
                  <a:lnTo>
                    <a:pt x="328" y="168"/>
                  </a:lnTo>
                  <a:lnTo>
                    <a:pt x="328" y="166"/>
                  </a:lnTo>
                  <a:lnTo>
                    <a:pt x="330" y="166"/>
                  </a:lnTo>
                  <a:lnTo>
                    <a:pt x="332" y="168"/>
                  </a:lnTo>
                  <a:lnTo>
                    <a:pt x="332" y="170"/>
                  </a:lnTo>
                  <a:lnTo>
                    <a:pt x="332" y="172"/>
                  </a:lnTo>
                  <a:lnTo>
                    <a:pt x="332" y="174"/>
                  </a:lnTo>
                  <a:lnTo>
                    <a:pt x="334" y="176"/>
                  </a:lnTo>
                  <a:lnTo>
                    <a:pt x="336" y="178"/>
                  </a:lnTo>
                  <a:lnTo>
                    <a:pt x="338" y="180"/>
                  </a:lnTo>
                  <a:lnTo>
                    <a:pt x="340" y="180"/>
                  </a:lnTo>
                  <a:lnTo>
                    <a:pt x="342" y="182"/>
                  </a:lnTo>
                  <a:lnTo>
                    <a:pt x="342" y="184"/>
                  </a:lnTo>
                  <a:lnTo>
                    <a:pt x="342" y="186"/>
                  </a:lnTo>
                  <a:lnTo>
                    <a:pt x="344" y="186"/>
                  </a:lnTo>
                  <a:lnTo>
                    <a:pt x="346" y="188"/>
                  </a:lnTo>
                  <a:lnTo>
                    <a:pt x="348" y="188"/>
                  </a:lnTo>
                  <a:lnTo>
                    <a:pt x="348" y="190"/>
                  </a:lnTo>
                  <a:lnTo>
                    <a:pt x="350" y="190"/>
                  </a:lnTo>
                  <a:lnTo>
                    <a:pt x="350" y="192"/>
                  </a:lnTo>
                  <a:lnTo>
                    <a:pt x="352" y="192"/>
                  </a:lnTo>
                  <a:lnTo>
                    <a:pt x="354" y="192"/>
                  </a:lnTo>
                  <a:lnTo>
                    <a:pt x="354" y="194"/>
                  </a:lnTo>
                  <a:lnTo>
                    <a:pt x="356" y="194"/>
                  </a:lnTo>
                  <a:lnTo>
                    <a:pt x="358" y="194"/>
                  </a:lnTo>
                  <a:lnTo>
                    <a:pt x="360" y="196"/>
                  </a:lnTo>
                  <a:lnTo>
                    <a:pt x="364" y="196"/>
                  </a:lnTo>
                  <a:lnTo>
                    <a:pt x="366" y="200"/>
                  </a:lnTo>
                  <a:lnTo>
                    <a:pt x="368" y="202"/>
                  </a:lnTo>
                  <a:lnTo>
                    <a:pt x="370" y="206"/>
                  </a:lnTo>
                  <a:lnTo>
                    <a:pt x="374" y="206"/>
                  </a:lnTo>
                  <a:lnTo>
                    <a:pt x="374" y="210"/>
                  </a:lnTo>
                  <a:lnTo>
                    <a:pt x="376" y="210"/>
                  </a:lnTo>
                  <a:lnTo>
                    <a:pt x="376" y="214"/>
                  </a:lnTo>
                  <a:lnTo>
                    <a:pt x="378" y="214"/>
                  </a:lnTo>
                  <a:lnTo>
                    <a:pt x="380" y="214"/>
                  </a:lnTo>
                  <a:lnTo>
                    <a:pt x="382" y="214"/>
                  </a:lnTo>
                  <a:lnTo>
                    <a:pt x="384" y="216"/>
                  </a:lnTo>
                  <a:lnTo>
                    <a:pt x="384" y="218"/>
                  </a:lnTo>
                  <a:lnTo>
                    <a:pt x="386" y="218"/>
                  </a:lnTo>
                  <a:lnTo>
                    <a:pt x="386" y="220"/>
                  </a:lnTo>
                  <a:lnTo>
                    <a:pt x="392" y="222"/>
                  </a:lnTo>
                  <a:lnTo>
                    <a:pt x="394" y="222"/>
                  </a:lnTo>
                  <a:lnTo>
                    <a:pt x="392" y="218"/>
                  </a:lnTo>
                  <a:lnTo>
                    <a:pt x="390" y="218"/>
                  </a:lnTo>
                  <a:lnTo>
                    <a:pt x="388" y="218"/>
                  </a:lnTo>
                  <a:lnTo>
                    <a:pt x="386" y="216"/>
                  </a:lnTo>
                  <a:lnTo>
                    <a:pt x="386" y="214"/>
                  </a:lnTo>
                  <a:lnTo>
                    <a:pt x="386" y="212"/>
                  </a:lnTo>
                  <a:lnTo>
                    <a:pt x="384" y="210"/>
                  </a:lnTo>
                  <a:lnTo>
                    <a:pt x="382" y="210"/>
                  </a:lnTo>
                  <a:lnTo>
                    <a:pt x="382" y="208"/>
                  </a:lnTo>
                  <a:lnTo>
                    <a:pt x="380" y="208"/>
                  </a:lnTo>
                  <a:lnTo>
                    <a:pt x="380" y="206"/>
                  </a:lnTo>
                  <a:lnTo>
                    <a:pt x="378" y="206"/>
                  </a:lnTo>
                  <a:lnTo>
                    <a:pt x="376" y="204"/>
                  </a:lnTo>
                  <a:lnTo>
                    <a:pt x="374" y="202"/>
                  </a:lnTo>
                  <a:lnTo>
                    <a:pt x="370" y="198"/>
                  </a:lnTo>
                  <a:lnTo>
                    <a:pt x="368" y="196"/>
                  </a:lnTo>
                  <a:lnTo>
                    <a:pt x="370" y="196"/>
                  </a:lnTo>
                  <a:lnTo>
                    <a:pt x="370" y="194"/>
                  </a:lnTo>
                  <a:lnTo>
                    <a:pt x="372" y="194"/>
                  </a:lnTo>
                  <a:lnTo>
                    <a:pt x="372" y="196"/>
                  </a:lnTo>
                  <a:lnTo>
                    <a:pt x="374" y="196"/>
                  </a:lnTo>
                  <a:lnTo>
                    <a:pt x="376" y="198"/>
                  </a:lnTo>
                  <a:lnTo>
                    <a:pt x="376" y="200"/>
                  </a:lnTo>
                  <a:lnTo>
                    <a:pt x="376" y="202"/>
                  </a:lnTo>
                  <a:lnTo>
                    <a:pt x="378" y="202"/>
                  </a:lnTo>
                  <a:lnTo>
                    <a:pt x="380" y="202"/>
                  </a:lnTo>
                  <a:lnTo>
                    <a:pt x="382" y="202"/>
                  </a:lnTo>
                  <a:lnTo>
                    <a:pt x="384" y="204"/>
                  </a:lnTo>
                  <a:lnTo>
                    <a:pt x="384" y="206"/>
                  </a:lnTo>
                  <a:lnTo>
                    <a:pt x="386" y="208"/>
                  </a:lnTo>
                  <a:lnTo>
                    <a:pt x="388" y="208"/>
                  </a:lnTo>
                  <a:lnTo>
                    <a:pt x="388" y="210"/>
                  </a:lnTo>
                  <a:lnTo>
                    <a:pt x="390" y="210"/>
                  </a:lnTo>
                  <a:lnTo>
                    <a:pt x="392" y="212"/>
                  </a:lnTo>
                  <a:lnTo>
                    <a:pt x="396" y="212"/>
                  </a:lnTo>
                  <a:lnTo>
                    <a:pt x="398" y="214"/>
                  </a:lnTo>
                  <a:lnTo>
                    <a:pt x="404" y="216"/>
                  </a:lnTo>
                  <a:lnTo>
                    <a:pt x="408" y="222"/>
                  </a:lnTo>
                  <a:lnTo>
                    <a:pt x="406" y="222"/>
                  </a:lnTo>
                  <a:lnTo>
                    <a:pt x="404" y="222"/>
                  </a:lnTo>
                  <a:lnTo>
                    <a:pt x="404" y="224"/>
                  </a:lnTo>
                  <a:lnTo>
                    <a:pt x="402" y="224"/>
                  </a:lnTo>
                  <a:lnTo>
                    <a:pt x="404" y="224"/>
                  </a:lnTo>
                  <a:lnTo>
                    <a:pt x="404" y="226"/>
                  </a:lnTo>
                  <a:lnTo>
                    <a:pt x="406" y="226"/>
                  </a:lnTo>
                  <a:lnTo>
                    <a:pt x="406" y="228"/>
                  </a:lnTo>
                  <a:lnTo>
                    <a:pt x="408" y="228"/>
                  </a:lnTo>
                  <a:lnTo>
                    <a:pt x="408" y="230"/>
                  </a:lnTo>
                  <a:lnTo>
                    <a:pt x="410" y="230"/>
                  </a:lnTo>
                  <a:lnTo>
                    <a:pt x="412" y="230"/>
                  </a:lnTo>
                  <a:lnTo>
                    <a:pt x="414" y="230"/>
                  </a:lnTo>
                  <a:lnTo>
                    <a:pt x="416" y="228"/>
                  </a:lnTo>
                  <a:lnTo>
                    <a:pt x="422" y="228"/>
                  </a:lnTo>
                  <a:lnTo>
                    <a:pt x="426" y="228"/>
                  </a:lnTo>
                  <a:lnTo>
                    <a:pt x="428" y="224"/>
                  </a:lnTo>
                  <a:lnTo>
                    <a:pt x="430" y="220"/>
                  </a:lnTo>
                  <a:lnTo>
                    <a:pt x="432" y="220"/>
                  </a:lnTo>
                  <a:lnTo>
                    <a:pt x="432" y="222"/>
                  </a:lnTo>
                  <a:lnTo>
                    <a:pt x="434" y="222"/>
                  </a:lnTo>
                  <a:lnTo>
                    <a:pt x="434" y="224"/>
                  </a:lnTo>
                  <a:lnTo>
                    <a:pt x="442" y="220"/>
                  </a:lnTo>
                  <a:lnTo>
                    <a:pt x="442" y="222"/>
                  </a:lnTo>
                  <a:lnTo>
                    <a:pt x="442" y="224"/>
                  </a:lnTo>
                  <a:lnTo>
                    <a:pt x="440" y="226"/>
                  </a:lnTo>
                  <a:lnTo>
                    <a:pt x="438" y="234"/>
                  </a:lnTo>
                  <a:lnTo>
                    <a:pt x="442" y="242"/>
                  </a:lnTo>
                  <a:lnTo>
                    <a:pt x="442" y="240"/>
                  </a:lnTo>
                  <a:lnTo>
                    <a:pt x="442" y="238"/>
                  </a:lnTo>
                  <a:lnTo>
                    <a:pt x="442" y="234"/>
                  </a:lnTo>
                  <a:lnTo>
                    <a:pt x="444" y="232"/>
                  </a:lnTo>
                  <a:lnTo>
                    <a:pt x="444" y="230"/>
                  </a:lnTo>
                  <a:close/>
                  <a:moveTo>
                    <a:pt x="270" y="62"/>
                  </a:moveTo>
                  <a:lnTo>
                    <a:pt x="272" y="64"/>
                  </a:lnTo>
                  <a:lnTo>
                    <a:pt x="276" y="64"/>
                  </a:lnTo>
                  <a:lnTo>
                    <a:pt x="278" y="68"/>
                  </a:lnTo>
                  <a:lnTo>
                    <a:pt x="280" y="62"/>
                  </a:lnTo>
                  <a:lnTo>
                    <a:pt x="282" y="68"/>
                  </a:lnTo>
                  <a:lnTo>
                    <a:pt x="284" y="66"/>
                  </a:lnTo>
                  <a:lnTo>
                    <a:pt x="288" y="68"/>
                  </a:lnTo>
                  <a:lnTo>
                    <a:pt x="292" y="68"/>
                  </a:lnTo>
                  <a:lnTo>
                    <a:pt x="294" y="66"/>
                  </a:lnTo>
                  <a:lnTo>
                    <a:pt x="298" y="64"/>
                  </a:lnTo>
                  <a:lnTo>
                    <a:pt x="294" y="62"/>
                  </a:lnTo>
                  <a:lnTo>
                    <a:pt x="292" y="58"/>
                  </a:lnTo>
                  <a:lnTo>
                    <a:pt x="286" y="58"/>
                  </a:lnTo>
                  <a:lnTo>
                    <a:pt x="286" y="56"/>
                  </a:lnTo>
                  <a:lnTo>
                    <a:pt x="282" y="54"/>
                  </a:lnTo>
                  <a:lnTo>
                    <a:pt x="280" y="54"/>
                  </a:lnTo>
                  <a:lnTo>
                    <a:pt x="278" y="56"/>
                  </a:lnTo>
                  <a:lnTo>
                    <a:pt x="278" y="60"/>
                  </a:lnTo>
                  <a:lnTo>
                    <a:pt x="276" y="60"/>
                  </a:lnTo>
                  <a:lnTo>
                    <a:pt x="272" y="60"/>
                  </a:lnTo>
                  <a:lnTo>
                    <a:pt x="270" y="62"/>
                  </a:lnTo>
                  <a:close/>
                  <a:moveTo>
                    <a:pt x="264" y="54"/>
                  </a:moveTo>
                  <a:lnTo>
                    <a:pt x="264" y="56"/>
                  </a:lnTo>
                  <a:lnTo>
                    <a:pt x="262" y="56"/>
                  </a:lnTo>
                  <a:lnTo>
                    <a:pt x="262" y="58"/>
                  </a:lnTo>
                  <a:lnTo>
                    <a:pt x="264" y="58"/>
                  </a:lnTo>
                  <a:lnTo>
                    <a:pt x="264" y="60"/>
                  </a:lnTo>
                  <a:lnTo>
                    <a:pt x="262" y="62"/>
                  </a:lnTo>
                  <a:lnTo>
                    <a:pt x="264" y="62"/>
                  </a:lnTo>
                  <a:lnTo>
                    <a:pt x="264" y="66"/>
                  </a:lnTo>
                  <a:lnTo>
                    <a:pt x="268" y="68"/>
                  </a:lnTo>
                  <a:lnTo>
                    <a:pt x="268" y="64"/>
                  </a:lnTo>
                  <a:lnTo>
                    <a:pt x="270" y="64"/>
                  </a:lnTo>
                  <a:lnTo>
                    <a:pt x="268" y="60"/>
                  </a:lnTo>
                  <a:lnTo>
                    <a:pt x="268" y="58"/>
                  </a:lnTo>
                  <a:lnTo>
                    <a:pt x="268" y="56"/>
                  </a:lnTo>
                  <a:lnTo>
                    <a:pt x="266" y="54"/>
                  </a:lnTo>
                  <a:lnTo>
                    <a:pt x="264" y="54"/>
                  </a:lnTo>
                  <a:close/>
                  <a:moveTo>
                    <a:pt x="288" y="52"/>
                  </a:moveTo>
                  <a:lnTo>
                    <a:pt x="294" y="50"/>
                  </a:lnTo>
                  <a:lnTo>
                    <a:pt x="294" y="54"/>
                  </a:lnTo>
                  <a:lnTo>
                    <a:pt x="298" y="50"/>
                  </a:lnTo>
                  <a:lnTo>
                    <a:pt x="302" y="56"/>
                  </a:lnTo>
                  <a:lnTo>
                    <a:pt x="306" y="54"/>
                  </a:lnTo>
                  <a:lnTo>
                    <a:pt x="306" y="48"/>
                  </a:lnTo>
                  <a:lnTo>
                    <a:pt x="308" y="46"/>
                  </a:lnTo>
                  <a:lnTo>
                    <a:pt x="314" y="46"/>
                  </a:lnTo>
                  <a:lnTo>
                    <a:pt x="318" y="48"/>
                  </a:lnTo>
                  <a:lnTo>
                    <a:pt x="320" y="42"/>
                  </a:lnTo>
                  <a:lnTo>
                    <a:pt x="324" y="44"/>
                  </a:lnTo>
                  <a:lnTo>
                    <a:pt x="322" y="40"/>
                  </a:lnTo>
                  <a:lnTo>
                    <a:pt x="320" y="40"/>
                  </a:lnTo>
                  <a:lnTo>
                    <a:pt x="314" y="40"/>
                  </a:lnTo>
                  <a:lnTo>
                    <a:pt x="308" y="38"/>
                  </a:lnTo>
                  <a:lnTo>
                    <a:pt x="304" y="40"/>
                  </a:lnTo>
                  <a:lnTo>
                    <a:pt x="300" y="42"/>
                  </a:lnTo>
                  <a:lnTo>
                    <a:pt x="294" y="42"/>
                  </a:lnTo>
                  <a:lnTo>
                    <a:pt x="290" y="46"/>
                  </a:lnTo>
                  <a:lnTo>
                    <a:pt x="288" y="46"/>
                  </a:lnTo>
                  <a:lnTo>
                    <a:pt x="288" y="50"/>
                  </a:lnTo>
                  <a:lnTo>
                    <a:pt x="288" y="52"/>
                  </a:lnTo>
                  <a:close/>
                  <a:moveTo>
                    <a:pt x="324" y="48"/>
                  </a:moveTo>
                  <a:lnTo>
                    <a:pt x="322" y="48"/>
                  </a:lnTo>
                  <a:lnTo>
                    <a:pt x="322" y="50"/>
                  </a:lnTo>
                  <a:lnTo>
                    <a:pt x="324" y="52"/>
                  </a:lnTo>
                  <a:lnTo>
                    <a:pt x="326" y="52"/>
                  </a:lnTo>
                  <a:lnTo>
                    <a:pt x="328" y="52"/>
                  </a:lnTo>
                  <a:lnTo>
                    <a:pt x="332" y="54"/>
                  </a:lnTo>
                  <a:lnTo>
                    <a:pt x="332" y="50"/>
                  </a:lnTo>
                  <a:lnTo>
                    <a:pt x="334" y="50"/>
                  </a:lnTo>
                  <a:lnTo>
                    <a:pt x="336" y="50"/>
                  </a:lnTo>
                  <a:lnTo>
                    <a:pt x="338" y="50"/>
                  </a:lnTo>
                  <a:lnTo>
                    <a:pt x="338" y="48"/>
                  </a:lnTo>
                  <a:lnTo>
                    <a:pt x="336" y="48"/>
                  </a:lnTo>
                  <a:lnTo>
                    <a:pt x="334" y="48"/>
                  </a:lnTo>
                  <a:lnTo>
                    <a:pt x="332" y="48"/>
                  </a:lnTo>
                  <a:lnTo>
                    <a:pt x="332" y="46"/>
                  </a:lnTo>
                  <a:lnTo>
                    <a:pt x="328" y="44"/>
                  </a:lnTo>
                  <a:lnTo>
                    <a:pt x="324" y="48"/>
                  </a:lnTo>
                  <a:close/>
                  <a:moveTo>
                    <a:pt x="264" y="50"/>
                  </a:moveTo>
                  <a:lnTo>
                    <a:pt x="264" y="50"/>
                  </a:lnTo>
                  <a:lnTo>
                    <a:pt x="264" y="48"/>
                  </a:lnTo>
                  <a:lnTo>
                    <a:pt x="262" y="48"/>
                  </a:lnTo>
                  <a:lnTo>
                    <a:pt x="262" y="46"/>
                  </a:lnTo>
                  <a:lnTo>
                    <a:pt x="260" y="48"/>
                  </a:lnTo>
                  <a:lnTo>
                    <a:pt x="260" y="50"/>
                  </a:lnTo>
                  <a:lnTo>
                    <a:pt x="260" y="52"/>
                  </a:lnTo>
                  <a:lnTo>
                    <a:pt x="262" y="52"/>
                  </a:lnTo>
                  <a:lnTo>
                    <a:pt x="262" y="54"/>
                  </a:lnTo>
                  <a:lnTo>
                    <a:pt x="264" y="54"/>
                  </a:lnTo>
                  <a:lnTo>
                    <a:pt x="264" y="52"/>
                  </a:lnTo>
                  <a:lnTo>
                    <a:pt x="266" y="52"/>
                  </a:lnTo>
                  <a:lnTo>
                    <a:pt x="264" y="50"/>
                  </a:lnTo>
                  <a:close/>
                  <a:moveTo>
                    <a:pt x="254" y="32"/>
                  </a:moveTo>
                  <a:lnTo>
                    <a:pt x="254" y="32"/>
                  </a:lnTo>
                  <a:lnTo>
                    <a:pt x="256" y="36"/>
                  </a:lnTo>
                  <a:lnTo>
                    <a:pt x="256" y="38"/>
                  </a:lnTo>
                  <a:lnTo>
                    <a:pt x="260" y="38"/>
                  </a:lnTo>
                  <a:lnTo>
                    <a:pt x="262" y="38"/>
                  </a:lnTo>
                  <a:lnTo>
                    <a:pt x="262" y="36"/>
                  </a:lnTo>
                  <a:lnTo>
                    <a:pt x="260" y="36"/>
                  </a:lnTo>
                  <a:lnTo>
                    <a:pt x="258" y="34"/>
                  </a:lnTo>
                  <a:lnTo>
                    <a:pt x="260" y="34"/>
                  </a:lnTo>
                  <a:lnTo>
                    <a:pt x="256" y="32"/>
                  </a:lnTo>
                  <a:lnTo>
                    <a:pt x="256" y="30"/>
                  </a:lnTo>
                  <a:lnTo>
                    <a:pt x="254" y="28"/>
                  </a:lnTo>
                  <a:lnTo>
                    <a:pt x="254" y="30"/>
                  </a:lnTo>
                  <a:lnTo>
                    <a:pt x="254" y="32"/>
                  </a:lnTo>
                  <a:close/>
                  <a:moveTo>
                    <a:pt x="272" y="54"/>
                  </a:moveTo>
                  <a:lnTo>
                    <a:pt x="274" y="56"/>
                  </a:lnTo>
                  <a:lnTo>
                    <a:pt x="268" y="50"/>
                  </a:lnTo>
                  <a:lnTo>
                    <a:pt x="268" y="52"/>
                  </a:lnTo>
                  <a:lnTo>
                    <a:pt x="268" y="54"/>
                  </a:lnTo>
                  <a:lnTo>
                    <a:pt x="272" y="54"/>
                  </a:lnTo>
                  <a:close/>
                  <a:moveTo>
                    <a:pt x="284" y="38"/>
                  </a:moveTo>
                  <a:lnTo>
                    <a:pt x="284" y="38"/>
                  </a:lnTo>
                  <a:lnTo>
                    <a:pt x="284" y="36"/>
                  </a:lnTo>
                  <a:lnTo>
                    <a:pt x="280" y="36"/>
                  </a:lnTo>
                  <a:lnTo>
                    <a:pt x="280" y="38"/>
                  </a:lnTo>
                  <a:lnTo>
                    <a:pt x="282" y="38"/>
                  </a:lnTo>
                  <a:lnTo>
                    <a:pt x="284" y="38"/>
                  </a:lnTo>
                  <a:close/>
                  <a:moveTo>
                    <a:pt x="260" y="30"/>
                  </a:moveTo>
                  <a:lnTo>
                    <a:pt x="258" y="30"/>
                  </a:lnTo>
                  <a:lnTo>
                    <a:pt x="258" y="32"/>
                  </a:lnTo>
                  <a:lnTo>
                    <a:pt x="260" y="32"/>
                  </a:lnTo>
                  <a:lnTo>
                    <a:pt x="260" y="30"/>
                  </a:lnTo>
                  <a:close/>
                  <a:moveTo>
                    <a:pt x="254" y="32"/>
                  </a:moveTo>
                  <a:lnTo>
                    <a:pt x="254" y="32"/>
                  </a:lnTo>
                  <a:lnTo>
                    <a:pt x="252" y="32"/>
                  </a:lnTo>
                  <a:lnTo>
                    <a:pt x="254" y="32"/>
                  </a:lnTo>
                  <a:close/>
                  <a:moveTo>
                    <a:pt x="298" y="32"/>
                  </a:moveTo>
                  <a:lnTo>
                    <a:pt x="300" y="32"/>
                  </a:lnTo>
                  <a:lnTo>
                    <a:pt x="296" y="32"/>
                  </a:lnTo>
                  <a:lnTo>
                    <a:pt x="298" y="32"/>
                  </a:lnTo>
                  <a:close/>
                  <a:moveTo>
                    <a:pt x="104" y="178"/>
                  </a:moveTo>
                  <a:lnTo>
                    <a:pt x="104" y="178"/>
                  </a:lnTo>
                  <a:close/>
                  <a:moveTo>
                    <a:pt x="200" y="96"/>
                  </a:moveTo>
                  <a:lnTo>
                    <a:pt x="202" y="92"/>
                  </a:lnTo>
                  <a:lnTo>
                    <a:pt x="202" y="90"/>
                  </a:lnTo>
                  <a:lnTo>
                    <a:pt x="206" y="88"/>
                  </a:lnTo>
                  <a:lnTo>
                    <a:pt x="204" y="94"/>
                  </a:lnTo>
                  <a:lnTo>
                    <a:pt x="210" y="94"/>
                  </a:lnTo>
                  <a:lnTo>
                    <a:pt x="214" y="98"/>
                  </a:lnTo>
                  <a:lnTo>
                    <a:pt x="214" y="94"/>
                  </a:lnTo>
                  <a:lnTo>
                    <a:pt x="216" y="94"/>
                  </a:lnTo>
                  <a:lnTo>
                    <a:pt x="214" y="92"/>
                  </a:lnTo>
                  <a:lnTo>
                    <a:pt x="210" y="92"/>
                  </a:lnTo>
                  <a:lnTo>
                    <a:pt x="212" y="90"/>
                  </a:lnTo>
                  <a:lnTo>
                    <a:pt x="210" y="88"/>
                  </a:lnTo>
                  <a:lnTo>
                    <a:pt x="206" y="88"/>
                  </a:lnTo>
                  <a:lnTo>
                    <a:pt x="210" y="86"/>
                  </a:lnTo>
                  <a:lnTo>
                    <a:pt x="208" y="82"/>
                  </a:lnTo>
                  <a:lnTo>
                    <a:pt x="204" y="82"/>
                  </a:lnTo>
                  <a:lnTo>
                    <a:pt x="204" y="80"/>
                  </a:lnTo>
                  <a:lnTo>
                    <a:pt x="198" y="80"/>
                  </a:lnTo>
                  <a:lnTo>
                    <a:pt x="196" y="78"/>
                  </a:lnTo>
                  <a:lnTo>
                    <a:pt x="196" y="80"/>
                  </a:lnTo>
                  <a:lnTo>
                    <a:pt x="194" y="80"/>
                  </a:lnTo>
                  <a:lnTo>
                    <a:pt x="192" y="80"/>
                  </a:lnTo>
                  <a:lnTo>
                    <a:pt x="188" y="80"/>
                  </a:lnTo>
                  <a:lnTo>
                    <a:pt x="188" y="76"/>
                  </a:lnTo>
                  <a:lnTo>
                    <a:pt x="184" y="76"/>
                  </a:lnTo>
                  <a:lnTo>
                    <a:pt x="182" y="76"/>
                  </a:lnTo>
                  <a:lnTo>
                    <a:pt x="182" y="74"/>
                  </a:lnTo>
                  <a:lnTo>
                    <a:pt x="184" y="72"/>
                  </a:lnTo>
                  <a:lnTo>
                    <a:pt x="186" y="72"/>
                  </a:lnTo>
                  <a:lnTo>
                    <a:pt x="188" y="70"/>
                  </a:lnTo>
                  <a:lnTo>
                    <a:pt x="186" y="68"/>
                  </a:lnTo>
                  <a:lnTo>
                    <a:pt x="184" y="68"/>
                  </a:lnTo>
                  <a:lnTo>
                    <a:pt x="182" y="68"/>
                  </a:lnTo>
                  <a:lnTo>
                    <a:pt x="180" y="68"/>
                  </a:lnTo>
                  <a:lnTo>
                    <a:pt x="180" y="66"/>
                  </a:lnTo>
                  <a:lnTo>
                    <a:pt x="178" y="64"/>
                  </a:lnTo>
                  <a:lnTo>
                    <a:pt x="180" y="64"/>
                  </a:lnTo>
                  <a:lnTo>
                    <a:pt x="180" y="62"/>
                  </a:lnTo>
                  <a:lnTo>
                    <a:pt x="176" y="62"/>
                  </a:lnTo>
                  <a:lnTo>
                    <a:pt x="180" y="58"/>
                  </a:lnTo>
                  <a:lnTo>
                    <a:pt x="180" y="56"/>
                  </a:lnTo>
                  <a:lnTo>
                    <a:pt x="178" y="56"/>
                  </a:lnTo>
                  <a:lnTo>
                    <a:pt x="178" y="52"/>
                  </a:lnTo>
                  <a:lnTo>
                    <a:pt x="180" y="52"/>
                  </a:lnTo>
                  <a:lnTo>
                    <a:pt x="176" y="50"/>
                  </a:lnTo>
                  <a:lnTo>
                    <a:pt x="176" y="54"/>
                  </a:lnTo>
                  <a:lnTo>
                    <a:pt x="176" y="56"/>
                  </a:lnTo>
                  <a:lnTo>
                    <a:pt x="174" y="60"/>
                  </a:lnTo>
                  <a:lnTo>
                    <a:pt x="172" y="60"/>
                  </a:lnTo>
                  <a:lnTo>
                    <a:pt x="170" y="60"/>
                  </a:lnTo>
                  <a:lnTo>
                    <a:pt x="168" y="60"/>
                  </a:lnTo>
                  <a:lnTo>
                    <a:pt x="170" y="58"/>
                  </a:lnTo>
                  <a:lnTo>
                    <a:pt x="168" y="56"/>
                  </a:lnTo>
                  <a:lnTo>
                    <a:pt x="164" y="56"/>
                  </a:lnTo>
                  <a:lnTo>
                    <a:pt x="166" y="54"/>
                  </a:lnTo>
                  <a:lnTo>
                    <a:pt x="170" y="50"/>
                  </a:lnTo>
                  <a:lnTo>
                    <a:pt x="170" y="48"/>
                  </a:lnTo>
                  <a:lnTo>
                    <a:pt x="174" y="48"/>
                  </a:lnTo>
                  <a:lnTo>
                    <a:pt x="168" y="48"/>
                  </a:lnTo>
                  <a:lnTo>
                    <a:pt x="170" y="46"/>
                  </a:lnTo>
                  <a:lnTo>
                    <a:pt x="170" y="44"/>
                  </a:lnTo>
                  <a:lnTo>
                    <a:pt x="172" y="40"/>
                  </a:lnTo>
                  <a:lnTo>
                    <a:pt x="170" y="40"/>
                  </a:lnTo>
                  <a:lnTo>
                    <a:pt x="168" y="40"/>
                  </a:lnTo>
                  <a:lnTo>
                    <a:pt x="166" y="40"/>
                  </a:lnTo>
                  <a:lnTo>
                    <a:pt x="166" y="38"/>
                  </a:lnTo>
                  <a:lnTo>
                    <a:pt x="168" y="38"/>
                  </a:lnTo>
                  <a:lnTo>
                    <a:pt x="170" y="38"/>
                  </a:lnTo>
                  <a:lnTo>
                    <a:pt x="172" y="38"/>
                  </a:lnTo>
                  <a:lnTo>
                    <a:pt x="174" y="38"/>
                  </a:lnTo>
                  <a:lnTo>
                    <a:pt x="178" y="40"/>
                  </a:lnTo>
                  <a:lnTo>
                    <a:pt x="180" y="42"/>
                  </a:lnTo>
                  <a:lnTo>
                    <a:pt x="180" y="38"/>
                  </a:lnTo>
                  <a:lnTo>
                    <a:pt x="182" y="36"/>
                  </a:lnTo>
                  <a:lnTo>
                    <a:pt x="186" y="36"/>
                  </a:lnTo>
                  <a:lnTo>
                    <a:pt x="188" y="34"/>
                  </a:lnTo>
                  <a:lnTo>
                    <a:pt x="190" y="32"/>
                  </a:lnTo>
                  <a:lnTo>
                    <a:pt x="194" y="34"/>
                  </a:lnTo>
                  <a:lnTo>
                    <a:pt x="194" y="32"/>
                  </a:lnTo>
                  <a:lnTo>
                    <a:pt x="196" y="32"/>
                  </a:lnTo>
                  <a:lnTo>
                    <a:pt x="198" y="32"/>
                  </a:lnTo>
                  <a:lnTo>
                    <a:pt x="200" y="30"/>
                  </a:lnTo>
                  <a:lnTo>
                    <a:pt x="202" y="30"/>
                  </a:lnTo>
                  <a:lnTo>
                    <a:pt x="200" y="26"/>
                  </a:lnTo>
                  <a:lnTo>
                    <a:pt x="198" y="28"/>
                  </a:lnTo>
                  <a:lnTo>
                    <a:pt x="192" y="30"/>
                  </a:lnTo>
                  <a:lnTo>
                    <a:pt x="192" y="32"/>
                  </a:lnTo>
                  <a:lnTo>
                    <a:pt x="188" y="32"/>
                  </a:lnTo>
                  <a:lnTo>
                    <a:pt x="186" y="32"/>
                  </a:lnTo>
                  <a:lnTo>
                    <a:pt x="184" y="32"/>
                  </a:lnTo>
                  <a:lnTo>
                    <a:pt x="182" y="32"/>
                  </a:lnTo>
                  <a:lnTo>
                    <a:pt x="182" y="30"/>
                  </a:lnTo>
                  <a:lnTo>
                    <a:pt x="182" y="28"/>
                  </a:lnTo>
                  <a:lnTo>
                    <a:pt x="180" y="26"/>
                  </a:lnTo>
                  <a:lnTo>
                    <a:pt x="178" y="26"/>
                  </a:lnTo>
                  <a:lnTo>
                    <a:pt x="174" y="26"/>
                  </a:lnTo>
                  <a:lnTo>
                    <a:pt x="170" y="24"/>
                  </a:lnTo>
                  <a:lnTo>
                    <a:pt x="168" y="26"/>
                  </a:lnTo>
                  <a:lnTo>
                    <a:pt x="166" y="28"/>
                  </a:lnTo>
                  <a:lnTo>
                    <a:pt x="164" y="30"/>
                  </a:lnTo>
                  <a:lnTo>
                    <a:pt x="162" y="28"/>
                  </a:lnTo>
                  <a:lnTo>
                    <a:pt x="162" y="26"/>
                  </a:lnTo>
                  <a:lnTo>
                    <a:pt x="160" y="24"/>
                  </a:lnTo>
                  <a:lnTo>
                    <a:pt x="162" y="22"/>
                  </a:lnTo>
                  <a:lnTo>
                    <a:pt x="164" y="20"/>
                  </a:lnTo>
                  <a:lnTo>
                    <a:pt x="166" y="18"/>
                  </a:lnTo>
                  <a:lnTo>
                    <a:pt x="168" y="18"/>
                  </a:lnTo>
                  <a:lnTo>
                    <a:pt x="168" y="20"/>
                  </a:lnTo>
                  <a:lnTo>
                    <a:pt x="170" y="22"/>
                  </a:lnTo>
                  <a:lnTo>
                    <a:pt x="172" y="24"/>
                  </a:lnTo>
                  <a:lnTo>
                    <a:pt x="172" y="20"/>
                  </a:lnTo>
                  <a:lnTo>
                    <a:pt x="174" y="22"/>
                  </a:lnTo>
                  <a:lnTo>
                    <a:pt x="172" y="18"/>
                  </a:lnTo>
                  <a:lnTo>
                    <a:pt x="174" y="18"/>
                  </a:lnTo>
                  <a:lnTo>
                    <a:pt x="178" y="18"/>
                  </a:lnTo>
                  <a:lnTo>
                    <a:pt x="178" y="16"/>
                  </a:lnTo>
                  <a:lnTo>
                    <a:pt x="180" y="16"/>
                  </a:lnTo>
                  <a:lnTo>
                    <a:pt x="184" y="18"/>
                  </a:lnTo>
                  <a:lnTo>
                    <a:pt x="184" y="16"/>
                  </a:lnTo>
                  <a:lnTo>
                    <a:pt x="184" y="14"/>
                  </a:lnTo>
                  <a:lnTo>
                    <a:pt x="188" y="12"/>
                  </a:lnTo>
                  <a:lnTo>
                    <a:pt x="190" y="14"/>
                  </a:lnTo>
                  <a:lnTo>
                    <a:pt x="192" y="14"/>
                  </a:lnTo>
                  <a:lnTo>
                    <a:pt x="196" y="14"/>
                  </a:lnTo>
                  <a:lnTo>
                    <a:pt x="194" y="18"/>
                  </a:lnTo>
                  <a:lnTo>
                    <a:pt x="196" y="20"/>
                  </a:lnTo>
                  <a:lnTo>
                    <a:pt x="198" y="22"/>
                  </a:lnTo>
                  <a:lnTo>
                    <a:pt x="200" y="22"/>
                  </a:lnTo>
                  <a:lnTo>
                    <a:pt x="198" y="18"/>
                  </a:lnTo>
                  <a:lnTo>
                    <a:pt x="200" y="16"/>
                  </a:lnTo>
                  <a:lnTo>
                    <a:pt x="202" y="14"/>
                  </a:lnTo>
                  <a:lnTo>
                    <a:pt x="200" y="14"/>
                  </a:lnTo>
                  <a:lnTo>
                    <a:pt x="202" y="12"/>
                  </a:lnTo>
                  <a:lnTo>
                    <a:pt x="200" y="12"/>
                  </a:lnTo>
                  <a:lnTo>
                    <a:pt x="198" y="10"/>
                  </a:lnTo>
                  <a:lnTo>
                    <a:pt x="200" y="8"/>
                  </a:lnTo>
                  <a:lnTo>
                    <a:pt x="202" y="6"/>
                  </a:lnTo>
                  <a:lnTo>
                    <a:pt x="206" y="8"/>
                  </a:lnTo>
                  <a:lnTo>
                    <a:pt x="208" y="8"/>
                  </a:lnTo>
                  <a:lnTo>
                    <a:pt x="210" y="6"/>
                  </a:lnTo>
                  <a:lnTo>
                    <a:pt x="212" y="8"/>
                  </a:lnTo>
                  <a:lnTo>
                    <a:pt x="216" y="8"/>
                  </a:lnTo>
                  <a:lnTo>
                    <a:pt x="218" y="6"/>
                  </a:lnTo>
                  <a:lnTo>
                    <a:pt x="220" y="8"/>
                  </a:lnTo>
                  <a:lnTo>
                    <a:pt x="224" y="8"/>
                  </a:lnTo>
                  <a:lnTo>
                    <a:pt x="226" y="6"/>
                  </a:lnTo>
                  <a:lnTo>
                    <a:pt x="230" y="8"/>
                  </a:lnTo>
                  <a:lnTo>
                    <a:pt x="228" y="4"/>
                  </a:lnTo>
                  <a:lnTo>
                    <a:pt x="230" y="6"/>
                  </a:lnTo>
                  <a:lnTo>
                    <a:pt x="234" y="4"/>
                  </a:lnTo>
                  <a:lnTo>
                    <a:pt x="234" y="2"/>
                  </a:lnTo>
                  <a:lnTo>
                    <a:pt x="236" y="2"/>
                  </a:lnTo>
                  <a:lnTo>
                    <a:pt x="222" y="0"/>
                  </a:lnTo>
                  <a:lnTo>
                    <a:pt x="200" y="2"/>
                  </a:lnTo>
                  <a:lnTo>
                    <a:pt x="180" y="6"/>
                  </a:lnTo>
                  <a:lnTo>
                    <a:pt x="158" y="10"/>
                  </a:lnTo>
                  <a:lnTo>
                    <a:pt x="138" y="18"/>
                  </a:lnTo>
                  <a:lnTo>
                    <a:pt x="120" y="26"/>
                  </a:lnTo>
                  <a:lnTo>
                    <a:pt x="102" y="36"/>
                  </a:lnTo>
                  <a:lnTo>
                    <a:pt x="86" y="48"/>
                  </a:lnTo>
                  <a:lnTo>
                    <a:pt x="70" y="62"/>
                  </a:lnTo>
                  <a:lnTo>
                    <a:pt x="72" y="62"/>
                  </a:lnTo>
                  <a:lnTo>
                    <a:pt x="70" y="68"/>
                  </a:lnTo>
                  <a:lnTo>
                    <a:pt x="68" y="66"/>
                  </a:lnTo>
                  <a:lnTo>
                    <a:pt x="68" y="68"/>
                  </a:lnTo>
                  <a:lnTo>
                    <a:pt x="66" y="68"/>
                  </a:lnTo>
                  <a:lnTo>
                    <a:pt x="64" y="70"/>
                  </a:lnTo>
                  <a:lnTo>
                    <a:pt x="60" y="74"/>
                  </a:lnTo>
                  <a:lnTo>
                    <a:pt x="56" y="78"/>
                  </a:lnTo>
                  <a:lnTo>
                    <a:pt x="56" y="76"/>
                  </a:lnTo>
                  <a:lnTo>
                    <a:pt x="44" y="90"/>
                  </a:lnTo>
                  <a:lnTo>
                    <a:pt x="34" y="106"/>
                  </a:lnTo>
                  <a:lnTo>
                    <a:pt x="24" y="122"/>
                  </a:lnTo>
                  <a:lnTo>
                    <a:pt x="18" y="138"/>
                  </a:lnTo>
                  <a:lnTo>
                    <a:pt x="10" y="156"/>
                  </a:lnTo>
                  <a:lnTo>
                    <a:pt x="6" y="174"/>
                  </a:lnTo>
                  <a:lnTo>
                    <a:pt x="2" y="192"/>
                  </a:lnTo>
                  <a:lnTo>
                    <a:pt x="0" y="212"/>
                  </a:lnTo>
                  <a:lnTo>
                    <a:pt x="2" y="210"/>
                  </a:lnTo>
                  <a:lnTo>
                    <a:pt x="4" y="206"/>
                  </a:lnTo>
                  <a:lnTo>
                    <a:pt x="2" y="200"/>
                  </a:lnTo>
                  <a:lnTo>
                    <a:pt x="4" y="198"/>
                  </a:lnTo>
                  <a:lnTo>
                    <a:pt x="6" y="200"/>
                  </a:lnTo>
                  <a:lnTo>
                    <a:pt x="6" y="198"/>
                  </a:lnTo>
                  <a:lnTo>
                    <a:pt x="6" y="196"/>
                  </a:lnTo>
                  <a:lnTo>
                    <a:pt x="6" y="194"/>
                  </a:lnTo>
                  <a:lnTo>
                    <a:pt x="4" y="188"/>
                  </a:lnTo>
                  <a:lnTo>
                    <a:pt x="4" y="186"/>
                  </a:lnTo>
                  <a:lnTo>
                    <a:pt x="6" y="184"/>
                  </a:lnTo>
                  <a:lnTo>
                    <a:pt x="6" y="186"/>
                  </a:lnTo>
                  <a:lnTo>
                    <a:pt x="12" y="186"/>
                  </a:lnTo>
                  <a:lnTo>
                    <a:pt x="14" y="182"/>
                  </a:lnTo>
                  <a:lnTo>
                    <a:pt x="14" y="180"/>
                  </a:lnTo>
                  <a:lnTo>
                    <a:pt x="12" y="178"/>
                  </a:lnTo>
                  <a:lnTo>
                    <a:pt x="16" y="176"/>
                  </a:lnTo>
                  <a:lnTo>
                    <a:pt x="14" y="178"/>
                  </a:lnTo>
                  <a:lnTo>
                    <a:pt x="16" y="180"/>
                  </a:lnTo>
                  <a:lnTo>
                    <a:pt x="18" y="178"/>
                  </a:lnTo>
                  <a:lnTo>
                    <a:pt x="20" y="176"/>
                  </a:lnTo>
                  <a:lnTo>
                    <a:pt x="22" y="174"/>
                  </a:lnTo>
                  <a:lnTo>
                    <a:pt x="22" y="168"/>
                  </a:lnTo>
                  <a:lnTo>
                    <a:pt x="24" y="168"/>
                  </a:lnTo>
                  <a:lnTo>
                    <a:pt x="22" y="170"/>
                  </a:lnTo>
                  <a:lnTo>
                    <a:pt x="22" y="172"/>
                  </a:lnTo>
                  <a:lnTo>
                    <a:pt x="22" y="174"/>
                  </a:lnTo>
                  <a:lnTo>
                    <a:pt x="22" y="178"/>
                  </a:lnTo>
                  <a:lnTo>
                    <a:pt x="20" y="182"/>
                  </a:lnTo>
                  <a:lnTo>
                    <a:pt x="22" y="184"/>
                  </a:lnTo>
                  <a:lnTo>
                    <a:pt x="20" y="184"/>
                  </a:lnTo>
                  <a:lnTo>
                    <a:pt x="22" y="188"/>
                  </a:lnTo>
                  <a:lnTo>
                    <a:pt x="20" y="194"/>
                  </a:lnTo>
                  <a:lnTo>
                    <a:pt x="18" y="200"/>
                  </a:lnTo>
                  <a:lnTo>
                    <a:pt x="18" y="202"/>
                  </a:lnTo>
                  <a:lnTo>
                    <a:pt x="18" y="204"/>
                  </a:lnTo>
                  <a:lnTo>
                    <a:pt x="18" y="206"/>
                  </a:lnTo>
                  <a:lnTo>
                    <a:pt x="16" y="208"/>
                  </a:lnTo>
                  <a:lnTo>
                    <a:pt x="14" y="210"/>
                  </a:lnTo>
                  <a:lnTo>
                    <a:pt x="12" y="212"/>
                  </a:lnTo>
                  <a:lnTo>
                    <a:pt x="12" y="214"/>
                  </a:lnTo>
                  <a:lnTo>
                    <a:pt x="10" y="216"/>
                  </a:lnTo>
                  <a:lnTo>
                    <a:pt x="12" y="216"/>
                  </a:lnTo>
                  <a:lnTo>
                    <a:pt x="12" y="218"/>
                  </a:lnTo>
                  <a:lnTo>
                    <a:pt x="12" y="222"/>
                  </a:lnTo>
                  <a:lnTo>
                    <a:pt x="10" y="224"/>
                  </a:lnTo>
                  <a:lnTo>
                    <a:pt x="8" y="226"/>
                  </a:lnTo>
                  <a:lnTo>
                    <a:pt x="10" y="230"/>
                  </a:lnTo>
                  <a:lnTo>
                    <a:pt x="10" y="234"/>
                  </a:lnTo>
                  <a:lnTo>
                    <a:pt x="8" y="240"/>
                  </a:lnTo>
                  <a:lnTo>
                    <a:pt x="12" y="248"/>
                  </a:lnTo>
                  <a:lnTo>
                    <a:pt x="10" y="252"/>
                  </a:lnTo>
                  <a:lnTo>
                    <a:pt x="10" y="260"/>
                  </a:lnTo>
                  <a:lnTo>
                    <a:pt x="12" y="264"/>
                  </a:lnTo>
                  <a:lnTo>
                    <a:pt x="14" y="270"/>
                  </a:lnTo>
                  <a:lnTo>
                    <a:pt x="14" y="278"/>
                  </a:lnTo>
                  <a:lnTo>
                    <a:pt x="16" y="282"/>
                  </a:lnTo>
                  <a:lnTo>
                    <a:pt x="18" y="282"/>
                  </a:lnTo>
                  <a:lnTo>
                    <a:pt x="16" y="286"/>
                  </a:lnTo>
                  <a:lnTo>
                    <a:pt x="20" y="288"/>
                  </a:lnTo>
                  <a:lnTo>
                    <a:pt x="18" y="292"/>
                  </a:lnTo>
                  <a:lnTo>
                    <a:pt x="22" y="294"/>
                  </a:lnTo>
                  <a:lnTo>
                    <a:pt x="22" y="298"/>
                  </a:lnTo>
                  <a:lnTo>
                    <a:pt x="24" y="302"/>
                  </a:lnTo>
                  <a:lnTo>
                    <a:pt x="26" y="306"/>
                  </a:lnTo>
                  <a:lnTo>
                    <a:pt x="26" y="308"/>
                  </a:lnTo>
                  <a:lnTo>
                    <a:pt x="26" y="310"/>
                  </a:lnTo>
                  <a:lnTo>
                    <a:pt x="28" y="312"/>
                  </a:lnTo>
                  <a:lnTo>
                    <a:pt x="30" y="316"/>
                  </a:lnTo>
                  <a:lnTo>
                    <a:pt x="34" y="318"/>
                  </a:lnTo>
                  <a:lnTo>
                    <a:pt x="34" y="320"/>
                  </a:lnTo>
                  <a:lnTo>
                    <a:pt x="38" y="322"/>
                  </a:lnTo>
                  <a:lnTo>
                    <a:pt x="40" y="326"/>
                  </a:lnTo>
                  <a:lnTo>
                    <a:pt x="42" y="326"/>
                  </a:lnTo>
                  <a:lnTo>
                    <a:pt x="44" y="330"/>
                  </a:lnTo>
                  <a:lnTo>
                    <a:pt x="46" y="330"/>
                  </a:lnTo>
                  <a:lnTo>
                    <a:pt x="48" y="332"/>
                  </a:lnTo>
                  <a:lnTo>
                    <a:pt x="50" y="334"/>
                  </a:lnTo>
                  <a:lnTo>
                    <a:pt x="54" y="336"/>
                  </a:lnTo>
                  <a:lnTo>
                    <a:pt x="56" y="340"/>
                  </a:lnTo>
                  <a:lnTo>
                    <a:pt x="60" y="340"/>
                  </a:lnTo>
                  <a:lnTo>
                    <a:pt x="62" y="344"/>
                  </a:lnTo>
                  <a:lnTo>
                    <a:pt x="62" y="346"/>
                  </a:lnTo>
                  <a:lnTo>
                    <a:pt x="64" y="346"/>
                  </a:lnTo>
                  <a:lnTo>
                    <a:pt x="64" y="344"/>
                  </a:lnTo>
                  <a:lnTo>
                    <a:pt x="66" y="344"/>
                  </a:lnTo>
                  <a:lnTo>
                    <a:pt x="68" y="344"/>
                  </a:lnTo>
                  <a:lnTo>
                    <a:pt x="70" y="344"/>
                  </a:lnTo>
                  <a:lnTo>
                    <a:pt x="72" y="344"/>
                  </a:lnTo>
                  <a:lnTo>
                    <a:pt x="68" y="342"/>
                  </a:lnTo>
                  <a:lnTo>
                    <a:pt x="66" y="342"/>
                  </a:lnTo>
                  <a:lnTo>
                    <a:pt x="62" y="340"/>
                  </a:lnTo>
                  <a:lnTo>
                    <a:pt x="60" y="338"/>
                  </a:lnTo>
                  <a:lnTo>
                    <a:pt x="56" y="338"/>
                  </a:lnTo>
                  <a:lnTo>
                    <a:pt x="54" y="334"/>
                  </a:lnTo>
                  <a:lnTo>
                    <a:pt x="48" y="330"/>
                  </a:lnTo>
                  <a:lnTo>
                    <a:pt x="46" y="330"/>
                  </a:lnTo>
                  <a:lnTo>
                    <a:pt x="46" y="326"/>
                  </a:lnTo>
                  <a:lnTo>
                    <a:pt x="44" y="326"/>
                  </a:lnTo>
                  <a:lnTo>
                    <a:pt x="42" y="326"/>
                  </a:lnTo>
                  <a:lnTo>
                    <a:pt x="40" y="324"/>
                  </a:lnTo>
                  <a:lnTo>
                    <a:pt x="40" y="322"/>
                  </a:lnTo>
                  <a:lnTo>
                    <a:pt x="40" y="320"/>
                  </a:lnTo>
                  <a:lnTo>
                    <a:pt x="38" y="320"/>
                  </a:lnTo>
                  <a:lnTo>
                    <a:pt x="36" y="320"/>
                  </a:lnTo>
                  <a:lnTo>
                    <a:pt x="36" y="318"/>
                  </a:lnTo>
                  <a:lnTo>
                    <a:pt x="34" y="318"/>
                  </a:lnTo>
                  <a:lnTo>
                    <a:pt x="34" y="316"/>
                  </a:lnTo>
                  <a:lnTo>
                    <a:pt x="34" y="314"/>
                  </a:lnTo>
                  <a:lnTo>
                    <a:pt x="32" y="312"/>
                  </a:lnTo>
                  <a:lnTo>
                    <a:pt x="30" y="310"/>
                  </a:lnTo>
                  <a:lnTo>
                    <a:pt x="28" y="306"/>
                  </a:lnTo>
                  <a:lnTo>
                    <a:pt x="28" y="304"/>
                  </a:lnTo>
                  <a:lnTo>
                    <a:pt x="30" y="302"/>
                  </a:lnTo>
                  <a:lnTo>
                    <a:pt x="30" y="300"/>
                  </a:lnTo>
                  <a:lnTo>
                    <a:pt x="30" y="298"/>
                  </a:lnTo>
                  <a:lnTo>
                    <a:pt x="28" y="298"/>
                  </a:lnTo>
                  <a:lnTo>
                    <a:pt x="26" y="294"/>
                  </a:lnTo>
                  <a:lnTo>
                    <a:pt x="24" y="292"/>
                  </a:lnTo>
                  <a:lnTo>
                    <a:pt x="24" y="288"/>
                  </a:lnTo>
                  <a:lnTo>
                    <a:pt x="24" y="286"/>
                  </a:lnTo>
                  <a:lnTo>
                    <a:pt x="22" y="280"/>
                  </a:lnTo>
                  <a:lnTo>
                    <a:pt x="24" y="276"/>
                  </a:lnTo>
                  <a:lnTo>
                    <a:pt x="22" y="274"/>
                  </a:lnTo>
                  <a:lnTo>
                    <a:pt x="22" y="270"/>
                  </a:lnTo>
                  <a:lnTo>
                    <a:pt x="22" y="264"/>
                  </a:lnTo>
                  <a:lnTo>
                    <a:pt x="20" y="260"/>
                  </a:lnTo>
                  <a:lnTo>
                    <a:pt x="22" y="256"/>
                  </a:lnTo>
                  <a:lnTo>
                    <a:pt x="20" y="252"/>
                  </a:lnTo>
                  <a:lnTo>
                    <a:pt x="20" y="248"/>
                  </a:lnTo>
                  <a:lnTo>
                    <a:pt x="18" y="244"/>
                  </a:lnTo>
                  <a:lnTo>
                    <a:pt x="18" y="242"/>
                  </a:lnTo>
                  <a:lnTo>
                    <a:pt x="18" y="240"/>
                  </a:lnTo>
                  <a:lnTo>
                    <a:pt x="18" y="238"/>
                  </a:lnTo>
                  <a:lnTo>
                    <a:pt x="18" y="234"/>
                  </a:lnTo>
                  <a:lnTo>
                    <a:pt x="18" y="232"/>
                  </a:lnTo>
                  <a:lnTo>
                    <a:pt x="22" y="232"/>
                  </a:lnTo>
                  <a:lnTo>
                    <a:pt x="24" y="234"/>
                  </a:lnTo>
                  <a:lnTo>
                    <a:pt x="24" y="238"/>
                  </a:lnTo>
                  <a:lnTo>
                    <a:pt x="22" y="240"/>
                  </a:lnTo>
                  <a:lnTo>
                    <a:pt x="24" y="242"/>
                  </a:lnTo>
                  <a:lnTo>
                    <a:pt x="26" y="244"/>
                  </a:lnTo>
                  <a:lnTo>
                    <a:pt x="24" y="246"/>
                  </a:lnTo>
                  <a:lnTo>
                    <a:pt x="24" y="248"/>
                  </a:lnTo>
                  <a:lnTo>
                    <a:pt x="24" y="252"/>
                  </a:lnTo>
                  <a:lnTo>
                    <a:pt x="24" y="254"/>
                  </a:lnTo>
                  <a:lnTo>
                    <a:pt x="26" y="256"/>
                  </a:lnTo>
                  <a:lnTo>
                    <a:pt x="28" y="256"/>
                  </a:lnTo>
                  <a:lnTo>
                    <a:pt x="30" y="252"/>
                  </a:lnTo>
                  <a:lnTo>
                    <a:pt x="36" y="252"/>
                  </a:lnTo>
                  <a:lnTo>
                    <a:pt x="34" y="246"/>
                  </a:lnTo>
                  <a:lnTo>
                    <a:pt x="36" y="246"/>
                  </a:lnTo>
                  <a:lnTo>
                    <a:pt x="38" y="240"/>
                  </a:lnTo>
                  <a:lnTo>
                    <a:pt x="34" y="238"/>
                  </a:lnTo>
                  <a:lnTo>
                    <a:pt x="36" y="232"/>
                  </a:lnTo>
                  <a:lnTo>
                    <a:pt x="34" y="230"/>
                  </a:lnTo>
                  <a:lnTo>
                    <a:pt x="34" y="224"/>
                  </a:lnTo>
                  <a:lnTo>
                    <a:pt x="34" y="218"/>
                  </a:lnTo>
                  <a:lnTo>
                    <a:pt x="36" y="218"/>
                  </a:lnTo>
                  <a:lnTo>
                    <a:pt x="36" y="214"/>
                  </a:lnTo>
                  <a:lnTo>
                    <a:pt x="40" y="212"/>
                  </a:lnTo>
                  <a:lnTo>
                    <a:pt x="42" y="216"/>
                  </a:lnTo>
                  <a:lnTo>
                    <a:pt x="44" y="218"/>
                  </a:lnTo>
                  <a:lnTo>
                    <a:pt x="42" y="224"/>
                  </a:lnTo>
                  <a:lnTo>
                    <a:pt x="40" y="226"/>
                  </a:lnTo>
                  <a:lnTo>
                    <a:pt x="38" y="226"/>
                  </a:lnTo>
                  <a:lnTo>
                    <a:pt x="40" y="226"/>
                  </a:lnTo>
                  <a:lnTo>
                    <a:pt x="40" y="230"/>
                  </a:lnTo>
                  <a:lnTo>
                    <a:pt x="42" y="230"/>
                  </a:lnTo>
                  <a:lnTo>
                    <a:pt x="44" y="226"/>
                  </a:lnTo>
                  <a:lnTo>
                    <a:pt x="46" y="226"/>
                  </a:lnTo>
                  <a:lnTo>
                    <a:pt x="46" y="220"/>
                  </a:lnTo>
                  <a:lnTo>
                    <a:pt x="50" y="220"/>
                  </a:lnTo>
                  <a:lnTo>
                    <a:pt x="52" y="218"/>
                  </a:lnTo>
                  <a:lnTo>
                    <a:pt x="54" y="220"/>
                  </a:lnTo>
                  <a:lnTo>
                    <a:pt x="58" y="222"/>
                  </a:lnTo>
                  <a:lnTo>
                    <a:pt x="64" y="222"/>
                  </a:lnTo>
                  <a:lnTo>
                    <a:pt x="72" y="218"/>
                  </a:lnTo>
                  <a:lnTo>
                    <a:pt x="74" y="216"/>
                  </a:lnTo>
                  <a:lnTo>
                    <a:pt x="76" y="212"/>
                  </a:lnTo>
                  <a:lnTo>
                    <a:pt x="82" y="212"/>
                  </a:lnTo>
                  <a:lnTo>
                    <a:pt x="84" y="206"/>
                  </a:lnTo>
                  <a:lnTo>
                    <a:pt x="84" y="204"/>
                  </a:lnTo>
                  <a:lnTo>
                    <a:pt x="82" y="202"/>
                  </a:lnTo>
                  <a:lnTo>
                    <a:pt x="84" y="202"/>
                  </a:lnTo>
                  <a:lnTo>
                    <a:pt x="84" y="200"/>
                  </a:lnTo>
                  <a:lnTo>
                    <a:pt x="82" y="196"/>
                  </a:lnTo>
                  <a:lnTo>
                    <a:pt x="84" y="196"/>
                  </a:lnTo>
                  <a:lnTo>
                    <a:pt x="86" y="196"/>
                  </a:lnTo>
                  <a:lnTo>
                    <a:pt x="88" y="196"/>
                  </a:lnTo>
                  <a:lnTo>
                    <a:pt x="88" y="194"/>
                  </a:lnTo>
                  <a:lnTo>
                    <a:pt x="86" y="194"/>
                  </a:lnTo>
                  <a:lnTo>
                    <a:pt x="86" y="190"/>
                  </a:lnTo>
                  <a:lnTo>
                    <a:pt x="84" y="190"/>
                  </a:lnTo>
                  <a:lnTo>
                    <a:pt x="86" y="188"/>
                  </a:lnTo>
                  <a:lnTo>
                    <a:pt x="88" y="186"/>
                  </a:lnTo>
                  <a:lnTo>
                    <a:pt x="86" y="186"/>
                  </a:lnTo>
                  <a:lnTo>
                    <a:pt x="86" y="184"/>
                  </a:lnTo>
                  <a:lnTo>
                    <a:pt x="84" y="184"/>
                  </a:lnTo>
                  <a:lnTo>
                    <a:pt x="84" y="182"/>
                  </a:lnTo>
                  <a:lnTo>
                    <a:pt x="88" y="182"/>
                  </a:lnTo>
                  <a:lnTo>
                    <a:pt x="88" y="180"/>
                  </a:lnTo>
                  <a:lnTo>
                    <a:pt x="90" y="178"/>
                  </a:lnTo>
                  <a:lnTo>
                    <a:pt x="92" y="178"/>
                  </a:lnTo>
                  <a:lnTo>
                    <a:pt x="94" y="178"/>
                  </a:lnTo>
                  <a:lnTo>
                    <a:pt x="96" y="178"/>
                  </a:lnTo>
                  <a:lnTo>
                    <a:pt x="96" y="176"/>
                  </a:lnTo>
                  <a:lnTo>
                    <a:pt x="92" y="174"/>
                  </a:lnTo>
                  <a:lnTo>
                    <a:pt x="90" y="174"/>
                  </a:lnTo>
                  <a:lnTo>
                    <a:pt x="88" y="172"/>
                  </a:lnTo>
                  <a:lnTo>
                    <a:pt x="88" y="168"/>
                  </a:lnTo>
                  <a:lnTo>
                    <a:pt x="88" y="166"/>
                  </a:lnTo>
                  <a:lnTo>
                    <a:pt x="88" y="164"/>
                  </a:lnTo>
                  <a:lnTo>
                    <a:pt x="90" y="164"/>
                  </a:lnTo>
                  <a:lnTo>
                    <a:pt x="94" y="166"/>
                  </a:lnTo>
                  <a:lnTo>
                    <a:pt x="96" y="164"/>
                  </a:lnTo>
                  <a:lnTo>
                    <a:pt x="98" y="162"/>
                  </a:lnTo>
                  <a:lnTo>
                    <a:pt x="100" y="160"/>
                  </a:lnTo>
                  <a:lnTo>
                    <a:pt x="102" y="160"/>
                  </a:lnTo>
                  <a:lnTo>
                    <a:pt x="104" y="160"/>
                  </a:lnTo>
                  <a:lnTo>
                    <a:pt x="104" y="162"/>
                  </a:lnTo>
                  <a:lnTo>
                    <a:pt x="102" y="164"/>
                  </a:lnTo>
                  <a:lnTo>
                    <a:pt x="98" y="166"/>
                  </a:lnTo>
                  <a:lnTo>
                    <a:pt x="96" y="172"/>
                  </a:lnTo>
                  <a:lnTo>
                    <a:pt x="98" y="170"/>
                  </a:lnTo>
                  <a:lnTo>
                    <a:pt x="102" y="168"/>
                  </a:lnTo>
                  <a:lnTo>
                    <a:pt x="108" y="170"/>
                  </a:lnTo>
                  <a:lnTo>
                    <a:pt x="110" y="172"/>
                  </a:lnTo>
                  <a:lnTo>
                    <a:pt x="108" y="172"/>
                  </a:lnTo>
                  <a:lnTo>
                    <a:pt x="108" y="174"/>
                  </a:lnTo>
                  <a:lnTo>
                    <a:pt x="106" y="176"/>
                  </a:lnTo>
                  <a:lnTo>
                    <a:pt x="104" y="178"/>
                  </a:lnTo>
                  <a:lnTo>
                    <a:pt x="106" y="178"/>
                  </a:lnTo>
                  <a:lnTo>
                    <a:pt x="108" y="178"/>
                  </a:lnTo>
                  <a:lnTo>
                    <a:pt x="108" y="182"/>
                  </a:lnTo>
                  <a:lnTo>
                    <a:pt x="106" y="186"/>
                  </a:lnTo>
                  <a:lnTo>
                    <a:pt x="104" y="188"/>
                  </a:lnTo>
                  <a:lnTo>
                    <a:pt x="102" y="190"/>
                  </a:lnTo>
                  <a:lnTo>
                    <a:pt x="102" y="192"/>
                  </a:lnTo>
                  <a:lnTo>
                    <a:pt x="104" y="192"/>
                  </a:lnTo>
                  <a:lnTo>
                    <a:pt x="106" y="192"/>
                  </a:lnTo>
                  <a:lnTo>
                    <a:pt x="108" y="192"/>
                  </a:lnTo>
                  <a:lnTo>
                    <a:pt x="108" y="194"/>
                  </a:lnTo>
                  <a:lnTo>
                    <a:pt x="110" y="194"/>
                  </a:lnTo>
                  <a:lnTo>
                    <a:pt x="110" y="196"/>
                  </a:lnTo>
                  <a:lnTo>
                    <a:pt x="112" y="194"/>
                  </a:lnTo>
                  <a:lnTo>
                    <a:pt x="112" y="192"/>
                  </a:lnTo>
                  <a:lnTo>
                    <a:pt x="112" y="190"/>
                  </a:lnTo>
                  <a:lnTo>
                    <a:pt x="112" y="188"/>
                  </a:lnTo>
                  <a:lnTo>
                    <a:pt x="114" y="188"/>
                  </a:lnTo>
                  <a:lnTo>
                    <a:pt x="114" y="186"/>
                  </a:lnTo>
                  <a:lnTo>
                    <a:pt x="112" y="184"/>
                  </a:lnTo>
                  <a:lnTo>
                    <a:pt x="112" y="182"/>
                  </a:lnTo>
                  <a:lnTo>
                    <a:pt x="116" y="180"/>
                  </a:lnTo>
                  <a:lnTo>
                    <a:pt x="114" y="176"/>
                  </a:lnTo>
                  <a:lnTo>
                    <a:pt x="112" y="176"/>
                  </a:lnTo>
                  <a:lnTo>
                    <a:pt x="114" y="172"/>
                  </a:lnTo>
                  <a:lnTo>
                    <a:pt x="114" y="166"/>
                  </a:lnTo>
                  <a:lnTo>
                    <a:pt x="118" y="166"/>
                  </a:lnTo>
                  <a:lnTo>
                    <a:pt x="120" y="164"/>
                  </a:lnTo>
                  <a:lnTo>
                    <a:pt x="122" y="168"/>
                  </a:lnTo>
                  <a:lnTo>
                    <a:pt x="126" y="168"/>
                  </a:lnTo>
                  <a:lnTo>
                    <a:pt x="130" y="166"/>
                  </a:lnTo>
                  <a:lnTo>
                    <a:pt x="134" y="164"/>
                  </a:lnTo>
                  <a:lnTo>
                    <a:pt x="140" y="160"/>
                  </a:lnTo>
                  <a:lnTo>
                    <a:pt x="142" y="156"/>
                  </a:lnTo>
                  <a:lnTo>
                    <a:pt x="142" y="154"/>
                  </a:lnTo>
                  <a:lnTo>
                    <a:pt x="144" y="154"/>
                  </a:lnTo>
                  <a:lnTo>
                    <a:pt x="144" y="152"/>
                  </a:lnTo>
                  <a:lnTo>
                    <a:pt x="146" y="152"/>
                  </a:lnTo>
                  <a:lnTo>
                    <a:pt x="146" y="150"/>
                  </a:lnTo>
                  <a:lnTo>
                    <a:pt x="146" y="148"/>
                  </a:lnTo>
                  <a:lnTo>
                    <a:pt x="144" y="148"/>
                  </a:lnTo>
                  <a:lnTo>
                    <a:pt x="146" y="144"/>
                  </a:lnTo>
                  <a:lnTo>
                    <a:pt x="144" y="146"/>
                  </a:lnTo>
                  <a:lnTo>
                    <a:pt x="144" y="144"/>
                  </a:lnTo>
                  <a:lnTo>
                    <a:pt x="144" y="142"/>
                  </a:lnTo>
                  <a:lnTo>
                    <a:pt x="142" y="142"/>
                  </a:lnTo>
                  <a:lnTo>
                    <a:pt x="138" y="142"/>
                  </a:lnTo>
                  <a:lnTo>
                    <a:pt x="136" y="142"/>
                  </a:lnTo>
                  <a:lnTo>
                    <a:pt x="134" y="144"/>
                  </a:lnTo>
                  <a:lnTo>
                    <a:pt x="132" y="148"/>
                  </a:lnTo>
                  <a:lnTo>
                    <a:pt x="126" y="146"/>
                  </a:lnTo>
                  <a:lnTo>
                    <a:pt x="124" y="144"/>
                  </a:lnTo>
                  <a:lnTo>
                    <a:pt x="130" y="146"/>
                  </a:lnTo>
                  <a:lnTo>
                    <a:pt x="134" y="142"/>
                  </a:lnTo>
                  <a:lnTo>
                    <a:pt x="136" y="140"/>
                  </a:lnTo>
                  <a:lnTo>
                    <a:pt x="142" y="140"/>
                  </a:lnTo>
                  <a:lnTo>
                    <a:pt x="144" y="136"/>
                  </a:lnTo>
                  <a:lnTo>
                    <a:pt x="144" y="134"/>
                  </a:lnTo>
                  <a:lnTo>
                    <a:pt x="146" y="132"/>
                  </a:lnTo>
                  <a:lnTo>
                    <a:pt x="144" y="130"/>
                  </a:lnTo>
                  <a:lnTo>
                    <a:pt x="144" y="128"/>
                  </a:lnTo>
                  <a:lnTo>
                    <a:pt x="144" y="126"/>
                  </a:lnTo>
                  <a:lnTo>
                    <a:pt x="142" y="126"/>
                  </a:lnTo>
                  <a:lnTo>
                    <a:pt x="144" y="124"/>
                  </a:lnTo>
                  <a:lnTo>
                    <a:pt x="146" y="124"/>
                  </a:lnTo>
                  <a:lnTo>
                    <a:pt x="148" y="124"/>
                  </a:lnTo>
                  <a:lnTo>
                    <a:pt x="150" y="124"/>
                  </a:lnTo>
                  <a:lnTo>
                    <a:pt x="152" y="122"/>
                  </a:lnTo>
                  <a:lnTo>
                    <a:pt x="152" y="120"/>
                  </a:lnTo>
                  <a:lnTo>
                    <a:pt x="154" y="120"/>
                  </a:lnTo>
                  <a:lnTo>
                    <a:pt x="156" y="118"/>
                  </a:lnTo>
                  <a:lnTo>
                    <a:pt x="160" y="116"/>
                  </a:lnTo>
                  <a:lnTo>
                    <a:pt x="162" y="116"/>
                  </a:lnTo>
                  <a:lnTo>
                    <a:pt x="164" y="116"/>
                  </a:lnTo>
                  <a:lnTo>
                    <a:pt x="166" y="116"/>
                  </a:lnTo>
                  <a:lnTo>
                    <a:pt x="170" y="120"/>
                  </a:lnTo>
                  <a:lnTo>
                    <a:pt x="172" y="116"/>
                  </a:lnTo>
                  <a:lnTo>
                    <a:pt x="174" y="112"/>
                  </a:lnTo>
                  <a:lnTo>
                    <a:pt x="176" y="112"/>
                  </a:lnTo>
                  <a:lnTo>
                    <a:pt x="180" y="114"/>
                  </a:lnTo>
                  <a:lnTo>
                    <a:pt x="184" y="112"/>
                  </a:lnTo>
                  <a:lnTo>
                    <a:pt x="184" y="116"/>
                  </a:lnTo>
                  <a:lnTo>
                    <a:pt x="176" y="120"/>
                  </a:lnTo>
                  <a:lnTo>
                    <a:pt x="172" y="124"/>
                  </a:lnTo>
                  <a:lnTo>
                    <a:pt x="172" y="126"/>
                  </a:lnTo>
                  <a:lnTo>
                    <a:pt x="172" y="128"/>
                  </a:lnTo>
                  <a:lnTo>
                    <a:pt x="172" y="130"/>
                  </a:lnTo>
                  <a:lnTo>
                    <a:pt x="170" y="130"/>
                  </a:lnTo>
                  <a:lnTo>
                    <a:pt x="170" y="132"/>
                  </a:lnTo>
                  <a:lnTo>
                    <a:pt x="170" y="134"/>
                  </a:lnTo>
                  <a:lnTo>
                    <a:pt x="172" y="134"/>
                  </a:lnTo>
                  <a:lnTo>
                    <a:pt x="172" y="136"/>
                  </a:lnTo>
                  <a:lnTo>
                    <a:pt x="172" y="140"/>
                  </a:lnTo>
                  <a:lnTo>
                    <a:pt x="172" y="142"/>
                  </a:lnTo>
                  <a:lnTo>
                    <a:pt x="168" y="146"/>
                  </a:lnTo>
                  <a:lnTo>
                    <a:pt x="168" y="148"/>
                  </a:lnTo>
                  <a:lnTo>
                    <a:pt x="168" y="152"/>
                  </a:lnTo>
                  <a:lnTo>
                    <a:pt x="168" y="150"/>
                  </a:lnTo>
                  <a:lnTo>
                    <a:pt x="170" y="150"/>
                  </a:lnTo>
                  <a:lnTo>
                    <a:pt x="170" y="148"/>
                  </a:lnTo>
                  <a:lnTo>
                    <a:pt x="170" y="146"/>
                  </a:lnTo>
                  <a:lnTo>
                    <a:pt x="172" y="146"/>
                  </a:lnTo>
                  <a:lnTo>
                    <a:pt x="172" y="144"/>
                  </a:lnTo>
                  <a:lnTo>
                    <a:pt x="174" y="144"/>
                  </a:lnTo>
                  <a:lnTo>
                    <a:pt x="174" y="142"/>
                  </a:lnTo>
                  <a:lnTo>
                    <a:pt x="176" y="142"/>
                  </a:lnTo>
                  <a:lnTo>
                    <a:pt x="178" y="142"/>
                  </a:lnTo>
                  <a:lnTo>
                    <a:pt x="178" y="136"/>
                  </a:lnTo>
                  <a:lnTo>
                    <a:pt x="182" y="134"/>
                  </a:lnTo>
                  <a:lnTo>
                    <a:pt x="184" y="132"/>
                  </a:lnTo>
                  <a:lnTo>
                    <a:pt x="184" y="134"/>
                  </a:lnTo>
                  <a:lnTo>
                    <a:pt x="186" y="134"/>
                  </a:lnTo>
                  <a:lnTo>
                    <a:pt x="188" y="134"/>
                  </a:lnTo>
                  <a:lnTo>
                    <a:pt x="188" y="132"/>
                  </a:lnTo>
                  <a:lnTo>
                    <a:pt x="188" y="130"/>
                  </a:lnTo>
                  <a:lnTo>
                    <a:pt x="188" y="128"/>
                  </a:lnTo>
                  <a:lnTo>
                    <a:pt x="188" y="126"/>
                  </a:lnTo>
                  <a:lnTo>
                    <a:pt x="192" y="126"/>
                  </a:lnTo>
                  <a:lnTo>
                    <a:pt x="188" y="122"/>
                  </a:lnTo>
                  <a:lnTo>
                    <a:pt x="192" y="118"/>
                  </a:lnTo>
                  <a:lnTo>
                    <a:pt x="192" y="114"/>
                  </a:lnTo>
                  <a:lnTo>
                    <a:pt x="194" y="112"/>
                  </a:lnTo>
                  <a:lnTo>
                    <a:pt x="194" y="110"/>
                  </a:lnTo>
                  <a:lnTo>
                    <a:pt x="190" y="106"/>
                  </a:lnTo>
                  <a:lnTo>
                    <a:pt x="188" y="102"/>
                  </a:lnTo>
                  <a:lnTo>
                    <a:pt x="192" y="100"/>
                  </a:lnTo>
                  <a:lnTo>
                    <a:pt x="194" y="100"/>
                  </a:lnTo>
                  <a:lnTo>
                    <a:pt x="196" y="100"/>
                  </a:lnTo>
                  <a:lnTo>
                    <a:pt x="196" y="104"/>
                  </a:lnTo>
                  <a:lnTo>
                    <a:pt x="198" y="104"/>
                  </a:lnTo>
                  <a:lnTo>
                    <a:pt x="200" y="102"/>
                  </a:lnTo>
                  <a:lnTo>
                    <a:pt x="198" y="98"/>
                  </a:lnTo>
                  <a:lnTo>
                    <a:pt x="194" y="96"/>
                  </a:lnTo>
                  <a:lnTo>
                    <a:pt x="196" y="92"/>
                  </a:lnTo>
                  <a:lnTo>
                    <a:pt x="200" y="96"/>
                  </a:lnTo>
                  <a:close/>
                  <a:moveTo>
                    <a:pt x="78" y="222"/>
                  </a:moveTo>
                  <a:lnTo>
                    <a:pt x="76" y="222"/>
                  </a:lnTo>
                  <a:lnTo>
                    <a:pt x="74" y="222"/>
                  </a:lnTo>
                  <a:lnTo>
                    <a:pt x="72" y="224"/>
                  </a:lnTo>
                  <a:lnTo>
                    <a:pt x="72" y="226"/>
                  </a:lnTo>
                  <a:lnTo>
                    <a:pt x="70" y="228"/>
                  </a:lnTo>
                  <a:lnTo>
                    <a:pt x="70" y="230"/>
                  </a:lnTo>
                  <a:lnTo>
                    <a:pt x="70" y="232"/>
                  </a:lnTo>
                  <a:lnTo>
                    <a:pt x="72" y="232"/>
                  </a:lnTo>
                  <a:lnTo>
                    <a:pt x="74" y="230"/>
                  </a:lnTo>
                  <a:lnTo>
                    <a:pt x="74" y="228"/>
                  </a:lnTo>
                  <a:lnTo>
                    <a:pt x="76" y="228"/>
                  </a:lnTo>
                  <a:lnTo>
                    <a:pt x="78" y="228"/>
                  </a:lnTo>
                  <a:lnTo>
                    <a:pt x="80" y="228"/>
                  </a:lnTo>
                  <a:lnTo>
                    <a:pt x="80" y="226"/>
                  </a:lnTo>
                  <a:lnTo>
                    <a:pt x="78" y="224"/>
                  </a:lnTo>
                  <a:lnTo>
                    <a:pt x="78" y="222"/>
                  </a:lnTo>
                  <a:close/>
                  <a:moveTo>
                    <a:pt x="68" y="246"/>
                  </a:moveTo>
                  <a:lnTo>
                    <a:pt x="68" y="246"/>
                  </a:lnTo>
                  <a:lnTo>
                    <a:pt x="66" y="248"/>
                  </a:lnTo>
                  <a:lnTo>
                    <a:pt x="66" y="250"/>
                  </a:lnTo>
                  <a:lnTo>
                    <a:pt x="66" y="252"/>
                  </a:lnTo>
                  <a:lnTo>
                    <a:pt x="64" y="252"/>
                  </a:lnTo>
                  <a:lnTo>
                    <a:pt x="64" y="254"/>
                  </a:lnTo>
                  <a:lnTo>
                    <a:pt x="64" y="256"/>
                  </a:lnTo>
                  <a:lnTo>
                    <a:pt x="64" y="258"/>
                  </a:lnTo>
                  <a:lnTo>
                    <a:pt x="66" y="258"/>
                  </a:lnTo>
                  <a:lnTo>
                    <a:pt x="68" y="258"/>
                  </a:lnTo>
                  <a:lnTo>
                    <a:pt x="70" y="258"/>
                  </a:lnTo>
                  <a:lnTo>
                    <a:pt x="70" y="256"/>
                  </a:lnTo>
                  <a:lnTo>
                    <a:pt x="70" y="254"/>
                  </a:lnTo>
                  <a:lnTo>
                    <a:pt x="68" y="252"/>
                  </a:lnTo>
                  <a:lnTo>
                    <a:pt x="72" y="252"/>
                  </a:lnTo>
                  <a:lnTo>
                    <a:pt x="76" y="248"/>
                  </a:lnTo>
                  <a:lnTo>
                    <a:pt x="74" y="246"/>
                  </a:lnTo>
                  <a:lnTo>
                    <a:pt x="72" y="244"/>
                  </a:lnTo>
                  <a:lnTo>
                    <a:pt x="70" y="242"/>
                  </a:lnTo>
                  <a:lnTo>
                    <a:pt x="68" y="246"/>
                  </a:lnTo>
                  <a:close/>
                  <a:moveTo>
                    <a:pt x="52" y="280"/>
                  </a:moveTo>
                  <a:lnTo>
                    <a:pt x="54" y="278"/>
                  </a:lnTo>
                  <a:lnTo>
                    <a:pt x="56" y="278"/>
                  </a:lnTo>
                  <a:lnTo>
                    <a:pt x="58" y="274"/>
                  </a:lnTo>
                  <a:lnTo>
                    <a:pt x="62" y="274"/>
                  </a:lnTo>
                  <a:lnTo>
                    <a:pt x="60" y="268"/>
                  </a:lnTo>
                  <a:lnTo>
                    <a:pt x="58" y="270"/>
                  </a:lnTo>
                  <a:lnTo>
                    <a:pt x="54" y="272"/>
                  </a:lnTo>
                  <a:lnTo>
                    <a:pt x="52" y="274"/>
                  </a:lnTo>
                  <a:lnTo>
                    <a:pt x="52" y="276"/>
                  </a:lnTo>
                  <a:lnTo>
                    <a:pt x="52" y="278"/>
                  </a:lnTo>
                  <a:lnTo>
                    <a:pt x="52" y="280"/>
                  </a:lnTo>
                  <a:close/>
                  <a:moveTo>
                    <a:pt x="56" y="306"/>
                  </a:moveTo>
                  <a:lnTo>
                    <a:pt x="56" y="304"/>
                  </a:lnTo>
                  <a:lnTo>
                    <a:pt x="56" y="300"/>
                  </a:lnTo>
                  <a:lnTo>
                    <a:pt x="52" y="298"/>
                  </a:lnTo>
                  <a:lnTo>
                    <a:pt x="56" y="296"/>
                  </a:lnTo>
                  <a:lnTo>
                    <a:pt x="54" y="292"/>
                  </a:lnTo>
                  <a:lnTo>
                    <a:pt x="58" y="292"/>
                  </a:lnTo>
                  <a:lnTo>
                    <a:pt x="58" y="288"/>
                  </a:lnTo>
                  <a:lnTo>
                    <a:pt x="54" y="288"/>
                  </a:lnTo>
                  <a:lnTo>
                    <a:pt x="52" y="282"/>
                  </a:lnTo>
                  <a:lnTo>
                    <a:pt x="48" y="282"/>
                  </a:lnTo>
                  <a:lnTo>
                    <a:pt x="46" y="286"/>
                  </a:lnTo>
                  <a:lnTo>
                    <a:pt x="44" y="286"/>
                  </a:lnTo>
                  <a:lnTo>
                    <a:pt x="42" y="288"/>
                  </a:lnTo>
                  <a:lnTo>
                    <a:pt x="40" y="288"/>
                  </a:lnTo>
                  <a:lnTo>
                    <a:pt x="38" y="286"/>
                  </a:lnTo>
                  <a:lnTo>
                    <a:pt x="36" y="286"/>
                  </a:lnTo>
                  <a:lnTo>
                    <a:pt x="34" y="288"/>
                  </a:lnTo>
                  <a:lnTo>
                    <a:pt x="32" y="288"/>
                  </a:lnTo>
                  <a:lnTo>
                    <a:pt x="32" y="290"/>
                  </a:lnTo>
                  <a:lnTo>
                    <a:pt x="34" y="290"/>
                  </a:lnTo>
                  <a:lnTo>
                    <a:pt x="34" y="292"/>
                  </a:lnTo>
                  <a:lnTo>
                    <a:pt x="32" y="294"/>
                  </a:lnTo>
                  <a:lnTo>
                    <a:pt x="32" y="296"/>
                  </a:lnTo>
                  <a:lnTo>
                    <a:pt x="34" y="302"/>
                  </a:lnTo>
                  <a:lnTo>
                    <a:pt x="38" y="306"/>
                  </a:lnTo>
                  <a:lnTo>
                    <a:pt x="38" y="308"/>
                  </a:lnTo>
                  <a:lnTo>
                    <a:pt x="36" y="308"/>
                  </a:lnTo>
                  <a:lnTo>
                    <a:pt x="38" y="310"/>
                  </a:lnTo>
                  <a:lnTo>
                    <a:pt x="40" y="312"/>
                  </a:lnTo>
                  <a:lnTo>
                    <a:pt x="44" y="312"/>
                  </a:lnTo>
                  <a:lnTo>
                    <a:pt x="46" y="312"/>
                  </a:lnTo>
                  <a:lnTo>
                    <a:pt x="46" y="314"/>
                  </a:lnTo>
                  <a:lnTo>
                    <a:pt x="48" y="314"/>
                  </a:lnTo>
                  <a:lnTo>
                    <a:pt x="48" y="316"/>
                  </a:lnTo>
                  <a:lnTo>
                    <a:pt x="48" y="318"/>
                  </a:lnTo>
                  <a:lnTo>
                    <a:pt x="50" y="318"/>
                  </a:lnTo>
                  <a:lnTo>
                    <a:pt x="50" y="316"/>
                  </a:lnTo>
                  <a:lnTo>
                    <a:pt x="52" y="316"/>
                  </a:lnTo>
                  <a:lnTo>
                    <a:pt x="52" y="314"/>
                  </a:lnTo>
                  <a:lnTo>
                    <a:pt x="52" y="312"/>
                  </a:lnTo>
                  <a:lnTo>
                    <a:pt x="52" y="310"/>
                  </a:lnTo>
                  <a:lnTo>
                    <a:pt x="52" y="308"/>
                  </a:lnTo>
                  <a:lnTo>
                    <a:pt x="56" y="306"/>
                  </a:lnTo>
                  <a:close/>
                  <a:moveTo>
                    <a:pt x="68" y="334"/>
                  </a:moveTo>
                  <a:lnTo>
                    <a:pt x="68" y="334"/>
                  </a:lnTo>
                  <a:lnTo>
                    <a:pt x="70" y="334"/>
                  </a:lnTo>
                  <a:lnTo>
                    <a:pt x="72" y="334"/>
                  </a:lnTo>
                  <a:lnTo>
                    <a:pt x="70" y="330"/>
                  </a:lnTo>
                  <a:lnTo>
                    <a:pt x="72" y="328"/>
                  </a:lnTo>
                  <a:lnTo>
                    <a:pt x="72" y="326"/>
                  </a:lnTo>
                  <a:lnTo>
                    <a:pt x="70" y="326"/>
                  </a:lnTo>
                  <a:lnTo>
                    <a:pt x="68" y="326"/>
                  </a:lnTo>
                  <a:lnTo>
                    <a:pt x="68" y="324"/>
                  </a:lnTo>
                  <a:lnTo>
                    <a:pt x="66" y="324"/>
                  </a:lnTo>
                  <a:lnTo>
                    <a:pt x="64" y="324"/>
                  </a:lnTo>
                  <a:lnTo>
                    <a:pt x="64" y="326"/>
                  </a:lnTo>
                  <a:lnTo>
                    <a:pt x="64" y="324"/>
                  </a:lnTo>
                  <a:lnTo>
                    <a:pt x="64" y="322"/>
                  </a:lnTo>
                  <a:lnTo>
                    <a:pt x="60" y="320"/>
                  </a:lnTo>
                  <a:lnTo>
                    <a:pt x="68" y="320"/>
                  </a:lnTo>
                  <a:lnTo>
                    <a:pt x="70" y="316"/>
                  </a:lnTo>
                  <a:lnTo>
                    <a:pt x="68" y="316"/>
                  </a:lnTo>
                  <a:lnTo>
                    <a:pt x="66" y="316"/>
                  </a:lnTo>
                  <a:lnTo>
                    <a:pt x="68" y="316"/>
                  </a:lnTo>
                  <a:lnTo>
                    <a:pt x="68" y="314"/>
                  </a:lnTo>
                  <a:lnTo>
                    <a:pt x="74" y="314"/>
                  </a:lnTo>
                  <a:lnTo>
                    <a:pt x="72" y="312"/>
                  </a:lnTo>
                  <a:lnTo>
                    <a:pt x="68" y="310"/>
                  </a:lnTo>
                  <a:lnTo>
                    <a:pt x="62" y="306"/>
                  </a:lnTo>
                  <a:lnTo>
                    <a:pt x="60" y="308"/>
                  </a:lnTo>
                  <a:lnTo>
                    <a:pt x="58" y="310"/>
                  </a:lnTo>
                  <a:lnTo>
                    <a:pt x="58" y="316"/>
                  </a:lnTo>
                  <a:lnTo>
                    <a:pt x="56" y="324"/>
                  </a:lnTo>
                  <a:lnTo>
                    <a:pt x="60" y="326"/>
                  </a:lnTo>
                  <a:lnTo>
                    <a:pt x="60" y="330"/>
                  </a:lnTo>
                  <a:lnTo>
                    <a:pt x="62" y="332"/>
                  </a:lnTo>
                  <a:lnTo>
                    <a:pt x="62" y="328"/>
                  </a:lnTo>
                  <a:lnTo>
                    <a:pt x="68" y="330"/>
                  </a:lnTo>
                  <a:lnTo>
                    <a:pt x="68" y="332"/>
                  </a:lnTo>
                  <a:lnTo>
                    <a:pt x="68" y="334"/>
                  </a:lnTo>
                  <a:close/>
                  <a:moveTo>
                    <a:pt x="72" y="352"/>
                  </a:moveTo>
                  <a:lnTo>
                    <a:pt x="74" y="352"/>
                  </a:lnTo>
                  <a:lnTo>
                    <a:pt x="74" y="354"/>
                  </a:lnTo>
                  <a:lnTo>
                    <a:pt x="76" y="354"/>
                  </a:lnTo>
                  <a:lnTo>
                    <a:pt x="78" y="354"/>
                  </a:lnTo>
                  <a:lnTo>
                    <a:pt x="80" y="354"/>
                  </a:lnTo>
                  <a:lnTo>
                    <a:pt x="80" y="352"/>
                  </a:lnTo>
                  <a:lnTo>
                    <a:pt x="82" y="352"/>
                  </a:lnTo>
                  <a:lnTo>
                    <a:pt x="86" y="350"/>
                  </a:lnTo>
                  <a:lnTo>
                    <a:pt x="80" y="346"/>
                  </a:lnTo>
                  <a:lnTo>
                    <a:pt x="76" y="344"/>
                  </a:lnTo>
                  <a:lnTo>
                    <a:pt x="72" y="344"/>
                  </a:lnTo>
                  <a:lnTo>
                    <a:pt x="74" y="348"/>
                  </a:lnTo>
                  <a:lnTo>
                    <a:pt x="72" y="352"/>
                  </a:lnTo>
                  <a:close/>
                  <a:moveTo>
                    <a:pt x="82" y="320"/>
                  </a:moveTo>
                  <a:lnTo>
                    <a:pt x="82" y="316"/>
                  </a:lnTo>
                  <a:lnTo>
                    <a:pt x="80" y="320"/>
                  </a:lnTo>
                  <a:lnTo>
                    <a:pt x="80" y="326"/>
                  </a:lnTo>
                  <a:lnTo>
                    <a:pt x="78" y="324"/>
                  </a:lnTo>
                  <a:lnTo>
                    <a:pt x="76" y="324"/>
                  </a:lnTo>
                  <a:lnTo>
                    <a:pt x="74" y="324"/>
                  </a:lnTo>
                  <a:lnTo>
                    <a:pt x="72" y="324"/>
                  </a:lnTo>
                  <a:lnTo>
                    <a:pt x="72" y="326"/>
                  </a:lnTo>
                  <a:lnTo>
                    <a:pt x="74" y="326"/>
                  </a:lnTo>
                  <a:lnTo>
                    <a:pt x="74" y="328"/>
                  </a:lnTo>
                  <a:lnTo>
                    <a:pt x="78" y="328"/>
                  </a:lnTo>
                  <a:lnTo>
                    <a:pt x="82" y="328"/>
                  </a:lnTo>
                  <a:lnTo>
                    <a:pt x="86" y="330"/>
                  </a:lnTo>
                  <a:lnTo>
                    <a:pt x="86" y="326"/>
                  </a:lnTo>
                  <a:lnTo>
                    <a:pt x="86" y="322"/>
                  </a:lnTo>
                  <a:lnTo>
                    <a:pt x="82" y="320"/>
                  </a:lnTo>
                  <a:close/>
                  <a:moveTo>
                    <a:pt x="174" y="362"/>
                  </a:moveTo>
                  <a:lnTo>
                    <a:pt x="176" y="362"/>
                  </a:lnTo>
                  <a:lnTo>
                    <a:pt x="178" y="362"/>
                  </a:lnTo>
                  <a:lnTo>
                    <a:pt x="176" y="362"/>
                  </a:lnTo>
                  <a:lnTo>
                    <a:pt x="176" y="360"/>
                  </a:lnTo>
                  <a:lnTo>
                    <a:pt x="174" y="360"/>
                  </a:lnTo>
                  <a:lnTo>
                    <a:pt x="172" y="358"/>
                  </a:lnTo>
                  <a:lnTo>
                    <a:pt x="170" y="356"/>
                  </a:lnTo>
                  <a:lnTo>
                    <a:pt x="168" y="354"/>
                  </a:lnTo>
                  <a:lnTo>
                    <a:pt x="166" y="356"/>
                  </a:lnTo>
                  <a:lnTo>
                    <a:pt x="170" y="358"/>
                  </a:lnTo>
                  <a:lnTo>
                    <a:pt x="172" y="360"/>
                  </a:lnTo>
                  <a:lnTo>
                    <a:pt x="170" y="360"/>
                  </a:lnTo>
                  <a:lnTo>
                    <a:pt x="168" y="364"/>
                  </a:lnTo>
                  <a:lnTo>
                    <a:pt x="164" y="364"/>
                  </a:lnTo>
                  <a:lnTo>
                    <a:pt x="160" y="364"/>
                  </a:lnTo>
                  <a:lnTo>
                    <a:pt x="156" y="364"/>
                  </a:lnTo>
                  <a:lnTo>
                    <a:pt x="156" y="366"/>
                  </a:lnTo>
                  <a:lnTo>
                    <a:pt x="154" y="366"/>
                  </a:lnTo>
                  <a:lnTo>
                    <a:pt x="152" y="366"/>
                  </a:lnTo>
                  <a:lnTo>
                    <a:pt x="152" y="364"/>
                  </a:lnTo>
                  <a:lnTo>
                    <a:pt x="150" y="364"/>
                  </a:lnTo>
                  <a:lnTo>
                    <a:pt x="150" y="362"/>
                  </a:lnTo>
                  <a:lnTo>
                    <a:pt x="150" y="360"/>
                  </a:lnTo>
                  <a:lnTo>
                    <a:pt x="148" y="360"/>
                  </a:lnTo>
                  <a:lnTo>
                    <a:pt x="146" y="360"/>
                  </a:lnTo>
                  <a:lnTo>
                    <a:pt x="146" y="358"/>
                  </a:lnTo>
                  <a:lnTo>
                    <a:pt x="146" y="356"/>
                  </a:lnTo>
                  <a:lnTo>
                    <a:pt x="146" y="354"/>
                  </a:lnTo>
                  <a:lnTo>
                    <a:pt x="144" y="354"/>
                  </a:lnTo>
                  <a:lnTo>
                    <a:pt x="142" y="354"/>
                  </a:lnTo>
                  <a:lnTo>
                    <a:pt x="140" y="354"/>
                  </a:lnTo>
                  <a:lnTo>
                    <a:pt x="138" y="352"/>
                  </a:lnTo>
                  <a:lnTo>
                    <a:pt x="136" y="350"/>
                  </a:lnTo>
                  <a:lnTo>
                    <a:pt x="130" y="348"/>
                  </a:lnTo>
                  <a:lnTo>
                    <a:pt x="124" y="344"/>
                  </a:lnTo>
                  <a:lnTo>
                    <a:pt x="120" y="342"/>
                  </a:lnTo>
                  <a:lnTo>
                    <a:pt x="120" y="340"/>
                  </a:lnTo>
                  <a:lnTo>
                    <a:pt x="112" y="338"/>
                  </a:lnTo>
                  <a:lnTo>
                    <a:pt x="110" y="338"/>
                  </a:lnTo>
                  <a:lnTo>
                    <a:pt x="110" y="336"/>
                  </a:lnTo>
                  <a:lnTo>
                    <a:pt x="110" y="334"/>
                  </a:lnTo>
                  <a:lnTo>
                    <a:pt x="108" y="334"/>
                  </a:lnTo>
                  <a:lnTo>
                    <a:pt x="108" y="336"/>
                  </a:lnTo>
                  <a:lnTo>
                    <a:pt x="108" y="340"/>
                  </a:lnTo>
                  <a:lnTo>
                    <a:pt x="110" y="342"/>
                  </a:lnTo>
                  <a:lnTo>
                    <a:pt x="108" y="344"/>
                  </a:lnTo>
                  <a:lnTo>
                    <a:pt x="108" y="346"/>
                  </a:lnTo>
                  <a:lnTo>
                    <a:pt x="110" y="350"/>
                  </a:lnTo>
                  <a:lnTo>
                    <a:pt x="112" y="350"/>
                  </a:lnTo>
                  <a:lnTo>
                    <a:pt x="114" y="350"/>
                  </a:lnTo>
                  <a:lnTo>
                    <a:pt x="116" y="350"/>
                  </a:lnTo>
                  <a:lnTo>
                    <a:pt x="118" y="350"/>
                  </a:lnTo>
                  <a:lnTo>
                    <a:pt x="118" y="352"/>
                  </a:lnTo>
                  <a:lnTo>
                    <a:pt x="118" y="354"/>
                  </a:lnTo>
                  <a:lnTo>
                    <a:pt x="118" y="356"/>
                  </a:lnTo>
                  <a:lnTo>
                    <a:pt x="120" y="358"/>
                  </a:lnTo>
                  <a:lnTo>
                    <a:pt x="122" y="358"/>
                  </a:lnTo>
                  <a:lnTo>
                    <a:pt x="122" y="360"/>
                  </a:lnTo>
                  <a:lnTo>
                    <a:pt x="122" y="362"/>
                  </a:lnTo>
                  <a:lnTo>
                    <a:pt x="120" y="362"/>
                  </a:lnTo>
                  <a:lnTo>
                    <a:pt x="120" y="364"/>
                  </a:lnTo>
                  <a:lnTo>
                    <a:pt x="122" y="364"/>
                  </a:lnTo>
                  <a:lnTo>
                    <a:pt x="124" y="364"/>
                  </a:lnTo>
                  <a:lnTo>
                    <a:pt x="130" y="370"/>
                  </a:lnTo>
                  <a:lnTo>
                    <a:pt x="136" y="370"/>
                  </a:lnTo>
                  <a:lnTo>
                    <a:pt x="138" y="370"/>
                  </a:lnTo>
                  <a:lnTo>
                    <a:pt x="138" y="368"/>
                  </a:lnTo>
                  <a:lnTo>
                    <a:pt x="136" y="368"/>
                  </a:lnTo>
                  <a:lnTo>
                    <a:pt x="134" y="366"/>
                  </a:lnTo>
                  <a:lnTo>
                    <a:pt x="132" y="366"/>
                  </a:lnTo>
                  <a:lnTo>
                    <a:pt x="132" y="364"/>
                  </a:lnTo>
                  <a:lnTo>
                    <a:pt x="138" y="364"/>
                  </a:lnTo>
                  <a:lnTo>
                    <a:pt x="146" y="368"/>
                  </a:lnTo>
                  <a:lnTo>
                    <a:pt x="148" y="372"/>
                  </a:lnTo>
                  <a:lnTo>
                    <a:pt x="154" y="376"/>
                  </a:lnTo>
                  <a:lnTo>
                    <a:pt x="160" y="378"/>
                  </a:lnTo>
                  <a:lnTo>
                    <a:pt x="168" y="382"/>
                  </a:lnTo>
                  <a:lnTo>
                    <a:pt x="166" y="380"/>
                  </a:lnTo>
                  <a:lnTo>
                    <a:pt x="170" y="380"/>
                  </a:lnTo>
                  <a:lnTo>
                    <a:pt x="170" y="378"/>
                  </a:lnTo>
                  <a:lnTo>
                    <a:pt x="170" y="376"/>
                  </a:lnTo>
                  <a:lnTo>
                    <a:pt x="168" y="376"/>
                  </a:lnTo>
                  <a:lnTo>
                    <a:pt x="166" y="376"/>
                  </a:lnTo>
                  <a:lnTo>
                    <a:pt x="164" y="374"/>
                  </a:lnTo>
                  <a:lnTo>
                    <a:pt x="162" y="374"/>
                  </a:lnTo>
                  <a:lnTo>
                    <a:pt x="160" y="374"/>
                  </a:lnTo>
                  <a:lnTo>
                    <a:pt x="158" y="374"/>
                  </a:lnTo>
                  <a:lnTo>
                    <a:pt x="158" y="372"/>
                  </a:lnTo>
                  <a:lnTo>
                    <a:pt x="156" y="370"/>
                  </a:lnTo>
                  <a:lnTo>
                    <a:pt x="154" y="368"/>
                  </a:lnTo>
                  <a:lnTo>
                    <a:pt x="156" y="364"/>
                  </a:lnTo>
                  <a:lnTo>
                    <a:pt x="162" y="364"/>
                  </a:lnTo>
                  <a:lnTo>
                    <a:pt x="166" y="366"/>
                  </a:lnTo>
                  <a:lnTo>
                    <a:pt x="168" y="366"/>
                  </a:lnTo>
                  <a:lnTo>
                    <a:pt x="168" y="364"/>
                  </a:lnTo>
                  <a:lnTo>
                    <a:pt x="170" y="364"/>
                  </a:lnTo>
                  <a:lnTo>
                    <a:pt x="172" y="362"/>
                  </a:lnTo>
                  <a:lnTo>
                    <a:pt x="174" y="362"/>
                  </a:lnTo>
                  <a:close/>
                  <a:moveTo>
                    <a:pt x="182" y="426"/>
                  </a:moveTo>
                  <a:lnTo>
                    <a:pt x="182" y="424"/>
                  </a:lnTo>
                  <a:lnTo>
                    <a:pt x="180" y="424"/>
                  </a:lnTo>
                  <a:lnTo>
                    <a:pt x="180" y="422"/>
                  </a:lnTo>
                  <a:lnTo>
                    <a:pt x="182" y="420"/>
                  </a:lnTo>
                  <a:lnTo>
                    <a:pt x="176" y="416"/>
                  </a:lnTo>
                  <a:lnTo>
                    <a:pt x="170" y="410"/>
                  </a:lnTo>
                  <a:lnTo>
                    <a:pt x="162" y="404"/>
                  </a:lnTo>
                  <a:lnTo>
                    <a:pt x="156" y="404"/>
                  </a:lnTo>
                  <a:lnTo>
                    <a:pt x="154" y="400"/>
                  </a:lnTo>
                  <a:lnTo>
                    <a:pt x="152" y="394"/>
                  </a:lnTo>
                  <a:lnTo>
                    <a:pt x="148" y="390"/>
                  </a:lnTo>
                  <a:lnTo>
                    <a:pt x="142" y="382"/>
                  </a:lnTo>
                  <a:lnTo>
                    <a:pt x="138" y="380"/>
                  </a:lnTo>
                  <a:lnTo>
                    <a:pt x="138" y="378"/>
                  </a:lnTo>
                  <a:lnTo>
                    <a:pt x="138" y="376"/>
                  </a:lnTo>
                  <a:lnTo>
                    <a:pt x="136" y="376"/>
                  </a:lnTo>
                  <a:lnTo>
                    <a:pt x="134" y="376"/>
                  </a:lnTo>
                  <a:lnTo>
                    <a:pt x="134" y="378"/>
                  </a:lnTo>
                  <a:lnTo>
                    <a:pt x="134" y="384"/>
                  </a:lnTo>
                  <a:lnTo>
                    <a:pt x="136" y="388"/>
                  </a:lnTo>
                  <a:lnTo>
                    <a:pt x="134" y="390"/>
                  </a:lnTo>
                  <a:lnTo>
                    <a:pt x="134" y="392"/>
                  </a:lnTo>
                  <a:lnTo>
                    <a:pt x="132" y="392"/>
                  </a:lnTo>
                  <a:lnTo>
                    <a:pt x="130" y="392"/>
                  </a:lnTo>
                  <a:lnTo>
                    <a:pt x="128" y="392"/>
                  </a:lnTo>
                  <a:lnTo>
                    <a:pt x="126" y="392"/>
                  </a:lnTo>
                  <a:lnTo>
                    <a:pt x="126" y="390"/>
                  </a:lnTo>
                  <a:lnTo>
                    <a:pt x="124" y="388"/>
                  </a:lnTo>
                  <a:lnTo>
                    <a:pt x="122" y="386"/>
                  </a:lnTo>
                  <a:lnTo>
                    <a:pt x="120" y="388"/>
                  </a:lnTo>
                  <a:lnTo>
                    <a:pt x="114" y="380"/>
                  </a:lnTo>
                  <a:lnTo>
                    <a:pt x="112" y="378"/>
                  </a:lnTo>
                  <a:lnTo>
                    <a:pt x="114" y="376"/>
                  </a:lnTo>
                  <a:lnTo>
                    <a:pt x="118" y="376"/>
                  </a:lnTo>
                  <a:lnTo>
                    <a:pt x="118" y="374"/>
                  </a:lnTo>
                  <a:lnTo>
                    <a:pt x="118" y="372"/>
                  </a:lnTo>
                  <a:lnTo>
                    <a:pt x="116" y="372"/>
                  </a:lnTo>
                  <a:lnTo>
                    <a:pt x="114" y="372"/>
                  </a:lnTo>
                  <a:lnTo>
                    <a:pt x="112" y="372"/>
                  </a:lnTo>
                  <a:lnTo>
                    <a:pt x="110" y="372"/>
                  </a:lnTo>
                  <a:lnTo>
                    <a:pt x="110" y="374"/>
                  </a:lnTo>
                  <a:lnTo>
                    <a:pt x="106" y="370"/>
                  </a:lnTo>
                  <a:lnTo>
                    <a:pt x="104" y="364"/>
                  </a:lnTo>
                  <a:lnTo>
                    <a:pt x="98" y="362"/>
                  </a:lnTo>
                  <a:lnTo>
                    <a:pt x="94" y="364"/>
                  </a:lnTo>
                  <a:lnTo>
                    <a:pt x="98" y="366"/>
                  </a:lnTo>
                  <a:lnTo>
                    <a:pt x="100" y="368"/>
                  </a:lnTo>
                  <a:lnTo>
                    <a:pt x="98" y="370"/>
                  </a:lnTo>
                  <a:lnTo>
                    <a:pt x="94" y="368"/>
                  </a:lnTo>
                  <a:lnTo>
                    <a:pt x="94" y="370"/>
                  </a:lnTo>
                  <a:lnTo>
                    <a:pt x="96" y="374"/>
                  </a:lnTo>
                  <a:lnTo>
                    <a:pt x="94" y="376"/>
                  </a:lnTo>
                  <a:lnTo>
                    <a:pt x="92" y="372"/>
                  </a:lnTo>
                  <a:lnTo>
                    <a:pt x="88" y="368"/>
                  </a:lnTo>
                  <a:lnTo>
                    <a:pt x="86" y="368"/>
                  </a:lnTo>
                  <a:lnTo>
                    <a:pt x="86" y="366"/>
                  </a:lnTo>
                  <a:lnTo>
                    <a:pt x="84" y="366"/>
                  </a:lnTo>
                  <a:lnTo>
                    <a:pt x="82" y="366"/>
                  </a:lnTo>
                  <a:lnTo>
                    <a:pt x="82" y="368"/>
                  </a:lnTo>
                  <a:lnTo>
                    <a:pt x="80" y="370"/>
                  </a:lnTo>
                  <a:lnTo>
                    <a:pt x="78" y="370"/>
                  </a:lnTo>
                  <a:lnTo>
                    <a:pt x="76" y="370"/>
                  </a:lnTo>
                  <a:lnTo>
                    <a:pt x="72" y="374"/>
                  </a:lnTo>
                  <a:lnTo>
                    <a:pt x="68" y="370"/>
                  </a:lnTo>
                  <a:lnTo>
                    <a:pt x="64" y="372"/>
                  </a:lnTo>
                  <a:lnTo>
                    <a:pt x="62" y="370"/>
                  </a:lnTo>
                  <a:lnTo>
                    <a:pt x="58" y="368"/>
                  </a:lnTo>
                  <a:lnTo>
                    <a:pt x="58" y="370"/>
                  </a:lnTo>
                  <a:lnTo>
                    <a:pt x="60" y="370"/>
                  </a:lnTo>
                  <a:lnTo>
                    <a:pt x="60" y="372"/>
                  </a:lnTo>
                  <a:lnTo>
                    <a:pt x="62" y="374"/>
                  </a:lnTo>
                  <a:lnTo>
                    <a:pt x="62" y="376"/>
                  </a:lnTo>
                  <a:lnTo>
                    <a:pt x="66" y="382"/>
                  </a:lnTo>
                  <a:lnTo>
                    <a:pt x="84" y="398"/>
                  </a:lnTo>
                  <a:lnTo>
                    <a:pt x="104" y="412"/>
                  </a:lnTo>
                  <a:lnTo>
                    <a:pt x="106" y="412"/>
                  </a:lnTo>
                  <a:lnTo>
                    <a:pt x="106" y="410"/>
                  </a:lnTo>
                  <a:lnTo>
                    <a:pt x="112" y="414"/>
                  </a:lnTo>
                  <a:lnTo>
                    <a:pt x="120" y="414"/>
                  </a:lnTo>
                  <a:lnTo>
                    <a:pt x="124" y="420"/>
                  </a:lnTo>
                  <a:lnTo>
                    <a:pt x="132" y="424"/>
                  </a:lnTo>
                  <a:lnTo>
                    <a:pt x="138" y="426"/>
                  </a:lnTo>
                  <a:lnTo>
                    <a:pt x="142" y="430"/>
                  </a:lnTo>
                  <a:lnTo>
                    <a:pt x="148" y="432"/>
                  </a:lnTo>
                  <a:lnTo>
                    <a:pt x="148" y="434"/>
                  </a:lnTo>
                  <a:lnTo>
                    <a:pt x="154" y="434"/>
                  </a:lnTo>
                  <a:lnTo>
                    <a:pt x="156" y="434"/>
                  </a:lnTo>
                  <a:lnTo>
                    <a:pt x="160" y="436"/>
                  </a:lnTo>
                  <a:lnTo>
                    <a:pt x="176" y="440"/>
                  </a:lnTo>
                  <a:lnTo>
                    <a:pt x="176" y="438"/>
                  </a:lnTo>
                  <a:lnTo>
                    <a:pt x="174" y="438"/>
                  </a:lnTo>
                  <a:lnTo>
                    <a:pt x="172" y="436"/>
                  </a:lnTo>
                  <a:lnTo>
                    <a:pt x="174" y="436"/>
                  </a:lnTo>
                  <a:lnTo>
                    <a:pt x="174" y="438"/>
                  </a:lnTo>
                  <a:lnTo>
                    <a:pt x="176" y="438"/>
                  </a:lnTo>
                  <a:lnTo>
                    <a:pt x="178" y="436"/>
                  </a:lnTo>
                  <a:lnTo>
                    <a:pt x="180" y="434"/>
                  </a:lnTo>
                  <a:lnTo>
                    <a:pt x="182" y="432"/>
                  </a:lnTo>
                  <a:lnTo>
                    <a:pt x="184" y="430"/>
                  </a:lnTo>
                  <a:lnTo>
                    <a:pt x="186" y="428"/>
                  </a:lnTo>
                  <a:lnTo>
                    <a:pt x="184" y="426"/>
                  </a:lnTo>
                  <a:lnTo>
                    <a:pt x="182" y="426"/>
                  </a:lnTo>
                  <a:close/>
                  <a:moveTo>
                    <a:pt x="202" y="138"/>
                  </a:moveTo>
                  <a:lnTo>
                    <a:pt x="202" y="138"/>
                  </a:lnTo>
                  <a:lnTo>
                    <a:pt x="202" y="140"/>
                  </a:lnTo>
                  <a:lnTo>
                    <a:pt x="204" y="140"/>
                  </a:lnTo>
                  <a:lnTo>
                    <a:pt x="206" y="140"/>
                  </a:lnTo>
                  <a:lnTo>
                    <a:pt x="206" y="138"/>
                  </a:lnTo>
                  <a:lnTo>
                    <a:pt x="204" y="138"/>
                  </a:lnTo>
                  <a:lnTo>
                    <a:pt x="202" y="138"/>
                  </a:lnTo>
                  <a:close/>
                  <a:moveTo>
                    <a:pt x="208" y="140"/>
                  </a:moveTo>
                  <a:lnTo>
                    <a:pt x="208" y="140"/>
                  </a:lnTo>
                  <a:lnTo>
                    <a:pt x="210" y="140"/>
                  </a:lnTo>
                  <a:lnTo>
                    <a:pt x="208" y="140"/>
                  </a:lnTo>
                  <a:close/>
                  <a:moveTo>
                    <a:pt x="192" y="128"/>
                  </a:moveTo>
                  <a:lnTo>
                    <a:pt x="192" y="128"/>
                  </a:lnTo>
                  <a:lnTo>
                    <a:pt x="192" y="130"/>
                  </a:lnTo>
                  <a:lnTo>
                    <a:pt x="194" y="130"/>
                  </a:lnTo>
                  <a:lnTo>
                    <a:pt x="194" y="128"/>
                  </a:lnTo>
                  <a:lnTo>
                    <a:pt x="192" y="128"/>
                  </a:lnTo>
                  <a:close/>
                  <a:moveTo>
                    <a:pt x="214" y="140"/>
                  </a:moveTo>
                  <a:lnTo>
                    <a:pt x="214" y="140"/>
                  </a:lnTo>
                  <a:close/>
                  <a:moveTo>
                    <a:pt x="218" y="136"/>
                  </a:moveTo>
                  <a:lnTo>
                    <a:pt x="216" y="136"/>
                  </a:lnTo>
                  <a:lnTo>
                    <a:pt x="216" y="138"/>
                  </a:lnTo>
                  <a:lnTo>
                    <a:pt x="218" y="138"/>
                  </a:lnTo>
                  <a:lnTo>
                    <a:pt x="220" y="138"/>
                  </a:lnTo>
                  <a:lnTo>
                    <a:pt x="220" y="136"/>
                  </a:lnTo>
                  <a:lnTo>
                    <a:pt x="218" y="136"/>
                  </a:lnTo>
                  <a:close/>
                  <a:moveTo>
                    <a:pt x="98" y="326"/>
                  </a:moveTo>
                  <a:lnTo>
                    <a:pt x="96" y="324"/>
                  </a:lnTo>
                  <a:lnTo>
                    <a:pt x="94" y="326"/>
                  </a:lnTo>
                  <a:lnTo>
                    <a:pt x="96" y="328"/>
                  </a:lnTo>
                  <a:lnTo>
                    <a:pt x="94" y="330"/>
                  </a:lnTo>
                  <a:lnTo>
                    <a:pt x="96" y="332"/>
                  </a:lnTo>
                  <a:lnTo>
                    <a:pt x="98" y="334"/>
                  </a:lnTo>
                  <a:lnTo>
                    <a:pt x="96" y="338"/>
                  </a:lnTo>
                  <a:lnTo>
                    <a:pt x="98" y="338"/>
                  </a:lnTo>
                  <a:lnTo>
                    <a:pt x="98" y="336"/>
                  </a:lnTo>
                  <a:lnTo>
                    <a:pt x="98" y="334"/>
                  </a:lnTo>
                  <a:lnTo>
                    <a:pt x="100" y="334"/>
                  </a:lnTo>
                  <a:lnTo>
                    <a:pt x="100" y="336"/>
                  </a:lnTo>
                  <a:lnTo>
                    <a:pt x="100" y="338"/>
                  </a:lnTo>
                  <a:lnTo>
                    <a:pt x="102" y="336"/>
                  </a:lnTo>
                  <a:lnTo>
                    <a:pt x="102" y="338"/>
                  </a:lnTo>
                  <a:lnTo>
                    <a:pt x="104" y="338"/>
                  </a:lnTo>
                  <a:lnTo>
                    <a:pt x="106" y="338"/>
                  </a:lnTo>
                  <a:lnTo>
                    <a:pt x="104" y="336"/>
                  </a:lnTo>
                  <a:lnTo>
                    <a:pt x="104" y="334"/>
                  </a:lnTo>
                  <a:lnTo>
                    <a:pt x="104" y="332"/>
                  </a:lnTo>
                  <a:lnTo>
                    <a:pt x="104" y="330"/>
                  </a:lnTo>
                  <a:lnTo>
                    <a:pt x="102" y="328"/>
                  </a:lnTo>
                  <a:lnTo>
                    <a:pt x="98" y="330"/>
                  </a:lnTo>
                  <a:lnTo>
                    <a:pt x="98" y="328"/>
                  </a:lnTo>
                  <a:lnTo>
                    <a:pt x="98" y="326"/>
                  </a:lnTo>
                  <a:close/>
                  <a:moveTo>
                    <a:pt x="96" y="338"/>
                  </a:moveTo>
                  <a:lnTo>
                    <a:pt x="96" y="338"/>
                  </a:lnTo>
                  <a:close/>
                  <a:moveTo>
                    <a:pt x="80" y="286"/>
                  </a:moveTo>
                  <a:lnTo>
                    <a:pt x="80" y="284"/>
                  </a:lnTo>
                  <a:lnTo>
                    <a:pt x="78" y="284"/>
                  </a:lnTo>
                  <a:lnTo>
                    <a:pt x="76" y="284"/>
                  </a:lnTo>
                  <a:lnTo>
                    <a:pt x="76" y="286"/>
                  </a:lnTo>
                  <a:lnTo>
                    <a:pt x="74" y="286"/>
                  </a:lnTo>
                  <a:lnTo>
                    <a:pt x="72" y="286"/>
                  </a:lnTo>
                  <a:lnTo>
                    <a:pt x="70" y="288"/>
                  </a:lnTo>
                  <a:lnTo>
                    <a:pt x="68" y="288"/>
                  </a:lnTo>
                  <a:lnTo>
                    <a:pt x="66" y="290"/>
                  </a:lnTo>
                  <a:lnTo>
                    <a:pt x="66" y="292"/>
                  </a:lnTo>
                  <a:lnTo>
                    <a:pt x="68" y="294"/>
                  </a:lnTo>
                  <a:lnTo>
                    <a:pt x="70" y="292"/>
                  </a:lnTo>
                  <a:lnTo>
                    <a:pt x="72" y="292"/>
                  </a:lnTo>
                  <a:lnTo>
                    <a:pt x="70" y="296"/>
                  </a:lnTo>
                  <a:lnTo>
                    <a:pt x="72" y="296"/>
                  </a:lnTo>
                  <a:lnTo>
                    <a:pt x="74" y="296"/>
                  </a:lnTo>
                  <a:lnTo>
                    <a:pt x="74" y="298"/>
                  </a:lnTo>
                  <a:lnTo>
                    <a:pt x="72" y="300"/>
                  </a:lnTo>
                  <a:lnTo>
                    <a:pt x="72" y="302"/>
                  </a:lnTo>
                  <a:lnTo>
                    <a:pt x="74" y="300"/>
                  </a:lnTo>
                  <a:lnTo>
                    <a:pt x="76" y="300"/>
                  </a:lnTo>
                  <a:lnTo>
                    <a:pt x="82" y="298"/>
                  </a:lnTo>
                  <a:lnTo>
                    <a:pt x="82" y="296"/>
                  </a:lnTo>
                  <a:lnTo>
                    <a:pt x="82" y="294"/>
                  </a:lnTo>
                  <a:lnTo>
                    <a:pt x="84" y="292"/>
                  </a:lnTo>
                  <a:lnTo>
                    <a:pt x="84" y="290"/>
                  </a:lnTo>
                  <a:lnTo>
                    <a:pt x="82" y="290"/>
                  </a:lnTo>
                  <a:lnTo>
                    <a:pt x="80" y="288"/>
                  </a:lnTo>
                  <a:lnTo>
                    <a:pt x="80" y="286"/>
                  </a:lnTo>
                  <a:close/>
                  <a:moveTo>
                    <a:pt x="166" y="170"/>
                  </a:moveTo>
                  <a:lnTo>
                    <a:pt x="166" y="170"/>
                  </a:lnTo>
                  <a:lnTo>
                    <a:pt x="166" y="164"/>
                  </a:lnTo>
                  <a:lnTo>
                    <a:pt x="164" y="164"/>
                  </a:lnTo>
                  <a:lnTo>
                    <a:pt x="164" y="168"/>
                  </a:lnTo>
                  <a:lnTo>
                    <a:pt x="164" y="170"/>
                  </a:lnTo>
                  <a:lnTo>
                    <a:pt x="166" y="170"/>
                  </a:lnTo>
                  <a:close/>
                  <a:moveTo>
                    <a:pt x="222" y="98"/>
                  </a:moveTo>
                  <a:lnTo>
                    <a:pt x="222" y="98"/>
                  </a:lnTo>
                  <a:lnTo>
                    <a:pt x="220" y="98"/>
                  </a:lnTo>
                  <a:lnTo>
                    <a:pt x="222" y="98"/>
                  </a:lnTo>
                  <a:close/>
                  <a:moveTo>
                    <a:pt x="226" y="86"/>
                  </a:moveTo>
                  <a:lnTo>
                    <a:pt x="226" y="88"/>
                  </a:lnTo>
                  <a:lnTo>
                    <a:pt x="228" y="88"/>
                  </a:lnTo>
                  <a:lnTo>
                    <a:pt x="228" y="86"/>
                  </a:lnTo>
                  <a:lnTo>
                    <a:pt x="226" y="86"/>
                  </a:lnTo>
                  <a:close/>
                  <a:moveTo>
                    <a:pt x="212" y="82"/>
                  </a:moveTo>
                  <a:lnTo>
                    <a:pt x="212" y="82"/>
                  </a:lnTo>
                  <a:lnTo>
                    <a:pt x="214" y="82"/>
                  </a:lnTo>
                  <a:lnTo>
                    <a:pt x="214" y="80"/>
                  </a:lnTo>
                  <a:lnTo>
                    <a:pt x="208" y="80"/>
                  </a:lnTo>
                  <a:lnTo>
                    <a:pt x="208" y="82"/>
                  </a:lnTo>
                  <a:lnTo>
                    <a:pt x="212" y="82"/>
                  </a:lnTo>
                  <a:close/>
                  <a:moveTo>
                    <a:pt x="230" y="264"/>
                  </a:moveTo>
                  <a:lnTo>
                    <a:pt x="228" y="264"/>
                  </a:lnTo>
                  <a:lnTo>
                    <a:pt x="228" y="266"/>
                  </a:lnTo>
                  <a:lnTo>
                    <a:pt x="230" y="266"/>
                  </a:lnTo>
                  <a:lnTo>
                    <a:pt x="230" y="264"/>
                  </a:lnTo>
                  <a:close/>
                </a:path>
              </a:pathLst>
            </a:custGeom>
            <a:gradFill flip="none" rotWithShape="1">
              <a:gsLst>
                <a:gs pos="50000">
                  <a:sysClr val="window" lastClr="FFFFFF">
                    <a:lumMod val="95000"/>
                  </a:sysClr>
                </a:gs>
                <a:gs pos="68000">
                  <a:sysClr val="windowText" lastClr="000000">
                    <a:lumMod val="50000"/>
                    <a:lumOff val="50000"/>
                  </a:sysClr>
                </a:gs>
                <a:gs pos="100000">
                  <a:sysClr val="windowText" lastClr="000000">
                    <a:lumMod val="65000"/>
                    <a:lumOff val="35000"/>
                  </a:sysClr>
                </a:gs>
                <a:gs pos="38000">
                  <a:sysClr val="window" lastClr="FFFFFF"/>
                </a:gs>
              </a:gsLst>
              <a:path path="circle">
                <a:fillToRect l="50000" t="50000" r="50000" b="50000"/>
              </a:path>
              <a:tileRect/>
            </a:gradFill>
            <a:ln w="9525">
              <a:noFill/>
              <a:miter lim="800000"/>
              <a:headEnd/>
              <a:tailEnd/>
            </a:ln>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a:solidFill>
                  <a:srgbClr val="FFFFFF"/>
                </a:solidFill>
                <a:effectLst>
                  <a:outerShdw blurRad="38100" dist="38100" dir="2700000" algn="tl">
                    <a:srgbClr val="000000">
                      <a:alpha val="43137"/>
                    </a:srgbClr>
                  </a:outerShdw>
                </a:effectLst>
              </a:endParaRPr>
            </a:p>
          </p:txBody>
        </p:sp>
      </p:grpSp>
      <p:grpSp>
        <p:nvGrpSpPr>
          <p:cNvPr id="36" name="Gruppe 538">
            <a:extLst>
              <a:ext uri="{FF2B5EF4-FFF2-40B4-BE49-F238E27FC236}">
                <a16:creationId xmlns:a16="http://schemas.microsoft.com/office/drawing/2014/main" id="{73019501-C477-43C1-8466-FF7E65BEEF8B}"/>
              </a:ext>
            </a:extLst>
          </p:cNvPr>
          <p:cNvGrpSpPr>
            <a:grpSpLocks/>
          </p:cNvGrpSpPr>
          <p:nvPr/>
        </p:nvGrpSpPr>
        <p:grpSpPr bwMode="auto">
          <a:xfrm>
            <a:off x="10593387" y="2359511"/>
            <a:ext cx="1554480" cy="1554479"/>
            <a:chOff x="4904120" y="1015999"/>
            <a:chExt cx="1690445" cy="1688702"/>
          </a:xfrm>
        </p:grpSpPr>
        <p:sp>
          <p:nvSpPr>
            <p:cNvPr id="40" name="Ellipse 162">
              <a:extLst>
                <a:ext uri="{FF2B5EF4-FFF2-40B4-BE49-F238E27FC236}">
                  <a16:creationId xmlns:a16="http://schemas.microsoft.com/office/drawing/2014/main" id="{4E6BFCC3-6972-4D91-B84A-02FE56A24958}"/>
                </a:ext>
              </a:extLst>
            </p:cNvPr>
            <p:cNvSpPr>
              <a:spLocks noChangeArrowheads="1"/>
            </p:cNvSpPr>
            <p:nvPr/>
          </p:nvSpPr>
          <p:spPr bwMode="auto">
            <a:xfrm>
              <a:off x="4904120" y="1015999"/>
              <a:ext cx="1690445" cy="1688702"/>
            </a:xfrm>
            <a:prstGeom prst="ellipse">
              <a:avLst/>
            </a:prstGeom>
            <a:solidFill>
              <a:srgbClr val="FFFFFF"/>
            </a:solidFill>
            <a:ln w="9525">
              <a:solidFill>
                <a:srgbClr val="A6A6A6"/>
              </a:solidFill>
              <a:round/>
              <a:headEnd/>
              <a:tailEnd/>
            </a:ln>
            <a:effectLst>
              <a:outerShdw blurRad="63500" dist="23000" dir="5400000" rotWithShape="0">
                <a:srgbClr val="000000">
                  <a:alpha val="34999"/>
                </a:srgbClr>
              </a:outerShdw>
            </a:effectLst>
          </p:spPr>
          <p:txBody>
            <a:bodyPr anchor="ctr"/>
            <a:lstStyle/>
            <a:p>
              <a:pPr algn="ctr">
                <a:defRPr/>
              </a:pPr>
              <a:endParaRPr lang="da-DK">
                <a:solidFill>
                  <a:srgbClr val="FFFFFF"/>
                </a:solidFill>
                <a:latin typeface="Calibri" pitchFamily="34" charset="0"/>
              </a:endParaRPr>
            </a:p>
          </p:txBody>
        </p:sp>
        <p:sp>
          <p:nvSpPr>
            <p:cNvPr id="41" name="Ellipse 537">
              <a:extLst>
                <a:ext uri="{FF2B5EF4-FFF2-40B4-BE49-F238E27FC236}">
                  <a16:creationId xmlns:a16="http://schemas.microsoft.com/office/drawing/2014/main" id="{82D2B0E9-39E8-4ADF-A791-EC87B33E07C4}"/>
                </a:ext>
              </a:extLst>
            </p:cNvPr>
            <p:cNvSpPr>
              <a:spLocks noChangeArrowheads="1"/>
            </p:cNvSpPr>
            <p:nvPr/>
          </p:nvSpPr>
          <p:spPr bwMode="auto">
            <a:xfrm>
              <a:off x="5520779" y="1653371"/>
              <a:ext cx="425450" cy="425450"/>
            </a:xfrm>
            <a:prstGeom prst="ellipse">
              <a:avLst/>
            </a:prstGeom>
            <a:solidFill>
              <a:srgbClr val="FF0000"/>
            </a:solidFill>
            <a:ln w="9525">
              <a:solidFill>
                <a:srgbClr val="FF0000"/>
              </a:solidFill>
              <a:round/>
              <a:headEnd/>
              <a:tailEnd/>
            </a:ln>
          </p:spPr>
          <p:txBody>
            <a:bodyPr anchor="ctr"/>
            <a:lstStyle/>
            <a:p>
              <a:pPr algn="ctr"/>
              <a:endParaRPr lang="da-DK">
                <a:solidFill>
                  <a:srgbClr val="FFFFFF"/>
                </a:solidFill>
                <a:latin typeface="Calibri" charset="0"/>
              </a:endParaRPr>
            </a:p>
          </p:txBody>
        </p:sp>
      </p:grpSp>
      <p:grpSp>
        <p:nvGrpSpPr>
          <p:cNvPr id="42" name="Group 30">
            <a:extLst>
              <a:ext uri="{FF2B5EF4-FFF2-40B4-BE49-F238E27FC236}">
                <a16:creationId xmlns:a16="http://schemas.microsoft.com/office/drawing/2014/main" id="{01FAB372-6FF2-48E1-BD0B-31DB6F1900BF}"/>
              </a:ext>
            </a:extLst>
          </p:cNvPr>
          <p:cNvGrpSpPr>
            <a:grpSpLocks noChangeAspect="1"/>
          </p:cNvGrpSpPr>
          <p:nvPr/>
        </p:nvGrpSpPr>
        <p:grpSpPr bwMode="auto">
          <a:xfrm>
            <a:off x="15134907" y="2378325"/>
            <a:ext cx="1554480" cy="1556772"/>
            <a:chOff x="5475288" y="3217862"/>
            <a:chExt cx="3349625" cy="3353668"/>
          </a:xfrm>
        </p:grpSpPr>
        <p:sp>
          <p:nvSpPr>
            <p:cNvPr id="43" name="Oval 42">
              <a:extLst>
                <a:ext uri="{FF2B5EF4-FFF2-40B4-BE49-F238E27FC236}">
                  <a16:creationId xmlns:a16="http://schemas.microsoft.com/office/drawing/2014/main" id="{D281FCB8-EB08-45F4-8986-F7DB71696588}"/>
                </a:ext>
              </a:extLst>
            </p:cNvPr>
            <p:cNvSpPr>
              <a:spLocks noChangeArrowheads="1"/>
            </p:cNvSpPr>
            <p:nvPr/>
          </p:nvSpPr>
          <p:spPr bwMode="auto">
            <a:xfrm>
              <a:off x="5475288" y="3217862"/>
              <a:ext cx="3349625" cy="3353668"/>
            </a:xfrm>
            <a:prstGeom prst="ellipse">
              <a:avLst/>
            </a:prstGeom>
            <a:gradFill flip="none" rotWithShape="1">
              <a:gsLst>
                <a:gs pos="0">
                  <a:srgbClr val="2A9B18">
                    <a:shade val="30000"/>
                    <a:satMod val="115000"/>
                  </a:srgbClr>
                </a:gs>
                <a:gs pos="50000">
                  <a:srgbClr val="2A9B18">
                    <a:shade val="67500"/>
                    <a:satMod val="115000"/>
                  </a:srgbClr>
                </a:gs>
                <a:gs pos="100000">
                  <a:srgbClr val="2A9B18">
                    <a:shade val="100000"/>
                    <a:satMod val="115000"/>
                  </a:srgbClr>
                </a:gs>
              </a:gsLst>
              <a:lin ang="16200000" scaled="1"/>
              <a:tileRect/>
            </a:gradFill>
            <a:ln w="9525">
              <a:noFill/>
              <a:round/>
              <a:headEnd/>
              <a:tailEnd/>
            </a:ln>
            <a:effectLst>
              <a:outerShdw blurRad="63500" dist="23000" dir="5400000" rotWithShape="0">
                <a:srgbClr val="000000">
                  <a:alpha val="34999"/>
                </a:srgbClr>
              </a:outerShdw>
            </a:effectLst>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a:solidFill>
                  <a:srgbClr val="FFFFFF"/>
                </a:solidFill>
              </a:endParaRPr>
            </a:p>
          </p:txBody>
        </p:sp>
        <p:sp>
          <p:nvSpPr>
            <p:cNvPr id="45" name="Freeform 10">
              <a:extLst>
                <a:ext uri="{FF2B5EF4-FFF2-40B4-BE49-F238E27FC236}">
                  <a16:creationId xmlns:a16="http://schemas.microsoft.com/office/drawing/2014/main" id="{CC6A3712-ADD9-4B14-9F34-E43A83DED855}"/>
                </a:ext>
              </a:extLst>
            </p:cNvPr>
            <p:cNvSpPr>
              <a:spLocks noEditPoints="1"/>
            </p:cNvSpPr>
            <p:nvPr/>
          </p:nvSpPr>
          <p:spPr bwMode="auto">
            <a:xfrm>
              <a:off x="5475288" y="3217862"/>
              <a:ext cx="3349625" cy="3306383"/>
            </a:xfrm>
            <a:custGeom>
              <a:avLst/>
              <a:gdLst>
                <a:gd name="T0" fmla="*/ 2147483647 w 446"/>
                <a:gd name="T1" fmla="*/ 2147483647 h 440"/>
                <a:gd name="T2" fmla="*/ 2147483647 w 446"/>
                <a:gd name="T3" fmla="*/ 2147483647 h 440"/>
                <a:gd name="T4" fmla="*/ 2147483647 w 446"/>
                <a:gd name="T5" fmla="*/ 2147483647 h 440"/>
                <a:gd name="T6" fmla="*/ 2147483647 w 446"/>
                <a:gd name="T7" fmla="*/ 2147483647 h 440"/>
                <a:gd name="T8" fmla="*/ 2147483647 w 446"/>
                <a:gd name="T9" fmla="*/ 2147483647 h 440"/>
                <a:gd name="T10" fmla="*/ 2147483647 w 446"/>
                <a:gd name="T11" fmla="*/ 2147483647 h 440"/>
                <a:gd name="T12" fmla="*/ 2147483647 w 446"/>
                <a:gd name="T13" fmla="*/ 2147483647 h 440"/>
                <a:gd name="T14" fmla="*/ 2147483647 w 446"/>
                <a:gd name="T15" fmla="*/ 2147483647 h 440"/>
                <a:gd name="T16" fmla="*/ 2147483647 w 446"/>
                <a:gd name="T17" fmla="*/ 2147483647 h 440"/>
                <a:gd name="T18" fmla="*/ 2147483647 w 446"/>
                <a:gd name="T19" fmla="*/ 2147483647 h 440"/>
                <a:gd name="T20" fmla="*/ 2147483647 w 446"/>
                <a:gd name="T21" fmla="*/ 2147483647 h 440"/>
                <a:gd name="T22" fmla="*/ 2147483647 w 446"/>
                <a:gd name="T23" fmla="*/ 2147483647 h 440"/>
                <a:gd name="T24" fmla="*/ 2147483647 w 446"/>
                <a:gd name="T25" fmla="*/ 2147483647 h 440"/>
                <a:gd name="T26" fmla="*/ 2147483647 w 446"/>
                <a:gd name="T27" fmla="*/ 2147483647 h 440"/>
                <a:gd name="T28" fmla="*/ 2147483647 w 446"/>
                <a:gd name="T29" fmla="*/ 2147483647 h 440"/>
                <a:gd name="T30" fmla="*/ 2147483647 w 446"/>
                <a:gd name="T31" fmla="*/ 2147483647 h 440"/>
                <a:gd name="T32" fmla="*/ 2147483647 w 446"/>
                <a:gd name="T33" fmla="*/ 2147483647 h 440"/>
                <a:gd name="T34" fmla="*/ 2147483647 w 446"/>
                <a:gd name="T35" fmla="*/ 2147483647 h 440"/>
                <a:gd name="T36" fmla="*/ 2147483647 w 446"/>
                <a:gd name="T37" fmla="*/ 2147483647 h 440"/>
                <a:gd name="T38" fmla="*/ 2147483647 w 446"/>
                <a:gd name="T39" fmla="*/ 2147483647 h 440"/>
                <a:gd name="T40" fmla="*/ 2147483647 w 446"/>
                <a:gd name="T41" fmla="*/ 2147483647 h 440"/>
                <a:gd name="T42" fmla="*/ 2147483647 w 446"/>
                <a:gd name="T43" fmla="*/ 2147483647 h 440"/>
                <a:gd name="T44" fmla="*/ 2147483647 w 446"/>
                <a:gd name="T45" fmla="*/ 2147483647 h 440"/>
                <a:gd name="T46" fmla="*/ 2147483647 w 446"/>
                <a:gd name="T47" fmla="*/ 2147483647 h 440"/>
                <a:gd name="T48" fmla="*/ 2147483647 w 446"/>
                <a:gd name="T49" fmla="*/ 2147483647 h 440"/>
                <a:gd name="T50" fmla="*/ 2147483647 w 446"/>
                <a:gd name="T51" fmla="*/ 2147483647 h 440"/>
                <a:gd name="T52" fmla="*/ 2147483647 w 446"/>
                <a:gd name="T53" fmla="*/ 2147483647 h 440"/>
                <a:gd name="T54" fmla="*/ 2147483647 w 446"/>
                <a:gd name="T55" fmla="*/ 2147483647 h 440"/>
                <a:gd name="T56" fmla="*/ 2147483647 w 446"/>
                <a:gd name="T57" fmla="*/ 2147483647 h 440"/>
                <a:gd name="T58" fmla="*/ 2147483647 w 446"/>
                <a:gd name="T59" fmla="*/ 2147483647 h 440"/>
                <a:gd name="T60" fmla="*/ 2147483647 w 446"/>
                <a:gd name="T61" fmla="*/ 2147483647 h 440"/>
                <a:gd name="T62" fmla="*/ 2147483647 w 446"/>
                <a:gd name="T63" fmla="*/ 2147483647 h 440"/>
                <a:gd name="T64" fmla="*/ 2147483647 w 446"/>
                <a:gd name="T65" fmla="*/ 2147483647 h 440"/>
                <a:gd name="T66" fmla="*/ 2147483647 w 446"/>
                <a:gd name="T67" fmla="*/ 2147483647 h 440"/>
                <a:gd name="T68" fmla="*/ 2147483647 w 446"/>
                <a:gd name="T69" fmla="*/ 0 h 440"/>
                <a:gd name="T70" fmla="*/ 2147483647 w 446"/>
                <a:gd name="T71" fmla="*/ 2147483647 h 440"/>
                <a:gd name="T72" fmla="*/ 2147483647 w 446"/>
                <a:gd name="T73" fmla="*/ 2147483647 h 440"/>
                <a:gd name="T74" fmla="*/ 2147483647 w 446"/>
                <a:gd name="T75" fmla="*/ 2147483647 h 440"/>
                <a:gd name="T76" fmla="*/ 2147483647 w 446"/>
                <a:gd name="T77" fmla="*/ 2147483647 h 440"/>
                <a:gd name="T78" fmla="*/ 2147483647 w 446"/>
                <a:gd name="T79" fmla="*/ 2147483647 h 440"/>
                <a:gd name="T80" fmla="*/ 2147483647 w 446"/>
                <a:gd name="T81" fmla="*/ 2147483647 h 440"/>
                <a:gd name="T82" fmla="*/ 2147483647 w 446"/>
                <a:gd name="T83" fmla="*/ 2147483647 h 440"/>
                <a:gd name="T84" fmla="*/ 2147483647 w 446"/>
                <a:gd name="T85" fmla="*/ 2147483647 h 440"/>
                <a:gd name="T86" fmla="*/ 2147483647 w 446"/>
                <a:gd name="T87" fmla="*/ 2147483647 h 440"/>
                <a:gd name="T88" fmla="*/ 2147483647 w 446"/>
                <a:gd name="T89" fmla="*/ 2147483647 h 440"/>
                <a:gd name="T90" fmla="*/ 2147483647 w 446"/>
                <a:gd name="T91" fmla="*/ 2147483647 h 440"/>
                <a:gd name="T92" fmla="*/ 2147483647 w 446"/>
                <a:gd name="T93" fmla="*/ 2147483647 h 440"/>
                <a:gd name="T94" fmla="*/ 2147483647 w 446"/>
                <a:gd name="T95" fmla="*/ 2147483647 h 440"/>
                <a:gd name="T96" fmla="*/ 2147483647 w 446"/>
                <a:gd name="T97" fmla="*/ 2147483647 h 440"/>
                <a:gd name="T98" fmla="*/ 2147483647 w 446"/>
                <a:gd name="T99" fmla="*/ 2147483647 h 440"/>
                <a:gd name="T100" fmla="*/ 2147483647 w 446"/>
                <a:gd name="T101" fmla="*/ 2147483647 h 440"/>
                <a:gd name="T102" fmla="*/ 2147483647 w 446"/>
                <a:gd name="T103" fmla="*/ 2147483647 h 440"/>
                <a:gd name="T104" fmla="*/ 2147483647 w 446"/>
                <a:gd name="T105" fmla="*/ 2147483647 h 440"/>
                <a:gd name="T106" fmla="*/ 2147483647 w 446"/>
                <a:gd name="T107" fmla="*/ 2147483647 h 440"/>
                <a:gd name="T108" fmla="*/ 2147483647 w 446"/>
                <a:gd name="T109" fmla="*/ 2147483647 h 440"/>
                <a:gd name="T110" fmla="*/ 2147483647 w 446"/>
                <a:gd name="T111" fmla="*/ 2147483647 h 440"/>
                <a:gd name="T112" fmla="*/ 2147483647 w 446"/>
                <a:gd name="T113" fmla="*/ 2147483647 h 440"/>
                <a:gd name="T114" fmla="*/ 2147483647 w 446"/>
                <a:gd name="T115" fmla="*/ 2147483647 h 440"/>
                <a:gd name="T116" fmla="*/ 2147483647 w 446"/>
                <a:gd name="T117" fmla="*/ 2147483647 h 440"/>
                <a:gd name="T118" fmla="*/ 2147483647 w 446"/>
                <a:gd name="T119" fmla="*/ 2147483647 h 440"/>
                <a:gd name="T120" fmla="*/ 2147483647 w 446"/>
                <a:gd name="T121" fmla="*/ 2147483647 h 440"/>
                <a:gd name="T122" fmla="*/ 2147483647 w 446"/>
                <a:gd name="T123" fmla="*/ 2147483647 h 440"/>
                <a:gd name="T124" fmla="*/ 2147483647 w 446"/>
                <a:gd name="T125" fmla="*/ 2147483647 h 4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440"/>
                <a:gd name="T191" fmla="*/ 446 w 446"/>
                <a:gd name="T192" fmla="*/ 440 h 4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440">
                  <a:moveTo>
                    <a:pt x="222" y="258"/>
                  </a:moveTo>
                  <a:lnTo>
                    <a:pt x="222" y="258"/>
                  </a:lnTo>
                  <a:lnTo>
                    <a:pt x="220" y="258"/>
                  </a:lnTo>
                  <a:lnTo>
                    <a:pt x="220" y="256"/>
                  </a:lnTo>
                  <a:lnTo>
                    <a:pt x="218" y="256"/>
                  </a:lnTo>
                  <a:lnTo>
                    <a:pt x="218" y="258"/>
                  </a:lnTo>
                  <a:lnTo>
                    <a:pt x="220" y="258"/>
                  </a:lnTo>
                  <a:lnTo>
                    <a:pt x="222" y="258"/>
                  </a:lnTo>
                  <a:close/>
                  <a:moveTo>
                    <a:pt x="260" y="60"/>
                  </a:moveTo>
                  <a:lnTo>
                    <a:pt x="262" y="60"/>
                  </a:lnTo>
                  <a:lnTo>
                    <a:pt x="262" y="58"/>
                  </a:lnTo>
                  <a:lnTo>
                    <a:pt x="258" y="58"/>
                  </a:lnTo>
                  <a:lnTo>
                    <a:pt x="260" y="60"/>
                  </a:lnTo>
                  <a:close/>
                  <a:moveTo>
                    <a:pt x="218" y="252"/>
                  </a:moveTo>
                  <a:lnTo>
                    <a:pt x="218" y="250"/>
                  </a:lnTo>
                  <a:lnTo>
                    <a:pt x="216" y="250"/>
                  </a:lnTo>
                  <a:lnTo>
                    <a:pt x="216" y="252"/>
                  </a:lnTo>
                  <a:lnTo>
                    <a:pt x="214" y="250"/>
                  </a:lnTo>
                  <a:lnTo>
                    <a:pt x="212" y="250"/>
                  </a:lnTo>
                  <a:lnTo>
                    <a:pt x="212" y="252"/>
                  </a:lnTo>
                  <a:lnTo>
                    <a:pt x="214" y="252"/>
                  </a:lnTo>
                  <a:lnTo>
                    <a:pt x="216" y="252"/>
                  </a:lnTo>
                  <a:lnTo>
                    <a:pt x="218" y="252"/>
                  </a:lnTo>
                  <a:close/>
                  <a:moveTo>
                    <a:pt x="146" y="162"/>
                  </a:moveTo>
                  <a:lnTo>
                    <a:pt x="144" y="162"/>
                  </a:lnTo>
                  <a:lnTo>
                    <a:pt x="146" y="164"/>
                  </a:lnTo>
                  <a:lnTo>
                    <a:pt x="146" y="166"/>
                  </a:lnTo>
                  <a:lnTo>
                    <a:pt x="146" y="168"/>
                  </a:lnTo>
                  <a:lnTo>
                    <a:pt x="146" y="170"/>
                  </a:lnTo>
                  <a:lnTo>
                    <a:pt x="146" y="172"/>
                  </a:lnTo>
                  <a:lnTo>
                    <a:pt x="150" y="172"/>
                  </a:lnTo>
                  <a:lnTo>
                    <a:pt x="148" y="170"/>
                  </a:lnTo>
                  <a:lnTo>
                    <a:pt x="148" y="168"/>
                  </a:lnTo>
                  <a:lnTo>
                    <a:pt x="148" y="166"/>
                  </a:lnTo>
                  <a:lnTo>
                    <a:pt x="150" y="164"/>
                  </a:lnTo>
                  <a:lnTo>
                    <a:pt x="150" y="162"/>
                  </a:lnTo>
                  <a:lnTo>
                    <a:pt x="152" y="160"/>
                  </a:lnTo>
                  <a:lnTo>
                    <a:pt x="154" y="158"/>
                  </a:lnTo>
                  <a:lnTo>
                    <a:pt x="156" y="160"/>
                  </a:lnTo>
                  <a:lnTo>
                    <a:pt x="156" y="162"/>
                  </a:lnTo>
                  <a:lnTo>
                    <a:pt x="156" y="164"/>
                  </a:lnTo>
                  <a:lnTo>
                    <a:pt x="156" y="160"/>
                  </a:lnTo>
                  <a:lnTo>
                    <a:pt x="156" y="156"/>
                  </a:lnTo>
                  <a:lnTo>
                    <a:pt x="154" y="150"/>
                  </a:lnTo>
                  <a:lnTo>
                    <a:pt x="154" y="146"/>
                  </a:lnTo>
                  <a:lnTo>
                    <a:pt x="156" y="148"/>
                  </a:lnTo>
                  <a:lnTo>
                    <a:pt x="156" y="144"/>
                  </a:lnTo>
                  <a:lnTo>
                    <a:pt x="152" y="142"/>
                  </a:lnTo>
                  <a:lnTo>
                    <a:pt x="150" y="140"/>
                  </a:lnTo>
                  <a:lnTo>
                    <a:pt x="146" y="140"/>
                  </a:lnTo>
                  <a:lnTo>
                    <a:pt x="148" y="144"/>
                  </a:lnTo>
                  <a:lnTo>
                    <a:pt x="148" y="148"/>
                  </a:lnTo>
                  <a:lnTo>
                    <a:pt x="150" y="150"/>
                  </a:lnTo>
                  <a:lnTo>
                    <a:pt x="148" y="156"/>
                  </a:lnTo>
                  <a:lnTo>
                    <a:pt x="146" y="162"/>
                  </a:lnTo>
                  <a:close/>
                  <a:moveTo>
                    <a:pt x="158" y="166"/>
                  </a:moveTo>
                  <a:lnTo>
                    <a:pt x="156" y="170"/>
                  </a:lnTo>
                  <a:lnTo>
                    <a:pt x="154" y="172"/>
                  </a:lnTo>
                  <a:lnTo>
                    <a:pt x="152" y="174"/>
                  </a:lnTo>
                  <a:lnTo>
                    <a:pt x="148" y="174"/>
                  </a:lnTo>
                  <a:lnTo>
                    <a:pt x="150" y="178"/>
                  </a:lnTo>
                  <a:lnTo>
                    <a:pt x="152" y="178"/>
                  </a:lnTo>
                  <a:lnTo>
                    <a:pt x="154" y="178"/>
                  </a:lnTo>
                  <a:lnTo>
                    <a:pt x="156" y="178"/>
                  </a:lnTo>
                  <a:lnTo>
                    <a:pt x="156" y="180"/>
                  </a:lnTo>
                  <a:lnTo>
                    <a:pt x="160" y="178"/>
                  </a:lnTo>
                  <a:lnTo>
                    <a:pt x="164" y="178"/>
                  </a:lnTo>
                  <a:lnTo>
                    <a:pt x="164" y="176"/>
                  </a:lnTo>
                  <a:lnTo>
                    <a:pt x="166" y="174"/>
                  </a:lnTo>
                  <a:lnTo>
                    <a:pt x="164" y="170"/>
                  </a:lnTo>
                  <a:lnTo>
                    <a:pt x="162" y="174"/>
                  </a:lnTo>
                  <a:lnTo>
                    <a:pt x="160" y="170"/>
                  </a:lnTo>
                  <a:lnTo>
                    <a:pt x="160" y="168"/>
                  </a:lnTo>
                  <a:lnTo>
                    <a:pt x="158" y="166"/>
                  </a:lnTo>
                  <a:close/>
                  <a:moveTo>
                    <a:pt x="124" y="198"/>
                  </a:moveTo>
                  <a:lnTo>
                    <a:pt x="122" y="198"/>
                  </a:lnTo>
                  <a:lnTo>
                    <a:pt x="120" y="196"/>
                  </a:lnTo>
                  <a:lnTo>
                    <a:pt x="114" y="200"/>
                  </a:lnTo>
                  <a:lnTo>
                    <a:pt x="108" y="202"/>
                  </a:lnTo>
                  <a:lnTo>
                    <a:pt x="106" y="200"/>
                  </a:lnTo>
                  <a:lnTo>
                    <a:pt x="104" y="202"/>
                  </a:lnTo>
                  <a:lnTo>
                    <a:pt x="100" y="202"/>
                  </a:lnTo>
                  <a:lnTo>
                    <a:pt x="106" y="204"/>
                  </a:lnTo>
                  <a:lnTo>
                    <a:pt x="108" y="208"/>
                  </a:lnTo>
                  <a:lnTo>
                    <a:pt x="104" y="214"/>
                  </a:lnTo>
                  <a:lnTo>
                    <a:pt x="106" y="218"/>
                  </a:lnTo>
                  <a:lnTo>
                    <a:pt x="112" y="212"/>
                  </a:lnTo>
                  <a:lnTo>
                    <a:pt x="116" y="208"/>
                  </a:lnTo>
                  <a:lnTo>
                    <a:pt x="124" y="208"/>
                  </a:lnTo>
                  <a:lnTo>
                    <a:pt x="126" y="204"/>
                  </a:lnTo>
                  <a:lnTo>
                    <a:pt x="130" y="208"/>
                  </a:lnTo>
                  <a:lnTo>
                    <a:pt x="136" y="208"/>
                  </a:lnTo>
                  <a:lnTo>
                    <a:pt x="138" y="204"/>
                  </a:lnTo>
                  <a:lnTo>
                    <a:pt x="142" y="202"/>
                  </a:lnTo>
                  <a:lnTo>
                    <a:pt x="140" y="200"/>
                  </a:lnTo>
                  <a:lnTo>
                    <a:pt x="144" y="200"/>
                  </a:lnTo>
                  <a:lnTo>
                    <a:pt x="144" y="198"/>
                  </a:lnTo>
                  <a:lnTo>
                    <a:pt x="146" y="196"/>
                  </a:lnTo>
                  <a:lnTo>
                    <a:pt x="148" y="192"/>
                  </a:lnTo>
                  <a:lnTo>
                    <a:pt x="150" y="188"/>
                  </a:lnTo>
                  <a:lnTo>
                    <a:pt x="150" y="184"/>
                  </a:lnTo>
                  <a:lnTo>
                    <a:pt x="148" y="184"/>
                  </a:lnTo>
                  <a:lnTo>
                    <a:pt x="150" y="182"/>
                  </a:lnTo>
                  <a:lnTo>
                    <a:pt x="148" y="180"/>
                  </a:lnTo>
                  <a:lnTo>
                    <a:pt x="146" y="176"/>
                  </a:lnTo>
                  <a:lnTo>
                    <a:pt x="144" y="176"/>
                  </a:lnTo>
                  <a:lnTo>
                    <a:pt x="144" y="178"/>
                  </a:lnTo>
                  <a:lnTo>
                    <a:pt x="144" y="182"/>
                  </a:lnTo>
                  <a:lnTo>
                    <a:pt x="142" y="186"/>
                  </a:lnTo>
                  <a:lnTo>
                    <a:pt x="138" y="188"/>
                  </a:lnTo>
                  <a:lnTo>
                    <a:pt x="138" y="192"/>
                  </a:lnTo>
                  <a:lnTo>
                    <a:pt x="136" y="192"/>
                  </a:lnTo>
                  <a:lnTo>
                    <a:pt x="132" y="196"/>
                  </a:lnTo>
                  <a:lnTo>
                    <a:pt x="130" y="194"/>
                  </a:lnTo>
                  <a:lnTo>
                    <a:pt x="130" y="198"/>
                  </a:lnTo>
                  <a:lnTo>
                    <a:pt x="130" y="200"/>
                  </a:lnTo>
                  <a:lnTo>
                    <a:pt x="126" y="198"/>
                  </a:lnTo>
                  <a:lnTo>
                    <a:pt x="124" y="198"/>
                  </a:lnTo>
                  <a:close/>
                  <a:moveTo>
                    <a:pt x="262" y="10"/>
                  </a:moveTo>
                  <a:lnTo>
                    <a:pt x="264" y="10"/>
                  </a:lnTo>
                  <a:lnTo>
                    <a:pt x="264" y="8"/>
                  </a:lnTo>
                  <a:lnTo>
                    <a:pt x="262" y="8"/>
                  </a:lnTo>
                  <a:lnTo>
                    <a:pt x="260" y="8"/>
                  </a:lnTo>
                  <a:lnTo>
                    <a:pt x="260" y="10"/>
                  </a:lnTo>
                  <a:lnTo>
                    <a:pt x="262" y="10"/>
                  </a:lnTo>
                  <a:close/>
                  <a:moveTo>
                    <a:pt x="234" y="262"/>
                  </a:moveTo>
                  <a:lnTo>
                    <a:pt x="234" y="262"/>
                  </a:lnTo>
                  <a:lnTo>
                    <a:pt x="234" y="260"/>
                  </a:lnTo>
                  <a:lnTo>
                    <a:pt x="232" y="260"/>
                  </a:lnTo>
                  <a:lnTo>
                    <a:pt x="230" y="260"/>
                  </a:lnTo>
                  <a:lnTo>
                    <a:pt x="228" y="260"/>
                  </a:lnTo>
                  <a:lnTo>
                    <a:pt x="226" y="260"/>
                  </a:lnTo>
                  <a:lnTo>
                    <a:pt x="226" y="262"/>
                  </a:lnTo>
                  <a:lnTo>
                    <a:pt x="228" y="262"/>
                  </a:lnTo>
                  <a:lnTo>
                    <a:pt x="230" y="262"/>
                  </a:lnTo>
                  <a:lnTo>
                    <a:pt x="232" y="264"/>
                  </a:lnTo>
                  <a:lnTo>
                    <a:pt x="234" y="264"/>
                  </a:lnTo>
                  <a:lnTo>
                    <a:pt x="234" y="262"/>
                  </a:lnTo>
                  <a:close/>
                  <a:moveTo>
                    <a:pt x="244" y="274"/>
                  </a:moveTo>
                  <a:lnTo>
                    <a:pt x="244" y="272"/>
                  </a:lnTo>
                  <a:lnTo>
                    <a:pt x="242" y="272"/>
                  </a:lnTo>
                  <a:lnTo>
                    <a:pt x="242" y="270"/>
                  </a:lnTo>
                  <a:lnTo>
                    <a:pt x="240" y="268"/>
                  </a:lnTo>
                  <a:lnTo>
                    <a:pt x="240" y="266"/>
                  </a:lnTo>
                  <a:lnTo>
                    <a:pt x="238" y="266"/>
                  </a:lnTo>
                  <a:lnTo>
                    <a:pt x="236" y="266"/>
                  </a:lnTo>
                  <a:lnTo>
                    <a:pt x="236" y="264"/>
                  </a:lnTo>
                  <a:lnTo>
                    <a:pt x="234" y="264"/>
                  </a:lnTo>
                  <a:lnTo>
                    <a:pt x="234" y="266"/>
                  </a:lnTo>
                  <a:lnTo>
                    <a:pt x="234" y="268"/>
                  </a:lnTo>
                  <a:lnTo>
                    <a:pt x="236" y="272"/>
                  </a:lnTo>
                  <a:lnTo>
                    <a:pt x="236" y="278"/>
                  </a:lnTo>
                  <a:lnTo>
                    <a:pt x="238" y="278"/>
                  </a:lnTo>
                  <a:lnTo>
                    <a:pt x="240" y="278"/>
                  </a:lnTo>
                  <a:lnTo>
                    <a:pt x="240" y="276"/>
                  </a:lnTo>
                  <a:lnTo>
                    <a:pt x="242" y="276"/>
                  </a:lnTo>
                  <a:lnTo>
                    <a:pt x="244" y="276"/>
                  </a:lnTo>
                  <a:lnTo>
                    <a:pt x="246" y="276"/>
                  </a:lnTo>
                  <a:lnTo>
                    <a:pt x="246" y="274"/>
                  </a:lnTo>
                  <a:lnTo>
                    <a:pt x="244" y="274"/>
                  </a:lnTo>
                  <a:close/>
                  <a:moveTo>
                    <a:pt x="342" y="70"/>
                  </a:moveTo>
                  <a:lnTo>
                    <a:pt x="344" y="70"/>
                  </a:lnTo>
                  <a:lnTo>
                    <a:pt x="344" y="66"/>
                  </a:lnTo>
                  <a:lnTo>
                    <a:pt x="342" y="66"/>
                  </a:lnTo>
                  <a:lnTo>
                    <a:pt x="338" y="66"/>
                  </a:lnTo>
                  <a:lnTo>
                    <a:pt x="340" y="68"/>
                  </a:lnTo>
                  <a:lnTo>
                    <a:pt x="342" y="70"/>
                  </a:lnTo>
                  <a:close/>
                  <a:moveTo>
                    <a:pt x="222" y="262"/>
                  </a:moveTo>
                  <a:lnTo>
                    <a:pt x="222" y="262"/>
                  </a:lnTo>
                  <a:lnTo>
                    <a:pt x="222" y="264"/>
                  </a:lnTo>
                  <a:lnTo>
                    <a:pt x="224" y="264"/>
                  </a:lnTo>
                  <a:lnTo>
                    <a:pt x="224" y="262"/>
                  </a:lnTo>
                  <a:lnTo>
                    <a:pt x="222" y="262"/>
                  </a:lnTo>
                  <a:close/>
                  <a:moveTo>
                    <a:pt x="434" y="172"/>
                  </a:moveTo>
                  <a:lnTo>
                    <a:pt x="434" y="172"/>
                  </a:lnTo>
                  <a:lnTo>
                    <a:pt x="432" y="174"/>
                  </a:lnTo>
                  <a:lnTo>
                    <a:pt x="430" y="176"/>
                  </a:lnTo>
                  <a:lnTo>
                    <a:pt x="430" y="178"/>
                  </a:lnTo>
                  <a:lnTo>
                    <a:pt x="428" y="180"/>
                  </a:lnTo>
                  <a:lnTo>
                    <a:pt x="430" y="182"/>
                  </a:lnTo>
                  <a:lnTo>
                    <a:pt x="432" y="184"/>
                  </a:lnTo>
                  <a:lnTo>
                    <a:pt x="434" y="182"/>
                  </a:lnTo>
                  <a:lnTo>
                    <a:pt x="434" y="180"/>
                  </a:lnTo>
                  <a:lnTo>
                    <a:pt x="434" y="178"/>
                  </a:lnTo>
                  <a:lnTo>
                    <a:pt x="434" y="176"/>
                  </a:lnTo>
                  <a:lnTo>
                    <a:pt x="436" y="176"/>
                  </a:lnTo>
                  <a:lnTo>
                    <a:pt x="438" y="176"/>
                  </a:lnTo>
                  <a:lnTo>
                    <a:pt x="440" y="176"/>
                  </a:lnTo>
                  <a:lnTo>
                    <a:pt x="438" y="174"/>
                  </a:lnTo>
                  <a:lnTo>
                    <a:pt x="438" y="172"/>
                  </a:lnTo>
                  <a:lnTo>
                    <a:pt x="436" y="172"/>
                  </a:lnTo>
                  <a:lnTo>
                    <a:pt x="434" y="172"/>
                  </a:lnTo>
                  <a:close/>
                  <a:moveTo>
                    <a:pt x="228" y="16"/>
                  </a:moveTo>
                  <a:lnTo>
                    <a:pt x="230" y="16"/>
                  </a:lnTo>
                  <a:lnTo>
                    <a:pt x="230" y="14"/>
                  </a:lnTo>
                  <a:lnTo>
                    <a:pt x="232" y="14"/>
                  </a:lnTo>
                  <a:lnTo>
                    <a:pt x="232" y="16"/>
                  </a:lnTo>
                  <a:lnTo>
                    <a:pt x="234" y="16"/>
                  </a:lnTo>
                  <a:lnTo>
                    <a:pt x="236" y="16"/>
                  </a:lnTo>
                  <a:lnTo>
                    <a:pt x="236" y="14"/>
                  </a:lnTo>
                  <a:lnTo>
                    <a:pt x="236" y="12"/>
                  </a:lnTo>
                  <a:lnTo>
                    <a:pt x="234" y="10"/>
                  </a:lnTo>
                  <a:lnTo>
                    <a:pt x="232" y="8"/>
                  </a:lnTo>
                  <a:lnTo>
                    <a:pt x="230" y="8"/>
                  </a:lnTo>
                  <a:lnTo>
                    <a:pt x="228" y="10"/>
                  </a:lnTo>
                  <a:lnTo>
                    <a:pt x="226" y="8"/>
                  </a:lnTo>
                  <a:lnTo>
                    <a:pt x="226" y="10"/>
                  </a:lnTo>
                  <a:lnTo>
                    <a:pt x="224" y="8"/>
                  </a:lnTo>
                  <a:lnTo>
                    <a:pt x="224" y="12"/>
                  </a:lnTo>
                  <a:lnTo>
                    <a:pt x="222" y="10"/>
                  </a:lnTo>
                  <a:lnTo>
                    <a:pt x="222" y="12"/>
                  </a:lnTo>
                  <a:lnTo>
                    <a:pt x="218" y="12"/>
                  </a:lnTo>
                  <a:lnTo>
                    <a:pt x="218" y="14"/>
                  </a:lnTo>
                  <a:lnTo>
                    <a:pt x="220" y="14"/>
                  </a:lnTo>
                  <a:lnTo>
                    <a:pt x="220" y="16"/>
                  </a:lnTo>
                  <a:lnTo>
                    <a:pt x="222" y="16"/>
                  </a:lnTo>
                  <a:lnTo>
                    <a:pt x="222" y="12"/>
                  </a:lnTo>
                  <a:lnTo>
                    <a:pt x="222" y="16"/>
                  </a:lnTo>
                  <a:lnTo>
                    <a:pt x="224" y="16"/>
                  </a:lnTo>
                  <a:lnTo>
                    <a:pt x="226" y="14"/>
                  </a:lnTo>
                  <a:lnTo>
                    <a:pt x="228" y="14"/>
                  </a:lnTo>
                  <a:lnTo>
                    <a:pt x="228" y="16"/>
                  </a:lnTo>
                  <a:close/>
                  <a:moveTo>
                    <a:pt x="204" y="18"/>
                  </a:moveTo>
                  <a:lnTo>
                    <a:pt x="206" y="18"/>
                  </a:lnTo>
                  <a:lnTo>
                    <a:pt x="208" y="22"/>
                  </a:lnTo>
                  <a:lnTo>
                    <a:pt x="208" y="20"/>
                  </a:lnTo>
                  <a:lnTo>
                    <a:pt x="208" y="16"/>
                  </a:lnTo>
                  <a:lnTo>
                    <a:pt x="212" y="16"/>
                  </a:lnTo>
                  <a:lnTo>
                    <a:pt x="210" y="14"/>
                  </a:lnTo>
                  <a:lnTo>
                    <a:pt x="212" y="14"/>
                  </a:lnTo>
                  <a:lnTo>
                    <a:pt x="210" y="12"/>
                  </a:lnTo>
                  <a:lnTo>
                    <a:pt x="208" y="14"/>
                  </a:lnTo>
                  <a:lnTo>
                    <a:pt x="206" y="14"/>
                  </a:lnTo>
                  <a:lnTo>
                    <a:pt x="206" y="16"/>
                  </a:lnTo>
                  <a:lnTo>
                    <a:pt x="204" y="16"/>
                  </a:lnTo>
                  <a:lnTo>
                    <a:pt x="202" y="16"/>
                  </a:lnTo>
                  <a:lnTo>
                    <a:pt x="200" y="18"/>
                  </a:lnTo>
                  <a:lnTo>
                    <a:pt x="200" y="20"/>
                  </a:lnTo>
                  <a:lnTo>
                    <a:pt x="202" y="20"/>
                  </a:lnTo>
                  <a:lnTo>
                    <a:pt x="204" y="22"/>
                  </a:lnTo>
                  <a:lnTo>
                    <a:pt x="202" y="18"/>
                  </a:lnTo>
                  <a:lnTo>
                    <a:pt x="204" y="18"/>
                  </a:lnTo>
                  <a:close/>
                  <a:moveTo>
                    <a:pt x="444" y="230"/>
                  </a:moveTo>
                  <a:lnTo>
                    <a:pt x="444" y="230"/>
                  </a:lnTo>
                  <a:lnTo>
                    <a:pt x="442" y="230"/>
                  </a:lnTo>
                  <a:lnTo>
                    <a:pt x="442" y="232"/>
                  </a:lnTo>
                  <a:lnTo>
                    <a:pt x="440" y="232"/>
                  </a:lnTo>
                  <a:lnTo>
                    <a:pt x="446" y="220"/>
                  </a:lnTo>
                  <a:lnTo>
                    <a:pt x="444" y="206"/>
                  </a:lnTo>
                  <a:lnTo>
                    <a:pt x="442" y="202"/>
                  </a:lnTo>
                  <a:lnTo>
                    <a:pt x="442" y="206"/>
                  </a:lnTo>
                  <a:lnTo>
                    <a:pt x="440" y="212"/>
                  </a:lnTo>
                  <a:lnTo>
                    <a:pt x="440" y="210"/>
                  </a:lnTo>
                  <a:lnTo>
                    <a:pt x="438" y="210"/>
                  </a:lnTo>
                  <a:lnTo>
                    <a:pt x="438" y="208"/>
                  </a:lnTo>
                  <a:lnTo>
                    <a:pt x="436" y="200"/>
                  </a:lnTo>
                  <a:lnTo>
                    <a:pt x="438" y="196"/>
                  </a:lnTo>
                  <a:lnTo>
                    <a:pt x="436" y="194"/>
                  </a:lnTo>
                  <a:lnTo>
                    <a:pt x="434" y="188"/>
                  </a:lnTo>
                  <a:lnTo>
                    <a:pt x="432" y="188"/>
                  </a:lnTo>
                  <a:lnTo>
                    <a:pt x="430" y="192"/>
                  </a:lnTo>
                  <a:lnTo>
                    <a:pt x="430" y="194"/>
                  </a:lnTo>
                  <a:lnTo>
                    <a:pt x="430" y="196"/>
                  </a:lnTo>
                  <a:lnTo>
                    <a:pt x="430" y="198"/>
                  </a:lnTo>
                  <a:lnTo>
                    <a:pt x="430" y="200"/>
                  </a:lnTo>
                  <a:lnTo>
                    <a:pt x="432" y="204"/>
                  </a:lnTo>
                  <a:lnTo>
                    <a:pt x="432" y="206"/>
                  </a:lnTo>
                  <a:lnTo>
                    <a:pt x="432" y="208"/>
                  </a:lnTo>
                  <a:lnTo>
                    <a:pt x="430" y="210"/>
                  </a:lnTo>
                  <a:lnTo>
                    <a:pt x="430" y="212"/>
                  </a:lnTo>
                  <a:lnTo>
                    <a:pt x="428" y="214"/>
                  </a:lnTo>
                  <a:lnTo>
                    <a:pt x="426" y="214"/>
                  </a:lnTo>
                  <a:lnTo>
                    <a:pt x="426" y="212"/>
                  </a:lnTo>
                  <a:lnTo>
                    <a:pt x="424" y="212"/>
                  </a:lnTo>
                  <a:lnTo>
                    <a:pt x="422" y="212"/>
                  </a:lnTo>
                  <a:lnTo>
                    <a:pt x="422" y="210"/>
                  </a:lnTo>
                  <a:lnTo>
                    <a:pt x="420" y="210"/>
                  </a:lnTo>
                  <a:lnTo>
                    <a:pt x="420" y="208"/>
                  </a:lnTo>
                  <a:lnTo>
                    <a:pt x="418" y="206"/>
                  </a:lnTo>
                  <a:lnTo>
                    <a:pt x="418" y="204"/>
                  </a:lnTo>
                  <a:lnTo>
                    <a:pt x="416" y="204"/>
                  </a:lnTo>
                  <a:lnTo>
                    <a:pt x="416" y="202"/>
                  </a:lnTo>
                  <a:lnTo>
                    <a:pt x="416" y="200"/>
                  </a:lnTo>
                  <a:lnTo>
                    <a:pt x="416" y="198"/>
                  </a:lnTo>
                  <a:lnTo>
                    <a:pt x="416" y="196"/>
                  </a:lnTo>
                  <a:lnTo>
                    <a:pt x="416" y="194"/>
                  </a:lnTo>
                  <a:lnTo>
                    <a:pt x="414" y="194"/>
                  </a:lnTo>
                  <a:lnTo>
                    <a:pt x="414" y="192"/>
                  </a:lnTo>
                  <a:lnTo>
                    <a:pt x="414" y="190"/>
                  </a:lnTo>
                  <a:lnTo>
                    <a:pt x="416" y="190"/>
                  </a:lnTo>
                  <a:lnTo>
                    <a:pt x="414" y="190"/>
                  </a:lnTo>
                  <a:lnTo>
                    <a:pt x="412" y="188"/>
                  </a:lnTo>
                  <a:lnTo>
                    <a:pt x="410" y="188"/>
                  </a:lnTo>
                  <a:lnTo>
                    <a:pt x="412" y="184"/>
                  </a:lnTo>
                  <a:lnTo>
                    <a:pt x="410" y="180"/>
                  </a:lnTo>
                  <a:lnTo>
                    <a:pt x="410" y="178"/>
                  </a:lnTo>
                  <a:lnTo>
                    <a:pt x="412" y="178"/>
                  </a:lnTo>
                  <a:lnTo>
                    <a:pt x="412" y="176"/>
                  </a:lnTo>
                  <a:lnTo>
                    <a:pt x="412" y="174"/>
                  </a:lnTo>
                  <a:lnTo>
                    <a:pt x="414" y="172"/>
                  </a:lnTo>
                  <a:lnTo>
                    <a:pt x="414" y="170"/>
                  </a:lnTo>
                  <a:lnTo>
                    <a:pt x="416" y="170"/>
                  </a:lnTo>
                  <a:lnTo>
                    <a:pt x="416" y="168"/>
                  </a:lnTo>
                  <a:lnTo>
                    <a:pt x="418" y="168"/>
                  </a:lnTo>
                  <a:lnTo>
                    <a:pt x="420" y="168"/>
                  </a:lnTo>
                  <a:lnTo>
                    <a:pt x="420" y="166"/>
                  </a:lnTo>
                  <a:lnTo>
                    <a:pt x="416" y="164"/>
                  </a:lnTo>
                  <a:lnTo>
                    <a:pt x="414" y="162"/>
                  </a:lnTo>
                  <a:lnTo>
                    <a:pt x="414" y="160"/>
                  </a:lnTo>
                  <a:lnTo>
                    <a:pt x="416" y="158"/>
                  </a:lnTo>
                  <a:lnTo>
                    <a:pt x="418" y="158"/>
                  </a:lnTo>
                  <a:lnTo>
                    <a:pt x="420" y="158"/>
                  </a:lnTo>
                  <a:lnTo>
                    <a:pt x="422" y="158"/>
                  </a:lnTo>
                  <a:lnTo>
                    <a:pt x="424" y="158"/>
                  </a:lnTo>
                  <a:lnTo>
                    <a:pt x="426" y="158"/>
                  </a:lnTo>
                  <a:lnTo>
                    <a:pt x="426" y="160"/>
                  </a:lnTo>
                  <a:lnTo>
                    <a:pt x="428" y="160"/>
                  </a:lnTo>
                  <a:lnTo>
                    <a:pt x="430" y="164"/>
                  </a:lnTo>
                  <a:lnTo>
                    <a:pt x="434" y="166"/>
                  </a:lnTo>
                  <a:lnTo>
                    <a:pt x="434" y="162"/>
                  </a:lnTo>
                  <a:lnTo>
                    <a:pt x="436" y="162"/>
                  </a:lnTo>
                  <a:lnTo>
                    <a:pt x="436" y="160"/>
                  </a:lnTo>
                  <a:lnTo>
                    <a:pt x="432" y="158"/>
                  </a:lnTo>
                  <a:lnTo>
                    <a:pt x="430" y="156"/>
                  </a:lnTo>
                  <a:lnTo>
                    <a:pt x="428" y="156"/>
                  </a:lnTo>
                  <a:lnTo>
                    <a:pt x="426" y="156"/>
                  </a:lnTo>
                  <a:lnTo>
                    <a:pt x="424" y="156"/>
                  </a:lnTo>
                  <a:lnTo>
                    <a:pt x="424" y="154"/>
                  </a:lnTo>
                  <a:lnTo>
                    <a:pt x="424" y="152"/>
                  </a:lnTo>
                  <a:lnTo>
                    <a:pt x="422" y="150"/>
                  </a:lnTo>
                  <a:lnTo>
                    <a:pt x="422" y="148"/>
                  </a:lnTo>
                  <a:lnTo>
                    <a:pt x="422" y="144"/>
                  </a:lnTo>
                  <a:lnTo>
                    <a:pt x="420" y="142"/>
                  </a:lnTo>
                  <a:lnTo>
                    <a:pt x="420" y="140"/>
                  </a:lnTo>
                  <a:lnTo>
                    <a:pt x="418" y="138"/>
                  </a:lnTo>
                  <a:lnTo>
                    <a:pt x="416" y="136"/>
                  </a:lnTo>
                  <a:lnTo>
                    <a:pt x="416" y="134"/>
                  </a:lnTo>
                  <a:lnTo>
                    <a:pt x="418" y="134"/>
                  </a:lnTo>
                  <a:lnTo>
                    <a:pt x="418" y="132"/>
                  </a:lnTo>
                  <a:lnTo>
                    <a:pt x="418" y="130"/>
                  </a:lnTo>
                  <a:lnTo>
                    <a:pt x="416" y="130"/>
                  </a:lnTo>
                  <a:lnTo>
                    <a:pt x="416" y="128"/>
                  </a:lnTo>
                  <a:lnTo>
                    <a:pt x="414" y="126"/>
                  </a:lnTo>
                  <a:lnTo>
                    <a:pt x="412" y="124"/>
                  </a:lnTo>
                  <a:lnTo>
                    <a:pt x="410" y="122"/>
                  </a:lnTo>
                  <a:lnTo>
                    <a:pt x="410" y="120"/>
                  </a:lnTo>
                  <a:lnTo>
                    <a:pt x="410" y="118"/>
                  </a:lnTo>
                  <a:lnTo>
                    <a:pt x="408" y="116"/>
                  </a:lnTo>
                  <a:lnTo>
                    <a:pt x="406" y="110"/>
                  </a:lnTo>
                  <a:lnTo>
                    <a:pt x="402" y="108"/>
                  </a:lnTo>
                  <a:lnTo>
                    <a:pt x="402" y="104"/>
                  </a:lnTo>
                  <a:lnTo>
                    <a:pt x="400" y="102"/>
                  </a:lnTo>
                  <a:lnTo>
                    <a:pt x="402" y="100"/>
                  </a:lnTo>
                  <a:lnTo>
                    <a:pt x="396" y="98"/>
                  </a:lnTo>
                  <a:lnTo>
                    <a:pt x="394" y="94"/>
                  </a:lnTo>
                  <a:lnTo>
                    <a:pt x="392" y="90"/>
                  </a:lnTo>
                  <a:lnTo>
                    <a:pt x="390" y="88"/>
                  </a:lnTo>
                  <a:lnTo>
                    <a:pt x="392" y="84"/>
                  </a:lnTo>
                  <a:lnTo>
                    <a:pt x="390" y="80"/>
                  </a:lnTo>
                  <a:lnTo>
                    <a:pt x="388" y="78"/>
                  </a:lnTo>
                  <a:lnTo>
                    <a:pt x="388" y="76"/>
                  </a:lnTo>
                  <a:lnTo>
                    <a:pt x="386" y="76"/>
                  </a:lnTo>
                  <a:lnTo>
                    <a:pt x="386" y="74"/>
                  </a:lnTo>
                  <a:lnTo>
                    <a:pt x="384" y="74"/>
                  </a:lnTo>
                  <a:lnTo>
                    <a:pt x="382" y="72"/>
                  </a:lnTo>
                  <a:lnTo>
                    <a:pt x="380" y="72"/>
                  </a:lnTo>
                  <a:lnTo>
                    <a:pt x="378" y="72"/>
                  </a:lnTo>
                  <a:lnTo>
                    <a:pt x="376" y="74"/>
                  </a:lnTo>
                  <a:lnTo>
                    <a:pt x="374" y="72"/>
                  </a:lnTo>
                  <a:lnTo>
                    <a:pt x="376" y="70"/>
                  </a:lnTo>
                  <a:lnTo>
                    <a:pt x="378" y="70"/>
                  </a:lnTo>
                  <a:lnTo>
                    <a:pt x="382" y="70"/>
                  </a:lnTo>
                  <a:lnTo>
                    <a:pt x="380" y="68"/>
                  </a:lnTo>
                  <a:lnTo>
                    <a:pt x="380" y="66"/>
                  </a:lnTo>
                  <a:lnTo>
                    <a:pt x="374" y="60"/>
                  </a:lnTo>
                  <a:lnTo>
                    <a:pt x="372" y="60"/>
                  </a:lnTo>
                  <a:lnTo>
                    <a:pt x="372" y="58"/>
                  </a:lnTo>
                  <a:lnTo>
                    <a:pt x="370" y="58"/>
                  </a:lnTo>
                  <a:lnTo>
                    <a:pt x="368" y="58"/>
                  </a:lnTo>
                  <a:lnTo>
                    <a:pt x="366" y="58"/>
                  </a:lnTo>
                  <a:lnTo>
                    <a:pt x="366" y="56"/>
                  </a:lnTo>
                  <a:lnTo>
                    <a:pt x="364" y="56"/>
                  </a:lnTo>
                  <a:lnTo>
                    <a:pt x="362" y="54"/>
                  </a:lnTo>
                  <a:lnTo>
                    <a:pt x="360" y="54"/>
                  </a:lnTo>
                  <a:lnTo>
                    <a:pt x="358" y="54"/>
                  </a:lnTo>
                  <a:lnTo>
                    <a:pt x="356" y="54"/>
                  </a:lnTo>
                  <a:lnTo>
                    <a:pt x="354" y="54"/>
                  </a:lnTo>
                  <a:lnTo>
                    <a:pt x="352" y="54"/>
                  </a:lnTo>
                  <a:lnTo>
                    <a:pt x="350" y="54"/>
                  </a:lnTo>
                  <a:lnTo>
                    <a:pt x="348" y="52"/>
                  </a:lnTo>
                  <a:lnTo>
                    <a:pt x="344" y="50"/>
                  </a:lnTo>
                  <a:lnTo>
                    <a:pt x="342" y="50"/>
                  </a:lnTo>
                  <a:lnTo>
                    <a:pt x="342" y="54"/>
                  </a:lnTo>
                  <a:lnTo>
                    <a:pt x="340" y="52"/>
                  </a:lnTo>
                  <a:lnTo>
                    <a:pt x="338" y="56"/>
                  </a:lnTo>
                  <a:lnTo>
                    <a:pt x="336" y="56"/>
                  </a:lnTo>
                  <a:lnTo>
                    <a:pt x="330" y="56"/>
                  </a:lnTo>
                  <a:lnTo>
                    <a:pt x="336" y="58"/>
                  </a:lnTo>
                  <a:lnTo>
                    <a:pt x="336" y="60"/>
                  </a:lnTo>
                  <a:lnTo>
                    <a:pt x="338" y="64"/>
                  </a:lnTo>
                  <a:lnTo>
                    <a:pt x="340" y="62"/>
                  </a:lnTo>
                  <a:lnTo>
                    <a:pt x="344" y="64"/>
                  </a:lnTo>
                  <a:lnTo>
                    <a:pt x="346" y="66"/>
                  </a:lnTo>
                  <a:lnTo>
                    <a:pt x="352" y="66"/>
                  </a:lnTo>
                  <a:lnTo>
                    <a:pt x="352" y="70"/>
                  </a:lnTo>
                  <a:lnTo>
                    <a:pt x="356" y="68"/>
                  </a:lnTo>
                  <a:lnTo>
                    <a:pt x="360" y="72"/>
                  </a:lnTo>
                  <a:lnTo>
                    <a:pt x="356" y="72"/>
                  </a:lnTo>
                  <a:lnTo>
                    <a:pt x="356" y="74"/>
                  </a:lnTo>
                  <a:lnTo>
                    <a:pt x="354" y="76"/>
                  </a:lnTo>
                  <a:lnTo>
                    <a:pt x="360" y="76"/>
                  </a:lnTo>
                  <a:lnTo>
                    <a:pt x="360" y="78"/>
                  </a:lnTo>
                  <a:lnTo>
                    <a:pt x="364" y="78"/>
                  </a:lnTo>
                  <a:lnTo>
                    <a:pt x="366" y="80"/>
                  </a:lnTo>
                  <a:lnTo>
                    <a:pt x="370" y="82"/>
                  </a:lnTo>
                  <a:lnTo>
                    <a:pt x="370" y="84"/>
                  </a:lnTo>
                  <a:lnTo>
                    <a:pt x="372" y="86"/>
                  </a:lnTo>
                  <a:lnTo>
                    <a:pt x="370" y="88"/>
                  </a:lnTo>
                  <a:lnTo>
                    <a:pt x="368" y="86"/>
                  </a:lnTo>
                  <a:lnTo>
                    <a:pt x="364" y="82"/>
                  </a:lnTo>
                  <a:lnTo>
                    <a:pt x="356" y="80"/>
                  </a:lnTo>
                  <a:lnTo>
                    <a:pt x="356" y="82"/>
                  </a:lnTo>
                  <a:lnTo>
                    <a:pt x="354" y="82"/>
                  </a:lnTo>
                  <a:lnTo>
                    <a:pt x="352" y="80"/>
                  </a:lnTo>
                  <a:lnTo>
                    <a:pt x="350" y="80"/>
                  </a:lnTo>
                  <a:lnTo>
                    <a:pt x="350" y="82"/>
                  </a:lnTo>
                  <a:lnTo>
                    <a:pt x="346" y="82"/>
                  </a:lnTo>
                  <a:lnTo>
                    <a:pt x="346" y="84"/>
                  </a:lnTo>
                  <a:lnTo>
                    <a:pt x="344" y="86"/>
                  </a:lnTo>
                  <a:lnTo>
                    <a:pt x="344" y="84"/>
                  </a:lnTo>
                  <a:lnTo>
                    <a:pt x="342" y="82"/>
                  </a:lnTo>
                  <a:lnTo>
                    <a:pt x="340" y="82"/>
                  </a:lnTo>
                  <a:lnTo>
                    <a:pt x="338" y="82"/>
                  </a:lnTo>
                  <a:lnTo>
                    <a:pt x="338" y="84"/>
                  </a:lnTo>
                  <a:lnTo>
                    <a:pt x="336" y="84"/>
                  </a:lnTo>
                  <a:lnTo>
                    <a:pt x="336" y="82"/>
                  </a:lnTo>
                  <a:lnTo>
                    <a:pt x="334" y="80"/>
                  </a:lnTo>
                  <a:lnTo>
                    <a:pt x="332" y="78"/>
                  </a:lnTo>
                  <a:lnTo>
                    <a:pt x="328" y="76"/>
                  </a:lnTo>
                  <a:lnTo>
                    <a:pt x="328" y="72"/>
                  </a:lnTo>
                  <a:lnTo>
                    <a:pt x="326" y="72"/>
                  </a:lnTo>
                  <a:lnTo>
                    <a:pt x="324" y="68"/>
                  </a:lnTo>
                  <a:lnTo>
                    <a:pt x="322" y="68"/>
                  </a:lnTo>
                  <a:lnTo>
                    <a:pt x="324" y="68"/>
                  </a:lnTo>
                  <a:lnTo>
                    <a:pt x="324" y="66"/>
                  </a:lnTo>
                  <a:lnTo>
                    <a:pt x="322" y="66"/>
                  </a:lnTo>
                  <a:lnTo>
                    <a:pt x="322" y="64"/>
                  </a:lnTo>
                  <a:lnTo>
                    <a:pt x="322" y="62"/>
                  </a:lnTo>
                  <a:lnTo>
                    <a:pt x="320" y="62"/>
                  </a:lnTo>
                  <a:lnTo>
                    <a:pt x="318" y="64"/>
                  </a:lnTo>
                  <a:lnTo>
                    <a:pt x="318" y="60"/>
                  </a:lnTo>
                  <a:lnTo>
                    <a:pt x="318" y="58"/>
                  </a:lnTo>
                  <a:lnTo>
                    <a:pt x="312" y="56"/>
                  </a:lnTo>
                  <a:lnTo>
                    <a:pt x="308" y="56"/>
                  </a:lnTo>
                  <a:lnTo>
                    <a:pt x="308" y="60"/>
                  </a:lnTo>
                  <a:lnTo>
                    <a:pt x="304" y="60"/>
                  </a:lnTo>
                  <a:lnTo>
                    <a:pt x="302" y="62"/>
                  </a:lnTo>
                  <a:lnTo>
                    <a:pt x="304" y="62"/>
                  </a:lnTo>
                  <a:lnTo>
                    <a:pt x="304" y="66"/>
                  </a:lnTo>
                  <a:lnTo>
                    <a:pt x="300" y="66"/>
                  </a:lnTo>
                  <a:lnTo>
                    <a:pt x="296" y="64"/>
                  </a:lnTo>
                  <a:lnTo>
                    <a:pt x="296" y="68"/>
                  </a:lnTo>
                  <a:lnTo>
                    <a:pt x="300" y="72"/>
                  </a:lnTo>
                  <a:lnTo>
                    <a:pt x="296" y="70"/>
                  </a:lnTo>
                  <a:lnTo>
                    <a:pt x="294" y="70"/>
                  </a:lnTo>
                  <a:lnTo>
                    <a:pt x="292" y="74"/>
                  </a:lnTo>
                  <a:lnTo>
                    <a:pt x="288" y="74"/>
                  </a:lnTo>
                  <a:lnTo>
                    <a:pt x="284" y="74"/>
                  </a:lnTo>
                  <a:lnTo>
                    <a:pt x="280" y="72"/>
                  </a:lnTo>
                  <a:lnTo>
                    <a:pt x="278" y="74"/>
                  </a:lnTo>
                  <a:lnTo>
                    <a:pt x="276" y="72"/>
                  </a:lnTo>
                  <a:lnTo>
                    <a:pt x="268" y="72"/>
                  </a:lnTo>
                  <a:lnTo>
                    <a:pt x="266" y="72"/>
                  </a:lnTo>
                  <a:lnTo>
                    <a:pt x="264" y="74"/>
                  </a:lnTo>
                  <a:lnTo>
                    <a:pt x="264" y="76"/>
                  </a:lnTo>
                  <a:lnTo>
                    <a:pt x="264" y="74"/>
                  </a:lnTo>
                  <a:lnTo>
                    <a:pt x="262" y="74"/>
                  </a:lnTo>
                  <a:lnTo>
                    <a:pt x="260" y="74"/>
                  </a:lnTo>
                  <a:lnTo>
                    <a:pt x="258" y="74"/>
                  </a:lnTo>
                  <a:lnTo>
                    <a:pt x="256" y="74"/>
                  </a:lnTo>
                  <a:lnTo>
                    <a:pt x="254" y="74"/>
                  </a:lnTo>
                  <a:lnTo>
                    <a:pt x="252" y="74"/>
                  </a:lnTo>
                  <a:lnTo>
                    <a:pt x="252" y="76"/>
                  </a:lnTo>
                  <a:lnTo>
                    <a:pt x="246" y="76"/>
                  </a:lnTo>
                  <a:lnTo>
                    <a:pt x="244" y="74"/>
                  </a:lnTo>
                  <a:lnTo>
                    <a:pt x="242" y="74"/>
                  </a:lnTo>
                  <a:lnTo>
                    <a:pt x="240" y="74"/>
                  </a:lnTo>
                  <a:lnTo>
                    <a:pt x="240" y="72"/>
                  </a:lnTo>
                  <a:lnTo>
                    <a:pt x="238" y="72"/>
                  </a:lnTo>
                  <a:lnTo>
                    <a:pt x="238" y="74"/>
                  </a:lnTo>
                  <a:lnTo>
                    <a:pt x="238" y="76"/>
                  </a:lnTo>
                  <a:lnTo>
                    <a:pt x="238" y="78"/>
                  </a:lnTo>
                  <a:lnTo>
                    <a:pt x="236" y="80"/>
                  </a:lnTo>
                  <a:lnTo>
                    <a:pt x="234" y="80"/>
                  </a:lnTo>
                  <a:lnTo>
                    <a:pt x="232" y="80"/>
                  </a:lnTo>
                  <a:lnTo>
                    <a:pt x="230" y="80"/>
                  </a:lnTo>
                  <a:lnTo>
                    <a:pt x="228" y="82"/>
                  </a:lnTo>
                  <a:lnTo>
                    <a:pt x="230" y="84"/>
                  </a:lnTo>
                  <a:lnTo>
                    <a:pt x="234" y="88"/>
                  </a:lnTo>
                  <a:lnTo>
                    <a:pt x="236" y="88"/>
                  </a:lnTo>
                  <a:lnTo>
                    <a:pt x="232" y="88"/>
                  </a:lnTo>
                  <a:lnTo>
                    <a:pt x="230" y="92"/>
                  </a:lnTo>
                  <a:lnTo>
                    <a:pt x="226" y="92"/>
                  </a:lnTo>
                  <a:lnTo>
                    <a:pt x="222" y="90"/>
                  </a:lnTo>
                  <a:lnTo>
                    <a:pt x="220" y="94"/>
                  </a:lnTo>
                  <a:lnTo>
                    <a:pt x="220" y="96"/>
                  </a:lnTo>
                  <a:lnTo>
                    <a:pt x="224" y="96"/>
                  </a:lnTo>
                  <a:lnTo>
                    <a:pt x="228" y="94"/>
                  </a:lnTo>
                  <a:lnTo>
                    <a:pt x="230" y="96"/>
                  </a:lnTo>
                  <a:lnTo>
                    <a:pt x="234" y="96"/>
                  </a:lnTo>
                  <a:lnTo>
                    <a:pt x="236" y="96"/>
                  </a:lnTo>
                  <a:lnTo>
                    <a:pt x="234" y="98"/>
                  </a:lnTo>
                  <a:lnTo>
                    <a:pt x="232" y="98"/>
                  </a:lnTo>
                  <a:lnTo>
                    <a:pt x="230" y="98"/>
                  </a:lnTo>
                  <a:lnTo>
                    <a:pt x="228" y="98"/>
                  </a:lnTo>
                  <a:lnTo>
                    <a:pt x="228" y="100"/>
                  </a:lnTo>
                  <a:lnTo>
                    <a:pt x="228" y="102"/>
                  </a:lnTo>
                  <a:lnTo>
                    <a:pt x="228" y="104"/>
                  </a:lnTo>
                  <a:lnTo>
                    <a:pt x="228" y="106"/>
                  </a:lnTo>
                  <a:lnTo>
                    <a:pt x="230" y="108"/>
                  </a:lnTo>
                  <a:lnTo>
                    <a:pt x="230" y="110"/>
                  </a:lnTo>
                  <a:lnTo>
                    <a:pt x="232" y="110"/>
                  </a:lnTo>
                  <a:lnTo>
                    <a:pt x="236" y="112"/>
                  </a:lnTo>
                  <a:lnTo>
                    <a:pt x="238" y="114"/>
                  </a:lnTo>
                  <a:lnTo>
                    <a:pt x="242" y="116"/>
                  </a:lnTo>
                  <a:lnTo>
                    <a:pt x="242" y="118"/>
                  </a:lnTo>
                  <a:lnTo>
                    <a:pt x="242" y="120"/>
                  </a:lnTo>
                  <a:lnTo>
                    <a:pt x="240" y="120"/>
                  </a:lnTo>
                  <a:lnTo>
                    <a:pt x="238" y="122"/>
                  </a:lnTo>
                  <a:lnTo>
                    <a:pt x="236" y="122"/>
                  </a:lnTo>
                  <a:lnTo>
                    <a:pt x="236" y="124"/>
                  </a:lnTo>
                  <a:lnTo>
                    <a:pt x="234" y="124"/>
                  </a:lnTo>
                  <a:lnTo>
                    <a:pt x="232" y="124"/>
                  </a:lnTo>
                  <a:lnTo>
                    <a:pt x="230" y="126"/>
                  </a:lnTo>
                  <a:lnTo>
                    <a:pt x="228" y="126"/>
                  </a:lnTo>
                  <a:lnTo>
                    <a:pt x="228" y="128"/>
                  </a:lnTo>
                  <a:lnTo>
                    <a:pt x="228" y="130"/>
                  </a:lnTo>
                  <a:lnTo>
                    <a:pt x="226" y="130"/>
                  </a:lnTo>
                  <a:lnTo>
                    <a:pt x="226" y="132"/>
                  </a:lnTo>
                  <a:lnTo>
                    <a:pt x="224" y="132"/>
                  </a:lnTo>
                  <a:lnTo>
                    <a:pt x="226" y="132"/>
                  </a:lnTo>
                  <a:lnTo>
                    <a:pt x="228" y="132"/>
                  </a:lnTo>
                  <a:lnTo>
                    <a:pt x="228" y="130"/>
                  </a:lnTo>
                  <a:lnTo>
                    <a:pt x="230" y="130"/>
                  </a:lnTo>
                  <a:lnTo>
                    <a:pt x="232" y="128"/>
                  </a:lnTo>
                  <a:lnTo>
                    <a:pt x="234" y="128"/>
                  </a:lnTo>
                  <a:lnTo>
                    <a:pt x="236" y="128"/>
                  </a:lnTo>
                  <a:lnTo>
                    <a:pt x="236" y="130"/>
                  </a:lnTo>
                  <a:lnTo>
                    <a:pt x="238" y="130"/>
                  </a:lnTo>
                  <a:lnTo>
                    <a:pt x="238" y="128"/>
                  </a:lnTo>
                  <a:lnTo>
                    <a:pt x="238" y="126"/>
                  </a:lnTo>
                  <a:lnTo>
                    <a:pt x="240" y="124"/>
                  </a:lnTo>
                  <a:lnTo>
                    <a:pt x="242" y="124"/>
                  </a:lnTo>
                  <a:lnTo>
                    <a:pt x="242" y="122"/>
                  </a:lnTo>
                  <a:lnTo>
                    <a:pt x="244" y="120"/>
                  </a:lnTo>
                  <a:lnTo>
                    <a:pt x="246" y="120"/>
                  </a:lnTo>
                  <a:lnTo>
                    <a:pt x="248" y="120"/>
                  </a:lnTo>
                  <a:lnTo>
                    <a:pt x="250" y="120"/>
                  </a:lnTo>
                  <a:lnTo>
                    <a:pt x="250" y="118"/>
                  </a:lnTo>
                  <a:lnTo>
                    <a:pt x="250" y="116"/>
                  </a:lnTo>
                  <a:lnTo>
                    <a:pt x="250" y="112"/>
                  </a:lnTo>
                  <a:lnTo>
                    <a:pt x="250" y="110"/>
                  </a:lnTo>
                  <a:lnTo>
                    <a:pt x="252" y="110"/>
                  </a:lnTo>
                  <a:lnTo>
                    <a:pt x="254" y="110"/>
                  </a:lnTo>
                  <a:lnTo>
                    <a:pt x="256" y="108"/>
                  </a:lnTo>
                  <a:lnTo>
                    <a:pt x="262" y="108"/>
                  </a:lnTo>
                  <a:lnTo>
                    <a:pt x="264" y="110"/>
                  </a:lnTo>
                  <a:lnTo>
                    <a:pt x="266" y="110"/>
                  </a:lnTo>
                  <a:lnTo>
                    <a:pt x="268" y="112"/>
                  </a:lnTo>
                  <a:lnTo>
                    <a:pt x="270" y="112"/>
                  </a:lnTo>
                  <a:lnTo>
                    <a:pt x="272" y="112"/>
                  </a:lnTo>
                  <a:lnTo>
                    <a:pt x="274" y="112"/>
                  </a:lnTo>
                  <a:lnTo>
                    <a:pt x="276" y="114"/>
                  </a:lnTo>
                  <a:lnTo>
                    <a:pt x="278" y="114"/>
                  </a:lnTo>
                  <a:lnTo>
                    <a:pt x="280" y="114"/>
                  </a:lnTo>
                  <a:lnTo>
                    <a:pt x="282" y="116"/>
                  </a:lnTo>
                  <a:lnTo>
                    <a:pt x="284" y="116"/>
                  </a:lnTo>
                  <a:lnTo>
                    <a:pt x="282" y="118"/>
                  </a:lnTo>
                  <a:lnTo>
                    <a:pt x="284" y="120"/>
                  </a:lnTo>
                  <a:lnTo>
                    <a:pt x="286" y="122"/>
                  </a:lnTo>
                  <a:lnTo>
                    <a:pt x="288" y="128"/>
                  </a:lnTo>
                  <a:lnTo>
                    <a:pt x="288" y="124"/>
                  </a:lnTo>
                  <a:lnTo>
                    <a:pt x="292" y="124"/>
                  </a:lnTo>
                  <a:lnTo>
                    <a:pt x="292" y="126"/>
                  </a:lnTo>
                  <a:lnTo>
                    <a:pt x="292" y="130"/>
                  </a:lnTo>
                  <a:lnTo>
                    <a:pt x="294" y="132"/>
                  </a:lnTo>
                  <a:lnTo>
                    <a:pt x="296" y="132"/>
                  </a:lnTo>
                  <a:lnTo>
                    <a:pt x="296" y="130"/>
                  </a:lnTo>
                  <a:lnTo>
                    <a:pt x="296" y="128"/>
                  </a:lnTo>
                  <a:lnTo>
                    <a:pt x="300" y="130"/>
                  </a:lnTo>
                  <a:lnTo>
                    <a:pt x="302" y="132"/>
                  </a:lnTo>
                  <a:lnTo>
                    <a:pt x="306" y="134"/>
                  </a:lnTo>
                  <a:lnTo>
                    <a:pt x="308" y="132"/>
                  </a:lnTo>
                  <a:lnTo>
                    <a:pt x="310" y="132"/>
                  </a:lnTo>
                  <a:lnTo>
                    <a:pt x="310" y="134"/>
                  </a:lnTo>
                  <a:lnTo>
                    <a:pt x="308" y="134"/>
                  </a:lnTo>
                  <a:lnTo>
                    <a:pt x="308" y="138"/>
                  </a:lnTo>
                  <a:lnTo>
                    <a:pt x="310" y="140"/>
                  </a:lnTo>
                  <a:lnTo>
                    <a:pt x="312" y="138"/>
                  </a:lnTo>
                  <a:lnTo>
                    <a:pt x="314" y="138"/>
                  </a:lnTo>
                  <a:lnTo>
                    <a:pt x="318" y="140"/>
                  </a:lnTo>
                  <a:lnTo>
                    <a:pt x="322" y="140"/>
                  </a:lnTo>
                  <a:lnTo>
                    <a:pt x="324" y="142"/>
                  </a:lnTo>
                  <a:lnTo>
                    <a:pt x="322" y="142"/>
                  </a:lnTo>
                  <a:lnTo>
                    <a:pt x="320" y="142"/>
                  </a:lnTo>
                  <a:lnTo>
                    <a:pt x="318" y="142"/>
                  </a:lnTo>
                  <a:lnTo>
                    <a:pt x="316" y="142"/>
                  </a:lnTo>
                  <a:lnTo>
                    <a:pt x="314" y="142"/>
                  </a:lnTo>
                  <a:lnTo>
                    <a:pt x="314" y="144"/>
                  </a:lnTo>
                  <a:lnTo>
                    <a:pt x="316" y="144"/>
                  </a:lnTo>
                  <a:lnTo>
                    <a:pt x="316" y="146"/>
                  </a:lnTo>
                  <a:lnTo>
                    <a:pt x="318" y="146"/>
                  </a:lnTo>
                  <a:lnTo>
                    <a:pt x="320" y="148"/>
                  </a:lnTo>
                  <a:lnTo>
                    <a:pt x="322" y="148"/>
                  </a:lnTo>
                  <a:lnTo>
                    <a:pt x="322" y="150"/>
                  </a:lnTo>
                  <a:lnTo>
                    <a:pt x="326" y="156"/>
                  </a:lnTo>
                  <a:lnTo>
                    <a:pt x="324" y="162"/>
                  </a:lnTo>
                  <a:lnTo>
                    <a:pt x="328" y="162"/>
                  </a:lnTo>
                  <a:lnTo>
                    <a:pt x="328" y="168"/>
                  </a:lnTo>
                  <a:lnTo>
                    <a:pt x="328" y="166"/>
                  </a:lnTo>
                  <a:lnTo>
                    <a:pt x="330" y="166"/>
                  </a:lnTo>
                  <a:lnTo>
                    <a:pt x="332" y="168"/>
                  </a:lnTo>
                  <a:lnTo>
                    <a:pt x="332" y="170"/>
                  </a:lnTo>
                  <a:lnTo>
                    <a:pt x="332" y="172"/>
                  </a:lnTo>
                  <a:lnTo>
                    <a:pt x="332" y="174"/>
                  </a:lnTo>
                  <a:lnTo>
                    <a:pt x="334" y="176"/>
                  </a:lnTo>
                  <a:lnTo>
                    <a:pt x="336" y="178"/>
                  </a:lnTo>
                  <a:lnTo>
                    <a:pt x="338" y="180"/>
                  </a:lnTo>
                  <a:lnTo>
                    <a:pt x="340" y="180"/>
                  </a:lnTo>
                  <a:lnTo>
                    <a:pt x="342" y="182"/>
                  </a:lnTo>
                  <a:lnTo>
                    <a:pt x="342" y="184"/>
                  </a:lnTo>
                  <a:lnTo>
                    <a:pt x="342" y="186"/>
                  </a:lnTo>
                  <a:lnTo>
                    <a:pt x="344" y="186"/>
                  </a:lnTo>
                  <a:lnTo>
                    <a:pt x="346" y="188"/>
                  </a:lnTo>
                  <a:lnTo>
                    <a:pt x="348" y="188"/>
                  </a:lnTo>
                  <a:lnTo>
                    <a:pt x="348" y="190"/>
                  </a:lnTo>
                  <a:lnTo>
                    <a:pt x="350" y="190"/>
                  </a:lnTo>
                  <a:lnTo>
                    <a:pt x="350" y="192"/>
                  </a:lnTo>
                  <a:lnTo>
                    <a:pt x="352" y="192"/>
                  </a:lnTo>
                  <a:lnTo>
                    <a:pt x="354" y="192"/>
                  </a:lnTo>
                  <a:lnTo>
                    <a:pt x="354" y="194"/>
                  </a:lnTo>
                  <a:lnTo>
                    <a:pt x="356" y="194"/>
                  </a:lnTo>
                  <a:lnTo>
                    <a:pt x="358" y="194"/>
                  </a:lnTo>
                  <a:lnTo>
                    <a:pt x="360" y="196"/>
                  </a:lnTo>
                  <a:lnTo>
                    <a:pt x="364" y="196"/>
                  </a:lnTo>
                  <a:lnTo>
                    <a:pt x="366" y="200"/>
                  </a:lnTo>
                  <a:lnTo>
                    <a:pt x="368" y="202"/>
                  </a:lnTo>
                  <a:lnTo>
                    <a:pt x="370" y="206"/>
                  </a:lnTo>
                  <a:lnTo>
                    <a:pt x="374" y="206"/>
                  </a:lnTo>
                  <a:lnTo>
                    <a:pt x="374" y="210"/>
                  </a:lnTo>
                  <a:lnTo>
                    <a:pt x="376" y="210"/>
                  </a:lnTo>
                  <a:lnTo>
                    <a:pt x="376" y="214"/>
                  </a:lnTo>
                  <a:lnTo>
                    <a:pt x="378" y="214"/>
                  </a:lnTo>
                  <a:lnTo>
                    <a:pt x="380" y="214"/>
                  </a:lnTo>
                  <a:lnTo>
                    <a:pt x="382" y="214"/>
                  </a:lnTo>
                  <a:lnTo>
                    <a:pt x="384" y="216"/>
                  </a:lnTo>
                  <a:lnTo>
                    <a:pt x="384" y="218"/>
                  </a:lnTo>
                  <a:lnTo>
                    <a:pt x="386" y="218"/>
                  </a:lnTo>
                  <a:lnTo>
                    <a:pt x="386" y="220"/>
                  </a:lnTo>
                  <a:lnTo>
                    <a:pt x="392" y="222"/>
                  </a:lnTo>
                  <a:lnTo>
                    <a:pt x="394" y="222"/>
                  </a:lnTo>
                  <a:lnTo>
                    <a:pt x="392" y="218"/>
                  </a:lnTo>
                  <a:lnTo>
                    <a:pt x="390" y="218"/>
                  </a:lnTo>
                  <a:lnTo>
                    <a:pt x="388" y="218"/>
                  </a:lnTo>
                  <a:lnTo>
                    <a:pt x="386" y="216"/>
                  </a:lnTo>
                  <a:lnTo>
                    <a:pt x="386" y="214"/>
                  </a:lnTo>
                  <a:lnTo>
                    <a:pt x="386" y="212"/>
                  </a:lnTo>
                  <a:lnTo>
                    <a:pt x="384" y="210"/>
                  </a:lnTo>
                  <a:lnTo>
                    <a:pt x="382" y="210"/>
                  </a:lnTo>
                  <a:lnTo>
                    <a:pt x="382" y="208"/>
                  </a:lnTo>
                  <a:lnTo>
                    <a:pt x="380" y="208"/>
                  </a:lnTo>
                  <a:lnTo>
                    <a:pt x="380" y="206"/>
                  </a:lnTo>
                  <a:lnTo>
                    <a:pt x="378" y="206"/>
                  </a:lnTo>
                  <a:lnTo>
                    <a:pt x="376" y="204"/>
                  </a:lnTo>
                  <a:lnTo>
                    <a:pt x="374" y="202"/>
                  </a:lnTo>
                  <a:lnTo>
                    <a:pt x="370" y="198"/>
                  </a:lnTo>
                  <a:lnTo>
                    <a:pt x="368" y="196"/>
                  </a:lnTo>
                  <a:lnTo>
                    <a:pt x="370" y="196"/>
                  </a:lnTo>
                  <a:lnTo>
                    <a:pt x="370" y="194"/>
                  </a:lnTo>
                  <a:lnTo>
                    <a:pt x="372" y="194"/>
                  </a:lnTo>
                  <a:lnTo>
                    <a:pt x="372" y="196"/>
                  </a:lnTo>
                  <a:lnTo>
                    <a:pt x="374" y="196"/>
                  </a:lnTo>
                  <a:lnTo>
                    <a:pt x="376" y="198"/>
                  </a:lnTo>
                  <a:lnTo>
                    <a:pt x="376" y="200"/>
                  </a:lnTo>
                  <a:lnTo>
                    <a:pt x="376" y="202"/>
                  </a:lnTo>
                  <a:lnTo>
                    <a:pt x="378" y="202"/>
                  </a:lnTo>
                  <a:lnTo>
                    <a:pt x="380" y="202"/>
                  </a:lnTo>
                  <a:lnTo>
                    <a:pt x="382" y="202"/>
                  </a:lnTo>
                  <a:lnTo>
                    <a:pt x="384" y="204"/>
                  </a:lnTo>
                  <a:lnTo>
                    <a:pt x="384" y="206"/>
                  </a:lnTo>
                  <a:lnTo>
                    <a:pt x="386" y="208"/>
                  </a:lnTo>
                  <a:lnTo>
                    <a:pt x="388" y="208"/>
                  </a:lnTo>
                  <a:lnTo>
                    <a:pt x="388" y="210"/>
                  </a:lnTo>
                  <a:lnTo>
                    <a:pt x="390" y="210"/>
                  </a:lnTo>
                  <a:lnTo>
                    <a:pt x="392" y="212"/>
                  </a:lnTo>
                  <a:lnTo>
                    <a:pt x="396" y="212"/>
                  </a:lnTo>
                  <a:lnTo>
                    <a:pt x="398" y="214"/>
                  </a:lnTo>
                  <a:lnTo>
                    <a:pt x="404" y="216"/>
                  </a:lnTo>
                  <a:lnTo>
                    <a:pt x="408" y="222"/>
                  </a:lnTo>
                  <a:lnTo>
                    <a:pt x="406" y="222"/>
                  </a:lnTo>
                  <a:lnTo>
                    <a:pt x="404" y="222"/>
                  </a:lnTo>
                  <a:lnTo>
                    <a:pt x="404" y="224"/>
                  </a:lnTo>
                  <a:lnTo>
                    <a:pt x="402" y="224"/>
                  </a:lnTo>
                  <a:lnTo>
                    <a:pt x="404" y="224"/>
                  </a:lnTo>
                  <a:lnTo>
                    <a:pt x="404" y="226"/>
                  </a:lnTo>
                  <a:lnTo>
                    <a:pt x="406" y="226"/>
                  </a:lnTo>
                  <a:lnTo>
                    <a:pt x="406" y="228"/>
                  </a:lnTo>
                  <a:lnTo>
                    <a:pt x="408" y="228"/>
                  </a:lnTo>
                  <a:lnTo>
                    <a:pt x="408" y="230"/>
                  </a:lnTo>
                  <a:lnTo>
                    <a:pt x="410" y="230"/>
                  </a:lnTo>
                  <a:lnTo>
                    <a:pt x="412" y="230"/>
                  </a:lnTo>
                  <a:lnTo>
                    <a:pt x="414" y="230"/>
                  </a:lnTo>
                  <a:lnTo>
                    <a:pt x="416" y="228"/>
                  </a:lnTo>
                  <a:lnTo>
                    <a:pt x="422" y="228"/>
                  </a:lnTo>
                  <a:lnTo>
                    <a:pt x="426" y="228"/>
                  </a:lnTo>
                  <a:lnTo>
                    <a:pt x="428" y="224"/>
                  </a:lnTo>
                  <a:lnTo>
                    <a:pt x="430" y="220"/>
                  </a:lnTo>
                  <a:lnTo>
                    <a:pt x="432" y="220"/>
                  </a:lnTo>
                  <a:lnTo>
                    <a:pt x="432" y="222"/>
                  </a:lnTo>
                  <a:lnTo>
                    <a:pt x="434" y="222"/>
                  </a:lnTo>
                  <a:lnTo>
                    <a:pt x="434" y="224"/>
                  </a:lnTo>
                  <a:lnTo>
                    <a:pt x="442" y="220"/>
                  </a:lnTo>
                  <a:lnTo>
                    <a:pt x="442" y="222"/>
                  </a:lnTo>
                  <a:lnTo>
                    <a:pt x="442" y="224"/>
                  </a:lnTo>
                  <a:lnTo>
                    <a:pt x="440" y="226"/>
                  </a:lnTo>
                  <a:lnTo>
                    <a:pt x="438" y="234"/>
                  </a:lnTo>
                  <a:lnTo>
                    <a:pt x="442" y="242"/>
                  </a:lnTo>
                  <a:lnTo>
                    <a:pt x="442" y="240"/>
                  </a:lnTo>
                  <a:lnTo>
                    <a:pt x="442" y="238"/>
                  </a:lnTo>
                  <a:lnTo>
                    <a:pt x="442" y="234"/>
                  </a:lnTo>
                  <a:lnTo>
                    <a:pt x="444" y="232"/>
                  </a:lnTo>
                  <a:lnTo>
                    <a:pt x="444" y="230"/>
                  </a:lnTo>
                  <a:close/>
                  <a:moveTo>
                    <a:pt x="270" y="62"/>
                  </a:moveTo>
                  <a:lnTo>
                    <a:pt x="272" y="64"/>
                  </a:lnTo>
                  <a:lnTo>
                    <a:pt x="276" y="64"/>
                  </a:lnTo>
                  <a:lnTo>
                    <a:pt x="278" y="68"/>
                  </a:lnTo>
                  <a:lnTo>
                    <a:pt x="280" y="62"/>
                  </a:lnTo>
                  <a:lnTo>
                    <a:pt x="282" y="68"/>
                  </a:lnTo>
                  <a:lnTo>
                    <a:pt x="284" y="66"/>
                  </a:lnTo>
                  <a:lnTo>
                    <a:pt x="288" y="68"/>
                  </a:lnTo>
                  <a:lnTo>
                    <a:pt x="292" y="68"/>
                  </a:lnTo>
                  <a:lnTo>
                    <a:pt x="294" y="66"/>
                  </a:lnTo>
                  <a:lnTo>
                    <a:pt x="298" y="64"/>
                  </a:lnTo>
                  <a:lnTo>
                    <a:pt x="294" y="62"/>
                  </a:lnTo>
                  <a:lnTo>
                    <a:pt x="292" y="58"/>
                  </a:lnTo>
                  <a:lnTo>
                    <a:pt x="286" y="58"/>
                  </a:lnTo>
                  <a:lnTo>
                    <a:pt x="286" y="56"/>
                  </a:lnTo>
                  <a:lnTo>
                    <a:pt x="282" y="54"/>
                  </a:lnTo>
                  <a:lnTo>
                    <a:pt x="280" y="54"/>
                  </a:lnTo>
                  <a:lnTo>
                    <a:pt x="278" y="56"/>
                  </a:lnTo>
                  <a:lnTo>
                    <a:pt x="278" y="60"/>
                  </a:lnTo>
                  <a:lnTo>
                    <a:pt x="276" y="60"/>
                  </a:lnTo>
                  <a:lnTo>
                    <a:pt x="272" y="60"/>
                  </a:lnTo>
                  <a:lnTo>
                    <a:pt x="270" y="62"/>
                  </a:lnTo>
                  <a:close/>
                  <a:moveTo>
                    <a:pt x="264" y="54"/>
                  </a:moveTo>
                  <a:lnTo>
                    <a:pt x="264" y="56"/>
                  </a:lnTo>
                  <a:lnTo>
                    <a:pt x="262" y="56"/>
                  </a:lnTo>
                  <a:lnTo>
                    <a:pt x="262" y="58"/>
                  </a:lnTo>
                  <a:lnTo>
                    <a:pt x="264" y="58"/>
                  </a:lnTo>
                  <a:lnTo>
                    <a:pt x="264" y="60"/>
                  </a:lnTo>
                  <a:lnTo>
                    <a:pt x="262" y="62"/>
                  </a:lnTo>
                  <a:lnTo>
                    <a:pt x="264" y="62"/>
                  </a:lnTo>
                  <a:lnTo>
                    <a:pt x="264" y="66"/>
                  </a:lnTo>
                  <a:lnTo>
                    <a:pt x="268" y="68"/>
                  </a:lnTo>
                  <a:lnTo>
                    <a:pt x="268" y="64"/>
                  </a:lnTo>
                  <a:lnTo>
                    <a:pt x="270" y="64"/>
                  </a:lnTo>
                  <a:lnTo>
                    <a:pt x="268" y="60"/>
                  </a:lnTo>
                  <a:lnTo>
                    <a:pt x="268" y="58"/>
                  </a:lnTo>
                  <a:lnTo>
                    <a:pt x="268" y="56"/>
                  </a:lnTo>
                  <a:lnTo>
                    <a:pt x="266" y="54"/>
                  </a:lnTo>
                  <a:lnTo>
                    <a:pt x="264" y="54"/>
                  </a:lnTo>
                  <a:close/>
                  <a:moveTo>
                    <a:pt x="288" y="52"/>
                  </a:moveTo>
                  <a:lnTo>
                    <a:pt x="294" y="50"/>
                  </a:lnTo>
                  <a:lnTo>
                    <a:pt x="294" y="54"/>
                  </a:lnTo>
                  <a:lnTo>
                    <a:pt x="298" y="50"/>
                  </a:lnTo>
                  <a:lnTo>
                    <a:pt x="302" y="56"/>
                  </a:lnTo>
                  <a:lnTo>
                    <a:pt x="306" y="54"/>
                  </a:lnTo>
                  <a:lnTo>
                    <a:pt x="306" y="48"/>
                  </a:lnTo>
                  <a:lnTo>
                    <a:pt x="308" y="46"/>
                  </a:lnTo>
                  <a:lnTo>
                    <a:pt x="314" y="46"/>
                  </a:lnTo>
                  <a:lnTo>
                    <a:pt x="318" y="48"/>
                  </a:lnTo>
                  <a:lnTo>
                    <a:pt x="320" y="42"/>
                  </a:lnTo>
                  <a:lnTo>
                    <a:pt x="324" y="44"/>
                  </a:lnTo>
                  <a:lnTo>
                    <a:pt x="322" y="40"/>
                  </a:lnTo>
                  <a:lnTo>
                    <a:pt x="320" y="40"/>
                  </a:lnTo>
                  <a:lnTo>
                    <a:pt x="314" y="40"/>
                  </a:lnTo>
                  <a:lnTo>
                    <a:pt x="308" y="38"/>
                  </a:lnTo>
                  <a:lnTo>
                    <a:pt x="304" y="40"/>
                  </a:lnTo>
                  <a:lnTo>
                    <a:pt x="300" y="42"/>
                  </a:lnTo>
                  <a:lnTo>
                    <a:pt x="294" y="42"/>
                  </a:lnTo>
                  <a:lnTo>
                    <a:pt x="290" y="46"/>
                  </a:lnTo>
                  <a:lnTo>
                    <a:pt x="288" y="46"/>
                  </a:lnTo>
                  <a:lnTo>
                    <a:pt x="288" y="50"/>
                  </a:lnTo>
                  <a:lnTo>
                    <a:pt x="288" y="52"/>
                  </a:lnTo>
                  <a:close/>
                  <a:moveTo>
                    <a:pt x="324" y="48"/>
                  </a:moveTo>
                  <a:lnTo>
                    <a:pt x="322" y="48"/>
                  </a:lnTo>
                  <a:lnTo>
                    <a:pt x="322" y="50"/>
                  </a:lnTo>
                  <a:lnTo>
                    <a:pt x="324" y="52"/>
                  </a:lnTo>
                  <a:lnTo>
                    <a:pt x="326" y="52"/>
                  </a:lnTo>
                  <a:lnTo>
                    <a:pt x="328" y="52"/>
                  </a:lnTo>
                  <a:lnTo>
                    <a:pt x="332" y="54"/>
                  </a:lnTo>
                  <a:lnTo>
                    <a:pt x="332" y="50"/>
                  </a:lnTo>
                  <a:lnTo>
                    <a:pt x="334" y="50"/>
                  </a:lnTo>
                  <a:lnTo>
                    <a:pt x="336" y="50"/>
                  </a:lnTo>
                  <a:lnTo>
                    <a:pt x="338" y="50"/>
                  </a:lnTo>
                  <a:lnTo>
                    <a:pt x="338" y="48"/>
                  </a:lnTo>
                  <a:lnTo>
                    <a:pt x="336" y="48"/>
                  </a:lnTo>
                  <a:lnTo>
                    <a:pt x="334" y="48"/>
                  </a:lnTo>
                  <a:lnTo>
                    <a:pt x="332" y="48"/>
                  </a:lnTo>
                  <a:lnTo>
                    <a:pt x="332" y="46"/>
                  </a:lnTo>
                  <a:lnTo>
                    <a:pt x="328" y="44"/>
                  </a:lnTo>
                  <a:lnTo>
                    <a:pt x="324" y="48"/>
                  </a:lnTo>
                  <a:close/>
                  <a:moveTo>
                    <a:pt x="264" y="50"/>
                  </a:moveTo>
                  <a:lnTo>
                    <a:pt x="264" y="50"/>
                  </a:lnTo>
                  <a:lnTo>
                    <a:pt x="264" y="48"/>
                  </a:lnTo>
                  <a:lnTo>
                    <a:pt x="262" y="48"/>
                  </a:lnTo>
                  <a:lnTo>
                    <a:pt x="262" y="46"/>
                  </a:lnTo>
                  <a:lnTo>
                    <a:pt x="260" y="48"/>
                  </a:lnTo>
                  <a:lnTo>
                    <a:pt x="260" y="50"/>
                  </a:lnTo>
                  <a:lnTo>
                    <a:pt x="260" y="52"/>
                  </a:lnTo>
                  <a:lnTo>
                    <a:pt x="262" y="52"/>
                  </a:lnTo>
                  <a:lnTo>
                    <a:pt x="262" y="54"/>
                  </a:lnTo>
                  <a:lnTo>
                    <a:pt x="264" y="54"/>
                  </a:lnTo>
                  <a:lnTo>
                    <a:pt x="264" y="52"/>
                  </a:lnTo>
                  <a:lnTo>
                    <a:pt x="266" y="52"/>
                  </a:lnTo>
                  <a:lnTo>
                    <a:pt x="264" y="50"/>
                  </a:lnTo>
                  <a:close/>
                  <a:moveTo>
                    <a:pt x="254" y="32"/>
                  </a:moveTo>
                  <a:lnTo>
                    <a:pt x="254" y="32"/>
                  </a:lnTo>
                  <a:lnTo>
                    <a:pt x="256" y="36"/>
                  </a:lnTo>
                  <a:lnTo>
                    <a:pt x="256" y="38"/>
                  </a:lnTo>
                  <a:lnTo>
                    <a:pt x="260" y="38"/>
                  </a:lnTo>
                  <a:lnTo>
                    <a:pt x="262" y="38"/>
                  </a:lnTo>
                  <a:lnTo>
                    <a:pt x="262" y="36"/>
                  </a:lnTo>
                  <a:lnTo>
                    <a:pt x="260" y="36"/>
                  </a:lnTo>
                  <a:lnTo>
                    <a:pt x="258" y="34"/>
                  </a:lnTo>
                  <a:lnTo>
                    <a:pt x="260" y="34"/>
                  </a:lnTo>
                  <a:lnTo>
                    <a:pt x="256" y="32"/>
                  </a:lnTo>
                  <a:lnTo>
                    <a:pt x="256" y="30"/>
                  </a:lnTo>
                  <a:lnTo>
                    <a:pt x="254" y="28"/>
                  </a:lnTo>
                  <a:lnTo>
                    <a:pt x="254" y="30"/>
                  </a:lnTo>
                  <a:lnTo>
                    <a:pt x="254" y="32"/>
                  </a:lnTo>
                  <a:close/>
                  <a:moveTo>
                    <a:pt x="272" y="54"/>
                  </a:moveTo>
                  <a:lnTo>
                    <a:pt x="274" y="56"/>
                  </a:lnTo>
                  <a:lnTo>
                    <a:pt x="268" y="50"/>
                  </a:lnTo>
                  <a:lnTo>
                    <a:pt x="268" y="52"/>
                  </a:lnTo>
                  <a:lnTo>
                    <a:pt x="268" y="54"/>
                  </a:lnTo>
                  <a:lnTo>
                    <a:pt x="272" y="54"/>
                  </a:lnTo>
                  <a:close/>
                  <a:moveTo>
                    <a:pt x="284" y="38"/>
                  </a:moveTo>
                  <a:lnTo>
                    <a:pt x="284" y="38"/>
                  </a:lnTo>
                  <a:lnTo>
                    <a:pt x="284" y="36"/>
                  </a:lnTo>
                  <a:lnTo>
                    <a:pt x="280" y="36"/>
                  </a:lnTo>
                  <a:lnTo>
                    <a:pt x="280" y="38"/>
                  </a:lnTo>
                  <a:lnTo>
                    <a:pt x="282" y="38"/>
                  </a:lnTo>
                  <a:lnTo>
                    <a:pt x="284" y="38"/>
                  </a:lnTo>
                  <a:close/>
                  <a:moveTo>
                    <a:pt x="260" y="30"/>
                  </a:moveTo>
                  <a:lnTo>
                    <a:pt x="258" y="30"/>
                  </a:lnTo>
                  <a:lnTo>
                    <a:pt x="258" y="32"/>
                  </a:lnTo>
                  <a:lnTo>
                    <a:pt x="260" y="32"/>
                  </a:lnTo>
                  <a:lnTo>
                    <a:pt x="260" y="30"/>
                  </a:lnTo>
                  <a:close/>
                  <a:moveTo>
                    <a:pt x="254" y="32"/>
                  </a:moveTo>
                  <a:lnTo>
                    <a:pt x="254" y="32"/>
                  </a:lnTo>
                  <a:lnTo>
                    <a:pt x="252" y="32"/>
                  </a:lnTo>
                  <a:lnTo>
                    <a:pt x="254" y="32"/>
                  </a:lnTo>
                  <a:close/>
                  <a:moveTo>
                    <a:pt x="298" y="32"/>
                  </a:moveTo>
                  <a:lnTo>
                    <a:pt x="300" y="32"/>
                  </a:lnTo>
                  <a:lnTo>
                    <a:pt x="296" y="32"/>
                  </a:lnTo>
                  <a:lnTo>
                    <a:pt x="298" y="32"/>
                  </a:lnTo>
                  <a:close/>
                  <a:moveTo>
                    <a:pt x="104" y="178"/>
                  </a:moveTo>
                  <a:lnTo>
                    <a:pt x="104" y="178"/>
                  </a:lnTo>
                  <a:close/>
                  <a:moveTo>
                    <a:pt x="200" y="96"/>
                  </a:moveTo>
                  <a:lnTo>
                    <a:pt x="202" y="92"/>
                  </a:lnTo>
                  <a:lnTo>
                    <a:pt x="202" y="90"/>
                  </a:lnTo>
                  <a:lnTo>
                    <a:pt x="206" y="88"/>
                  </a:lnTo>
                  <a:lnTo>
                    <a:pt x="204" y="94"/>
                  </a:lnTo>
                  <a:lnTo>
                    <a:pt x="210" y="94"/>
                  </a:lnTo>
                  <a:lnTo>
                    <a:pt x="214" y="98"/>
                  </a:lnTo>
                  <a:lnTo>
                    <a:pt x="214" y="94"/>
                  </a:lnTo>
                  <a:lnTo>
                    <a:pt x="216" y="94"/>
                  </a:lnTo>
                  <a:lnTo>
                    <a:pt x="214" y="92"/>
                  </a:lnTo>
                  <a:lnTo>
                    <a:pt x="210" y="92"/>
                  </a:lnTo>
                  <a:lnTo>
                    <a:pt x="212" y="90"/>
                  </a:lnTo>
                  <a:lnTo>
                    <a:pt x="210" y="88"/>
                  </a:lnTo>
                  <a:lnTo>
                    <a:pt x="206" y="88"/>
                  </a:lnTo>
                  <a:lnTo>
                    <a:pt x="210" y="86"/>
                  </a:lnTo>
                  <a:lnTo>
                    <a:pt x="208" y="82"/>
                  </a:lnTo>
                  <a:lnTo>
                    <a:pt x="204" y="82"/>
                  </a:lnTo>
                  <a:lnTo>
                    <a:pt x="204" y="80"/>
                  </a:lnTo>
                  <a:lnTo>
                    <a:pt x="198" y="80"/>
                  </a:lnTo>
                  <a:lnTo>
                    <a:pt x="196" y="78"/>
                  </a:lnTo>
                  <a:lnTo>
                    <a:pt x="196" y="80"/>
                  </a:lnTo>
                  <a:lnTo>
                    <a:pt x="194" y="80"/>
                  </a:lnTo>
                  <a:lnTo>
                    <a:pt x="192" y="80"/>
                  </a:lnTo>
                  <a:lnTo>
                    <a:pt x="188" y="80"/>
                  </a:lnTo>
                  <a:lnTo>
                    <a:pt x="188" y="76"/>
                  </a:lnTo>
                  <a:lnTo>
                    <a:pt x="184" y="76"/>
                  </a:lnTo>
                  <a:lnTo>
                    <a:pt x="182" y="76"/>
                  </a:lnTo>
                  <a:lnTo>
                    <a:pt x="182" y="74"/>
                  </a:lnTo>
                  <a:lnTo>
                    <a:pt x="184" y="72"/>
                  </a:lnTo>
                  <a:lnTo>
                    <a:pt x="186" y="72"/>
                  </a:lnTo>
                  <a:lnTo>
                    <a:pt x="188" y="70"/>
                  </a:lnTo>
                  <a:lnTo>
                    <a:pt x="186" y="68"/>
                  </a:lnTo>
                  <a:lnTo>
                    <a:pt x="184" y="68"/>
                  </a:lnTo>
                  <a:lnTo>
                    <a:pt x="182" y="68"/>
                  </a:lnTo>
                  <a:lnTo>
                    <a:pt x="180" y="68"/>
                  </a:lnTo>
                  <a:lnTo>
                    <a:pt x="180" y="66"/>
                  </a:lnTo>
                  <a:lnTo>
                    <a:pt x="178" y="64"/>
                  </a:lnTo>
                  <a:lnTo>
                    <a:pt x="180" y="64"/>
                  </a:lnTo>
                  <a:lnTo>
                    <a:pt x="180" y="62"/>
                  </a:lnTo>
                  <a:lnTo>
                    <a:pt x="176" y="62"/>
                  </a:lnTo>
                  <a:lnTo>
                    <a:pt x="180" y="58"/>
                  </a:lnTo>
                  <a:lnTo>
                    <a:pt x="180" y="56"/>
                  </a:lnTo>
                  <a:lnTo>
                    <a:pt x="178" y="56"/>
                  </a:lnTo>
                  <a:lnTo>
                    <a:pt x="178" y="52"/>
                  </a:lnTo>
                  <a:lnTo>
                    <a:pt x="180" y="52"/>
                  </a:lnTo>
                  <a:lnTo>
                    <a:pt x="176" y="50"/>
                  </a:lnTo>
                  <a:lnTo>
                    <a:pt x="176" y="54"/>
                  </a:lnTo>
                  <a:lnTo>
                    <a:pt x="176" y="56"/>
                  </a:lnTo>
                  <a:lnTo>
                    <a:pt x="174" y="60"/>
                  </a:lnTo>
                  <a:lnTo>
                    <a:pt x="172" y="60"/>
                  </a:lnTo>
                  <a:lnTo>
                    <a:pt x="170" y="60"/>
                  </a:lnTo>
                  <a:lnTo>
                    <a:pt x="168" y="60"/>
                  </a:lnTo>
                  <a:lnTo>
                    <a:pt x="170" y="58"/>
                  </a:lnTo>
                  <a:lnTo>
                    <a:pt x="168" y="56"/>
                  </a:lnTo>
                  <a:lnTo>
                    <a:pt x="164" y="56"/>
                  </a:lnTo>
                  <a:lnTo>
                    <a:pt x="166" y="54"/>
                  </a:lnTo>
                  <a:lnTo>
                    <a:pt x="170" y="50"/>
                  </a:lnTo>
                  <a:lnTo>
                    <a:pt x="170" y="48"/>
                  </a:lnTo>
                  <a:lnTo>
                    <a:pt x="174" y="48"/>
                  </a:lnTo>
                  <a:lnTo>
                    <a:pt x="168" y="48"/>
                  </a:lnTo>
                  <a:lnTo>
                    <a:pt x="170" y="46"/>
                  </a:lnTo>
                  <a:lnTo>
                    <a:pt x="170" y="44"/>
                  </a:lnTo>
                  <a:lnTo>
                    <a:pt x="172" y="40"/>
                  </a:lnTo>
                  <a:lnTo>
                    <a:pt x="170" y="40"/>
                  </a:lnTo>
                  <a:lnTo>
                    <a:pt x="168" y="40"/>
                  </a:lnTo>
                  <a:lnTo>
                    <a:pt x="166" y="40"/>
                  </a:lnTo>
                  <a:lnTo>
                    <a:pt x="166" y="38"/>
                  </a:lnTo>
                  <a:lnTo>
                    <a:pt x="168" y="38"/>
                  </a:lnTo>
                  <a:lnTo>
                    <a:pt x="170" y="38"/>
                  </a:lnTo>
                  <a:lnTo>
                    <a:pt x="172" y="38"/>
                  </a:lnTo>
                  <a:lnTo>
                    <a:pt x="174" y="38"/>
                  </a:lnTo>
                  <a:lnTo>
                    <a:pt x="178" y="40"/>
                  </a:lnTo>
                  <a:lnTo>
                    <a:pt x="180" y="42"/>
                  </a:lnTo>
                  <a:lnTo>
                    <a:pt x="180" y="38"/>
                  </a:lnTo>
                  <a:lnTo>
                    <a:pt x="182" y="36"/>
                  </a:lnTo>
                  <a:lnTo>
                    <a:pt x="186" y="36"/>
                  </a:lnTo>
                  <a:lnTo>
                    <a:pt x="188" y="34"/>
                  </a:lnTo>
                  <a:lnTo>
                    <a:pt x="190" y="32"/>
                  </a:lnTo>
                  <a:lnTo>
                    <a:pt x="194" y="34"/>
                  </a:lnTo>
                  <a:lnTo>
                    <a:pt x="194" y="32"/>
                  </a:lnTo>
                  <a:lnTo>
                    <a:pt x="196" y="32"/>
                  </a:lnTo>
                  <a:lnTo>
                    <a:pt x="198" y="32"/>
                  </a:lnTo>
                  <a:lnTo>
                    <a:pt x="200" y="30"/>
                  </a:lnTo>
                  <a:lnTo>
                    <a:pt x="202" y="30"/>
                  </a:lnTo>
                  <a:lnTo>
                    <a:pt x="200" y="26"/>
                  </a:lnTo>
                  <a:lnTo>
                    <a:pt x="198" y="28"/>
                  </a:lnTo>
                  <a:lnTo>
                    <a:pt x="192" y="30"/>
                  </a:lnTo>
                  <a:lnTo>
                    <a:pt x="192" y="32"/>
                  </a:lnTo>
                  <a:lnTo>
                    <a:pt x="188" y="32"/>
                  </a:lnTo>
                  <a:lnTo>
                    <a:pt x="186" y="32"/>
                  </a:lnTo>
                  <a:lnTo>
                    <a:pt x="184" y="32"/>
                  </a:lnTo>
                  <a:lnTo>
                    <a:pt x="182" y="32"/>
                  </a:lnTo>
                  <a:lnTo>
                    <a:pt x="182" y="30"/>
                  </a:lnTo>
                  <a:lnTo>
                    <a:pt x="182" y="28"/>
                  </a:lnTo>
                  <a:lnTo>
                    <a:pt x="180" y="26"/>
                  </a:lnTo>
                  <a:lnTo>
                    <a:pt x="178" y="26"/>
                  </a:lnTo>
                  <a:lnTo>
                    <a:pt x="174" y="26"/>
                  </a:lnTo>
                  <a:lnTo>
                    <a:pt x="170" y="24"/>
                  </a:lnTo>
                  <a:lnTo>
                    <a:pt x="168" y="26"/>
                  </a:lnTo>
                  <a:lnTo>
                    <a:pt x="166" y="28"/>
                  </a:lnTo>
                  <a:lnTo>
                    <a:pt x="164" y="30"/>
                  </a:lnTo>
                  <a:lnTo>
                    <a:pt x="162" y="28"/>
                  </a:lnTo>
                  <a:lnTo>
                    <a:pt x="162" y="26"/>
                  </a:lnTo>
                  <a:lnTo>
                    <a:pt x="160" y="24"/>
                  </a:lnTo>
                  <a:lnTo>
                    <a:pt x="162" y="22"/>
                  </a:lnTo>
                  <a:lnTo>
                    <a:pt x="164" y="20"/>
                  </a:lnTo>
                  <a:lnTo>
                    <a:pt x="166" y="18"/>
                  </a:lnTo>
                  <a:lnTo>
                    <a:pt x="168" y="18"/>
                  </a:lnTo>
                  <a:lnTo>
                    <a:pt x="168" y="20"/>
                  </a:lnTo>
                  <a:lnTo>
                    <a:pt x="170" y="22"/>
                  </a:lnTo>
                  <a:lnTo>
                    <a:pt x="172" y="24"/>
                  </a:lnTo>
                  <a:lnTo>
                    <a:pt x="172" y="20"/>
                  </a:lnTo>
                  <a:lnTo>
                    <a:pt x="174" y="22"/>
                  </a:lnTo>
                  <a:lnTo>
                    <a:pt x="172" y="18"/>
                  </a:lnTo>
                  <a:lnTo>
                    <a:pt x="174" y="18"/>
                  </a:lnTo>
                  <a:lnTo>
                    <a:pt x="178" y="18"/>
                  </a:lnTo>
                  <a:lnTo>
                    <a:pt x="178" y="16"/>
                  </a:lnTo>
                  <a:lnTo>
                    <a:pt x="180" y="16"/>
                  </a:lnTo>
                  <a:lnTo>
                    <a:pt x="184" y="18"/>
                  </a:lnTo>
                  <a:lnTo>
                    <a:pt x="184" y="16"/>
                  </a:lnTo>
                  <a:lnTo>
                    <a:pt x="184" y="14"/>
                  </a:lnTo>
                  <a:lnTo>
                    <a:pt x="188" y="12"/>
                  </a:lnTo>
                  <a:lnTo>
                    <a:pt x="190" y="14"/>
                  </a:lnTo>
                  <a:lnTo>
                    <a:pt x="192" y="14"/>
                  </a:lnTo>
                  <a:lnTo>
                    <a:pt x="196" y="14"/>
                  </a:lnTo>
                  <a:lnTo>
                    <a:pt x="194" y="18"/>
                  </a:lnTo>
                  <a:lnTo>
                    <a:pt x="196" y="20"/>
                  </a:lnTo>
                  <a:lnTo>
                    <a:pt x="198" y="22"/>
                  </a:lnTo>
                  <a:lnTo>
                    <a:pt x="200" y="22"/>
                  </a:lnTo>
                  <a:lnTo>
                    <a:pt x="198" y="18"/>
                  </a:lnTo>
                  <a:lnTo>
                    <a:pt x="200" y="16"/>
                  </a:lnTo>
                  <a:lnTo>
                    <a:pt x="202" y="14"/>
                  </a:lnTo>
                  <a:lnTo>
                    <a:pt x="200" y="14"/>
                  </a:lnTo>
                  <a:lnTo>
                    <a:pt x="202" y="12"/>
                  </a:lnTo>
                  <a:lnTo>
                    <a:pt x="200" y="12"/>
                  </a:lnTo>
                  <a:lnTo>
                    <a:pt x="198" y="10"/>
                  </a:lnTo>
                  <a:lnTo>
                    <a:pt x="200" y="8"/>
                  </a:lnTo>
                  <a:lnTo>
                    <a:pt x="202" y="6"/>
                  </a:lnTo>
                  <a:lnTo>
                    <a:pt x="206" y="8"/>
                  </a:lnTo>
                  <a:lnTo>
                    <a:pt x="208" y="8"/>
                  </a:lnTo>
                  <a:lnTo>
                    <a:pt x="210" y="6"/>
                  </a:lnTo>
                  <a:lnTo>
                    <a:pt x="212" y="8"/>
                  </a:lnTo>
                  <a:lnTo>
                    <a:pt x="216" y="8"/>
                  </a:lnTo>
                  <a:lnTo>
                    <a:pt x="218" y="6"/>
                  </a:lnTo>
                  <a:lnTo>
                    <a:pt x="220" y="8"/>
                  </a:lnTo>
                  <a:lnTo>
                    <a:pt x="224" y="8"/>
                  </a:lnTo>
                  <a:lnTo>
                    <a:pt x="226" y="6"/>
                  </a:lnTo>
                  <a:lnTo>
                    <a:pt x="230" y="8"/>
                  </a:lnTo>
                  <a:lnTo>
                    <a:pt x="228" y="4"/>
                  </a:lnTo>
                  <a:lnTo>
                    <a:pt x="230" y="6"/>
                  </a:lnTo>
                  <a:lnTo>
                    <a:pt x="234" y="4"/>
                  </a:lnTo>
                  <a:lnTo>
                    <a:pt x="234" y="2"/>
                  </a:lnTo>
                  <a:lnTo>
                    <a:pt x="236" y="2"/>
                  </a:lnTo>
                  <a:lnTo>
                    <a:pt x="222" y="0"/>
                  </a:lnTo>
                  <a:lnTo>
                    <a:pt x="200" y="2"/>
                  </a:lnTo>
                  <a:lnTo>
                    <a:pt x="180" y="6"/>
                  </a:lnTo>
                  <a:lnTo>
                    <a:pt x="158" y="10"/>
                  </a:lnTo>
                  <a:lnTo>
                    <a:pt x="138" y="18"/>
                  </a:lnTo>
                  <a:lnTo>
                    <a:pt x="120" y="26"/>
                  </a:lnTo>
                  <a:lnTo>
                    <a:pt x="102" y="36"/>
                  </a:lnTo>
                  <a:lnTo>
                    <a:pt x="86" y="48"/>
                  </a:lnTo>
                  <a:lnTo>
                    <a:pt x="70" y="62"/>
                  </a:lnTo>
                  <a:lnTo>
                    <a:pt x="72" y="62"/>
                  </a:lnTo>
                  <a:lnTo>
                    <a:pt x="70" y="68"/>
                  </a:lnTo>
                  <a:lnTo>
                    <a:pt x="68" y="66"/>
                  </a:lnTo>
                  <a:lnTo>
                    <a:pt x="68" y="68"/>
                  </a:lnTo>
                  <a:lnTo>
                    <a:pt x="66" y="68"/>
                  </a:lnTo>
                  <a:lnTo>
                    <a:pt x="64" y="70"/>
                  </a:lnTo>
                  <a:lnTo>
                    <a:pt x="60" y="74"/>
                  </a:lnTo>
                  <a:lnTo>
                    <a:pt x="56" y="78"/>
                  </a:lnTo>
                  <a:lnTo>
                    <a:pt x="56" y="76"/>
                  </a:lnTo>
                  <a:lnTo>
                    <a:pt x="44" y="90"/>
                  </a:lnTo>
                  <a:lnTo>
                    <a:pt x="34" y="106"/>
                  </a:lnTo>
                  <a:lnTo>
                    <a:pt x="24" y="122"/>
                  </a:lnTo>
                  <a:lnTo>
                    <a:pt x="18" y="138"/>
                  </a:lnTo>
                  <a:lnTo>
                    <a:pt x="10" y="156"/>
                  </a:lnTo>
                  <a:lnTo>
                    <a:pt x="6" y="174"/>
                  </a:lnTo>
                  <a:lnTo>
                    <a:pt x="2" y="192"/>
                  </a:lnTo>
                  <a:lnTo>
                    <a:pt x="0" y="212"/>
                  </a:lnTo>
                  <a:lnTo>
                    <a:pt x="2" y="210"/>
                  </a:lnTo>
                  <a:lnTo>
                    <a:pt x="4" y="206"/>
                  </a:lnTo>
                  <a:lnTo>
                    <a:pt x="2" y="200"/>
                  </a:lnTo>
                  <a:lnTo>
                    <a:pt x="4" y="198"/>
                  </a:lnTo>
                  <a:lnTo>
                    <a:pt x="6" y="200"/>
                  </a:lnTo>
                  <a:lnTo>
                    <a:pt x="6" y="198"/>
                  </a:lnTo>
                  <a:lnTo>
                    <a:pt x="6" y="196"/>
                  </a:lnTo>
                  <a:lnTo>
                    <a:pt x="6" y="194"/>
                  </a:lnTo>
                  <a:lnTo>
                    <a:pt x="4" y="188"/>
                  </a:lnTo>
                  <a:lnTo>
                    <a:pt x="4" y="186"/>
                  </a:lnTo>
                  <a:lnTo>
                    <a:pt x="6" y="184"/>
                  </a:lnTo>
                  <a:lnTo>
                    <a:pt x="6" y="186"/>
                  </a:lnTo>
                  <a:lnTo>
                    <a:pt x="12" y="186"/>
                  </a:lnTo>
                  <a:lnTo>
                    <a:pt x="14" y="182"/>
                  </a:lnTo>
                  <a:lnTo>
                    <a:pt x="14" y="180"/>
                  </a:lnTo>
                  <a:lnTo>
                    <a:pt x="12" y="178"/>
                  </a:lnTo>
                  <a:lnTo>
                    <a:pt x="16" y="176"/>
                  </a:lnTo>
                  <a:lnTo>
                    <a:pt x="14" y="178"/>
                  </a:lnTo>
                  <a:lnTo>
                    <a:pt x="16" y="180"/>
                  </a:lnTo>
                  <a:lnTo>
                    <a:pt x="18" y="178"/>
                  </a:lnTo>
                  <a:lnTo>
                    <a:pt x="20" y="176"/>
                  </a:lnTo>
                  <a:lnTo>
                    <a:pt x="22" y="174"/>
                  </a:lnTo>
                  <a:lnTo>
                    <a:pt x="22" y="168"/>
                  </a:lnTo>
                  <a:lnTo>
                    <a:pt x="24" y="168"/>
                  </a:lnTo>
                  <a:lnTo>
                    <a:pt x="22" y="170"/>
                  </a:lnTo>
                  <a:lnTo>
                    <a:pt x="22" y="172"/>
                  </a:lnTo>
                  <a:lnTo>
                    <a:pt x="22" y="174"/>
                  </a:lnTo>
                  <a:lnTo>
                    <a:pt x="22" y="178"/>
                  </a:lnTo>
                  <a:lnTo>
                    <a:pt x="20" y="182"/>
                  </a:lnTo>
                  <a:lnTo>
                    <a:pt x="22" y="184"/>
                  </a:lnTo>
                  <a:lnTo>
                    <a:pt x="20" y="184"/>
                  </a:lnTo>
                  <a:lnTo>
                    <a:pt x="22" y="188"/>
                  </a:lnTo>
                  <a:lnTo>
                    <a:pt x="20" y="194"/>
                  </a:lnTo>
                  <a:lnTo>
                    <a:pt x="18" y="200"/>
                  </a:lnTo>
                  <a:lnTo>
                    <a:pt x="18" y="202"/>
                  </a:lnTo>
                  <a:lnTo>
                    <a:pt x="18" y="204"/>
                  </a:lnTo>
                  <a:lnTo>
                    <a:pt x="18" y="206"/>
                  </a:lnTo>
                  <a:lnTo>
                    <a:pt x="16" y="208"/>
                  </a:lnTo>
                  <a:lnTo>
                    <a:pt x="14" y="210"/>
                  </a:lnTo>
                  <a:lnTo>
                    <a:pt x="12" y="212"/>
                  </a:lnTo>
                  <a:lnTo>
                    <a:pt x="12" y="214"/>
                  </a:lnTo>
                  <a:lnTo>
                    <a:pt x="10" y="216"/>
                  </a:lnTo>
                  <a:lnTo>
                    <a:pt x="12" y="216"/>
                  </a:lnTo>
                  <a:lnTo>
                    <a:pt x="12" y="218"/>
                  </a:lnTo>
                  <a:lnTo>
                    <a:pt x="12" y="222"/>
                  </a:lnTo>
                  <a:lnTo>
                    <a:pt x="10" y="224"/>
                  </a:lnTo>
                  <a:lnTo>
                    <a:pt x="8" y="226"/>
                  </a:lnTo>
                  <a:lnTo>
                    <a:pt x="10" y="230"/>
                  </a:lnTo>
                  <a:lnTo>
                    <a:pt x="10" y="234"/>
                  </a:lnTo>
                  <a:lnTo>
                    <a:pt x="8" y="240"/>
                  </a:lnTo>
                  <a:lnTo>
                    <a:pt x="12" y="248"/>
                  </a:lnTo>
                  <a:lnTo>
                    <a:pt x="10" y="252"/>
                  </a:lnTo>
                  <a:lnTo>
                    <a:pt x="10" y="260"/>
                  </a:lnTo>
                  <a:lnTo>
                    <a:pt x="12" y="264"/>
                  </a:lnTo>
                  <a:lnTo>
                    <a:pt x="14" y="270"/>
                  </a:lnTo>
                  <a:lnTo>
                    <a:pt x="14" y="278"/>
                  </a:lnTo>
                  <a:lnTo>
                    <a:pt x="16" y="282"/>
                  </a:lnTo>
                  <a:lnTo>
                    <a:pt x="18" y="282"/>
                  </a:lnTo>
                  <a:lnTo>
                    <a:pt x="16" y="286"/>
                  </a:lnTo>
                  <a:lnTo>
                    <a:pt x="20" y="288"/>
                  </a:lnTo>
                  <a:lnTo>
                    <a:pt x="18" y="292"/>
                  </a:lnTo>
                  <a:lnTo>
                    <a:pt x="22" y="294"/>
                  </a:lnTo>
                  <a:lnTo>
                    <a:pt x="22" y="298"/>
                  </a:lnTo>
                  <a:lnTo>
                    <a:pt x="24" y="302"/>
                  </a:lnTo>
                  <a:lnTo>
                    <a:pt x="26" y="306"/>
                  </a:lnTo>
                  <a:lnTo>
                    <a:pt x="26" y="308"/>
                  </a:lnTo>
                  <a:lnTo>
                    <a:pt x="26" y="310"/>
                  </a:lnTo>
                  <a:lnTo>
                    <a:pt x="28" y="312"/>
                  </a:lnTo>
                  <a:lnTo>
                    <a:pt x="30" y="316"/>
                  </a:lnTo>
                  <a:lnTo>
                    <a:pt x="34" y="318"/>
                  </a:lnTo>
                  <a:lnTo>
                    <a:pt x="34" y="320"/>
                  </a:lnTo>
                  <a:lnTo>
                    <a:pt x="38" y="322"/>
                  </a:lnTo>
                  <a:lnTo>
                    <a:pt x="40" y="326"/>
                  </a:lnTo>
                  <a:lnTo>
                    <a:pt x="42" y="326"/>
                  </a:lnTo>
                  <a:lnTo>
                    <a:pt x="44" y="330"/>
                  </a:lnTo>
                  <a:lnTo>
                    <a:pt x="46" y="330"/>
                  </a:lnTo>
                  <a:lnTo>
                    <a:pt x="48" y="332"/>
                  </a:lnTo>
                  <a:lnTo>
                    <a:pt x="50" y="334"/>
                  </a:lnTo>
                  <a:lnTo>
                    <a:pt x="54" y="336"/>
                  </a:lnTo>
                  <a:lnTo>
                    <a:pt x="56" y="340"/>
                  </a:lnTo>
                  <a:lnTo>
                    <a:pt x="60" y="340"/>
                  </a:lnTo>
                  <a:lnTo>
                    <a:pt x="62" y="344"/>
                  </a:lnTo>
                  <a:lnTo>
                    <a:pt x="62" y="346"/>
                  </a:lnTo>
                  <a:lnTo>
                    <a:pt x="64" y="346"/>
                  </a:lnTo>
                  <a:lnTo>
                    <a:pt x="64" y="344"/>
                  </a:lnTo>
                  <a:lnTo>
                    <a:pt x="66" y="344"/>
                  </a:lnTo>
                  <a:lnTo>
                    <a:pt x="68" y="344"/>
                  </a:lnTo>
                  <a:lnTo>
                    <a:pt x="70" y="344"/>
                  </a:lnTo>
                  <a:lnTo>
                    <a:pt x="72" y="344"/>
                  </a:lnTo>
                  <a:lnTo>
                    <a:pt x="68" y="342"/>
                  </a:lnTo>
                  <a:lnTo>
                    <a:pt x="66" y="342"/>
                  </a:lnTo>
                  <a:lnTo>
                    <a:pt x="62" y="340"/>
                  </a:lnTo>
                  <a:lnTo>
                    <a:pt x="60" y="338"/>
                  </a:lnTo>
                  <a:lnTo>
                    <a:pt x="56" y="338"/>
                  </a:lnTo>
                  <a:lnTo>
                    <a:pt x="54" y="334"/>
                  </a:lnTo>
                  <a:lnTo>
                    <a:pt x="48" y="330"/>
                  </a:lnTo>
                  <a:lnTo>
                    <a:pt x="46" y="330"/>
                  </a:lnTo>
                  <a:lnTo>
                    <a:pt x="46" y="326"/>
                  </a:lnTo>
                  <a:lnTo>
                    <a:pt x="44" y="326"/>
                  </a:lnTo>
                  <a:lnTo>
                    <a:pt x="42" y="326"/>
                  </a:lnTo>
                  <a:lnTo>
                    <a:pt x="40" y="324"/>
                  </a:lnTo>
                  <a:lnTo>
                    <a:pt x="40" y="322"/>
                  </a:lnTo>
                  <a:lnTo>
                    <a:pt x="40" y="320"/>
                  </a:lnTo>
                  <a:lnTo>
                    <a:pt x="38" y="320"/>
                  </a:lnTo>
                  <a:lnTo>
                    <a:pt x="36" y="320"/>
                  </a:lnTo>
                  <a:lnTo>
                    <a:pt x="36" y="318"/>
                  </a:lnTo>
                  <a:lnTo>
                    <a:pt x="34" y="318"/>
                  </a:lnTo>
                  <a:lnTo>
                    <a:pt x="34" y="316"/>
                  </a:lnTo>
                  <a:lnTo>
                    <a:pt x="34" y="314"/>
                  </a:lnTo>
                  <a:lnTo>
                    <a:pt x="32" y="312"/>
                  </a:lnTo>
                  <a:lnTo>
                    <a:pt x="30" y="310"/>
                  </a:lnTo>
                  <a:lnTo>
                    <a:pt x="28" y="306"/>
                  </a:lnTo>
                  <a:lnTo>
                    <a:pt x="28" y="304"/>
                  </a:lnTo>
                  <a:lnTo>
                    <a:pt x="30" y="302"/>
                  </a:lnTo>
                  <a:lnTo>
                    <a:pt x="30" y="300"/>
                  </a:lnTo>
                  <a:lnTo>
                    <a:pt x="30" y="298"/>
                  </a:lnTo>
                  <a:lnTo>
                    <a:pt x="28" y="298"/>
                  </a:lnTo>
                  <a:lnTo>
                    <a:pt x="26" y="294"/>
                  </a:lnTo>
                  <a:lnTo>
                    <a:pt x="24" y="292"/>
                  </a:lnTo>
                  <a:lnTo>
                    <a:pt x="24" y="288"/>
                  </a:lnTo>
                  <a:lnTo>
                    <a:pt x="24" y="286"/>
                  </a:lnTo>
                  <a:lnTo>
                    <a:pt x="22" y="280"/>
                  </a:lnTo>
                  <a:lnTo>
                    <a:pt x="24" y="276"/>
                  </a:lnTo>
                  <a:lnTo>
                    <a:pt x="22" y="274"/>
                  </a:lnTo>
                  <a:lnTo>
                    <a:pt x="22" y="270"/>
                  </a:lnTo>
                  <a:lnTo>
                    <a:pt x="22" y="264"/>
                  </a:lnTo>
                  <a:lnTo>
                    <a:pt x="20" y="260"/>
                  </a:lnTo>
                  <a:lnTo>
                    <a:pt x="22" y="256"/>
                  </a:lnTo>
                  <a:lnTo>
                    <a:pt x="20" y="252"/>
                  </a:lnTo>
                  <a:lnTo>
                    <a:pt x="20" y="248"/>
                  </a:lnTo>
                  <a:lnTo>
                    <a:pt x="18" y="244"/>
                  </a:lnTo>
                  <a:lnTo>
                    <a:pt x="18" y="242"/>
                  </a:lnTo>
                  <a:lnTo>
                    <a:pt x="18" y="240"/>
                  </a:lnTo>
                  <a:lnTo>
                    <a:pt x="18" y="238"/>
                  </a:lnTo>
                  <a:lnTo>
                    <a:pt x="18" y="234"/>
                  </a:lnTo>
                  <a:lnTo>
                    <a:pt x="18" y="232"/>
                  </a:lnTo>
                  <a:lnTo>
                    <a:pt x="22" y="232"/>
                  </a:lnTo>
                  <a:lnTo>
                    <a:pt x="24" y="234"/>
                  </a:lnTo>
                  <a:lnTo>
                    <a:pt x="24" y="238"/>
                  </a:lnTo>
                  <a:lnTo>
                    <a:pt x="22" y="240"/>
                  </a:lnTo>
                  <a:lnTo>
                    <a:pt x="24" y="242"/>
                  </a:lnTo>
                  <a:lnTo>
                    <a:pt x="26" y="244"/>
                  </a:lnTo>
                  <a:lnTo>
                    <a:pt x="24" y="246"/>
                  </a:lnTo>
                  <a:lnTo>
                    <a:pt x="24" y="248"/>
                  </a:lnTo>
                  <a:lnTo>
                    <a:pt x="24" y="252"/>
                  </a:lnTo>
                  <a:lnTo>
                    <a:pt x="24" y="254"/>
                  </a:lnTo>
                  <a:lnTo>
                    <a:pt x="26" y="256"/>
                  </a:lnTo>
                  <a:lnTo>
                    <a:pt x="28" y="256"/>
                  </a:lnTo>
                  <a:lnTo>
                    <a:pt x="30" y="252"/>
                  </a:lnTo>
                  <a:lnTo>
                    <a:pt x="36" y="252"/>
                  </a:lnTo>
                  <a:lnTo>
                    <a:pt x="34" y="246"/>
                  </a:lnTo>
                  <a:lnTo>
                    <a:pt x="36" y="246"/>
                  </a:lnTo>
                  <a:lnTo>
                    <a:pt x="38" y="240"/>
                  </a:lnTo>
                  <a:lnTo>
                    <a:pt x="34" y="238"/>
                  </a:lnTo>
                  <a:lnTo>
                    <a:pt x="36" y="232"/>
                  </a:lnTo>
                  <a:lnTo>
                    <a:pt x="34" y="230"/>
                  </a:lnTo>
                  <a:lnTo>
                    <a:pt x="34" y="224"/>
                  </a:lnTo>
                  <a:lnTo>
                    <a:pt x="34" y="218"/>
                  </a:lnTo>
                  <a:lnTo>
                    <a:pt x="36" y="218"/>
                  </a:lnTo>
                  <a:lnTo>
                    <a:pt x="36" y="214"/>
                  </a:lnTo>
                  <a:lnTo>
                    <a:pt x="40" y="212"/>
                  </a:lnTo>
                  <a:lnTo>
                    <a:pt x="42" y="216"/>
                  </a:lnTo>
                  <a:lnTo>
                    <a:pt x="44" y="218"/>
                  </a:lnTo>
                  <a:lnTo>
                    <a:pt x="42" y="224"/>
                  </a:lnTo>
                  <a:lnTo>
                    <a:pt x="40" y="226"/>
                  </a:lnTo>
                  <a:lnTo>
                    <a:pt x="38" y="226"/>
                  </a:lnTo>
                  <a:lnTo>
                    <a:pt x="40" y="226"/>
                  </a:lnTo>
                  <a:lnTo>
                    <a:pt x="40" y="230"/>
                  </a:lnTo>
                  <a:lnTo>
                    <a:pt x="42" y="230"/>
                  </a:lnTo>
                  <a:lnTo>
                    <a:pt x="44" y="226"/>
                  </a:lnTo>
                  <a:lnTo>
                    <a:pt x="46" y="226"/>
                  </a:lnTo>
                  <a:lnTo>
                    <a:pt x="46" y="220"/>
                  </a:lnTo>
                  <a:lnTo>
                    <a:pt x="50" y="220"/>
                  </a:lnTo>
                  <a:lnTo>
                    <a:pt x="52" y="218"/>
                  </a:lnTo>
                  <a:lnTo>
                    <a:pt x="54" y="220"/>
                  </a:lnTo>
                  <a:lnTo>
                    <a:pt x="58" y="222"/>
                  </a:lnTo>
                  <a:lnTo>
                    <a:pt x="64" y="222"/>
                  </a:lnTo>
                  <a:lnTo>
                    <a:pt x="72" y="218"/>
                  </a:lnTo>
                  <a:lnTo>
                    <a:pt x="74" y="216"/>
                  </a:lnTo>
                  <a:lnTo>
                    <a:pt x="76" y="212"/>
                  </a:lnTo>
                  <a:lnTo>
                    <a:pt x="82" y="212"/>
                  </a:lnTo>
                  <a:lnTo>
                    <a:pt x="84" y="206"/>
                  </a:lnTo>
                  <a:lnTo>
                    <a:pt x="84" y="204"/>
                  </a:lnTo>
                  <a:lnTo>
                    <a:pt x="82" y="202"/>
                  </a:lnTo>
                  <a:lnTo>
                    <a:pt x="84" y="202"/>
                  </a:lnTo>
                  <a:lnTo>
                    <a:pt x="84" y="200"/>
                  </a:lnTo>
                  <a:lnTo>
                    <a:pt x="82" y="196"/>
                  </a:lnTo>
                  <a:lnTo>
                    <a:pt x="84" y="196"/>
                  </a:lnTo>
                  <a:lnTo>
                    <a:pt x="86" y="196"/>
                  </a:lnTo>
                  <a:lnTo>
                    <a:pt x="88" y="196"/>
                  </a:lnTo>
                  <a:lnTo>
                    <a:pt x="88" y="194"/>
                  </a:lnTo>
                  <a:lnTo>
                    <a:pt x="86" y="194"/>
                  </a:lnTo>
                  <a:lnTo>
                    <a:pt x="86" y="190"/>
                  </a:lnTo>
                  <a:lnTo>
                    <a:pt x="84" y="190"/>
                  </a:lnTo>
                  <a:lnTo>
                    <a:pt x="86" y="188"/>
                  </a:lnTo>
                  <a:lnTo>
                    <a:pt x="88" y="186"/>
                  </a:lnTo>
                  <a:lnTo>
                    <a:pt x="86" y="186"/>
                  </a:lnTo>
                  <a:lnTo>
                    <a:pt x="86" y="184"/>
                  </a:lnTo>
                  <a:lnTo>
                    <a:pt x="84" y="184"/>
                  </a:lnTo>
                  <a:lnTo>
                    <a:pt x="84" y="182"/>
                  </a:lnTo>
                  <a:lnTo>
                    <a:pt x="88" y="182"/>
                  </a:lnTo>
                  <a:lnTo>
                    <a:pt x="88" y="180"/>
                  </a:lnTo>
                  <a:lnTo>
                    <a:pt x="90" y="178"/>
                  </a:lnTo>
                  <a:lnTo>
                    <a:pt x="92" y="178"/>
                  </a:lnTo>
                  <a:lnTo>
                    <a:pt x="94" y="178"/>
                  </a:lnTo>
                  <a:lnTo>
                    <a:pt x="96" y="178"/>
                  </a:lnTo>
                  <a:lnTo>
                    <a:pt x="96" y="176"/>
                  </a:lnTo>
                  <a:lnTo>
                    <a:pt x="92" y="174"/>
                  </a:lnTo>
                  <a:lnTo>
                    <a:pt x="90" y="174"/>
                  </a:lnTo>
                  <a:lnTo>
                    <a:pt x="88" y="172"/>
                  </a:lnTo>
                  <a:lnTo>
                    <a:pt x="88" y="168"/>
                  </a:lnTo>
                  <a:lnTo>
                    <a:pt x="88" y="166"/>
                  </a:lnTo>
                  <a:lnTo>
                    <a:pt x="88" y="164"/>
                  </a:lnTo>
                  <a:lnTo>
                    <a:pt x="90" y="164"/>
                  </a:lnTo>
                  <a:lnTo>
                    <a:pt x="94" y="166"/>
                  </a:lnTo>
                  <a:lnTo>
                    <a:pt x="96" y="164"/>
                  </a:lnTo>
                  <a:lnTo>
                    <a:pt x="98" y="162"/>
                  </a:lnTo>
                  <a:lnTo>
                    <a:pt x="100" y="160"/>
                  </a:lnTo>
                  <a:lnTo>
                    <a:pt x="102" y="160"/>
                  </a:lnTo>
                  <a:lnTo>
                    <a:pt x="104" y="160"/>
                  </a:lnTo>
                  <a:lnTo>
                    <a:pt x="104" y="162"/>
                  </a:lnTo>
                  <a:lnTo>
                    <a:pt x="102" y="164"/>
                  </a:lnTo>
                  <a:lnTo>
                    <a:pt x="98" y="166"/>
                  </a:lnTo>
                  <a:lnTo>
                    <a:pt x="96" y="172"/>
                  </a:lnTo>
                  <a:lnTo>
                    <a:pt x="98" y="170"/>
                  </a:lnTo>
                  <a:lnTo>
                    <a:pt x="102" y="168"/>
                  </a:lnTo>
                  <a:lnTo>
                    <a:pt x="108" y="170"/>
                  </a:lnTo>
                  <a:lnTo>
                    <a:pt x="110" y="172"/>
                  </a:lnTo>
                  <a:lnTo>
                    <a:pt x="108" y="172"/>
                  </a:lnTo>
                  <a:lnTo>
                    <a:pt x="108" y="174"/>
                  </a:lnTo>
                  <a:lnTo>
                    <a:pt x="106" y="176"/>
                  </a:lnTo>
                  <a:lnTo>
                    <a:pt x="104" y="178"/>
                  </a:lnTo>
                  <a:lnTo>
                    <a:pt x="106" y="178"/>
                  </a:lnTo>
                  <a:lnTo>
                    <a:pt x="108" y="178"/>
                  </a:lnTo>
                  <a:lnTo>
                    <a:pt x="108" y="182"/>
                  </a:lnTo>
                  <a:lnTo>
                    <a:pt x="106" y="186"/>
                  </a:lnTo>
                  <a:lnTo>
                    <a:pt x="104" y="188"/>
                  </a:lnTo>
                  <a:lnTo>
                    <a:pt x="102" y="190"/>
                  </a:lnTo>
                  <a:lnTo>
                    <a:pt x="102" y="192"/>
                  </a:lnTo>
                  <a:lnTo>
                    <a:pt x="104" y="192"/>
                  </a:lnTo>
                  <a:lnTo>
                    <a:pt x="106" y="192"/>
                  </a:lnTo>
                  <a:lnTo>
                    <a:pt x="108" y="192"/>
                  </a:lnTo>
                  <a:lnTo>
                    <a:pt x="108" y="194"/>
                  </a:lnTo>
                  <a:lnTo>
                    <a:pt x="110" y="194"/>
                  </a:lnTo>
                  <a:lnTo>
                    <a:pt x="110" y="196"/>
                  </a:lnTo>
                  <a:lnTo>
                    <a:pt x="112" y="194"/>
                  </a:lnTo>
                  <a:lnTo>
                    <a:pt x="112" y="192"/>
                  </a:lnTo>
                  <a:lnTo>
                    <a:pt x="112" y="190"/>
                  </a:lnTo>
                  <a:lnTo>
                    <a:pt x="112" y="188"/>
                  </a:lnTo>
                  <a:lnTo>
                    <a:pt x="114" y="188"/>
                  </a:lnTo>
                  <a:lnTo>
                    <a:pt x="114" y="186"/>
                  </a:lnTo>
                  <a:lnTo>
                    <a:pt x="112" y="184"/>
                  </a:lnTo>
                  <a:lnTo>
                    <a:pt x="112" y="182"/>
                  </a:lnTo>
                  <a:lnTo>
                    <a:pt x="116" y="180"/>
                  </a:lnTo>
                  <a:lnTo>
                    <a:pt x="114" y="176"/>
                  </a:lnTo>
                  <a:lnTo>
                    <a:pt x="112" y="176"/>
                  </a:lnTo>
                  <a:lnTo>
                    <a:pt x="114" y="172"/>
                  </a:lnTo>
                  <a:lnTo>
                    <a:pt x="114" y="166"/>
                  </a:lnTo>
                  <a:lnTo>
                    <a:pt x="118" y="166"/>
                  </a:lnTo>
                  <a:lnTo>
                    <a:pt x="120" y="164"/>
                  </a:lnTo>
                  <a:lnTo>
                    <a:pt x="122" y="168"/>
                  </a:lnTo>
                  <a:lnTo>
                    <a:pt x="126" y="168"/>
                  </a:lnTo>
                  <a:lnTo>
                    <a:pt x="130" y="166"/>
                  </a:lnTo>
                  <a:lnTo>
                    <a:pt x="134" y="164"/>
                  </a:lnTo>
                  <a:lnTo>
                    <a:pt x="140" y="160"/>
                  </a:lnTo>
                  <a:lnTo>
                    <a:pt x="142" y="156"/>
                  </a:lnTo>
                  <a:lnTo>
                    <a:pt x="142" y="154"/>
                  </a:lnTo>
                  <a:lnTo>
                    <a:pt x="144" y="154"/>
                  </a:lnTo>
                  <a:lnTo>
                    <a:pt x="144" y="152"/>
                  </a:lnTo>
                  <a:lnTo>
                    <a:pt x="146" y="152"/>
                  </a:lnTo>
                  <a:lnTo>
                    <a:pt x="146" y="150"/>
                  </a:lnTo>
                  <a:lnTo>
                    <a:pt x="146" y="148"/>
                  </a:lnTo>
                  <a:lnTo>
                    <a:pt x="144" y="148"/>
                  </a:lnTo>
                  <a:lnTo>
                    <a:pt x="146" y="144"/>
                  </a:lnTo>
                  <a:lnTo>
                    <a:pt x="144" y="146"/>
                  </a:lnTo>
                  <a:lnTo>
                    <a:pt x="144" y="144"/>
                  </a:lnTo>
                  <a:lnTo>
                    <a:pt x="144" y="142"/>
                  </a:lnTo>
                  <a:lnTo>
                    <a:pt x="142" y="142"/>
                  </a:lnTo>
                  <a:lnTo>
                    <a:pt x="138" y="142"/>
                  </a:lnTo>
                  <a:lnTo>
                    <a:pt x="136" y="142"/>
                  </a:lnTo>
                  <a:lnTo>
                    <a:pt x="134" y="144"/>
                  </a:lnTo>
                  <a:lnTo>
                    <a:pt x="132" y="148"/>
                  </a:lnTo>
                  <a:lnTo>
                    <a:pt x="126" y="146"/>
                  </a:lnTo>
                  <a:lnTo>
                    <a:pt x="124" y="144"/>
                  </a:lnTo>
                  <a:lnTo>
                    <a:pt x="130" y="146"/>
                  </a:lnTo>
                  <a:lnTo>
                    <a:pt x="134" y="142"/>
                  </a:lnTo>
                  <a:lnTo>
                    <a:pt x="136" y="140"/>
                  </a:lnTo>
                  <a:lnTo>
                    <a:pt x="142" y="140"/>
                  </a:lnTo>
                  <a:lnTo>
                    <a:pt x="144" y="136"/>
                  </a:lnTo>
                  <a:lnTo>
                    <a:pt x="144" y="134"/>
                  </a:lnTo>
                  <a:lnTo>
                    <a:pt x="146" y="132"/>
                  </a:lnTo>
                  <a:lnTo>
                    <a:pt x="144" y="130"/>
                  </a:lnTo>
                  <a:lnTo>
                    <a:pt x="144" y="128"/>
                  </a:lnTo>
                  <a:lnTo>
                    <a:pt x="144" y="126"/>
                  </a:lnTo>
                  <a:lnTo>
                    <a:pt x="142" y="126"/>
                  </a:lnTo>
                  <a:lnTo>
                    <a:pt x="144" y="124"/>
                  </a:lnTo>
                  <a:lnTo>
                    <a:pt x="146" y="124"/>
                  </a:lnTo>
                  <a:lnTo>
                    <a:pt x="148" y="124"/>
                  </a:lnTo>
                  <a:lnTo>
                    <a:pt x="150" y="124"/>
                  </a:lnTo>
                  <a:lnTo>
                    <a:pt x="152" y="122"/>
                  </a:lnTo>
                  <a:lnTo>
                    <a:pt x="152" y="120"/>
                  </a:lnTo>
                  <a:lnTo>
                    <a:pt x="154" y="120"/>
                  </a:lnTo>
                  <a:lnTo>
                    <a:pt x="156" y="118"/>
                  </a:lnTo>
                  <a:lnTo>
                    <a:pt x="160" y="116"/>
                  </a:lnTo>
                  <a:lnTo>
                    <a:pt x="162" y="116"/>
                  </a:lnTo>
                  <a:lnTo>
                    <a:pt x="164" y="116"/>
                  </a:lnTo>
                  <a:lnTo>
                    <a:pt x="166" y="116"/>
                  </a:lnTo>
                  <a:lnTo>
                    <a:pt x="170" y="120"/>
                  </a:lnTo>
                  <a:lnTo>
                    <a:pt x="172" y="116"/>
                  </a:lnTo>
                  <a:lnTo>
                    <a:pt x="174" y="112"/>
                  </a:lnTo>
                  <a:lnTo>
                    <a:pt x="176" y="112"/>
                  </a:lnTo>
                  <a:lnTo>
                    <a:pt x="180" y="114"/>
                  </a:lnTo>
                  <a:lnTo>
                    <a:pt x="184" y="112"/>
                  </a:lnTo>
                  <a:lnTo>
                    <a:pt x="184" y="116"/>
                  </a:lnTo>
                  <a:lnTo>
                    <a:pt x="176" y="120"/>
                  </a:lnTo>
                  <a:lnTo>
                    <a:pt x="172" y="124"/>
                  </a:lnTo>
                  <a:lnTo>
                    <a:pt x="172" y="126"/>
                  </a:lnTo>
                  <a:lnTo>
                    <a:pt x="172" y="128"/>
                  </a:lnTo>
                  <a:lnTo>
                    <a:pt x="172" y="130"/>
                  </a:lnTo>
                  <a:lnTo>
                    <a:pt x="170" y="130"/>
                  </a:lnTo>
                  <a:lnTo>
                    <a:pt x="170" y="132"/>
                  </a:lnTo>
                  <a:lnTo>
                    <a:pt x="170" y="134"/>
                  </a:lnTo>
                  <a:lnTo>
                    <a:pt x="172" y="134"/>
                  </a:lnTo>
                  <a:lnTo>
                    <a:pt x="172" y="136"/>
                  </a:lnTo>
                  <a:lnTo>
                    <a:pt x="172" y="140"/>
                  </a:lnTo>
                  <a:lnTo>
                    <a:pt x="172" y="142"/>
                  </a:lnTo>
                  <a:lnTo>
                    <a:pt x="168" y="146"/>
                  </a:lnTo>
                  <a:lnTo>
                    <a:pt x="168" y="148"/>
                  </a:lnTo>
                  <a:lnTo>
                    <a:pt x="168" y="152"/>
                  </a:lnTo>
                  <a:lnTo>
                    <a:pt x="168" y="150"/>
                  </a:lnTo>
                  <a:lnTo>
                    <a:pt x="170" y="150"/>
                  </a:lnTo>
                  <a:lnTo>
                    <a:pt x="170" y="148"/>
                  </a:lnTo>
                  <a:lnTo>
                    <a:pt x="170" y="146"/>
                  </a:lnTo>
                  <a:lnTo>
                    <a:pt x="172" y="146"/>
                  </a:lnTo>
                  <a:lnTo>
                    <a:pt x="172" y="144"/>
                  </a:lnTo>
                  <a:lnTo>
                    <a:pt x="174" y="144"/>
                  </a:lnTo>
                  <a:lnTo>
                    <a:pt x="174" y="142"/>
                  </a:lnTo>
                  <a:lnTo>
                    <a:pt x="176" y="142"/>
                  </a:lnTo>
                  <a:lnTo>
                    <a:pt x="178" y="142"/>
                  </a:lnTo>
                  <a:lnTo>
                    <a:pt x="178" y="136"/>
                  </a:lnTo>
                  <a:lnTo>
                    <a:pt x="182" y="134"/>
                  </a:lnTo>
                  <a:lnTo>
                    <a:pt x="184" y="132"/>
                  </a:lnTo>
                  <a:lnTo>
                    <a:pt x="184" y="134"/>
                  </a:lnTo>
                  <a:lnTo>
                    <a:pt x="186" y="134"/>
                  </a:lnTo>
                  <a:lnTo>
                    <a:pt x="188" y="134"/>
                  </a:lnTo>
                  <a:lnTo>
                    <a:pt x="188" y="132"/>
                  </a:lnTo>
                  <a:lnTo>
                    <a:pt x="188" y="130"/>
                  </a:lnTo>
                  <a:lnTo>
                    <a:pt x="188" y="128"/>
                  </a:lnTo>
                  <a:lnTo>
                    <a:pt x="188" y="126"/>
                  </a:lnTo>
                  <a:lnTo>
                    <a:pt x="192" y="126"/>
                  </a:lnTo>
                  <a:lnTo>
                    <a:pt x="188" y="122"/>
                  </a:lnTo>
                  <a:lnTo>
                    <a:pt x="192" y="118"/>
                  </a:lnTo>
                  <a:lnTo>
                    <a:pt x="192" y="114"/>
                  </a:lnTo>
                  <a:lnTo>
                    <a:pt x="194" y="112"/>
                  </a:lnTo>
                  <a:lnTo>
                    <a:pt x="194" y="110"/>
                  </a:lnTo>
                  <a:lnTo>
                    <a:pt x="190" y="106"/>
                  </a:lnTo>
                  <a:lnTo>
                    <a:pt x="188" y="102"/>
                  </a:lnTo>
                  <a:lnTo>
                    <a:pt x="192" y="100"/>
                  </a:lnTo>
                  <a:lnTo>
                    <a:pt x="194" y="100"/>
                  </a:lnTo>
                  <a:lnTo>
                    <a:pt x="196" y="100"/>
                  </a:lnTo>
                  <a:lnTo>
                    <a:pt x="196" y="104"/>
                  </a:lnTo>
                  <a:lnTo>
                    <a:pt x="198" y="104"/>
                  </a:lnTo>
                  <a:lnTo>
                    <a:pt x="200" y="102"/>
                  </a:lnTo>
                  <a:lnTo>
                    <a:pt x="198" y="98"/>
                  </a:lnTo>
                  <a:lnTo>
                    <a:pt x="194" y="96"/>
                  </a:lnTo>
                  <a:lnTo>
                    <a:pt x="196" y="92"/>
                  </a:lnTo>
                  <a:lnTo>
                    <a:pt x="200" y="96"/>
                  </a:lnTo>
                  <a:close/>
                  <a:moveTo>
                    <a:pt x="78" y="222"/>
                  </a:moveTo>
                  <a:lnTo>
                    <a:pt x="76" y="222"/>
                  </a:lnTo>
                  <a:lnTo>
                    <a:pt x="74" y="222"/>
                  </a:lnTo>
                  <a:lnTo>
                    <a:pt x="72" y="224"/>
                  </a:lnTo>
                  <a:lnTo>
                    <a:pt x="72" y="226"/>
                  </a:lnTo>
                  <a:lnTo>
                    <a:pt x="70" y="228"/>
                  </a:lnTo>
                  <a:lnTo>
                    <a:pt x="70" y="230"/>
                  </a:lnTo>
                  <a:lnTo>
                    <a:pt x="70" y="232"/>
                  </a:lnTo>
                  <a:lnTo>
                    <a:pt x="72" y="232"/>
                  </a:lnTo>
                  <a:lnTo>
                    <a:pt x="74" y="230"/>
                  </a:lnTo>
                  <a:lnTo>
                    <a:pt x="74" y="228"/>
                  </a:lnTo>
                  <a:lnTo>
                    <a:pt x="76" y="228"/>
                  </a:lnTo>
                  <a:lnTo>
                    <a:pt x="78" y="228"/>
                  </a:lnTo>
                  <a:lnTo>
                    <a:pt x="80" y="228"/>
                  </a:lnTo>
                  <a:lnTo>
                    <a:pt x="80" y="226"/>
                  </a:lnTo>
                  <a:lnTo>
                    <a:pt x="78" y="224"/>
                  </a:lnTo>
                  <a:lnTo>
                    <a:pt x="78" y="222"/>
                  </a:lnTo>
                  <a:close/>
                  <a:moveTo>
                    <a:pt x="68" y="246"/>
                  </a:moveTo>
                  <a:lnTo>
                    <a:pt x="68" y="246"/>
                  </a:lnTo>
                  <a:lnTo>
                    <a:pt x="66" y="248"/>
                  </a:lnTo>
                  <a:lnTo>
                    <a:pt x="66" y="250"/>
                  </a:lnTo>
                  <a:lnTo>
                    <a:pt x="66" y="252"/>
                  </a:lnTo>
                  <a:lnTo>
                    <a:pt x="64" y="252"/>
                  </a:lnTo>
                  <a:lnTo>
                    <a:pt x="64" y="254"/>
                  </a:lnTo>
                  <a:lnTo>
                    <a:pt x="64" y="256"/>
                  </a:lnTo>
                  <a:lnTo>
                    <a:pt x="64" y="258"/>
                  </a:lnTo>
                  <a:lnTo>
                    <a:pt x="66" y="258"/>
                  </a:lnTo>
                  <a:lnTo>
                    <a:pt x="68" y="258"/>
                  </a:lnTo>
                  <a:lnTo>
                    <a:pt x="70" y="258"/>
                  </a:lnTo>
                  <a:lnTo>
                    <a:pt x="70" y="256"/>
                  </a:lnTo>
                  <a:lnTo>
                    <a:pt x="70" y="254"/>
                  </a:lnTo>
                  <a:lnTo>
                    <a:pt x="68" y="252"/>
                  </a:lnTo>
                  <a:lnTo>
                    <a:pt x="72" y="252"/>
                  </a:lnTo>
                  <a:lnTo>
                    <a:pt x="76" y="248"/>
                  </a:lnTo>
                  <a:lnTo>
                    <a:pt x="74" y="246"/>
                  </a:lnTo>
                  <a:lnTo>
                    <a:pt x="72" y="244"/>
                  </a:lnTo>
                  <a:lnTo>
                    <a:pt x="70" y="242"/>
                  </a:lnTo>
                  <a:lnTo>
                    <a:pt x="68" y="246"/>
                  </a:lnTo>
                  <a:close/>
                  <a:moveTo>
                    <a:pt x="52" y="280"/>
                  </a:moveTo>
                  <a:lnTo>
                    <a:pt x="54" y="278"/>
                  </a:lnTo>
                  <a:lnTo>
                    <a:pt x="56" y="278"/>
                  </a:lnTo>
                  <a:lnTo>
                    <a:pt x="58" y="274"/>
                  </a:lnTo>
                  <a:lnTo>
                    <a:pt x="62" y="274"/>
                  </a:lnTo>
                  <a:lnTo>
                    <a:pt x="60" y="268"/>
                  </a:lnTo>
                  <a:lnTo>
                    <a:pt x="58" y="270"/>
                  </a:lnTo>
                  <a:lnTo>
                    <a:pt x="54" y="272"/>
                  </a:lnTo>
                  <a:lnTo>
                    <a:pt x="52" y="274"/>
                  </a:lnTo>
                  <a:lnTo>
                    <a:pt x="52" y="276"/>
                  </a:lnTo>
                  <a:lnTo>
                    <a:pt x="52" y="278"/>
                  </a:lnTo>
                  <a:lnTo>
                    <a:pt x="52" y="280"/>
                  </a:lnTo>
                  <a:close/>
                  <a:moveTo>
                    <a:pt x="56" y="306"/>
                  </a:moveTo>
                  <a:lnTo>
                    <a:pt x="56" y="304"/>
                  </a:lnTo>
                  <a:lnTo>
                    <a:pt x="56" y="300"/>
                  </a:lnTo>
                  <a:lnTo>
                    <a:pt x="52" y="298"/>
                  </a:lnTo>
                  <a:lnTo>
                    <a:pt x="56" y="296"/>
                  </a:lnTo>
                  <a:lnTo>
                    <a:pt x="54" y="292"/>
                  </a:lnTo>
                  <a:lnTo>
                    <a:pt x="58" y="292"/>
                  </a:lnTo>
                  <a:lnTo>
                    <a:pt x="58" y="288"/>
                  </a:lnTo>
                  <a:lnTo>
                    <a:pt x="54" y="288"/>
                  </a:lnTo>
                  <a:lnTo>
                    <a:pt x="52" y="282"/>
                  </a:lnTo>
                  <a:lnTo>
                    <a:pt x="48" y="282"/>
                  </a:lnTo>
                  <a:lnTo>
                    <a:pt x="46" y="286"/>
                  </a:lnTo>
                  <a:lnTo>
                    <a:pt x="44" y="286"/>
                  </a:lnTo>
                  <a:lnTo>
                    <a:pt x="42" y="288"/>
                  </a:lnTo>
                  <a:lnTo>
                    <a:pt x="40" y="288"/>
                  </a:lnTo>
                  <a:lnTo>
                    <a:pt x="38" y="286"/>
                  </a:lnTo>
                  <a:lnTo>
                    <a:pt x="36" y="286"/>
                  </a:lnTo>
                  <a:lnTo>
                    <a:pt x="34" y="288"/>
                  </a:lnTo>
                  <a:lnTo>
                    <a:pt x="32" y="288"/>
                  </a:lnTo>
                  <a:lnTo>
                    <a:pt x="32" y="290"/>
                  </a:lnTo>
                  <a:lnTo>
                    <a:pt x="34" y="290"/>
                  </a:lnTo>
                  <a:lnTo>
                    <a:pt x="34" y="292"/>
                  </a:lnTo>
                  <a:lnTo>
                    <a:pt x="32" y="294"/>
                  </a:lnTo>
                  <a:lnTo>
                    <a:pt x="32" y="296"/>
                  </a:lnTo>
                  <a:lnTo>
                    <a:pt x="34" y="302"/>
                  </a:lnTo>
                  <a:lnTo>
                    <a:pt x="38" y="306"/>
                  </a:lnTo>
                  <a:lnTo>
                    <a:pt x="38" y="308"/>
                  </a:lnTo>
                  <a:lnTo>
                    <a:pt x="36" y="308"/>
                  </a:lnTo>
                  <a:lnTo>
                    <a:pt x="38" y="310"/>
                  </a:lnTo>
                  <a:lnTo>
                    <a:pt x="40" y="312"/>
                  </a:lnTo>
                  <a:lnTo>
                    <a:pt x="44" y="312"/>
                  </a:lnTo>
                  <a:lnTo>
                    <a:pt x="46" y="312"/>
                  </a:lnTo>
                  <a:lnTo>
                    <a:pt x="46" y="314"/>
                  </a:lnTo>
                  <a:lnTo>
                    <a:pt x="48" y="314"/>
                  </a:lnTo>
                  <a:lnTo>
                    <a:pt x="48" y="316"/>
                  </a:lnTo>
                  <a:lnTo>
                    <a:pt x="48" y="318"/>
                  </a:lnTo>
                  <a:lnTo>
                    <a:pt x="50" y="318"/>
                  </a:lnTo>
                  <a:lnTo>
                    <a:pt x="50" y="316"/>
                  </a:lnTo>
                  <a:lnTo>
                    <a:pt x="52" y="316"/>
                  </a:lnTo>
                  <a:lnTo>
                    <a:pt x="52" y="314"/>
                  </a:lnTo>
                  <a:lnTo>
                    <a:pt x="52" y="312"/>
                  </a:lnTo>
                  <a:lnTo>
                    <a:pt x="52" y="310"/>
                  </a:lnTo>
                  <a:lnTo>
                    <a:pt x="52" y="308"/>
                  </a:lnTo>
                  <a:lnTo>
                    <a:pt x="56" y="306"/>
                  </a:lnTo>
                  <a:close/>
                  <a:moveTo>
                    <a:pt x="68" y="334"/>
                  </a:moveTo>
                  <a:lnTo>
                    <a:pt x="68" y="334"/>
                  </a:lnTo>
                  <a:lnTo>
                    <a:pt x="70" y="334"/>
                  </a:lnTo>
                  <a:lnTo>
                    <a:pt x="72" y="334"/>
                  </a:lnTo>
                  <a:lnTo>
                    <a:pt x="70" y="330"/>
                  </a:lnTo>
                  <a:lnTo>
                    <a:pt x="72" y="328"/>
                  </a:lnTo>
                  <a:lnTo>
                    <a:pt x="72" y="326"/>
                  </a:lnTo>
                  <a:lnTo>
                    <a:pt x="70" y="326"/>
                  </a:lnTo>
                  <a:lnTo>
                    <a:pt x="68" y="326"/>
                  </a:lnTo>
                  <a:lnTo>
                    <a:pt x="68" y="324"/>
                  </a:lnTo>
                  <a:lnTo>
                    <a:pt x="66" y="324"/>
                  </a:lnTo>
                  <a:lnTo>
                    <a:pt x="64" y="324"/>
                  </a:lnTo>
                  <a:lnTo>
                    <a:pt x="64" y="326"/>
                  </a:lnTo>
                  <a:lnTo>
                    <a:pt x="64" y="324"/>
                  </a:lnTo>
                  <a:lnTo>
                    <a:pt x="64" y="322"/>
                  </a:lnTo>
                  <a:lnTo>
                    <a:pt x="60" y="320"/>
                  </a:lnTo>
                  <a:lnTo>
                    <a:pt x="68" y="320"/>
                  </a:lnTo>
                  <a:lnTo>
                    <a:pt x="70" y="316"/>
                  </a:lnTo>
                  <a:lnTo>
                    <a:pt x="68" y="316"/>
                  </a:lnTo>
                  <a:lnTo>
                    <a:pt x="66" y="316"/>
                  </a:lnTo>
                  <a:lnTo>
                    <a:pt x="68" y="316"/>
                  </a:lnTo>
                  <a:lnTo>
                    <a:pt x="68" y="314"/>
                  </a:lnTo>
                  <a:lnTo>
                    <a:pt x="74" y="314"/>
                  </a:lnTo>
                  <a:lnTo>
                    <a:pt x="72" y="312"/>
                  </a:lnTo>
                  <a:lnTo>
                    <a:pt x="68" y="310"/>
                  </a:lnTo>
                  <a:lnTo>
                    <a:pt x="62" y="306"/>
                  </a:lnTo>
                  <a:lnTo>
                    <a:pt x="60" y="308"/>
                  </a:lnTo>
                  <a:lnTo>
                    <a:pt x="58" y="310"/>
                  </a:lnTo>
                  <a:lnTo>
                    <a:pt x="58" y="316"/>
                  </a:lnTo>
                  <a:lnTo>
                    <a:pt x="56" y="324"/>
                  </a:lnTo>
                  <a:lnTo>
                    <a:pt x="60" y="326"/>
                  </a:lnTo>
                  <a:lnTo>
                    <a:pt x="60" y="330"/>
                  </a:lnTo>
                  <a:lnTo>
                    <a:pt x="62" y="332"/>
                  </a:lnTo>
                  <a:lnTo>
                    <a:pt x="62" y="328"/>
                  </a:lnTo>
                  <a:lnTo>
                    <a:pt x="68" y="330"/>
                  </a:lnTo>
                  <a:lnTo>
                    <a:pt x="68" y="332"/>
                  </a:lnTo>
                  <a:lnTo>
                    <a:pt x="68" y="334"/>
                  </a:lnTo>
                  <a:close/>
                  <a:moveTo>
                    <a:pt x="72" y="352"/>
                  </a:moveTo>
                  <a:lnTo>
                    <a:pt x="74" y="352"/>
                  </a:lnTo>
                  <a:lnTo>
                    <a:pt x="74" y="354"/>
                  </a:lnTo>
                  <a:lnTo>
                    <a:pt x="76" y="354"/>
                  </a:lnTo>
                  <a:lnTo>
                    <a:pt x="78" y="354"/>
                  </a:lnTo>
                  <a:lnTo>
                    <a:pt x="80" y="354"/>
                  </a:lnTo>
                  <a:lnTo>
                    <a:pt x="80" y="352"/>
                  </a:lnTo>
                  <a:lnTo>
                    <a:pt x="82" y="352"/>
                  </a:lnTo>
                  <a:lnTo>
                    <a:pt x="86" y="350"/>
                  </a:lnTo>
                  <a:lnTo>
                    <a:pt x="80" y="346"/>
                  </a:lnTo>
                  <a:lnTo>
                    <a:pt x="76" y="344"/>
                  </a:lnTo>
                  <a:lnTo>
                    <a:pt x="72" y="344"/>
                  </a:lnTo>
                  <a:lnTo>
                    <a:pt x="74" y="348"/>
                  </a:lnTo>
                  <a:lnTo>
                    <a:pt x="72" y="352"/>
                  </a:lnTo>
                  <a:close/>
                  <a:moveTo>
                    <a:pt x="82" y="320"/>
                  </a:moveTo>
                  <a:lnTo>
                    <a:pt x="82" y="316"/>
                  </a:lnTo>
                  <a:lnTo>
                    <a:pt x="80" y="320"/>
                  </a:lnTo>
                  <a:lnTo>
                    <a:pt x="80" y="326"/>
                  </a:lnTo>
                  <a:lnTo>
                    <a:pt x="78" y="324"/>
                  </a:lnTo>
                  <a:lnTo>
                    <a:pt x="76" y="324"/>
                  </a:lnTo>
                  <a:lnTo>
                    <a:pt x="74" y="324"/>
                  </a:lnTo>
                  <a:lnTo>
                    <a:pt x="72" y="324"/>
                  </a:lnTo>
                  <a:lnTo>
                    <a:pt x="72" y="326"/>
                  </a:lnTo>
                  <a:lnTo>
                    <a:pt x="74" y="326"/>
                  </a:lnTo>
                  <a:lnTo>
                    <a:pt x="74" y="328"/>
                  </a:lnTo>
                  <a:lnTo>
                    <a:pt x="78" y="328"/>
                  </a:lnTo>
                  <a:lnTo>
                    <a:pt x="82" y="328"/>
                  </a:lnTo>
                  <a:lnTo>
                    <a:pt x="86" y="330"/>
                  </a:lnTo>
                  <a:lnTo>
                    <a:pt x="86" y="326"/>
                  </a:lnTo>
                  <a:lnTo>
                    <a:pt x="86" y="322"/>
                  </a:lnTo>
                  <a:lnTo>
                    <a:pt x="82" y="320"/>
                  </a:lnTo>
                  <a:close/>
                  <a:moveTo>
                    <a:pt x="174" y="362"/>
                  </a:moveTo>
                  <a:lnTo>
                    <a:pt x="176" y="362"/>
                  </a:lnTo>
                  <a:lnTo>
                    <a:pt x="178" y="362"/>
                  </a:lnTo>
                  <a:lnTo>
                    <a:pt x="176" y="362"/>
                  </a:lnTo>
                  <a:lnTo>
                    <a:pt x="176" y="360"/>
                  </a:lnTo>
                  <a:lnTo>
                    <a:pt x="174" y="360"/>
                  </a:lnTo>
                  <a:lnTo>
                    <a:pt x="172" y="358"/>
                  </a:lnTo>
                  <a:lnTo>
                    <a:pt x="170" y="356"/>
                  </a:lnTo>
                  <a:lnTo>
                    <a:pt x="168" y="354"/>
                  </a:lnTo>
                  <a:lnTo>
                    <a:pt x="166" y="356"/>
                  </a:lnTo>
                  <a:lnTo>
                    <a:pt x="170" y="358"/>
                  </a:lnTo>
                  <a:lnTo>
                    <a:pt x="172" y="360"/>
                  </a:lnTo>
                  <a:lnTo>
                    <a:pt x="170" y="360"/>
                  </a:lnTo>
                  <a:lnTo>
                    <a:pt x="168" y="364"/>
                  </a:lnTo>
                  <a:lnTo>
                    <a:pt x="164" y="364"/>
                  </a:lnTo>
                  <a:lnTo>
                    <a:pt x="160" y="364"/>
                  </a:lnTo>
                  <a:lnTo>
                    <a:pt x="156" y="364"/>
                  </a:lnTo>
                  <a:lnTo>
                    <a:pt x="156" y="366"/>
                  </a:lnTo>
                  <a:lnTo>
                    <a:pt x="154" y="366"/>
                  </a:lnTo>
                  <a:lnTo>
                    <a:pt x="152" y="366"/>
                  </a:lnTo>
                  <a:lnTo>
                    <a:pt x="152" y="364"/>
                  </a:lnTo>
                  <a:lnTo>
                    <a:pt x="150" y="364"/>
                  </a:lnTo>
                  <a:lnTo>
                    <a:pt x="150" y="362"/>
                  </a:lnTo>
                  <a:lnTo>
                    <a:pt x="150" y="360"/>
                  </a:lnTo>
                  <a:lnTo>
                    <a:pt x="148" y="360"/>
                  </a:lnTo>
                  <a:lnTo>
                    <a:pt x="146" y="360"/>
                  </a:lnTo>
                  <a:lnTo>
                    <a:pt x="146" y="358"/>
                  </a:lnTo>
                  <a:lnTo>
                    <a:pt x="146" y="356"/>
                  </a:lnTo>
                  <a:lnTo>
                    <a:pt x="146" y="354"/>
                  </a:lnTo>
                  <a:lnTo>
                    <a:pt x="144" y="354"/>
                  </a:lnTo>
                  <a:lnTo>
                    <a:pt x="142" y="354"/>
                  </a:lnTo>
                  <a:lnTo>
                    <a:pt x="140" y="354"/>
                  </a:lnTo>
                  <a:lnTo>
                    <a:pt x="138" y="352"/>
                  </a:lnTo>
                  <a:lnTo>
                    <a:pt x="136" y="350"/>
                  </a:lnTo>
                  <a:lnTo>
                    <a:pt x="130" y="348"/>
                  </a:lnTo>
                  <a:lnTo>
                    <a:pt x="124" y="344"/>
                  </a:lnTo>
                  <a:lnTo>
                    <a:pt x="120" y="342"/>
                  </a:lnTo>
                  <a:lnTo>
                    <a:pt x="120" y="340"/>
                  </a:lnTo>
                  <a:lnTo>
                    <a:pt x="112" y="338"/>
                  </a:lnTo>
                  <a:lnTo>
                    <a:pt x="110" y="338"/>
                  </a:lnTo>
                  <a:lnTo>
                    <a:pt x="110" y="336"/>
                  </a:lnTo>
                  <a:lnTo>
                    <a:pt x="110" y="334"/>
                  </a:lnTo>
                  <a:lnTo>
                    <a:pt x="108" y="334"/>
                  </a:lnTo>
                  <a:lnTo>
                    <a:pt x="108" y="336"/>
                  </a:lnTo>
                  <a:lnTo>
                    <a:pt x="108" y="340"/>
                  </a:lnTo>
                  <a:lnTo>
                    <a:pt x="110" y="342"/>
                  </a:lnTo>
                  <a:lnTo>
                    <a:pt x="108" y="344"/>
                  </a:lnTo>
                  <a:lnTo>
                    <a:pt x="108" y="346"/>
                  </a:lnTo>
                  <a:lnTo>
                    <a:pt x="110" y="350"/>
                  </a:lnTo>
                  <a:lnTo>
                    <a:pt x="112" y="350"/>
                  </a:lnTo>
                  <a:lnTo>
                    <a:pt x="114" y="350"/>
                  </a:lnTo>
                  <a:lnTo>
                    <a:pt x="116" y="350"/>
                  </a:lnTo>
                  <a:lnTo>
                    <a:pt x="118" y="350"/>
                  </a:lnTo>
                  <a:lnTo>
                    <a:pt x="118" y="352"/>
                  </a:lnTo>
                  <a:lnTo>
                    <a:pt x="118" y="354"/>
                  </a:lnTo>
                  <a:lnTo>
                    <a:pt x="118" y="356"/>
                  </a:lnTo>
                  <a:lnTo>
                    <a:pt x="120" y="358"/>
                  </a:lnTo>
                  <a:lnTo>
                    <a:pt x="122" y="358"/>
                  </a:lnTo>
                  <a:lnTo>
                    <a:pt x="122" y="360"/>
                  </a:lnTo>
                  <a:lnTo>
                    <a:pt x="122" y="362"/>
                  </a:lnTo>
                  <a:lnTo>
                    <a:pt x="120" y="362"/>
                  </a:lnTo>
                  <a:lnTo>
                    <a:pt x="120" y="364"/>
                  </a:lnTo>
                  <a:lnTo>
                    <a:pt x="122" y="364"/>
                  </a:lnTo>
                  <a:lnTo>
                    <a:pt x="124" y="364"/>
                  </a:lnTo>
                  <a:lnTo>
                    <a:pt x="130" y="370"/>
                  </a:lnTo>
                  <a:lnTo>
                    <a:pt x="136" y="370"/>
                  </a:lnTo>
                  <a:lnTo>
                    <a:pt x="138" y="370"/>
                  </a:lnTo>
                  <a:lnTo>
                    <a:pt x="138" y="368"/>
                  </a:lnTo>
                  <a:lnTo>
                    <a:pt x="136" y="368"/>
                  </a:lnTo>
                  <a:lnTo>
                    <a:pt x="134" y="366"/>
                  </a:lnTo>
                  <a:lnTo>
                    <a:pt x="132" y="366"/>
                  </a:lnTo>
                  <a:lnTo>
                    <a:pt x="132" y="364"/>
                  </a:lnTo>
                  <a:lnTo>
                    <a:pt x="138" y="364"/>
                  </a:lnTo>
                  <a:lnTo>
                    <a:pt x="146" y="368"/>
                  </a:lnTo>
                  <a:lnTo>
                    <a:pt x="148" y="372"/>
                  </a:lnTo>
                  <a:lnTo>
                    <a:pt x="154" y="376"/>
                  </a:lnTo>
                  <a:lnTo>
                    <a:pt x="160" y="378"/>
                  </a:lnTo>
                  <a:lnTo>
                    <a:pt x="168" y="382"/>
                  </a:lnTo>
                  <a:lnTo>
                    <a:pt x="166" y="380"/>
                  </a:lnTo>
                  <a:lnTo>
                    <a:pt x="170" y="380"/>
                  </a:lnTo>
                  <a:lnTo>
                    <a:pt x="170" y="378"/>
                  </a:lnTo>
                  <a:lnTo>
                    <a:pt x="170" y="376"/>
                  </a:lnTo>
                  <a:lnTo>
                    <a:pt x="168" y="376"/>
                  </a:lnTo>
                  <a:lnTo>
                    <a:pt x="166" y="376"/>
                  </a:lnTo>
                  <a:lnTo>
                    <a:pt x="164" y="374"/>
                  </a:lnTo>
                  <a:lnTo>
                    <a:pt x="162" y="374"/>
                  </a:lnTo>
                  <a:lnTo>
                    <a:pt x="160" y="374"/>
                  </a:lnTo>
                  <a:lnTo>
                    <a:pt x="158" y="374"/>
                  </a:lnTo>
                  <a:lnTo>
                    <a:pt x="158" y="372"/>
                  </a:lnTo>
                  <a:lnTo>
                    <a:pt x="156" y="370"/>
                  </a:lnTo>
                  <a:lnTo>
                    <a:pt x="154" y="368"/>
                  </a:lnTo>
                  <a:lnTo>
                    <a:pt x="156" y="364"/>
                  </a:lnTo>
                  <a:lnTo>
                    <a:pt x="162" y="364"/>
                  </a:lnTo>
                  <a:lnTo>
                    <a:pt x="166" y="366"/>
                  </a:lnTo>
                  <a:lnTo>
                    <a:pt x="168" y="366"/>
                  </a:lnTo>
                  <a:lnTo>
                    <a:pt x="168" y="364"/>
                  </a:lnTo>
                  <a:lnTo>
                    <a:pt x="170" y="364"/>
                  </a:lnTo>
                  <a:lnTo>
                    <a:pt x="172" y="362"/>
                  </a:lnTo>
                  <a:lnTo>
                    <a:pt x="174" y="362"/>
                  </a:lnTo>
                  <a:close/>
                  <a:moveTo>
                    <a:pt x="182" y="426"/>
                  </a:moveTo>
                  <a:lnTo>
                    <a:pt x="182" y="424"/>
                  </a:lnTo>
                  <a:lnTo>
                    <a:pt x="180" y="424"/>
                  </a:lnTo>
                  <a:lnTo>
                    <a:pt x="180" y="422"/>
                  </a:lnTo>
                  <a:lnTo>
                    <a:pt x="182" y="420"/>
                  </a:lnTo>
                  <a:lnTo>
                    <a:pt x="176" y="416"/>
                  </a:lnTo>
                  <a:lnTo>
                    <a:pt x="170" y="410"/>
                  </a:lnTo>
                  <a:lnTo>
                    <a:pt x="162" y="404"/>
                  </a:lnTo>
                  <a:lnTo>
                    <a:pt x="156" y="404"/>
                  </a:lnTo>
                  <a:lnTo>
                    <a:pt x="154" y="400"/>
                  </a:lnTo>
                  <a:lnTo>
                    <a:pt x="152" y="394"/>
                  </a:lnTo>
                  <a:lnTo>
                    <a:pt x="148" y="390"/>
                  </a:lnTo>
                  <a:lnTo>
                    <a:pt x="142" y="382"/>
                  </a:lnTo>
                  <a:lnTo>
                    <a:pt x="138" y="380"/>
                  </a:lnTo>
                  <a:lnTo>
                    <a:pt x="138" y="378"/>
                  </a:lnTo>
                  <a:lnTo>
                    <a:pt x="138" y="376"/>
                  </a:lnTo>
                  <a:lnTo>
                    <a:pt x="136" y="376"/>
                  </a:lnTo>
                  <a:lnTo>
                    <a:pt x="134" y="376"/>
                  </a:lnTo>
                  <a:lnTo>
                    <a:pt x="134" y="378"/>
                  </a:lnTo>
                  <a:lnTo>
                    <a:pt x="134" y="384"/>
                  </a:lnTo>
                  <a:lnTo>
                    <a:pt x="136" y="388"/>
                  </a:lnTo>
                  <a:lnTo>
                    <a:pt x="134" y="390"/>
                  </a:lnTo>
                  <a:lnTo>
                    <a:pt x="134" y="392"/>
                  </a:lnTo>
                  <a:lnTo>
                    <a:pt x="132" y="392"/>
                  </a:lnTo>
                  <a:lnTo>
                    <a:pt x="130" y="392"/>
                  </a:lnTo>
                  <a:lnTo>
                    <a:pt x="128" y="392"/>
                  </a:lnTo>
                  <a:lnTo>
                    <a:pt x="126" y="392"/>
                  </a:lnTo>
                  <a:lnTo>
                    <a:pt x="126" y="390"/>
                  </a:lnTo>
                  <a:lnTo>
                    <a:pt x="124" y="388"/>
                  </a:lnTo>
                  <a:lnTo>
                    <a:pt x="122" y="386"/>
                  </a:lnTo>
                  <a:lnTo>
                    <a:pt x="120" y="388"/>
                  </a:lnTo>
                  <a:lnTo>
                    <a:pt x="114" y="380"/>
                  </a:lnTo>
                  <a:lnTo>
                    <a:pt x="112" y="378"/>
                  </a:lnTo>
                  <a:lnTo>
                    <a:pt x="114" y="376"/>
                  </a:lnTo>
                  <a:lnTo>
                    <a:pt x="118" y="376"/>
                  </a:lnTo>
                  <a:lnTo>
                    <a:pt x="118" y="374"/>
                  </a:lnTo>
                  <a:lnTo>
                    <a:pt x="118" y="372"/>
                  </a:lnTo>
                  <a:lnTo>
                    <a:pt x="116" y="372"/>
                  </a:lnTo>
                  <a:lnTo>
                    <a:pt x="114" y="372"/>
                  </a:lnTo>
                  <a:lnTo>
                    <a:pt x="112" y="372"/>
                  </a:lnTo>
                  <a:lnTo>
                    <a:pt x="110" y="372"/>
                  </a:lnTo>
                  <a:lnTo>
                    <a:pt x="110" y="374"/>
                  </a:lnTo>
                  <a:lnTo>
                    <a:pt x="106" y="370"/>
                  </a:lnTo>
                  <a:lnTo>
                    <a:pt x="104" y="364"/>
                  </a:lnTo>
                  <a:lnTo>
                    <a:pt x="98" y="362"/>
                  </a:lnTo>
                  <a:lnTo>
                    <a:pt x="94" y="364"/>
                  </a:lnTo>
                  <a:lnTo>
                    <a:pt x="98" y="366"/>
                  </a:lnTo>
                  <a:lnTo>
                    <a:pt x="100" y="368"/>
                  </a:lnTo>
                  <a:lnTo>
                    <a:pt x="98" y="370"/>
                  </a:lnTo>
                  <a:lnTo>
                    <a:pt x="94" y="368"/>
                  </a:lnTo>
                  <a:lnTo>
                    <a:pt x="94" y="370"/>
                  </a:lnTo>
                  <a:lnTo>
                    <a:pt x="96" y="374"/>
                  </a:lnTo>
                  <a:lnTo>
                    <a:pt x="94" y="376"/>
                  </a:lnTo>
                  <a:lnTo>
                    <a:pt x="92" y="372"/>
                  </a:lnTo>
                  <a:lnTo>
                    <a:pt x="88" y="368"/>
                  </a:lnTo>
                  <a:lnTo>
                    <a:pt x="86" y="368"/>
                  </a:lnTo>
                  <a:lnTo>
                    <a:pt x="86" y="366"/>
                  </a:lnTo>
                  <a:lnTo>
                    <a:pt x="84" y="366"/>
                  </a:lnTo>
                  <a:lnTo>
                    <a:pt x="82" y="366"/>
                  </a:lnTo>
                  <a:lnTo>
                    <a:pt x="82" y="368"/>
                  </a:lnTo>
                  <a:lnTo>
                    <a:pt x="80" y="370"/>
                  </a:lnTo>
                  <a:lnTo>
                    <a:pt x="78" y="370"/>
                  </a:lnTo>
                  <a:lnTo>
                    <a:pt x="76" y="370"/>
                  </a:lnTo>
                  <a:lnTo>
                    <a:pt x="72" y="374"/>
                  </a:lnTo>
                  <a:lnTo>
                    <a:pt x="68" y="370"/>
                  </a:lnTo>
                  <a:lnTo>
                    <a:pt x="64" y="372"/>
                  </a:lnTo>
                  <a:lnTo>
                    <a:pt x="62" y="370"/>
                  </a:lnTo>
                  <a:lnTo>
                    <a:pt x="58" y="368"/>
                  </a:lnTo>
                  <a:lnTo>
                    <a:pt x="58" y="370"/>
                  </a:lnTo>
                  <a:lnTo>
                    <a:pt x="60" y="370"/>
                  </a:lnTo>
                  <a:lnTo>
                    <a:pt x="60" y="372"/>
                  </a:lnTo>
                  <a:lnTo>
                    <a:pt x="62" y="374"/>
                  </a:lnTo>
                  <a:lnTo>
                    <a:pt x="62" y="376"/>
                  </a:lnTo>
                  <a:lnTo>
                    <a:pt x="66" y="382"/>
                  </a:lnTo>
                  <a:lnTo>
                    <a:pt x="84" y="398"/>
                  </a:lnTo>
                  <a:lnTo>
                    <a:pt x="104" y="412"/>
                  </a:lnTo>
                  <a:lnTo>
                    <a:pt x="106" y="412"/>
                  </a:lnTo>
                  <a:lnTo>
                    <a:pt x="106" y="410"/>
                  </a:lnTo>
                  <a:lnTo>
                    <a:pt x="112" y="414"/>
                  </a:lnTo>
                  <a:lnTo>
                    <a:pt x="120" y="414"/>
                  </a:lnTo>
                  <a:lnTo>
                    <a:pt x="124" y="420"/>
                  </a:lnTo>
                  <a:lnTo>
                    <a:pt x="132" y="424"/>
                  </a:lnTo>
                  <a:lnTo>
                    <a:pt x="138" y="426"/>
                  </a:lnTo>
                  <a:lnTo>
                    <a:pt x="142" y="430"/>
                  </a:lnTo>
                  <a:lnTo>
                    <a:pt x="148" y="432"/>
                  </a:lnTo>
                  <a:lnTo>
                    <a:pt x="148" y="434"/>
                  </a:lnTo>
                  <a:lnTo>
                    <a:pt x="154" y="434"/>
                  </a:lnTo>
                  <a:lnTo>
                    <a:pt x="156" y="434"/>
                  </a:lnTo>
                  <a:lnTo>
                    <a:pt x="160" y="436"/>
                  </a:lnTo>
                  <a:lnTo>
                    <a:pt x="176" y="440"/>
                  </a:lnTo>
                  <a:lnTo>
                    <a:pt x="176" y="438"/>
                  </a:lnTo>
                  <a:lnTo>
                    <a:pt x="174" y="438"/>
                  </a:lnTo>
                  <a:lnTo>
                    <a:pt x="172" y="436"/>
                  </a:lnTo>
                  <a:lnTo>
                    <a:pt x="174" y="436"/>
                  </a:lnTo>
                  <a:lnTo>
                    <a:pt x="174" y="438"/>
                  </a:lnTo>
                  <a:lnTo>
                    <a:pt x="176" y="438"/>
                  </a:lnTo>
                  <a:lnTo>
                    <a:pt x="178" y="436"/>
                  </a:lnTo>
                  <a:lnTo>
                    <a:pt x="180" y="434"/>
                  </a:lnTo>
                  <a:lnTo>
                    <a:pt x="182" y="432"/>
                  </a:lnTo>
                  <a:lnTo>
                    <a:pt x="184" y="430"/>
                  </a:lnTo>
                  <a:lnTo>
                    <a:pt x="186" y="428"/>
                  </a:lnTo>
                  <a:lnTo>
                    <a:pt x="184" y="426"/>
                  </a:lnTo>
                  <a:lnTo>
                    <a:pt x="182" y="426"/>
                  </a:lnTo>
                  <a:close/>
                  <a:moveTo>
                    <a:pt x="202" y="138"/>
                  </a:moveTo>
                  <a:lnTo>
                    <a:pt x="202" y="138"/>
                  </a:lnTo>
                  <a:lnTo>
                    <a:pt x="202" y="140"/>
                  </a:lnTo>
                  <a:lnTo>
                    <a:pt x="204" y="140"/>
                  </a:lnTo>
                  <a:lnTo>
                    <a:pt x="206" y="140"/>
                  </a:lnTo>
                  <a:lnTo>
                    <a:pt x="206" y="138"/>
                  </a:lnTo>
                  <a:lnTo>
                    <a:pt x="204" y="138"/>
                  </a:lnTo>
                  <a:lnTo>
                    <a:pt x="202" y="138"/>
                  </a:lnTo>
                  <a:close/>
                  <a:moveTo>
                    <a:pt x="208" y="140"/>
                  </a:moveTo>
                  <a:lnTo>
                    <a:pt x="208" y="140"/>
                  </a:lnTo>
                  <a:lnTo>
                    <a:pt x="210" y="140"/>
                  </a:lnTo>
                  <a:lnTo>
                    <a:pt x="208" y="140"/>
                  </a:lnTo>
                  <a:close/>
                  <a:moveTo>
                    <a:pt x="192" y="128"/>
                  </a:moveTo>
                  <a:lnTo>
                    <a:pt x="192" y="128"/>
                  </a:lnTo>
                  <a:lnTo>
                    <a:pt x="192" y="130"/>
                  </a:lnTo>
                  <a:lnTo>
                    <a:pt x="194" y="130"/>
                  </a:lnTo>
                  <a:lnTo>
                    <a:pt x="194" y="128"/>
                  </a:lnTo>
                  <a:lnTo>
                    <a:pt x="192" y="128"/>
                  </a:lnTo>
                  <a:close/>
                  <a:moveTo>
                    <a:pt x="214" y="140"/>
                  </a:moveTo>
                  <a:lnTo>
                    <a:pt x="214" y="140"/>
                  </a:lnTo>
                  <a:close/>
                  <a:moveTo>
                    <a:pt x="218" y="136"/>
                  </a:moveTo>
                  <a:lnTo>
                    <a:pt x="216" y="136"/>
                  </a:lnTo>
                  <a:lnTo>
                    <a:pt x="216" y="138"/>
                  </a:lnTo>
                  <a:lnTo>
                    <a:pt x="218" y="138"/>
                  </a:lnTo>
                  <a:lnTo>
                    <a:pt x="220" y="138"/>
                  </a:lnTo>
                  <a:lnTo>
                    <a:pt x="220" y="136"/>
                  </a:lnTo>
                  <a:lnTo>
                    <a:pt x="218" y="136"/>
                  </a:lnTo>
                  <a:close/>
                  <a:moveTo>
                    <a:pt x="98" y="326"/>
                  </a:moveTo>
                  <a:lnTo>
                    <a:pt x="96" y="324"/>
                  </a:lnTo>
                  <a:lnTo>
                    <a:pt x="94" y="326"/>
                  </a:lnTo>
                  <a:lnTo>
                    <a:pt x="96" y="328"/>
                  </a:lnTo>
                  <a:lnTo>
                    <a:pt x="94" y="330"/>
                  </a:lnTo>
                  <a:lnTo>
                    <a:pt x="96" y="332"/>
                  </a:lnTo>
                  <a:lnTo>
                    <a:pt x="98" y="334"/>
                  </a:lnTo>
                  <a:lnTo>
                    <a:pt x="96" y="338"/>
                  </a:lnTo>
                  <a:lnTo>
                    <a:pt x="98" y="338"/>
                  </a:lnTo>
                  <a:lnTo>
                    <a:pt x="98" y="336"/>
                  </a:lnTo>
                  <a:lnTo>
                    <a:pt x="98" y="334"/>
                  </a:lnTo>
                  <a:lnTo>
                    <a:pt x="100" y="334"/>
                  </a:lnTo>
                  <a:lnTo>
                    <a:pt x="100" y="336"/>
                  </a:lnTo>
                  <a:lnTo>
                    <a:pt x="100" y="338"/>
                  </a:lnTo>
                  <a:lnTo>
                    <a:pt x="102" y="336"/>
                  </a:lnTo>
                  <a:lnTo>
                    <a:pt x="102" y="338"/>
                  </a:lnTo>
                  <a:lnTo>
                    <a:pt x="104" y="338"/>
                  </a:lnTo>
                  <a:lnTo>
                    <a:pt x="106" y="338"/>
                  </a:lnTo>
                  <a:lnTo>
                    <a:pt x="104" y="336"/>
                  </a:lnTo>
                  <a:lnTo>
                    <a:pt x="104" y="334"/>
                  </a:lnTo>
                  <a:lnTo>
                    <a:pt x="104" y="332"/>
                  </a:lnTo>
                  <a:lnTo>
                    <a:pt x="104" y="330"/>
                  </a:lnTo>
                  <a:lnTo>
                    <a:pt x="102" y="328"/>
                  </a:lnTo>
                  <a:lnTo>
                    <a:pt x="98" y="330"/>
                  </a:lnTo>
                  <a:lnTo>
                    <a:pt x="98" y="328"/>
                  </a:lnTo>
                  <a:lnTo>
                    <a:pt x="98" y="326"/>
                  </a:lnTo>
                  <a:close/>
                  <a:moveTo>
                    <a:pt x="96" y="338"/>
                  </a:moveTo>
                  <a:lnTo>
                    <a:pt x="96" y="338"/>
                  </a:lnTo>
                  <a:close/>
                  <a:moveTo>
                    <a:pt x="80" y="286"/>
                  </a:moveTo>
                  <a:lnTo>
                    <a:pt x="80" y="284"/>
                  </a:lnTo>
                  <a:lnTo>
                    <a:pt x="78" y="284"/>
                  </a:lnTo>
                  <a:lnTo>
                    <a:pt x="76" y="284"/>
                  </a:lnTo>
                  <a:lnTo>
                    <a:pt x="76" y="286"/>
                  </a:lnTo>
                  <a:lnTo>
                    <a:pt x="74" y="286"/>
                  </a:lnTo>
                  <a:lnTo>
                    <a:pt x="72" y="286"/>
                  </a:lnTo>
                  <a:lnTo>
                    <a:pt x="70" y="288"/>
                  </a:lnTo>
                  <a:lnTo>
                    <a:pt x="68" y="288"/>
                  </a:lnTo>
                  <a:lnTo>
                    <a:pt x="66" y="290"/>
                  </a:lnTo>
                  <a:lnTo>
                    <a:pt x="66" y="292"/>
                  </a:lnTo>
                  <a:lnTo>
                    <a:pt x="68" y="294"/>
                  </a:lnTo>
                  <a:lnTo>
                    <a:pt x="70" y="292"/>
                  </a:lnTo>
                  <a:lnTo>
                    <a:pt x="72" y="292"/>
                  </a:lnTo>
                  <a:lnTo>
                    <a:pt x="70" y="296"/>
                  </a:lnTo>
                  <a:lnTo>
                    <a:pt x="72" y="296"/>
                  </a:lnTo>
                  <a:lnTo>
                    <a:pt x="74" y="296"/>
                  </a:lnTo>
                  <a:lnTo>
                    <a:pt x="74" y="298"/>
                  </a:lnTo>
                  <a:lnTo>
                    <a:pt x="72" y="300"/>
                  </a:lnTo>
                  <a:lnTo>
                    <a:pt x="72" y="302"/>
                  </a:lnTo>
                  <a:lnTo>
                    <a:pt x="74" y="300"/>
                  </a:lnTo>
                  <a:lnTo>
                    <a:pt x="76" y="300"/>
                  </a:lnTo>
                  <a:lnTo>
                    <a:pt x="82" y="298"/>
                  </a:lnTo>
                  <a:lnTo>
                    <a:pt x="82" y="296"/>
                  </a:lnTo>
                  <a:lnTo>
                    <a:pt x="82" y="294"/>
                  </a:lnTo>
                  <a:lnTo>
                    <a:pt x="84" y="292"/>
                  </a:lnTo>
                  <a:lnTo>
                    <a:pt x="84" y="290"/>
                  </a:lnTo>
                  <a:lnTo>
                    <a:pt x="82" y="290"/>
                  </a:lnTo>
                  <a:lnTo>
                    <a:pt x="80" y="288"/>
                  </a:lnTo>
                  <a:lnTo>
                    <a:pt x="80" y="286"/>
                  </a:lnTo>
                  <a:close/>
                  <a:moveTo>
                    <a:pt x="166" y="170"/>
                  </a:moveTo>
                  <a:lnTo>
                    <a:pt x="166" y="170"/>
                  </a:lnTo>
                  <a:lnTo>
                    <a:pt x="166" y="164"/>
                  </a:lnTo>
                  <a:lnTo>
                    <a:pt x="164" y="164"/>
                  </a:lnTo>
                  <a:lnTo>
                    <a:pt x="164" y="168"/>
                  </a:lnTo>
                  <a:lnTo>
                    <a:pt x="164" y="170"/>
                  </a:lnTo>
                  <a:lnTo>
                    <a:pt x="166" y="170"/>
                  </a:lnTo>
                  <a:close/>
                  <a:moveTo>
                    <a:pt x="222" y="98"/>
                  </a:moveTo>
                  <a:lnTo>
                    <a:pt x="222" y="98"/>
                  </a:lnTo>
                  <a:lnTo>
                    <a:pt x="220" y="98"/>
                  </a:lnTo>
                  <a:lnTo>
                    <a:pt x="222" y="98"/>
                  </a:lnTo>
                  <a:close/>
                  <a:moveTo>
                    <a:pt x="226" y="86"/>
                  </a:moveTo>
                  <a:lnTo>
                    <a:pt x="226" y="88"/>
                  </a:lnTo>
                  <a:lnTo>
                    <a:pt x="228" y="88"/>
                  </a:lnTo>
                  <a:lnTo>
                    <a:pt x="228" y="86"/>
                  </a:lnTo>
                  <a:lnTo>
                    <a:pt x="226" y="86"/>
                  </a:lnTo>
                  <a:close/>
                  <a:moveTo>
                    <a:pt x="212" y="82"/>
                  </a:moveTo>
                  <a:lnTo>
                    <a:pt x="212" y="82"/>
                  </a:lnTo>
                  <a:lnTo>
                    <a:pt x="214" y="82"/>
                  </a:lnTo>
                  <a:lnTo>
                    <a:pt x="214" y="80"/>
                  </a:lnTo>
                  <a:lnTo>
                    <a:pt x="208" y="80"/>
                  </a:lnTo>
                  <a:lnTo>
                    <a:pt x="208" y="82"/>
                  </a:lnTo>
                  <a:lnTo>
                    <a:pt x="212" y="82"/>
                  </a:lnTo>
                  <a:close/>
                  <a:moveTo>
                    <a:pt x="230" y="264"/>
                  </a:moveTo>
                  <a:lnTo>
                    <a:pt x="228" y="264"/>
                  </a:lnTo>
                  <a:lnTo>
                    <a:pt x="228" y="266"/>
                  </a:lnTo>
                  <a:lnTo>
                    <a:pt x="230" y="266"/>
                  </a:lnTo>
                  <a:lnTo>
                    <a:pt x="230" y="264"/>
                  </a:lnTo>
                  <a:close/>
                </a:path>
              </a:pathLst>
            </a:custGeom>
            <a:gradFill flip="none" rotWithShape="1">
              <a:gsLst>
                <a:gs pos="50000">
                  <a:sysClr val="window" lastClr="FFFFFF">
                    <a:lumMod val="95000"/>
                  </a:sysClr>
                </a:gs>
                <a:gs pos="68000">
                  <a:sysClr val="windowText" lastClr="000000">
                    <a:lumMod val="50000"/>
                    <a:lumOff val="50000"/>
                  </a:sysClr>
                </a:gs>
                <a:gs pos="100000">
                  <a:sysClr val="windowText" lastClr="000000">
                    <a:lumMod val="65000"/>
                    <a:lumOff val="35000"/>
                  </a:sysClr>
                </a:gs>
                <a:gs pos="38000">
                  <a:sysClr val="window" lastClr="FFFFFF"/>
                </a:gs>
              </a:gsLst>
              <a:path path="circle">
                <a:fillToRect l="50000" t="50000" r="50000" b="50000"/>
              </a:path>
              <a:tileRect/>
            </a:gradFill>
            <a:ln w="9525">
              <a:noFill/>
              <a:miter lim="800000"/>
              <a:headEnd/>
              <a:tailEnd/>
            </a:ln>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u="sng" dirty="0">
                <a:solidFill>
                  <a:srgbClr val="FFFFFF"/>
                </a:solidFill>
              </a:endParaRPr>
            </a:p>
          </p:txBody>
        </p:sp>
      </p:grpSp>
      <p:sp>
        <p:nvSpPr>
          <p:cNvPr id="46" name="Ellipse 63">
            <a:extLst>
              <a:ext uri="{FF2B5EF4-FFF2-40B4-BE49-F238E27FC236}">
                <a16:creationId xmlns:a16="http://schemas.microsoft.com/office/drawing/2014/main" id="{911249FE-8800-4701-BA7E-A8F036B25B4F}"/>
              </a:ext>
            </a:extLst>
          </p:cNvPr>
          <p:cNvSpPr>
            <a:spLocks noChangeArrowheads="1"/>
          </p:cNvSpPr>
          <p:nvPr/>
        </p:nvSpPr>
        <p:spPr bwMode="auto">
          <a:xfrm>
            <a:off x="17480853" y="2406539"/>
            <a:ext cx="1554480" cy="1554480"/>
          </a:xfrm>
          <a:prstGeom prst="ellipse">
            <a:avLst/>
          </a:prstGeom>
          <a:blipFill dpi="0" rotWithShape="1">
            <a:blip r:embed="rId5" cstate="print"/>
            <a:srcRect/>
            <a:stretch>
              <a:fillRect/>
            </a:stretch>
          </a:blipFill>
          <a:ln w="9525">
            <a:noFill/>
            <a:round/>
            <a:headEnd/>
            <a:tailEnd/>
          </a:ln>
          <a:effectLst>
            <a:outerShdw blurRad="63500" dist="23000" dir="5400000" rotWithShape="0">
              <a:srgbClr val="000000">
                <a:alpha val="34999"/>
              </a:srgbClr>
            </a:outerShdw>
          </a:effectLst>
        </p:spPr>
        <p:txBody>
          <a:bodyPr anchor="ctr"/>
          <a:lstStyle/>
          <a:p>
            <a:pPr algn="ctr">
              <a:defRPr/>
            </a:pPr>
            <a:endParaRPr lang="da-DK">
              <a:solidFill>
                <a:srgbClr val="FFFFFF"/>
              </a:solidFill>
              <a:latin typeface="Calibri" pitchFamily="34" charset="0"/>
            </a:endParaRPr>
          </a:p>
        </p:txBody>
      </p:sp>
      <p:sp>
        <p:nvSpPr>
          <p:cNvPr id="47" name="Ellipse 31">
            <a:extLst>
              <a:ext uri="{FF2B5EF4-FFF2-40B4-BE49-F238E27FC236}">
                <a16:creationId xmlns:a16="http://schemas.microsoft.com/office/drawing/2014/main" id="{3C979683-B01D-44DD-B39C-C0CC52CB86A1}"/>
              </a:ext>
            </a:extLst>
          </p:cNvPr>
          <p:cNvSpPr/>
          <p:nvPr/>
        </p:nvSpPr>
        <p:spPr bwMode="auto">
          <a:xfrm>
            <a:off x="19813587" y="2406539"/>
            <a:ext cx="1554480" cy="1554480"/>
          </a:xfrm>
          <a:prstGeom prst="ellipse">
            <a:avLst/>
          </a:prstGeom>
          <a:blipFill dpi="0" rotWithShape="1">
            <a:blip r:embed="rId6" cstate="print"/>
            <a:srcRect/>
            <a:stretch>
              <a:fillRect l="-39000" r="-36000"/>
            </a:stretch>
          </a:blipFill>
          <a:ln w="9525">
            <a:noFill/>
            <a:round/>
            <a:headEnd/>
            <a:tailEnd/>
          </a:ln>
        </p:spPr>
        <p:txBody>
          <a:bodyPr/>
          <a:lstStyle/>
          <a:p>
            <a:endParaRPr lang="da-DK">
              <a:solidFill>
                <a:srgbClr val="000000"/>
              </a:solidFill>
            </a:endParaRPr>
          </a:p>
        </p:txBody>
      </p:sp>
      <p:grpSp>
        <p:nvGrpSpPr>
          <p:cNvPr id="48" name="Group 30">
            <a:extLst>
              <a:ext uri="{FF2B5EF4-FFF2-40B4-BE49-F238E27FC236}">
                <a16:creationId xmlns:a16="http://schemas.microsoft.com/office/drawing/2014/main" id="{041BF294-27D8-46D2-BC39-7836512F97DD}"/>
              </a:ext>
            </a:extLst>
          </p:cNvPr>
          <p:cNvGrpSpPr>
            <a:grpSpLocks noChangeAspect="1"/>
          </p:cNvGrpSpPr>
          <p:nvPr/>
        </p:nvGrpSpPr>
        <p:grpSpPr bwMode="auto">
          <a:xfrm>
            <a:off x="22016623" y="2406539"/>
            <a:ext cx="1554480" cy="1554478"/>
            <a:chOff x="5475288" y="3217862"/>
            <a:chExt cx="3349625" cy="3353279"/>
          </a:xfrm>
        </p:grpSpPr>
        <p:sp>
          <p:nvSpPr>
            <p:cNvPr id="50" name="Oval 49">
              <a:extLst>
                <a:ext uri="{FF2B5EF4-FFF2-40B4-BE49-F238E27FC236}">
                  <a16:creationId xmlns:a16="http://schemas.microsoft.com/office/drawing/2014/main" id="{81628039-43DB-4ACB-B1F0-1DAF9A6907FB}"/>
                </a:ext>
              </a:extLst>
            </p:cNvPr>
            <p:cNvSpPr>
              <a:spLocks noChangeArrowheads="1"/>
            </p:cNvSpPr>
            <p:nvPr/>
          </p:nvSpPr>
          <p:spPr bwMode="auto">
            <a:xfrm>
              <a:off x="5475288" y="3217862"/>
              <a:ext cx="3349625" cy="3353279"/>
            </a:xfrm>
            <a:prstGeom prst="ellipse">
              <a:avLst/>
            </a:prstGeom>
            <a:gradFill flip="none" rotWithShape="1">
              <a:gsLst>
                <a:gs pos="0">
                  <a:srgbClr val="FF9900"/>
                </a:gs>
                <a:gs pos="50000">
                  <a:srgbClr val="FFC000"/>
                </a:gs>
                <a:gs pos="100000">
                  <a:srgbClr val="FFC000"/>
                </a:gs>
              </a:gsLst>
              <a:lin ang="16200000" scaled="1"/>
              <a:tileRect/>
            </a:gradFill>
            <a:ln w="9525">
              <a:noFill/>
              <a:round/>
              <a:headEnd/>
              <a:tailEnd/>
            </a:ln>
            <a:effectLst>
              <a:outerShdw blurRad="63500" dist="23000" dir="5400000" rotWithShape="0">
                <a:srgbClr val="000000">
                  <a:alpha val="34999"/>
                </a:srgbClr>
              </a:outerShdw>
            </a:effectLst>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a:solidFill>
                  <a:srgbClr val="FFFFFF"/>
                </a:solidFill>
                <a:effectLst>
                  <a:outerShdw blurRad="38100" dist="38100" dir="2700000" algn="tl">
                    <a:srgbClr val="000000">
                      <a:alpha val="43137"/>
                    </a:srgbClr>
                  </a:outerShdw>
                </a:effectLst>
              </a:endParaRPr>
            </a:p>
          </p:txBody>
        </p:sp>
        <p:sp>
          <p:nvSpPr>
            <p:cNvPr id="51" name="Freeform 10">
              <a:extLst>
                <a:ext uri="{FF2B5EF4-FFF2-40B4-BE49-F238E27FC236}">
                  <a16:creationId xmlns:a16="http://schemas.microsoft.com/office/drawing/2014/main" id="{F584F8B5-3FDE-4C93-A6BE-D29C73C53F63}"/>
                </a:ext>
              </a:extLst>
            </p:cNvPr>
            <p:cNvSpPr>
              <a:spLocks noEditPoints="1"/>
            </p:cNvSpPr>
            <p:nvPr/>
          </p:nvSpPr>
          <p:spPr bwMode="auto">
            <a:xfrm>
              <a:off x="5475288" y="3217862"/>
              <a:ext cx="3349625" cy="3306383"/>
            </a:xfrm>
            <a:custGeom>
              <a:avLst/>
              <a:gdLst>
                <a:gd name="T0" fmla="*/ 2147483647 w 446"/>
                <a:gd name="T1" fmla="*/ 2147483647 h 440"/>
                <a:gd name="T2" fmla="*/ 2147483647 w 446"/>
                <a:gd name="T3" fmla="*/ 2147483647 h 440"/>
                <a:gd name="T4" fmla="*/ 2147483647 w 446"/>
                <a:gd name="T5" fmla="*/ 2147483647 h 440"/>
                <a:gd name="T6" fmla="*/ 2147483647 w 446"/>
                <a:gd name="T7" fmla="*/ 2147483647 h 440"/>
                <a:gd name="T8" fmla="*/ 2147483647 w 446"/>
                <a:gd name="T9" fmla="*/ 2147483647 h 440"/>
                <a:gd name="T10" fmla="*/ 2147483647 w 446"/>
                <a:gd name="T11" fmla="*/ 2147483647 h 440"/>
                <a:gd name="T12" fmla="*/ 2147483647 w 446"/>
                <a:gd name="T13" fmla="*/ 2147483647 h 440"/>
                <a:gd name="T14" fmla="*/ 2147483647 w 446"/>
                <a:gd name="T15" fmla="*/ 2147483647 h 440"/>
                <a:gd name="T16" fmla="*/ 2147483647 w 446"/>
                <a:gd name="T17" fmla="*/ 2147483647 h 440"/>
                <a:gd name="T18" fmla="*/ 2147483647 w 446"/>
                <a:gd name="T19" fmla="*/ 2147483647 h 440"/>
                <a:gd name="T20" fmla="*/ 2147483647 w 446"/>
                <a:gd name="T21" fmla="*/ 2147483647 h 440"/>
                <a:gd name="T22" fmla="*/ 2147483647 w 446"/>
                <a:gd name="T23" fmla="*/ 2147483647 h 440"/>
                <a:gd name="T24" fmla="*/ 2147483647 w 446"/>
                <a:gd name="T25" fmla="*/ 2147483647 h 440"/>
                <a:gd name="T26" fmla="*/ 2147483647 w 446"/>
                <a:gd name="T27" fmla="*/ 2147483647 h 440"/>
                <a:gd name="T28" fmla="*/ 2147483647 w 446"/>
                <a:gd name="T29" fmla="*/ 2147483647 h 440"/>
                <a:gd name="T30" fmla="*/ 2147483647 w 446"/>
                <a:gd name="T31" fmla="*/ 2147483647 h 440"/>
                <a:gd name="T32" fmla="*/ 2147483647 w 446"/>
                <a:gd name="T33" fmla="*/ 2147483647 h 440"/>
                <a:gd name="T34" fmla="*/ 2147483647 w 446"/>
                <a:gd name="T35" fmla="*/ 2147483647 h 440"/>
                <a:gd name="T36" fmla="*/ 2147483647 w 446"/>
                <a:gd name="T37" fmla="*/ 2147483647 h 440"/>
                <a:gd name="T38" fmla="*/ 2147483647 w 446"/>
                <a:gd name="T39" fmla="*/ 2147483647 h 440"/>
                <a:gd name="T40" fmla="*/ 2147483647 w 446"/>
                <a:gd name="T41" fmla="*/ 2147483647 h 440"/>
                <a:gd name="T42" fmla="*/ 2147483647 w 446"/>
                <a:gd name="T43" fmla="*/ 2147483647 h 440"/>
                <a:gd name="T44" fmla="*/ 2147483647 w 446"/>
                <a:gd name="T45" fmla="*/ 2147483647 h 440"/>
                <a:gd name="T46" fmla="*/ 2147483647 w 446"/>
                <a:gd name="T47" fmla="*/ 2147483647 h 440"/>
                <a:gd name="T48" fmla="*/ 2147483647 w 446"/>
                <a:gd name="T49" fmla="*/ 2147483647 h 440"/>
                <a:gd name="T50" fmla="*/ 2147483647 w 446"/>
                <a:gd name="T51" fmla="*/ 2147483647 h 440"/>
                <a:gd name="T52" fmla="*/ 2147483647 w 446"/>
                <a:gd name="T53" fmla="*/ 2147483647 h 440"/>
                <a:gd name="T54" fmla="*/ 2147483647 w 446"/>
                <a:gd name="T55" fmla="*/ 2147483647 h 440"/>
                <a:gd name="T56" fmla="*/ 2147483647 w 446"/>
                <a:gd name="T57" fmla="*/ 2147483647 h 440"/>
                <a:gd name="T58" fmla="*/ 2147483647 w 446"/>
                <a:gd name="T59" fmla="*/ 2147483647 h 440"/>
                <a:gd name="T60" fmla="*/ 2147483647 w 446"/>
                <a:gd name="T61" fmla="*/ 2147483647 h 440"/>
                <a:gd name="T62" fmla="*/ 2147483647 w 446"/>
                <a:gd name="T63" fmla="*/ 2147483647 h 440"/>
                <a:gd name="T64" fmla="*/ 2147483647 w 446"/>
                <a:gd name="T65" fmla="*/ 2147483647 h 440"/>
                <a:gd name="T66" fmla="*/ 2147483647 w 446"/>
                <a:gd name="T67" fmla="*/ 2147483647 h 440"/>
                <a:gd name="T68" fmla="*/ 2147483647 w 446"/>
                <a:gd name="T69" fmla="*/ 0 h 440"/>
                <a:gd name="T70" fmla="*/ 2147483647 w 446"/>
                <a:gd name="T71" fmla="*/ 2147483647 h 440"/>
                <a:gd name="T72" fmla="*/ 2147483647 w 446"/>
                <a:gd name="T73" fmla="*/ 2147483647 h 440"/>
                <a:gd name="T74" fmla="*/ 2147483647 w 446"/>
                <a:gd name="T75" fmla="*/ 2147483647 h 440"/>
                <a:gd name="T76" fmla="*/ 2147483647 w 446"/>
                <a:gd name="T77" fmla="*/ 2147483647 h 440"/>
                <a:gd name="T78" fmla="*/ 2147483647 w 446"/>
                <a:gd name="T79" fmla="*/ 2147483647 h 440"/>
                <a:gd name="T80" fmla="*/ 2147483647 w 446"/>
                <a:gd name="T81" fmla="*/ 2147483647 h 440"/>
                <a:gd name="T82" fmla="*/ 2147483647 w 446"/>
                <a:gd name="T83" fmla="*/ 2147483647 h 440"/>
                <a:gd name="T84" fmla="*/ 2147483647 w 446"/>
                <a:gd name="T85" fmla="*/ 2147483647 h 440"/>
                <a:gd name="T86" fmla="*/ 2147483647 w 446"/>
                <a:gd name="T87" fmla="*/ 2147483647 h 440"/>
                <a:gd name="T88" fmla="*/ 2147483647 w 446"/>
                <a:gd name="T89" fmla="*/ 2147483647 h 440"/>
                <a:gd name="T90" fmla="*/ 2147483647 w 446"/>
                <a:gd name="T91" fmla="*/ 2147483647 h 440"/>
                <a:gd name="T92" fmla="*/ 2147483647 w 446"/>
                <a:gd name="T93" fmla="*/ 2147483647 h 440"/>
                <a:gd name="T94" fmla="*/ 2147483647 w 446"/>
                <a:gd name="T95" fmla="*/ 2147483647 h 440"/>
                <a:gd name="T96" fmla="*/ 2147483647 w 446"/>
                <a:gd name="T97" fmla="*/ 2147483647 h 440"/>
                <a:gd name="T98" fmla="*/ 2147483647 w 446"/>
                <a:gd name="T99" fmla="*/ 2147483647 h 440"/>
                <a:gd name="T100" fmla="*/ 2147483647 w 446"/>
                <a:gd name="T101" fmla="*/ 2147483647 h 440"/>
                <a:gd name="T102" fmla="*/ 2147483647 w 446"/>
                <a:gd name="T103" fmla="*/ 2147483647 h 440"/>
                <a:gd name="T104" fmla="*/ 2147483647 w 446"/>
                <a:gd name="T105" fmla="*/ 2147483647 h 440"/>
                <a:gd name="T106" fmla="*/ 2147483647 w 446"/>
                <a:gd name="T107" fmla="*/ 2147483647 h 440"/>
                <a:gd name="T108" fmla="*/ 2147483647 w 446"/>
                <a:gd name="T109" fmla="*/ 2147483647 h 440"/>
                <a:gd name="T110" fmla="*/ 2147483647 w 446"/>
                <a:gd name="T111" fmla="*/ 2147483647 h 440"/>
                <a:gd name="T112" fmla="*/ 2147483647 w 446"/>
                <a:gd name="T113" fmla="*/ 2147483647 h 440"/>
                <a:gd name="T114" fmla="*/ 2147483647 w 446"/>
                <a:gd name="T115" fmla="*/ 2147483647 h 440"/>
                <a:gd name="T116" fmla="*/ 2147483647 w 446"/>
                <a:gd name="T117" fmla="*/ 2147483647 h 440"/>
                <a:gd name="T118" fmla="*/ 2147483647 w 446"/>
                <a:gd name="T119" fmla="*/ 2147483647 h 440"/>
                <a:gd name="T120" fmla="*/ 2147483647 w 446"/>
                <a:gd name="T121" fmla="*/ 2147483647 h 440"/>
                <a:gd name="T122" fmla="*/ 2147483647 w 446"/>
                <a:gd name="T123" fmla="*/ 2147483647 h 440"/>
                <a:gd name="T124" fmla="*/ 2147483647 w 446"/>
                <a:gd name="T125" fmla="*/ 2147483647 h 4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440"/>
                <a:gd name="T191" fmla="*/ 446 w 446"/>
                <a:gd name="T192" fmla="*/ 440 h 4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440">
                  <a:moveTo>
                    <a:pt x="222" y="258"/>
                  </a:moveTo>
                  <a:lnTo>
                    <a:pt x="222" y="258"/>
                  </a:lnTo>
                  <a:lnTo>
                    <a:pt x="220" y="258"/>
                  </a:lnTo>
                  <a:lnTo>
                    <a:pt x="220" y="256"/>
                  </a:lnTo>
                  <a:lnTo>
                    <a:pt x="218" y="256"/>
                  </a:lnTo>
                  <a:lnTo>
                    <a:pt x="218" y="258"/>
                  </a:lnTo>
                  <a:lnTo>
                    <a:pt x="220" y="258"/>
                  </a:lnTo>
                  <a:lnTo>
                    <a:pt x="222" y="258"/>
                  </a:lnTo>
                  <a:close/>
                  <a:moveTo>
                    <a:pt x="260" y="60"/>
                  </a:moveTo>
                  <a:lnTo>
                    <a:pt x="262" y="60"/>
                  </a:lnTo>
                  <a:lnTo>
                    <a:pt x="262" y="58"/>
                  </a:lnTo>
                  <a:lnTo>
                    <a:pt x="258" y="58"/>
                  </a:lnTo>
                  <a:lnTo>
                    <a:pt x="260" y="60"/>
                  </a:lnTo>
                  <a:close/>
                  <a:moveTo>
                    <a:pt x="218" y="252"/>
                  </a:moveTo>
                  <a:lnTo>
                    <a:pt x="218" y="250"/>
                  </a:lnTo>
                  <a:lnTo>
                    <a:pt x="216" y="250"/>
                  </a:lnTo>
                  <a:lnTo>
                    <a:pt x="216" y="252"/>
                  </a:lnTo>
                  <a:lnTo>
                    <a:pt x="214" y="250"/>
                  </a:lnTo>
                  <a:lnTo>
                    <a:pt x="212" y="250"/>
                  </a:lnTo>
                  <a:lnTo>
                    <a:pt x="212" y="252"/>
                  </a:lnTo>
                  <a:lnTo>
                    <a:pt x="214" y="252"/>
                  </a:lnTo>
                  <a:lnTo>
                    <a:pt x="216" y="252"/>
                  </a:lnTo>
                  <a:lnTo>
                    <a:pt x="218" y="252"/>
                  </a:lnTo>
                  <a:close/>
                  <a:moveTo>
                    <a:pt x="146" y="162"/>
                  </a:moveTo>
                  <a:lnTo>
                    <a:pt x="144" y="162"/>
                  </a:lnTo>
                  <a:lnTo>
                    <a:pt x="146" y="164"/>
                  </a:lnTo>
                  <a:lnTo>
                    <a:pt x="146" y="166"/>
                  </a:lnTo>
                  <a:lnTo>
                    <a:pt x="146" y="168"/>
                  </a:lnTo>
                  <a:lnTo>
                    <a:pt x="146" y="170"/>
                  </a:lnTo>
                  <a:lnTo>
                    <a:pt x="146" y="172"/>
                  </a:lnTo>
                  <a:lnTo>
                    <a:pt x="150" y="172"/>
                  </a:lnTo>
                  <a:lnTo>
                    <a:pt x="148" y="170"/>
                  </a:lnTo>
                  <a:lnTo>
                    <a:pt x="148" y="168"/>
                  </a:lnTo>
                  <a:lnTo>
                    <a:pt x="148" y="166"/>
                  </a:lnTo>
                  <a:lnTo>
                    <a:pt x="150" y="164"/>
                  </a:lnTo>
                  <a:lnTo>
                    <a:pt x="150" y="162"/>
                  </a:lnTo>
                  <a:lnTo>
                    <a:pt x="152" y="160"/>
                  </a:lnTo>
                  <a:lnTo>
                    <a:pt x="154" y="158"/>
                  </a:lnTo>
                  <a:lnTo>
                    <a:pt x="156" y="160"/>
                  </a:lnTo>
                  <a:lnTo>
                    <a:pt x="156" y="162"/>
                  </a:lnTo>
                  <a:lnTo>
                    <a:pt x="156" y="164"/>
                  </a:lnTo>
                  <a:lnTo>
                    <a:pt x="156" y="160"/>
                  </a:lnTo>
                  <a:lnTo>
                    <a:pt x="156" y="156"/>
                  </a:lnTo>
                  <a:lnTo>
                    <a:pt x="154" y="150"/>
                  </a:lnTo>
                  <a:lnTo>
                    <a:pt x="154" y="146"/>
                  </a:lnTo>
                  <a:lnTo>
                    <a:pt x="156" y="148"/>
                  </a:lnTo>
                  <a:lnTo>
                    <a:pt x="156" y="144"/>
                  </a:lnTo>
                  <a:lnTo>
                    <a:pt x="152" y="142"/>
                  </a:lnTo>
                  <a:lnTo>
                    <a:pt x="150" y="140"/>
                  </a:lnTo>
                  <a:lnTo>
                    <a:pt x="146" y="140"/>
                  </a:lnTo>
                  <a:lnTo>
                    <a:pt x="148" y="144"/>
                  </a:lnTo>
                  <a:lnTo>
                    <a:pt x="148" y="148"/>
                  </a:lnTo>
                  <a:lnTo>
                    <a:pt x="150" y="150"/>
                  </a:lnTo>
                  <a:lnTo>
                    <a:pt x="148" y="156"/>
                  </a:lnTo>
                  <a:lnTo>
                    <a:pt x="146" y="162"/>
                  </a:lnTo>
                  <a:close/>
                  <a:moveTo>
                    <a:pt x="158" y="166"/>
                  </a:moveTo>
                  <a:lnTo>
                    <a:pt x="156" y="170"/>
                  </a:lnTo>
                  <a:lnTo>
                    <a:pt x="154" y="172"/>
                  </a:lnTo>
                  <a:lnTo>
                    <a:pt x="152" y="174"/>
                  </a:lnTo>
                  <a:lnTo>
                    <a:pt x="148" y="174"/>
                  </a:lnTo>
                  <a:lnTo>
                    <a:pt x="150" y="178"/>
                  </a:lnTo>
                  <a:lnTo>
                    <a:pt x="152" y="178"/>
                  </a:lnTo>
                  <a:lnTo>
                    <a:pt x="154" y="178"/>
                  </a:lnTo>
                  <a:lnTo>
                    <a:pt x="156" y="178"/>
                  </a:lnTo>
                  <a:lnTo>
                    <a:pt x="156" y="180"/>
                  </a:lnTo>
                  <a:lnTo>
                    <a:pt x="160" y="178"/>
                  </a:lnTo>
                  <a:lnTo>
                    <a:pt x="164" y="178"/>
                  </a:lnTo>
                  <a:lnTo>
                    <a:pt x="164" y="176"/>
                  </a:lnTo>
                  <a:lnTo>
                    <a:pt x="166" y="174"/>
                  </a:lnTo>
                  <a:lnTo>
                    <a:pt x="164" y="170"/>
                  </a:lnTo>
                  <a:lnTo>
                    <a:pt x="162" y="174"/>
                  </a:lnTo>
                  <a:lnTo>
                    <a:pt x="160" y="170"/>
                  </a:lnTo>
                  <a:lnTo>
                    <a:pt x="160" y="168"/>
                  </a:lnTo>
                  <a:lnTo>
                    <a:pt x="158" y="166"/>
                  </a:lnTo>
                  <a:close/>
                  <a:moveTo>
                    <a:pt x="124" y="198"/>
                  </a:moveTo>
                  <a:lnTo>
                    <a:pt x="122" y="198"/>
                  </a:lnTo>
                  <a:lnTo>
                    <a:pt x="120" y="196"/>
                  </a:lnTo>
                  <a:lnTo>
                    <a:pt x="114" y="200"/>
                  </a:lnTo>
                  <a:lnTo>
                    <a:pt x="108" y="202"/>
                  </a:lnTo>
                  <a:lnTo>
                    <a:pt x="106" y="200"/>
                  </a:lnTo>
                  <a:lnTo>
                    <a:pt x="104" y="202"/>
                  </a:lnTo>
                  <a:lnTo>
                    <a:pt x="100" y="202"/>
                  </a:lnTo>
                  <a:lnTo>
                    <a:pt x="106" y="204"/>
                  </a:lnTo>
                  <a:lnTo>
                    <a:pt x="108" y="208"/>
                  </a:lnTo>
                  <a:lnTo>
                    <a:pt x="104" y="214"/>
                  </a:lnTo>
                  <a:lnTo>
                    <a:pt x="106" y="218"/>
                  </a:lnTo>
                  <a:lnTo>
                    <a:pt x="112" y="212"/>
                  </a:lnTo>
                  <a:lnTo>
                    <a:pt x="116" y="208"/>
                  </a:lnTo>
                  <a:lnTo>
                    <a:pt x="124" y="208"/>
                  </a:lnTo>
                  <a:lnTo>
                    <a:pt x="126" y="204"/>
                  </a:lnTo>
                  <a:lnTo>
                    <a:pt x="130" y="208"/>
                  </a:lnTo>
                  <a:lnTo>
                    <a:pt x="136" y="208"/>
                  </a:lnTo>
                  <a:lnTo>
                    <a:pt x="138" y="204"/>
                  </a:lnTo>
                  <a:lnTo>
                    <a:pt x="142" y="202"/>
                  </a:lnTo>
                  <a:lnTo>
                    <a:pt x="140" y="200"/>
                  </a:lnTo>
                  <a:lnTo>
                    <a:pt x="144" y="200"/>
                  </a:lnTo>
                  <a:lnTo>
                    <a:pt x="144" y="198"/>
                  </a:lnTo>
                  <a:lnTo>
                    <a:pt x="146" y="196"/>
                  </a:lnTo>
                  <a:lnTo>
                    <a:pt x="148" y="192"/>
                  </a:lnTo>
                  <a:lnTo>
                    <a:pt x="150" y="188"/>
                  </a:lnTo>
                  <a:lnTo>
                    <a:pt x="150" y="184"/>
                  </a:lnTo>
                  <a:lnTo>
                    <a:pt x="148" y="184"/>
                  </a:lnTo>
                  <a:lnTo>
                    <a:pt x="150" y="182"/>
                  </a:lnTo>
                  <a:lnTo>
                    <a:pt x="148" y="180"/>
                  </a:lnTo>
                  <a:lnTo>
                    <a:pt x="146" y="176"/>
                  </a:lnTo>
                  <a:lnTo>
                    <a:pt x="144" y="176"/>
                  </a:lnTo>
                  <a:lnTo>
                    <a:pt x="144" y="178"/>
                  </a:lnTo>
                  <a:lnTo>
                    <a:pt x="144" y="182"/>
                  </a:lnTo>
                  <a:lnTo>
                    <a:pt x="142" y="186"/>
                  </a:lnTo>
                  <a:lnTo>
                    <a:pt x="138" y="188"/>
                  </a:lnTo>
                  <a:lnTo>
                    <a:pt x="138" y="192"/>
                  </a:lnTo>
                  <a:lnTo>
                    <a:pt x="136" y="192"/>
                  </a:lnTo>
                  <a:lnTo>
                    <a:pt x="132" y="196"/>
                  </a:lnTo>
                  <a:lnTo>
                    <a:pt x="130" y="194"/>
                  </a:lnTo>
                  <a:lnTo>
                    <a:pt x="130" y="198"/>
                  </a:lnTo>
                  <a:lnTo>
                    <a:pt x="130" y="200"/>
                  </a:lnTo>
                  <a:lnTo>
                    <a:pt x="126" y="198"/>
                  </a:lnTo>
                  <a:lnTo>
                    <a:pt x="124" y="198"/>
                  </a:lnTo>
                  <a:close/>
                  <a:moveTo>
                    <a:pt x="262" y="10"/>
                  </a:moveTo>
                  <a:lnTo>
                    <a:pt x="264" y="10"/>
                  </a:lnTo>
                  <a:lnTo>
                    <a:pt x="264" y="8"/>
                  </a:lnTo>
                  <a:lnTo>
                    <a:pt x="262" y="8"/>
                  </a:lnTo>
                  <a:lnTo>
                    <a:pt x="260" y="8"/>
                  </a:lnTo>
                  <a:lnTo>
                    <a:pt x="260" y="10"/>
                  </a:lnTo>
                  <a:lnTo>
                    <a:pt x="262" y="10"/>
                  </a:lnTo>
                  <a:close/>
                  <a:moveTo>
                    <a:pt x="234" y="262"/>
                  </a:moveTo>
                  <a:lnTo>
                    <a:pt x="234" y="262"/>
                  </a:lnTo>
                  <a:lnTo>
                    <a:pt x="234" y="260"/>
                  </a:lnTo>
                  <a:lnTo>
                    <a:pt x="232" y="260"/>
                  </a:lnTo>
                  <a:lnTo>
                    <a:pt x="230" y="260"/>
                  </a:lnTo>
                  <a:lnTo>
                    <a:pt x="228" y="260"/>
                  </a:lnTo>
                  <a:lnTo>
                    <a:pt x="226" y="260"/>
                  </a:lnTo>
                  <a:lnTo>
                    <a:pt x="226" y="262"/>
                  </a:lnTo>
                  <a:lnTo>
                    <a:pt x="228" y="262"/>
                  </a:lnTo>
                  <a:lnTo>
                    <a:pt x="230" y="262"/>
                  </a:lnTo>
                  <a:lnTo>
                    <a:pt x="232" y="264"/>
                  </a:lnTo>
                  <a:lnTo>
                    <a:pt x="234" y="264"/>
                  </a:lnTo>
                  <a:lnTo>
                    <a:pt x="234" y="262"/>
                  </a:lnTo>
                  <a:close/>
                  <a:moveTo>
                    <a:pt x="244" y="274"/>
                  </a:moveTo>
                  <a:lnTo>
                    <a:pt x="244" y="272"/>
                  </a:lnTo>
                  <a:lnTo>
                    <a:pt x="242" y="272"/>
                  </a:lnTo>
                  <a:lnTo>
                    <a:pt x="242" y="270"/>
                  </a:lnTo>
                  <a:lnTo>
                    <a:pt x="240" y="268"/>
                  </a:lnTo>
                  <a:lnTo>
                    <a:pt x="240" y="266"/>
                  </a:lnTo>
                  <a:lnTo>
                    <a:pt x="238" y="266"/>
                  </a:lnTo>
                  <a:lnTo>
                    <a:pt x="236" y="266"/>
                  </a:lnTo>
                  <a:lnTo>
                    <a:pt x="236" y="264"/>
                  </a:lnTo>
                  <a:lnTo>
                    <a:pt x="234" y="264"/>
                  </a:lnTo>
                  <a:lnTo>
                    <a:pt x="234" y="266"/>
                  </a:lnTo>
                  <a:lnTo>
                    <a:pt x="234" y="268"/>
                  </a:lnTo>
                  <a:lnTo>
                    <a:pt x="236" y="272"/>
                  </a:lnTo>
                  <a:lnTo>
                    <a:pt x="236" y="278"/>
                  </a:lnTo>
                  <a:lnTo>
                    <a:pt x="238" y="278"/>
                  </a:lnTo>
                  <a:lnTo>
                    <a:pt x="240" y="278"/>
                  </a:lnTo>
                  <a:lnTo>
                    <a:pt x="240" y="276"/>
                  </a:lnTo>
                  <a:lnTo>
                    <a:pt x="242" y="276"/>
                  </a:lnTo>
                  <a:lnTo>
                    <a:pt x="244" y="276"/>
                  </a:lnTo>
                  <a:lnTo>
                    <a:pt x="246" y="276"/>
                  </a:lnTo>
                  <a:lnTo>
                    <a:pt x="246" y="274"/>
                  </a:lnTo>
                  <a:lnTo>
                    <a:pt x="244" y="274"/>
                  </a:lnTo>
                  <a:close/>
                  <a:moveTo>
                    <a:pt x="342" y="70"/>
                  </a:moveTo>
                  <a:lnTo>
                    <a:pt x="344" y="70"/>
                  </a:lnTo>
                  <a:lnTo>
                    <a:pt x="344" y="66"/>
                  </a:lnTo>
                  <a:lnTo>
                    <a:pt x="342" y="66"/>
                  </a:lnTo>
                  <a:lnTo>
                    <a:pt x="338" y="66"/>
                  </a:lnTo>
                  <a:lnTo>
                    <a:pt x="340" y="68"/>
                  </a:lnTo>
                  <a:lnTo>
                    <a:pt x="342" y="70"/>
                  </a:lnTo>
                  <a:close/>
                  <a:moveTo>
                    <a:pt x="222" y="262"/>
                  </a:moveTo>
                  <a:lnTo>
                    <a:pt x="222" y="262"/>
                  </a:lnTo>
                  <a:lnTo>
                    <a:pt x="222" y="264"/>
                  </a:lnTo>
                  <a:lnTo>
                    <a:pt x="224" y="264"/>
                  </a:lnTo>
                  <a:lnTo>
                    <a:pt x="224" y="262"/>
                  </a:lnTo>
                  <a:lnTo>
                    <a:pt x="222" y="262"/>
                  </a:lnTo>
                  <a:close/>
                  <a:moveTo>
                    <a:pt x="434" y="172"/>
                  </a:moveTo>
                  <a:lnTo>
                    <a:pt x="434" y="172"/>
                  </a:lnTo>
                  <a:lnTo>
                    <a:pt x="432" y="174"/>
                  </a:lnTo>
                  <a:lnTo>
                    <a:pt x="430" y="176"/>
                  </a:lnTo>
                  <a:lnTo>
                    <a:pt x="430" y="178"/>
                  </a:lnTo>
                  <a:lnTo>
                    <a:pt x="428" y="180"/>
                  </a:lnTo>
                  <a:lnTo>
                    <a:pt x="430" y="182"/>
                  </a:lnTo>
                  <a:lnTo>
                    <a:pt x="432" y="184"/>
                  </a:lnTo>
                  <a:lnTo>
                    <a:pt x="434" y="182"/>
                  </a:lnTo>
                  <a:lnTo>
                    <a:pt x="434" y="180"/>
                  </a:lnTo>
                  <a:lnTo>
                    <a:pt x="434" y="178"/>
                  </a:lnTo>
                  <a:lnTo>
                    <a:pt x="434" y="176"/>
                  </a:lnTo>
                  <a:lnTo>
                    <a:pt x="436" y="176"/>
                  </a:lnTo>
                  <a:lnTo>
                    <a:pt x="438" y="176"/>
                  </a:lnTo>
                  <a:lnTo>
                    <a:pt x="440" y="176"/>
                  </a:lnTo>
                  <a:lnTo>
                    <a:pt x="438" y="174"/>
                  </a:lnTo>
                  <a:lnTo>
                    <a:pt x="438" y="172"/>
                  </a:lnTo>
                  <a:lnTo>
                    <a:pt x="436" y="172"/>
                  </a:lnTo>
                  <a:lnTo>
                    <a:pt x="434" y="172"/>
                  </a:lnTo>
                  <a:close/>
                  <a:moveTo>
                    <a:pt x="228" y="16"/>
                  </a:moveTo>
                  <a:lnTo>
                    <a:pt x="230" y="16"/>
                  </a:lnTo>
                  <a:lnTo>
                    <a:pt x="230" y="14"/>
                  </a:lnTo>
                  <a:lnTo>
                    <a:pt x="232" y="14"/>
                  </a:lnTo>
                  <a:lnTo>
                    <a:pt x="232" y="16"/>
                  </a:lnTo>
                  <a:lnTo>
                    <a:pt x="234" y="16"/>
                  </a:lnTo>
                  <a:lnTo>
                    <a:pt x="236" y="16"/>
                  </a:lnTo>
                  <a:lnTo>
                    <a:pt x="236" y="14"/>
                  </a:lnTo>
                  <a:lnTo>
                    <a:pt x="236" y="12"/>
                  </a:lnTo>
                  <a:lnTo>
                    <a:pt x="234" y="10"/>
                  </a:lnTo>
                  <a:lnTo>
                    <a:pt x="232" y="8"/>
                  </a:lnTo>
                  <a:lnTo>
                    <a:pt x="230" y="8"/>
                  </a:lnTo>
                  <a:lnTo>
                    <a:pt x="228" y="10"/>
                  </a:lnTo>
                  <a:lnTo>
                    <a:pt x="226" y="8"/>
                  </a:lnTo>
                  <a:lnTo>
                    <a:pt x="226" y="10"/>
                  </a:lnTo>
                  <a:lnTo>
                    <a:pt x="224" y="8"/>
                  </a:lnTo>
                  <a:lnTo>
                    <a:pt x="224" y="12"/>
                  </a:lnTo>
                  <a:lnTo>
                    <a:pt x="222" y="10"/>
                  </a:lnTo>
                  <a:lnTo>
                    <a:pt x="222" y="12"/>
                  </a:lnTo>
                  <a:lnTo>
                    <a:pt x="218" y="12"/>
                  </a:lnTo>
                  <a:lnTo>
                    <a:pt x="218" y="14"/>
                  </a:lnTo>
                  <a:lnTo>
                    <a:pt x="220" y="14"/>
                  </a:lnTo>
                  <a:lnTo>
                    <a:pt x="220" y="16"/>
                  </a:lnTo>
                  <a:lnTo>
                    <a:pt x="222" y="16"/>
                  </a:lnTo>
                  <a:lnTo>
                    <a:pt x="222" y="12"/>
                  </a:lnTo>
                  <a:lnTo>
                    <a:pt x="222" y="16"/>
                  </a:lnTo>
                  <a:lnTo>
                    <a:pt x="224" y="16"/>
                  </a:lnTo>
                  <a:lnTo>
                    <a:pt x="226" y="14"/>
                  </a:lnTo>
                  <a:lnTo>
                    <a:pt x="228" y="14"/>
                  </a:lnTo>
                  <a:lnTo>
                    <a:pt x="228" y="16"/>
                  </a:lnTo>
                  <a:close/>
                  <a:moveTo>
                    <a:pt x="204" y="18"/>
                  </a:moveTo>
                  <a:lnTo>
                    <a:pt x="206" y="18"/>
                  </a:lnTo>
                  <a:lnTo>
                    <a:pt x="208" y="22"/>
                  </a:lnTo>
                  <a:lnTo>
                    <a:pt x="208" y="20"/>
                  </a:lnTo>
                  <a:lnTo>
                    <a:pt x="208" y="16"/>
                  </a:lnTo>
                  <a:lnTo>
                    <a:pt x="212" y="16"/>
                  </a:lnTo>
                  <a:lnTo>
                    <a:pt x="210" y="14"/>
                  </a:lnTo>
                  <a:lnTo>
                    <a:pt x="212" y="14"/>
                  </a:lnTo>
                  <a:lnTo>
                    <a:pt x="210" y="12"/>
                  </a:lnTo>
                  <a:lnTo>
                    <a:pt x="208" y="14"/>
                  </a:lnTo>
                  <a:lnTo>
                    <a:pt x="206" y="14"/>
                  </a:lnTo>
                  <a:lnTo>
                    <a:pt x="206" y="16"/>
                  </a:lnTo>
                  <a:lnTo>
                    <a:pt x="204" y="16"/>
                  </a:lnTo>
                  <a:lnTo>
                    <a:pt x="202" y="16"/>
                  </a:lnTo>
                  <a:lnTo>
                    <a:pt x="200" y="18"/>
                  </a:lnTo>
                  <a:lnTo>
                    <a:pt x="200" y="20"/>
                  </a:lnTo>
                  <a:lnTo>
                    <a:pt x="202" y="20"/>
                  </a:lnTo>
                  <a:lnTo>
                    <a:pt x="204" y="22"/>
                  </a:lnTo>
                  <a:lnTo>
                    <a:pt x="202" y="18"/>
                  </a:lnTo>
                  <a:lnTo>
                    <a:pt x="204" y="18"/>
                  </a:lnTo>
                  <a:close/>
                  <a:moveTo>
                    <a:pt x="444" y="230"/>
                  </a:moveTo>
                  <a:lnTo>
                    <a:pt x="444" y="230"/>
                  </a:lnTo>
                  <a:lnTo>
                    <a:pt x="442" y="230"/>
                  </a:lnTo>
                  <a:lnTo>
                    <a:pt x="442" y="232"/>
                  </a:lnTo>
                  <a:lnTo>
                    <a:pt x="440" y="232"/>
                  </a:lnTo>
                  <a:lnTo>
                    <a:pt x="446" y="220"/>
                  </a:lnTo>
                  <a:lnTo>
                    <a:pt x="444" y="206"/>
                  </a:lnTo>
                  <a:lnTo>
                    <a:pt x="442" y="202"/>
                  </a:lnTo>
                  <a:lnTo>
                    <a:pt x="442" y="206"/>
                  </a:lnTo>
                  <a:lnTo>
                    <a:pt x="440" y="212"/>
                  </a:lnTo>
                  <a:lnTo>
                    <a:pt x="440" y="210"/>
                  </a:lnTo>
                  <a:lnTo>
                    <a:pt x="438" y="210"/>
                  </a:lnTo>
                  <a:lnTo>
                    <a:pt x="438" y="208"/>
                  </a:lnTo>
                  <a:lnTo>
                    <a:pt x="436" y="200"/>
                  </a:lnTo>
                  <a:lnTo>
                    <a:pt x="438" y="196"/>
                  </a:lnTo>
                  <a:lnTo>
                    <a:pt x="436" y="194"/>
                  </a:lnTo>
                  <a:lnTo>
                    <a:pt x="434" y="188"/>
                  </a:lnTo>
                  <a:lnTo>
                    <a:pt x="432" y="188"/>
                  </a:lnTo>
                  <a:lnTo>
                    <a:pt x="430" y="192"/>
                  </a:lnTo>
                  <a:lnTo>
                    <a:pt x="430" y="194"/>
                  </a:lnTo>
                  <a:lnTo>
                    <a:pt x="430" y="196"/>
                  </a:lnTo>
                  <a:lnTo>
                    <a:pt x="430" y="198"/>
                  </a:lnTo>
                  <a:lnTo>
                    <a:pt x="430" y="200"/>
                  </a:lnTo>
                  <a:lnTo>
                    <a:pt x="432" y="204"/>
                  </a:lnTo>
                  <a:lnTo>
                    <a:pt x="432" y="206"/>
                  </a:lnTo>
                  <a:lnTo>
                    <a:pt x="432" y="208"/>
                  </a:lnTo>
                  <a:lnTo>
                    <a:pt x="430" y="210"/>
                  </a:lnTo>
                  <a:lnTo>
                    <a:pt x="430" y="212"/>
                  </a:lnTo>
                  <a:lnTo>
                    <a:pt x="428" y="214"/>
                  </a:lnTo>
                  <a:lnTo>
                    <a:pt x="426" y="214"/>
                  </a:lnTo>
                  <a:lnTo>
                    <a:pt x="426" y="212"/>
                  </a:lnTo>
                  <a:lnTo>
                    <a:pt x="424" y="212"/>
                  </a:lnTo>
                  <a:lnTo>
                    <a:pt x="422" y="212"/>
                  </a:lnTo>
                  <a:lnTo>
                    <a:pt x="422" y="210"/>
                  </a:lnTo>
                  <a:lnTo>
                    <a:pt x="420" y="210"/>
                  </a:lnTo>
                  <a:lnTo>
                    <a:pt x="420" y="208"/>
                  </a:lnTo>
                  <a:lnTo>
                    <a:pt x="418" y="206"/>
                  </a:lnTo>
                  <a:lnTo>
                    <a:pt x="418" y="204"/>
                  </a:lnTo>
                  <a:lnTo>
                    <a:pt x="416" y="204"/>
                  </a:lnTo>
                  <a:lnTo>
                    <a:pt x="416" y="202"/>
                  </a:lnTo>
                  <a:lnTo>
                    <a:pt x="416" y="200"/>
                  </a:lnTo>
                  <a:lnTo>
                    <a:pt x="416" y="198"/>
                  </a:lnTo>
                  <a:lnTo>
                    <a:pt x="416" y="196"/>
                  </a:lnTo>
                  <a:lnTo>
                    <a:pt x="416" y="194"/>
                  </a:lnTo>
                  <a:lnTo>
                    <a:pt x="414" y="194"/>
                  </a:lnTo>
                  <a:lnTo>
                    <a:pt x="414" y="192"/>
                  </a:lnTo>
                  <a:lnTo>
                    <a:pt x="414" y="190"/>
                  </a:lnTo>
                  <a:lnTo>
                    <a:pt x="416" y="190"/>
                  </a:lnTo>
                  <a:lnTo>
                    <a:pt x="414" y="190"/>
                  </a:lnTo>
                  <a:lnTo>
                    <a:pt x="412" y="188"/>
                  </a:lnTo>
                  <a:lnTo>
                    <a:pt x="410" y="188"/>
                  </a:lnTo>
                  <a:lnTo>
                    <a:pt x="412" y="184"/>
                  </a:lnTo>
                  <a:lnTo>
                    <a:pt x="410" y="180"/>
                  </a:lnTo>
                  <a:lnTo>
                    <a:pt x="410" y="178"/>
                  </a:lnTo>
                  <a:lnTo>
                    <a:pt x="412" y="178"/>
                  </a:lnTo>
                  <a:lnTo>
                    <a:pt x="412" y="176"/>
                  </a:lnTo>
                  <a:lnTo>
                    <a:pt x="412" y="174"/>
                  </a:lnTo>
                  <a:lnTo>
                    <a:pt x="414" y="172"/>
                  </a:lnTo>
                  <a:lnTo>
                    <a:pt x="414" y="170"/>
                  </a:lnTo>
                  <a:lnTo>
                    <a:pt x="416" y="170"/>
                  </a:lnTo>
                  <a:lnTo>
                    <a:pt x="416" y="168"/>
                  </a:lnTo>
                  <a:lnTo>
                    <a:pt x="418" y="168"/>
                  </a:lnTo>
                  <a:lnTo>
                    <a:pt x="420" y="168"/>
                  </a:lnTo>
                  <a:lnTo>
                    <a:pt x="420" y="166"/>
                  </a:lnTo>
                  <a:lnTo>
                    <a:pt x="416" y="164"/>
                  </a:lnTo>
                  <a:lnTo>
                    <a:pt x="414" y="162"/>
                  </a:lnTo>
                  <a:lnTo>
                    <a:pt x="414" y="160"/>
                  </a:lnTo>
                  <a:lnTo>
                    <a:pt x="416" y="158"/>
                  </a:lnTo>
                  <a:lnTo>
                    <a:pt x="418" y="158"/>
                  </a:lnTo>
                  <a:lnTo>
                    <a:pt x="420" y="158"/>
                  </a:lnTo>
                  <a:lnTo>
                    <a:pt x="422" y="158"/>
                  </a:lnTo>
                  <a:lnTo>
                    <a:pt x="424" y="158"/>
                  </a:lnTo>
                  <a:lnTo>
                    <a:pt x="426" y="158"/>
                  </a:lnTo>
                  <a:lnTo>
                    <a:pt x="426" y="160"/>
                  </a:lnTo>
                  <a:lnTo>
                    <a:pt x="428" y="160"/>
                  </a:lnTo>
                  <a:lnTo>
                    <a:pt x="430" y="164"/>
                  </a:lnTo>
                  <a:lnTo>
                    <a:pt x="434" y="166"/>
                  </a:lnTo>
                  <a:lnTo>
                    <a:pt x="434" y="162"/>
                  </a:lnTo>
                  <a:lnTo>
                    <a:pt x="436" y="162"/>
                  </a:lnTo>
                  <a:lnTo>
                    <a:pt x="436" y="160"/>
                  </a:lnTo>
                  <a:lnTo>
                    <a:pt x="432" y="158"/>
                  </a:lnTo>
                  <a:lnTo>
                    <a:pt x="430" y="156"/>
                  </a:lnTo>
                  <a:lnTo>
                    <a:pt x="428" y="156"/>
                  </a:lnTo>
                  <a:lnTo>
                    <a:pt x="426" y="156"/>
                  </a:lnTo>
                  <a:lnTo>
                    <a:pt x="424" y="156"/>
                  </a:lnTo>
                  <a:lnTo>
                    <a:pt x="424" y="154"/>
                  </a:lnTo>
                  <a:lnTo>
                    <a:pt x="424" y="152"/>
                  </a:lnTo>
                  <a:lnTo>
                    <a:pt x="422" y="150"/>
                  </a:lnTo>
                  <a:lnTo>
                    <a:pt x="422" y="148"/>
                  </a:lnTo>
                  <a:lnTo>
                    <a:pt x="422" y="144"/>
                  </a:lnTo>
                  <a:lnTo>
                    <a:pt x="420" y="142"/>
                  </a:lnTo>
                  <a:lnTo>
                    <a:pt x="420" y="140"/>
                  </a:lnTo>
                  <a:lnTo>
                    <a:pt x="418" y="138"/>
                  </a:lnTo>
                  <a:lnTo>
                    <a:pt x="416" y="136"/>
                  </a:lnTo>
                  <a:lnTo>
                    <a:pt x="416" y="134"/>
                  </a:lnTo>
                  <a:lnTo>
                    <a:pt x="418" y="134"/>
                  </a:lnTo>
                  <a:lnTo>
                    <a:pt x="418" y="132"/>
                  </a:lnTo>
                  <a:lnTo>
                    <a:pt x="418" y="130"/>
                  </a:lnTo>
                  <a:lnTo>
                    <a:pt x="416" y="130"/>
                  </a:lnTo>
                  <a:lnTo>
                    <a:pt x="416" y="128"/>
                  </a:lnTo>
                  <a:lnTo>
                    <a:pt x="414" y="126"/>
                  </a:lnTo>
                  <a:lnTo>
                    <a:pt x="412" y="124"/>
                  </a:lnTo>
                  <a:lnTo>
                    <a:pt x="410" y="122"/>
                  </a:lnTo>
                  <a:lnTo>
                    <a:pt x="410" y="120"/>
                  </a:lnTo>
                  <a:lnTo>
                    <a:pt x="410" y="118"/>
                  </a:lnTo>
                  <a:lnTo>
                    <a:pt x="408" y="116"/>
                  </a:lnTo>
                  <a:lnTo>
                    <a:pt x="406" y="110"/>
                  </a:lnTo>
                  <a:lnTo>
                    <a:pt x="402" y="108"/>
                  </a:lnTo>
                  <a:lnTo>
                    <a:pt x="402" y="104"/>
                  </a:lnTo>
                  <a:lnTo>
                    <a:pt x="400" y="102"/>
                  </a:lnTo>
                  <a:lnTo>
                    <a:pt x="402" y="100"/>
                  </a:lnTo>
                  <a:lnTo>
                    <a:pt x="396" y="98"/>
                  </a:lnTo>
                  <a:lnTo>
                    <a:pt x="394" y="94"/>
                  </a:lnTo>
                  <a:lnTo>
                    <a:pt x="392" y="90"/>
                  </a:lnTo>
                  <a:lnTo>
                    <a:pt x="390" y="88"/>
                  </a:lnTo>
                  <a:lnTo>
                    <a:pt x="392" y="84"/>
                  </a:lnTo>
                  <a:lnTo>
                    <a:pt x="390" y="80"/>
                  </a:lnTo>
                  <a:lnTo>
                    <a:pt x="388" y="78"/>
                  </a:lnTo>
                  <a:lnTo>
                    <a:pt x="388" y="76"/>
                  </a:lnTo>
                  <a:lnTo>
                    <a:pt x="386" y="76"/>
                  </a:lnTo>
                  <a:lnTo>
                    <a:pt x="386" y="74"/>
                  </a:lnTo>
                  <a:lnTo>
                    <a:pt x="384" y="74"/>
                  </a:lnTo>
                  <a:lnTo>
                    <a:pt x="382" y="72"/>
                  </a:lnTo>
                  <a:lnTo>
                    <a:pt x="380" y="72"/>
                  </a:lnTo>
                  <a:lnTo>
                    <a:pt x="378" y="72"/>
                  </a:lnTo>
                  <a:lnTo>
                    <a:pt x="376" y="74"/>
                  </a:lnTo>
                  <a:lnTo>
                    <a:pt x="374" y="72"/>
                  </a:lnTo>
                  <a:lnTo>
                    <a:pt x="376" y="70"/>
                  </a:lnTo>
                  <a:lnTo>
                    <a:pt x="378" y="70"/>
                  </a:lnTo>
                  <a:lnTo>
                    <a:pt x="382" y="70"/>
                  </a:lnTo>
                  <a:lnTo>
                    <a:pt x="380" y="68"/>
                  </a:lnTo>
                  <a:lnTo>
                    <a:pt x="380" y="66"/>
                  </a:lnTo>
                  <a:lnTo>
                    <a:pt x="374" y="60"/>
                  </a:lnTo>
                  <a:lnTo>
                    <a:pt x="372" y="60"/>
                  </a:lnTo>
                  <a:lnTo>
                    <a:pt x="372" y="58"/>
                  </a:lnTo>
                  <a:lnTo>
                    <a:pt x="370" y="58"/>
                  </a:lnTo>
                  <a:lnTo>
                    <a:pt x="368" y="58"/>
                  </a:lnTo>
                  <a:lnTo>
                    <a:pt x="366" y="58"/>
                  </a:lnTo>
                  <a:lnTo>
                    <a:pt x="366" y="56"/>
                  </a:lnTo>
                  <a:lnTo>
                    <a:pt x="364" y="56"/>
                  </a:lnTo>
                  <a:lnTo>
                    <a:pt x="362" y="54"/>
                  </a:lnTo>
                  <a:lnTo>
                    <a:pt x="360" y="54"/>
                  </a:lnTo>
                  <a:lnTo>
                    <a:pt x="358" y="54"/>
                  </a:lnTo>
                  <a:lnTo>
                    <a:pt x="356" y="54"/>
                  </a:lnTo>
                  <a:lnTo>
                    <a:pt x="354" y="54"/>
                  </a:lnTo>
                  <a:lnTo>
                    <a:pt x="352" y="54"/>
                  </a:lnTo>
                  <a:lnTo>
                    <a:pt x="350" y="54"/>
                  </a:lnTo>
                  <a:lnTo>
                    <a:pt x="348" y="52"/>
                  </a:lnTo>
                  <a:lnTo>
                    <a:pt x="344" y="50"/>
                  </a:lnTo>
                  <a:lnTo>
                    <a:pt x="342" y="50"/>
                  </a:lnTo>
                  <a:lnTo>
                    <a:pt x="342" y="54"/>
                  </a:lnTo>
                  <a:lnTo>
                    <a:pt x="340" y="52"/>
                  </a:lnTo>
                  <a:lnTo>
                    <a:pt x="338" y="56"/>
                  </a:lnTo>
                  <a:lnTo>
                    <a:pt x="336" y="56"/>
                  </a:lnTo>
                  <a:lnTo>
                    <a:pt x="330" y="56"/>
                  </a:lnTo>
                  <a:lnTo>
                    <a:pt x="336" y="58"/>
                  </a:lnTo>
                  <a:lnTo>
                    <a:pt x="336" y="60"/>
                  </a:lnTo>
                  <a:lnTo>
                    <a:pt x="338" y="64"/>
                  </a:lnTo>
                  <a:lnTo>
                    <a:pt x="340" y="62"/>
                  </a:lnTo>
                  <a:lnTo>
                    <a:pt x="344" y="64"/>
                  </a:lnTo>
                  <a:lnTo>
                    <a:pt x="346" y="66"/>
                  </a:lnTo>
                  <a:lnTo>
                    <a:pt x="352" y="66"/>
                  </a:lnTo>
                  <a:lnTo>
                    <a:pt x="352" y="70"/>
                  </a:lnTo>
                  <a:lnTo>
                    <a:pt x="356" y="68"/>
                  </a:lnTo>
                  <a:lnTo>
                    <a:pt x="360" y="72"/>
                  </a:lnTo>
                  <a:lnTo>
                    <a:pt x="356" y="72"/>
                  </a:lnTo>
                  <a:lnTo>
                    <a:pt x="356" y="74"/>
                  </a:lnTo>
                  <a:lnTo>
                    <a:pt x="354" y="76"/>
                  </a:lnTo>
                  <a:lnTo>
                    <a:pt x="360" y="76"/>
                  </a:lnTo>
                  <a:lnTo>
                    <a:pt x="360" y="78"/>
                  </a:lnTo>
                  <a:lnTo>
                    <a:pt x="364" y="78"/>
                  </a:lnTo>
                  <a:lnTo>
                    <a:pt x="366" y="80"/>
                  </a:lnTo>
                  <a:lnTo>
                    <a:pt x="370" y="82"/>
                  </a:lnTo>
                  <a:lnTo>
                    <a:pt x="370" y="84"/>
                  </a:lnTo>
                  <a:lnTo>
                    <a:pt x="372" y="86"/>
                  </a:lnTo>
                  <a:lnTo>
                    <a:pt x="370" y="88"/>
                  </a:lnTo>
                  <a:lnTo>
                    <a:pt x="368" y="86"/>
                  </a:lnTo>
                  <a:lnTo>
                    <a:pt x="364" y="82"/>
                  </a:lnTo>
                  <a:lnTo>
                    <a:pt x="356" y="80"/>
                  </a:lnTo>
                  <a:lnTo>
                    <a:pt x="356" y="82"/>
                  </a:lnTo>
                  <a:lnTo>
                    <a:pt x="354" y="82"/>
                  </a:lnTo>
                  <a:lnTo>
                    <a:pt x="352" y="80"/>
                  </a:lnTo>
                  <a:lnTo>
                    <a:pt x="350" y="80"/>
                  </a:lnTo>
                  <a:lnTo>
                    <a:pt x="350" y="82"/>
                  </a:lnTo>
                  <a:lnTo>
                    <a:pt x="346" y="82"/>
                  </a:lnTo>
                  <a:lnTo>
                    <a:pt x="346" y="84"/>
                  </a:lnTo>
                  <a:lnTo>
                    <a:pt x="344" y="86"/>
                  </a:lnTo>
                  <a:lnTo>
                    <a:pt x="344" y="84"/>
                  </a:lnTo>
                  <a:lnTo>
                    <a:pt x="342" y="82"/>
                  </a:lnTo>
                  <a:lnTo>
                    <a:pt x="340" y="82"/>
                  </a:lnTo>
                  <a:lnTo>
                    <a:pt x="338" y="82"/>
                  </a:lnTo>
                  <a:lnTo>
                    <a:pt x="338" y="84"/>
                  </a:lnTo>
                  <a:lnTo>
                    <a:pt x="336" y="84"/>
                  </a:lnTo>
                  <a:lnTo>
                    <a:pt x="336" y="82"/>
                  </a:lnTo>
                  <a:lnTo>
                    <a:pt x="334" y="80"/>
                  </a:lnTo>
                  <a:lnTo>
                    <a:pt x="332" y="78"/>
                  </a:lnTo>
                  <a:lnTo>
                    <a:pt x="328" y="76"/>
                  </a:lnTo>
                  <a:lnTo>
                    <a:pt x="328" y="72"/>
                  </a:lnTo>
                  <a:lnTo>
                    <a:pt x="326" y="72"/>
                  </a:lnTo>
                  <a:lnTo>
                    <a:pt x="324" y="68"/>
                  </a:lnTo>
                  <a:lnTo>
                    <a:pt x="322" y="68"/>
                  </a:lnTo>
                  <a:lnTo>
                    <a:pt x="324" y="68"/>
                  </a:lnTo>
                  <a:lnTo>
                    <a:pt x="324" y="66"/>
                  </a:lnTo>
                  <a:lnTo>
                    <a:pt x="322" y="66"/>
                  </a:lnTo>
                  <a:lnTo>
                    <a:pt x="322" y="64"/>
                  </a:lnTo>
                  <a:lnTo>
                    <a:pt x="322" y="62"/>
                  </a:lnTo>
                  <a:lnTo>
                    <a:pt x="320" y="62"/>
                  </a:lnTo>
                  <a:lnTo>
                    <a:pt x="318" y="64"/>
                  </a:lnTo>
                  <a:lnTo>
                    <a:pt x="318" y="60"/>
                  </a:lnTo>
                  <a:lnTo>
                    <a:pt x="318" y="58"/>
                  </a:lnTo>
                  <a:lnTo>
                    <a:pt x="312" y="56"/>
                  </a:lnTo>
                  <a:lnTo>
                    <a:pt x="308" y="56"/>
                  </a:lnTo>
                  <a:lnTo>
                    <a:pt x="308" y="60"/>
                  </a:lnTo>
                  <a:lnTo>
                    <a:pt x="304" y="60"/>
                  </a:lnTo>
                  <a:lnTo>
                    <a:pt x="302" y="62"/>
                  </a:lnTo>
                  <a:lnTo>
                    <a:pt x="304" y="62"/>
                  </a:lnTo>
                  <a:lnTo>
                    <a:pt x="304" y="66"/>
                  </a:lnTo>
                  <a:lnTo>
                    <a:pt x="300" y="66"/>
                  </a:lnTo>
                  <a:lnTo>
                    <a:pt x="296" y="64"/>
                  </a:lnTo>
                  <a:lnTo>
                    <a:pt x="296" y="68"/>
                  </a:lnTo>
                  <a:lnTo>
                    <a:pt x="300" y="72"/>
                  </a:lnTo>
                  <a:lnTo>
                    <a:pt x="296" y="70"/>
                  </a:lnTo>
                  <a:lnTo>
                    <a:pt x="294" y="70"/>
                  </a:lnTo>
                  <a:lnTo>
                    <a:pt x="292" y="74"/>
                  </a:lnTo>
                  <a:lnTo>
                    <a:pt x="288" y="74"/>
                  </a:lnTo>
                  <a:lnTo>
                    <a:pt x="284" y="74"/>
                  </a:lnTo>
                  <a:lnTo>
                    <a:pt x="280" y="72"/>
                  </a:lnTo>
                  <a:lnTo>
                    <a:pt x="278" y="74"/>
                  </a:lnTo>
                  <a:lnTo>
                    <a:pt x="276" y="72"/>
                  </a:lnTo>
                  <a:lnTo>
                    <a:pt x="268" y="72"/>
                  </a:lnTo>
                  <a:lnTo>
                    <a:pt x="266" y="72"/>
                  </a:lnTo>
                  <a:lnTo>
                    <a:pt x="264" y="74"/>
                  </a:lnTo>
                  <a:lnTo>
                    <a:pt x="264" y="76"/>
                  </a:lnTo>
                  <a:lnTo>
                    <a:pt x="264" y="74"/>
                  </a:lnTo>
                  <a:lnTo>
                    <a:pt x="262" y="74"/>
                  </a:lnTo>
                  <a:lnTo>
                    <a:pt x="260" y="74"/>
                  </a:lnTo>
                  <a:lnTo>
                    <a:pt x="258" y="74"/>
                  </a:lnTo>
                  <a:lnTo>
                    <a:pt x="256" y="74"/>
                  </a:lnTo>
                  <a:lnTo>
                    <a:pt x="254" y="74"/>
                  </a:lnTo>
                  <a:lnTo>
                    <a:pt x="252" y="74"/>
                  </a:lnTo>
                  <a:lnTo>
                    <a:pt x="252" y="76"/>
                  </a:lnTo>
                  <a:lnTo>
                    <a:pt x="246" y="76"/>
                  </a:lnTo>
                  <a:lnTo>
                    <a:pt x="244" y="74"/>
                  </a:lnTo>
                  <a:lnTo>
                    <a:pt x="242" y="74"/>
                  </a:lnTo>
                  <a:lnTo>
                    <a:pt x="240" y="74"/>
                  </a:lnTo>
                  <a:lnTo>
                    <a:pt x="240" y="72"/>
                  </a:lnTo>
                  <a:lnTo>
                    <a:pt x="238" y="72"/>
                  </a:lnTo>
                  <a:lnTo>
                    <a:pt x="238" y="74"/>
                  </a:lnTo>
                  <a:lnTo>
                    <a:pt x="238" y="76"/>
                  </a:lnTo>
                  <a:lnTo>
                    <a:pt x="238" y="78"/>
                  </a:lnTo>
                  <a:lnTo>
                    <a:pt x="236" y="80"/>
                  </a:lnTo>
                  <a:lnTo>
                    <a:pt x="234" y="80"/>
                  </a:lnTo>
                  <a:lnTo>
                    <a:pt x="232" y="80"/>
                  </a:lnTo>
                  <a:lnTo>
                    <a:pt x="230" y="80"/>
                  </a:lnTo>
                  <a:lnTo>
                    <a:pt x="228" y="82"/>
                  </a:lnTo>
                  <a:lnTo>
                    <a:pt x="230" y="84"/>
                  </a:lnTo>
                  <a:lnTo>
                    <a:pt x="234" y="88"/>
                  </a:lnTo>
                  <a:lnTo>
                    <a:pt x="236" y="88"/>
                  </a:lnTo>
                  <a:lnTo>
                    <a:pt x="232" y="88"/>
                  </a:lnTo>
                  <a:lnTo>
                    <a:pt x="230" y="92"/>
                  </a:lnTo>
                  <a:lnTo>
                    <a:pt x="226" y="92"/>
                  </a:lnTo>
                  <a:lnTo>
                    <a:pt x="222" y="90"/>
                  </a:lnTo>
                  <a:lnTo>
                    <a:pt x="220" y="94"/>
                  </a:lnTo>
                  <a:lnTo>
                    <a:pt x="220" y="96"/>
                  </a:lnTo>
                  <a:lnTo>
                    <a:pt x="224" y="96"/>
                  </a:lnTo>
                  <a:lnTo>
                    <a:pt x="228" y="94"/>
                  </a:lnTo>
                  <a:lnTo>
                    <a:pt x="230" y="96"/>
                  </a:lnTo>
                  <a:lnTo>
                    <a:pt x="234" y="96"/>
                  </a:lnTo>
                  <a:lnTo>
                    <a:pt x="236" y="96"/>
                  </a:lnTo>
                  <a:lnTo>
                    <a:pt x="234" y="98"/>
                  </a:lnTo>
                  <a:lnTo>
                    <a:pt x="232" y="98"/>
                  </a:lnTo>
                  <a:lnTo>
                    <a:pt x="230" y="98"/>
                  </a:lnTo>
                  <a:lnTo>
                    <a:pt x="228" y="98"/>
                  </a:lnTo>
                  <a:lnTo>
                    <a:pt x="228" y="100"/>
                  </a:lnTo>
                  <a:lnTo>
                    <a:pt x="228" y="102"/>
                  </a:lnTo>
                  <a:lnTo>
                    <a:pt x="228" y="104"/>
                  </a:lnTo>
                  <a:lnTo>
                    <a:pt x="228" y="106"/>
                  </a:lnTo>
                  <a:lnTo>
                    <a:pt x="230" y="108"/>
                  </a:lnTo>
                  <a:lnTo>
                    <a:pt x="230" y="110"/>
                  </a:lnTo>
                  <a:lnTo>
                    <a:pt x="232" y="110"/>
                  </a:lnTo>
                  <a:lnTo>
                    <a:pt x="236" y="112"/>
                  </a:lnTo>
                  <a:lnTo>
                    <a:pt x="238" y="114"/>
                  </a:lnTo>
                  <a:lnTo>
                    <a:pt x="242" y="116"/>
                  </a:lnTo>
                  <a:lnTo>
                    <a:pt x="242" y="118"/>
                  </a:lnTo>
                  <a:lnTo>
                    <a:pt x="242" y="120"/>
                  </a:lnTo>
                  <a:lnTo>
                    <a:pt x="240" y="120"/>
                  </a:lnTo>
                  <a:lnTo>
                    <a:pt x="238" y="122"/>
                  </a:lnTo>
                  <a:lnTo>
                    <a:pt x="236" y="122"/>
                  </a:lnTo>
                  <a:lnTo>
                    <a:pt x="236" y="124"/>
                  </a:lnTo>
                  <a:lnTo>
                    <a:pt x="234" y="124"/>
                  </a:lnTo>
                  <a:lnTo>
                    <a:pt x="232" y="124"/>
                  </a:lnTo>
                  <a:lnTo>
                    <a:pt x="230" y="126"/>
                  </a:lnTo>
                  <a:lnTo>
                    <a:pt x="228" y="126"/>
                  </a:lnTo>
                  <a:lnTo>
                    <a:pt x="228" y="128"/>
                  </a:lnTo>
                  <a:lnTo>
                    <a:pt x="228" y="130"/>
                  </a:lnTo>
                  <a:lnTo>
                    <a:pt x="226" y="130"/>
                  </a:lnTo>
                  <a:lnTo>
                    <a:pt x="226" y="132"/>
                  </a:lnTo>
                  <a:lnTo>
                    <a:pt x="224" y="132"/>
                  </a:lnTo>
                  <a:lnTo>
                    <a:pt x="226" y="132"/>
                  </a:lnTo>
                  <a:lnTo>
                    <a:pt x="228" y="132"/>
                  </a:lnTo>
                  <a:lnTo>
                    <a:pt x="228" y="130"/>
                  </a:lnTo>
                  <a:lnTo>
                    <a:pt x="230" y="130"/>
                  </a:lnTo>
                  <a:lnTo>
                    <a:pt x="232" y="128"/>
                  </a:lnTo>
                  <a:lnTo>
                    <a:pt x="234" y="128"/>
                  </a:lnTo>
                  <a:lnTo>
                    <a:pt x="236" y="128"/>
                  </a:lnTo>
                  <a:lnTo>
                    <a:pt x="236" y="130"/>
                  </a:lnTo>
                  <a:lnTo>
                    <a:pt x="238" y="130"/>
                  </a:lnTo>
                  <a:lnTo>
                    <a:pt x="238" y="128"/>
                  </a:lnTo>
                  <a:lnTo>
                    <a:pt x="238" y="126"/>
                  </a:lnTo>
                  <a:lnTo>
                    <a:pt x="240" y="124"/>
                  </a:lnTo>
                  <a:lnTo>
                    <a:pt x="242" y="124"/>
                  </a:lnTo>
                  <a:lnTo>
                    <a:pt x="242" y="122"/>
                  </a:lnTo>
                  <a:lnTo>
                    <a:pt x="244" y="120"/>
                  </a:lnTo>
                  <a:lnTo>
                    <a:pt x="246" y="120"/>
                  </a:lnTo>
                  <a:lnTo>
                    <a:pt x="248" y="120"/>
                  </a:lnTo>
                  <a:lnTo>
                    <a:pt x="250" y="120"/>
                  </a:lnTo>
                  <a:lnTo>
                    <a:pt x="250" y="118"/>
                  </a:lnTo>
                  <a:lnTo>
                    <a:pt x="250" y="116"/>
                  </a:lnTo>
                  <a:lnTo>
                    <a:pt x="250" y="112"/>
                  </a:lnTo>
                  <a:lnTo>
                    <a:pt x="250" y="110"/>
                  </a:lnTo>
                  <a:lnTo>
                    <a:pt x="252" y="110"/>
                  </a:lnTo>
                  <a:lnTo>
                    <a:pt x="254" y="110"/>
                  </a:lnTo>
                  <a:lnTo>
                    <a:pt x="256" y="108"/>
                  </a:lnTo>
                  <a:lnTo>
                    <a:pt x="262" y="108"/>
                  </a:lnTo>
                  <a:lnTo>
                    <a:pt x="264" y="110"/>
                  </a:lnTo>
                  <a:lnTo>
                    <a:pt x="266" y="110"/>
                  </a:lnTo>
                  <a:lnTo>
                    <a:pt x="268" y="112"/>
                  </a:lnTo>
                  <a:lnTo>
                    <a:pt x="270" y="112"/>
                  </a:lnTo>
                  <a:lnTo>
                    <a:pt x="272" y="112"/>
                  </a:lnTo>
                  <a:lnTo>
                    <a:pt x="274" y="112"/>
                  </a:lnTo>
                  <a:lnTo>
                    <a:pt x="276" y="114"/>
                  </a:lnTo>
                  <a:lnTo>
                    <a:pt x="278" y="114"/>
                  </a:lnTo>
                  <a:lnTo>
                    <a:pt x="280" y="114"/>
                  </a:lnTo>
                  <a:lnTo>
                    <a:pt x="282" y="116"/>
                  </a:lnTo>
                  <a:lnTo>
                    <a:pt x="284" y="116"/>
                  </a:lnTo>
                  <a:lnTo>
                    <a:pt x="282" y="118"/>
                  </a:lnTo>
                  <a:lnTo>
                    <a:pt x="284" y="120"/>
                  </a:lnTo>
                  <a:lnTo>
                    <a:pt x="286" y="122"/>
                  </a:lnTo>
                  <a:lnTo>
                    <a:pt x="288" y="128"/>
                  </a:lnTo>
                  <a:lnTo>
                    <a:pt x="288" y="124"/>
                  </a:lnTo>
                  <a:lnTo>
                    <a:pt x="292" y="124"/>
                  </a:lnTo>
                  <a:lnTo>
                    <a:pt x="292" y="126"/>
                  </a:lnTo>
                  <a:lnTo>
                    <a:pt x="292" y="130"/>
                  </a:lnTo>
                  <a:lnTo>
                    <a:pt x="294" y="132"/>
                  </a:lnTo>
                  <a:lnTo>
                    <a:pt x="296" y="132"/>
                  </a:lnTo>
                  <a:lnTo>
                    <a:pt x="296" y="130"/>
                  </a:lnTo>
                  <a:lnTo>
                    <a:pt x="296" y="128"/>
                  </a:lnTo>
                  <a:lnTo>
                    <a:pt x="300" y="130"/>
                  </a:lnTo>
                  <a:lnTo>
                    <a:pt x="302" y="132"/>
                  </a:lnTo>
                  <a:lnTo>
                    <a:pt x="306" y="134"/>
                  </a:lnTo>
                  <a:lnTo>
                    <a:pt x="308" y="132"/>
                  </a:lnTo>
                  <a:lnTo>
                    <a:pt x="310" y="132"/>
                  </a:lnTo>
                  <a:lnTo>
                    <a:pt x="310" y="134"/>
                  </a:lnTo>
                  <a:lnTo>
                    <a:pt x="308" y="134"/>
                  </a:lnTo>
                  <a:lnTo>
                    <a:pt x="308" y="138"/>
                  </a:lnTo>
                  <a:lnTo>
                    <a:pt x="310" y="140"/>
                  </a:lnTo>
                  <a:lnTo>
                    <a:pt x="312" y="138"/>
                  </a:lnTo>
                  <a:lnTo>
                    <a:pt x="314" y="138"/>
                  </a:lnTo>
                  <a:lnTo>
                    <a:pt x="318" y="140"/>
                  </a:lnTo>
                  <a:lnTo>
                    <a:pt x="322" y="140"/>
                  </a:lnTo>
                  <a:lnTo>
                    <a:pt x="324" y="142"/>
                  </a:lnTo>
                  <a:lnTo>
                    <a:pt x="322" y="142"/>
                  </a:lnTo>
                  <a:lnTo>
                    <a:pt x="320" y="142"/>
                  </a:lnTo>
                  <a:lnTo>
                    <a:pt x="318" y="142"/>
                  </a:lnTo>
                  <a:lnTo>
                    <a:pt x="316" y="142"/>
                  </a:lnTo>
                  <a:lnTo>
                    <a:pt x="314" y="142"/>
                  </a:lnTo>
                  <a:lnTo>
                    <a:pt x="314" y="144"/>
                  </a:lnTo>
                  <a:lnTo>
                    <a:pt x="316" y="144"/>
                  </a:lnTo>
                  <a:lnTo>
                    <a:pt x="316" y="146"/>
                  </a:lnTo>
                  <a:lnTo>
                    <a:pt x="318" y="146"/>
                  </a:lnTo>
                  <a:lnTo>
                    <a:pt x="320" y="148"/>
                  </a:lnTo>
                  <a:lnTo>
                    <a:pt x="322" y="148"/>
                  </a:lnTo>
                  <a:lnTo>
                    <a:pt x="322" y="150"/>
                  </a:lnTo>
                  <a:lnTo>
                    <a:pt x="326" y="156"/>
                  </a:lnTo>
                  <a:lnTo>
                    <a:pt x="324" y="162"/>
                  </a:lnTo>
                  <a:lnTo>
                    <a:pt x="328" y="162"/>
                  </a:lnTo>
                  <a:lnTo>
                    <a:pt x="328" y="168"/>
                  </a:lnTo>
                  <a:lnTo>
                    <a:pt x="328" y="166"/>
                  </a:lnTo>
                  <a:lnTo>
                    <a:pt x="330" y="166"/>
                  </a:lnTo>
                  <a:lnTo>
                    <a:pt x="332" y="168"/>
                  </a:lnTo>
                  <a:lnTo>
                    <a:pt x="332" y="170"/>
                  </a:lnTo>
                  <a:lnTo>
                    <a:pt x="332" y="172"/>
                  </a:lnTo>
                  <a:lnTo>
                    <a:pt x="332" y="174"/>
                  </a:lnTo>
                  <a:lnTo>
                    <a:pt x="334" y="176"/>
                  </a:lnTo>
                  <a:lnTo>
                    <a:pt x="336" y="178"/>
                  </a:lnTo>
                  <a:lnTo>
                    <a:pt x="338" y="180"/>
                  </a:lnTo>
                  <a:lnTo>
                    <a:pt x="340" y="180"/>
                  </a:lnTo>
                  <a:lnTo>
                    <a:pt x="342" y="182"/>
                  </a:lnTo>
                  <a:lnTo>
                    <a:pt x="342" y="184"/>
                  </a:lnTo>
                  <a:lnTo>
                    <a:pt x="342" y="186"/>
                  </a:lnTo>
                  <a:lnTo>
                    <a:pt x="344" y="186"/>
                  </a:lnTo>
                  <a:lnTo>
                    <a:pt x="346" y="188"/>
                  </a:lnTo>
                  <a:lnTo>
                    <a:pt x="348" y="188"/>
                  </a:lnTo>
                  <a:lnTo>
                    <a:pt x="348" y="190"/>
                  </a:lnTo>
                  <a:lnTo>
                    <a:pt x="350" y="190"/>
                  </a:lnTo>
                  <a:lnTo>
                    <a:pt x="350" y="192"/>
                  </a:lnTo>
                  <a:lnTo>
                    <a:pt x="352" y="192"/>
                  </a:lnTo>
                  <a:lnTo>
                    <a:pt x="354" y="192"/>
                  </a:lnTo>
                  <a:lnTo>
                    <a:pt x="354" y="194"/>
                  </a:lnTo>
                  <a:lnTo>
                    <a:pt x="356" y="194"/>
                  </a:lnTo>
                  <a:lnTo>
                    <a:pt x="358" y="194"/>
                  </a:lnTo>
                  <a:lnTo>
                    <a:pt x="360" y="196"/>
                  </a:lnTo>
                  <a:lnTo>
                    <a:pt x="364" y="196"/>
                  </a:lnTo>
                  <a:lnTo>
                    <a:pt x="366" y="200"/>
                  </a:lnTo>
                  <a:lnTo>
                    <a:pt x="368" y="202"/>
                  </a:lnTo>
                  <a:lnTo>
                    <a:pt x="370" y="206"/>
                  </a:lnTo>
                  <a:lnTo>
                    <a:pt x="374" y="206"/>
                  </a:lnTo>
                  <a:lnTo>
                    <a:pt x="374" y="210"/>
                  </a:lnTo>
                  <a:lnTo>
                    <a:pt x="376" y="210"/>
                  </a:lnTo>
                  <a:lnTo>
                    <a:pt x="376" y="214"/>
                  </a:lnTo>
                  <a:lnTo>
                    <a:pt x="378" y="214"/>
                  </a:lnTo>
                  <a:lnTo>
                    <a:pt x="380" y="214"/>
                  </a:lnTo>
                  <a:lnTo>
                    <a:pt x="382" y="214"/>
                  </a:lnTo>
                  <a:lnTo>
                    <a:pt x="384" y="216"/>
                  </a:lnTo>
                  <a:lnTo>
                    <a:pt x="384" y="218"/>
                  </a:lnTo>
                  <a:lnTo>
                    <a:pt x="386" y="218"/>
                  </a:lnTo>
                  <a:lnTo>
                    <a:pt x="386" y="220"/>
                  </a:lnTo>
                  <a:lnTo>
                    <a:pt x="392" y="222"/>
                  </a:lnTo>
                  <a:lnTo>
                    <a:pt x="394" y="222"/>
                  </a:lnTo>
                  <a:lnTo>
                    <a:pt x="392" y="218"/>
                  </a:lnTo>
                  <a:lnTo>
                    <a:pt x="390" y="218"/>
                  </a:lnTo>
                  <a:lnTo>
                    <a:pt x="388" y="218"/>
                  </a:lnTo>
                  <a:lnTo>
                    <a:pt x="386" y="216"/>
                  </a:lnTo>
                  <a:lnTo>
                    <a:pt x="386" y="214"/>
                  </a:lnTo>
                  <a:lnTo>
                    <a:pt x="386" y="212"/>
                  </a:lnTo>
                  <a:lnTo>
                    <a:pt x="384" y="210"/>
                  </a:lnTo>
                  <a:lnTo>
                    <a:pt x="382" y="210"/>
                  </a:lnTo>
                  <a:lnTo>
                    <a:pt x="382" y="208"/>
                  </a:lnTo>
                  <a:lnTo>
                    <a:pt x="380" y="208"/>
                  </a:lnTo>
                  <a:lnTo>
                    <a:pt x="380" y="206"/>
                  </a:lnTo>
                  <a:lnTo>
                    <a:pt x="378" y="206"/>
                  </a:lnTo>
                  <a:lnTo>
                    <a:pt x="376" y="204"/>
                  </a:lnTo>
                  <a:lnTo>
                    <a:pt x="374" y="202"/>
                  </a:lnTo>
                  <a:lnTo>
                    <a:pt x="370" y="198"/>
                  </a:lnTo>
                  <a:lnTo>
                    <a:pt x="368" y="196"/>
                  </a:lnTo>
                  <a:lnTo>
                    <a:pt x="370" y="196"/>
                  </a:lnTo>
                  <a:lnTo>
                    <a:pt x="370" y="194"/>
                  </a:lnTo>
                  <a:lnTo>
                    <a:pt x="372" y="194"/>
                  </a:lnTo>
                  <a:lnTo>
                    <a:pt x="372" y="196"/>
                  </a:lnTo>
                  <a:lnTo>
                    <a:pt x="374" y="196"/>
                  </a:lnTo>
                  <a:lnTo>
                    <a:pt x="376" y="198"/>
                  </a:lnTo>
                  <a:lnTo>
                    <a:pt x="376" y="200"/>
                  </a:lnTo>
                  <a:lnTo>
                    <a:pt x="376" y="202"/>
                  </a:lnTo>
                  <a:lnTo>
                    <a:pt x="378" y="202"/>
                  </a:lnTo>
                  <a:lnTo>
                    <a:pt x="380" y="202"/>
                  </a:lnTo>
                  <a:lnTo>
                    <a:pt x="382" y="202"/>
                  </a:lnTo>
                  <a:lnTo>
                    <a:pt x="384" y="204"/>
                  </a:lnTo>
                  <a:lnTo>
                    <a:pt x="384" y="206"/>
                  </a:lnTo>
                  <a:lnTo>
                    <a:pt x="386" y="208"/>
                  </a:lnTo>
                  <a:lnTo>
                    <a:pt x="388" y="208"/>
                  </a:lnTo>
                  <a:lnTo>
                    <a:pt x="388" y="210"/>
                  </a:lnTo>
                  <a:lnTo>
                    <a:pt x="390" y="210"/>
                  </a:lnTo>
                  <a:lnTo>
                    <a:pt x="392" y="212"/>
                  </a:lnTo>
                  <a:lnTo>
                    <a:pt x="396" y="212"/>
                  </a:lnTo>
                  <a:lnTo>
                    <a:pt x="398" y="214"/>
                  </a:lnTo>
                  <a:lnTo>
                    <a:pt x="404" y="216"/>
                  </a:lnTo>
                  <a:lnTo>
                    <a:pt x="408" y="222"/>
                  </a:lnTo>
                  <a:lnTo>
                    <a:pt x="406" y="222"/>
                  </a:lnTo>
                  <a:lnTo>
                    <a:pt x="404" y="222"/>
                  </a:lnTo>
                  <a:lnTo>
                    <a:pt x="404" y="224"/>
                  </a:lnTo>
                  <a:lnTo>
                    <a:pt x="402" y="224"/>
                  </a:lnTo>
                  <a:lnTo>
                    <a:pt x="404" y="224"/>
                  </a:lnTo>
                  <a:lnTo>
                    <a:pt x="404" y="226"/>
                  </a:lnTo>
                  <a:lnTo>
                    <a:pt x="406" y="226"/>
                  </a:lnTo>
                  <a:lnTo>
                    <a:pt x="406" y="228"/>
                  </a:lnTo>
                  <a:lnTo>
                    <a:pt x="408" y="228"/>
                  </a:lnTo>
                  <a:lnTo>
                    <a:pt x="408" y="230"/>
                  </a:lnTo>
                  <a:lnTo>
                    <a:pt x="410" y="230"/>
                  </a:lnTo>
                  <a:lnTo>
                    <a:pt x="412" y="230"/>
                  </a:lnTo>
                  <a:lnTo>
                    <a:pt x="414" y="230"/>
                  </a:lnTo>
                  <a:lnTo>
                    <a:pt x="416" y="228"/>
                  </a:lnTo>
                  <a:lnTo>
                    <a:pt x="422" y="228"/>
                  </a:lnTo>
                  <a:lnTo>
                    <a:pt x="426" y="228"/>
                  </a:lnTo>
                  <a:lnTo>
                    <a:pt x="428" y="224"/>
                  </a:lnTo>
                  <a:lnTo>
                    <a:pt x="430" y="220"/>
                  </a:lnTo>
                  <a:lnTo>
                    <a:pt x="432" y="220"/>
                  </a:lnTo>
                  <a:lnTo>
                    <a:pt x="432" y="222"/>
                  </a:lnTo>
                  <a:lnTo>
                    <a:pt x="434" y="222"/>
                  </a:lnTo>
                  <a:lnTo>
                    <a:pt x="434" y="224"/>
                  </a:lnTo>
                  <a:lnTo>
                    <a:pt x="442" y="220"/>
                  </a:lnTo>
                  <a:lnTo>
                    <a:pt x="442" y="222"/>
                  </a:lnTo>
                  <a:lnTo>
                    <a:pt x="442" y="224"/>
                  </a:lnTo>
                  <a:lnTo>
                    <a:pt x="440" y="226"/>
                  </a:lnTo>
                  <a:lnTo>
                    <a:pt x="438" y="234"/>
                  </a:lnTo>
                  <a:lnTo>
                    <a:pt x="442" y="242"/>
                  </a:lnTo>
                  <a:lnTo>
                    <a:pt x="442" y="240"/>
                  </a:lnTo>
                  <a:lnTo>
                    <a:pt x="442" y="238"/>
                  </a:lnTo>
                  <a:lnTo>
                    <a:pt x="442" y="234"/>
                  </a:lnTo>
                  <a:lnTo>
                    <a:pt x="444" y="232"/>
                  </a:lnTo>
                  <a:lnTo>
                    <a:pt x="444" y="230"/>
                  </a:lnTo>
                  <a:close/>
                  <a:moveTo>
                    <a:pt x="270" y="62"/>
                  </a:moveTo>
                  <a:lnTo>
                    <a:pt x="272" y="64"/>
                  </a:lnTo>
                  <a:lnTo>
                    <a:pt x="276" y="64"/>
                  </a:lnTo>
                  <a:lnTo>
                    <a:pt x="278" y="68"/>
                  </a:lnTo>
                  <a:lnTo>
                    <a:pt x="280" y="62"/>
                  </a:lnTo>
                  <a:lnTo>
                    <a:pt x="282" y="68"/>
                  </a:lnTo>
                  <a:lnTo>
                    <a:pt x="284" y="66"/>
                  </a:lnTo>
                  <a:lnTo>
                    <a:pt x="288" y="68"/>
                  </a:lnTo>
                  <a:lnTo>
                    <a:pt x="292" y="68"/>
                  </a:lnTo>
                  <a:lnTo>
                    <a:pt x="294" y="66"/>
                  </a:lnTo>
                  <a:lnTo>
                    <a:pt x="298" y="64"/>
                  </a:lnTo>
                  <a:lnTo>
                    <a:pt x="294" y="62"/>
                  </a:lnTo>
                  <a:lnTo>
                    <a:pt x="292" y="58"/>
                  </a:lnTo>
                  <a:lnTo>
                    <a:pt x="286" y="58"/>
                  </a:lnTo>
                  <a:lnTo>
                    <a:pt x="286" y="56"/>
                  </a:lnTo>
                  <a:lnTo>
                    <a:pt x="282" y="54"/>
                  </a:lnTo>
                  <a:lnTo>
                    <a:pt x="280" y="54"/>
                  </a:lnTo>
                  <a:lnTo>
                    <a:pt x="278" y="56"/>
                  </a:lnTo>
                  <a:lnTo>
                    <a:pt x="278" y="60"/>
                  </a:lnTo>
                  <a:lnTo>
                    <a:pt x="276" y="60"/>
                  </a:lnTo>
                  <a:lnTo>
                    <a:pt x="272" y="60"/>
                  </a:lnTo>
                  <a:lnTo>
                    <a:pt x="270" y="62"/>
                  </a:lnTo>
                  <a:close/>
                  <a:moveTo>
                    <a:pt x="264" y="54"/>
                  </a:moveTo>
                  <a:lnTo>
                    <a:pt x="264" y="56"/>
                  </a:lnTo>
                  <a:lnTo>
                    <a:pt x="262" y="56"/>
                  </a:lnTo>
                  <a:lnTo>
                    <a:pt x="262" y="58"/>
                  </a:lnTo>
                  <a:lnTo>
                    <a:pt x="264" y="58"/>
                  </a:lnTo>
                  <a:lnTo>
                    <a:pt x="264" y="60"/>
                  </a:lnTo>
                  <a:lnTo>
                    <a:pt x="262" y="62"/>
                  </a:lnTo>
                  <a:lnTo>
                    <a:pt x="264" y="62"/>
                  </a:lnTo>
                  <a:lnTo>
                    <a:pt x="264" y="66"/>
                  </a:lnTo>
                  <a:lnTo>
                    <a:pt x="268" y="68"/>
                  </a:lnTo>
                  <a:lnTo>
                    <a:pt x="268" y="64"/>
                  </a:lnTo>
                  <a:lnTo>
                    <a:pt x="270" y="64"/>
                  </a:lnTo>
                  <a:lnTo>
                    <a:pt x="268" y="60"/>
                  </a:lnTo>
                  <a:lnTo>
                    <a:pt x="268" y="58"/>
                  </a:lnTo>
                  <a:lnTo>
                    <a:pt x="268" y="56"/>
                  </a:lnTo>
                  <a:lnTo>
                    <a:pt x="266" y="54"/>
                  </a:lnTo>
                  <a:lnTo>
                    <a:pt x="264" y="54"/>
                  </a:lnTo>
                  <a:close/>
                  <a:moveTo>
                    <a:pt x="288" y="52"/>
                  </a:moveTo>
                  <a:lnTo>
                    <a:pt x="294" y="50"/>
                  </a:lnTo>
                  <a:lnTo>
                    <a:pt x="294" y="54"/>
                  </a:lnTo>
                  <a:lnTo>
                    <a:pt x="298" y="50"/>
                  </a:lnTo>
                  <a:lnTo>
                    <a:pt x="302" y="56"/>
                  </a:lnTo>
                  <a:lnTo>
                    <a:pt x="306" y="54"/>
                  </a:lnTo>
                  <a:lnTo>
                    <a:pt x="306" y="48"/>
                  </a:lnTo>
                  <a:lnTo>
                    <a:pt x="308" y="46"/>
                  </a:lnTo>
                  <a:lnTo>
                    <a:pt x="314" y="46"/>
                  </a:lnTo>
                  <a:lnTo>
                    <a:pt x="318" y="48"/>
                  </a:lnTo>
                  <a:lnTo>
                    <a:pt x="320" y="42"/>
                  </a:lnTo>
                  <a:lnTo>
                    <a:pt x="324" y="44"/>
                  </a:lnTo>
                  <a:lnTo>
                    <a:pt x="322" y="40"/>
                  </a:lnTo>
                  <a:lnTo>
                    <a:pt x="320" y="40"/>
                  </a:lnTo>
                  <a:lnTo>
                    <a:pt x="314" y="40"/>
                  </a:lnTo>
                  <a:lnTo>
                    <a:pt x="308" y="38"/>
                  </a:lnTo>
                  <a:lnTo>
                    <a:pt x="304" y="40"/>
                  </a:lnTo>
                  <a:lnTo>
                    <a:pt x="300" y="42"/>
                  </a:lnTo>
                  <a:lnTo>
                    <a:pt x="294" y="42"/>
                  </a:lnTo>
                  <a:lnTo>
                    <a:pt x="290" y="46"/>
                  </a:lnTo>
                  <a:lnTo>
                    <a:pt x="288" y="46"/>
                  </a:lnTo>
                  <a:lnTo>
                    <a:pt x="288" y="50"/>
                  </a:lnTo>
                  <a:lnTo>
                    <a:pt x="288" y="52"/>
                  </a:lnTo>
                  <a:close/>
                  <a:moveTo>
                    <a:pt x="324" y="48"/>
                  </a:moveTo>
                  <a:lnTo>
                    <a:pt x="322" y="48"/>
                  </a:lnTo>
                  <a:lnTo>
                    <a:pt x="322" y="50"/>
                  </a:lnTo>
                  <a:lnTo>
                    <a:pt x="324" y="52"/>
                  </a:lnTo>
                  <a:lnTo>
                    <a:pt x="326" y="52"/>
                  </a:lnTo>
                  <a:lnTo>
                    <a:pt x="328" y="52"/>
                  </a:lnTo>
                  <a:lnTo>
                    <a:pt x="332" y="54"/>
                  </a:lnTo>
                  <a:lnTo>
                    <a:pt x="332" y="50"/>
                  </a:lnTo>
                  <a:lnTo>
                    <a:pt x="334" y="50"/>
                  </a:lnTo>
                  <a:lnTo>
                    <a:pt x="336" y="50"/>
                  </a:lnTo>
                  <a:lnTo>
                    <a:pt x="338" y="50"/>
                  </a:lnTo>
                  <a:lnTo>
                    <a:pt x="338" y="48"/>
                  </a:lnTo>
                  <a:lnTo>
                    <a:pt x="336" y="48"/>
                  </a:lnTo>
                  <a:lnTo>
                    <a:pt x="334" y="48"/>
                  </a:lnTo>
                  <a:lnTo>
                    <a:pt x="332" y="48"/>
                  </a:lnTo>
                  <a:lnTo>
                    <a:pt x="332" y="46"/>
                  </a:lnTo>
                  <a:lnTo>
                    <a:pt x="328" y="44"/>
                  </a:lnTo>
                  <a:lnTo>
                    <a:pt x="324" y="48"/>
                  </a:lnTo>
                  <a:close/>
                  <a:moveTo>
                    <a:pt x="264" y="50"/>
                  </a:moveTo>
                  <a:lnTo>
                    <a:pt x="264" y="50"/>
                  </a:lnTo>
                  <a:lnTo>
                    <a:pt x="264" y="48"/>
                  </a:lnTo>
                  <a:lnTo>
                    <a:pt x="262" y="48"/>
                  </a:lnTo>
                  <a:lnTo>
                    <a:pt x="262" y="46"/>
                  </a:lnTo>
                  <a:lnTo>
                    <a:pt x="260" y="48"/>
                  </a:lnTo>
                  <a:lnTo>
                    <a:pt x="260" y="50"/>
                  </a:lnTo>
                  <a:lnTo>
                    <a:pt x="260" y="52"/>
                  </a:lnTo>
                  <a:lnTo>
                    <a:pt x="262" y="52"/>
                  </a:lnTo>
                  <a:lnTo>
                    <a:pt x="262" y="54"/>
                  </a:lnTo>
                  <a:lnTo>
                    <a:pt x="264" y="54"/>
                  </a:lnTo>
                  <a:lnTo>
                    <a:pt x="264" y="52"/>
                  </a:lnTo>
                  <a:lnTo>
                    <a:pt x="266" y="52"/>
                  </a:lnTo>
                  <a:lnTo>
                    <a:pt x="264" y="50"/>
                  </a:lnTo>
                  <a:close/>
                  <a:moveTo>
                    <a:pt x="254" y="32"/>
                  </a:moveTo>
                  <a:lnTo>
                    <a:pt x="254" y="32"/>
                  </a:lnTo>
                  <a:lnTo>
                    <a:pt x="256" y="36"/>
                  </a:lnTo>
                  <a:lnTo>
                    <a:pt x="256" y="38"/>
                  </a:lnTo>
                  <a:lnTo>
                    <a:pt x="260" y="38"/>
                  </a:lnTo>
                  <a:lnTo>
                    <a:pt x="262" y="38"/>
                  </a:lnTo>
                  <a:lnTo>
                    <a:pt x="262" y="36"/>
                  </a:lnTo>
                  <a:lnTo>
                    <a:pt x="260" y="36"/>
                  </a:lnTo>
                  <a:lnTo>
                    <a:pt x="258" y="34"/>
                  </a:lnTo>
                  <a:lnTo>
                    <a:pt x="260" y="34"/>
                  </a:lnTo>
                  <a:lnTo>
                    <a:pt x="256" y="32"/>
                  </a:lnTo>
                  <a:lnTo>
                    <a:pt x="256" y="30"/>
                  </a:lnTo>
                  <a:lnTo>
                    <a:pt x="254" y="28"/>
                  </a:lnTo>
                  <a:lnTo>
                    <a:pt x="254" y="30"/>
                  </a:lnTo>
                  <a:lnTo>
                    <a:pt x="254" y="32"/>
                  </a:lnTo>
                  <a:close/>
                  <a:moveTo>
                    <a:pt x="272" y="54"/>
                  </a:moveTo>
                  <a:lnTo>
                    <a:pt x="274" y="56"/>
                  </a:lnTo>
                  <a:lnTo>
                    <a:pt x="268" y="50"/>
                  </a:lnTo>
                  <a:lnTo>
                    <a:pt x="268" y="52"/>
                  </a:lnTo>
                  <a:lnTo>
                    <a:pt x="268" y="54"/>
                  </a:lnTo>
                  <a:lnTo>
                    <a:pt x="272" y="54"/>
                  </a:lnTo>
                  <a:close/>
                  <a:moveTo>
                    <a:pt x="284" y="38"/>
                  </a:moveTo>
                  <a:lnTo>
                    <a:pt x="284" y="38"/>
                  </a:lnTo>
                  <a:lnTo>
                    <a:pt x="284" y="36"/>
                  </a:lnTo>
                  <a:lnTo>
                    <a:pt x="280" y="36"/>
                  </a:lnTo>
                  <a:lnTo>
                    <a:pt x="280" y="38"/>
                  </a:lnTo>
                  <a:lnTo>
                    <a:pt x="282" y="38"/>
                  </a:lnTo>
                  <a:lnTo>
                    <a:pt x="284" y="38"/>
                  </a:lnTo>
                  <a:close/>
                  <a:moveTo>
                    <a:pt x="260" y="30"/>
                  </a:moveTo>
                  <a:lnTo>
                    <a:pt x="258" y="30"/>
                  </a:lnTo>
                  <a:lnTo>
                    <a:pt x="258" y="32"/>
                  </a:lnTo>
                  <a:lnTo>
                    <a:pt x="260" y="32"/>
                  </a:lnTo>
                  <a:lnTo>
                    <a:pt x="260" y="30"/>
                  </a:lnTo>
                  <a:close/>
                  <a:moveTo>
                    <a:pt x="254" y="32"/>
                  </a:moveTo>
                  <a:lnTo>
                    <a:pt x="254" y="32"/>
                  </a:lnTo>
                  <a:lnTo>
                    <a:pt x="252" y="32"/>
                  </a:lnTo>
                  <a:lnTo>
                    <a:pt x="254" y="32"/>
                  </a:lnTo>
                  <a:close/>
                  <a:moveTo>
                    <a:pt x="298" y="32"/>
                  </a:moveTo>
                  <a:lnTo>
                    <a:pt x="300" y="32"/>
                  </a:lnTo>
                  <a:lnTo>
                    <a:pt x="296" y="32"/>
                  </a:lnTo>
                  <a:lnTo>
                    <a:pt x="298" y="32"/>
                  </a:lnTo>
                  <a:close/>
                  <a:moveTo>
                    <a:pt x="104" y="178"/>
                  </a:moveTo>
                  <a:lnTo>
                    <a:pt x="104" y="178"/>
                  </a:lnTo>
                  <a:close/>
                  <a:moveTo>
                    <a:pt x="200" y="96"/>
                  </a:moveTo>
                  <a:lnTo>
                    <a:pt x="202" y="92"/>
                  </a:lnTo>
                  <a:lnTo>
                    <a:pt x="202" y="90"/>
                  </a:lnTo>
                  <a:lnTo>
                    <a:pt x="206" y="88"/>
                  </a:lnTo>
                  <a:lnTo>
                    <a:pt x="204" y="94"/>
                  </a:lnTo>
                  <a:lnTo>
                    <a:pt x="210" y="94"/>
                  </a:lnTo>
                  <a:lnTo>
                    <a:pt x="214" y="98"/>
                  </a:lnTo>
                  <a:lnTo>
                    <a:pt x="214" y="94"/>
                  </a:lnTo>
                  <a:lnTo>
                    <a:pt x="216" y="94"/>
                  </a:lnTo>
                  <a:lnTo>
                    <a:pt x="214" y="92"/>
                  </a:lnTo>
                  <a:lnTo>
                    <a:pt x="210" y="92"/>
                  </a:lnTo>
                  <a:lnTo>
                    <a:pt x="212" y="90"/>
                  </a:lnTo>
                  <a:lnTo>
                    <a:pt x="210" y="88"/>
                  </a:lnTo>
                  <a:lnTo>
                    <a:pt x="206" y="88"/>
                  </a:lnTo>
                  <a:lnTo>
                    <a:pt x="210" y="86"/>
                  </a:lnTo>
                  <a:lnTo>
                    <a:pt x="208" y="82"/>
                  </a:lnTo>
                  <a:lnTo>
                    <a:pt x="204" y="82"/>
                  </a:lnTo>
                  <a:lnTo>
                    <a:pt x="204" y="80"/>
                  </a:lnTo>
                  <a:lnTo>
                    <a:pt x="198" y="80"/>
                  </a:lnTo>
                  <a:lnTo>
                    <a:pt x="196" y="78"/>
                  </a:lnTo>
                  <a:lnTo>
                    <a:pt x="196" y="80"/>
                  </a:lnTo>
                  <a:lnTo>
                    <a:pt x="194" y="80"/>
                  </a:lnTo>
                  <a:lnTo>
                    <a:pt x="192" y="80"/>
                  </a:lnTo>
                  <a:lnTo>
                    <a:pt x="188" y="80"/>
                  </a:lnTo>
                  <a:lnTo>
                    <a:pt x="188" y="76"/>
                  </a:lnTo>
                  <a:lnTo>
                    <a:pt x="184" y="76"/>
                  </a:lnTo>
                  <a:lnTo>
                    <a:pt x="182" y="76"/>
                  </a:lnTo>
                  <a:lnTo>
                    <a:pt x="182" y="74"/>
                  </a:lnTo>
                  <a:lnTo>
                    <a:pt x="184" y="72"/>
                  </a:lnTo>
                  <a:lnTo>
                    <a:pt x="186" y="72"/>
                  </a:lnTo>
                  <a:lnTo>
                    <a:pt x="188" y="70"/>
                  </a:lnTo>
                  <a:lnTo>
                    <a:pt x="186" y="68"/>
                  </a:lnTo>
                  <a:lnTo>
                    <a:pt x="184" y="68"/>
                  </a:lnTo>
                  <a:lnTo>
                    <a:pt x="182" y="68"/>
                  </a:lnTo>
                  <a:lnTo>
                    <a:pt x="180" y="68"/>
                  </a:lnTo>
                  <a:lnTo>
                    <a:pt x="180" y="66"/>
                  </a:lnTo>
                  <a:lnTo>
                    <a:pt x="178" y="64"/>
                  </a:lnTo>
                  <a:lnTo>
                    <a:pt x="180" y="64"/>
                  </a:lnTo>
                  <a:lnTo>
                    <a:pt x="180" y="62"/>
                  </a:lnTo>
                  <a:lnTo>
                    <a:pt x="176" y="62"/>
                  </a:lnTo>
                  <a:lnTo>
                    <a:pt x="180" y="58"/>
                  </a:lnTo>
                  <a:lnTo>
                    <a:pt x="180" y="56"/>
                  </a:lnTo>
                  <a:lnTo>
                    <a:pt x="178" y="56"/>
                  </a:lnTo>
                  <a:lnTo>
                    <a:pt x="178" y="52"/>
                  </a:lnTo>
                  <a:lnTo>
                    <a:pt x="180" y="52"/>
                  </a:lnTo>
                  <a:lnTo>
                    <a:pt x="176" y="50"/>
                  </a:lnTo>
                  <a:lnTo>
                    <a:pt x="176" y="54"/>
                  </a:lnTo>
                  <a:lnTo>
                    <a:pt x="176" y="56"/>
                  </a:lnTo>
                  <a:lnTo>
                    <a:pt x="174" y="60"/>
                  </a:lnTo>
                  <a:lnTo>
                    <a:pt x="172" y="60"/>
                  </a:lnTo>
                  <a:lnTo>
                    <a:pt x="170" y="60"/>
                  </a:lnTo>
                  <a:lnTo>
                    <a:pt x="168" y="60"/>
                  </a:lnTo>
                  <a:lnTo>
                    <a:pt x="170" y="58"/>
                  </a:lnTo>
                  <a:lnTo>
                    <a:pt x="168" y="56"/>
                  </a:lnTo>
                  <a:lnTo>
                    <a:pt x="164" y="56"/>
                  </a:lnTo>
                  <a:lnTo>
                    <a:pt x="166" y="54"/>
                  </a:lnTo>
                  <a:lnTo>
                    <a:pt x="170" y="50"/>
                  </a:lnTo>
                  <a:lnTo>
                    <a:pt x="170" y="48"/>
                  </a:lnTo>
                  <a:lnTo>
                    <a:pt x="174" y="48"/>
                  </a:lnTo>
                  <a:lnTo>
                    <a:pt x="168" y="48"/>
                  </a:lnTo>
                  <a:lnTo>
                    <a:pt x="170" y="46"/>
                  </a:lnTo>
                  <a:lnTo>
                    <a:pt x="170" y="44"/>
                  </a:lnTo>
                  <a:lnTo>
                    <a:pt x="172" y="40"/>
                  </a:lnTo>
                  <a:lnTo>
                    <a:pt x="170" y="40"/>
                  </a:lnTo>
                  <a:lnTo>
                    <a:pt x="168" y="40"/>
                  </a:lnTo>
                  <a:lnTo>
                    <a:pt x="166" y="40"/>
                  </a:lnTo>
                  <a:lnTo>
                    <a:pt x="166" y="38"/>
                  </a:lnTo>
                  <a:lnTo>
                    <a:pt x="168" y="38"/>
                  </a:lnTo>
                  <a:lnTo>
                    <a:pt x="170" y="38"/>
                  </a:lnTo>
                  <a:lnTo>
                    <a:pt x="172" y="38"/>
                  </a:lnTo>
                  <a:lnTo>
                    <a:pt x="174" y="38"/>
                  </a:lnTo>
                  <a:lnTo>
                    <a:pt x="178" y="40"/>
                  </a:lnTo>
                  <a:lnTo>
                    <a:pt x="180" y="42"/>
                  </a:lnTo>
                  <a:lnTo>
                    <a:pt x="180" y="38"/>
                  </a:lnTo>
                  <a:lnTo>
                    <a:pt x="182" y="36"/>
                  </a:lnTo>
                  <a:lnTo>
                    <a:pt x="186" y="36"/>
                  </a:lnTo>
                  <a:lnTo>
                    <a:pt x="188" y="34"/>
                  </a:lnTo>
                  <a:lnTo>
                    <a:pt x="190" y="32"/>
                  </a:lnTo>
                  <a:lnTo>
                    <a:pt x="194" y="34"/>
                  </a:lnTo>
                  <a:lnTo>
                    <a:pt x="194" y="32"/>
                  </a:lnTo>
                  <a:lnTo>
                    <a:pt x="196" y="32"/>
                  </a:lnTo>
                  <a:lnTo>
                    <a:pt x="198" y="32"/>
                  </a:lnTo>
                  <a:lnTo>
                    <a:pt x="200" y="30"/>
                  </a:lnTo>
                  <a:lnTo>
                    <a:pt x="202" y="30"/>
                  </a:lnTo>
                  <a:lnTo>
                    <a:pt x="200" y="26"/>
                  </a:lnTo>
                  <a:lnTo>
                    <a:pt x="198" y="28"/>
                  </a:lnTo>
                  <a:lnTo>
                    <a:pt x="192" y="30"/>
                  </a:lnTo>
                  <a:lnTo>
                    <a:pt x="192" y="32"/>
                  </a:lnTo>
                  <a:lnTo>
                    <a:pt x="188" y="32"/>
                  </a:lnTo>
                  <a:lnTo>
                    <a:pt x="186" y="32"/>
                  </a:lnTo>
                  <a:lnTo>
                    <a:pt x="184" y="32"/>
                  </a:lnTo>
                  <a:lnTo>
                    <a:pt x="182" y="32"/>
                  </a:lnTo>
                  <a:lnTo>
                    <a:pt x="182" y="30"/>
                  </a:lnTo>
                  <a:lnTo>
                    <a:pt x="182" y="28"/>
                  </a:lnTo>
                  <a:lnTo>
                    <a:pt x="180" y="26"/>
                  </a:lnTo>
                  <a:lnTo>
                    <a:pt x="178" y="26"/>
                  </a:lnTo>
                  <a:lnTo>
                    <a:pt x="174" y="26"/>
                  </a:lnTo>
                  <a:lnTo>
                    <a:pt x="170" y="24"/>
                  </a:lnTo>
                  <a:lnTo>
                    <a:pt x="168" y="26"/>
                  </a:lnTo>
                  <a:lnTo>
                    <a:pt x="166" y="28"/>
                  </a:lnTo>
                  <a:lnTo>
                    <a:pt x="164" y="30"/>
                  </a:lnTo>
                  <a:lnTo>
                    <a:pt x="162" y="28"/>
                  </a:lnTo>
                  <a:lnTo>
                    <a:pt x="162" y="26"/>
                  </a:lnTo>
                  <a:lnTo>
                    <a:pt x="160" y="24"/>
                  </a:lnTo>
                  <a:lnTo>
                    <a:pt x="162" y="22"/>
                  </a:lnTo>
                  <a:lnTo>
                    <a:pt x="164" y="20"/>
                  </a:lnTo>
                  <a:lnTo>
                    <a:pt x="166" y="18"/>
                  </a:lnTo>
                  <a:lnTo>
                    <a:pt x="168" y="18"/>
                  </a:lnTo>
                  <a:lnTo>
                    <a:pt x="168" y="20"/>
                  </a:lnTo>
                  <a:lnTo>
                    <a:pt x="170" y="22"/>
                  </a:lnTo>
                  <a:lnTo>
                    <a:pt x="172" y="24"/>
                  </a:lnTo>
                  <a:lnTo>
                    <a:pt x="172" y="20"/>
                  </a:lnTo>
                  <a:lnTo>
                    <a:pt x="174" y="22"/>
                  </a:lnTo>
                  <a:lnTo>
                    <a:pt x="172" y="18"/>
                  </a:lnTo>
                  <a:lnTo>
                    <a:pt x="174" y="18"/>
                  </a:lnTo>
                  <a:lnTo>
                    <a:pt x="178" y="18"/>
                  </a:lnTo>
                  <a:lnTo>
                    <a:pt x="178" y="16"/>
                  </a:lnTo>
                  <a:lnTo>
                    <a:pt x="180" y="16"/>
                  </a:lnTo>
                  <a:lnTo>
                    <a:pt x="184" y="18"/>
                  </a:lnTo>
                  <a:lnTo>
                    <a:pt x="184" y="16"/>
                  </a:lnTo>
                  <a:lnTo>
                    <a:pt x="184" y="14"/>
                  </a:lnTo>
                  <a:lnTo>
                    <a:pt x="188" y="12"/>
                  </a:lnTo>
                  <a:lnTo>
                    <a:pt x="190" y="14"/>
                  </a:lnTo>
                  <a:lnTo>
                    <a:pt x="192" y="14"/>
                  </a:lnTo>
                  <a:lnTo>
                    <a:pt x="196" y="14"/>
                  </a:lnTo>
                  <a:lnTo>
                    <a:pt x="194" y="18"/>
                  </a:lnTo>
                  <a:lnTo>
                    <a:pt x="196" y="20"/>
                  </a:lnTo>
                  <a:lnTo>
                    <a:pt x="198" y="22"/>
                  </a:lnTo>
                  <a:lnTo>
                    <a:pt x="200" y="22"/>
                  </a:lnTo>
                  <a:lnTo>
                    <a:pt x="198" y="18"/>
                  </a:lnTo>
                  <a:lnTo>
                    <a:pt x="200" y="16"/>
                  </a:lnTo>
                  <a:lnTo>
                    <a:pt x="202" y="14"/>
                  </a:lnTo>
                  <a:lnTo>
                    <a:pt x="200" y="14"/>
                  </a:lnTo>
                  <a:lnTo>
                    <a:pt x="202" y="12"/>
                  </a:lnTo>
                  <a:lnTo>
                    <a:pt x="200" y="12"/>
                  </a:lnTo>
                  <a:lnTo>
                    <a:pt x="198" y="10"/>
                  </a:lnTo>
                  <a:lnTo>
                    <a:pt x="200" y="8"/>
                  </a:lnTo>
                  <a:lnTo>
                    <a:pt x="202" y="6"/>
                  </a:lnTo>
                  <a:lnTo>
                    <a:pt x="206" y="8"/>
                  </a:lnTo>
                  <a:lnTo>
                    <a:pt x="208" y="8"/>
                  </a:lnTo>
                  <a:lnTo>
                    <a:pt x="210" y="6"/>
                  </a:lnTo>
                  <a:lnTo>
                    <a:pt x="212" y="8"/>
                  </a:lnTo>
                  <a:lnTo>
                    <a:pt x="216" y="8"/>
                  </a:lnTo>
                  <a:lnTo>
                    <a:pt x="218" y="6"/>
                  </a:lnTo>
                  <a:lnTo>
                    <a:pt x="220" y="8"/>
                  </a:lnTo>
                  <a:lnTo>
                    <a:pt x="224" y="8"/>
                  </a:lnTo>
                  <a:lnTo>
                    <a:pt x="226" y="6"/>
                  </a:lnTo>
                  <a:lnTo>
                    <a:pt x="230" y="8"/>
                  </a:lnTo>
                  <a:lnTo>
                    <a:pt x="228" y="4"/>
                  </a:lnTo>
                  <a:lnTo>
                    <a:pt x="230" y="6"/>
                  </a:lnTo>
                  <a:lnTo>
                    <a:pt x="234" y="4"/>
                  </a:lnTo>
                  <a:lnTo>
                    <a:pt x="234" y="2"/>
                  </a:lnTo>
                  <a:lnTo>
                    <a:pt x="236" y="2"/>
                  </a:lnTo>
                  <a:lnTo>
                    <a:pt x="222" y="0"/>
                  </a:lnTo>
                  <a:lnTo>
                    <a:pt x="200" y="2"/>
                  </a:lnTo>
                  <a:lnTo>
                    <a:pt x="180" y="6"/>
                  </a:lnTo>
                  <a:lnTo>
                    <a:pt x="158" y="10"/>
                  </a:lnTo>
                  <a:lnTo>
                    <a:pt x="138" y="18"/>
                  </a:lnTo>
                  <a:lnTo>
                    <a:pt x="120" y="26"/>
                  </a:lnTo>
                  <a:lnTo>
                    <a:pt x="102" y="36"/>
                  </a:lnTo>
                  <a:lnTo>
                    <a:pt x="86" y="48"/>
                  </a:lnTo>
                  <a:lnTo>
                    <a:pt x="70" y="62"/>
                  </a:lnTo>
                  <a:lnTo>
                    <a:pt x="72" y="62"/>
                  </a:lnTo>
                  <a:lnTo>
                    <a:pt x="70" y="68"/>
                  </a:lnTo>
                  <a:lnTo>
                    <a:pt x="68" y="66"/>
                  </a:lnTo>
                  <a:lnTo>
                    <a:pt x="68" y="68"/>
                  </a:lnTo>
                  <a:lnTo>
                    <a:pt x="66" y="68"/>
                  </a:lnTo>
                  <a:lnTo>
                    <a:pt x="64" y="70"/>
                  </a:lnTo>
                  <a:lnTo>
                    <a:pt x="60" y="74"/>
                  </a:lnTo>
                  <a:lnTo>
                    <a:pt x="56" y="78"/>
                  </a:lnTo>
                  <a:lnTo>
                    <a:pt x="56" y="76"/>
                  </a:lnTo>
                  <a:lnTo>
                    <a:pt x="44" y="90"/>
                  </a:lnTo>
                  <a:lnTo>
                    <a:pt x="34" y="106"/>
                  </a:lnTo>
                  <a:lnTo>
                    <a:pt x="24" y="122"/>
                  </a:lnTo>
                  <a:lnTo>
                    <a:pt x="18" y="138"/>
                  </a:lnTo>
                  <a:lnTo>
                    <a:pt x="10" y="156"/>
                  </a:lnTo>
                  <a:lnTo>
                    <a:pt x="6" y="174"/>
                  </a:lnTo>
                  <a:lnTo>
                    <a:pt x="2" y="192"/>
                  </a:lnTo>
                  <a:lnTo>
                    <a:pt x="0" y="212"/>
                  </a:lnTo>
                  <a:lnTo>
                    <a:pt x="2" y="210"/>
                  </a:lnTo>
                  <a:lnTo>
                    <a:pt x="4" y="206"/>
                  </a:lnTo>
                  <a:lnTo>
                    <a:pt x="2" y="200"/>
                  </a:lnTo>
                  <a:lnTo>
                    <a:pt x="4" y="198"/>
                  </a:lnTo>
                  <a:lnTo>
                    <a:pt x="6" y="200"/>
                  </a:lnTo>
                  <a:lnTo>
                    <a:pt x="6" y="198"/>
                  </a:lnTo>
                  <a:lnTo>
                    <a:pt x="6" y="196"/>
                  </a:lnTo>
                  <a:lnTo>
                    <a:pt x="6" y="194"/>
                  </a:lnTo>
                  <a:lnTo>
                    <a:pt x="4" y="188"/>
                  </a:lnTo>
                  <a:lnTo>
                    <a:pt x="4" y="186"/>
                  </a:lnTo>
                  <a:lnTo>
                    <a:pt x="6" y="184"/>
                  </a:lnTo>
                  <a:lnTo>
                    <a:pt x="6" y="186"/>
                  </a:lnTo>
                  <a:lnTo>
                    <a:pt x="12" y="186"/>
                  </a:lnTo>
                  <a:lnTo>
                    <a:pt x="14" y="182"/>
                  </a:lnTo>
                  <a:lnTo>
                    <a:pt x="14" y="180"/>
                  </a:lnTo>
                  <a:lnTo>
                    <a:pt x="12" y="178"/>
                  </a:lnTo>
                  <a:lnTo>
                    <a:pt x="16" y="176"/>
                  </a:lnTo>
                  <a:lnTo>
                    <a:pt x="14" y="178"/>
                  </a:lnTo>
                  <a:lnTo>
                    <a:pt x="16" y="180"/>
                  </a:lnTo>
                  <a:lnTo>
                    <a:pt x="18" y="178"/>
                  </a:lnTo>
                  <a:lnTo>
                    <a:pt x="20" y="176"/>
                  </a:lnTo>
                  <a:lnTo>
                    <a:pt x="22" y="174"/>
                  </a:lnTo>
                  <a:lnTo>
                    <a:pt x="22" y="168"/>
                  </a:lnTo>
                  <a:lnTo>
                    <a:pt x="24" y="168"/>
                  </a:lnTo>
                  <a:lnTo>
                    <a:pt x="22" y="170"/>
                  </a:lnTo>
                  <a:lnTo>
                    <a:pt x="22" y="172"/>
                  </a:lnTo>
                  <a:lnTo>
                    <a:pt x="22" y="174"/>
                  </a:lnTo>
                  <a:lnTo>
                    <a:pt x="22" y="178"/>
                  </a:lnTo>
                  <a:lnTo>
                    <a:pt x="20" y="182"/>
                  </a:lnTo>
                  <a:lnTo>
                    <a:pt x="22" y="184"/>
                  </a:lnTo>
                  <a:lnTo>
                    <a:pt x="20" y="184"/>
                  </a:lnTo>
                  <a:lnTo>
                    <a:pt x="22" y="188"/>
                  </a:lnTo>
                  <a:lnTo>
                    <a:pt x="20" y="194"/>
                  </a:lnTo>
                  <a:lnTo>
                    <a:pt x="18" y="200"/>
                  </a:lnTo>
                  <a:lnTo>
                    <a:pt x="18" y="202"/>
                  </a:lnTo>
                  <a:lnTo>
                    <a:pt x="18" y="204"/>
                  </a:lnTo>
                  <a:lnTo>
                    <a:pt x="18" y="206"/>
                  </a:lnTo>
                  <a:lnTo>
                    <a:pt x="16" y="208"/>
                  </a:lnTo>
                  <a:lnTo>
                    <a:pt x="14" y="210"/>
                  </a:lnTo>
                  <a:lnTo>
                    <a:pt x="12" y="212"/>
                  </a:lnTo>
                  <a:lnTo>
                    <a:pt x="12" y="214"/>
                  </a:lnTo>
                  <a:lnTo>
                    <a:pt x="10" y="216"/>
                  </a:lnTo>
                  <a:lnTo>
                    <a:pt x="12" y="216"/>
                  </a:lnTo>
                  <a:lnTo>
                    <a:pt x="12" y="218"/>
                  </a:lnTo>
                  <a:lnTo>
                    <a:pt x="12" y="222"/>
                  </a:lnTo>
                  <a:lnTo>
                    <a:pt x="10" y="224"/>
                  </a:lnTo>
                  <a:lnTo>
                    <a:pt x="8" y="226"/>
                  </a:lnTo>
                  <a:lnTo>
                    <a:pt x="10" y="230"/>
                  </a:lnTo>
                  <a:lnTo>
                    <a:pt x="10" y="234"/>
                  </a:lnTo>
                  <a:lnTo>
                    <a:pt x="8" y="240"/>
                  </a:lnTo>
                  <a:lnTo>
                    <a:pt x="12" y="248"/>
                  </a:lnTo>
                  <a:lnTo>
                    <a:pt x="10" y="252"/>
                  </a:lnTo>
                  <a:lnTo>
                    <a:pt x="10" y="260"/>
                  </a:lnTo>
                  <a:lnTo>
                    <a:pt x="12" y="264"/>
                  </a:lnTo>
                  <a:lnTo>
                    <a:pt x="14" y="270"/>
                  </a:lnTo>
                  <a:lnTo>
                    <a:pt x="14" y="278"/>
                  </a:lnTo>
                  <a:lnTo>
                    <a:pt x="16" y="282"/>
                  </a:lnTo>
                  <a:lnTo>
                    <a:pt x="18" y="282"/>
                  </a:lnTo>
                  <a:lnTo>
                    <a:pt x="16" y="286"/>
                  </a:lnTo>
                  <a:lnTo>
                    <a:pt x="20" y="288"/>
                  </a:lnTo>
                  <a:lnTo>
                    <a:pt x="18" y="292"/>
                  </a:lnTo>
                  <a:lnTo>
                    <a:pt x="22" y="294"/>
                  </a:lnTo>
                  <a:lnTo>
                    <a:pt x="22" y="298"/>
                  </a:lnTo>
                  <a:lnTo>
                    <a:pt x="24" y="302"/>
                  </a:lnTo>
                  <a:lnTo>
                    <a:pt x="26" y="306"/>
                  </a:lnTo>
                  <a:lnTo>
                    <a:pt x="26" y="308"/>
                  </a:lnTo>
                  <a:lnTo>
                    <a:pt x="26" y="310"/>
                  </a:lnTo>
                  <a:lnTo>
                    <a:pt x="28" y="312"/>
                  </a:lnTo>
                  <a:lnTo>
                    <a:pt x="30" y="316"/>
                  </a:lnTo>
                  <a:lnTo>
                    <a:pt x="34" y="318"/>
                  </a:lnTo>
                  <a:lnTo>
                    <a:pt x="34" y="320"/>
                  </a:lnTo>
                  <a:lnTo>
                    <a:pt x="38" y="322"/>
                  </a:lnTo>
                  <a:lnTo>
                    <a:pt x="40" y="326"/>
                  </a:lnTo>
                  <a:lnTo>
                    <a:pt x="42" y="326"/>
                  </a:lnTo>
                  <a:lnTo>
                    <a:pt x="44" y="330"/>
                  </a:lnTo>
                  <a:lnTo>
                    <a:pt x="46" y="330"/>
                  </a:lnTo>
                  <a:lnTo>
                    <a:pt x="48" y="332"/>
                  </a:lnTo>
                  <a:lnTo>
                    <a:pt x="50" y="334"/>
                  </a:lnTo>
                  <a:lnTo>
                    <a:pt x="54" y="336"/>
                  </a:lnTo>
                  <a:lnTo>
                    <a:pt x="56" y="340"/>
                  </a:lnTo>
                  <a:lnTo>
                    <a:pt x="60" y="340"/>
                  </a:lnTo>
                  <a:lnTo>
                    <a:pt x="62" y="344"/>
                  </a:lnTo>
                  <a:lnTo>
                    <a:pt x="62" y="346"/>
                  </a:lnTo>
                  <a:lnTo>
                    <a:pt x="64" y="346"/>
                  </a:lnTo>
                  <a:lnTo>
                    <a:pt x="64" y="344"/>
                  </a:lnTo>
                  <a:lnTo>
                    <a:pt x="66" y="344"/>
                  </a:lnTo>
                  <a:lnTo>
                    <a:pt x="68" y="344"/>
                  </a:lnTo>
                  <a:lnTo>
                    <a:pt x="70" y="344"/>
                  </a:lnTo>
                  <a:lnTo>
                    <a:pt x="72" y="344"/>
                  </a:lnTo>
                  <a:lnTo>
                    <a:pt x="68" y="342"/>
                  </a:lnTo>
                  <a:lnTo>
                    <a:pt x="66" y="342"/>
                  </a:lnTo>
                  <a:lnTo>
                    <a:pt x="62" y="340"/>
                  </a:lnTo>
                  <a:lnTo>
                    <a:pt x="60" y="338"/>
                  </a:lnTo>
                  <a:lnTo>
                    <a:pt x="56" y="338"/>
                  </a:lnTo>
                  <a:lnTo>
                    <a:pt x="54" y="334"/>
                  </a:lnTo>
                  <a:lnTo>
                    <a:pt x="48" y="330"/>
                  </a:lnTo>
                  <a:lnTo>
                    <a:pt x="46" y="330"/>
                  </a:lnTo>
                  <a:lnTo>
                    <a:pt x="46" y="326"/>
                  </a:lnTo>
                  <a:lnTo>
                    <a:pt x="44" y="326"/>
                  </a:lnTo>
                  <a:lnTo>
                    <a:pt x="42" y="326"/>
                  </a:lnTo>
                  <a:lnTo>
                    <a:pt x="40" y="324"/>
                  </a:lnTo>
                  <a:lnTo>
                    <a:pt x="40" y="322"/>
                  </a:lnTo>
                  <a:lnTo>
                    <a:pt x="40" y="320"/>
                  </a:lnTo>
                  <a:lnTo>
                    <a:pt x="38" y="320"/>
                  </a:lnTo>
                  <a:lnTo>
                    <a:pt x="36" y="320"/>
                  </a:lnTo>
                  <a:lnTo>
                    <a:pt x="36" y="318"/>
                  </a:lnTo>
                  <a:lnTo>
                    <a:pt x="34" y="318"/>
                  </a:lnTo>
                  <a:lnTo>
                    <a:pt x="34" y="316"/>
                  </a:lnTo>
                  <a:lnTo>
                    <a:pt x="34" y="314"/>
                  </a:lnTo>
                  <a:lnTo>
                    <a:pt x="32" y="312"/>
                  </a:lnTo>
                  <a:lnTo>
                    <a:pt x="30" y="310"/>
                  </a:lnTo>
                  <a:lnTo>
                    <a:pt x="28" y="306"/>
                  </a:lnTo>
                  <a:lnTo>
                    <a:pt x="28" y="304"/>
                  </a:lnTo>
                  <a:lnTo>
                    <a:pt x="30" y="302"/>
                  </a:lnTo>
                  <a:lnTo>
                    <a:pt x="30" y="300"/>
                  </a:lnTo>
                  <a:lnTo>
                    <a:pt x="30" y="298"/>
                  </a:lnTo>
                  <a:lnTo>
                    <a:pt x="28" y="298"/>
                  </a:lnTo>
                  <a:lnTo>
                    <a:pt x="26" y="294"/>
                  </a:lnTo>
                  <a:lnTo>
                    <a:pt x="24" y="292"/>
                  </a:lnTo>
                  <a:lnTo>
                    <a:pt x="24" y="288"/>
                  </a:lnTo>
                  <a:lnTo>
                    <a:pt x="24" y="286"/>
                  </a:lnTo>
                  <a:lnTo>
                    <a:pt x="22" y="280"/>
                  </a:lnTo>
                  <a:lnTo>
                    <a:pt x="24" y="276"/>
                  </a:lnTo>
                  <a:lnTo>
                    <a:pt x="22" y="274"/>
                  </a:lnTo>
                  <a:lnTo>
                    <a:pt x="22" y="270"/>
                  </a:lnTo>
                  <a:lnTo>
                    <a:pt x="22" y="264"/>
                  </a:lnTo>
                  <a:lnTo>
                    <a:pt x="20" y="260"/>
                  </a:lnTo>
                  <a:lnTo>
                    <a:pt x="22" y="256"/>
                  </a:lnTo>
                  <a:lnTo>
                    <a:pt x="20" y="252"/>
                  </a:lnTo>
                  <a:lnTo>
                    <a:pt x="20" y="248"/>
                  </a:lnTo>
                  <a:lnTo>
                    <a:pt x="18" y="244"/>
                  </a:lnTo>
                  <a:lnTo>
                    <a:pt x="18" y="242"/>
                  </a:lnTo>
                  <a:lnTo>
                    <a:pt x="18" y="240"/>
                  </a:lnTo>
                  <a:lnTo>
                    <a:pt x="18" y="238"/>
                  </a:lnTo>
                  <a:lnTo>
                    <a:pt x="18" y="234"/>
                  </a:lnTo>
                  <a:lnTo>
                    <a:pt x="18" y="232"/>
                  </a:lnTo>
                  <a:lnTo>
                    <a:pt x="22" y="232"/>
                  </a:lnTo>
                  <a:lnTo>
                    <a:pt x="24" y="234"/>
                  </a:lnTo>
                  <a:lnTo>
                    <a:pt x="24" y="238"/>
                  </a:lnTo>
                  <a:lnTo>
                    <a:pt x="22" y="240"/>
                  </a:lnTo>
                  <a:lnTo>
                    <a:pt x="24" y="242"/>
                  </a:lnTo>
                  <a:lnTo>
                    <a:pt x="26" y="244"/>
                  </a:lnTo>
                  <a:lnTo>
                    <a:pt x="24" y="246"/>
                  </a:lnTo>
                  <a:lnTo>
                    <a:pt x="24" y="248"/>
                  </a:lnTo>
                  <a:lnTo>
                    <a:pt x="24" y="252"/>
                  </a:lnTo>
                  <a:lnTo>
                    <a:pt x="24" y="254"/>
                  </a:lnTo>
                  <a:lnTo>
                    <a:pt x="26" y="256"/>
                  </a:lnTo>
                  <a:lnTo>
                    <a:pt x="28" y="256"/>
                  </a:lnTo>
                  <a:lnTo>
                    <a:pt x="30" y="252"/>
                  </a:lnTo>
                  <a:lnTo>
                    <a:pt x="36" y="252"/>
                  </a:lnTo>
                  <a:lnTo>
                    <a:pt x="34" y="246"/>
                  </a:lnTo>
                  <a:lnTo>
                    <a:pt x="36" y="246"/>
                  </a:lnTo>
                  <a:lnTo>
                    <a:pt x="38" y="240"/>
                  </a:lnTo>
                  <a:lnTo>
                    <a:pt x="34" y="238"/>
                  </a:lnTo>
                  <a:lnTo>
                    <a:pt x="36" y="232"/>
                  </a:lnTo>
                  <a:lnTo>
                    <a:pt x="34" y="230"/>
                  </a:lnTo>
                  <a:lnTo>
                    <a:pt x="34" y="224"/>
                  </a:lnTo>
                  <a:lnTo>
                    <a:pt x="34" y="218"/>
                  </a:lnTo>
                  <a:lnTo>
                    <a:pt x="36" y="218"/>
                  </a:lnTo>
                  <a:lnTo>
                    <a:pt x="36" y="214"/>
                  </a:lnTo>
                  <a:lnTo>
                    <a:pt x="40" y="212"/>
                  </a:lnTo>
                  <a:lnTo>
                    <a:pt x="42" y="216"/>
                  </a:lnTo>
                  <a:lnTo>
                    <a:pt x="44" y="218"/>
                  </a:lnTo>
                  <a:lnTo>
                    <a:pt x="42" y="224"/>
                  </a:lnTo>
                  <a:lnTo>
                    <a:pt x="40" y="226"/>
                  </a:lnTo>
                  <a:lnTo>
                    <a:pt x="38" y="226"/>
                  </a:lnTo>
                  <a:lnTo>
                    <a:pt x="40" y="226"/>
                  </a:lnTo>
                  <a:lnTo>
                    <a:pt x="40" y="230"/>
                  </a:lnTo>
                  <a:lnTo>
                    <a:pt x="42" y="230"/>
                  </a:lnTo>
                  <a:lnTo>
                    <a:pt x="44" y="226"/>
                  </a:lnTo>
                  <a:lnTo>
                    <a:pt x="46" y="226"/>
                  </a:lnTo>
                  <a:lnTo>
                    <a:pt x="46" y="220"/>
                  </a:lnTo>
                  <a:lnTo>
                    <a:pt x="50" y="220"/>
                  </a:lnTo>
                  <a:lnTo>
                    <a:pt x="52" y="218"/>
                  </a:lnTo>
                  <a:lnTo>
                    <a:pt x="54" y="220"/>
                  </a:lnTo>
                  <a:lnTo>
                    <a:pt x="58" y="222"/>
                  </a:lnTo>
                  <a:lnTo>
                    <a:pt x="64" y="222"/>
                  </a:lnTo>
                  <a:lnTo>
                    <a:pt x="72" y="218"/>
                  </a:lnTo>
                  <a:lnTo>
                    <a:pt x="74" y="216"/>
                  </a:lnTo>
                  <a:lnTo>
                    <a:pt x="76" y="212"/>
                  </a:lnTo>
                  <a:lnTo>
                    <a:pt x="82" y="212"/>
                  </a:lnTo>
                  <a:lnTo>
                    <a:pt x="84" y="206"/>
                  </a:lnTo>
                  <a:lnTo>
                    <a:pt x="84" y="204"/>
                  </a:lnTo>
                  <a:lnTo>
                    <a:pt x="82" y="202"/>
                  </a:lnTo>
                  <a:lnTo>
                    <a:pt x="84" y="202"/>
                  </a:lnTo>
                  <a:lnTo>
                    <a:pt x="84" y="200"/>
                  </a:lnTo>
                  <a:lnTo>
                    <a:pt x="82" y="196"/>
                  </a:lnTo>
                  <a:lnTo>
                    <a:pt x="84" y="196"/>
                  </a:lnTo>
                  <a:lnTo>
                    <a:pt x="86" y="196"/>
                  </a:lnTo>
                  <a:lnTo>
                    <a:pt x="88" y="196"/>
                  </a:lnTo>
                  <a:lnTo>
                    <a:pt x="88" y="194"/>
                  </a:lnTo>
                  <a:lnTo>
                    <a:pt x="86" y="194"/>
                  </a:lnTo>
                  <a:lnTo>
                    <a:pt x="86" y="190"/>
                  </a:lnTo>
                  <a:lnTo>
                    <a:pt x="84" y="190"/>
                  </a:lnTo>
                  <a:lnTo>
                    <a:pt x="86" y="188"/>
                  </a:lnTo>
                  <a:lnTo>
                    <a:pt x="88" y="186"/>
                  </a:lnTo>
                  <a:lnTo>
                    <a:pt x="86" y="186"/>
                  </a:lnTo>
                  <a:lnTo>
                    <a:pt x="86" y="184"/>
                  </a:lnTo>
                  <a:lnTo>
                    <a:pt x="84" y="184"/>
                  </a:lnTo>
                  <a:lnTo>
                    <a:pt x="84" y="182"/>
                  </a:lnTo>
                  <a:lnTo>
                    <a:pt x="88" y="182"/>
                  </a:lnTo>
                  <a:lnTo>
                    <a:pt x="88" y="180"/>
                  </a:lnTo>
                  <a:lnTo>
                    <a:pt x="90" y="178"/>
                  </a:lnTo>
                  <a:lnTo>
                    <a:pt x="92" y="178"/>
                  </a:lnTo>
                  <a:lnTo>
                    <a:pt x="94" y="178"/>
                  </a:lnTo>
                  <a:lnTo>
                    <a:pt x="96" y="178"/>
                  </a:lnTo>
                  <a:lnTo>
                    <a:pt x="96" y="176"/>
                  </a:lnTo>
                  <a:lnTo>
                    <a:pt x="92" y="174"/>
                  </a:lnTo>
                  <a:lnTo>
                    <a:pt x="90" y="174"/>
                  </a:lnTo>
                  <a:lnTo>
                    <a:pt x="88" y="172"/>
                  </a:lnTo>
                  <a:lnTo>
                    <a:pt x="88" y="168"/>
                  </a:lnTo>
                  <a:lnTo>
                    <a:pt x="88" y="166"/>
                  </a:lnTo>
                  <a:lnTo>
                    <a:pt x="88" y="164"/>
                  </a:lnTo>
                  <a:lnTo>
                    <a:pt x="90" y="164"/>
                  </a:lnTo>
                  <a:lnTo>
                    <a:pt x="94" y="166"/>
                  </a:lnTo>
                  <a:lnTo>
                    <a:pt x="96" y="164"/>
                  </a:lnTo>
                  <a:lnTo>
                    <a:pt x="98" y="162"/>
                  </a:lnTo>
                  <a:lnTo>
                    <a:pt x="100" y="160"/>
                  </a:lnTo>
                  <a:lnTo>
                    <a:pt x="102" y="160"/>
                  </a:lnTo>
                  <a:lnTo>
                    <a:pt x="104" y="160"/>
                  </a:lnTo>
                  <a:lnTo>
                    <a:pt x="104" y="162"/>
                  </a:lnTo>
                  <a:lnTo>
                    <a:pt x="102" y="164"/>
                  </a:lnTo>
                  <a:lnTo>
                    <a:pt x="98" y="166"/>
                  </a:lnTo>
                  <a:lnTo>
                    <a:pt x="96" y="172"/>
                  </a:lnTo>
                  <a:lnTo>
                    <a:pt x="98" y="170"/>
                  </a:lnTo>
                  <a:lnTo>
                    <a:pt x="102" y="168"/>
                  </a:lnTo>
                  <a:lnTo>
                    <a:pt x="108" y="170"/>
                  </a:lnTo>
                  <a:lnTo>
                    <a:pt x="110" y="172"/>
                  </a:lnTo>
                  <a:lnTo>
                    <a:pt x="108" y="172"/>
                  </a:lnTo>
                  <a:lnTo>
                    <a:pt x="108" y="174"/>
                  </a:lnTo>
                  <a:lnTo>
                    <a:pt x="106" y="176"/>
                  </a:lnTo>
                  <a:lnTo>
                    <a:pt x="104" y="178"/>
                  </a:lnTo>
                  <a:lnTo>
                    <a:pt x="106" y="178"/>
                  </a:lnTo>
                  <a:lnTo>
                    <a:pt x="108" y="178"/>
                  </a:lnTo>
                  <a:lnTo>
                    <a:pt x="108" y="182"/>
                  </a:lnTo>
                  <a:lnTo>
                    <a:pt x="106" y="186"/>
                  </a:lnTo>
                  <a:lnTo>
                    <a:pt x="104" y="188"/>
                  </a:lnTo>
                  <a:lnTo>
                    <a:pt x="102" y="190"/>
                  </a:lnTo>
                  <a:lnTo>
                    <a:pt x="102" y="192"/>
                  </a:lnTo>
                  <a:lnTo>
                    <a:pt x="104" y="192"/>
                  </a:lnTo>
                  <a:lnTo>
                    <a:pt x="106" y="192"/>
                  </a:lnTo>
                  <a:lnTo>
                    <a:pt x="108" y="192"/>
                  </a:lnTo>
                  <a:lnTo>
                    <a:pt x="108" y="194"/>
                  </a:lnTo>
                  <a:lnTo>
                    <a:pt x="110" y="194"/>
                  </a:lnTo>
                  <a:lnTo>
                    <a:pt x="110" y="196"/>
                  </a:lnTo>
                  <a:lnTo>
                    <a:pt x="112" y="194"/>
                  </a:lnTo>
                  <a:lnTo>
                    <a:pt x="112" y="192"/>
                  </a:lnTo>
                  <a:lnTo>
                    <a:pt x="112" y="190"/>
                  </a:lnTo>
                  <a:lnTo>
                    <a:pt x="112" y="188"/>
                  </a:lnTo>
                  <a:lnTo>
                    <a:pt x="114" y="188"/>
                  </a:lnTo>
                  <a:lnTo>
                    <a:pt x="114" y="186"/>
                  </a:lnTo>
                  <a:lnTo>
                    <a:pt x="112" y="184"/>
                  </a:lnTo>
                  <a:lnTo>
                    <a:pt x="112" y="182"/>
                  </a:lnTo>
                  <a:lnTo>
                    <a:pt x="116" y="180"/>
                  </a:lnTo>
                  <a:lnTo>
                    <a:pt x="114" y="176"/>
                  </a:lnTo>
                  <a:lnTo>
                    <a:pt x="112" y="176"/>
                  </a:lnTo>
                  <a:lnTo>
                    <a:pt x="114" y="172"/>
                  </a:lnTo>
                  <a:lnTo>
                    <a:pt x="114" y="166"/>
                  </a:lnTo>
                  <a:lnTo>
                    <a:pt x="118" y="166"/>
                  </a:lnTo>
                  <a:lnTo>
                    <a:pt x="120" y="164"/>
                  </a:lnTo>
                  <a:lnTo>
                    <a:pt x="122" y="168"/>
                  </a:lnTo>
                  <a:lnTo>
                    <a:pt x="126" y="168"/>
                  </a:lnTo>
                  <a:lnTo>
                    <a:pt x="130" y="166"/>
                  </a:lnTo>
                  <a:lnTo>
                    <a:pt x="134" y="164"/>
                  </a:lnTo>
                  <a:lnTo>
                    <a:pt x="140" y="160"/>
                  </a:lnTo>
                  <a:lnTo>
                    <a:pt x="142" y="156"/>
                  </a:lnTo>
                  <a:lnTo>
                    <a:pt x="142" y="154"/>
                  </a:lnTo>
                  <a:lnTo>
                    <a:pt x="144" y="154"/>
                  </a:lnTo>
                  <a:lnTo>
                    <a:pt x="144" y="152"/>
                  </a:lnTo>
                  <a:lnTo>
                    <a:pt x="146" y="152"/>
                  </a:lnTo>
                  <a:lnTo>
                    <a:pt x="146" y="150"/>
                  </a:lnTo>
                  <a:lnTo>
                    <a:pt x="146" y="148"/>
                  </a:lnTo>
                  <a:lnTo>
                    <a:pt x="144" y="148"/>
                  </a:lnTo>
                  <a:lnTo>
                    <a:pt x="146" y="144"/>
                  </a:lnTo>
                  <a:lnTo>
                    <a:pt x="144" y="146"/>
                  </a:lnTo>
                  <a:lnTo>
                    <a:pt x="144" y="144"/>
                  </a:lnTo>
                  <a:lnTo>
                    <a:pt x="144" y="142"/>
                  </a:lnTo>
                  <a:lnTo>
                    <a:pt x="142" y="142"/>
                  </a:lnTo>
                  <a:lnTo>
                    <a:pt x="138" y="142"/>
                  </a:lnTo>
                  <a:lnTo>
                    <a:pt x="136" y="142"/>
                  </a:lnTo>
                  <a:lnTo>
                    <a:pt x="134" y="144"/>
                  </a:lnTo>
                  <a:lnTo>
                    <a:pt x="132" y="148"/>
                  </a:lnTo>
                  <a:lnTo>
                    <a:pt x="126" y="146"/>
                  </a:lnTo>
                  <a:lnTo>
                    <a:pt x="124" y="144"/>
                  </a:lnTo>
                  <a:lnTo>
                    <a:pt x="130" y="146"/>
                  </a:lnTo>
                  <a:lnTo>
                    <a:pt x="134" y="142"/>
                  </a:lnTo>
                  <a:lnTo>
                    <a:pt x="136" y="140"/>
                  </a:lnTo>
                  <a:lnTo>
                    <a:pt x="142" y="140"/>
                  </a:lnTo>
                  <a:lnTo>
                    <a:pt x="144" y="136"/>
                  </a:lnTo>
                  <a:lnTo>
                    <a:pt x="144" y="134"/>
                  </a:lnTo>
                  <a:lnTo>
                    <a:pt x="146" y="132"/>
                  </a:lnTo>
                  <a:lnTo>
                    <a:pt x="144" y="130"/>
                  </a:lnTo>
                  <a:lnTo>
                    <a:pt x="144" y="128"/>
                  </a:lnTo>
                  <a:lnTo>
                    <a:pt x="144" y="126"/>
                  </a:lnTo>
                  <a:lnTo>
                    <a:pt x="142" y="126"/>
                  </a:lnTo>
                  <a:lnTo>
                    <a:pt x="144" y="124"/>
                  </a:lnTo>
                  <a:lnTo>
                    <a:pt x="146" y="124"/>
                  </a:lnTo>
                  <a:lnTo>
                    <a:pt x="148" y="124"/>
                  </a:lnTo>
                  <a:lnTo>
                    <a:pt x="150" y="124"/>
                  </a:lnTo>
                  <a:lnTo>
                    <a:pt x="152" y="122"/>
                  </a:lnTo>
                  <a:lnTo>
                    <a:pt x="152" y="120"/>
                  </a:lnTo>
                  <a:lnTo>
                    <a:pt x="154" y="120"/>
                  </a:lnTo>
                  <a:lnTo>
                    <a:pt x="156" y="118"/>
                  </a:lnTo>
                  <a:lnTo>
                    <a:pt x="160" y="116"/>
                  </a:lnTo>
                  <a:lnTo>
                    <a:pt x="162" y="116"/>
                  </a:lnTo>
                  <a:lnTo>
                    <a:pt x="164" y="116"/>
                  </a:lnTo>
                  <a:lnTo>
                    <a:pt x="166" y="116"/>
                  </a:lnTo>
                  <a:lnTo>
                    <a:pt x="170" y="120"/>
                  </a:lnTo>
                  <a:lnTo>
                    <a:pt x="172" y="116"/>
                  </a:lnTo>
                  <a:lnTo>
                    <a:pt x="174" y="112"/>
                  </a:lnTo>
                  <a:lnTo>
                    <a:pt x="176" y="112"/>
                  </a:lnTo>
                  <a:lnTo>
                    <a:pt x="180" y="114"/>
                  </a:lnTo>
                  <a:lnTo>
                    <a:pt x="184" y="112"/>
                  </a:lnTo>
                  <a:lnTo>
                    <a:pt x="184" y="116"/>
                  </a:lnTo>
                  <a:lnTo>
                    <a:pt x="176" y="120"/>
                  </a:lnTo>
                  <a:lnTo>
                    <a:pt x="172" y="124"/>
                  </a:lnTo>
                  <a:lnTo>
                    <a:pt x="172" y="126"/>
                  </a:lnTo>
                  <a:lnTo>
                    <a:pt x="172" y="128"/>
                  </a:lnTo>
                  <a:lnTo>
                    <a:pt x="172" y="130"/>
                  </a:lnTo>
                  <a:lnTo>
                    <a:pt x="170" y="130"/>
                  </a:lnTo>
                  <a:lnTo>
                    <a:pt x="170" y="132"/>
                  </a:lnTo>
                  <a:lnTo>
                    <a:pt x="170" y="134"/>
                  </a:lnTo>
                  <a:lnTo>
                    <a:pt x="172" y="134"/>
                  </a:lnTo>
                  <a:lnTo>
                    <a:pt x="172" y="136"/>
                  </a:lnTo>
                  <a:lnTo>
                    <a:pt x="172" y="140"/>
                  </a:lnTo>
                  <a:lnTo>
                    <a:pt x="172" y="142"/>
                  </a:lnTo>
                  <a:lnTo>
                    <a:pt x="168" y="146"/>
                  </a:lnTo>
                  <a:lnTo>
                    <a:pt x="168" y="148"/>
                  </a:lnTo>
                  <a:lnTo>
                    <a:pt x="168" y="152"/>
                  </a:lnTo>
                  <a:lnTo>
                    <a:pt x="168" y="150"/>
                  </a:lnTo>
                  <a:lnTo>
                    <a:pt x="170" y="150"/>
                  </a:lnTo>
                  <a:lnTo>
                    <a:pt x="170" y="148"/>
                  </a:lnTo>
                  <a:lnTo>
                    <a:pt x="170" y="146"/>
                  </a:lnTo>
                  <a:lnTo>
                    <a:pt x="172" y="146"/>
                  </a:lnTo>
                  <a:lnTo>
                    <a:pt x="172" y="144"/>
                  </a:lnTo>
                  <a:lnTo>
                    <a:pt x="174" y="144"/>
                  </a:lnTo>
                  <a:lnTo>
                    <a:pt x="174" y="142"/>
                  </a:lnTo>
                  <a:lnTo>
                    <a:pt x="176" y="142"/>
                  </a:lnTo>
                  <a:lnTo>
                    <a:pt x="178" y="142"/>
                  </a:lnTo>
                  <a:lnTo>
                    <a:pt x="178" y="136"/>
                  </a:lnTo>
                  <a:lnTo>
                    <a:pt x="182" y="134"/>
                  </a:lnTo>
                  <a:lnTo>
                    <a:pt x="184" y="132"/>
                  </a:lnTo>
                  <a:lnTo>
                    <a:pt x="184" y="134"/>
                  </a:lnTo>
                  <a:lnTo>
                    <a:pt x="186" y="134"/>
                  </a:lnTo>
                  <a:lnTo>
                    <a:pt x="188" y="134"/>
                  </a:lnTo>
                  <a:lnTo>
                    <a:pt x="188" y="132"/>
                  </a:lnTo>
                  <a:lnTo>
                    <a:pt x="188" y="130"/>
                  </a:lnTo>
                  <a:lnTo>
                    <a:pt x="188" y="128"/>
                  </a:lnTo>
                  <a:lnTo>
                    <a:pt x="188" y="126"/>
                  </a:lnTo>
                  <a:lnTo>
                    <a:pt x="192" y="126"/>
                  </a:lnTo>
                  <a:lnTo>
                    <a:pt x="188" y="122"/>
                  </a:lnTo>
                  <a:lnTo>
                    <a:pt x="192" y="118"/>
                  </a:lnTo>
                  <a:lnTo>
                    <a:pt x="192" y="114"/>
                  </a:lnTo>
                  <a:lnTo>
                    <a:pt x="194" y="112"/>
                  </a:lnTo>
                  <a:lnTo>
                    <a:pt x="194" y="110"/>
                  </a:lnTo>
                  <a:lnTo>
                    <a:pt x="190" y="106"/>
                  </a:lnTo>
                  <a:lnTo>
                    <a:pt x="188" y="102"/>
                  </a:lnTo>
                  <a:lnTo>
                    <a:pt x="192" y="100"/>
                  </a:lnTo>
                  <a:lnTo>
                    <a:pt x="194" y="100"/>
                  </a:lnTo>
                  <a:lnTo>
                    <a:pt x="196" y="100"/>
                  </a:lnTo>
                  <a:lnTo>
                    <a:pt x="196" y="104"/>
                  </a:lnTo>
                  <a:lnTo>
                    <a:pt x="198" y="104"/>
                  </a:lnTo>
                  <a:lnTo>
                    <a:pt x="200" y="102"/>
                  </a:lnTo>
                  <a:lnTo>
                    <a:pt x="198" y="98"/>
                  </a:lnTo>
                  <a:lnTo>
                    <a:pt x="194" y="96"/>
                  </a:lnTo>
                  <a:lnTo>
                    <a:pt x="196" y="92"/>
                  </a:lnTo>
                  <a:lnTo>
                    <a:pt x="200" y="96"/>
                  </a:lnTo>
                  <a:close/>
                  <a:moveTo>
                    <a:pt x="78" y="222"/>
                  </a:moveTo>
                  <a:lnTo>
                    <a:pt x="76" y="222"/>
                  </a:lnTo>
                  <a:lnTo>
                    <a:pt x="74" y="222"/>
                  </a:lnTo>
                  <a:lnTo>
                    <a:pt x="72" y="224"/>
                  </a:lnTo>
                  <a:lnTo>
                    <a:pt x="72" y="226"/>
                  </a:lnTo>
                  <a:lnTo>
                    <a:pt x="70" y="228"/>
                  </a:lnTo>
                  <a:lnTo>
                    <a:pt x="70" y="230"/>
                  </a:lnTo>
                  <a:lnTo>
                    <a:pt x="70" y="232"/>
                  </a:lnTo>
                  <a:lnTo>
                    <a:pt x="72" y="232"/>
                  </a:lnTo>
                  <a:lnTo>
                    <a:pt x="74" y="230"/>
                  </a:lnTo>
                  <a:lnTo>
                    <a:pt x="74" y="228"/>
                  </a:lnTo>
                  <a:lnTo>
                    <a:pt x="76" y="228"/>
                  </a:lnTo>
                  <a:lnTo>
                    <a:pt x="78" y="228"/>
                  </a:lnTo>
                  <a:lnTo>
                    <a:pt x="80" y="228"/>
                  </a:lnTo>
                  <a:lnTo>
                    <a:pt x="80" y="226"/>
                  </a:lnTo>
                  <a:lnTo>
                    <a:pt x="78" y="224"/>
                  </a:lnTo>
                  <a:lnTo>
                    <a:pt x="78" y="222"/>
                  </a:lnTo>
                  <a:close/>
                  <a:moveTo>
                    <a:pt x="68" y="246"/>
                  </a:moveTo>
                  <a:lnTo>
                    <a:pt x="68" y="246"/>
                  </a:lnTo>
                  <a:lnTo>
                    <a:pt x="66" y="248"/>
                  </a:lnTo>
                  <a:lnTo>
                    <a:pt x="66" y="250"/>
                  </a:lnTo>
                  <a:lnTo>
                    <a:pt x="66" y="252"/>
                  </a:lnTo>
                  <a:lnTo>
                    <a:pt x="64" y="252"/>
                  </a:lnTo>
                  <a:lnTo>
                    <a:pt x="64" y="254"/>
                  </a:lnTo>
                  <a:lnTo>
                    <a:pt x="64" y="256"/>
                  </a:lnTo>
                  <a:lnTo>
                    <a:pt x="64" y="258"/>
                  </a:lnTo>
                  <a:lnTo>
                    <a:pt x="66" y="258"/>
                  </a:lnTo>
                  <a:lnTo>
                    <a:pt x="68" y="258"/>
                  </a:lnTo>
                  <a:lnTo>
                    <a:pt x="70" y="258"/>
                  </a:lnTo>
                  <a:lnTo>
                    <a:pt x="70" y="256"/>
                  </a:lnTo>
                  <a:lnTo>
                    <a:pt x="70" y="254"/>
                  </a:lnTo>
                  <a:lnTo>
                    <a:pt x="68" y="252"/>
                  </a:lnTo>
                  <a:lnTo>
                    <a:pt x="72" y="252"/>
                  </a:lnTo>
                  <a:lnTo>
                    <a:pt x="76" y="248"/>
                  </a:lnTo>
                  <a:lnTo>
                    <a:pt x="74" y="246"/>
                  </a:lnTo>
                  <a:lnTo>
                    <a:pt x="72" y="244"/>
                  </a:lnTo>
                  <a:lnTo>
                    <a:pt x="70" y="242"/>
                  </a:lnTo>
                  <a:lnTo>
                    <a:pt x="68" y="246"/>
                  </a:lnTo>
                  <a:close/>
                  <a:moveTo>
                    <a:pt x="52" y="280"/>
                  </a:moveTo>
                  <a:lnTo>
                    <a:pt x="54" y="278"/>
                  </a:lnTo>
                  <a:lnTo>
                    <a:pt x="56" y="278"/>
                  </a:lnTo>
                  <a:lnTo>
                    <a:pt x="58" y="274"/>
                  </a:lnTo>
                  <a:lnTo>
                    <a:pt x="62" y="274"/>
                  </a:lnTo>
                  <a:lnTo>
                    <a:pt x="60" y="268"/>
                  </a:lnTo>
                  <a:lnTo>
                    <a:pt x="58" y="270"/>
                  </a:lnTo>
                  <a:lnTo>
                    <a:pt x="54" y="272"/>
                  </a:lnTo>
                  <a:lnTo>
                    <a:pt x="52" y="274"/>
                  </a:lnTo>
                  <a:lnTo>
                    <a:pt x="52" y="276"/>
                  </a:lnTo>
                  <a:lnTo>
                    <a:pt x="52" y="278"/>
                  </a:lnTo>
                  <a:lnTo>
                    <a:pt x="52" y="280"/>
                  </a:lnTo>
                  <a:close/>
                  <a:moveTo>
                    <a:pt x="56" y="306"/>
                  </a:moveTo>
                  <a:lnTo>
                    <a:pt x="56" y="304"/>
                  </a:lnTo>
                  <a:lnTo>
                    <a:pt x="56" y="300"/>
                  </a:lnTo>
                  <a:lnTo>
                    <a:pt x="52" y="298"/>
                  </a:lnTo>
                  <a:lnTo>
                    <a:pt x="56" y="296"/>
                  </a:lnTo>
                  <a:lnTo>
                    <a:pt x="54" y="292"/>
                  </a:lnTo>
                  <a:lnTo>
                    <a:pt x="58" y="292"/>
                  </a:lnTo>
                  <a:lnTo>
                    <a:pt x="58" y="288"/>
                  </a:lnTo>
                  <a:lnTo>
                    <a:pt x="54" y="288"/>
                  </a:lnTo>
                  <a:lnTo>
                    <a:pt x="52" y="282"/>
                  </a:lnTo>
                  <a:lnTo>
                    <a:pt x="48" y="282"/>
                  </a:lnTo>
                  <a:lnTo>
                    <a:pt x="46" y="286"/>
                  </a:lnTo>
                  <a:lnTo>
                    <a:pt x="44" y="286"/>
                  </a:lnTo>
                  <a:lnTo>
                    <a:pt x="42" y="288"/>
                  </a:lnTo>
                  <a:lnTo>
                    <a:pt x="40" y="288"/>
                  </a:lnTo>
                  <a:lnTo>
                    <a:pt x="38" y="286"/>
                  </a:lnTo>
                  <a:lnTo>
                    <a:pt x="36" y="286"/>
                  </a:lnTo>
                  <a:lnTo>
                    <a:pt x="34" y="288"/>
                  </a:lnTo>
                  <a:lnTo>
                    <a:pt x="32" y="288"/>
                  </a:lnTo>
                  <a:lnTo>
                    <a:pt x="32" y="290"/>
                  </a:lnTo>
                  <a:lnTo>
                    <a:pt x="34" y="290"/>
                  </a:lnTo>
                  <a:lnTo>
                    <a:pt x="34" y="292"/>
                  </a:lnTo>
                  <a:lnTo>
                    <a:pt x="32" y="294"/>
                  </a:lnTo>
                  <a:lnTo>
                    <a:pt x="32" y="296"/>
                  </a:lnTo>
                  <a:lnTo>
                    <a:pt x="34" y="302"/>
                  </a:lnTo>
                  <a:lnTo>
                    <a:pt x="38" y="306"/>
                  </a:lnTo>
                  <a:lnTo>
                    <a:pt x="38" y="308"/>
                  </a:lnTo>
                  <a:lnTo>
                    <a:pt x="36" y="308"/>
                  </a:lnTo>
                  <a:lnTo>
                    <a:pt x="38" y="310"/>
                  </a:lnTo>
                  <a:lnTo>
                    <a:pt x="40" y="312"/>
                  </a:lnTo>
                  <a:lnTo>
                    <a:pt x="44" y="312"/>
                  </a:lnTo>
                  <a:lnTo>
                    <a:pt x="46" y="312"/>
                  </a:lnTo>
                  <a:lnTo>
                    <a:pt x="46" y="314"/>
                  </a:lnTo>
                  <a:lnTo>
                    <a:pt x="48" y="314"/>
                  </a:lnTo>
                  <a:lnTo>
                    <a:pt x="48" y="316"/>
                  </a:lnTo>
                  <a:lnTo>
                    <a:pt x="48" y="318"/>
                  </a:lnTo>
                  <a:lnTo>
                    <a:pt x="50" y="318"/>
                  </a:lnTo>
                  <a:lnTo>
                    <a:pt x="50" y="316"/>
                  </a:lnTo>
                  <a:lnTo>
                    <a:pt x="52" y="316"/>
                  </a:lnTo>
                  <a:lnTo>
                    <a:pt x="52" y="314"/>
                  </a:lnTo>
                  <a:lnTo>
                    <a:pt x="52" y="312"/>
                  </a:lnTo>
                  <a:lnTo>
                    <a:pt x="52" y="310"/>
                  </a:lnTo>
                  <a:lnTo>
                    <a:pt x="52" y="308"/>
                  </a:lnTo>
                  <a:lnTo>
                    <a:pt x="56" y="306"/>
                  </a:lnTo>
                  <a:close/>
                  <a:moveTo>
                    <a:pt x="68" y="334"/>
                  </a:moveTo>
                  <a:lnTo>
                    <a:pt x="68" y="334"/>
                  </a:lnTo>
                  <a:lnTo>
                    <a:pt x="70" y="334"/>
                  </a:lnTo>
                  <a:lnTo>
                    <a:pt x="72" y="334"/>
                  </a:lnTo>
                  <a:lnTo>
                    <a:pt x="70" y="330"/>
                  </a:lnTo>
                  <a:lnTo>
                    <a:pt x="72" y="328"/>
                  </a:lnTo>
                  <a:lnTo>
                    <a:pt x="72" y="326"/>
                  </a:lnTo>
                  <a:lnTo>
                    <a:pt x="70" y="326"/>
                  </a:lnTo>
                  <a:lnTo>
                    <a:pt x="68" y="326"/>
                  </a:lnTo>
                  <a:lnTo>
                    <a:pt x="68" y="324"/>
                  </a:lnTo>
                  <a:lnTo>
                    <a:pt x="66" y="324"/>
                  </a:lnTo>
                  <a:lnTo>
                    <a:pt x="64" y="324"/>
                  </a:lnTo>
                  <a:lnTo>
                    <a:pt x="64" y="326"/>
                  </a:lnTo>
                  <a:lnTo>
                    <a:pt x="64" y="324"/>
                  </a:lnTo>
                  <a:lnTo>
                    <a:pt x="64" y="322"/>
                  </a:lnTo>
                  <a:lnTo>
                    <a:pt x="60" y="320"/>
                  </a:lnTo>
                  <a:lnTo>
                    <a:pt x="68" y="320"/>
                  </a:lnTo>
                  <a:lnTo>
                    <a:pt x="70" y="316"/>
                  </a:lnTo>
                  <a:lnTo>
                    <a:pt x="68" y="316"/>
                  </a:lnTo>
                  <a:lnTo>
                    <a:pt x="66" y="316"/>
                  </a:lnTo>
                  <a:lnTo>
                    <a:pt x="68" y="316"/>
                  </a:lnTo>
                  <a:lnTo>
                    <a:pt x="68" y="314"/>
                  </a:lnTo>
                  <a:lnTo>
                    <a:pt x="74" y="314"/>
                  </a:lnTo>
                  <a:lnTo>
                    <a:pt x="72" y="312"/>
                  </a:lnTo>
                  <a:lnTo>
                    <a:pt x="68" y="310"/>
                  </a:lnTo>
                  <a:lnTo>
                    <a:pt x="62" y="306"/>
                  </a:lnTo>
                  <a:lnTo>
                    <a:pt x="60" y="308"/>
                  </a:lnTo>
                  <a:lnTo>
                    <a:pt x="58" y="310"/>
                  </a:lnTo>
                  <a:lnTo>
                    <a:pt x="58" y="316"/>
                  </a:lnTo>
                  <a:lnTo>
                    <a:pt x="56" y="324"/>
                  </a:lnTo>
                  <a:lnTo>
                    <a:pt x="60" y="326"/>
                  </a:lnTo>
                  <a:lnTo>
                    <a:pt x="60" y="330"/>
                  </a:lnTo>
                  <a:lnTo>
                    <a:pt x="62" y="332"/>
                  </a:lnTo>
                  <a:lnTo>
                    <a:pt x="62" y="328"/>
                  </a:lnTo>
                  <a:lnTo>
                    <a:pt x="68" y="330"/>
                  </a:lnTo>
                  <a:lnTo>
                    <a:pt x="68" y="332"/>
                  </a:lnTo>
                  <a:lnTo>
                    <a:pt x="68" y="334"/>
                  </a:lnTo>
                  <a:close/>
                  <a:moveTo>
                    <a:pt x="72" y="352"/>
                  </a:moveTo>
                  <a:lnTo>
                    <a:pt x="74" y="352"/>
                  </a:lnTo>
                  <a:lnTo>
                    <a:pt x="74" y="354"/>
                  </a:lnTo>
                  <a:lnTo>
                    <a:pt x="76" y="354"/>
                  </a:lnTo>
                  <a:lnTo>
                    <a:pt x="78" y="354"/>
                  </a:lnTo>
                  <a:lnTo>
                    <a:pt x="80" y="354"/>
                  </a:lnTo>
                  <a:lnTo>
                    <a:pt x="80" y="352"/>
                  </a:lnTo>
                  <a:lnTo>
                    <a:pt x="82" y="352"/>
                  </a:lnTo>
                  <a:lnTo>
                    <a:pt x="86" y="350"/>
                  </a:lnTo>
                  <a:lnTo>
                    <a:pt x="80" y="346"/>
                  </a:lnTo>
                  <a:lnTo>
                    <a:pt x="76" y="344"/>
                  </a:lnTo>
                  <a:lnTo>
                    <a:pt x="72" y="344"/>
                  </a:lnTo>
                  <a:lnTo>
                    <a:pt x="74" y="348"/>
                  </a:lnTo>
                  <a:lnTo>
                    <a:pt x="72" y="352"/>
                  </a:lnTo>
                  <a:close/>
                  <a:moveTo>
                    <a:pt x="82" y="320"/>
                  </a:moveTo>
                  <a:lnTo>
                    <a:pt x="82" y="316"/>
                  </a:lnTo>
                  <a:lnTo>
                    <a:pt x="80" y="320"/>
                  </a:lnTo>
                  <a:lnTo>
                    <a:pt x="80" y="326"/>
                  </a:lnTo>
                  <a:lnTo>
                    <a:pt x="78" y="324"/>
                  </a:lnTo>
                  <a:lnTo>
                    <a:pt x="76" y="324"/>
                  </a:lnTo>
                  <a:lnTo>
                    <a:pt x="74" y="324"/>
                  </a:lnTo>
                  <a:lnTo>
                    <a:pt x="72" y="324"/>
                  </a:lnTo>
                  <a:lnTo>
                    <a:pt x="72" y="326"/>
                  </a:lnTo>
                  <a:lnTo>
                    <a:pt x="74" y="326"/>
                  </a:lnTo>
                  <a:lnTo>
                    <a:pt x="74" y="328"/>
                  </a:lnTo>
                  <a:lnTo>
                    <a:pt x="78" y="328"/>
                  </a:lnTo>
                  <a:lnTo>
                    <a:pt x="82" y="328"/>
                  </a:lnTo>
                  <a:lnTo>
                    <a:pt x="86" y="330"/>
                  </a:lnTo>
                  <a:lnTo>
                    <a:pt x="86" y="326"/>
                  </a:lnTo>
                  <a:lnTo>
                    <a:pt x="86" y="322"/>
                  </a:lnTo>
                  <a:lnTo>
                    <a:pt x="82" y="320"/>
                  </a:lnTo>
                  <a:close/>
                  <a:moveTo>
                    <a:pt x="174" y="362"/>
                  </a:moveTo>
                  <a:lnTo>
                    <a:pt x="176" y="362"/>
                  </a:lnTo>
                  <a:lnTo>
                    <a:pt x="178" y="362"/>
                  </a:lnTo>
                  <a:lnTo>
                    <a:pt x="176" y="362"/>
                  </a:lnTo>
                  <a:lnTo>
                    <a:pt x="176" y="360"/>
                  </a:lnTo>
                  <a:lnTo>
                    <a:pt x="174" y="360"/>
                  </a:lnTo>
                  <a:lnTo>
                    <a:pt x="172" y="358"/>
                  </a:lnTo>
                  <a:lnTo>
                    <a:pt x="170" y="356"/>
                  </a:lnTo>
                  <a:lnTo>
                    <a:pt x="168" y="354"/>
                  </a:lnTo>
                  <a:lnTo>
                    <a:pt x="166" y="356"/>
                  </a:lnTo>
                  <a:lnTo>
                    <a:pt x="170" y="358"/>
                  </a:lnTo>
                  <a:lnTo>
                    <a:pt x="172" y="360"/>
                  </a:lnTo>
                  <a:lnTo>
                    <a:pt x="170" y="360"/>
                  </a:lnTo>
                  <a:lnTo>
                    <a:pt x="168" y="364"/>
                  </a:lnTo>
                  <a:lnTo>
                    <a:pt x="164" y="364"/>
                  </a:lnTo>
                  <a:lnTo>
                    <a:pt x="160" y="364"/>
                  </a:lnTo>
                  <a:lnTo>
                    <a:pt x="156" y="364"/>
                  </a:lnTo>
                  <a:lnTo>
                    <a:pt x="156" y="366"/>
                  </a:lnTo>
                  <a:lnTo>
                    <a:pt x="154" y="366"/>
                  </a:lnTo>
                  <a:lnTo>
                    <a:pt x="152" y="366"/>
                  </a:lnTo>
                  <a:lnTo>
                    <a:pt x="152" y="364"/>
                  </a:lnTo>
                  <a:lnTo>
                    <a:pt x="150" y="364"/>
                  </a:lnTo>
                  <a:lnTo>
                    <a:pt x="150" y="362"/>
                  </a:lnTo>
                  <a:lnTo>
                    <a:pt x="150" y="360"/>
                  </a:lnTo>
                  <a:lnTo>
                    <a:pt x="148" y="360"/>
                  </a:lnTo>
                  <a:lnTo>
                    <a:pt x="146" y="360"/>
                  </a:lnTo>
                  <a:lnTo>
                    <a:pt x="146" y="358"/>
                  </a:lnTo>
                  <a:lnTo>
                    <a:pt x="146" y="356"/>
                  </a:lnTo>
                  <a:lnTo>
                    <a:pt x="146" y="354"/>
                  </a:lnTo>
                  <a:lnTo>
                    <a:pt x="144" y="354"/>
                  </a:lnTo>
                  <a:lnTo>
                    <a:pt x="142" y="354"/>
                  </a:lnTo>
                  <a:lnTo>
                    <a:pt x="140" y="354"/>
                  </a:lnTo>
                  <a:lnTo>
                    <a:pt x="138" y="352"/>
                  </a:lnTo>
                  <a:lnTo>
                    <a:pt x="136" y="350"/>
                  </a:lnTo>
                  <a:lnTo>
                    <a:pt x="130" y="348"/>
                  </a:lnTo>
                  <a:lnTo>
                    <a:pt x="124" y="344"/>
                  </a:lnTo>
                  <a:lnTo>
                    <a:pt x="120" y="342"/>
                  </a:lnTo>
                  <a:lnTo>
                    <a:pt x="120" y="340"/>
                  </a:lnTo>
                  <a:lnTo>
                    <a:pt x="112" y="338"/>
                  </a:lnTo>
                  <a:lnTo>
                    <a:pt x="110" y="338"/>
                  </a:lnTo>
                  <a:lnTo>
                    <a:pt x="110" y="336"/>
                  </a:lnTo>
                  <a:lnTo>
                    <a:pt x="110" y="334"/>
                  </a:lnTo>
                  <a:lnTo>
                    <a:pt x="108" y="334"/>
                  </a:lnTo>
                  <a:lnTo>
                    <a:pt x="108" y="336"/>
                  </a:lnTo>
                  <a:lnTo>
                    <a:pt x="108" y="340"/>
                  </a:lnTo>
                  <a:lnTo>
                    <a:pt x="110" y="342"/>
                  </a:lnTo>
                  <a:lnTo>
                    <a:pt x="108" y="344"/>
                  </a:lnTo>
                  <a:lnTo>
                    <a:pt x="108" y="346"/>
                  </a:lnTo>
                  <a:lnTo>
                    <a:pt x="110" y="350"/>
                  </a:lnTo>
                  <a:lnTo>
                    <a:pt x="112" y="350"/>
                  </a:lnTo>
                  <a:lnTo>
                    <a:pt x="114" y="350"/>
                  </a:lnTo>
                  <a:lnTo>
                    <a:pt x="116" y="350"/>
                  </a:lnTo>
                  <a:lnTo>
                    <a:pt x="118" y="350"/>
                  </a:lnTo>
                  <a:lnTo>
                    <a:pt x="118" y="352"/>
                  </a:lnTo>
                  <a:lnTo>
                    <a:pt x="118" y="354"/>
                  </a:lnTo>
                  <a:lnTo>
                    <a:pt x="118" y="356"/>
                  </a:lnTo>
                  <a:lnTo>
                    <a:pt x="120" y="358"/>
                  </a:lnTo>
                  <a:lnTo>
                    <a:pt x="122" y="358"/>
                  </a:lnTo>
                  <a:lnTo>
                    <a:pt x="122" y="360"/>
                  </a:lnTo>
                  <a:lnTo>
                    <a:pt x="122" y="362"/>
                  </a:lnTo>
                  <a:lnTo>
                    <a:pt x="120" y="362"/>
                  </a:lnTo>
                  <a:lnTo>
                    <a:pt x="120" y="364"/>
                  </a:lnTo>
                  <a:lnTo>
                    <a:pt x="122" y="364"/>
                  </a:lnTo>
                  <a:lnTo>
                    <a:pt x="124" y="364"/>
                  </a:lnTo>
                  <a:lnTo>
                    <a:pt x="130" y="370"/>
                  </a:lnTo>
                  <a:lnTo>
                    <a:pt x="136" y="370"/>
                  </a:lnTo>
                  <a:lnTo>
                    <a:pt x="138" y="370"/>
                  </a:lnTo>
                  <a:lnTo>
                    <a:pt x="138" y="368"/>
                  </a:lnTo>
                  <a:lnTo>
                    <a:pt x="136" y="368"/>
                  </a:lnTo>
                  <a:lnTo>
                    <a:pt x="134" y="366"/>
                  </a:lnTo>
                  <a:lnTo>
                    <a:pt x="132" y="366"/>
                  </a:lnTo>
                  <a:lnTo>
                    <a:pt x="132" y="364"/>
                  </a:lnTo>
                  <a:lnTo>
                    <a:pt x="138" y="364"/>
                  </a:lnTo>
                  <a:lnTo>
                    <a:pt x="146" y="368"/>
                  </a:lnTo>
                  <a:lnTo>
                    <a:pt x="148" y="372"/>
                  </a:lnTo>
                  <a:lnTo>
                    <a:pt x="154" y="376"/>
                  </a:lnTo>
                  <a:lnTo>
                    <a:pt x="160" y="378"/>
                  </a:lnTo>
                  <a:lnTo>
                    <a:pt x="168" y="382"/>
                  </a:lnTo>
                  <a:lnTo>
                    <a:pt x="166" y="380"/>
                  </a:lnTo>
                  <a:lnTo>
                    <a:pt x="170" y="380"/>
                  </a:lnTo>
                  <a:lnTo>
                    <a:pt x="170" y="378"/>
                  </a:lnTo>
                  <a:lnTo>
                    <a:pt x="170" y="376"/>
                  </a:lnTo>
                  <a:lnTo>
                    <a:pt x="168" y="376"/>
                  </a:lnTo>
                  <a:lnTo>
                    <a:pt x="166" y="376"/>
                  </a:lnTo>
                  <a:lnTo>
                    <a:pt x="164" y="374"/>
                  </a:lnTo>
                  <a:lnTo>
                    <a:pt x="162" y="374"/>
                  </a:lnTo>
                  <a:lnTo>
                    <a:pt x="160" y="374"/>
                  </a:lnTo>
                  <a:lnTo>
                    <a:pt x="158" y="374"/>
                  </a:lnTo>
                  <a:lnTo>
                    <a:pt x="158" y="372"/>
                  </a:lnTo>
                  <a:lnTo>
                    <a:pt x="156" y="370"/>
                  </a:lnTo>
                  <a:lnTo>
                    <a:pt x="154" y="368"/>
                  </a:lnTo>
                  <a:lnTo>
                    <a:pt x="156" y="364"/>
                  </a:lnTo>
                  <a:lnTo>
                    <a:pt x="162" y="364"/>
                  </a:lnTo>
                  <a:lnTo>
                    <a:pt x="166" y="366"/>
                  </a:lnTo>
                  <a:lnTo>
                    <a:pt x="168" y="366"/>
                  </a:lnTo>
                  <a:lnTo>
                    <a:pt x="168" y="364"/>
                  </a:lnTo>
                  <a:lnTo>
                    <a:pt x="170" y="364"/>
                  </a:lnTo>
                  <a:lnTo>
                    <a:pt x="172" y="362"/>
                  </a:lnTo>
                  <a:lnTo>
                    <a:pt x="174" y="362"/>
                  </a:lnTo>
                  <a:close/>
                  <a:moveTo>
                    <a:pt x="182" y="426"/>
                  </a:moveTo>
                  <a:lnTo>
                    <a:pt x="182" y="424"/>
                  </a:lnTo>
                  <a:lnTo>
                    <a:pt x="180" y="424"/>
                  </a:lnTo>
                  <a:lnTo>
                    <a:pt x="180" y="422"/>
                  </a:lnTo>
                  <a:lnTo>
                    <a:pt x="182" y="420"/>
                  </a:lnTo>
                  <a:lnTo>
                    <a:pt x="176" y="416"/>
                  </a:lnTo>
                  <a:lnTo>
                    <a:pt x="170" y="410"/>
                  </a:lnTo>
                  <a:lnTo>
                    <a:pt x="162" y="404"/>
                  </a:lnTo>
                  <a:lnTo>
                    <a:pt x="156" y="404"/>
                  </a:lnTo>
                  <a:lnTo>
                    <a:pt x="154" y="400"/>
                  </a:lnTo>
                  <a:lnTo>
                    <a:pt x="152" y="394"/>
                  </a:lnTo>
                  <a:lnTo>
                    <a:pt x="148" y="390"/>
                  </a:lnTo>
                  <a:lnTo>
                    <a:pt x="142" y="382"/>
                  </a:lnTo>
                  <a:lnTo>
                    <a:pt x="138" y="380"/>
                  </a:lnTo>
                  <a:lnTo>
                    <a:pt x="138" y="378"/>
                  </a:lnTo>
                  <a:lnTo>
                    <a:pt x="138" y="376"/>
                  </a:lnTo>
                  <a:lnTo>
                    <a:pt x="136" y="376"/>
                  </a:lnTo>
                  <a:lnTo>
                    <a:pt x="134" y="376"/>
                  </a:lnTo>
                  <a:lnTo>
                    <a:pt x="134" y="378"/>
                  </a:lnTo>
                  <a:lnTo>
                    <a:pt x="134" y="384"/>
                  </a:lnTo>
                  <a:lnTo>
                    <a:pt x="136" y="388"/>
                  </a:lnTo>
                  <a:lnTo>
                    <a:pt x="134" y="390"/>
                  </a:lnTo>
                  <a:lnTo>
                    <a:pt x="134" y="392"/>
                  </a:lnTo>
                  <a:lnTo>
                    <a:pt x="132" y="392"/>
                  </a:lnTo>
                  <a:lnTo>
                    <a:pt x="130" y="392"/>
                  </a:lnTo>
                  <a:lnTo>
                    <a:pt x="128" y="392"/>
                  </a:lnTo>
                  <a:lnTo>
                    <a:pt x="126" y="392"/>
                  </a:lnTo>
                  <a:lnTo>
                    <a:pt x="126" y="390"/>
                  </a:lnTo>
                  <a:lnTo>
                    <a:pt x="124" y="388"/>
                  </a:lnTo>
                  <a:lnTo>
                    <a:pt x="122" y="386"/>
                  </a:lnTo>
                  <a:lnTo>
                    <a:pt x="120" y="388"/>
                  </a:lnTo>
                  <a:lnTo>
                    <a:pt x="114" y="380"/>
                  </a:lnTo>
                  <a:lnTo>
                    <a:pt x="112" y="378"/>
                  </a:lnTo>
                  <a:lnTo>
                    <a:pt x="114" y="376"/>
                  </a:lnTo>
                  <a:lnTo>
                    <a:pt x="118" y="376"/>
                  </a:lnTo>
                  <a:lnTo>
                    <a:pt x="118" y="374"/>
                  </a:lnTo>
                  <a:lnTo>
                    <a:pt x="118" y="372"/>
                  </a:lnTo>
                  <a:lnTo>
                    <a:pt x="116" y="372"/>
                  </a:lnTo>
                  <a:lnTo>
                    <a:pt x="114" y="372"/>
                  </a:lnTo>
                  <a:lnTo>
                    <a:pt x="112" y="372"/>
                  </a:lnTo>
                  <a:lnTo>
                    <a:pt x="110" y="372"/>
                  </a:lnTo>
                  <a:lnTo>
                    <a:pt x="110" y="374"/>
                  </a:lnTo>
                  <a:lnTo>
                    <a:pt x="106" y="370"/>
                  </a:lnTo>
                  <a:lnTo>
                    <a:pt x="104" y="364"/>
                  </a:lnTo>
                  <a:lnTo>
                    <a:pt x="98" y="362"/>
                  </a:lnTo>
                  <a:lnTo>
                    <a:pt x="94" y="364"/>
                  </a:lnTo>
                  <a:lnTo>
                    <a:pt x="98" y="366"/>
                  </a:lnTo>
                  <a:lnTo>
                    <a:pt x="100" y="368"/>
                  </a:lnTo>
                  <a:lnTo>
                    <a:pt x="98" y="370"/>
                  </a:lnTo>
                  <a:lnTo>
                    <a:pt x="94" y="368"/>
                  </a:lnTo>
                  <a:lnTo>
                    <a:pt x="94" y="370"/>
                  </a:lnTo>
                  <a:lnTo>
                    <a:pt x="96" y="374"/>
                  </a:lnTo>
                  <a:lnTo>
                    <a:pt x="94" y="376"/>
                  </a:lnTo>
                  <a:lnTo>
                    <a:pt x="92" y="372"/>
                  </a:lnTo>
                  <a:lnTo>
                    <a:pt x="88" y="368"/>
                  </a:lnTo>
                  <a:lnTo>
                    <a:pt x="86" y="368"/>
                  </a:lnTo>
                  <a:lnTo>
                    <a:pt x="86" y="366"/>
                  </a:lnTo>
                  <a:lnTo>
                    <a:pt x="84" y="366"/>
                  </a:lnTo>
                  <a:lnTo>
                    <a:pt x="82" y="366"/>
                  </a:lnTo>
                  <a:lnTo>
                    <a:pt x="82" y="368"/>
                  </a:lnTo>
                  <a:lnTo>
                    <a:pt x="80" y="370"/>
                  </a:lnTo>
                  <a:lnTo>
                    <a:pt x="78" y="370"/>
                  </a:lnTo>
                  <a:lnTo>
                    <a:pt x="76" y="370"/>
                  </a:lnTo>
                  <a:lnTo>
                    <a:pt x="72" y="374"/>
                  </a:lnTo>
                  <a:lnTo>
                    <a:pt x="68" y="370"/>
                  </a:lnTo>
                  <a:lnTo>
                    <a:pt x="64" y="372"/>
                  </a:lnTo>
                  <a:lnTo>
                    <a:pt x="62" y="370"/>
                  </a:lnTo>
                  <a:lnTo>
                    <a:pt x="58" y="368"/>
                  </a:lnTo>
                  <a:lnTo>
                    <a:pt x="58" y="370"/>
                  </a:lnTo>
                  <a:lnTo>
                    <a:pt x="60" y="370"/>
                  </a:lnTo>
                  <a:lnTo>
                    <a:pt x="60" y="372"/>
                  </a:lnTo>
                  <a:lnTo>
                    <a:pt x="62" y="374"/>
                  </a:lnTo>
                  <a:lnTo>
                    <a:pt x="62" y="376"/>
                  </a:lnTo>
                  <a:lnTo>
                    <a:pt x="66" y="382"/>
                  </a:lnTo>
                  <a:lnTo>
                    <a:pt x="84" y="398"/>
                  </a:lnTo>
                  <a:lnTo>
                    <a:pt x="104" y="412"/>
                  </a:lnTo>
                  <a:lnTo>
                    <a:pt x="106" y="412"/>
                  </a:lnTo>
                  <a:lnTo>
                    <a:pt x="106" y="410"/>
                  </a:lnTo>
                  <a:lnTo>
                    <a:pt x="112" y="414"/>
                  </a:lnTo>
                  <a:lnTo>
                    <a:pt x="120" y="414"/>
                  </a:lnTo>
                  <a:lnTo>
                    <a:pt x="124" y="420"/>
                  </a:lnTo>
                  <a:lnTo>
                    <a:pt x="132" y="424"/>
                  </a:lnTo>
                  <a:lnTo>
                    <a:pt x="138" y="426"/>
                  </a:lnTo>
                  <a:lnTo>
                    <a:pt x="142" y="430"/>
                  </a:lnTo>
                  <a:lnTo>
                    <a:pt x="148" y="432"/>
                  </a:lnTo>
                  <a:lnTo>
                    <a:pt x="148" y="434"/>
                  </a:lnTo>
                  <a:lnTo>
                    <a:pt x="154" y="434"/>
                  </a:lnTo>
                  <a:lnTo>
                    <a:pt x="156" y="434"/>
                  </a:lnTo>
                  <a:lnTo>
                    <a:pt x="160" y="436"/>
                  </a:lnTo>
                  <a:lnTo>
                    <a:pt x="176" y="440"/>
                  </a:lnTo>
                  <a:lnTo>
                    <a:pt x="176" y="438"/>
                  </a:lnTo>
                  <a:lnTo>
                    <a:pt x="174" y="438"/>
                  </a:lnTo>
                  <a:lnTo>
                    <a:pt x="172" y="436"/>
                  </a:lnTo>
                  <a:lnTo>
                    <a:pt x="174" y="436"/>
                  </a:lnTo>
                  <a:lnTo>
                    <a:pt x="174" y="438"/>
                  </a:lnTo>
                  <a:lnTo>
                    <a:pt x="176" y="438"/>
                  </a:lnTo>
                  <a:lnTo>
                    <a:pt x="178" y="436"/>
                  </a:lnTo>
                  <a:lnTo>
                    <a:pt x="180" y="434"/>
                  </a:lnTo>
                  <a:lnTo>
                    <a:pt x="182" y="432"/>
                  </a:lnTo>
                  <a:lnTo>
                    <a:pt x="184" y="430"/>
                  </a:lnTo>
                  <a:lnTo>
                    <a:pt x="186" y="428"/>
                  </a:lnTo>
                  <a:lnTo>
                    <a:pt x="184" y="426"/>
                  </a:lnTo>
                  <a:lnTo>
                    <a:pt x="182" y="426"/>
                  </a:lnTo>
                  <a:close/>
                  <a:moveTo>
                    <a:pt x="202" y="138"/>
                  </a:moveTo>
                  <a:lnTo>
                    <a:pt x="202" y="138"/>
                  </a:lnTo>
                  <a:lnTo>
                    <a:pt x="202" y="140"/>
                  </a:lnTo>
                  <a:lnTo>
                    <a:pt x="204" y="140"/>
                  </a:lnTo>
                  <a:lnTo>
                    <a:pt x="206" y="140"/>
                  </a:lnTo>
                  <a:lnTo>
                    <a:pt x="206" y="138"/>
                  </a:lnTo>
                  <a:lnTo>
                    <a:pt x="204" y="138"/>
                  </a:lnTo>
                  <a:lnTo>
                    <a:pt x="202" y="138"/>
                  </a:lnTo>
                  <a:close/>
                  <a:moveTo>
                    <a:pt x="208" y="140"/>
                  </a:moveTo>
                  <a:lnTo>
                    <a:pt x="208" y="140"/>
                  </a:lnTo>
                  <a:lnTo>
                    <a:pt x="210" y="140"/>
                  </a:lnTo>
                  <a:lnTo>
                    <a:pt x="208" y="140"/>
                  </a:lnTo>
                  <a:close/>
                  <a:moveTo>
                    <a:pt x="192" y="128"/>
                  </a:moveTo>
                  <a:lnTo>
                    <a:pt x="192" y="128"/>
                  </a:lnTo>
                  <a:lnTo>
                    <a:pt x="192" y="130"/>
                  </a:lnTo>
                  <a:lnTo>
                    <a:pt x="194" y="130"/>
                  </a:lnTo>
                  <a:lnTo>
                    <a:pt x="194" y="128"/>
                  </a:lnTo>
                  <a:lnTo>
                    <a:pt x="192" y="128"/>
                  </a:lnTo>
                  <a:close/>
                  <a:moveTo>
                    <a:pt x="214" y="140"/>
                  </a:moveTo>
                  <a:lnTo>
                    <a:pt x="214" y="140"/>
                  </a:lnTo>
                  <a:close/>
                  <a:moveTo>
                    <a:pt x="218" y="136"/>
                  </a:moveTo>
                  <a:lnTo>
                    <a:pt x="216" y="136"/>
                  </a:lnTo>
                  <a:lnTo>
                    <a:pt x="216" y="138"/>
                  </a:lnTo>
                  <a:lnTo>
                    <a:pt x="218" y="138"/>
                  </a:lnTo>
                  <a:lnTo>
                    <a:pt x="220" y="138"/>
                  </a:lnTo>
                  <a:lnTo>
                    <a:pt x="220" y="136"/>
                  </a:lnTo>
                  <a:lnTo>
                    <a:pt x="218" y="136"/>
                  </a:lnTo>
                  <a:close/>
                  <a:moveTo>
                    <a:pt x="98" y="326"/>
                  </a:moveTo>
                  <a:lnTo>
                    <a:pt x="96" y="324"/>
                  </a:lnTo>
                  <a:lnTo>
                    <a:pt x="94" y="326"/>
                  </a:lnTo>
                  <a:lnTo>
                    <a:pt x="96" y="328"/>
                  </a:lnTo>
                  <a:lnTo>
                    <a:pt x="94" y="330"/>
                  </a:lnTo>
                  <a:lnTo>
                    <a:pt x="96" y="332"/>
                  </a:lnTo>
                  <a:lnTo>
                    <a:pt x="98" y="334"/>
                  </a:lnTo>
                  <a:lnTo>
                    <a:pt x="96" y="338"/>
                  </a:lnTo>
                  <a:lnTo>
                    <a:pt x="98" y="338"/>
                  </a:lnTo>
                  <a:lnTo>
                    <a:pt x="98" y="336"/>
                  </a:lnTo>
                  <a:lnTo>
                    <a:pt x="98" y="334"/>
                  </a:lnTo>
                  <a:lnTo>
                    <a:pt x="100" y="334"/>
                  </a:lnTo>
                  <a:lnTo>
                    <a:pt x="100" y="336"/>
                  </a:lnTo>
                  <a:lnTo>
                    <a:pt x="100" y="338"/>
                  </a:lnTo>
                  <a:lnTo>
                    <a:pt x="102" y="336"/>
                  </a:lnTo>
                  <a:lnTo>
                    <a:pt x="102" y="338"/>
                  </a:lnTo>
                  <a:lnTo>
                    <a:pt x="104" y="338"/>
                  </a:lnTo>
                  <a:lnTo>
                    <a:pt x="106" y="338"/>
                  </a:lnTo>
                  <a:lnTo>
                    <a:pt x="104" y="336"/>
                  </a:lnTo>
                  <a:lnTo>
                    <a:pt x="104" y="334"/>
                  </a:lnTo>
                  <a:lnTo>
                    <a:pt x="104" y="332"/>
                  </a:lnTo>
                  <a:lnTo>
                    <a:pt x="104" y="330"/>
                  </a:lnTo>
                  <a:lnTo>
                    <a:pt x="102" y="328"/>
                  </a:lnTo>
                  <a:lnTo>
                    <a:pt x="98" y="330"/>
                  </a:lnTo>
                  <a:lnTo>
                    <a:pt x="98" y="328"/>
                  </a:lnTo>
                  <a:lnTo>
                    <a:pt x="98" y="326"/>
                  </a:lnTo>
                  <a:close/>
                  <a:moveTo>
                    <a:pt x="96" y="338"/>
                  </a:moveTo>
                  <a:lnTo>
                    <a:pt x="96" y="338"/>
                  </a:lnTo>
                  <a:close/>
                  <a:moveTo>
                    <a:pt x="80" y="286"/>
                  </a:moveTo>
                  <a:lnTo>
                    <a:pt x="80" y="284"/>
                  </a:lnTo>
                  <a:lnTo>
                    <a:pt x="78" y="284"/>
                  </a:lnTo>
                  <a:lnTo>
                    <a:pt x="76" y="284"/>
                  </a:lnTo>
                  <a:lnTo>
                    <a:pt x="76" y="286"/>
                  </a:lnTo>
                  <a:lnTo>
                    <a:pt x="74" y="286"/>
                  </a:lnTo>
                  <a:lnTo>
                    <a:pt x="72" y="286"/>
                  </a:lnTo>
                  <a:lnTo>
                    <a:pt x="70" y="288"/>
                  </a:lnTo>
                  <a:lnTo>
                    <a:pt x="68" y="288"/>
                  </a:lnTo>
                  <a:lnTo>
                    <a:pt x="66" y="290"/>
                  </a:lnTo>
                  <a:lnTo>
                    <a:pt x="66" y="292"/>
                  </a:lnTo>
                  <a:lnTo>
                    <a:pt x="68" y="294"/>
                  </a:lnTo>
                  <a:lnTo>
                    <a:pt x="70" y="292"/>
                  </a:lnTo>
                  <a:lnTo>
                    <a:pt x="72" y="292"/>
                  </a:lnTo>
                  <a:lnTo>
                    <a:pt x="70" y="296"/>
                  </a:lnTo>
                  <a:lnTo>
                    <a:pt x="72" y="296"/>
                  </a:lnTo>
                  <a:lnTo>
                    <a:pt x="74" y="296"/>
                  </a:lnTo>
                  <a:lnTo>
                    <a:pt x="74" y="298"/>
                  </a:lnTo>
                  <a:lnTo>
                    <a:pt x="72" y="300"/>
                  </a:lnTo>
                  <a:lnTo>
                    <a:pt x="72" y="302"/>
                  </a:lnTo>
                  <a:lnTo>
                    <a:pt x="74" y="300"/>
                  </a:lnTo>
                  <a:lnTo>
                    <a:pt x="76" y="300"/>
                  </a:lnTo>
                  <a:lnTo>
                    <a:pt x="82" y="298"/>
                  </a:lnTo>
                  <a:lnTo>
                    <a:pt x="82" y="296"/>
                  </a:lnTo>
                  <a:lnTo>
                    <a:pt x="82" y="294"/>
                  </a:lnTo>
                  <a:lnTo>
                    <a:pt x="84" y="292"/>
                  </a:lnTo>
                  <a:lnTo>
                    <a:pt x="84" y="290"/>
                  </a:lnTo>
                  <a:lnTo>
                    <a:pt x="82" y="290"/>
                  </a:lnTo>
                  <a:lnTo>
                    <a:pt x="80" y="288"/>
                  </a:lnTo>
                  <a:lnTo>
                    <a:pt x="80" y="286"/>
                  </a:lnTo>
                  <a:close/>
                  <a:moveTo>
                    <a:pt x="166" y="170"/>
                  </a:moveTo>
                  <a:lnTo>
                    <a:pt x="166" y="170"/>
                  </a:lnTo>
                  <a:lnTo>
                    <a:pt x="166" y="164"/>
                  </a:lnTo>
                  <a:lnTo>
                    <a:pt x="164" y="164"/>
                  </a:lnTo>
                  <a:lnTo>
                    <a:pt x="164" y="168"/>
                  </a:lnTo>
                  <a:lnTo>
                    <a:pt x="164" y="170"/>
                  </a:lnTo>
                  <a:lnTo>
                    <a:pt x="166" y="170"/>
                  </a:lnTo>
                  <a:close/>
                  <a:moveTo>
                    <a:pt x="222" y="98"/>
                  </a:moveTo>
                  <a:lnTo>
                    <a:pt x="222" y="98"/>
                  </a:lnTo>
                  <a:lnTo>
                    <a:pt x="220" y="98"/>
                  </a:lnTo>
                  <a:lnTo>
                    <a:pt x="222" y="98"/>
                  </a:lnTo>
                  <a:close/>
                  <a:moveTo>
                    <a:pt x="226" y="86"/>
                  </a:moveTo>
                  <a:lnTo>
                    <a:pt x="226" y="88"/>
                  </a:lnTo>
                  <a:lnTo>
                    <a:pt x="228" y="88"/>
                  </a:lnTo>
                  <a:lnTo>
                    <a:pt x="228" y="86"/>
                  </a:lnTo>
                  <a:lnTo>
                    <a:pt x="226" y="86"/>
                  </a:lnTo>
                  <a:close/>
                  <a:moveTo>
                    <a:pt x="212" y="82"/>
                  </a:moveTo>
                  <a:lnTo>
                    <a:pt x="212" y="82"/>
                  </a:lnTo>
                  <a:lnTo>
                    <a:pt x="214" y="82"/>
                  </a:lnTo>
                  <a:lnTo>
                    <a:pt x="214" y="80"/>
                  </a:lnTo>
                  <a:lnTo>
                    <a:pt x="208" y="80"/>
                  </a:lnTo>
                  <a:lnTo>
                    <a:pt x="208" y="82"/>
                  </a:lnTo>
                  <a:lnTo>
                    <a:pt x="212" y="82"/>
                  </a:lnTo>
                  <a:close/>
                  <a:moveTo>
                    <a:pt x="230" y="264"/>
                  </a:moveTo>
                  <a:lnTo>
                    <a:pt x="228" y="264"/>
                  </a:lnTo>
                  <a:lnTo>
                    <a:pt x="228" y="266"/>
                  </a:lnTo>
                  <a:lnTo>
                    <a:pt x="230" y="266"/>
                  </a:lnTo>
                  <a:lnTo>
                    <a:pt x="230" y="264"/>
                  </a:lnTo>
                  <a:close/>
                </a:path>
              </a:pathLst>
            </a:custGeom>
            <a:gradFill flip="none" rotWithShape="1">
              <a:gsLst>
                <a:gs pos="50000">
                  <a:sysClr val="window" lastClr="FFFFFF">
                    <a:lumMod val="95000"/>
                  </a:sysClr>
                </a:gs>
                <a:gs pos="68000">
                  <a:sysClr val="windowText" lastClr="000000">
                    <a:lumMod val="50000"/>
                    <a:lumOff val="50000"/>
                  </a:sysClr>
                </a:gs>
                <a:gs pos="100000">
                  <a:sysClr val="windowText" lastClr="000000">
                    <a:lumMod val="65000"/>
                    <a:lumOff val="35000"/>
                  </a:sysClr>
                </a:gs>
                <a:gs pos="38000">
                  <a:sysClr val="window" lastClr="FFFFFF"/>
                </a:gs>
              </a:gsLst>
              <a:path path="circle">
                <a:fillToRect l="50000" t="50000" r="50000" b="50000"/>
              </a:path>
              <a:tileRect/>
            </a:gradFill>
            <a:ln w="9525">
              <a:noFill/>
              <a:miter lim="800000"/>
              <a:headEnd/>
              <a:tailEnd/>
            </a:ln>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a:solidFill>
                  <a:srgbClr val="FFFFFF"/>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154016017"/>
      </p:ext>
    </p:extLst>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4C06-B43B-490F-8929-319795963371}"/>
              </a:ext>
            </a:extLst>
          </p:cNvPr>
          <p:cNvSpPr>
            <a:spLocks noGrp="1"/>
          </p:cNvSpPr>
          <p:nvPr>
            <p:ph type="title"/>
          </p:nvPr>
        </p:nvSpPr>
        <p:spPr>
          <a:xfrm>
            <a:off x="306387" y="661328"/>
            <a:ext cx="24080788" cy="1279524"/>
          </a:xfrm>
        </p:spPr>
        <p:txBody>
          <a:bodyPr>
            <a:noAutofit/>
          </a:bodyPr>
          <a:lstStyle/>
          <a:p>
            <a:r>
              <a:rPr lang="es-ES" sz="5400" u="sng" dirty="0"/>
              <a:t>Argentina: desaceleración del crecimiento, inflación adversa pero se está produciendo un ajuste fiscal</a:t>
            </a:r>
            <a:endParaRPr lang="es-ES_tradnl" sz="5400" dirty="0"/>
          </a:p>
        </p:txBody>
      </p:sp>
      <p:sp>
        <p:nvSpPr>
          <p:cNvPr id="4" name="Slide Number Placeholder 3">
            <a:extLst>
              <a:ext uri="{FF2B5EF4-FFF2-40B4-BE49-F238E27FC236}">
                <a16:creationId xmlns:a16="http://schemas.microsoft.com/office/drawing/2014/main" id="{B17AA529-D8AC-476E-85A4-138E5BE4A437}"/>
              </a:ext>
            </a:extLst>
          </p:cNvPr>
          <p:cNvSpPr>
            <a:spLocks noGrp="1"/>
          </p:cNvSpPr>
          <p:nvPr>
            <p:ph type="sldNum" sz="quarter" idx="12"/>
          </p:nvPr>
        </p:nvSpPr>
        <p:spPr/>
        <p:txBody>
          <a:bodyPr/>
          <a:lstStyle/>
          <a:p>
            <a:pPr>
              <a:defRPr/>
            </a:pPr>
            <a:fld id="{8F656B37-BEBC-41D0-AF28-DFD391F8A065}" type="slidenum">
              <a:rPr lang="es-ES_tradnl" smtClean="0"/>
              <a:pPr>
                <a:defRPr/>
              </a:pPr>
              <a:t>30</a:t>
            </a:fld>
            <a:endParaRPr lang="es-ES_tradnl" dirty="0"/>
          </a:p>
        </p:txBody>
      </p:sp>
      <p:sp>
        <p:nvSpPr>
          <p:cNvPr id="5" name="TextBox 3">
            <a:extLst>
              <a:ext uri="{FF2B5EF4-FFF2-40B4-BE49-F238E27FC236}">
                <a16:creationId xmlns:a16="http://schemas.microsoft.com/office/drawing/2014/main" id="{10546625-07ED-494A-8E8F-8E2D69BC22AE}"/>
              </a:ext>
            </a:extLst>
          </p:cNvPr>
          <p:cNvSpPr txBox="1"/>
          <p:nvPr/>
        </p:nvSpPr>
        <p:spPr>
          <a:xfrm>
            <a:off x="306386" y="2364652"/>
            <a:ext cx="7543800" cy="6046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 sz="2800" i="1" dirty="0">
                <a:latin typeface="Segoe UI" pitchFamily="34" charset="0"/>
                <a:ea typeface="Segoe UI" pitchFamily="34" charset="0"/>
                <a:cs typeface="Segoe UI" pitchFamily="34" charset="0"/>
              </a:rPr>
              <a:t>El crecimiento se ha desacelerado</a:t>
            </a:r>
            <a:endParaRPr lang="es-ES_tradnl" sz="2800" i="1" dirty="0">
              <a:latin typeface="Segoe UI" pitchFamily="34" charset="0"/>
              <a:ea typeface="Segoe UI" pitchFamily="34" charset="0"/>
              <a:cs typeface="Segoe UI" pitchFamily="34" charset="0"/>
            </a:endParaRPr>
          </a:p>
        </p:txBody>
      </p:sp>
      <p:sp>
        <p:nvSpPr>
          <p:cNvPr id="6" name="TextBox 3">
            <a:extLst>
              <a:ext uri="{FF2B5EF4-FFF2-40B4-BE49-F238E27FC236}">
                <a16:creationId xmlns:a16="http://schemas.microsoft.com/office/drawing/2014/main" id="{CA8C2D76-28B5-4F39-B2A0-F87F6613B839}"/>
              </a:ext>
            </a:extLst>
          </p:cNvPr>
          <p:cNvSpPr txBox="1"/>
          <p:nvPr/>
        </p:nvSpPr>
        <p:spPr>
          <a:xfrm>
            <a:off x="8836947" y="2364652"/>
            <a:ext cx="7010400" cy="13509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 sz="2800" i="1" dirty="0">
                <a:latin typeface="Segoe UI" pitchFamily="34" charset="0"/>
                <a:ea typeface="Segoe UI" pitchFamily="34" charset="0"/>
                <a:cs typeface="Segoe UI" pitchFamily="34" charset="0"/>
              </a:rPr>
              <a:t>La inflación se ha acelerado, con expectativas por encima de los objetivos</a:t>
            </a:r>
            <a:endParaRPr lang="es-ES_tradnl" sz="2800" i="1" dirty="0">
              <a:latin typeface="Segoe UI" pitchFamily="34" charset="0"/>
              <a:ea typeface="Segoe UI" pitchFamily="34" charset="0"/>
              <a:cs typeface="Segoe UI" pitchFamily="34" charset="0"/>
            </a:endParaRPr>
          </a:p>
        </p:txBody>
      </p:sp>
      <p:sp>
        <p:nvSpPr>
          <p:cNvPr id="7" name="TextBox 3">
            <a:extLst>
              <a:ext uri="{FF2B5EF4-FFF2-40B4-BE49-F238E27FC236}">
                <a16:creationId xmlns:a16="http://schemas.microsoft.com/office/drawing/2014/main" id="{ACFCADDF-1E93-4FA5-94DD-C01057DE3ECF}"/>
              </a:ext>
            </a:extLst>
          </p:cNvPr>
          <p:cNvSpPr txBox="1"/>
          <p:nvPr/>
        </p:nvSpPr>
        <p:spPr>
          <a:xfrm>
            <a:off x="16347280" y="2363919"/>
            <a:ext cx="7543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 sz="2800" i="1" dirty="0">
                <a:latin typeface="Segoe UI" pitchFamily="34" charset="0"/>
                <a:ea typeface="Segoe UI" pitchFamily="34" charset="0"/>
                <a:cs typeface="Segoe UI" pitchFamily="34" charset="0"/>
              </a:rPr>
              <a:t>La consolidación fiscal está en marcha, en línea con los objetivos del programa</a:t>
            </a:r>
            <a:endParaRPr lang="es-ES_tradnl" sz="2800" i="1" dirty="0">
              <a:latin typeface="Segoe UI" pitchFamily="34" charset="0"/>
              <a:ea typeface="Segoe UI" pitchFamily="34" charset="0"/>
              <a:cs typeface="Segoe UI" pitchFamily="34" charset="0"/>
            </a:endParaRPr>
          </a:p>
        </p:txBody>
      </p:sp>
      <p:sp>
        <p:nvSpPr>
          <p:cNvPr id="9" name="TextBox 3">
            <a:extLst>
              <a:ext uri="{FF2B5EF4-FFF2-40B4-BE49-F238E27FC236}">
                <a16:creationId xmlns:a16="http://schemas.microsoft.com/office/drawing/2014/main" id="{B87C709B-6201-464E-8A67-06F50373ABA1}"/>
              </a:ext>
            </a:extLst>
          </p:cNvPr>
          <p:cNvSpPr txBox="1"/>
          <p:nvPr/>
        </p:nvSpPr>
        <p:spPr>
          <a:xfrm>
            <a:off x="8574880" y="12409485"/>
            <a:ext cx="7543800" cy="54451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_tradnl" sz="1800" dirty="0">
                <a:latin typeface="Segoe UI" pitchFamily="34" charset="0"/>
                <a:ea typeface="Segoe UI" pitchFamily="34" charset="0"/>
                <a:cs typeface="Segoe UI" pitchFamily="34" charset="0"/>
              </a:rPr>
              <a:t>Fuentes: BCRA; </a:t>
            </a:r>
            <a:r>
              <a:rPr lang="es-ES_tradnl" sz="1800" dirty="0" err="1">
                <a:latin typeface="Segoe UI" pitchFamily="34" charset="0"/>
                <a:ea typeface="Segoe UI" pitchFamily="34" charset="0"/>
                <a:cs typeface="Segoe UI" pitchFamily="34" charset="0"/>
              </a:rPr>
              <a:t>Indec</a:t>
            </a:r>
            <a:r>
              <a:rPr lang="es-ES_tradnl" sz="1800" dirty="0">
                <a:latin typeface="Segoe UI" pitchFamily="34" charset="0"/>
                <a:ea typeface="Segoe UI" pitchFamily="34" charset="0"/>
                <a:cs typeface="Segoe UI" pitchFamily="34" charset="0"/>
              </a:rPr>
              <a:t>; y cálculos del personal técnico del FMI.</a:t>
            </a:r>
          </a:p>
        </p:txBody>
      </p:sp>
      <p:sp>
        <p:nvSpPr>
          <p:cNvPr id="10" name="TextBox 3">
            <a:extLst>
              <a:ext uri="{FF2B5EF4-FFF2-40B4-BE49-F238E27FC236}">
                <a16:creationId xmlns:a16="http://schemas.microsoft.com/office/drawing/2014/main" id="{F5681E04-58AB-456D-89F0-C04A821BADD8}"/>
              </a:ext>
            </a:extLst>
          </p:cNvPr>
          <p:cNvSpPr txBox="1"/>
          <p:nvPr/>
        </p:nvSpPr>
        <p:spPr>
          <a:xfrm>
            <a:off x="16118680" y="12409485"/>
            <a:ext cx="8001000" cy="4445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_tradnl" sz="1800" dirty="0">
                <a:latin typeface="Segoe UI" pitchFamily="34" charset="0"/>
                <a:ea typeface="Segoe UI" pitchFamily="34" charset="0"/>
                <a:cs typeface="Segoe UI" pitchFamily="34" charset="0"/>
              </a:rPr>
              <a:t>Fuentes: </a:t>
            </a:r>
            <a:r>
              <a:rPr lang="es-ES_tradnl" sz="1800" dirty="0" err="1">
                <a:latin typeface="Segoe UI" pitchFamily="34" charset="0"/>
                <a:ea typeface="Segoe UI" pitchFamily="34" charset="0"/>
                <a:cs typeface="Segoe UI" pitchFamily="34" charset="0"/>
              </a:rPr>
              <a:t>Indec</a:t>
            </a:r>
            <a:r>
              <a:rPr lang="es-ES_tradnl" sz="1800" dirty="0">
                <a:latin typeface="Segoe UI" pitchFamily="34" charset="0"/>
                <a:ea typeface="Segoe UI" pitchFamily="34" charset="0"/>
                <a:cs typeface="Segoe UI" pitchFamily="34" charset="0"/>
              </a:rPr>
              <a:t>; Ministerio de Hacienda; y cálculos del personal técnico del FMI.</a:t>
            </a:r>
          </a:p>
        </p:txBody>
      </p:sp>
      <p:sp>
        <p:nvSpPr>
          <p:cNvPr id="20" name="TextBox 3">
            <a:extLst>
              <a:ext uri="{FF2B5EF4-FFF2-40B4-BE49-F238E27FC236}">
                <a16:creationId xmlns:a16="http://schemas.microsoft.com/office/drawing/2014/main" id="{AFF34BB7-33B5-4E9B-8174-B29C7E1B427F}"/>
              </a:ext>
            </a:extLst>
          </p:cNvPr>
          <p:cNvSpPr txBox="1"/>
          <p:nvPr/>
        </p:nvSpPr>
        <p:spPr>
          <a:xfrm>
            <a:off x="306386" y="12409485"/>
            <a:ext cx="8001000" cy="4445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_tradnl" sz="1800" dirty="0">
                <a:latin typeface="Segoe UI" pitchFamily="34" charset="0"/>
                <a:ea typeface="Segoe UI" pitchFamily="34" charset="0"/>
                <a:cs typeface="Segoe UI" pitchFamily="34" charset="0"/>
              </a:rPr>
              <a:t>Fuentes: </a:t>
            </a:r>
            <a:r>
              <a:rPr lang="es-ES_tradnl" sz="1800" dirty="0" err="1">
                <a:latin typeface="Segoe UI" pitchFamily="34" charset="0"/>
                <a:ea typeface="Segoe UI" pitchFamily="34" charset="0"/>
                <a:cs typeface="Segoe UI" pitchFamily="34" charset="0"/>
              </a:rPr>
              <a:t>Indec</a:t>
            </a:r>
            <a:r>
              <a:rPr lang="es-ES_tradnl" sz="1800" dirty="0">
                <a:latin typeface="Segoe UI" pitchFamily="34" charset="0"/>
                <a:ea typeface="Segoe UI" pitchFamily="34" charset="0"/>
                <a:cs typeface="Segoe UI" pitchFamily="34" charset="0"/>
              </a:rPr>
              <a:t>; y cálculos del personal técnico del FMI.</a:t>
            </a:r>
          </a:p>
        </p:txBody>
      </p:sp>
      <p:graphicFrame>
        <p:nvGraphicFramePr>
          <p:cNvPr id="21" name="Chart 20">
            <a:extLst>
              <a:ext uri="{FF2B5EF4-FFF2-40B4-BE49-F238E27FC236}">
                <a16:creationId xmlns:a16="http://schemas.microsoft.com/office/drawing/2014/main" id="{050F7D24-F59D-466D-9570-C48A86FC7D64}"/>
              </a:ext>
            </a:extLst>
          </p:cNvPr>
          <p:cNvGraphicFramePr>
            <a:graphicFrameLocks noGrp="1"/>
          </p:cNvGraphicFramePr>
          <p:nvPr>
            <p:extLst/>
          </p:nvPr>
        </p:nvGraphicFramePr>
        <p:xfrm>
          <a:off x="311083" y="3620572"/>
          <a:ext cx="7543800" cy="822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a:extLst>
              <a:ext uri="{FF2B5EF4-FFF2-40B4-BE49-F238E27FC236}">
                <a16:creationId xmlns:a16="http://schemas.microsoft.com/office/drawing/2014/main" id="{87EB208C-8505-4755-832B-38A5E15153E8}"/>
              </a:ext>
            </a:extLst>
          </p:cNvPr>
          <p:cNvGraphicFramePr>
            <a:graphicFrameLocks/>
          </p:cNvGraphicFramePr>
          <p:nvPr>
            <p:extLst/>
          </p:nvPr>
        </p:nvGraphicFramePr>
        <p:xfrm>
          <a:off x="8570247" y="3620572"/>
          <a:ext cx="7543800" cy="822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F4B0A3EE-5208-4977-AFF3-150ADBA6CEFC}"/>
              </a:ext>
            </a:extLst>
          </p:cNvPr>
          <p:cNvGraphicFramePr>
            <a:graphicFrameLocks/>
          </p:cNvGraphicFramePr>
          <p:nvPr>
            <p:extLst>
              <p:ext uri="{D42A27DB-BD31-4B8C-83A1-F6EECF244321}">
                <p14:modId xmlns:p14="http://schemas.microsoft.com/office/powerpoint/2010/main" val="894119707"/>
              </p:ext>
            </p:extLst>
          </p:nvPr>
        </p:nvGraphicFramePr>
        <p:xfrm>
          <a:off x="16575880" y="3620572"/>
          <a:ext cx="7543800" cy="8229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967641"/>
      </p:ext>
    </p:extLst>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9C925-7994-41DB-8306-3C6D3850DB1E}"/>
              </a:ext>
            </a:extLst>
          </p:cNvPr>
          <p:cNvSpPr>
            <a:spLocks noGrp="1"/>
          </p:cNvSpPr>
          <p:nvPr>
            <p:ph type="title"/>
          </p:nvPr>
        </p:nvSpPr>
        <p:spPr>
          <a:xfrm>
            <a:off x="306387" y="701676"/>
            <a:ext cx="23774400" cy="1279524"/>
          </a:xfrm>
        </p:spPr>
        <p:txBody>
          <a:bodyPr>
            <a:noAutofit/>
          </a:bodyPr>
          <a:lstStyle/>
          <a:p>
            <a:r>
              <a:rPr lang="es-ES_tradnl" sz="5400" u="sng" dirty="0"/>
              <a:t>Brasil</a:t>
            </a:r>
            <a:r>
              <a:rPr lang="es-ES_tradnl" sz="5400" dirty="0"/>
              <a:t>: </a:t>
            </a:r>
            <a:r>
              <a:rPr lang="es-ES" sz="5400" dirty="0"/>
              <a:t>La economía se está recuperando, pero con la mayor incertidumbre política, los riesgos fiscales siguen siendo importantes</a:t>
            </a:r>
            <a:endParaRPr lang="es-ES_tradnl" sz="5400" dirty="0"/>
          </a:p>
        </p:txBody>
      </p:sp>
      <p:sp>
        <p:nvSpPr>
          <p:cNvPr id="4" name="Slide Number Placeholder 3">
            <a:extLst>
              <a:ext uri="{FF2B5EF4-FFF2-40B4-BE49-F238E27FC236}">
                <a16:creationId xmlns:a16="http://schemas.microsoft.com/office/drawing/2014/main" id="{BFD544D2-F68C-4000-826B-35BE08CA46BD}"/>
              </a:ext>
            </a:extLst>
          </p:cNvPr>
          <p:cNvSpPr>
            <a:spLocks noGrp="1"/>
          </p:cNvSpPr>
          <p:nvPr>
            <p:ph type="sldNum" sz="quarter" idx="12"/>
          </p:nvPr>
        </p:nvSpPr>
        <p:spPr/>
        <p:txBody>
          <a:bodyPr/>
          <a:lstStyle/>
          <a:p>
            <a:pPr>
              <a:defRPr/>
            </a:pPr>
            <a:fld id="{8F656B37-BEBC-41D0-AF28-DFD391F8A065}" type="slidenum">
              <a:rPr lang="es-ES_tradnl" smtClean="0"/>
              <a:pPr>
                <a:defRPr/>
              </a:pPr>
              <a:t>31</a:t>
            </a:fld>
            <a:endParaRPr lang="es-ES_tradnl" dirty="0"/>
          </a:p>
        </p:txBody>
      </p:sp>
      <p:sp>
        <p:nvSpPr>
          <p:cNvPr id="6" name="TextBox 3">
            <a:extLst>
              <a:ext uri="{FF2B5EF4-FFF2-40B4-BE49-F238E27FC236}">
                <a16:creationId xmlns:a16="http://schemas.microsoft.com/office/drawing/2014/main" id="{B2A3D95E-79CE-4815-BC93-2398FD77EEFC}"/>
              </a:ext>
            </a:extLst>
          </p:cNvPr>
          <p:cNvSpPr txBox="1"/>
          <p:nvPr/>
        </p:nvSpPr>
        <p:spPr>
          <a:xfrm>
            <a:off x="323213" y="3134856"/>
            <a:ext cx="7543800" cy="105614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 sz="2800" i="1" dirty="0">
                <a:latin typeface="Segoe UI" pitchFamily="34" charset="0"/>
                <a:ea typeface="Segoe UI" pitchFamily="34" charset="0"/>
                <a:cs typeface="Segoe UI" pitchFamily="34" charset="0"/>
              </a:rPr>
              <a:t>La recuperación económica avanza a un ritmo moderado</a:t>
            </a:r>
            <a:endParaRPr lang="es-ES_tradnl" sz="2800" b="0" i="1" baseline="0" dirty="0">
              <a:solidFill>
                <a:schemeClr val="dk1"/>
              </a:solidFill>
              <a:latin typeface="Segoe UI" pitchFamily="34" charset="0"/>
              <a:ea typeface="Segoe UI" pitchFamily="34" charset="0"/>
              <a:cs typeface="Segoe UI" pitchFamily="34" charset="0"/>
            </a:endParaRPr>
          </a:p>
        </p:txBody>
      </p:sp>
      <p:sp>
        <p:nvSpPr>
          <p:cNvPr id="10" name="TextBox 3">
            <a:extLst>
              <a:ext uri="{FF2B5EF4-FFF2-40B4-BE49-F238E27FC236}">
                <a16:creationId xmlns:a16="http://schemas.microsoft.com/office/drawing/2014/main" id="{C206B1CD-E7F2-4FA9-B65E-EEEC7DBAB3DC}"/>
              </a:ext>
            </a:extLst>
          </p:cNvPr>
          <p:cNvSpPr txBox="1"/>
          <p:nvPr/>
        </p:nvSpPr>
        <p:spPr>
          <a:xfrm>
            <a:off x="8767729" y="12441238"/>
            <a:ext cx="7543800" cy="5651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 sz="1800" dirty="0">
                <a:latin typeface="Segoe UI" pitchFamily="34" charset="0"/>
                <a:ea typeface="Segoe UI" pitchFamily="34" charset="0"/>
                <a:cs typeface="Segoe UI" pitchFamily="34" charset="0"/>
              </a:rPr>
              <a:t>Fuentes: FMI, base de datos del informe WEO; y cálculos del personal técnico del FMI.</a:t>
            </a:r>
          </a:p>
          <a:p>
            <a:pPr defTabSz="914400" eaLnBrk="1" fontAlgn="auto" hangingPunct="1">
              <a:spcBef>
                <a:spcPts val="0"/>
              </a:spcBef>
              <a:spcAft>
                <a:spcPts val="0"/>
              </a:spcAft>
              <a:defRPr/>
            </a:pPr>
            <a:endParaRPr lang="es-ES_tradnl" sz="1800" dirty="0">
              <a:latin typeface="Segoe UI" pitchFamily="34" charset="0"/>
              <a:ea typeface="Segoe UI" pitchFamily="34" charset="0"/>
              <a:cs typeface="Segoe UI" pitchFamily="34" charset="0"/>
            </a:endParaRPr>
          </a:p>
        </p:txBody>
      </p:sp>
      <p:sp>
        <p:nvSpPr>
          <p:cNvPr id="11" name="TextBox 3">
            <a:extLst>
              <a:ext uri="{FF2B5EF4-FFF2-40B4-BE49-F238E27FC236}">
                <a16:creationId xmlns:a16="http://schemas.microsoft.com/office/drawing/2014/main" id="{A62BFAB1-142C-4098-A858-9B11EF874C6E}"/>
              </a:ext>
            </a:extLst>
          </p:cNvPr>
          <p:cNvSpPr txBox="1"/>
          <p:nvPr/>
        </p:nvSpPr>
        <p:spPr>
          <a:xfrm>
            <a:off x="8421687" y="3173558"/>
            <a:ext cx="7543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600" i="1" dirty="0">
                <a:latin typeface="Segoe UI" pitchFamily="34" charset="0"/>
                <a:ea typeface="Segoe UI" pitchFamily="34" charset="0"/>
                <a:cs typeface="Segoe UI" pitchFamily="34" charset="0"/>
              </a:rPr>
              <a:t>… </a:t>
            </a:r>
            <a:r>
              <a:rPr lang="es-ES" sz="2600" i="1" dirty="0">
                <a:latin typeface="Segoe UI" pitchFamily="34" charset="0"/>
                <a:ea typeface="Segoe UI" pitchFamily="34" charset="0"/>
                <a:cs typeface="Segoe UI" pitchFamily="34" charset="0"/>
              </a:rPr>
              <a:t>La deuda pública continúa creciendo, mientras que la consolidación fiscal comenzará solo en 2019</a:t>
            </a:r>
            <a:r>
              <a:rPr lang="es-ES_tradnl" sz="2600" i="1" dirty="0">
                <a:latin typeface="Segoe UI" pitchFamily="34" charset="0"/>
                <a:ea typeface="Segoe UI" pitchFamily="34" charset="0"/>
                <a:cs typeface="Segoe UI" pitchFamily="34" charset="0"/>
              </a:rPr>
              <a:t>...</a:t>
            </a:r>
            <a:endParaRPr lang="es-ES_tradnl" sz="2600" b="0" i="1" baseline="0" dirty="0">
              <a:solidFill>
                <a:schemeClr val="dk1"/>
              </a:solidFill>
              <a:latin typeface="Segoe UI" pitchFamily="34" charset="0"/>
              <a:ea typeface="Segoe UI" pitchFamily="34" charset="0"/>
              <a:cs typeface="Segoe UI" pitchFamily="34" charset="0"/>
            </a:endParaRPr>
          </a:p>
        </p:txBody>
      </p:sp>
      <p:sp>
        <p:nvSpPr>
          <p:cNvPr id="17" name="TextBox 3">
            <a:extLst>
              <a:ext uri="{FF2B5EF4-FFF2-40B4-BE49-F238E27FC236}">
                <a16:creationId xmlns:a16="http://schemas.microsoft.com/office/drawing/2014/main" id="{02E4F833-C92C-433E-9709-02CE8004E5A2}"/>
              </a:ext>
            </a:extLst>
          </p:cNvPr>
          <p:cNvSpPr txBox="1"/>
          <p:nvPr/>
        </p:nvSpPr>
        <p:spPr>
          <a:xfrm>
            <a:off x="16520161" y="3173558"/>
            <a:ext cx="7543800" cy="6046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 y </a:t>
            </a:r>
            <a:r>
              <a:rPr lang="es-ES" sz="2800" i="1" dirty="0">
                <a:latin typeface="Segoe UI" pitchFamily="34" charset="0"/>
                <a:ea typeface="Segoe UI" pitchFamily="34" charset="0"/>
                <a:cs typeface="Segoe UI" pitchFamily="34" charset="0"/>
              </a:rPr>
              <a:t>las próximas elecciones de octubre son altamente inciertas</a:t>
            </a:r>
            <a:endParaRPr lang="es-ES_tradnl" sz="2800" i="1" dirty="0">
              <a:latin typeface="Segoe UI" pitchFamily="34" charset="0"/>
              <a:ea typeface="Segoe UI" pitchFamily="34" charset="0"/>
              <a:cs typeface="Segoe UI" pitchFamily="34" charset="0"/>
            </a:endParaRPr>
          </a:p>
        </p:txBody>
      </p:sp>
      <p:graphicFrame>
        <p:nvGraphicFramePr>
          <p:cNvPr id="20" name="Chart 19">
            <a:extLst>
              <a:ext uri="{FF2B5EF4-FFF2-40B4-BE49-F238E27FC236}">
                <a16:creationId xmlns:a16="http://schemas.microsoft.com/office/drawing/2014/main" id="{024898BB-EC37-4D57-AB7B-67B2731A477D}"/>
              </a:ext>
            </a:extLst>
          </p:cNvPr>
          <p:cNvGraphicFramePr>
            <a:graphicFrameLocks/>
          </p:cNvGraphicFramePr>
          <p:nvPr>
            <p:extLst>
              <p:ext uri="{D42A27DB-BD31-4B8C-83A1-F6EECF244321}">
                <p14:modId xmlns:p14="http://schemas.microsoft.com/office/powerpoint/2010/main" val="1183194048"/>
              </p:ext>
            </p:extLst>
          </p:nvPr>
        </p:nvGraphicFramePr>
        <p:xfrm>
          <a:off x="286202" y="4191001"/>
          <a:ext cx="7543800" cy="82296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3">
            <a:extLst>
              <a:ext uri="{FF2B5EF4-FFF2-40B4-BE49-F238E27FC236}">
                <a16:creationId xmlns:a16="http://schemas.microsoft.com/office/drawing/2014/main" id="{F7B7040C-C116-4468-9689-2E9A2CF0D3D7}"/>
              </a:ext>
            </a:extLst>
          </p:cNvPr>
          <p:cNvSpPr txBox="1"/>
          <p:nvPr/>
        </p:nvSpPr>
        <p:spPr>
          <a:xfrm>
            <a:off x="286202" y="12633325"/>
            <a:ext cx="7543800" cy="5651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 sz="1800" dirty="0">
                <a:latin typeface="Segoe UI" pitchFamily="34" charset="0"/>
                <a:ea typeface="Segoe UI" pitchFamily="34" charset="0"/>
                <a:cs typeface="Segoe UI" pitchFamily="34" charset="0"/>
              </a:rPr>
              <a:t>Fuentes: FMI, base de datos del informe WEO; y cálculos del personal técnico del FMI.</a:t>
            </a:r>
          </a:p>
          <a:p>
            <a:pPr defTabSz="914400" eaLnBrk="1" fontAlgn="auto" hangingPunct="1">
              <a:spcBef>
                <a:spcPts val="0"/>
              </a:spcBef>
              <a:spcAft>
                <a:spcPts val="0"/>
              </a:spcAft>
              <a:defRPr/>
            </a:pPr>
            <a:endParaRPr lang="es-ES_tradnl" sz="1800" dirty="0">
              <a:latin typeface="Segoe UI" pitchFamily="34" charset="0"/>
              <a:ea typeface="Segoe UI" pitchFamily="34" charset="0"/>
              <a:cs typeface="Segoe UI" pitchFamily="34" charset="0"/>
            </a:endParaRPr>
          </a:p>
        </p:txBody>
      </p:sp>
      <p:graphicFrame>
        <p:nvGraphicFramePr>
          <p:cNvPr id="22" name="Chart 21">
            <a:extLst>
              <a:ext uri="{FF2B5EF4-FFF2-40B4-BE49-F238E27FC236}">
                <a16:creationId xmlns:a16="http://schemas.microsoft.com/office/drawing/2014/main" id="{127D3C7D-1CFE-4796-BBBB-D1741A4864D6}"/>
              </a:ext>
            </a:extLst>
          </p:cNvPr>
          <p:cNvGraphicFramePr>
            <a:graphicFrameLocks/>
          </p:cNvGraphicFramePr>
          <p:nvPr>
            <p:extLst>
              <p:ext uri="{D42A27DB-BD31-4B8C-83A1-F6EECF244321}">
                <p14:modId xmlns:p14="http://schemas.microsoft.com/office/powerpoint/2010/main" val="1527337084"/>
              </p:ext>
            </p:extLst>
          </p:nvPr>
        </p:nvGraphicFramePr>
        <p:xfrm>
          <a:off x="8411594" y="4191001"/>
          <a:ext cx="7543800" cy="8229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326320A4-0742-4192-8C6A-A6EBBD03E452}"/>
              </a:ext>
            </a:extLst>
          </p:cNvPr>
          <p:cNvGraphicFramePr>
            <a:graphicFrameLocks/>
          </p:cNvGraphicFramePr>
          <p:nvPr>
            <p:extLst>
              <p:ext uri="{D42A27DB-BD31-4B8C-83A1-F6EECF244321}">
                <p14:modId xmlns:p14="http://schemas.microsoft.com/office/powerpoint/2010/main" val="2837661238"/>
              </p:ext>
            </p:extLst>
          </p:nvPr>
        </p:nvGraphicFramePr>
        <p:xfrm>
          <a:off x="16555679" y="3984627"/>
          <a:ext cx="7543800" cy="82296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3">
            <a:extLst>
              <a:ext uri="{FF2B5EF4-FFF2-40B4-BE49-F238E27FC236}">
                <a16:creationId xmlns:a16="http://schemas.microsoft.com/office/drawing/2014/main" id="{0A9E38EA-0854-49BE-A34E-8C41685F6E9B}"/>
              </a:ext>
            </a:extLst>
          </p:cNvPr>
          <p:cNvSpPr txBox="1"/>
          <p:nvPr/>
        </p:nvSpPr>
        <p:spPr>
          <a:xfrm>
            <a:off x="16555679" y="12441238"/>
            <a:ext cx="7543800" cy="5651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 Encuestadora IBOPE (fin de junio de 2018).</a:t>
            </a:r>
          </a:p>
        </p:txBody>
      </p:sp>
    </p:spTree>
    <p:extLst>
      <p:ext uri="{BB962C8B-B14F-4D97-AF65-F5344CB8AC3E}">
        <p14:creationId xmlns:p14="http://schemas.microsoft.com/office/powerpoint/2010/main" val="2932516248"/>
      </p:ext>
    </p:extLst>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9A89EB-FAEC-4199-8F22-444E11269E87}"/>
              </a:ext>
            </a:extLst>
          </p:cNvPr>
          <p:cNvSpPr/>
          <p:nvPr/>
        </p:nvSpPr>
        <p:spPr>
          <a:xfrm>
            <a:off x="763587" y="7391400"/>
            <a:ext cx="6858000" cy="1752600"/>
          </a:xfrm>
          <a:prstGeom prst="rect">
            <a:avLst/>
          </a:prstGeom>
          <a:solidFill>
            <a:srgbClr val="CAE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a:extLst>
              <a:ext uri="{FF2B5EF4-FFF2-40B4-BE49-F238E27FC236}">
                <a16:creationId xmlns:a16="http://schemas.microsoft.com/office/drawing/2014/main" id="{304651D7-870E-4094-A031-CD543B81D933}"/>
              </a:ext>
            </a:extLst>
          </p:cNvPr>
          <p:cNvSpPr>
            <a:spLocks noGrp="1"/>
          </p:cNvSpPr>
          <p:nvPr>
            <p:ph type="title"/>
          </p:nvPr>
        </p:nvSpPr>
        <p:spPr>
          <a:xfrm>
            <a:off x="344487" y="703932"/>
            <a:ext cx="23774400" cy="1279524"/>
          </a:xfrm>
        </p:spPr>
        <p:txBody>
          <a:bodyPr>
            <a:normAutofit fontScale="90000"/>
          </a:bodyPr>
          <a:lstStyle/>
          <a:p>
            <a:r>
              <a:rPr lang="es-ES_tradnl" u="sng" dirty="0"/>
              <a:t>México</a:t>
            </a:r>
            <a:r>
              <a:rPr lang="es-ES_tradnl" dirty="0"/>
              <a:t>: Margen para una relajación monetaria y necesidad de captar ingresos para abordar los desafíos estructurales</a:t>
            </a:r>
          </a:p>
        </p:txBody>
      </p:sp>
      <p:sp>
        <p:nvSpPr>
          <p:cNvPr id="4" name="Slide Number Placeholder 3">
            <a:extLst>
              <a:ext uri="{FF2B5EF4-FFF2-40B4-BE49-F238E27FC236}">
                <a16:creationId xmlns:a16="http://schemas.microsoft.com/office/drawing/2014/main" id="{0364A38A-566D-4D13-920C-B0DD9C2DF5C1}"/>
              </a:ext>
            </a:extLst>
          </p:cNvPr>
          <p:cNvSpPr>
            <a:spLocks noGrp="1"/>
          </p:cNvSpPr>
          <p:nvPr>
            <p:ph type="sldNum" sz="quarter" idx="12"/>
          </p:nvPr>
        </p:nvSpPr>
        <p:spPr/>
        <p:txBody>
          <a:bodyPr/>
          <a:lstStyle/>
          <a:p>
            <a:pPr>
              <a:defRPr/>
            </a:pPr>
            <a:fld id="{8F656B37-BEBC-41D0-AF28-DFD391F8A065}" type="slidenum">
              <a:rPr lang="es-ES_tradnl" smtClean="0"/>
              <a:pPr>
                <a:defRPr/>
              </a:pPr>
              <a:t>32</a:t>
            </a:fld>
            <a:endParaRPr lang="es-ES_tradnl" dirty="0"/>
          </a:p>
        </p:txBody>
      </p:sp>
      <p:sp>
        <p:nvSpPr>
          <p:cNvPr id="5" name="TextBox 3">
            <a:extLst>
              <a:ext uri="{FF2B5EF4-FFF2-40B4-BE49-F238E27FC236}">
                <a16:creationId xmlns:a16="http://schemas.microsoft.com/office/drawing/2014/main" id="{D5490432-E789-44DB-B427-4AB131B5EC75}"/>
              </a:ext>
            </a:extLst>
          </p:cNvPr>
          <p:cNvSpPr txBox="1"/>
          <p:nvPr/>
        </p:nvSpPr>
        <p:spPr>
          <a:xfrm>
            <a:off x="306351" y="2501148"/>
            <a:ext cx="7543800" cy="6046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Las tasas reales se han disparado, y eso genera margen para aplicar una política monetaria más expansiva</a:t>
            </a:r>
          </a:p>
        </p:txBody>
      </p:sp>
      <p:sp>
        <p:nvSpPr>
          <p:cNvPr id="6" name="TextBox 3">
            <a:extLst>
              <a:ext uri="{FF2B5EF4-FFF2-40B4-BE49-F238E27FC236}">
                <a16:creationId xmlns:a16="http://schemas.microsoft.com/office/drawing/2014/main" id="{55A164FA-39CA-43B5-8973-4A040B1D9763}"/>
              </a:ext>
            </a:extLst>
          </p:cNvPr>
          <p:cNvSpPr txBox="1"/>
          <p:nvPr/>
        </p:nvSpPr>
        <p:spPr>
          <a:xfrm>
            <a:off x="8459787" y="2666999"/>
            <a:ext cx="7543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La política fiscal debe seguir siendo restrictiva, y deben incrementarse los ingresos…   </a:t>
            </a:r>
          </a:p>
        </p:txBody>
      </p:sp>
      <p:sp>
        <p:nvSpPr>
          <p:cNvPr id="7" name="TextBox 3">
            <a:extLst>
              <a:ext uri="{FF2B5EF4-FFF2-40B4-BE49-F238E27FC236}">
                <a16:creationId xmlns:a16="http://schemas.microsoft.com/office/drawing/2014/main" id="{E197178B-6048-410F-B14F-0E7FC34A4186}"/>
              </a:ext>
            </a:extLst>
          </p:cNvPr>
          <p:cNvSpPr txBox="1"/>
          <p:nvPr/>
        </p:nvSpPr>
        <p:spPr>
          <a:xfrm>
            <a:off x="306386" y="12441238"/>
            <a:ext cx="7543800" cy="7413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a:t>
            </a:r>
            <a:r>
              <a:rPr lang="es-ES_tradnl" sz="1800" dirty="0" err="1">
                <a:latin typeface="Segoe UI" pitchFamily="34" charset="0"/>
                <a:ea typeface="Segoe UI" pitchFamily="34" charset="0"/>
                <a:cs typeface="Segoe UI" pitchFamily="34" charset="0"/>
              </a:rPr>
              <a:t>Consensus</a:t>
            </a:r>
            <a:r>
              <a:rPr lang="es-ES_tradnl" sz="1800" dirty="0">
                <a:latin typeface="Segoe UI" pitchFamily="34" charset="0"/>
                <a:ea typeface="Segoe UI" pitchFamily="34" charset="0"/>
                <a:cs typeface="Segoe UI" pitchFamily="34" charset="0"/>
              </a:rPr>
              <a:t> </a:t>
            </a:r>
            <a:r>
              <a:rPr lang="es-ES_tradnl" sz="1800" dirty="0" err="1">
                <a:latin typeface="Segoe UI" pitchFamily="34" charset="0"/>
                <a:ea typeface="Segoe UI" pitchFamily="34" charset="0"/>
                <a:cs typeface="Segoe UI" pitchFamily="34" charset="0"/>
              </a:rPr>
              <a:t>Forecasts</a:t>
            </a:r>
            <a:r>
              <a:rPr lang="es-ES_tradnl" sz="1800" dirty="0">
                <a:latin typeface="Segoe UI" pitchFamily="34" charset="0"/>
                <a:ea typeface="Segoe UI" pitchFamily="34" charset="0"/>
                <a:cs typeface="Segoe UI" pitchFamily="34" charset="0"/>
              </a:rPr>
              <a:t>; </a:t>
            </a:r>
            <a:r>
              <a:rPr lang="es-ES_tradnl" sz="1800" dirty="0" err="1">
                <a:latin typeface="Segoe UI" pitchFamily="34" charset="0"/>
                <a:ea typeface="Segoe UI" pitchFamily="34" charset="0"/>
                <a:cs typeface="Segoe UI" pitchFamily="34" charset="0"/>
              </a:rPr>
              <a:t>Haver</a:t>
            </a:r>
            <a:r>
              <a:rPr lang="es-ES_tradnl" sz="1800" dirty="0">
                <a:latin typeface="Segoe UI" pitchFamily="34" charset="0"/>
                <a:ea typeface="Segoe UI" pitchFamily="34" charset="0"/>
                <a:cs typeface="Segoe UI" pitchFamily="34" charset="0"/>
              </a:rPr>
              <a:t> </a:t>
            </a:r>
            <a:r>
              <a:rPr lang="es-ES_tradnl" sz="1800" dirty="0" err="1">
                <a:latin typeface="Segoe UI" pitchFamily="34" charset="0"/>
                <a:ea typeface="Segoe UI" pitchFamily="34" charset="0"/>
                <a:cs typeface="Segoe UI" pitchFamily="34" charset="0"/>
              </a:rPr>
              <a:t>Analytics</a:t>
            </a:r>
            <a:r>
              <a:rPr lang="es-ES_tradnl" sz="1800" dirty="0">
                <a:latin typeface="Segoe UI" pitchFamily="34" charset="0"/>
                <a:ea typeface="Segoe UI" pitchFamily="34" charset="0"/>
                <a:cs typeface="Segoe UI" pitchFamily="34" charset="0"/>
              </a:rPr>
              <a:t>; autoridades nacionales; y cálculos del personal técnico del FMI.</a:t>
            </a:r>
          </a:p>
        </p:txBody>
      </p:sp>
      <p:sp>
        <p:nvSpPr>
          <p:cNvPr id="8" name="TextBox 3">
            <a:extLst>
              <a:ext uri="{FF2B5EF4-FFF2-40B4-BE49-F238E27FC236}">
                <a16:creationId xmlns:a16="http://schemas.microsoft.com/office/drawing/2014/main" id="{AEF0108F-706D-418F-9687-5F6D9E113418}"/>
              </a:ext>
            </a:extLst>
          </p:cNvPr>
          <p:cNvSpPr txBox="1"/>
          <p:nvPr/>
        </p:nvSpPr>
        <p:spPr>
          <a:xfrm>
            <a:off x="8459787" y="12441237"/>
            <a:ext cx="7543800" cy="54451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 Base de datos </a:t>
            </a:r>
            <a:r>
              <a:rPr lang="es-ES_tradnl" sz="1800" dirty="0" err="1">
                <a:latin typeface="Segoe UI" pitchFamily="34" charset="0"/>
                <a:ea typeface="Segoe UI" pitchFamily="34" charset="0"/>
                <a:cs typeface="Segoe UI" pitchFamily="34" charset="0"/>
              </a:rPr>
              <a:t>Revenue</a:t>
            </a:r>
            <a:r>
              <a:rPr lang="es-ES_tradnl" sz="1800" dirty="0">
                <a:latin typeface="Segoe UI" pitchFamily="34" charset="0"/>
                <a:ea typeface="Segoe UI" pitchFamily="34" charset="0"/>
                <a:cs typeface="Segoe UI" pitchFamily="34" charset="0"/>
              </a:rPr>
              <a:t> </a:t>
            </a:r>
            <a:r>
              <a:rPr lang="es-ES_tradnl" sz="1800" dirty="0" err="1">
                <a:latin typeface="Segoe UI" pitchFamily="34" charset="0"/>
                <a:ea typeface="Segoe UI" pitchFamily="34" charset="0"/>
                <a:cs typeface="Segoe UI" pitchFamily="34" charset="0"/>
              </a:rPr>
              <a:t>Statistics</a:t>
            </a:r>
            <a:r>
              <a:rPr lang="es-ES_tradnl" sz="1800" dirty="0">
                <a:latin typeface="Segoe UI" pitchFamily="34" charset="0"/>
                <a:ea typeface="Segoe UI" pitchFamily="34" charset="0"/>
                <a:cs typeface="Segoe UI" pitchFamily="34" charset="0"/>
              </a:rPr>
              <a:t> de la OCDE.</a:t>
            </a:r>
          </a:p>
        </p:txBody>
      </p:sp>
      <p:sp>
        <p:nvSpPr>
          <p:cNvPr id="9" name="TextBox 3">
            <a:extLst>
              <a:ext uri="{FF2B5EF4-FFF2-40B4-BE49-F238E27FC236}">
                <a16:creationId xmlns:a16="http://schemas.microsoft.com/office/drawing/2014/main" id="{EDF05B8D-6DE4-4815-9269-0213BCD1781F}"/>
              </a:ext>
            </a:extLst>
          </p:cNvPr>
          <p:cNvSpPr txBox="1"/>
          <p:nvPr/>
        </p:nvSpPr>
        <p:spPr>
          <a:xfrm>
            <a:off x="16536987" y="12420601"/>
            <a:ext cx="7543800" cy="5651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a:t>
            </a:r>
            <a:r>
              <a:rPr lang="es-ES_tradnl" sz="1800" dirty="0" err="1">
                <a:latin typeface="Segoe UI" pitchFamily="34" charset="0"/>
                <a:ea typeface="Segoe UI" pitchFamily="34" charset="0"/>
                <a:cs typeface="Segoe UI" pitchFamily="34" charset="0"/>
              </a:rPr>
              <a:t>Haver</a:t>
            </a:r>
            <a:r>
              <a:rPr lang="es-ES_tradnl" sz="1800" dirty="0">
                <a:latin typeface="Segoe UI" pitchFamily="34" charset="0"/>
                <a:ea typeface="Segoe UI" pitchFamily="34" charset="0"/>
                <a:cs typeface="Segoe UI" pitchFamily="34" charset="0"/>
              </a:rPr>
              <a:t> </a:t>
            </a:r>
            <a:r>
              <a:rPr lang="es-ES_tradnl" sz="1800" dirty="0" err="1">
                <a:latin typeface="Segoe UI" pitchFamily="34" charset="0"/>
                <a:ea typeface="Segoe UI" pitchFamily="34" charset="0"/>
                <a:cs typeface="Segoe UI" pitchFamily="34" charset="0"/>
              </a:rPr>
              <a:t>Analytics</a:t>
            </a:r>
            <a:r>
              <a:rPr lang="es-ES_tradnl" sz="1800" dirty="0">
                <a:latin typeface="Segoe UI" pitchFamily="34" charset="0"/>
                <a:ea typeface="Segoe UI" pitchFamily="34" charset="0"/>
                <a:cs typeface="Segoe UI" pitchFamily="34" charset="0"/>
              </a:rPr>
              <a:t>; autoridades nacionales; y cálculos del personal técnico del FMI.</a:t>
            </a:r>
          </a:p>
        </p:txBody>
      </p:sp>
      <p:sp>
        <p:nvSpPr>
          <p:cNvPr id="10" name="TextBox 3">
            <a:extLst>
              <a:ext uri="{FF2B5EF4-FFF2-40B4-BE49-F238E27FC236}">
                <a16:creationId xmlns:a16="http://schemas.microsoft.com/office/drawing/2014/main" id="{5295DBC2-EF00-423F-95CB-B1BB736E4D7F}"/>
              </a:ext>
            </a:extLst>
          </p:cNvPr>
          <p:cNvSpPr txBox="1"/>
          <p:nvPr/>
        </p:nvSpPr>
        <p:spPr>
          <a:xfrm>
            <a:off x="16308387" y="2334417"/>
            <a:ext cx="779404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 para combatir la pobreza y hacer frente a las presiones de gasto generadas por las prestaciones sociales y las necesidades de infraestructura</a:t>
            </a:r>
          </a:p>
        </p:txBody>
      </p:sp>
      <p:graphicFrame>
        <p:nvGraphicFramePr>
          <p:cNvPr id="16" name="Chart 15">
            <a:extLst>
              <a:ext uri="{FF2B5EF4-FFF2-40B4-BE49-F238E27FC236}">
                <a16:creationId xmlns:a16="http://schemas.microsoft.com/office/drawing/2014/main" id="{BE088F5E-06B8-47AD-BF6A-D1022DF869F0}"/>
              </a:ext>
            </a:extLst>
          </p:cNvPr>
          <p:cNvGraphicFramePr>
            <a:graphicFrameLocks noGrp="1"/>
          </p:cNvGraphicFramePr>
          <p:nvPr>
            <p:extLst>
              <p:ext uri="{D42A27DB-BD31-4B8C-83A1-F6EECF244321}">
                <p14:modId xmlns:p14="http://schemas.microsoft.com/office/powerpoint/2010/main" val="1654177248"/>
              </p:ext>
            </p:extLst>
          </p:nvPr>
        </p:nvGraphicFramePr>
        <p:xfrm>
          <a:off x="8459787" y="3701002"/>
          <a:ext cx="7543800" cy="822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08CFC873-70A7-411D-8395-8F596795C45B}"/>
              </a:ext>
            </a:extLst>
          </p:cNvPr>
          <p:cNvGraphicFramePr>
            <a:graphicFrameLocks/>
          </p:cNvGraphicFramePr>
          <p:nvPr>
            <p:extLst>
              <p:ext uri="{D42A27DB-BD31-4B8C-83A1-F6EECF244321}">
                <p14:modId xmlns:p14="http://schemas.microsoft.com/office/powerpoint/2010/main" val="1129851157"/>
              </p:ext>
            </p:extLst>
          </p:nvPr>
        </p:nvGraphicFramePr>
        <p:xfrm>
          <a:off x="420687" y="3695700"/>
          <a:ext cx="7543800" cy="822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0247079A-AC37-4015-BB3E-5A9E949305EE}"/>
              </a:ext>
            </a:extLst>
          </p:cNvPr>
          <p:cNvGraphicFramePr>
            <a:graphicFrameLocks/>
          </p:cNvGraphicFramePr>
          <p:nvPr>
            <p:extLst>
              <p:ext uri="{D42A27DB-BD31-4B8C-83A1-F6EECF244321}">
                <p14:modId xmlns:p14="http://schemas.microsoft.com/office/powerpoint/2010/main" val="983004479"/>
              </p:ext>
            </p:extLst>
          </p:nvPr>
        </p:nvGraphicFramePr>
        <p:xfrm>
          <a:off x="16433507" y="3695700"/>
          <a:ext cx="7543800" cy="8229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9124970"/>
      </p:ext>
    </p:extLst>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5"/>
          <p:cNvSpPr>
            <a:spLocks noChangeAspect="1"/>
          </p:cNvSpPr>
          <p:nvPr/>
        </p:nvSpPr>
        <p:spPr bwMode="auto">
          <a:xfrm>
            <a:off x="11906250" y="609600"/>
            <a:ext cx="11464925" cy="12192000"/>
          </a:xfrm>
          <a:custGeom>
            <a:avLst/>
            <a:gdLst>
              <a:gd name="T0" fmla="*/ 2147483646 w 21598"/>
              <a:gd name="T1" fmla="*/ 147510782 h 21600"/>
              <a:gd name="T2" fmla="*/ 2147483646 w 21598"/>
              <a:gd name="T3" fmla="*/ 184149436 h 21600"/>
              <a:gd name="T4" fmla="*/ 2147483646 w 21598"/>
              <a:gd name="T5" fmla="*/ 217283453 h 21600"/>
              <a:gd name="T6" fmla="*/ 2147483646 w 21598"/>
              <a:gd name="T7" fmla="*/ 279728507 h 21600"/>
              <a:gd name="T8" fmla="*/ 2147483646 w 21598"/>
              <a:gd name="T9" fmla="*/ 224292724 h 21600"/>
              <a:gd name="T10" fmla="*/ 2147483646 w 21598"/>
              <a:gd name="T11" fmla="*/ 237036751 h 21600"/>
              <a:gd name="T12" fmla="*/ 2147483646 w 21598"/>
              <a:gd name="T13" fmla="*/ 310314058 h 21600"/>
              <a:gd name="T14" fmla="*/ 2147483646 w 21598"/>
              <a:gd name="T15" fmla="*/ 514216227 h 21600"/>
              <a:gd name="T16" fmla="*/ 2147483646 w 21598"/>
              <a:gd name="T17" fmla="*/ 458462098 h 21600"/>
              <a:gd name="T18" fmla="*/ 2147483646 w 21598"/>
              <a:gd name="T19" fmla="*/ 359377827 h 21600"/>
              <a:gd name="T20" fmla="*/ 2147483646 w 21598"/>
              <a:gd name="T21" fmla="*/ 459736049 h 21600"/>
              <a:gd name="T22" fmla="*/ 2147483646 w 21598"/>
              <a:gd name="T23" fmla="*/ 818477182 h 21600"/>
              <a:gd name="T24" fmla="*/ 2147483646 w 21598"/>
              <a:gd name="T25" fmla="*/ 502428369 h 21600"/>
              <a:gd name="T26" fmla="*/ 2147483646 w 21598"/>
              <a:gd name="T27" fmla="*/ 535562387 h 21600"/>
              <a:gd name="T28" fmla="*/ 2147483646 w 21598"/>
              <a:gd name="T29" fmla="*/ 915649116 h 21600"/>
              <a:gd name="T30" fmla="*/ 2147483646 w 21598"/>
              <a:gd name="T31" fmla="*/ 955155147 h 21600"/>
              <a:gd name="T32" fmla="*/ 2147483646 w 21598"/>
              <a:gd name="T33" fmla="*/ 941455516 h 21600"/>
              <a:gd name="T34" fmla="*/ 2147483646 w 21598"/>
              <a:gd name="T35" fmla="*/ 1540419124 h 21600"/>
              <a:gd name="T36" fmla="*/ 2147483646 w 21598"/>
              <a:gd name="T37" fmla="*/ 2023413107 h 21600"/>
              <a:gd name="T38" fmla="*/ 2147483646 w 21598"/>
              <a:gd name="T39" fmla="*/ 2147483646 h 21600"/>
              <a:gd name="T40" fmla="*/ 2147483646 w 21598"/>
              <a:gd name="T41" fmla="*/ 2147483646 h 21600"/>
              <a:gd name="T42" fmla="*/ 2147483646 w 21598"/>
              <a:gd name="T43" fmla="*/ 2147483646 h 21600"/>
              <a:gd name="T44" fmla="*/ 2147483646 w 21598"/>
              <a:gd name="T45" fmla="*/ 2147483646 h 21600"/>
              <a:gd name="T46" fmla="*/ 2147483646 w 21598"/>
              <a:gd name="T47" fmla="*/ 2147483646 h 21600"/>
              <a:gd name="T48" fmla="*/ 2147483646 w 21598"/>
              <a:gd name="T49" fmla="*/ 2147483646 h 21600"/>
              <a:gd name="T50" fmla="*/ 2147483646 w 21598"/>
              <a:gd name="T51" fmla="*/ 2147483646 h 21600"/>
              <a:gd name="T52" fmla="*/ 2147483646 w 21598"/>
              <a:gd name="T53" fmla="*/ 2147483646 h 21600"/>
              <a:gd name="T54" fmla="*/ 2147483646 w 21598"/>
              <a:gd name="T55" fmla="*/ 2147483646 h 21600"/>
              <a:gd name="T56" fmla="*/ 2147483646 w 21598"/>
              <a:gd name="T57" fmla="*/ 2147483646 h 21600"/>
              <a:gd name="T58" fmla="*/ 1922044406 w 21598"/>
              <a:gd name="T59" fmla="*/ 2147483646 h 21600"/>
              <a:gd name="T60" fmla="*/ 1951631429 w 21598"/>
              <a:gd name="T61" fmla="*/ 1482434311 h 21600"/>
              <a:gd name="T62" fmla="*/ 1829619530 w 21598"/>
              <a:gd name="T63" fmla="*/ 1139941840 h 21600"/>
              <a:gd name="T64" fmla="*/ 1415961235 w 21598"/>
              <a:gd name="T65" fmla="*/ 908958756 h 21600"/>
              <a:gd name="T66" fmla="*/ 821680208 w 21598"/>
              <a:gd name="T67" fmla="*/ 1004537827 h 21600"/>
              <a:gd name="T68" fmla="*/ 920022808 w 21598"/>
              <a:gd name="T69" fmla="*/ 743606449 h 21600"/>
              <a:gd name="T70" fmla="*/ 1727613653 w 21598"/>
              <a:gd name="T71" fmla="*/ 450496658 h 21600"/>
              <a:gd name="T72" fmla="*/ 2147483646 w 21598"/>
              <a:gd name="T73" fmla="*/ 552766653 h 21600"/>
              <a:gd name="T74" fmla="*/ 2147483646 w 21598"/>
              <a:gd name="T75" fmla="*/ 580484827 h 21600"/>
              <a:gd name="T76" fmla="*/ 2147483646 w 21598"/>
              <a:gd name="T77" fmla="*/ 540341538 h 21600"/>
              <a:gd name="T78" fmla="*/ 1186308139 w 21598"/>
              <a:gd name="T79" fmla="*/ 654080480 h 21600"/>
              <a:gd name="T80" fmla="*/ 2147483646 w 21598"/>
              <a:gd name="T81" fmla="*/ 783749738 h 21600"/>
              <a:gd name="T82" fmla="*/ 2147483646 w 21598"/>
              <a:gd name="T83" fmla="*/ 835044191 h 21600"/>
              <a:gd name="T84" fmla="*/ 1412579831 w 21598"/>
              <a:gd name="T85" fmla="*/ 934765156 h 21600"/>
              <a:gd name="T86" fmla="*/ 1734095121 w 21598"/>
              <a:gd name="T87" fmla="*/ 1083231542 h 21600"/>
              <a:gd name="T88" fmla="*/ 1849062340 w 21598"/>
              <a:gd name="T89" fmla="*/ 1147906716 h 21600"/>
              <a:gd name="T90" fmla="*/ 1663085628 w 21598"/>
              <a:gd name="T91" fmla="*/ 1238388853 h 21600"/>
              <a:gd name="T92" fmla="*/ 2147483646 w 21598"/>
              <a:gd name="T93" fmla="*/ 1471920404 h 21600"/>
              <a:gd name="T94" fmla="*/ 2147483646 w 21598"/>
              <a:gd name="T95" fmla="*/ 1598085027 h 21600"/>
              <a:gd name="T96" fmla="*/ 2147483646 w 21598"/>
              <a:gd name="T97" fmla="*/ 2147483646 h 21600"/>
              <a:gd name="T98" fmla="*/ 2147483646 w 21598"/>
              <a:gd name="T99" fmla="*/ 2147483646 h 21600"/>
              <a:gd name="T100" fmla="*/ 2147483646 w 21598"/>
              <a:gd name="T101" fmla="*/ 2147483646 h 21600"/>
              <a:gd name="T102" fmla="*/ 2147483646 w 21598"/>
              <a:gd name="T103" fmla="*/ 2147483646 h 21600"/>
              <a:gd name="T104" fmla="*/ 2147483646 w 21598"/>
              <a:gd name="T105" fmla="*/ 2147483646 h 21600"/>
              <a:gd name="T106" fmla="*/ 2147483646 w 21598"/>
              <a:gd name="T107" fmla="*/ 2147483646 h 21600"/>
              <a:gd name="T108" fmla="*/ 2147483646 w 21598"/>
              <a:gd name="T109" fmla="*/ 2147483646 h 21600"/>
              <a:gd name="T110" fmla="*/ 2147483646 w 21598"/>
              <a:gd name="T111" fmla="*/ 2147483646 h 21600"/>
              <a:gd name="T112" fmla="*/ 2147483646 w 21598"/>
              <a:gd name="T113" fmla="*/ 2147483646 h 21600"/>
              <a:gd name="T114" fmla="*/ 2147483646 w 21598"/>
              <a:gd name="T115" fmla="*/ 2147483646 h 21600"/>
              <a:gd name="T116" fmla="*/ 2147483646 w 21598"/>
              <a:gd name="T117" fmla="*/ 47152560 h 21600"/>
              <a:gd name="T118" fmla="*/ 2147483646 w 21598"/>
              <a:gd name="T119" fmla="*/ 219195227 h 21600"/>
              <a:gd name="T120" fmla="*/ 2147483646 w 21598"/>
              <a:gd name="T121" fmla="*/ 147510782 h 21600"/>
              <a:gd name="T122" fmla="*/ 2147483646 w 21598"/>
              <a:gd name="T123" fmla="*/ 80286578 h 21600"/>
              <a:gd name="T124" fmla="*/ 2147483646 w 21598"/>
              <a:gd name="T125" fmla="*/ 8602133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598" h="21600">
                <a:moveTo>
                  <a:pt x="17778" y="174"/>
                </a:moveTo>
                <a:cubicBezTo>
                  <a:pt x="17723" y="176"/>
                  <a:pt x="17660" y="183"/>
                  <a:pt x="17607" y="174"/>
                </a:cubicBezTo>
                <a:lnTo>
                  <a:pt x="17778" y="174"/>
                </a:lnTo>
                <a:close/>
                <a:moveTo>
                  <a:pt x="18100" y="228"/>
                </a:moveTo>
                <a:lnTo>
                  <a:pt x="18016" y="228"/>
                </a:lnTo>
                <a:cubicBezTo>
                  <a:pt x="18042" y="220"/>
                  <a:pt x="18075" y="220"/>
                  <a:pt x="18100" y="228"/>
                </a:cubicBezTo>
                <a:close/>
                <a:moveTo>
                  <a:pt x="16115" y="311"/>
                </a:moveTo>
                <a:lnTo>
                  <a:pt x="16233" y="311"/>
                </a:lnTo>
                <a:lnTo>
                  <a:pt x="16248" y="328"/>
                </a:lnTo>
                <a:lnTo>
                  <a:pt x="16170" y="375"/>
                </a:lnTo>
                <a:lnTo>
                  <a:pt x="16138" y="375"/>
                </a:lnTo>
                <a:lnTo>
                  <a:pt x="16101" y="337"/>
                </a:lnTo>
                <a:cubicBezTo>
                  <a:pt x="16103" y="349"/>
                  <a:pt x="16068" y="347"/>
                  <a:pt x="16067" y="334"/>
                </a:cubicBezTo>
                <a:lnTo>
                  <a:pt x="16107" y="327"/>
                </a:lnTo>
                <a:lnTo>
                  <a:pt x="16115" y="311"/>
                </a:lnTo>
                <a:close/>
                <a:moveTo>
                  <a:pt x="15403" y="401"/>
                </a:moveTo>
                <a:cubicBezTo>
                  <a:pt x="15489" y="439"/>
                  <a:pt x="15485" y="436"/>
                  <a:pt x="15724" y="450"/>
                </a:cubicBezTo>
                <a:lnTo>
                  <a:pt x="15763" y="479"/>
                </a:lnTo>
                <a:cubicBezTo>
                  <a:pt x="15755" y="496"/>
                  <a:pt x="15620" y="544"/>
                  <a:pt x="15740" y="550"/>
                </a:cubicBezTo>
                <a:lnTo>
                  <a:pt x="15500" y="578"/>
                </a:lnTo>
                <a:lnTo>
                  <a:pt x="15506" y="544"/>
                </a:lnTo>
                <a:lnTo>
                  <a:pt x="15358" y="519"/>
                </a:lnTo>
                <a:cubicBezTo>
                  <a:pt x="15364" y="540"/>
                  <a:pt x="15302" y="514"/>
                  <a:pt x="15297" y="509"/>
                </a:cubicBezTo>
                <a:lnTo>
                  <a:pt x="15088" y="522"/>
                </a:lnTo>
                <a:cubicBezTo>
                  <a:pt x="15512" y="495"/>
                  <a:pt x="14781" y="380"/>
                  <a:pt x="15250" y="396"/>
                </a:cubicBezTo>
                <a:lnTo>
                  <a:pt x="15403" y="401"/>
                </a:lnTo>
                <a:close/>
                <a:moveTo>
                  <a:pt x="16803" y="398"/>
                </a:moveTo>
                <a:lnTo>
                  <a:pt x="16886" y="398"/>
                </a:lnTo>
                <a:cubicBezTo>
                  <a:pt x="16861" y="407"/>
                  <a:pt x="16828" y="407"/>
                  <a:pt x="16803" y="398"/>
                </a:cubicBezTo>
                <a:close/>
                <a:moveTo>
                  <a:pt x="17763" y="418"/>
                </a:moveTo>
                <a:lnTo>
                  <a:pt x="17758" y="440"/>
                </a:lnTo>
                <a:lnTo>
                  <a:pt x="17971" y="468"/>
                </a:lnTo>
                <a:lnTo>
                  <a:pt x="17410" y="463"/>
                </a:lnTo>
                <a:cubicBezTo>
                  <a:pt x="17422" y="459"/>
                  <a:pt x="17564" y="421"/>
                  <a:pt x="17559" y="444"/>
                </a:cubicBezTo>
                <a:lnTo>
                  <a:pt x="17763" y="418"/>
                </a:lnTo>
                <a:close/>
                <a:moveTo>
                  <a:pt x="18702" y="428"/>
                </a:moveTo>
                <a:cubicBezTo>
                  <a:pt x="18730" y="437"/>
                  <a:pt x="18764" y="440"/>
                  <a:pt x="18794" y="442"/>
                </a:cubicBezTo>
                <a:cubicBezTo>
                  <a:pt x="18752" y="443"/>
                  <a:pt x="18671" y="457"/>
                  <a:pt x="18702" y="428"/>
                </a:cubicBezTo>
                <a:close/>
                <a:moveTo>
                  <a:pt x="16248" y="472"/>
                </a:moveTo>
                <a:lnTo>
                  <a:pt x="16233" y="488"/>
                </a:lnTo>
                <a:lnTo>
                  <a:pt x="16355" y="512"/>
                </a:lnTo>
                <a:lnTo>
                  <a:pt x="15976" y="565"/>
                </a:lnTo>
                <a:cubicBezTo>
                  <a:pt x="15992" y="579"/>
                  <a:pt x="15898" y="558"/>
                  <a:pt x="15908" y="542"/>
                </a:cubicBezTo>
                <a:cubicBezTo>
                  <a:pt x="15923" y="518"/>
                  <a:pt x="16055" y="550"/>
                  <a:pt x="16021" y="539"/>
                </a:cubicBezTo>
                <a:lnTo>
                  <a:pt x="15938" y="521"/>
                </a:lnTo>
                <a:lnTo>
                  <a:pt x="16016" y="444"/>
                </a:lnTo>
                <a:cubicBezTo>
                  <a:pt x="16091" y="437"/>
                  <a:pt x="16179" y="454"/>
                  <a:pt x="16248" y="472"/>
                </a:cubicBezTo>
                <a:close/>
                <a:moveTo>
                  <a:pt x="14450" y="482"/>
                </a:moveTo>
                <a:lnTo>
                  <a:pt x="14450" y="508"/>
                </a:lnTo>
                <a:lnTo>
                  <a:pt x="14340" y="530"/>
                </a:lnTo>
                <a:lnTo>
                  <a:pt x="14007" y="530"/>
                </a:lnTo>
                <a:cubicBezTo>
                  <a:pt x="13986" y="530"/>
                  <a:pt x="13958" y="540"/>
                  <a:pt x="13944" y="529"/>
                </a:cubicBezTo>
                <a:lnTo>
                  <a:pt x="13950" y="510"/>
                </a:lnTo>
                <a:cubicBezTo>
                  <a:pt x="14120" y="496"/>
                  <a:pt x="14280" y="482"/>
                  <a:pt x="14450" y="482"/>
                </a:cubicBezTo>
                <a:close/>
                <a:moveTo>
                  <a:pt x="14170" y="608"/>
                </a:moveTo>
                <a:lnTo>
                  <a:pt x="13738" y="619"/>
                </a:lnTo>
                <a:cubicBezTo>
                  <a:pt x="13725" y="546"/>
                  <a:pt x="14267" y="525"/>
                  <a:pt x="14322" y="542"/>
                </a:cubicBezTo>
                <a:cubicBezTo>
                  <a:pt x="14370" y="557"/>
                  <a:pt x="14268" y="565"/>
                  <a:pt x="14235" y="562"/>
                </a:cubicBezTo>
                <a:cubicBezTo>
                  <a:pt x="14205" y="559"/>
                  <a:pt x="14201" y="608"/>
                  <a:pt x="14170" y="608"/>
                </a:cubicBezTo>
                <a:close/>
                <a:moveTo>
                  <a:pt x="13633" y="552"/>
                </a:moveTo>
                <a:cubicBezTo>
                  <a:pt x="13671" y="548"/>
                  <a:pt x="13712" y="561"/>
                  <a:pt x="13736" y="583"/>
                </a:cubicBezTo>
                <a:lnTo>
                  <a:pt x="13682" y="599"/>
                </a:lnTo>
                <a:lnTo>
                  <a:pt x="13626" y="576"/>
                </a:lnTo>
                <a:cubicBezTo>
                  <a:pt x="13630" y="583"/>
                  <a:pt x="13623" y="556"/>
                  <a:pt x="13633" y="552"/>
                </a:cubicBezTo>
                <a:close/>
                <a:moveTo>
                  <a:pt x="15412" y="562"/>
                </a:moveTo>
                <a:lnTo>
                  <a:pt x="15421" y="578"/>
                </a:lnTo>
                <a:cubicBezTo>
                  <a:pt x="15433" y="599"/>
                  <a:pt x="15412" y="573"/>
                  <a:pt x="15403" y="573"/>
                </a:cubicBezTo>
                <a:cubicBezTo>
                  <a:pt x="15360" y="573"/>
                  <a:pt x="15315" y="591"/>
                  <a:pt x="15258" y="585"/>
                </a:cubicBezTo>
                <a:lnTo>
                  <a:pt x="15236" y="567"/>
                </a:lnTo>
                <a:lnTo>
                  <a:pt x="15412" y="562"/>
                </a:lnTo>
                <a:close/>
                <a:moveTo>
                  <a:pt x="16399" y="584"/>
                </a:moveTo>
                <a:cubicBezTo>
                  <a:pt x="16489" y="639"/>
                  <a:pt x="16222" y="622"/>
                  <a:pt x="16223" y="637"/>
                </a:cubicBezTo>
                <a:lnTo>
                  <a:pt x="16082" y="620"/>
                </a:lnTo>
                <a:lnTo>
                  <a:pt x="16097" y="614"/>
                </a:lnTo>
                <a:cubicBezTo>
                  <a:pt x="16087" y="611"/>
                  <a:pt x="16009" y="615"/>
                  <a:pt x="16021" y="595"/>
                </a:cubicBezTo>
                <a:cubicBezTo>
                  <a:pt x="16145" y="566"/>
                  <a:pt x="16276" y="616"/>
                  <a:pt x="16399" y="584"/>
                </a:cubicBezTo>
                <a:close/>
                <a:moveTo>
                  <a:pt x="20011" y="601"/>
                </a:moveTo>
                <a:cubicBezTo>
                  <a:pt x="19983" y="630"/>
                  <a:pt x="19941" y="600"/>
                  <a:pt x="19896" y="642"/>
                </a:cubicBezTo>
                <a:cubicBezTo>
                  <a:pt x="19812" y="633"/>
                  <a:pt x="19729" y="616"/>
                  <a:pt x="19650" y="594"/>
                </a:cubicBezTo>
                <a:cubicBezTo>
                  <a:pt x="19760" y="582"/>
                  <a:pt x="19904" y="572"/>
                  <a:pt x="20011" y="601"/>
                </a:cubicBezTo>
                <a:close/>
                <a:moveTo>
                  <a:pt x="14748" y="594"/>
                </a:moveTo>
                <a:cubicBezTo>
                  <a:pt x="14748" y="594"/>
                  <a:pt x="14829" y="593"/>
                  <a:pt x="14823" y="596"/>
                </a:cubicBezTo>
                <a:cubicBezTo>
                  <a:pt x="14850" y="598"/>
                  <a:pt x="14868" y="622"/>
                  <a:pt x="14868" y="634"/>
                </a:cubicBezTo>
                <a:cubicBezTo>
                  <a:pt x="14868" y="666"/>
                  <a:pt x="14824" y="669"/>
                  <a:pt x="14804" y="669"/>
                </a:cubicBezTo>
                <a:cubicBezTo>
                  <a:pt x="14785" y="669"/>
                  <a:pt x="14772" y="664"/>
                  <a:pt x="14748" y="657"/>
                </a:cubicBezTo>
                <a:lnTo>
                  <a:pt x="14748" y="594"/>
                </a:lnTo>
                <a:close/>
                <a:moveTo>
                  <a:pt x="13381" y="627"/>
                </a:moveTo>
                <a:lnTo>
                  <a:pt x="13389" y="646"/>
                </a:lnTo>
                <a:lnTo>
                  <a:pt x="13280" y="648"/>
                </a:lnTo>
                <a:cubicBezTo>
                  <a:pt x="13214" y="676"/>
                  <a:pt x="12698" y="793"/>
                  <a:pt x="12892" y="723"/>
                </a:cubicBezTo>
                <a:cubicBezTo>
                  <a:pt x="12950" y="702"/>
                  <a:pt x="12622" y="802"/>
                  <a:pt x="12611" y="755"/>
                </a:cubicBezTo>
                <a:lnTo>
                  <a:pt x="12448" y="817"/>
                </a:lnTo>
                <a:lnTo>
                  <a:pt x="12464" y="823"/>
                </a:lnTo>
                <a:lnTo>
                  <a:pt x="12389" y="823"/>
                </a:lnTo>
                <a:lnTo>
                  <a:pt x="12245" y="787"/>
                </a:lnTo>
                <a:lnTo>
                  <a:pt x="12157" y="787"/>
                </a:lnTo>
                <a:lnTo>
                  <a:pt x="12146" y="798"/>
                </a:lnTo>
                <a:cubicBezTo>
                  <a:pt x="12121" y="782"/>
                  <a:pt x="12152" y="760"/>
                  <a:pt x="12175" y="756"/>
                </a:cubicBezTo>
                <a:lnTo>
                  <a:pt x="12706" y="682"/>
                </a:lnTo>
                <a:lnTo>
                  <a:pt x="12691" y="670"/>
                </a:lnTo>
                <a:lnTo>
                  <a:pt x="13116" y="634"/>
                </a:lnTo>
                <a:lnTo>
                  <a:pt x="13381" y="627"/>
                </a:lnTo>
                <a:close/>
                <a:moveTo>
                  <a:pt x="17929" y="632"/>
                </a:moveTo>
                <a:cubicBezTo>
                  <a:pt x="17946" y="637"/>
                  <a:pt x="17968" y="637"/>
                  <a:pt x="17994" y="645"/>
                </a:cubicBezTo>
                <a:cubicBezTo>
                  <a:pt x="17968" y="653"/>
                  <a:pt x="17936" y="653"/>
                  <a:pt x="17910" y="646"/>
                </a:cubicBezTo>
                <a:lnTo>
                  <a:pt x="17929" y="632"/>
                </a:lnTo>
                <a:close/>
                <a:moveTo>
                  <a:pt x="17888" y="656"/>
                </a:moveTo>
                <a:cubicBezTo>
                  <a:pt x="17861" y="657"/>
                  <a:pt x="17871" y="666"/>
                  <a:pt x="17812" y="650"/>
                </a:cubicBezTo>
                <a:lnTo>
                  <a:pt x="17888" y="656"/>
                </a:lnTo>
                <a:close/>
                <a:moveTo>
                  <a:pt x="18096" y="656"/>
                </a:moveTo>
                <a:cubicBezTo>
                  <a:pt x="18073" y="658"/>
                  <a:pt x="18042" y="664"/>
                  <a:pt x="18017" y="656"/>
                </a:cubicBezTo>
                <a:lnTo>
                  <a:pt x="18096" y="656"/>
                </a:lnTo>
                <a:close/>
                <a:moveTo>
                  <a:pt x="15848" y="670"/>
                </a:moveTo>
                <a:cubicBezTo>
                  <a:pt x="15919" y="668"/>
                  <a:pt x="16304" y="634"/>
                  <a:pt x="16173" y="725"/>
                </a:cubicBezTo>
                <a:lnTo>
                  <a:pt x="16148" y="750"/>
                </a:lnTo>
                <a:lnTo>
                  <a:pt x="16325" y="730"/>
                </a:lnTo>
                <a:lnTo>
                  <a:pt x="16309" y="724"/>
                </a:lnTo>
                <a:lnTo>
                  <a:pt x="16465" y="717"/>
                </a:lnTo>
                <a:cubicBezTo>
                  <a:pt x="16467" y="703"/>
                  <a:pt x="16509" y="707"/>
                  <a:pt x="16519" y="712"/>
                </a:cubicBezTo>
                <a:cubicBezTo>
                  <a:pt x="16534" y="720"/>
                  <a:pt x="16496" y="749"/>
                  <a:pt x="16514" y="751"/>
                </a:cubicBezTo>
                <a:lnTo>
                  <a:pt x="16657" y="750"/>
                </a:lnTo>
                <a:lnTo>
                  <a:pt x="16657" y="781"/>
                </a:lnTo>
                <a:lnTo>
                  <a:pt x="16451" y="787"/>
                </a:lnTo>
                <a:lnTo>
                  <a:pt x="16484" y="827"/>
                </a:lnTo>
                <a:lnTo>
                  <a:pt x="16560" y="838"/>
                </a:lnTo>
                <a:lnTo>
                  <a:pt x="16514" y="859"/>
                </a:lnTo>
                <a:lnTo>
                  <a:pt x="16533" y="862"/>
                </a:lnTo>
                <a:lnTo>
                  <a:pt x="16554" y="878"/>
                </a:lnTo>
                <a:lnTo>
                  <a:pt x="16593" y="841"/>
                </a:lnTo>
                <a:lnTo>
                  <a:pt x="16649" y="855"/>
                </a:lnTo>
                <a:lnTo>
                  <a:pt x="16682" y="852"/>
                </a:lnTo>
                <a:lnTo>
                  <a:pt x="16890" y="878"/>
                </a:lnTo>
                <a:lnTo>
                  <a:pt x="16910" y="863"/>
                </a:lnTo>
                <a:cubicBezTo>
                  <a:pt x="17255" y="828"/>
                  <a:pt x="17431" y="813"/>
                  <a:pt x="17749" y="842"/>
                </a:cubicBezTo>
                <a:cubicBezTo>
                  <a:pt x="17747" y="864"/>
                  <a:pt x="17845" y="855"/>
                  <a:pt x="17811" y="888"/>
                </a:cubicBezTo>
                <a:lnTo>
                  <a:pt x="17652" y="913"/>
                </a:lnTo>
                <a:cubicBezTo>
                  <a:pt x="17667" y="933"/>
                  <a:pt x="17713" y="928"/>
                  <a:pt x="17737" y="928"/>
                </a:cubicBezTo>
                <a:lnTo>
                  <a:pt x="17766" y="928"/>
                </a:lnTo>
                <a:cubicBezTo>
                  <a:pt x="17697" y="973"/>
                  <a:pt x="17597" y="989"/>
                  <a:pt x="17506" y="1006"/>
                </a:cubicBezTo>
                <a:lnTo>
                  <a:pt x="17417" y="1005"/>
                </a:lnTo>
                <a:lnTo>
                  <a:pt x="17238" y="947"/>
                </a:lnTo>
                <a:cubicBezTo>
                  <a:pt x="17201" y="981"/>
                  <a:pt x="17134" y="997"/>
                  <a:pt x="17075" y="995"/>
                </a:cubicBezTo>
                <a:lnTo>
                  <a:pt x="16973" y="993"/>
                </a:lnTo>
                <a:lnTo>
                  <a:pt x="16794" y="986"/>
                </a:lnTo>
                <a:lnTo>
                  <a:pt x="16757" y="993"/>
                </a:lnTo>
                <a:lnTo>
                  <a:pt x="16476" y="996"/>
                </a:lnTo>
                <a:cubicBezTo>
                  <a:pt x="16486" y="995"/>
                  <a:pt x="16427" y="1010"/>
                  <a:pt x="16424" y="994"/>
                </a:cubicBezTo>
                <a:lnTo>
                  <a:pt x="16416" y="961"/>
                </a:lnTo>
                <a:lnTo>
                  <a:pt x="16431" y="973"/>
                </a:lnTo>
                <a:lnTo>
                  <a:pt x="16306" y="993"/>
                </a:lnTo>
                <a:lnTo>
                  <a:pt x="16248" y="995"/>
                </a:lnTo>
                <a:lnTo>
                  <a:pt x="16015" y="974"/>
                </a:lnTo>
                <a:cubicBezTo>
                  <a:pt x="15974" y="959"/>
                  <a:pt x="16043" y="928"/>
                  <a:pt x="16044" y="923"/>
                </a:cubicBezTo>
                <a:lnTo>
                  <a:pt x="16014" y="909"/>
                </a:lnTo>
                <a:lnTo>
                  <a:pt x="16181" y="824"/>
                </a:lnTo>
                <a:lnTo>
                  <a:pt x="16181" y="810"/>
                </a:lnTo>
                <a:lnTo>
                  <a:pt x="16143" y="784"/>
                </a:lnTo>
                <a:lnTo>
                  <a:pt x="16010" y="766"/>
                </a:lnTo>
                <a:cubicBezTo>
                  <a:pt x="15967" y="752"/>
                  <a:pt x="15881" y="767"/>
                  <a:pt x="15798" y="728"/>
                </a:cubicBezTo>
                <a:lnTo>
                  <a:pt x="15741" y="704"/>
                </a:lnTo>
                <a:cubicBezTo>
                  <a:pt x="15749" y="680"/>
                  <a:pt x="15808" y="687"/>
                  <a:pt x="15843" y="685"/>
                </a:cubicBezTo>
                <a:lnTo>
                  <a:pt x="15848" y="670"/>
                </a:lnTo>
                <a:close/>
                <a:moveTo>
                  <a:pt x="13525" y="687"/>
                </a:moveTo>
                <a:lnTo>
                  <a:pt x="13502" y="706"/>
                </a:lnTo>
                <a:lnTo>
                  <a:pt x="13389" y="704"/>
                </a:lnTo>
                <a:cubicBezTo>
                  <a:pt x="13427" y="699"/>
                  <a:pt x="13492" y="701"/>
                  <a:pt x="13525" y="687"/>
                </a:cubicBezTo>
                <a:close/>
                <a:moveTo>
                  <a:pt x="14166" y="685"/>
                </a:moveTo>
                <a:lnTo>
                  <a:pt x="14208" y="711"/>
                </a:lnTo>
                <a:cubicBezTo>
                  <a:pt x="14206" y="714"/>
                  <a:pt x="14056" y="766"/>
                  <a:pt x="14174" y="803"/>
                </a:cubicBezTo>
                <a:cubicBezTo>
                  <a:pt x="14212" y="815"/>
                  <a:pt x="14290" y="771"/>
                  <a:pt x="14341" y="782"/>
                </a:cubicBezTo>
                <a:cubicBezTo>
                  <a:pt x="14356" y="785"/>
                  <a:pt x="14441" y="812"/>
                  <a:pt x="14413" y="832"/>
                </a:cubicBezTo>
                <a:cubicBezTo>
                  <a:pt x="13938" y="935"/>
                  <a:pt x="13409" y="1002"/>
                  <a:pt x="12919" y="983"/>
                </a:cubicBezTo>
                <a:lnTo>
                  <a:pt x="12950" y="959"/>
                </a:lnTo>
                <a:lnTo>
                  <a:pt x="13179" y="926"/>
                </a:lnTo>
                <a:cubicBezTo>
                  <a:pt x="13197" y="945"/>
                  <a:pt x="13289" y="925"/>
                  <a:pt x="13321" y="923"/>
                </a:cubicBezTo>
                <a:lnTo>
                  <a:pt x="13302" y="918"/>
                </a:lnTo>
                <a:lnTo>
                  <a:pt x="13336" y="912"/>
                </a:lnTo>
                <a:cubicBezTo>
                  <a:pt x="13336" y="870"/>
                  <a:pt x="13112" y="926"/>
                  <a:pt x="13112" y="926"/>
                </a:cubicBezTo>
                <a:lnTo>
                  <a:pt x="13102" y="900"/>
                </a:lnTo>
                <a:lnTo>
                  <a:pt x="13200" y="895"/>
                </a:lnTo>
                <a:cubicBezTo>
                  <a:pt x="13241" y="888"/>
                  <a:pt x="13173" y="872"/>
                  <a:pt x="13158" y="873"/>
                </a:cubicBezTo>
                <a:cubicBezTo>
                  <a:pt x="13049" y="880"/>
                  <a:pt x="12762" y="974"/>
                  <a:pt x="12631" y="898"/>
                </a:cubicBezTo>
                <a:cubicBezTo>
                  <a:pt x="12613" y="887"/>
                  <a:pt x="12657" y="869"/>
                  <a:pt x="12678" y="862"/>
                </a:cubicBezTo>
                <a:lnTo>
                  <a:pt x="12981" y="766"/>
                </a:lnTo>
                <a:cubicBezTo>
                  <a:pt x="12988" y="798"/>
                  <a:pt x="13141" y="741"/>
                  <a:pt x="13180" y="733"/>
                </a:cubicBezTo>
                <a:cubicBezTo>
                  <a:pt x="13292" y="710"/>
                  <a:pt x="13379" y="780"/>
                  <a:pt x="13336" y="758"/>
                </a:cubicBezTo>
                <a:lnTo>
                  <a:pt x="13509" y="766"/>
                </a:lnTo>
                <a:cubicBezTo>
                  <a:pt x="13537" y="785"/>
                  <a:pt x="13596" y="830"/>
                  <a:pt x="13584" y="862"/>
                </a:cubicBezTo>
                <a:lnTo>
                  <a:pt x="13739" y="862"/>
                </a:lnTo>
                <a:cubicBezTo>
                  <a:pt x="13725" y="853"/>
                  <a:pt x="13774" y="854"/>
                  <a:pt x="13776" y="854"/>
                </a:cubicBezTo>
                <a:lnTo>
                  <a:pt x="13920" y="833"/>
                </a:lnTo>
                <a:cubicBezTo>
                  <a:pt x="13940" y="813"/>
                  <a:pt x="13812" y="830"/>
                  <a:pt x="13821" y="806"/>
                </a:cubicBezTo>
                <a:lnTo>
                  <a:pt x="13898" y="797"/>
                </a:lnTo>
                <a:cubicBezTo>
                  <a:pt x="13916" y="795"/>
                  <a:pt x="13957" y="783"/>
                  <a:pt x="13943" y="774"/>
                </a:cubicBezTo>
                <a:cubicBezTo>
                  <a:pt x="13890" y="743"/>
                  <a:pt x="13835" y="785"/>
                  <a:pt x="13867" y="752"/>
                </a:cubicBezTo>
                <a:cubicBezTo>
                  <a:pt x="13875" y="743"/>
                  <a:pt x="13989" y="740"/>
                  <a:pt x="13985" y="728"/>
                </a:cubicBezTo>
                <a:lnTo>
                  <a:pt x="14166" y="685"/>
                </a:lnTo>
                <a:close/>
                <a:moveTo>
                  <a:pt x="15411" y="744"/>
                </a:moveTo>
                <a:cubicBezTo>
                  <a:pt x="15426" y="705"/>
                  <a:pt x="15502" y="701"/>
                  <a:pt x="15543" y="731"/>
                </a:cubicBezTo>
                <a:lnTo>
                  <a:pt x="15581" y="735"/>
                </a:lnTo>
                <a:cubicBezTo>
                  <a:pt x="15601" y="750"/>
                  <a:pt x="15492" y="797"/>
                  <a:pt x="15422" y="817"/>
                </a:cubicBezTo>
                <a:lnTo>
                  <a:pt x="15437" y="827"/>
                </a:lnTo>
                <a:lnTo>
                  <a:pt x="15238" y="926"/>
                </a:lnTo>
                <a:lnTo>
                  <a:pt x="14979" y="937"/>
                </a:lnTo>
                <a:cubicBezTo>
                  <a:pt x="14887" y="946"/>
                  <a:pt x="14975" y="877"/>
                  <a:pt x="14968" y="863"/>
                </a:cubicBezTo>
                <a:lnTo>
                  <a:pt x="15126" y="848"/>
                </a:lnTo>
                <a:lnTo>
                  <a:pt x="14811" y="862"/>
                </a:lnTo>
                <a:cubicBezTo>
                  <a:pt x="14759" y="864"/>
                  <a:pt x="14690" y="828"/>
                  <a:pt x="14656" y="795"/>
                </a:cubicBezTo>
                <a:lnTo>
                  <a:pt x="14629" y="776"/>
                </a:lnTo>
                <a:lnTo>
                  <a:pt x="14622" y="790"/>
                </a:lnTo>
                <a:lnTo>
                  <a:pt x="14603" y="767"/>
                </a:lnTo>
                <a:cubicBezTo>
                  <a:pt x="14895" y="643"/>
                  <a:pt x="14835" y="840"/>
                  <a:pt x="14931" y="803"/>
                </a:cubicBezTo>
                <a:lnTo>
                  <a:pt x="15086" y="744"/>
                </a:lnTo>
                <a:cubicBezTo>
                  <a:pt x="15049" y="790"/>
                  <a:pt x="15196" y="790"/>
                  <a:pt x="15195" y="789"/>
                </a:cubicBezTo>
                <a:cubicBezTo>
                  <a:pt x="15107" y="716"/>
                  <a:pt x="15047" y="678"/>
                  <a:pt x="15253" y="715"/>
                </a:cubicBezTo>
                <a:lnTo>
                  <a:pt x="15411" y="744"/>
                </a:lnTo>
                <a:close/>
                <a:moveTo>
                  <a:pt x="17961" y="787"/>
                </a:moveTo>
                <a:lnTo>
                  <a:pt x="17961" y="834"/>
                </a:lnTo>
                <a:lnTo>
                  <a:pt x="17899" y="835"/>
                </a:lnTo>
                <a:lnTo>
                  <a:pt x="17865" y="815"/>
                </a:lnTo>
                <a:cubicBezTo>
                  <a:pt x="17889" y="811"/>
                  <a:pt x="17947" y="802"/>
                  <a:pt x="17961" y="787"/>
                </a:cubicBezTo>
                <a:close/>
                <a:moveTo>
                  <a:pt x="12767" y="800"/>
                </a:moveTo>
                <a:lnTo>
                  <a:pt x="12813" y="799"/>
                </a:lnTo>
                <a:cubicBezTo>
                  <a:pt x="12784" y="800"/>
                  <a:pt x="12754" y="808"/>
                  <a:pt x="12727" y="815"/>
                </a:cubicBezTo>
                <a:lnTo>
                  <a:pt x="12725" y="827"/>
                </a:lnTo>
                <a:cubicBezTo>
                  <a:pt x="12648" y="844"/>
                  <a:pt x="12574" y="866"/>
                  <a:pt x="12495" y="856"/>
                </a:cubicBezTo>
                <a:cubicBezTo>
                  <a:pt x="12470" y="827"/>
                  <a:pt x="12556" y="831"/>
                  <a:pt x="12577" y="826"/>
                </a:cubicBezTo>
                <a:lnTo>
                  <a:pt x="12562" y="815"/>
                </a:lnTo>
                <a:lnTo>
                  <a:pt x="12767" y="800"/>
                </a:lnTo>
                <a:close/>
                <a:moveTo>
                  <a:pt x="15792" y="974"/>
                </a:moveTo>
                <a:lnTo>
                  <a:pt x="15621" y="974"/>
                </a:lnTo>
                <a:cubicBezTo>
                  <a:pt x="15632" y="945"/>
                  <a:pt x="15495" y="939"/>
                  <a:pt x="15481" y="921"/>
                </a:cubicBezTo>
                <a:cubicBezTo>
                  <a:pt x="15467" y="902"/>
                  <a:pt x="15637" y="896"/>
                  <a:pt x="15589" y="855"/>
                </a:cubicBezTo>
                <a:lnTo>
                  <a:pt x="15468" y="853"/>
                </a:lnTo>
                <a:cubicBezTo>
                  <a:pt x="15493" y="855"/>
                  <a:pt x="16089" y="798"/>
                  <a:pt x="15820" y="957"/>
                </a:cubicBezTo>
                <a:lnTo>
                  <a:pt x="15792" y="974"/>
                </a:lnTo>
                <a:close/>
                <a:moveTo>
                  <a:pt x="14451" y="863"/>
                </a:moveTo>
                <a:lnTo>
                  <a:pt x="14518" y="863"/>
                </a:lnTo>
                <a:lnTo>
                  <a:pt x="14517" y="910"/>
                </a:lnTo>
                <a:lnTo>
                  <a:pt x="14432" y="926"/>
                </a:lnTo>
                <a:lnTo>
                  <a:pt x="14345" y="902"/>
                </a:lnTo>
                <a:cubicBezTo>
                  <a:pt x="14379" y="888"/>
                  <a:pt x="14426" y="875"/>
                  <a:pt x="14466" y="875"/>
                </a:cubicBezTo>
                <a:lnTo>
                  <a:pt x="14451" y="863"/>
                </a:lnTo>
                <a:close/>
                <a:moveTo>
                  <a:pt x="13518" y="891"/>
                </a:moveTo>
                <a:cubicBezTo>
                  <a:pt x="13492" y="895"/>
                  <a:pt x="13334" y="937"/>
                  <a:pt x="13328" y="901"/>
                </a:cubicBezTo>
                <a:cubicBezTo>
                  <a:pt x="13374" y="888"/>
                  <a:pt x="13469" y="877"/>
                  <a:pt x="13518" y="891"/>
                </a:cubicBezTo>
                <a:close/>
                <a:moveTo>
                  <a:pt x="11943" y="974"/>
                </a:moveTo>
                <a:lnTo>
                  <a:pt x="12110" y="1028"/>
                </a:lnTo>
                <a:cubicBezTo>
                  <a:pt x="12160" y="972"/>
                  <a:pt x="12460" y="1043"/>
                  <a:pt x="12562" y="1105"/>
                </a:cubicBezTo>
                <a:lnTo>
                  <a:pt x="12407" y="1156"/>
                </a:lnTo>
                <a:lnTo>
                  <a:pt x="12384" y="1146"/>
                </a:lnTo>
                <a:lnTo>
                  <a:pt x="12221" y="1170"/>
                </a:lnTo>
                <a:lnTo>
                  <a:pt x="12247" y="1178"/>
                </a:lnTo>
                <a:lnTo>
                  <a:pt x="12616" y="1130"/>
                </a:lnTo>
                <a:lnTo>
                  <a:pt x="12661" y="1148"/>
                </a:lnTo>
                <a:lnTo>
                  <a:pt x="12509" y="1213"/>
                </a:lnTo>
                <a:cubicBezTo>
                  <a:pt x="12648" y="1171"/>
                  <a:pt x="12843" y="1161"/>
                  <a:pt x="12961" y="1238"/>
                </a:cubicBezTo>
                <a:cubicBezTo>
                  <a:pt x="13050" y="1268"/>
                  <a:pt x="13187" y="1244"/>
                  <a:pt x="13266" y="1210"/>
                </a:cubicBezTo>
                <a:cubicBezTo>
                  <a:pt x="13021" y="1536"/>
                  <a:pt x="13383" y="1263"/>
                  <a:pt x="13511" y="1163"/>
                </a:cubicBezTo>
                <a:lnTo>
                  <a:pt x="13798" y="1201"/>
                </a:lnTo>
                <a:lnTo>
                  <a:pt x="13608" y="1422"/>
                </a:lnTo>
                <a:lnTo>
                  <a:pt x="13608" y="1462"/>
                </a:lnTo>
                <a:lnTo>
                  <a:pt x="13711" y="1499"/>
                </a:lnTo>
                <a:cubicBezTo>
                  <a:pt x="13751" y="1506"/>
                  <a:pt x="14123" y="1596"/>
                  <a:pt x="13882" y="1614"/>
                </a:cubicBezTo>
                <a:lnTo>
                  <a:pt x="13638" y="1617"/>
                </a:lnTo>
                <a:lnTo>
                  <a:pt x="13533" y="1646"/>
                </a:lnTo>
                <a:lnTo>
                  <a:pt x="13552" y="1659"/>
                </a:lnTo>
                <a:cubicBezTo>
                  <a:pt x="13591" y="1664"/>
                  <a:pt x="13604" y="1637"/>
                  <a:pt x="13660" y="1649"/>
                </a:cubicBezTo>
                <a:lnTo>
                  <a:pt x="13677" y="1663"/>
                </a:lnTo>
                <a:lnTo>
                  <a:pt x="13639" y="1668"/>
                </a:lnTo>
                <a:cubicBezTo>
                  <a:pt x="13646" y="1676"/>
                  <a:pt x="13726" y="1685"/>
                  <a:pt x="13689" y="1700"/>
                </a:cubicBezTo>
                <a:cubicBezTo>
                  <a:pt x="13606" y="1735"/>
                  <a:pt x="13479" y="1729"/>
                  <a:pt x="13389" y="1738"/>
                </a:cubicBezTo>
                <a:cubicBezTo>
                  <a:pt x="13485" y="1760"/>
                  <a:pt x="13228" y="1724"/>
                  <a:pt x="13226" y="1724"/>
                </a:cubicBezTo>
                <a:cubicBezTo>
                  <a:pt x="13119" y="1713"/>
                  <a:pt x="13079" y="1717"/>
                  <a:pt x="12995" y="1669"/>
                </a:cubicBezTo>
                <a:cubicBezTo>
                  <a:pt x="12948" y="1642"/>
                  <a:pt x="12791" y="1663"/>
                  <a:pt x="12819" y="1700"/>
                </a:cubicBezTo>
                <a:cubicBezTo>
                  <a:pt x="12626" y="1708"/>
                  <a:pt x="12443" y="1779"/>
                  <a:pt x="12248" y="1775"/>
                </a:cubicBezTo>
                <a:cubicBezTo>
                  <a:pt x="12232" y="1775"/>
                  <a:pt x="12156" y="1783"/>
                  <a:pt x="12155" y="1772"/>
                </a:cubicBezTo>
                <a:lnTo>
                  <a:pt x="11874" y="1788"/>
                </a:lnTo>
                <a:cubicBezTo>
                  <a:pt x="11825" y="1787"/>
                  <a:pt x="11845" y="1678"/>
                  <a:pt x="11815" y="1659"/>
                </a:cubicBezTo>
                <a:cubicBezTo>
                  <a:pt x="11810" y="1657"/>
                  <a:pt x="11617" y="1724"/>
                  <a:pt x="11529" y="1653"/>
                </a:cubicBezTo>
                <a:cubicBezTo>
                  <a:pt x="11340" y="1502"/>
                  <a:pt x="12224" y="1558"/>
                  <a:pt x="12349" y="1513"/>
                </a:cubicBezTo>
                <a:cubicBezTo>
                  <a:pt x="12131" y="1464"/>
                  <a:pt x="11862" y="1483"/>
                  <a:pt x="11639" y="1493"/>
                </a:cubicBezTo>
                <a:lnTo>
                  <a:pt x="11583" y="1453"/>
                </a:lnTo>
                <a:lnTo>
                  <a:pt x="11644" y="1434"/>
                </a:lnTo>
                <a:lnTo>
                  <a:pt x="11942" y="1403"/>
                </a:lnTo>
                <a:cubicBezTo>
                  <a:pt x="12023" y="1428"/>
                  <a:pt x="11735" y="1448"/>
                  <a:pt x="11675" y="1402"/>
                </a:cubicBezTo>
                <a:cubicBezTo>
                  <a:pt x="11644" y="1377"/>
                  <a:pt x="11794" y="1361"/>
                  <a:pt x="11796" y="1358"/>
                </a:cubicBezTo>
                <a:lnTo>
                  <a:pt x="11764" y="1360"/>
                </a:lnTo>
                <a:lnTo>
                  <a:pt x="11701" y="1365"/>
                </a:lnTo>
                <a:cubicBezTo>
                  <a:pt x="11682" y="1364"/>
                  <a:pt x="11640" y="1370"/>
                  <a:pt x="11644" y="1357"/>
                </a:cubicBezTo>
                <a:cubicBezTo>
                  <a:pt x="11661" y="1306"/>
                  <a:pt x="11833" y="1280"/>
                  <a:pt x="11887" y="1272"/>
                </a:cubicBezTo>
                <a:lnTo>
                  <a:pt x="11872" y="1249"/>
                </a:lnTo>
                <a:lnTo>
                  <a:pt x="11955" y="1232"/>
                </a:lnTo>
                <a:lnTo>
                  <a:pt x="11936" y="1215"/>
                </a:lnTo>
                <a:lnTo>
                  <a:pt x="11871" y="1224"/>
                </a:lnTo>
                <a:lnTo>
                  <a:pt x="11887" y="1230"/>
                </a:lnTo>
                <a:cubicBezTo>
                  <a:pt x="11563" y="1314"/>
                  <a:pt x="11239" y="1408"/>
                  <a:pt x="10895" y="1439"/>
                </a:cubicBezTo>
                <a:cubicBezTo>
                  <a:pt x="10874" y="1388"/>
                  <a:pt x="10963" y="1375"/>
                  <a:pt x="10832" y="1319"/>
                </a:cubicBezTo>
                <a:lnTo>
                  <a:pt x="10726" y="1308"/>
                </a:lnTo>
                <a:cubicBezTo>
                  <a:pt x="10736" y="1273"/>
                  <a:pt x="11155" y="1210"/>
                  <a:pt x="11136" y="1153"/>
                </a:cubicBezTo>
                <a:lnTo>
                  <a:pt x="11426" y="1066"/>
                </a:lnTo>
                <a:cubicBezTo>
                  <a:pt x="11411" y="925"/>
                  <a:pt x="11867" y="1015"/>
                  <a:pt x="11943" y="974"/>
                </a:cubicBezTo>
                <a:close/>
                <a:moveTo>
                  <a:pt x="15095" y="1045"/>
                </a:moveTo>
                <a:cubicBezTo>
                  <a:pt x="15078" y="1051"/>
                  <a:pt x="15029" y="1052"/>
                  <a:pt x="15043" y="1062"/>
                </a:cubicBezTo>
                <a:cubicBezTo>
                  <a:pt x="15062" y="1076"/>
                  <a:pt x="15134" y="1067"/>
                  <a:pt x="15149" y="1083"/>
                </a:cubicBezTo>
                <a:lnTo>
                  <a:pt x="15103" y="1127"/>
                </a:lnTo>
                <a:lnTo>
                  <a:pt x="14830" y="1180"/>
                </a:lnTo>
                <a:cubicBezTo>
                  <a:pt x="14884" y="1191"/>
                  <a:pt x="15022" y="1206"/>
                  <a:pt x="15034" y="1230"/>
                </a:cubicBezTo>
                <a:lnTo>
                  <a:pt x="15012" y="1248"/>
                </a:lnTo>
                <a:cubicBezTo>
                  <a:pt x="14980" y="1296"/>
                  <a:pt x="14956" y="1274"/>
                  <a:pt x="14904" y="1300"/>
                </a:cubicBezTo>
                <a:cubicBezTo>
                  <a:pt x="14869" y="1319"/>
                  <a:pt x="14932" y="1326"/>
                  <a:pt x="14920" y="1318"/>
                </a:cubicBezTo>
                <a:lnTo>
                  <a:pt x="14618" y="1365"/>
                </a:lnTo>
                <a:lnTo>
                  <a:pt x="14633" y="1384"/>
                </a:lnTo>
                <a:lnTo>
                  <a:pt x="14502" y="1413"/>
                </a:lnTo>
                <a:cubicBezTo>
                  <a:pt x="14455" y="1415"/>
                  <a:pt x="14392" y="1365"/>
                  <a:pt x="14451" y="1347"/>
                </a:cubicBezTo>
                <a:lnTo>
                  <a:pt x="14257" y="1293"/>
                </a:lnTo>
                <a:cubicBezTo>
                  <a:pt x="14178" y="1248"/>
                  <a:pt x="14185" y="1166"/>
                  <a:pt x="14311" y="1188"/>
                </a:cubicBezTo>
                <a:cubicBezTo>
                  <a:pt x="14511" y="1224"/>
                  <a:pt x="14719" y="1137"/>
                  <a:pt x="14916" y="1092"/>
                </a:cubicBezTo>
                <a:lnTo>
                  <a:pt x="14929" y="1084"/>
                </a:lnTo>
                <a:lnTo>
                  <a:pt x="14846" y="1080"/>
                </a:lnTo>
                <a:lnTo>
                  <a:pt x="15095" y="1045"/>
                </a:lnTo>
                <a:close/>
                <a:moveTo>
                  <a:pt x="14079" y="1110"/>
                </a:moveTo>
                <a:cubicBezTo>
                  <a:pt x="14080" y="1117"/>
                  <a:pt x="13887" y="1187"/>
                  <a:pt x="13855" y="1188"/>
                </a:cubicBezTo>
                <a:lnTo>
                  <a:pt x="13738" y="1132"/>
                </a:lnTo>
                <a:lnTo>
                  <a:pt x="13746" y="1104"/>
                </a:lnTo>
                <a:cubicBezTo>
                  <a:pt x="13858" y="1091"/>
                  <a:pt x="13976" y="1055"/>
                  <a:pt x="14079" y="1110"/>
                </a:cubicBezTo>
                <a:close/>
                <a:moveTo>
                  <a:pt x="16809" y="1082"/>
                </a:moveTo>
                <a:lnTo>
                  <a:pt x="16809" y="1102"/>
                </a:lnTo>
                <a:lnTo>
                  <a:pt x="16696" y="1117"/>
                </a:lnTo>
                <a:lnTo>
                  <a:pt x="16711" y="1128"/>
                </a:lnTo>
                <a:cubicBezTo>
                  <a:pt x="16517" y="1155"/>
                  <a:pt x="16430" y="1207"/>
                  <a:pt x="16317" y="1320"/>
                </a:cubicBezTo>
                <a:cubicBezTo>
                  <a:pt x="16350" y="1361"/>
                  <a:pt x="16452" y="1413"/>
                  <a:pt x="16494" y="1390"/>
                </a:cubicBezTo>
                <a:cubicBezTo>
                  <a:pt x="16555" y="1356"/>
                  <a:pt x="16415" y="1344"/>
                  <a:pt x="16386" y="1331"/>
                </a:cubicBezTo>
                <a:lnTo>
                  <a:pt x="16393" y="1314"/>
                </a:lnTo>
                <a:lnTo>
                  <a:pt x="16578" y="1290"/>
                </a:lnTo>
                <a:cubicBezTo>
                  <a:pt x="16608" y="1291"/>
                  <a:pt x="16502" y="1230"/>
                  <a:pt x="16538" y="1211"/>
                </a:cubicBezTo>
                <a:cubicBezTo>
                  <a:pt x="16582" y="1187"/>
                  <a:pt x="16672" y="1169"/>
                  <a:pt x="16717" y="1172"/>
                </a:cubicBezTo>
                <a:lnTo>
                  <a:pt x="16765" y="1169"/>
                </a:lnTo>
                <a:lnTo>
                  <a:pt x="16753" y="1156"/>
                </a:lnTo>
                <a:cubicBezTo>
                  <a:pt x="16931" y="1121"/>
                  <a:pt x="17107" y="1088"/>
                  <a:pt x="17293" y="1087"/>
                </a:cubicBezTo>
                <a:cubicBezTo>
                  <a:pt x="17325" y="1098"/>
                  <a:pt x="17260" y="1167"/>
                  <a:pt x="17319" y="1212"/>
                </a:cubicBezTo>
                <a:lnTo>
                  <a:pt x="17174" y="1293"/>
                </a:lnTo>
                <a:cubicBezTo>
                  <a:pt x="17200" y="1330"/>
                  <a:pt x="17503" y="1224"/>
                  <a:pt x="17584" y="1233"/>
                </a:cubicBezTo>
                <a:lnTo>
                  <a:pt x="17387" y="1187"/>
                </a:lnTo>
                <a:lnTo>
                  <a:pt x="17394" y="1165"/>
                </a:lnTo>
                <a:cubicBezTo>
                  <a:pt x="17376" y="1153"/>
                  <a:pt x="17328" y="1166"/>
                  <a:pt x="17319" y="1143"/>
                </a:cubicBezTo>
                <a:cubicBezTo>
                  <a:pt x="17427" y="1128"/>
                  <a:pt x="17564" y="1127"/>
                  <a:pt x="17663" y="1092"/>
                </a:cubicBezTo>
                <a:lnTo>
                  <a:pt x="17933" y="1163"/>
                </a:lnTo>
                <a:cubicBezTo>
                  <a:pt x="17929" y="1192"/>
                  <a:pt x="17868" y="1210"/>
                  <a:pt x="17834" y="1212"/>
                </a:cubicBezTo>
                <a:lnTo>
                  <a:pt x="17984" y="1242"/>
                </a:lnTo>
                <a:cubicBezTo>
                  <a:pt x="18014" y="1250"/>
                  <a:pt x="17954" y="1295"/>
                  <a:pt x="17978" y="1310"/>
                </a:cubicBezTo>
                <a:lnTo>
                  <a:pt x="18069" y="1309"/>
                </a:lnTo>
                <a:lnTo>
                  <a:pt x="18069" y="1332"/>
                </a:lnTo>
                <a:cubicBezTo>
                  <a:pt x="18040" y="1343"/>
                  <a:pt x="17964" y="1382"/>
                  <a:pt x="17998" y="1381"/>
                </a:cubicBezTo>
                <a:lnTo>
                  <a:pt x="18130" y="1345"/>
                </a:lnTo>
                <a:lnTo>
                  <a:pt x="18117" y="1355"/>
                </a:lnTo>
                <a:lnTo>
                  <a:pt x="18092" y="1375"/>
                </a:lnTo>
                <a:lnTo>
                  <a:pt x="18092" y="1394"/>
                </a:lnTo>
                <a:cubicBezTo>
                  <a:pt x="18127" y="1417"/>
                  <a:pt x="18258" y="1395"/>
                  <a:pt x="18246" y="1377"/>
                </a:cubicBezTo>
                <a:lnTo>
                  <a:pt x="18433" y="1377"/>
                </a:lnTo>
                <a:lnTo>
                  <a:pt x="18419" y="1389"/>
                </a:lnTo>
                <a:lnTo>
                  <a:pt x="18449" y="1410"/>
                </a:lnTo>
                <a:lnTo>
                  <a:pt x="18327" y="1443"/>
                </a:lnTo>
                <a:lnTo>
                  <a:pt x="18362" y="1456"/>
                </a:lnTo>
                <a:lnTo>
                  <a:pt x="18429" y="1440"/>
                </a:lnTo>
                <a:cubicBezTo>
                  <a:pt x="18467" y="1437"/>
                  <a:pt x="18518" y="1441"/>
                  <a:pt x="18540" y="1463"/>
                </a:cubicBezTo>
                <a:lnTo>
                  <a:pt x="18508" y="1484"/>
                </a:lnTo>
                <a:lnTo>
                  <a:pt x="18729" y="1513"/>
                </a:lnTo>
                <a:lnTo>
                  <a:pt x="18578" y="1555"/>
                </a:lnTo>
                <a:cubicBezTo>
                  <a:pt x="18653" y="1533"/>
                  <a:pt x="18890" y="1604"/>
                  <a:pt x="18809" y="1611"/>
                </a:cubicBezTo>
                <a:lnTo>
                  <a:pt x="18608" y="1631"/>
                </a:lnTo>
                <a:cubicBezTo>
                  <a:pt x="18582" y="1647"/>
                  <a:pt x="18640" y="1657"/>
                  <a:pt x="18651" y="1657"/>
                </a:cubicBezTo>
                <a:cubicBezTo>
                  <a:pt x="18759" y="1663"/>
                  <a:pt x="18870" y="1667"/>
                  <a:pt x="18866" y="1683"/>
                </a:cubicBezTo>
                <a:cubicBezTo>
                  <a:pt x="18842" y="1768"/>
                  <a:pt x="18647" y="1785"/>
                  <a:pt x="18524" y="1779"/>
                </a:cubicBezTo>
                <a:lnTo>
                  <a:pt x="18737" y="1806"/>
                </a:lnTo>
                <a:lnTo>
                  <a:pt x="18707" y="1828"/>
                </a:lnTo>
                <a:cubicBezTo>
                  <a:pt x="18715" y="1831"/>
                  <a:pt x="18823" y="1809"/>
                  <a:pt x="18813" y="1839"/>
                </a:cubicBezTo>
                <a:lnTo>
                  <a:pt x="18775" y="1855"/>
                </a:lnTo>
                <a:cubicBezTo>
                  <a:pt x="18786" y="1872"/>
                  <a:pt x="19068" y="1845"/>
                  <a:pt x="19047" y="1953"/>
                </a:cubicBezTo>
                <a:cubicBezTo>
                  <a:pt x="19038" y="1999"/>
                  <a:pt x="19160" y="1919"/>
                  <a:pt x="19160" y="1970"/>
                </a:cubicBezTo>
                <a:cubicBezTo>
                  <a:pt x="19160" y="2040"/>
                  <a:pt x="19201" y="1951"/>
                  <a:pt x="19344" y="2031"/>
                </a:cubicBezTo>
                <a:lnTo>
                  <a:pt x="19162" y="2117"/>
                </a:lnTo>
                <a:lnTo>
                  <a:pt x="19184" y="2134"/>
                </a:lnTo>
                <a:lnTo>
                  <a:pt x="19006" y="2195"/>
                </a:lnTo>
                <a:lnTo>
                  <a:pt x="18956" y="2180"/>
                </a:lnTo>
                <a:lnTo>
                  <a:pt x="18847" y="2297"/>
                </a:lnTo>
                <a:cubicBezTo>
                  <a:pt x="18798" y="2289"/>
                  <a:pt x="18693" y="2222"/>
                  <a:pt x="18654" y="2203"/>
                </a:cubicBezTo>
                <a:cubicBezTo>
                  <a:pt x="18616" y="2184"/>
                  <a:pt x="18726" y="2137"/>
                  <a:pt x="18661" y="2123"/>
                </a:cubicBezTo>
                <a:lnTo>
                  <a:pt x="18408" y="2072"/>
                </a:lnTo>
                <a:lnTo>
                  <a:pt x="18297" y="2096"/>
                </a:lnTo>
                <a:cubicBezTo>
                  <a:pt x="18294" y="2125"/>
                  <a:pt x="18270" y="2155"/>
                  <a:pt x="18281" y="2183"/>
                </a:cubicBezTo>
                <a:lnTo>
                  <a:pt x="18327" y="2191"/>
                </a:lnTo>
                <a:cubicBezTo>
                  <a:pt x="18396" y="2360"/>
                  <a:pt x="18459" y="2243"/>
                  <a:pt x="18585" y="2342"/>
                </a:cubicBezTo>
                <a:cubicBezTo>
                  <a:pt x="18630" y="2377"/>
                  <a:pt x="18504" y="2365"/>
                  <a:pt x="18509" y="2387"/>
                </a:cubicBezTo>
                <a:cubicBezTo>
                  <a:pt x="18535" y="2494"/>
                  <a:pt x="18486" y="2635"/>
                  <a:pt x="18345" y="2578"/>
                </a:cubicBezTo>
                <a:lnTo>
                  <a:pt x="18155" y="2569"/>
                </a:lnTo>
                <a:cubicBezTo>
                  <a:pt x="18186" y="2545"/>
                  <a:pt x="17905" y="2410"/>
                  <a:pt x="17918" y="2487"/>
                </a:cubicBezTo>
                <a:lnTo>
                  <a:pt x="18032" y="2583"/>
                </a:lnTo>
                <a:cubicBezTo>
                  <a:pt x="18070" y="2570"/>
                  <a:pt x="18169" y="2666"/>
                  <a:pt x="18168" y="2690"/>
                </a:cubicBezTo>
                <a:lnTo>
                  <a:pt x="18152" y="2730"/>
                </a:lnTo>
                <a:cubicBezTo>
                  <a:pt x="18085" y="2736"/>
                  <a:pt x="17974" y="2696"/>
                  <a:pt x="17906" y="2685"/>
                </a:cubicBezTo>
                <a:lnTo>
                  <a:pt x="17797" y="2670"/>
                </a:lnTo>
                <a:lnTo>
                  <a:pt x="17812" y="2658"/>
                </a:lnTo>
                <a:lnTo>
                  <a:pt x="17382" y="2548"/>
                </a:lnTo>
                <a:cubicBezTo>
                  <a:pt x="17325" y="2533"/>
                  <a:pt x="17405" y="2450"/>
                  <a:pt x="17471" y="2486"/>
                </a:cubicBezTo>
                <a:lnTo>
                  <a:pt x="17276" y="2428"/>
                </a:lnTo>
                <a:cubicBezTo>
                  <a:pt x="17247" y="2400"/>
                  <a:pt x="17302" y="2298"/>
                  <a:pt x="17171" y="2307"/>
                </a:cubicBezTo>
                <a:lnTo>
                  <a:pt x="17015" y="2348"/>
                </a:lnTo>
                <a:lnTo>
                  <a:pt x="17030" y="2359"/>
                </a:lnTo>
                <a:lnTo>
                  <a:pt x="16963" y="2360"/>
                </a:lnTo>
                <a:cubicBezTo>
                  <a:pt x="16824" y="2320"/>
                  <a:pt x="16805" y="2416"/>
                  <a:pt x="16563" y="2358"/>
                </a:cubicBezTo>
                <a:lnTo>
                  <a:pt x="16752" y="2216"/>
                </a:lnTo>
                <a:cubicBezTo>
                  <a:pt x="16911" y="2228"/>
                  <a:pt x="17084" y="2232"/>
                  <a:pt x="17240" y="2206"/>
                </a:cubicBezTo>
                <a:cubicBezTo>
                  <a:pt x="17285" y="2236"/>
                  <a:pt x="17436" y="2204"/>
                  <a:pt x="17288" y="2128"/>
                </a:cubicBezTo>
                <a:lnTo>
                  <a:pt x="17571" y="2043"/>
                </a:lnTo>
                <a:cubicBezTo>
                  <a:pt x="17583" y="1991"/>
                  <a:pt x="17695" y="1959"/>
                  <a:pt x="17759" y="1961"/>
                </a:cubicBezTo>
                <a:cubicBezTo>
                  <a:pt x="17558" y="1649"/>
                  <a:pt x="17735" y="1759"/>
                  <a:pt x="17305" y="1766"/>
                </a:cubicBezTo>
                <a:lnTo>
                  <a:pt x="17493" y="1695"/>
                </a:lnTo>
                <a:lnTo>
                  <a:pt x="17341" y="1635"/>
                </a:lnTo>
                <a:lnTo>
                  <a:pt x="17377" y="1621"/>
                </a:lnTo>
                <a:lnTo>
                  <a:pt x="17394" y="1613"/>
                </a:lnTo>
                <a:lnTo>
                  <a:pt x="17174" y="1523"/>
                </a:lnTo>
                <a:lnTo>
                  <a:pt x="17013" y="1600"/>
                </a:lnTo>
                <a:lnTo>
                  <a:pt x="17022" y="1626"/>
                </a:lnTo>
                <a:cubicBezTo>
                  <a:pt x="16985" y="1652"/>
                  <a:pt x="16915" y="1664"/>
                  <a:pt x="16867" y="1649"/>
                </a:cubicBezTo>
                <a:cubicBezTo>
                  <a:pt x="16745" y="1610"/>
                  <a:pt x="16965" y="1616"/>
                  <a:pt x="16970" y="1613"/>
                </a:cubicBezTo>
                <a:lnTo>
                  <a:pt x="16933" y="1580"/>
                </a:lnTo>
                <a:lnTo>
                  <a:pt x="16740" y="1568"/>
                </a:lnTo>
                <a:lnTo>
                  <a:pt x="16727" y="1577"/>
                </a:lnTo>
                <a:cubicBezTo>
                  <a:pt x="16733" y="1578"/>
                  <a:pt x="16839" y="1593"/>
                  <a:pt x="16810" y="1616"/>
                </a:cubicBezTo>
                <a:lnTo>
                  <a:pt x="16758" y="1596"/>
                </a:lnTo>
                <a:cubicBezTo>
                  <a:pt x="16714" y="1584"/>
                  <a:pt x="16695" y="1606"/>
                  <a:pt x="16657" y="1605"/>
                </a:cubicBezTo>
                <a:cubicBezTo>
                  <a:pt x="16624" y="1605"/>
                  <a:pt x="16499" y="1564"/>
                  <a:pt x="16491" y="1594"/>
                </a:cubicBezTo>
                <a:lnTo>
                  <a:pt x="16045" y="1562"/>
                </a:lnTo>
                <a:cubicBezTo>
                  <a:pt x="16200" y="1514"/>
                  <a:pt x="15916" y="1512"/>
                  <a:pt x="15741" y="1508"/>
                </a:cubicBezTo>
                <a:lnTo>
                  <a:pt x="15741" y="1441"/>
                </a:lnTo>
                <a:cubicBezTo>
                  <a:pt x="15839" y="1435"/>
                  <a:pt x="15928" y="1451"/>
                  <a:pt x="16024" y="1456"/>
                </a:cubicBezTo>
                <a:cubicBezTo>
                  <a:pt x="16058" y="1458"/>
                  <a:pt x="15986" y="1416"/>
                  <a:pt x="15979" y="1413"/>
                </a:cubicBezTo>
                <a:cubicBezTo>
                  <a:pt x="15924" y="1393"/>
                  <a:pt x="15788" y="1412"/>
                  <a:pt x="15727" y="1412"/>
                </a:cubicBezTo>
                <a:cubicBezTo>
                  <a:pt x="15694" y="1323"/>
                  <a:pt x="16035" y="1194"/>
                  <a:pt x="16135" y="1164"/>
                </a:cubicBezTo>
                <a:lnTo>
                  <a:pt x="16154" y="1167"/>
                </a:lnTo>
                <a:lnTo>
                  <a:pt x="16332" y="1124"/>
                </a:lnTo>
                <a:lnTo>
                  <a:pt x="16809" y="1082"/>
                </a:lnTo>
                <a:close/>
                <a:moveTo>
                  <a:pt x="12210" y="1167"/>
                </a:moveTo>
                <a:lnTo>
                  <a:pt x="12228" y="1181"/>
                </a:lnTo>
                <a:cubicBezTo>
                  <a:pt x="12203" y="1188"/>
                  <a:pt x="12170" y="1188"/>
                  <a:pt x="12145" y="1180"/>
                </a:cubicBezTo>
                <a:cubicBezTo>
                  <a:pt x="12164" y="1178"/>
                  <a:pt x="12185" y="1172"/>
                  <a:pt x="12210" y="1167"/>
                </a:cubicBezTo>
                <a:close/>
                <a:moveTo>
                  <a:pt x="12152" y="1191"/>
                </a:moveTo>
                <a:lnTo>
                  <a:pt x="12069" y="1191"/>
                </a:lnTo>
                <a:cubicBezTo>
                  <a:pt x="12096" y="1188"/>
                  <a:pt x="12127" y="1183"/>
                  <a:pt x="12152" y="1191"/>
                </a:cubicBezTo>
                <a:close/>
                <a:moveTo>
                  <a:pt x="16787" y="1208"/>
                </a:moveTo>
                <a:cubicBezTo>
                  <a:pt x="16746" y="1210"/>
                  <a:pt x="16707" y="1199"/>
                  <a:pt x="16666" y="1191"/>
                </a:cubicBezTo>
                <a:cubicBezTo>
                  <a:pt x="16731" y="1188"/>
                  <a:pt x="16747" y="1185"/>
                  <a:pt x="16787" y="1208"/>
                </a:cubicBezTo>
                <a:close/>
                <a:moveTo>
                  <a:pt x="15270" y="1352"/>
                </a:moveTo>
                <a:lnTo>
                  <a:pt x="15232" y="1368"/>
                </a:lnTo>
                <a:lnTo>
                  <a:pt x="15285" y="1393"/>
                </a:lnTo>
                <a:cubicBezTo>
                  <a:pt x="15311" y="1430"/>
                  <a:pt x="15225" y="1447"/>
                  <a:pt x="15225" y="1470"/>
                </a:cubicBezTo>
                <a:lnTo>
                  <a:pt x="15299" y="1532"/>
                </a:lnTo>
                <a:lnTo>
                  <a:pt x="15308" y="1561"/>
                </a:lnTo>
                <a:cubicBezTo>
                  <a:pt x="14941" y="1663"/>
                  <a:pt x="15145" y="1593"/>
                  <a:pt x="15308" y="1645"/>
                </a:cubicBezTo>
                <a:cubicBezTo>
                  <a:pt x="15323" y="1650"/>
                  <a:pt x="15298" y="1669"/>
                  <a:pt x="15284" y="1675"/>
                </a:cubicBezTo>
                <a:lnTo>
                  <a:pt x="15217" y="1681"/>
                </a:lnTo>
                <a:cubicBezTo>
                  <a:pt x="15211" y="1693"/>
                  <a:pt x="15289" y="1719"/>
                  <a:pt x="15267" y="1749"/>
                </a:cubicBezTo>
                <a:lnTo>
                  <a:pt x="15210" y="1791"/>
                </a:lnTo>
                <a:lnTo>
                  <a:pt x="15244" y="1809"/>
                </a:lnTo>
                <a:lnTo>
                  <a:pt x="15386" y="1703"/>
                </a:lnTo>
                <a:lnTo>
                  <a:pt x="15606" y="1741"/>
                </a:lnTo>
                <a:cubicBezTo>
                  <a:pt x="15665" y="1772"/>
                  <a:pt x="15477" y="1827"/>
                  <a:pt x="15475" y="1829"/>
                </a:cubicBezTo>
                <a:cubicBezTo>
                  <a:pt x="15446" y="1865"/>
                  <a:pt x="15488" y="1915"/>
                  <a:pt x="15475" y="1950"/>
                </a:cubicBezTo>
                <a:lnTo>
                  <a:pt x="15695" y="1893"/>
                </a:lnTo>
                <a:cubicBezTo>
                  <a:pt x="15612" y="1922"/>
                  <a:pt x="15652" y="1821"/>
                  <a:pt x="15738" y="1809"/>
                </a:cubicBezTo>
                <a:cubicBezTo>
                  <a:pt x="15782" y="1803"/>
                  <a:pt x="15693" y="1901"/>
                  <a:pt x="15707" y="1895"/>
                </a:cubicBezTo>
                <a:lnTo>
                  <a:pt x="16131" y="1719"/>
                </a:lnTo>
                <a:lnTo>
                  <a:pt x="16067" y="1683"/>
                </a:lnTo>
                <a:lnTo>
                  <a:pt x="16145" y="1607"/>
                </a:lnTo>
                <a:cubicBezTo>
                  <a:pt x="16348" y="1606"/>
                  <a:pt x="16614" y="1635"/>
                  <a:pt x="16657" y="1723"/>
                </a:cubicBezTo>
                <a:cubicBezTo>
                  <a:pt x="16668" y="1746"/>
                  <a:pt x="16523" y="1718"/>
                  <a:pt x="16552" y="1731"/>
                </a:cubicBezTo>
                <a:cubicBezTo>
                  <a:pt x="16755" y="1819"/>
                  <a:pt x="16402" y="1778"/>
                  <a:pt x="16391" y="1782"/>
                </a:cubicBezTo>
                <a:cubicBezTo>
                  <a:pt x="16389" y="1783"/>
                  <a:pt x="16380" y="1931"/>
                  <a:pt x="16397" y="1924"/>
                </a:cubicBezTo>
                <a:lnTo>
                  <a:pt x="16165" y="2048"/>
                </a:lnTo>
                <a:lnTo>
                  <a:pt x="16181" y="2054"/>
                </a:lnTo>
                <a:lnTo>
                  <a:pt x="16055" y="2061"/>
                </a:lnTo>
                <a:lnTo>
                  <a:pt x="16002" y="2088"/>
                </a:lnTo>
                <a:cubicBezTo>
                  <a:pt x="15846" y="2057"/>
                  <a:pt x="15880" y="2094"/>
                  <a:pt x="15676" y="2050"/>
                </a:cubicBezTo>
                <a:cubicBezTo>
                  <a:pt x="15632" y="2041"/>
                  <a:pt x="15585" y="2058"/>
                  <a:pt x="15540" y="2061"/>
                </a:cubicBezTo>
                <a:cubicBezTo>
                  <a:pt x="15519" y="2062"/>
                  <a:pt x="15476" y="2065"/>
                  <a:pt x="15482" y="2079"/>
                </a:cubicBezTo>
                <a:lnTo>
                  <a:pt x="15558" y="2100"/>
                </a:lnTo>
                <a:cubicBezTo>
                  <a:pt x="15460" y="2166"/>
                  <a:pt x="15291" y="2235"/>
                  <a:pt x="15149" y="2230"/>
                </a:cubicBezTo>
                <a:cubicBezTo>
                  <a:pt x="15187" y="2214"/>
                  <a:pt x="15269" y="2220"/>
                  <a:pt x="15246" y="2263"/>
                </a:cubicBezTo>
                <a:cubicBezTo>
                  <a:pt x="15229" y="2294"/>
                  <a:pt x="15140" y="2321"/>
                  <a:pt x="15111" y="2331"/>
                </a:cubicBezTo>
                <a:cubicBezTo>
                  <a:pt x="15105" y="2333"/>
                  <a:pt x="15026" y="2345"/>
                  <a:pt x="15046" y="2358"/>
                </a:cubicBezTo>
                <a:lnTo>
                  <a:pt x="14898" y="2418"/>
                </a:lnTo>
                <a:cubicBezTo>
                  <a:pt x="14775" y="2331"/>
                  <a:pt x="14515" y="2447"/>
                  <a:pt x="14404" y="2542"/>
                </a:cubicBezTo>
                <a:cubicBezTo>
                  <a:pt x="14232" y="2548"/>
                  <a:pt x="14032" y="2599"/>
                  <a:pt x="13932" y="2703"/>
                </a:cubicBezTo>
                <a:cubicBezTo>
                  <a:pt x="13832" y="2577"/>
                  <a:pt x="13553" y="2842"/>
                  <a:pt x="13524" y="2874"/>
                </a:cubicBezTo>
                <a:lnTo>
                  <a:pt x="13123" y="3145"/>
                </a:lnTo>
                <a:cubicBezTo>
                  <a:pt x="13144" y="3147"/>
                  <a:pt x="13140" y="3183"/>
                  <a:pt x="13138" y="3192"/>
                </a:cubicBezTo>
                <a:lnTo>
                  <a:pt x="13303" y="3194"/>
                </a:lnTo>
                <a:lnTo>
                  <a:pt x="13357" y="3186"/>
                </a:lnTo>
                <a:cubicBezTo>
                  <a:pt x="13362" y="3192"/>
                  <a:pt x="13351" y="3256"/>
                  <a:pt x="13327" y="3254"/>
                </a:cubicBezTo>
                <a:lnTo>
                  <a:pt x="13290" y="3408"/>
                </a:lnTo>
                <a:lnTo>
                  <a:pt x="13237" y="3449"/>
                </a:lnTo>
                <a:lnTo>
                  <a:pt x="13264" y="3463"/>
                </a:lnTo>
                <a:cubicBezTo>
                  <a:pt x="13279" y="3462"/>
                  <a:pt x="13361" y="3450"/>
                  <a:pt x="13362" y="3435"/>
                </a:cubicBezTo>
                <a:lnTo>
                  <a:pt x="13562" y="3421"/>
                </a:lnTo>
                <a:lnTo>
                  <a:pt x="13571" y="3439"/>
                </a:lnTo>
                <a:lnTo>
                  <a:pt x="13965" y="3610"/>
                </a:lnTo>
                <a:cubicBezTo>
                  <a:pt x="14088" y="3662"/>
                  <a:pt x="14123" y="3635"/>
                  <a:pt x="14199" y="3731"/>
                </a:cubicBezTo>
                <a:lnTo>
                  <a:pt x="14209" y="3721"/>
                </a:lnTo>
                <a:cubicBezTo>
                  <a:pt x="14297" y="3721"/>
                  <a:pt x="14674" y="3702"/>
                  <a:pt x="14701" y="3763"/>
                </a:cubicBezTo>
                <a:cubicBezTo>
                  <a:pt x="14207" y="4281"/>
                  <a:pt x="14842" y="4479"/>
                  <a:pt x="14924" y="4260"/>
                </a:cubicBezTo>
                <a:lnTo>
                  <a:pt x="15050" y="4178"/>
                </a:lnTo>
                <a:lnTo>
                  <a:pt x="15052" y="4069"/>
                </a:lnTo>
                <a:lnTo>
                  <a:pt x="15073" y="4044"/>
                </a:lnTo>
                <a:lnTo>
                  <a:pt x="15142" y="3941"/>
                </a:lnTo>
                <a:cubicBezTo>
                  <a:pt x="15154" y="3887"/>
                  <a:pt x="15072" y="3829"/>
                  <a:pt x="15120" y="3817"/>
                </a:cubicBezTo>
                <a:lnTo>
                  <a:pt x="15417" y="3745"/>
                </a:lnTo>
                <a:lnTo>
                  <a:pt x="15422" y="3732"/>
                </a:lnTo>
                <a:lnTo>
                  <a:pt x="15659" y="3649"/>
                </a:lnTo>
                <a:lnTo>
                  <a:pt x="15667" y="3636"/>
                </a:lnTo>
                <a:lnTo>
                  <a:pt x="15832" y="3562"/>
                </a:lnTo>
                <a:lnTo>
                  <a:pt x="15836" y="3538"/>
                </a:lnTo>
                <a:cubicBezTo>
                  <a:pt x="15821" y="3539"/>
                  <a:pt x="15786" y="3561"/>
                  <a:pt x="15779" y="3536"/>
                </a:cubicBezTo>
                <a:lnTo>
                  <a:pt x="15824" y="3407"/>
                </a:lnTo>
                <a:cubicBezTo>
                  <a:pt x="15851" y="3409"/>
                  <a:pt x="15843" y="3368"/>
                  <a:pt x="15847" y="3359"/>
                </a:cubicBezTo>
                <a:cubicBezTo>
                  <a:pt x="15890" y="3265"/>
                  <a:pt x="15850" y="3250"/>
                  <a:pt x="15728" y="3160"/>
                </a:cubicBezTo>
                <a:cubicBezTo>
                  <a:pt x="15926" y="3118"/>
                  <a:pt x="16104" y="3049"/>
                  <a:pt x="16045" y="2993"/>
                </a:cubicBezTo>
                <a:lnTo>
                  <a:pt x="16085" y="2998"/>
                </a:lnTo>
                <a:lnTo>
                  <a:pt x="16068" y="2895"/>
                </a:lnTo>
                <a:lnTo>
                  <a:pt x="16107" y="2853"/>
                </a:lnTo>
                <a:lnTo>
                  <a:pt x="16272" y="2774"/>
                </a:lnTo>
                <a:lnTo>
                  <a:pt x="16272" y="2759"/>
                </a:lnTo>
                <a:cubicBezTo>
                  <a:pt x="16209" y="2735"/>
                  <a:pt x="16194" y="2744"/>
                  <a:pt x="16194" y="2744"/>
                </a:cubicBezTo>
                <a:cubicBezTo>
                  <a:pt x="16194" y="2744"/>
                  <a:pt x="16201" y="2740"/>
                  <a:pt x="16203" y="2722"/>
                </a:cubicBezTo>
                <a:lnTo>
                  <a:pt x="16184" y="2716"/>
                </a:lnTo>
                <a:cubicBezTo>
                  <a:pt x="16238" y="2653"/>
                  <a:pt x="16254" y="2653"/>
                  <a:pt x="16358" y="2634"/>
                </a:cubicBezTo>
                <a:cubicBezTo>
                  <a:pt x="16535" y="2601"/>
                  <a:pt x="16643" y="2691"/>
                  <a:pt x="16761" y="2687"/>
                </a:cubicBezTo>
                <a:cubicBezTo>
                  <a:pt x="16774" y="2687"/>
                  <a:pt x="16885" y="2675"/>
                  <a:pt x="16873" y="2656"/>
                </a:cubicBezTo>
                <a:lnTo>
                  <a:pt x="17095" y="2688"/>
                </a:lnTo>
                <a:cubicBezTo>
                  <a:pt x="17076" y="2737"/>
                  <a:pt x="17113" y="2794"/>
                  <a:pt x="17158" y="2833"/>
                </a:cubicBezTo>
                <a:cubicBezTo>
                  <a:pt x="17235" y="2845"/>
                  <a:pt x="17368" y="2889"/>
                  <a:pt x="17447" y="2866"/>
                </a:cubicBezTo>
                <a:lnTo>
                  <a:pt x="17425" y="2979"/>
                </a:lnTo>
                <a:cubicBezTo>
                  <a:pt x="17410" y="3017"/>
                  <a:pt x="17307" y="3000"/>
                  <a:pt x="17270" y="3003"/>
                </a:cubicBezTo>
                <a:lnTo>
                  <a:pt x="17258" y="3011"/>
                </a:lnTo>
                <a:cubicBezTo>
                  <a:pt x="17272" y="3019"/>
                  <a:pt x="17391" y="3042"/>
                  <a:pt x="17356" y="3071"/>
                </a:cubicBezTo>
                <a:lnTo>
                  <a:pt x="17288" y="3108"/>
                </a:lnTo>
                <a:lnTo>
                  <a:pt x="17356" y="3100"/>
                </a:lnTo>
                <a:lnTo>
                  <a:pt x="17356" y="3136"/>
                </a:lnTo>
                <a:lnTo>
                  <a:pt x="17152" y="3193"/>
                </a:lnTo>
                <a:cubicBezTo>
                  <a:pt x="17212" y="3214"/>
                  <a:pt x="17340" y="3188"/>
                  <a:pt x="17394" y="3169"/>
                </a:cubicBezTo>
                <a:lnTo>
                  <a:pt x="17431" y="3185"/>
                </a:lnTo>
                <a:cubicBezTo>
                  <a:pt x="17447" y="3226"/>
                  <a:pt x="17422" y="3256"/>
                  <a:pt x="17429" y="3254"/>
                </a:cubicBezTo>
                <a:lnTo>
                  <a:pt x="17482" y="3233"/>
                </a:lnTo>
                <a:cubicBezTo>
                  <a:pt x="17494" y="3237"/>
                  <a:pt x="17452" y="3294"/>
                  <a:pt x="17497" y="3276"/>
                </a:cubicBezTo>
                <a:lnTo>
                  <a:pt x="17677" y="3232"/>
                </a:lnTo>
                <a:lnTo>
                  <a:pt x="17731" y="3185"/>
                </a:lnTo>
                <a:cubicBezTo>
                  <a:pt x="17778" y="3180"/>
                  <a:pt x="17772" y="3225"/>
                  <a:pt x="17850" y="3203"/>
                </a:cubicBezTo>
                <a:lnTo>
                  <a:pt x="17852" y="3161"/>
                </a:lnTo>
                <a:lnTo>
                  <a:pt x="18024" y="3086"/>
                </a:lnTo>
                <a:lnTo>
                  <a:pt x="17986" y="3049"/>
                </a:lnTo>
                <a:lnTo>
                  <a:pt x="18211" y="2955"/>
                </a:lnTo>
                <a:cubicBezTo>
                  <a:pt x="18336" y="2986"/>
                  <a:pt x="18435" y="3154"/>
                  <a:pt x="18342" y="3221"/>
                </a:cubicBezTo>
                <a:cubicBezTo>
                  <a:pt x="18296" y="3254"/>
                  <a:pt x="18319" y="3264"/>
                  <a:pt x="18320" y="3375"/>
                </a:cubicBezTo>
                <a:cubicBezTo>
                  <a:pt x="18320" y="3410"/>
                  <a:pt x="18451" y="3404"/>
                  <a:pt x="18441" y="3439"/>
                </a:cubicBezTo>
                <a:cubicBezTo>
                  <a:pt x="18426" y="3499"/>
                  <a:pt x="18245" y="3513"/>
                  <a:pt x="18266" y="3572"/>
                </a:cubicBezTo>
                <a:lnTo>
                  <a:pt x="18355" y="3570"/>
                </a:lnTo>
                <a:cubicBezTo>
                  <a:pt x="18412" y="3583"/>
                  <a:pt x="18626" y="3705"/>
                  <a:pt x="18811" y="3763"/>
                </a:cubicBezTo>
                <a:cubicBezTo>
                  <a:pt x="18848" y="3775"/>
                  <a:pt x="18918" y="3801"/>
                  <a:pt x="18896" y="3826"/>
                </a:cubicBezTo>
                <a:lnTo>
                  <a:pt x="18859" y="3841"/>
                </a:lnTo>
                <a:lnTo>
                  <a:pt x="18873" y="3853"/>
                </a:lnTo>
                <a:lnTo>
                  <a:pt x="18684" y="3879"/>
                </a:lnTo>
                <a:lnTo>
                  <a:pt x="18726" y="3897"/>
                </a:lnTo>
                <a:lnTo>
                  <a:pt x="18879" y="3876"/>
                </a:lnTo>
                <a:cubicBezTo>
                  <a:pt x="18916" y="3873"/>
                  <a:pt x="18793" y="4011"/>
                  <a:pt x="18847" y="3993"/>
                </a:cubicBezTo>
                <a:lnTo>
                  <a:pt x="19062" y="3973"/>
                </a:lnTo>
                <a:cubicBezTo>
                  <a:pt x="19129" y="4061"/>
                  <a:pt x="18900" y="4029"/>
                  <a:pt x="19018" y="4146"/>
                </a:cubicBezTo>
                <a:cubicBezTo>
                  <a:pt x="18946" y="4192"/>
                  <a:pt x="18900" y="4263"/>
                  <a:pt x="18812" y="4292"/>
                </a:cubicBezTo>
                <a:cubicBezTo>
                  <a:pt x="18783" y="4302"/>
                  <a:pt x="18578" y="4287"/>
                  <a:pt x="18590" y="4316"/>
                </a:cubicBezTo>
                <a:lnTo>
                  <a:pt x="18392" y="4363"/>
                </a:lnTo>
                <a:lnTo>
                  <a:pt x="18388" y="4376"/>
                </a:lnTo>
                <a:lnTo>
                  <a:pt x="18126" y="4496"/>
                </a:lnTo>
                <a:cubicBezTo>
                  <a:pt x="18098" y="4449"/>
                  <a:pt x="18048" y="4513"/>
                  <a:pt x="18028" y="4491"/>
                </a:cubicBezTo>
                <a:cubicBezTo>
                  <a:pt x="17874" y="4525"/>
                  <a:pt x="17684" y="4551"/>
                  <a:pt x="17526" y="4519"/>
                </a:cubicBezTo>
                <a:lnTo>
                  <a:pt x="17518" y="4508"/>
                </a:lnTo>
                <a:lnTo>
                  <a:pt x="17082" y="4486"/>
                </a:lnTo>
                <a:lnTo>
                  <a:pt x="16755" y="4637"/>
                </a:lnTo>
                <a:cubicBezTo>
                  <a:pt x="16629" y="4627"/>
                  <a:pt x="16258" y="4805"/>
                  <a:pt x="16284" y="4839"/>
                </a:cubicBezTo>
                <a:cubicBezTo>
                  <a:pt x="16439" y="4745"/>
                  <a:pt x="16628" y="4715"/>
                  <a:pt x="16818" y="4675"/>
                </a:cubicBezTo>
                <a:lnTo>
                  <a:pt x="17018" y="4641"/>
                </a:lnTo>
                <a:lnTo>
                  <a:pt x="17076" y="4642"/>
                </a:lnTo>
                <a:lnTo>
                  <a:pt x="17250" y="4713"/>
                </a:lnTo>
                <a:lnTo>
                  <a:pt x="16995" y="4844"/>
                </a:lnTo>
                <a:cubicBezTo>
                  <a:pt x="16960" y="4853"/>
                  <a:pt x="16936" y="4825"/>
                  <a:pt x="16905" y="4823"/>
                </a:cubicBezTo>
                <a:cubicBezTo>
                  <a:pt x="16879" y="4821"/>
                  <a:pt x="16823" y="4817"/>
                  <a:pt x="16829" y="4835"/>
                </a:cubicBezTo>
                <a:cubicBezTo>
                  <a:pt x="16858" y="4925"/>
                  <a:pt x="17004" y="4853"/>
                  <a:pt x="17067" y="4882"/>
                </a:cubicBezTo>
                <a:lnTo>
                  <a:pt x="16962" y="4982"/>
                </a:lnTo>
                <a:cubicBezTo>
                  <a:pt x="17022" y="4968"/>
                  <a:pt x="16997" y="5093"/>
                  <a:pt x="17030" y="5131"/>
                </a:cubicBezTo>
                <a:cubicBezTo>
                  <a:pt x="17136" y="5184"/>
                  <a:pt x="17442" y="5237"/>
                  <a:pt x="17526" y="5224"/>
                </a:cubicBezTo>
                <a:lnTo>
                  <a:pt x="17761" y="5011"/>
                </a:lnTo>
                <a:cubicBezTo>
                  <a:pt x="17823" y="4975"/>
                  <a:pt x="17889" y="5154"/>
                  <a:pt x="17815" y="5176"/>
                </a:cubicBezTo>
                <a:lnTo>
                  <a:pt x="17566" y="5235"/>
                </a:lnTo>
                <a:cubicBezTo>
                  <a:pt x="17503" y="5233"/>
                  <a:pt x="17594" y="5281"/>
                  <a:pt x="17569" y="5287"/>
                </a:cubicBezTo>
                <a:lnTo>
                  <a:pt x="17181" y="5369"/>
                </a:lnTo>
                <a:cubicBezTo>
                  <a:pt x="17195" y="5378"/>
                  <a:pt x="17120" y="5379"/>
                  <a:pt x="17118" y="5380"/>
                </a:cubicBezTo>
                <a:cubicBezTo>
                  <a:pt x="17059" y="5395"/>
                  <a:pt x="17034" y="5402"/>
                  <a:pt x="16956" y="5395"/>
                </a:cubicBezTo>
                <a:cubicBezTo>
                  <a:pt x="16926" y="5393"/>
                  <a:pt x="16684" y="5551"/>
                  <a:pt x="16647" y="5572"/>
                </a:cubicBezTo>
                <a:cubicBezTo>
                  <a:pt x="16491" y="5561"/>
                  <a:pt x="16585" y="5313"/>
                  <a:pt x="16740" y="5352"/>
                </a:cubicBezTo>
                <a:lnTo>
                  <a:pt x="16897" y="5283"/>
                </a:lnTo>
                <a:lnTo>
                  <a:pt x="16895" y="5252"/>
                </a:lnTo>
                <a:lnTo>
                  <a:pt x="16992" y="5205"/>
                </a:lnTo>
                <a:lnTo>
                  <a:pt x="16980" y="5192"/>
                </a:lnTo>
                <a:cubicBezTo>
                  <a:pt x="16772" y="5254"/>
                  <a:pt x="16486" y="5320"/>
                  <a:pt x="16260" y="5406"/>
                </a:cubicBezTo>
                <a:lnTo>
                  <a:pt x="16097" y="5458"/>
                </a:lnTo>
                <a:cubicBezTo>
                  <a:pt x="16071" y="5505"/>
                  <a:pt x="15643" y="5560"/>
                  <a:pt x="15535" y="5737"/>
                </a:cubicBezTo>
                <a:lnTo>
                  <a:pt x="15535" y="5799"/>
                </a:lnTo>
                <a:lnTo>
                  <a:pt x="15718" y="5842"/>
                </a:lnTo>
                <a:cubicBezTo>
                  <a:pt x="15771" y="5902"/>
                  <a:pt x="15444" y="5863"/>
                  <a:pt x="15437" y="5864"/>
                </a:cubicBezTo>
                <a:cubicBezTo>
                  <a:pt x="15343" y="5875"/>
                  <a:pt x="15239" y="5912"/>
                  <a:pt x="15149" y="5934"/>
                </a:cubicBezTo>
                <a:lnTo>
                  <a:pt x="15209" y="5956"/>
                </a:lnTo>
                <a:lnTo>
                  <a:pt x="15186" y="5969"/>
                </a:lnTo>
                <a:lnTo>
                  <a:pt x="15227" y="5970"/>
                </a:lnTo>
                <a:lnTo>
                  <a:pt x="15247" y="5970"/>
                </a:lnTo>
                <a:cubicBezTo>
                  <a:pt x="15237" y="5974"/>
                  <a:pt x="15107" y="5986"/>
                  <a:pt x="15126" y="6004"/>
                </a:cubicBezTo>
                <a:cubicBezTo>
                  <a:pt x="15077" y="6012"/>
                  <a:pt x="14900" y="6070"/>
                  <a:pt x="14863" y="6016"/>
                </a:cubicBezTo>
                <a:cubicBezTo>
                  <a:pt x="14838" y="6122"/>
                  <a:pt x="14709" y="6233"/>
                  <a:pt x="14591" y="6295"/>
                </a:cubicBezTo>
                <a:cubicBezTo>
                  <a:pt x="14584" y="6276"/>
                  <a:pt x="14496" y="6200"/>
                  <a:pt x="14479" y="6209"/>
                </a:cubicBezTo>
                <a:lnTo>
                  <a:pt x="14527" y="6351"/>
                </a:lnTo>
                <a:cubicBezTo>
                  <a:pt x="14499" y="6352"/>
                  <a:pt x="14527" y="6373"/>
                  <a:pt x="14526" y="6374"/>
                </a:cubicBezTo>
                <a:lnTo>
                  <a:pt x="14353" y="6538"/>
                </a:lnTo>
                <a:cubicBezTo>
                  <a:pt x="14313" y="6535"/>
                  <a:pt x="14308" y="6586"/>
                  <a:pt x="14290" y="6599"/>
                </a:cubicBezTo>
                <a:lnTo>
                  <a:pt x="14256" y="6599"/>
                </a:lnTo>
                <a:cubicBezTo>
                  <a:pt x="14248" y="6588"/>
                  <a:pt x="14336" y="6399"/>
                  <a:pt x="14330" y="6325"/>
                </a:cubicBezTo>
                <a:cubicBezTo>
                  <a:pt x="14257" y="6304"/>
                  <a:pt x="14390" y="6232"/>
                  <a:pt x="14413" y="6222"/>
                </a:cubicBezTo>
                <a:lnTo>
                  <a:pt x="14275" y="6305"/>
                </a:lnTo>
                <a:lnTo>
                  <a:pt x="14259" y="6295"/>
                </a:lnTo>
                <a:lnTo>
                  <a:pt x="14236" y="6434"/>
                </a:lnTo>
                <a:cubicBezTo>
                  <a:pt x="14205" y="6383"/>
                  <a:pt x="14137" y="6542"/>
                  <a:pt x="14170" y="6592"/>
                </a:cubicBezTo>
                <a:cubicBezTo>
                  <a:pt x="14211" y="6653"/>
                  <a:pt x="14257" y="6660"/>
                  <a:pt x="14231" y="6743"/>
                </a:cubicBezTo>
                <a:cubicBezTo>
                  <a:pt x="14219" y="6781"/>
                  <a:pt x="14119" y="6803"/>
                  <a:pt x="14073" y="6781"/>
                </a:cubicBezTo>
                <a:cubicBezTo>
                  <a:pt x="14058" y="6774"/>
                  <a:pt x="14044" y="6742"/>
                  <a:pt x="14062" y="6744"/>
                </a:cubicBezTo>
                <a:cubicBezTo>
                  <a:pt x="14195" y="6764"/>
                  <a:pt x="14290" y="6871"/>
                  <a:pt x="14075" y="6894"/>
                </a:cubicBezTo>
                <a:lnTo>
                  <a:pt x="14057" y="6861"/>
                </a:lnTo>
                <a:lnTo>
                  <a:pt x="13988" y="6861"/>
                </a:lnTo>
                <a:lnTo>
                  <a:pt x="14018" y="6984"/>
                </a:lnTo>
                <a:lnTo>
                  <a:pt x="13662" y="7111"/>
                </a:lnTo>
                <a:lnTo>
                  <a:pt x="13533" y="7128"/>
                </a:lnTo>
                <a:lnTo>
                  <a:pt x="13548" y="7139"/>
                </a:lnTo>
                <a:lnTo>
                  <a:pt x="13166" y="7344"/>
                </a:lnTo>
                <a:cubicBezTo>
                  <a:pt x="13005" y="7232"/>
                  <a:pt x="12612" y="7852"/>
                  <a:pt x="12835" y="7993"/>
                </a:cubicBezTo>
                <a:lnTo>
                  <a:pt x="12828" y="8005"/>
                </a:lnTo>
                <a:cubicBezTo>
                  <a:pt x="12897" y="8168"/>
                  <a:pt x="12865" y="8425"/>
                  <a:pt x="12726" y="8570"/>
                </a:cubicBezTo>
                <a:cubicBezTo>
                  <a:pt x="12744" y="8565"/>
                  <a:pt x="12799" y="8522"/>
                  <a:pt x="12748" y="8527"/>
                </a:cubicBezTo>
                <a:lnTo>
                  <a:pt x="12634" y="8548"/>
                </a:lnTo>
                <a:lnTo>
                  <a:pt x="12605" y="8530"/>
                </a:lnTo>
                <a:cubicBezTo>
                  <a:pt x="12580" y="8454"/>
                  <a:pt x="12448" y="8303"/>
                  <a:pt x="12443" y="8248"/>
                </a:cubicBezTo>
                <a:cubicBezTo>
                  <a:pt x="12441" y="7991"/>
                  <a:pt x="12477" y="8003"/>
                  <a:pt x="12337" y="7781"/>
                </a:cubicBezTo>
                <a:cubicBezTo>
                  <a:pt x="12262" y="7763"/>
                  <a:pt x="12125" y="7753"/>
                  <a:pt x="12050" y="7783"/>
                </a:cubicBezTo>
                <a:cubicBezTo>
                  <a:pt x="11776" y="7710"/>
                  <a:pt x="11216" y="7636"/>
                  <a:pt x="11036" y="7702"/>
                </a:cubicBezTo>
                <a:lnTo>
                  <a:pt x="11022" y="7731"/>
                </a:lnTo>
                <a:cubicBezTo>
                  <a:pt x="11059" y="7766"/>
                  <a:pt x="11174" y="7730"/>
                  <a:pt x="11225" y="7735"/>
                </a:cubicBezTo>
                <a:cubicBezTo>
                  <a:pt x="11248" y="7737"/>
                  <a:pt x="11217" y="7778"/>
                  <a:pt x="11211" y="7782"/>
                </a:cubicBezTo>
                <a:cubicBezTo>
                  <a:pt x="11209" y="7783"/>
                  <a:pt x="11139" y="7794"/>
                  <a:pt x="11151" y="7828"/>
                </a:cubicBezTo>
                <a:cubicBezTo>
                  <a:pt x="11159" y="7849"/>
                  <a:pt x="11259" y="7871"/>
                  <a:pt x="11211" y="7905"/>
                </a:cubicBezTo>
                <a:cubicBezTo>
                  <a:pt x="11182" y="7926"/>
                  <a:pt x="10860" y="7876"/>
                  <a:pt x="10811" y="7868"/>
                </a:cubicBezTo>
                <a:cubicBezTo>
                  <a:pt x="10479" y="7816"/>
                  <a:pt x="10470" y="7795"/>
                  <a:pt x="10135" y="7841"/>
                </a:cubicBezTo>
                <a:cubicBezTo>
                  <a:pt x="10179" y="7837"/>
                  <a:pt x="10150" y="7785"/>
                  <a:pt x="10138" y="7788"/>
                </a:cubicBezTo>
                <a:cubicBezTo>
                  <a:pt x="10007" y="7821"/>
                  <a:pt x="9990" y="7966"/>
                  <a:pt x="9867" y="8012"/>
                </a:cubicBezTo>
                <a:lnTo>
                  <a:pt x="9840" y="8012"/>
                </a:lnTo>
                <a:cubicBezTo>
                  <a:pt x="9832" y="7980"/>
                  <a:pt x="9808" y="7935"/>
                  <a:pt x="9770" y="7970"/>
                </a:cubicBezTo>
                <a:lnTo>
                  <a:pt x="9717" y="8043"/>
                </a:lnTo>
                <a:lnTo>
                  <a:pt x="9755" y="8059"/>
                </a:lnTo>
                <a:lnTo>
                  <a:pt x="9638" y="8131"/>
                </a:lnTo>
                <a:lnTo>
                  <a:pt x="9635" y="8114"/>
                </a:lnTo>
                <a:cubicBezTo>
                  <a:pt x="9600" y="8108"/>
                  <a:pt x="9546" y="8113"/>
                  <a:pt x="9551" y="8144"/>
                </a:cubicBezTo>
                <a:cubicBezTo>
                  <a:pt x="9566" y="8244"/>
                  <a:pt x="9468" y="8314"/>
                  <a:pt x="9503" y="8430"/>
                </a:cubicBezTo>
                <a:lnTo>
                  <a:pt x="9308" y="8631"/>
                </a:lnTo>
                <a:lnTo>
                  <a:pt x="9323" y="8647"/>
                </a:lnTo>
                <a:lnTo>
                  <a:pt x="9262" y="8995"/>
                </a:lnTo>
                <a:cubicBezTo>
                  <a:pt x="9261" y="9002"/>
                  <a:pt x="9293" y="9038"/>
                  <a:pt x="9262" y="9039"/>
                </a:cubicBezTo>
                <a:lnTo>
                  <a:pt x="9323" y="9161"/>
                </a:lnTo>
                <a:lnTo>
                  <a:pt x="9343" y="9170"/>
                </a:lnTo>
                <a:lnTo>
                  <a:pt x="9452" y="9504"/>
                </a:lnTo>
                <a:cubicBezTo>
                  <a:pt x="9581" y="9495"/>
                  <a:pt x="9644" y="9633"/>
                  <a:pt x="9765" y="9667"/>
                </a:cubicBezTo>
                <a:cubicBezTo>
                  <a:pt x="9994" y="9628"/>
                  <a:pt x="10111" y="9610"/>
                  <a:pt x="10364" y="9599"/>
                </a:cubicBezTo>
                <a:lnTo>
                  <a:pt x="10397" y="9538"/>
                </a:lnTo>
                <a:cubicBezTo>
                  <a:pt x="10487" y="9501"/>
                  <a:pt x="10584" y="9415"/>
                  <a:pt x="10590" y="9338"/>
                </a:cubicBezTo>
                <a:cubicBezTo>
                  <a:pt x="10561" y="9332"/>
                  <a:pt x="10640" y="9192"/>
                  <a:pt x="10673" y="9172"/>
                </a:cubicBezTo>
                <a:cubicBezTo>
                  <a:pt x="10707" y="9152"/>
                  <a:pt x="11083" y="9105"/>
                  <a:pt x="11110" y="9100"/>
                </a:cubicBezTo>
                <a:cubicBezTo>
                  <a:pt x="11145" y="9094"/>
                  <a:pt x="11164" y="9143"/>
                  <a:pt x="11200" y="9143"/>
                </a:cubicBezTo>
                <a:cubicBezTo>
                  <a:pt x="11200" y="9143"/>
                  <a:pt x="11300" y="9085"/>
                  <a:pt x="11338" y="9121"/>
                </a:cubicBezTo>
                <a:cubicBezTo>
                  <a:pt x="11394" y="9176"/>
                  <a:pt x="11323" y="9234"/>
                  <a:pt x="11323" y="9234"/>
                </a:cubicBezTo>
                <a:cubicBezTo>
                  <a:pt x="11230" y="9318"/>
                  <a:pt x="11199" y="9370"/>
                  <a:pt x="11151" y="9472"/>
                </a:cubicBezTo>
                <a:lnTo>
                  <a:pt x="11119" y="9560"/>
                </a:lnTo>
                <a:lnTo>
                  <a:pt x="11103" y="9549"/>
                </a:lnTo>
                <a:cubicBezTo>
                  <a:pt x="11088" y="9575"/>
                  <a:pt x="11090" y="9631"/>
                  <a:pt x="11064" y="9651"/>
                </a:cubicBezTo>
                <a:cubicBezTo>
                  <a:pt x="11049" y="9663"/>
                  <a:pt x="11029" y="9628"/>
                  <a:pt x="11023" y="9612"/>
                </a:cubicBezTo>
                <a:lnTo>
                  <a:pt x="11032" y="9565"/>
                </a:lnTo>
                <a:lnTo>
                  <a:pt x="10976" y="9717"/>
                </a:lnTo>
                <a:cubicBezTo>
                  <a:pt x="10899" y="9676"/>
                  <a:pt x="10943" y="9851"/>
                  <a:pt x="10925" y="9918"/>
                </a:cubicBezTo>
                <a:cubicBezTo>
                  <a:pt x="10916" y="9950"/>
                  <a:pt x="10713" y="10053"/>
                  <a:pt x="10837" y="10069"/>
                </a:cubicBezTo>
                <a:cubicBezTo>
                  <a:pt x="11197" y="10116"/>
                  <a:pt x="11460" y="10012"/>
                  <a:pt x="11893" y="10133"/>
                </a:cubicBezTo>
                <a:cubicBezTo>
                  <a:pt x="11883" y="10338"/>
                  <a:pt x="11873" y="10550"/>
                  <a:pt x="11760" y="10741"/>
                </a:cubicBezTo>
                <a:lnTo>
                  <a:pt x="11745" y="10747"/>
                </a:lnTo>
                <a:cubicBezTo>
                  <a:pt x="11813" y="10872"/>
                  <a:pt x="11882" y="11033"/>
                  <a:pt x="12013" y="11134"/>
                </a:cubicBezTo>
                <a:cubicBezTo>
                  <a:pt x="12388" y="11125"/>
                  <a:pt x="12408" y="11191"/>
                  <a:pt x="12526" y="11076"/>
                </a:cubicBezTo>
                <a:lnTo>
                  <a:pt x="12619" y="11067"/>
                </a:lnTo>
                <a:lnTo>
                  <a:pt x="12920" y="11174"/>
                </a:lnTo>
                <a:cubicBezTo>
                  <a:pt x="13016" y="11309"/>
                  <a:pt x="13086" y="11398"/>
                  <a:pt x="13086" y="11238"/>
                </a:cubicBezTo>
                <a:lnTo>
                  <a:pt x="13342" y="11087"/>
                </a:lnTo>
                <a:cubicBezTo>
                  <a:pt x="13345" y="11083"/>
                  <a:pt x="13370" y="11031"/>
                  <a:pt x="13345" y="11037"/>
                </a:cubicBezTo>
                <a:cubicBezTo>
                  <a:pt x="13446" y="10951"/>
                  <a:pt x="13603" y="10815"/>
                  <a:pt x="13769" y="10788"/>
                </a:cubicBezTo>
                <a:lnTo>
                  <a:pt x="13754" y="10777"/>
                </a:lnTo>
                <a:lnTo>
                  <a:pt x="14220" y="10609"/>
                </a:lnTo>
                <a:lnTo>
                  <a:pt x="14307" y="10660"/>
                </a:lnTo>
                <a:lnTo>
                  <a:pt x="14157" y="10758"/>
                </a:lnTo>
                <a:cubicBezTo>
                  <a:pt x="14164" y="10897"/>
                  <a:pt x="14301" y="10873"/>
                  <a:pt x="14087" y="11029"/>
                </a:cubicBezTo>
                <a:lnTo>
                  <a:pt x="14087" y="11051"/>
                </a:lnTo>
                <a:lnTo>
                  <a:pt x="14237" y="11177"/>
                </a:lnTo>
                <a:lnTo>
                  <a:pt x="14263" y="11177"/>
                </a:lnTo>
                <a:lnTo>
                  <a:pt x="14277" y="11030"/>
                </a:lnTo>
                <a:lnTo>
                  <a:pt x="14256" y="11027"/>
                </a:lnTo>
                <a:lnTo>
                  <a:pt x="14224" y="10873"/>
                </a:lnTo>
                <a:lnTo>
                  <a:pt x="14530" y="10765"/>
                </a:lnTo>
                <a:cubicBezTo>
                  <a:pt x="14545" y="10760"/>
                  <a:pt x="14585" y="10754"/>
                  <a:pt x="14573" y="10747"/>
                </a:cubicBezTo>
                <a:lnTo>
                  <a:pt x="14475" y="10731"/>
                </a:lnTo>
                <a:lnTo>
                  <a:pt x="14529" y="10647"/>
                </a:lnTo>
                <a:lnTo>
                  <a:pt x="14616" y="10763"/>
                </a:lnTo>
                <a:cubicBezTo>
                  <a:pt x="14799" y="10760"/>
                  <a:pt x="14837" y="10811"/>
                  <a:pt x="14903" y="10920"/>
                </a:cubicBezTo>
                <a:cubicBezTo>
                  <a:pt x="15029" y="10920"/>
                  <a:pt x="15150" y="10924"/>
                  <a:pt x="15274" y="10904"/>
                </a:cubicBezTo>
                <a:lnTo>
                  <a:pt x="15392" y="10979"/>
                </a:lnTo>
                <a:cubicBezTo>
                  <a:pt x="15372" y="10938"/>
                  <a:pt x="15457" y="11008"/>
                  <a:pt x="15430" y="10992"/>
                </a:cubicBezTo>
                <a:lnTo>
                  <a:pt x="15652" y="10939"/>
                </a:lnTo>
                <a:cubicBezTo>
                  <a:pt x="15656" y="10939"/>
                  <a:pt x="15781" y="10936"/>
                  <a:pt x="15764" y="10923"/>
                </a:cubicBezTo>
                <a:lnTo>
                  <a:pt x="15675" y="10899"/>
                </a:lnTo>
                <a:cubicBezTo>
                  <a:pt x="15675" y="10884"/>
                  <a:pt x="15724" y="10900"/>
                  <a:pt x="15737" y="10888"/>
                </a:cubicBezTo>
                <a:lnTo>
                  <a:pt x="16113" y="10907"/>
                </a:lnTo>
                <a:cubicBezTo>
                  <a:pt x="15707" y="10884"/>
                  <a:pt x="16649" y="11379"/>
                  <a:pt x="16761" y="11407"/>
                </a:cubicBezTo>
                <a:cubicBezTo>
                  <a:pt x="16806" y="11613"/>
                  <a:pt x="17856" y="11764"/>
                  <a:pt x="18176" y="11902"/>
                </a:cubicBezTo>
                <a:lnTo>
                  <a:pt x="18161" y="11913"/>
                </a:lnTo>
                <a:lnTo>
                  <a:pt x="18205" y="11933"/>
                </a:lnTo>
                <a:lnTo>
                  <a:pt x="18205" y="11980"/>
                </a:lnTo>
                <a:lnTo>
                  <a:pt x="18272" y="11980"/>
                </a:lnTo>
                <a:lnTo>
                  <a:pt x="18335" y="12100"/>
                </a:lnTo>
                <a:lnTo>
                  <a:pt x="18356" y="12103"/>
                </a:lnTo>
                <a:lnTo>
                  <a:pt x="18408" y="12322"/>
                </a:lnTo>
                <a:lnTo>
                  <a:pt x="18417" y="12311"/>
                </a:lnTo>
                <a:lnTo>
                  <a:pt x="18492" y="12360"/>
                </a:lnTo>
                <a:cubicBezTo>
                  <a:pt x="18462" y="12515"/>
                  <a:pt x="18302" y="12725"/>
                  <a:pt x="18320" y="12817"/>
                </a:cubicBezTo>
                <a:lnTo>
                  <a:pt x="18388" y="12843"/>
                </a:lnTo>
                <a:lnTo>
                  <a:pt x="18388" y="12920"/>
                </a:lnTo>
                <a:cubicBezTo>
                  <a:pt x="18388" y="12921"/>
                  <a:pt x="18308" y="12940"/>
                  <a:pt x="18349" y="12943"/>
                </a:cubicBezTo>
                <a:cubicBezTo>
                  <a:pt x="18414" y="12949"/>
                  <a:pt x="18451" y="12935"/>
                  <a:pt x="18472" y="12929"/>
                </a:cubicBezTo>
                <a:lnTo>
                  <a:pt x="18518" y="12926"/>
                </a:lnTo>
                <a:lnTo>
                  <a:pt x="18540" y="12924"/>
                </a:lnTo>
                <a:cubicBezTo>
                  <a:pt x="18333" y="12850"/>
                  <a:pt x="18413" y="12893"/>
                  <a:pt x="18458" y="12666"/>
                </a:cubicBezTo>
                <a:cubicBezTo>
                  <a:pt x="18617" y="12696"/>
                  <a:pt x="18570" y="12675"/>
                  <a:pt x="18826" y="12692"/>
                </a:cubicBezTo>
                <a:lnTo>
                  <a:pt x="18810" y="12799"/>
                </a:lnTo>
                <a:cubicBezTo>
                  <a:pt x="18738" y="12812"/>
                  <a:pt x="18638" y="12892"/>
                  <a:pt x="18578" y="12924"/>
                </a:cubicBezTo>
                <a:cubicBezTo>
                  <a:pt x="18683" y="12921"/>
                  <a:pt x="18666" y="12965"/>
                  <a:pt x="18652" y="13029"/>
                </a:cubicBezTo>
                <a:lnTo>
                  <a:pt x="18716" y="12906"/>
                </a:lnTo>
                <a:lnTo>
                  <a:pt x="18850" y="12853"/>
                </a:lnTo>
                <a:cubicBezTo>
                  <a:pt x="18841" y="12838"/>
                  <a:pt x="18920" y="12730"/>
                  <a:pt x="18944" y="12724"/>
                </a:cubicBezTo>
                <a:cubicBezTo>
                  <a:pt x="18953" y="12722"/>
                  <a:pt x="19056" y="12722"/>
                  <a:pt x="19046" y="12738"/>
                </a:cubicBezTo>
                <a:lnTo>
                  <a:pt x="19258" y="12811"/>
                </a:lnTo>
                <a:lnTo>
                  <a:pt x="19329" y="12822"/>
                </a:lnTo>
                <a:lnTo>
                  <a:pt x="19314" y="12833"/>
                </a:lnTo>
                <a:lnTo>
                  <a:pt x="19553" y="12895"/>
                </a:lnTo>
                <a:cubicBezTo>
                  <a:pt x="19568" y="12924"/>
                  <a:pt x="19624" y="13068"/>
                  <a:pt x="19660" y="13077"/>
                </a:cubicBezTo>
                <a:cubicBezTo>
                  <a:pt x="19949" y="13017"/>
                  <a:pt x="19959" y="13087"/>
                  <a:pt x="20217" y="13102"/>
                </a:cubicBezTo>
                <a:cubicBezTo>
                  <a:pt x="20899" y="13049"/>
                  <a:pt x="20664" y="13273"/>
                  <a:pt x="21101" y="13396"/>
                </a:cubicBezTo>
                <a:lnTo>
                  <a:pt x="21097" y="13406"/>
                </a:lnTo>
                <a:cubicBezTo>
                  <a:pt x="21295" y="13454"/>
                  <a:pt x="21521" y="13452"/>
                  <a:pt x="21565" y="13628"/>
                </a:cubicBezTo>
                <a:lnTo>
                  <a:pt x="21573" y="13617"/>
                </a:lnTo>
                <a:lnTo>
                  <a:pt x="21598" y="13802"/>
                </a:lnTo>
                <a:cubicBezTo>
                  <a:pt x="21573" y="13802"/>
                  <a:pt x="21600" y="13856"/>
                  <a:pt x="21598" y="13866"/>
                </a:cubicBezTo>
                <a:lnTo>
                  <a:pt x="21560" y="14027"/>
                </a:lnTo>
                <a:cubicBezTo>
                  <a:pt x="21505" y="14143"/>
                  <a:pt x="21401" y="14272"/>
                  <a:pt x="21272" y="14356"/>
                </a:cubicBezTo>
                <a:cubicBezTo>
                  <a:pt x="21290" y="14384"/>
                  <a:pt x="20839" y="14756"/>
                  <a:pt x="20818" y="14772"/>
                </a:cubicBezTo>
                <a:lnTo>
                  <a:pt x="20803" y="14815"/>
                </a:lnTo>
                <a:lnTo>
                  <a:pt x="20795" y="14929"/>
                </a:lnTo>
                <a:lnTo>
                  <a:pt x="20797" y="14964"/>
                </a:lnTo>
                <a:lnTo>
                  <a:pt x="20799" y="15047"/>
                </a:lnTo>
                <a:cubicBezTo>
                  <a:pt x="20801" y="15280"/>
                  <a:pt x="20768" y="15453"/>
                  <a:pt x="20715" y="15687"/>
                </a:cubicBezTo>
                <a:cubicBezTo>
                  <a:pt x="20689" y="15679"/>
                  <a:pt x="20693" y="15728"/>
                  <a:pt x="20691" y="15735"/>
                </a:cubicBezTo>
                <a:lnTo>
                  <a:pt x="20630" y="15894"/>
                </a:lnTo>
                <a:lnTo>
                  <a:pt x="20613" y="15902"/>
                </a:lnTo>
                <a:lnTo>
                  <a:pt x="20391" y="16267"/>
                </a:lnTo>
                <a:lnTo>
                  <a:pt x="20405" y="16268"/>
                </a:lnTo>
                <a:cubicBezTo>
                  <a:pt x="20201" y="16289"/>
                  <a:pt x="19864" y="16339"/>
                  <a:pt x="19705" y="16444"/>
                </a:cubicBezTo>
                <a:lnTo>
                  <a:pt x="19643" y="16479"/>
                </a:lnTo>
                <a:lnTo>
                  <a:pt x="19394" y="16546"/>
                </a:lnTo>
                <a:cubicBezTo>
                  <a:pt x="18849" y="16992"/>
                  <a:pt x="19285" y="17106"/>
                  <a:pt x="19018" y="17292"/>
                </a:cubicBezTo>
                <a:lnTo>
                  <a:pt x="19033" y="17304"/>
                </a:lnTo>
                <a:lnTo>
                  <a:pt x="18933" y="17429"/>
                </a:lnTo>
                <a:lnTo>
                  <a:pt x="18917" y="17418"/>
                </a:lnTo>
                <a:cubicBezTo>
                  <a:pt x="18920" y="17534"/>
                  <a:pt x="18402" y="18191"/>
                  <a:pt x="18176" y="18305"/>
                </a:cubicBezTo>
                <a:lnTo>
                  <a:pt x="18005" y="18281"/>
                </a:lnTo>
                <a:lnTo>
                  <a:pt x="17997" y="18273"/>
                </a:lnTo>
                <a:lnTo>
                  <a:pt x="17710" y="18237"/>
                </a:lnTo>
                <a:lnTo>
                  <a:pt x="17694" y="18248"/>
                </a:lnTo>
                <a:lnTo>
                  <a:pt x="17524" y="18224"/>
                </a:lnTo>
                <a:cubicBezTo>
                  <a:pt x="17487" y="18204"/>
                  <a:pt x="17476" y="18143"/>
                  <a:pt x="17431" y="18151"/>
                </a:cubicBezTo>
                <a:lnTo>
                  <a:pt x="17433" y="18218"/>
                </a:lnTo>
                <a:lnTo>
                  <a:pt x="17729" y="18395"/>
                </a:lnTo>
                <a:cubicBezTo>
                  <a:pt x="17708" y="18421"/>
                  <a:pt x="17697" y="18470"/>
                  <a:pt x="17725" y="18496"/>
                </a:cubicBezTo>
                <a:lnTo>
                  <a:pt x="17861" y="18543"/>
                </a:lnTo>
                <a:cubicBezTo>
                  <a:pt x="17969" y="18635"/>
                  <a:pt x="17772" y="18734"/>
                  <a:pt x="17778" y="18828"/>
                </a:cubicBezTo>
                <a:cubicBezTo>
                  <a:pt x="17601" y="18874"/>
                  <a:pt x="17099" y="19005"/>
                  <a:pt x="16936" y="18933"/>
                </a:cubicBezTo>
                <a:lnTo>
                  <a:pt x="16924" y="18942"/>
                </a:lnTo>
                <a:cubicBezTo>
                  <a:pt x="17004" y="19135"/>
                  <a:pt x="16927" y="19295"/>
                  <a:pt x="16930" y="19313"/>
                </a:cubicBezTo>
                <a:lnTo>
                  <a:pt x="16598" y="19248"/>
                </a:lnTo>
                <a:lnTo>
                  <a:pt x="16542" y="19233"/>
                </a:lnTo>
                <a:lnTo>
                  <a:pt x="16515" y="19273"/>
                </a:lnTo>
                <a:lnTo>
                  <a:pt x="16621" y="19455"/>
                </a:lnTo>
                <a:cubicBezTo>
                  <a:pt x="16712" y="19471"/>
                  <a:pt x="16980" y="19508"/>
                  <a:pt x="16926" y="19568"/>
                </a:cubicBezTo>
                <a:cubicBezTo>
                  <a:pt x="16884" y="19615"/>
                  <a:pt x="16792" y="19557"/>
                  <a:pt x="16746" y="19538"/>
                </a:cubicBezTo>
                <a:lnTo>
                  <a:pt x="16737" y="19527"/>
                </a:lnTo>
                <a:lnTo>
                  <a:pt x="16666" y="19572"/>
                </a:lnTo>
                <a:cubicBezTo>
                  <a:pt x="17104" y="19999"/>
                  <a:pt x="15922" y="20016"/>
                  <a:pt x="16823" y="20269"/>
                </a:cubicBezTo>
                <a:cubicBezTo>
                  <a:pt x="16784" y="20284"/>
                  <a:pt x="16909" y="20351"/>
                  <a:pt x="16913" y="20360"/>
                </a:cubicBezTo>
                <a:cubicBezTo>
                  <a:pt x="16918" y="20372"/>
                  <a:pt x="16920" y="20396"/>
                  <a:pt x="16899" y="20384"/>
                </a:cubicBezTo>
                <a:lnTo>
                  <a:pt x="16659" y="20617"/>
                </a:lnTo>
                <a:cubicBezTo>
                  <a:pt x="16808" y="20776"/>
                  <a:pt x="16581" y="20710"/>
                  <a:pt x="16534" y="20784"/>
                </a:cubicBezTo>
                <a:lnTo>
                  <a:pt x="16527" y="20887"/>
                </a:lnTo>
                <a:lnTo>
                  <a:pt x="16541" y="20876"/>
                </a:lnTo>
                <a:lnTo>
                  <a:pt x="16627" y="20961"/>
                </a:lnTo>
                <a:lnTo>
                  <a:pt x="16606" y="20964"/>
                </a:lnTo>
                <a:lnTo>
                  <a:pt x="16735" y="21034"/>
                </a:lnTo>
                <a:lnTo>
                  <a:pt x="16720" y="21045"/>
                </a:lnTo>
                <a:lnTo>
                  <a:pt x="16811" y="21076"/>
                </a:lnTo>
                <a:cubicBezTo>
                  <a:pt x="16859" y="21121"/>
                  <a:pt x="16654" y="21093"/>
                  <a:pt x="16575" y="21094"/>
                </a:cubicBezTo>
                <a:lnTo>
                  <a:pt x="16591" y="21104"/>
                </a:lnTo>
                <a:lnTo>
                  <a:pt x="16431" y="21163"/>
                </a:lnTo>
                <a:cubicBezTo>
                  <a:pt x="16447" y="21165"/>
                  <a:pt x="16538" y="21342"/>
                  <a:pt x="16435" y="21320"/>
                </a:cubicBezTo>
                <a:lnTo>
                  <a:pt x="16235" y="21260"/>
                </a:lnTo>
                <a:cubicBezTo>
                  <a:pt x="16415" y="21127"/>
                  <a:pt x="16342" y="21113"/>
                  <a:pt x="16325" y="21174"/>
                </a:cubicBezTo>
                <a:lnTo>
                  <a:pt x="16201" y="21236"/>
                </a:lnTo>
                <a:lnTo>
                  <a:pt x="16090" y="21243"/>
                </a:lnTo>
                <a:cubicBezTo>
                  <a:pt x="16089" y="21246"/>
                  <a:pt x="16236" y="21280"/>
                  <a:pt x="16279" y="21321"/>
                </a:cubicBezTo>
                <a:cubicBezTo>
                  <a:pt x="16328" y="21370"/>
                  <a:pt x="16256" y="21341"/>
                  <a:pt x="16253" y="21342"/>
                </a:cubicBezTo>
                <a:lnTo>
                  <a:pt x="16248" y="21368"/>
                </a:lnTo>
                <a:lnTo>
                  <a:pt x="15999" y="21260"/>
                </a:lnTo>
                <a:cubicBezTo>
                  <a:pt x="16037" y="21255"/>
                  <a:pt x="15973" y="21185"/>
                  <a:pt x="15934" y="21224"/>
                </a:cubicBezTo>
                <a:lnTo>
                  <a:pt x="15757" y="21164"/>
                </a:lnTo>
                <a:lnTo>
                  <a:pt x="15757" y="21140"/>
                </a:lnTo>
                <a:lnTo>
                  <a:pt x="16086" y="21240"/>
                </a:lnTo>
                <a:lnTo>
                  <a:pt x="16075" y="21215"/>
                </a:lnTo>
                <a:lnTo>
                  <a:pt x="16136" y="21215"/>
                </a:lnTo>
                <a:lnTo>
                  <a:pt x="16113" y="21190"/>
                </a:lnTo>
                <a:lnTo>
                  <a:pt x="16056" y="21199"/>
                </a:lnTo>
                <a:cubicBezTo>
                  <a:pt x="15995" y="21169"/>
                  <a:pt x="15891" y="21170"/>
                  <a:pt x="15863" y="21121"/>
                </a:cubicBezTo>
                <a:cubicBezTo>
                  <a:pt x="15845" y="21090"/>
                  <a:pt x="15904" y="21107"/>
                  <a:pt x="15910" y="21107"/>
                </a:cubicBezTo>
                <a:cubicBezTo>
                  <a:pt x="15930" y="21105"/>
                  <a:pt x="15893" y="21067"/>
                  <a:pt x="15893" y="21066"/>
                </a:cubicBezTo>
                <a:cubicBezTo>
                  <a:pt x="15911" y="21027"/>
                  <a:pt x="15964" y="21095"/>
                  <a:pt x="16005" y="21032"/>
                </a:cubicBezTo>
                <a:cubicBezTo>
                  <a:pt x="16013" y="21020"/>
                  <a:pt x="16057" y="21013"/>
                  <a:pt x="16045" y="21003"/>
                </a:cubicBezTo>
                <a:cubicBezTo>
                  <a:pt x="16009" y="20974"/>
                  <a:pt x="15942" y="21064"/>
                  <a:pt x="15894" y="21047"/>
                </a:cubicBezTo>
                <a:cubicBezTo>
                  <a:pt x="15852" y="21031"/>
                  <a:pt x="15682" y="20828"/>
                  <a:pt x="15663" y="20828"/>
                </a:cubicBezTo>
                <a:lnTo>
                  <a:pt x="15655" y="20855"/>
                </a:lnTo>
                <a:lnTo>
                  <a:pt x="15614" y="20828"/>
                </a:lnTo>
                <a:lnTo>
                  <a:pt x="15625" y="20850"/>
                </a:lnTo>
                <a:lnTo>
                  <a:pt x="15625" y="20887"/>
                </a:lnTo>
                <a:lnTo>
                  <a:pt x="15589" y="20890"/>
                </a:lnTo>
                <a:lnTo>
                  <a:pt x="15593" y="20948"/>
                </a:lnTo>
                <a:cubicBezTo>
                  <a:pt x="15316" y="20659"/>
                  <a:pt x="15796" y="20947"/>
                  <a:pt x="15529" y="20757"/>
                </a:cubicBezTo>
                <a:cubicBezTo>
                  <a:pt x="15488" y="20728"/>
                  <a:pt x="15646" y="20618"/>
                  <a:pt x="15569" y="20592"/>
                </a:cubicBezTo>
                <a:lnTo>
                  <a:pt x="15534" y="20640"/>
                </a:lnTo>
                <a:lnTo>
                  <a:pt x="15502" y="20609"/>
                </a:lnTo>
                <a:lnTo>
                  <a:pt x="15491" y="20633"/>
                </a:lnTo>
                <a:lnTo>
                  <a:pt x="15489" y="20755"/>
                </a:lnTo>
                <a:lnTo>
                  <a:pt x="15489" y="20796"/>
                </a:lnTo>
                <a:cubicBezTo>
                  <a:pt x="15320" y="20806"/>
                  <a:pt x="15501" y="20723"/>
                  <a:pt x="15416" y="20642"/>
                </a:cubicBezTo>
                <a:cubicBezTo>
                  <a:pt x="15369" y="20596"/>
                  <a:pt x="15310" y="20650"/>
                  <a:pt x="15346" y="20552"/>
                </a:cubicBezTo>
                <a:cubicBezTo>
                  <a:pt x="15352" y="20538"/>
                  <a:pt x="15311" y="20505"/>
                  <a:pt x="15332" y="20508"/>
                </a:cubicBezTo>
                <a:lnTo>
                  <a:pt x="15460" y="20515"/>
                </a:lnTo>
                <a:lnTo>
                  <a:pt x="15347" y="20401"/>
                </a:lnTo>
                <a:cubicBezTo>
                  <a:pt x="15394" y="20428"/>
                  <a:pt x="15466" y="20416"/>
                  <a:pt x="15524" y="20427"/>
                </a:cubicBezTo>
                <a:lnTo>
                  <a:pt x="15514" y="20415"/>
                </a:lnTo>
                <a:lnTo>
                  <a:pt x="15528" y="20402"/>
                </a:lnTo>
                <a:cubicBezTo>
                  <a:pt x="15390" y="20270"/>
                  <a:pt x="14907" y="20242"/>
                  <a:pt x="15090" y="20069"/>
                </a:cubicBezTo>
                <a:lnTo>
                  <a:pt x="15348" y="20175"/>
                </a:lnTo>
                <a:cubicBezTo>
                  <a:pt x="15323" y="20098"/>
                  <a:pt x="15231" y="20002"/>
                  <a:pt x="15302" y="19941"/>
                </a:cubicBezTo>
                <a:lnTo>
                  <a:pt x="15369" y="19925"/>
                </a:lnTo>
                <a:lnTo>
                  <a:pt x="15274" y="19897"/>
                </a:lnTo>
                <a:lnTo>
                  <a:pt x="15266" y="19875"/>
                </a:lnTo>
                <a:lnTo>
                  <a:pt x="15249" y="19885"/>
                </a:lnTo>
                <a:cubicBezTo>
                  <a:pt x="15233" y="19867"/>
                  <a:pt x="15271" y="19867"/>
                  <a:pt x="15266" y="19870"/>
                </a:cubicBezTo>
                <a:cubicBezTo>
                  <a:pt x="15417" y="19805"/>
                  <a:pt x="15178" y="19749"/>
                  <a:pt x="15255" y="19632"/>
                </a:cubicBezTo>
                <a:cubicBezTo>
                  <a:pt x="15190" y="19580"/>
                  <a:pt x="15171" y="19502"/>
                  <a:pt x="15172" y="19434"/>
                </a:cubicBezTo>
                <a:lnTo>
                  <a:pt x="15191" y="19393"/>
                </a:lnTo>
                <a:cubicBezTo>
                  <a:pt x="15131" y="19385"/>
                  <a:pt x="15063" y="19434"/>
                  <a:pt x="14999" y="19409"/>
                </a:cubicBezTo>
                <a:lnTo>
                  <a:pt x="14854" y="19111"/>
                </a:lnTo>
                <a:cubicBezTo>
                  <a:pt x="14915" y="19093"/>
                  <a:pt x="14896" y="19021"/>
                  <a:pt x="14876" y="18989"/>
                </a:cubicBezTo>
                <a:lnTo>
                  <a:pt x="14815" y="18935"/>
                </a:lnTo>
                <a:cubicBezTo>
                  <a:pt x="14804" y="18923"/>
                  <a:pt x="14772" y="18896"/>
                  <a:pt x="14793" y="18893"/>
                </a:cubicBezTo>
                <a:lnTo>
                  <a:pt x="14703" y="18655"/>
                </a:lnTo>
                <a:lnTo>
                  <a:pt x="14770" y="18657"/>
                </a:lnTo>
                <a:cubicBezTo>
                  <a:pt x="14778" y="18638"/>
                  <a:pt x="14728" y="18606"/>
                  <a:pt x="14732" y="18586"/>
                </a:cubicBezTo>
                <a:lnTo>
                  <a:pt x="14786" y="18586"/>
                </a:lnTo>
                <a:lnTo>
                  <a:pt x="14830" y="18352"/>
                </a:lnTo>
                <a:lnTo>
                  <a:pt x="14831" y="18242"/>
                </a:lnTo>
                <a:lnTo>
                  <a:pt x="14818" y="18242"/>
                </a:lnTo>
                <a:cubicBezTo>
                  <a:pt x="14880" y="18044"/>
                  <a:pt x="14833" y="17991"/>
                  <a:pt x="14780" y="17777"/>
                </a:cubicBezTo>
                <a:lnTo>
                  <a:pt x="14772" y="17788"/>
                </a:lnTo>
                <a:lnTo>
                  <a:pt x="14702" y="17576"/>
                </a:lnTo>
                <a:lnTo>
                  <a:pt x="14680" y="17568"/>
                </a:lnTo>
                <a:lnTo>
                  <a:pt x="14732" y="17507"/>
                </a:lnTo>
                <a:lnTo>
                  <a:pt x="14665" y="17343"/>
                </a:lnTo>
                <a:lnTo>
                  <a:pt x="14681" y="17252"/>
                </a:lnTo>
                <a:lnTo>
                  <a:pt x="14697" y="17263"/>
                </a:lnTo>
                <a:cubicBezTo>
                  <a:pt x="14742" y="17137"/>
                  <a:pt x="14764" y="16819"/>
                  <a:pt x="14732" y="16692"/>
                </a:cubicBezTo>
                <a:lnTo>
                  <a:pt x="14721" y="16618"/>
                </a:lnTo>
                <a:lnTo>
                  <a:pt x="14706" y="16415"/>
                </a:lnTo>
                <a:lnTo>
                  <a:pt x="14702" y="16291"/>
                </a:lnTo>
                <a:lnTo>
                  <a:pt x="14702" y="16243"/>
                </a:lnTo>
                <a:lnTo>
                  <a:pt x="14681" y="16240"/>
                </a:lnTo>
                <a:lnTo>
                  <a:pt x="14679" y="16129"/>
                </a:lnTo>
                <a:cubicBezTo>
                  <a:pt x="14679" y="16126"/>
                  <a:pt x="14682" y="16093"/>
                  <a:pt x="14665" y="16101"/>
                </a:cubicBezTo>
                <a:lnTo>
                  <a:pt x="14664" y="15992"/>
                </a:lnTo>
                <a:cubicBezTo>
                  <a:pt x="14664" y="15989"/>
                  <a:pt x="14667" y="15953"/>
                  <a:pt x="14650" y="15962"/>
                </a:cubicBezTo>
                <a:cubicBezTo>
                  <a:pt x="14760" y="15634"/>
                  <a:pt x="14244" y="15394"/>
                  <a:pt x="13875" y="15296"/>
                </a:cubicBezTo>
                <a:lnTo>
                  <a:pt x="13792" y="15231"/>
                </a:lnTo>
                <a:lnTo>
                  <a:pt x="13645" y="15142"/>
                </a:lnTo>
                <a:lnTo>
                  <a:pt x="13341" y="14923"/>
                </a:lnTo>
                <a:cubicBezTo>
                  <a:pt x="13068" y="14681"/>
                  <a:pt x="12904" y="14319"/>
                  <a:pt x="12706" y="14043"/>
                </a:cubicBezTo>
                <a:lnTo>
                  <a:pt x="12507" y="13788"/>
                </a:lnTo>
                <a:lnTo>
                  <a:pt x="12391" y="13714"/>
                </a:lnTo>
                <a:lnTo>
                  <a:pt x="12349" y="13674"/>
                </a:lnTo>
                <a:lnTo>
                  <a:pt x="12206" y="13606"/>
                </a:lnTo>
                <a:lnTo>
                  <a:pt x="12153" y="13358"/>
                </a:lnTo>
                <a:lnTo>
                  <a:pt x="12456" y="13096"/>
                </a:lnTo>
                <a:cubicBezTo>
                  <a:pt x="12380" y="13075"/>
                  <a:pt x="12260" y="13073"/>
                  <a:pt x="12237" y="13017"/>
                </a:cubicBezTo>
                <a:lnTo>
                  <a:pt x="12237" y="12800"/>
                </a:lnTo>
                <a:cubicBezTo>
                  <a:pt x="12433" y="12749"/>
                  <a:pt x="12241" y="12693"/>
                  <a:pt x="12337" y="12682"/>
                </a:cubicBezTo>
                <a:lnTo>
                  <a:pt x="12389" y="12499"/>
                </a:lnTo>
                <a:lnTo>
                  <a:pt x="12617" y="12407"/>
                </a:lnTo>
                <a:lnTo>
                  <a:pt x="12659" y="12350"/>
                </a:lnTo>
                <a:lnTo>
                  <a:pt x="12739" y="12210"/>
                </a:lnTo>
                <a:cubicBezTo>
                  <a:pt x="12749" y="12223"/>
                  <a:pt x="12881" y="12182"/>
                  <a:pt x="12898" y="12180"/>
                </a:cubicBezTo>
                <a:lnTo>
                  <a:pt x="13033" y="12005"/>
                </a:lnTo>
                <a:lnTo>
                  <a:pt x="12943" y="12006"/>
                </a:lnTo>
                <a:cubicBezTo>
                  <a:pt x="12985" y="11842"/>
                  <a:pt x="13024" y="11503"/>
                  <a:pt x="12798" y="11400"/>
                </a:cubicBezTo>
                <a:lnTo>
                  <a:pt x="12851" y="11274"/>
                </a:lnTo>
                <a:cubicBezTo>
                  <a:pt x="12776" y="11290"/>
                  <a:pt x="12656" y="11198"/>
                  <a:pt x="12604" y="11171"/>
                </a:cubicBezTo>
                <a:lnTo>
                  <a:pt x="12350" y="11335"/>
                </a:lnTo>
                <a:cubicBezTo>
                  <a:pt x="12345" y="11355"/>
                  <a:pt x="12406" y="11379"/>
                  <a:pt x="12425" y="11387"/>
                </a:cubicBezTo>
                <a:lnTo>
                  <a:pt x="12293" y="11471"/>
                </a:lnTo>
                <a:lnTo>
                  <a:pt x="12253" y="11454"/>
                </a:lnTo>
                <a:cubicBezTo>
                  <a:pt x="12192" y="11251"/>
                  <a:pt x="11806" y="11344"/>
                  <a:pt x="11700" y="11143"/>
                </a:cubicBezTo>
                <a:lnTo>
                  <a:pt x="11554" y="11089"/>
                </a:lnTo>
                <a:lnTo>
                  <a:pt x="11568" y="11078"/>
                </a:lnTo>
                <a:cubicBezTo>
                  <a:pt x="11544" y="11048"/>
                  <a:pt x="11524" y="11010"/>
                  <a:pt x="11480" y="10995"/>
                </a:cubicBezTo>
                <a:cubicBezTo>
                  <a:pt x="11458" y="10987"/>
                  <a:pt x="11495" y="11087"/>
                  <a:pt x="11316" y="11005"/>
                </a:cubicBezTo>
                <a:cubicBezTo>
                  <a:pt x="11300" y="10816"/>
                  <a:pt x="11146" y="10686"/>
                  <a:pt x="11000" y="10537"/>
                </a:cubicBezTo>
                <a:cubicBezTo>
                  <a:pt x="11065" y="10526"/>
                  <a:pt x="11029" y="10407"/>
                  <a:pt x="10861" y="10491"/>
                </a:cubicBezTo>
                <a:lnTo>
                  <a:pt x="10431" y="10405"/>
                </a:lnTo>
                <a:lnTo>
                  <a:pt x="10446" y="10393"/>
                </a:lnTo>
                <a:lnTo>
                  <a:pt x="10158" y="10319"/>
                </a:lnTo>
                <a:lnTo>
                  <a:pt x="10173" y="10308"/>
                </a:lnTo>
                <a:cubicBezTo>
                  <a:pt x="10040" y="10177"/>
                  <a:pt x="9818" y="10074"/>
                  <a:pt x="9630" y="9988"/>
                </a:cubicBezTo>
                <a:cubicBezTo>
                  <a:pt x="9617" y="9996"/>
                  <a:pt x="9557" y="10028"/>
                  <a:pt x="9539" y="10015"/>
                </a:cubicBezTo>
                <a:cubicBezTo>
                  <a:pt x="9286" y="10192"/>
                  <a:pt x="8890" y="10054"/>
                  <a:pt x="8671" y="9912"/>
                </a:cubicBezTo>
                <a:lnTo>
                  <a:pt x="8686" y="9901"/>
                </a:lnTo>
                <a:cubicBezTo>
                  <a:pt x="8458" y="9846"/>
                  <a:pt x="7564" y="9497"/>
                  <a:pt x="7595" y="9356"/>
                </a:cubicBezTo>
                <a:lnTo>
                  <a:pt x="7715" y="9268"/>
                </a:lnTo>
                <a:lnTo>
                  <a:pt x="7715" y="9096"/>
                </a:lnTo>
                <a:lnTo>
                  <a:pt x="7702" y="9089"/>
                </a:lnTo>
                <a:cubicBezTo>
                  <a:pt x="7721" y="8919"/>
                  <a:pt x="7442" y="8848"/>
                  <a:pt x="7409" y="8692"/>
                </a:cubicBezTo>
                <a:lnTo>
                  <a:pt x="7271" y="8538"/>
                </a:lnTo>
                <a:cubicBezTo>
                  <a:pt x="7281" y="8560"/>
                  <a:pt x="7162" y="8515"/>
                  <a:pt x="7154" y="8510"/>
                </a:cubicBezTo>
                <a:cubicBezTo>
                  <a:pt x="7075" y="8462"/>
                  <a:pt x="7084" y="8409"/>
                  <a:pt x="7161" y="8353"/>
                </a:cubicBezTo>
                <a:lnTo>
                  <a:pt x="6933" y="8171"/>
                </a:lnTo>
                <a:lnTo>
                  <a:pt x="6972" y="8133"/>
                </a:lnTo>
                <a:cubicBezTo>
                  <a:pt x="6885" y="8030"/>
                  <a:pt x="6781" y="8043"/>
                  <a:pt x="6724" y="7885"/>
                </a:cubicBezTo>
                <a:cubicBezTo>
                  <a:pt x="6747" y="8135"/>
                  <a:pt x="6683" y="7713"/>
                  <a:pt x="6660" y="7657"/>
                </a:cubicBezTo>
                <a:cubicBezTo>
                  <a:pt x="6666" y="7634"/>
                  <a:pt x="6710" y="7607"/>
                  <a:pt x="6684" y="7568"/>
                </a:cubicBezTo>
                <a:cubicBezTo>
                  <a:pt x="6665" y="7541"/>
                  <a:pt x="6347" y="7429"/>
                  <a:pt x="6376" y="7504"/>
                </a:cubicBezTo>
                <a:lnTo>
                  <a:pt x="6350" y="7671"/>
                </a:lnTo>
                <a:lnTo>
                  <a:pt x="6341" y="7747"/>
                </a:lnTo>
                <a:cubicBezTo>
                  <a:pt x="6456" y="7821"/>
                  <a:pt x="6426" y="7879"/>
                  <a:pt x="6476" y="7955"/>
                </a:cubicBezTo>
                <a:lnTo>
                  <a:pt x="6522" y="7955"/>
                </a:lnTo>
                <a:lnTo>
                  <a:pt x="6650" y="8297"/>
                </a:lnTo>
                <a:cubicBezTo>
                  <a:pt x="6629" y="8278"/>
                  <a:pt x="6699" y="8278"/>
                  <a:pt x="6713" y="8288"/>
                </a:cubicBezTo>
                <a:lnTo>
                  <a:pt x="6743" y="8546"/>
                </a:lnTo>
                <a:lnTo>
                  <a:pt x="6764" y="8549"/>
                </a:lnTo>
                <a:lnTo>
                  <a:pt x="6783" y="8679"/>
                </a:lnTo>
                <a:lnTo>
                  <a:pt x="6979" y="8819"/>
                </a:lnTo>
                <a:lnTo>
                  <a:pt x="6971" y="8858"/>
                </a:lnTo>
                <a:lnTo>
                  <a:pt x="6837" y="8918"/>
                </a:lnTo>
                <a:lnTo>
                  <a:pt x="6830" y="8891"/>
                </a:lnTo>
                <a:lnTo>
                  <a:pt x="6821" y="8902"/>
                </a:lnTo>
                <a:lnTo>
                  <a:pt x="6526" y="8623"/>
                </a:lnTo>
                <a:cubicBezTo>
                  <a:pt x="6478" y="8578"/>
                  <a:pt x="6505" y="8527"/>
                  <a:pt x="6533" y="8479"/>
                </a:cubicBezTo>
                <a:lnTo>
                  <a:pt x="6542" y="8490"/>
                </a:lnTo>
                <a:lnTo>
                  <a:pt x="6501" y="8348"/>
                </a:lnTo>
                <a:lnTo>
                  <a:pt x="6419" y="8265"/>
                </a:lnTo>
                <a:lnTo>
                  <a:pt x="6417" y="8274"/>
                </a:lnTo>
                <a:lnTo>
                  <a:pt x="6099" y="8128"/>
                </a:lnTo>
                <a:lnTo>
                  <a:pt x="6267" y="8115"/>
                </a:lnTo>
                <a:lnTo>
                  <a:pt x="6326" y="8016"/>
                </a:lnTo>
                <a:cubicBezTo>
                  <a:pt x="6173" y="7874"/>
                  <a:pt x="6052" y="7690"/>
                  <a:pt x="6046" y="7507"/>
                </a:cubicBezTo>
                <a:lnTo>
                  <a:pt x="6053" y="7432"/>
                </a:lnTo>
                <a:lnTo>
                  <a:pt x="6033" y="7430"/>
                </a:lnTo>
                <a:lnTo>
                  <a:pt x="6013" y="7225"/>
                </a:lnTo>
                <a:lnTo>
                  <a:pt x="5902" y="7187"/>
                </a:lnTo>
                <a:lnTo>
                  <a:pt x="5917" y="7176"/>
                </a:lnTo>
                <a:cubicBezTo>
                  <a:pt x="5864" y="7072"/>
                  <a:pt x="5690" y="7024"/>
                  <a:pt x="5545" y="7021"/>
                </a:cubicBezTo>
                <a:cubicBezTo>
                  <a:pt x="5539" y="7001"/>
                  <a:pt x="5540" y="6954"/>
                  <a:pt x="5574" y="6943"/>
                </a:cubicBezTo>
                <a:lnTo>
                  <a:pt x="5440" y="6722"/>
                </a:lnTo>
                <a:cubicBezTo>
                  <a:pt x="5497" y="6693"/>
                  <a:pt x="5583" y="6512"/>
                  <a:pt x="5448" y="6471"/>
                </a:cubicBezTo>
                <a:cubicBezTo>
                  <a:pt x="5372" y="6374"/>
                  <a:pt x="5423" y="6150"/>
                  <a:pt x="5492" y="6063"/>
                </a:cubicBezTo>
                <a:cubicBezTo>
                  <a:pt x="5457" y="6068"/>
                  <a:pt x="5539" y="5965"/>
                  <a:pt x="5543" y="5958"/>
                </a:cubicBezTo>
                <a:cubicBezTo>
                  <a:pt x="5646" y="5805"/>
                  <a:pt x="5716" y="5721"/>
                  <a:pt x="5847" y="5573"/>
                </a:cubicBezTo>
                <a:lnTo>
                  <a:pt x="5848" y="5553"/>
                </a:lnTo>
                <a:lnTo>
                  <a:pt x="6214" y="5177"/>
                </a:lnTo>
                <a:cubicBezTo>
                  <a:pt x="6353" y="5163"/>
                  <a:pt x="6333" y="5039"/>
                  <a:pt x="6326" y="5034"/>
                </a:cubicBezTo>
                <a:cubicBezTo>
                  <a:pt x="6401" y="4963"/>
                  <a:pt x="6377" y="4814"/>
                  <a:pt x="6451" y="4785"/>
                </a:cubicBezTo>
                <a:lnTo>
                  <a:pt x="6611" y="4815"/>
                </a:lnTo>
                <a:cubicBezTo>
                  <a:pt x="6567" y="4826"/>
                  <a:pt x="6660" y="4888"/>
                  <a:pt x="6629" y="4912"/>
                </a:cubicBezTo>
                <a:lnTo>
                  <a:pt x="6842" y="4799"/>
                </a:lnTo>
                <a:cubicBezTo>
                  <a:pt x="6806" y="4812"/>
                  <a:pt x="6883" y="4749"/>
                  <a:pt x="6911" y="4729"/>
                </a:cubicBezTo>
                <a:cubicBezTo>
                  <a:pt x="6922" y="4720"/>
                  <a:pt x="6866" y="4689"/>
                  <a:pt x="6860" y="4687"/>
                </a:cubicBezTo>
                <a:lnTo>
                  <a:pt x="6837" y="4689"/>
                </a:lnTo>
                <a:cubicBezTo>
                  <a:pt x="6824" y="4653"/>
                  <a:pt x="6952" y="4665"/>
                  <a:pt x="6926" y="4653"/>
                </a:cubicBezTo>
                <a:lnTo>
                  <a:pt x="6850" y="4634"/>
                </a:lnTo>
                <a:cubicBezTo>
                  <a:pt x="6839" y="4619"/>
                  <a:pt x="6896" y="4580"/>
                  <a:pt x="6875" y="4587"/>
                </a:cubicBezTo>
                <a:lnTo>
                  <a:pt x="6553" y="4492"/>
                </a:lnTo>
                <a:lnTo>
                  <a:pt x="6698" y="4778"/>
                </a:lnTo>
                <a:lnTo>
                  <a:pt x="6642" y="4796"/>
                </a:lnTo>
                <a:lnTo>
                  <a:pt x="6425" y="4730"/>
                </a:lnTo>
                <a:cubicBezTo>
                  <a:pt x="6406" y="4612"/>
                  <a:pt x="6175" y="4570"/>
                  <a:pt x="6137" y="4522"/>
                </a:cubicBezTo>
                <a:cubicBezTo>
                  <a:pt x="6084" y="4455"/>
                  <a:pt x="6245" y="4470"/>
                  <a:pt x="6247" y="4469"/>
                </a:cubicBezTo>
                <a:cubicBezTo>
                  <a:pt x="6261" y="4465"/>
                  <a:pt x="6287" y="4448"/>
                  <a:pt x="6274" y="4441"/>
                </a:cubicBezTo>
                <a:cubicBezTo>
                  <a:pt x="6085" y="4354"/>
                  <a:pt x="6129" y="4347"/>
                  <a:pt x="6482" y="4453"/>
                </a:cubicBezTo>
                <a:cubicBezTo>
                  <a:pt x="6534" y="4431"/>
                  <a:pt x="6550" y="4423"/>
                  <a:pt x="6520" y="4386"/>
                </a:cubicBezTo>
                <a:lnTo>
                  <a:pt x="6535" y="4395"/>
                </a:lnTo>
                <a:lnTo>
                  <a:pt x="6554" y="4381"/>
                </a:lnTo>
                <a:cubicBezTo>
                  <a:pt x="6480" y="4368"/>
                  <a:pt x="6402" y="4377"/>
                  <a:pt x="6319" y="4354"/>
                </a:cubicBezTo>
                <a:cubicBezTo>
                  <a:pt x="6345" y="4292"/>
                  <a:pt x="6398" y="4321"/>
                  <a:pt x="6434" y="4304"/>
                </a:cubicBezTo>
                <a:lnTo>
                  <a:pt x="6397" y="4293"/>
                </a:lnTo>
                <a:lnTo>
                  <a:pt x="6493" y="4178"/>
                </a:lnTo>
                <a:lnTo>
                  <a:pt x="6482" y="4159"/>
                </a:lnTo>
                <a:lnTo>
                  <a:pt x="6429" y="4172"/>
                </a:lnTo>
                <a:lnTo>
                  <a:pt x="6448" y="4146"/>
                </a:lnTo>
                <a:lnTo>
                  <a:pt x="6372" y="4135"/>
                </a:lnTo>
                <a:lnTo>
                  <a:pt x="6471" y="4013"/>
                </a:lnTo>
                <a:lnTo>
                  <a:pt x="6405" y="3934"/>
                </a:lnTo>
                <a:lnTo>
                  <a:pt x="6409" y="4008"/>
                </a:lnTo>
                <a:lnTo>
                  <a:pt x="6342" y="4029"/>
                </a:lnTo>
                <a:cubicBezTo>
                  <a:pt x="6340" y="4030"/>
                  <a:pt x="6381" y="3991"/>
                  <a:pt x="6349" y="3937"/>
                </a:cubicBezTo>
                <a:lnTo>
                  <a:pt x="6305" y="3928"/>
                </a:lnTo>
                <a:cubicBezTo>
                  <a:pt x="6292" y="3913"/>
                  <a:pt x="6352" y="3941"/>
                  <a:pt x="6376" y="3940"/>
                </a:cubicBezTo>
                <a:lnTo>
                  <a:pt x="6448" y="3899"/>
                </a:lnTo>
                <a:lnTo>
                  <a:pt x="6410" y="3874"/>
                </a:lnTo>
                <a:lnTo>
                  <a:pt x="6592" y="3756"/>
                </a:lnTo>
                <a:lnTo>
                  <a:pt x="6411" y="3789"/>
                </a:lnTo>
                <a:cubicBezTo>
                  <a:pt x="6709" y="3760"/>
                  <a:pt x="6096" y="3715"/>
                  <a:pt x="6493" y="3578"/>
                </a:cubicBezTo>
                <a:cubicBezTo>
                  <a:pt x="6449" y="3561"/>
                  <a:pt x="6613" y="3538"/>
                  <a:pt x="6496" y="3442"/>
                </a:cubicBezTo>
                <a:cubicBezTo>
                  <a:pt x="6443" y="3399"/>
                  <a:pt x="6465" y="3514"/>
                  <a:pt x="6462" y="3516"/>
                </a:cubicBezTo>
                <a:cubicBezTo>
                  <a:pt x="6375" y="3559"/>
                  <a:pt x="6253" y="3546"/>
                  <a:pt x="6156" y="3576"/>
                </a:cubicBezTo>
                <a:cubicBezTo>
                  <a:pt x="6119" y="3587"/>
                  <a:pt x="6193" y="3453"/>
                  <a:pt x="6247" y="3463"/>
                </a:cubicBezTo>
                <a:cubicBezTo>
                  <a:pt x="6296" y="3473"/>
                  <a:pt x="6431" y="3461"/>
                  <a:pt x="6569" y="3353"/>
                </a:cubicBezTo>
                <a:cubicBezTo>
                  <a:pt x="6599" y="3330"/>
                  <a:pt x="6541" y="3291"/>
                  <a:pt x="6510" y="3270"/>
                </a:cubicBezTo>
                <a:lnTo>
                  <a:pt x="6441" y="3253"/>
                </a:lnTo>
                <a:lnTo>
                  <a:pt x="6486" y="3188"/>
                </a:lnTo>
                <a:lnTo>
                  <a:pt x="6467" y="3163"/>
                </a:lnTo>
                <a:cubicBezTo>
                  <a:pt x="6396" y="3218"/>
                  <a:pt x="6446" y="3226"/>
                  <a:pt x="6340" y="3267"/>
                </a:cubicBezTo>
                <a:lnTo>
                  <a:pt x="6340" y="3276"/>
                </a:lnTo>
                <a:cubicBezTo>
                  <a:pt x="6237" y="3252"/>
                  <a:pt x="6309" y="3234"/>
                  <a:pt x="6296" y="3204"/>
                </a:cubicBezTo>
                <a:lnTo>
                  <a:pt x="6224" y="3153"/>
                </a:lnTo>
                <a:cubicBezTo>
                  <a:pt x="6171" y="3170"/>
                  <a:pt x="6172" y="3237"/>
                  <a:pt x="6194" y="3276"/>
                </a:cubicBezTo>
                <a:lnTo>
                  <a:pt x="6208" y="3265"/>
                </a:lnTo>
                <a:cubicBezTo>
                  <a:pt x="6273" y="3269"/>
                  <a:pt x="6332" y="3274"/>
                  <a:pt x="6346" y="3319"/>
                </a:cubicBezTo>
                <a:lnTo>
                  <a:pt x="6349" y="3305"/>
                </a:lnTo>
                <a:lnTo>
                  <a:pt x="6398" y="3278"/>
                </a:lnTo>
                <a:lnTo>
                  <a:pt x="6492" y="3271"/>
                </a:lnTo>
                <a:lnTo>
                  <a:pt x="6463" y="3342"/>
                </a:lnTo>
                <a:lnTo>
                  <a:pt x="6429" y="3319"/>
                </a:lnTo>
                <a:cubicBezTo>
                  <a:pt x="6353" y="3339"/>
                  <a:pt x="6340" y="3426"/>
                  <a:pt x="6264" y="3447"/>
                </a:cubicBezTo>
                <a:cubicBezTo>
                  <a:pt x="6180" y="3470"/>
                  <a:pt x="6326" y="3347"/>
                  <a:pt x="6342" y="3322"/>
                </a:cubicBezTo>
                <a:cubicBezTo>
                  <a:pt x="6349" y="3309"/>
                  <a:pt x="6205" y="3331"/>
                  <a:pt x="6194" y="3335"/>
                </a:cubicBezTo>
                <a:cubicBezTo>
                  <a:pt x="6158" y="3345"/>
                  <a:pt x="6154" y="3383"/>
                  <a:pt x="6121" y="3397"/>
                </a:cubicBezTo>
                <a:lnTo>
                  <a:pt x="6069" y="3398"/>
                </a:lnTo>
                <a:cubicBezTo>
                  <a:pt x="6041" y="3353"/>
                  <a:pt x="6172" y="3004"/>
                  <a:pt x="6030" y="3119"/>
                </a:cubicBezTo>
                <a:lnTo>
                  <a:pt x="5856" y="3086"/>
                </a:lnTo>
                <a:cubicBezTo>
                  <a:pt x="5849" y="3076"/>
                  <a:pt x="5957" y="3037"/>
                  <a:pt x="5970" y="3017"/>
                </a:cubicBezTo>
                <a:cubicBezTo>
                  <a:pt x="5791" y="3030"/>
                  <a:pt x="5492" y="3028"/>
                  <a:pt x="5290" y="3008"/>
                </a:cubicBezTo>
                <a:cubicBezTo>
                  <a:pt x="5223" y="3002"/>
                  <a:pt x="5142" y="2925"/>
                  <a:pt x="5128" y="2915"/>
                </a:cubicBezTo>
                <a:cubicBezTo>
                  <a:pt x="5103" y="2898"/>
                  <a:pt x="5008" y="2929"/>
                  <a:pt x="5023" y="2906"/>
                </a:cubicBezTo>
                <a:cubicBezTo>
                  <a:pt x="5034" y="2890"/>
                  <a:pt x="5085" y="2854"/>
                  <a:pt x="5025" y="2853"/>
                </a:cubicBezTo>
                <a:lnTo>
                  <a:pt x="4904" y="2864"/>
                </a:lnTo>
                <a:lnTo>
                  <a:pt x="4856" y="2874"/>
                </a:lnTo>
                <a:lnTo>
                  <a:pt x="4887" y="2831"/>
                </a:lnTo>
                <a:cubicBezTo>
                  <a:pt x="4829" y="2823"/>
                  <a:pt x="4715" y="2867"/>
                  <a:pt x="4711" y="2914"/>
                </a:cubicBezTo>
                <a:cubicBezTo>
                  <a:pt x="4710" y="2919"/>
                  <a:pt x="4771" y="2912"/>
                  <a:pt x="4737" y="2931"/>
                </a:cubicBezTo>
                <a:lnTo>
                  <a:pt x="4562" y="3001"/>
                </a:lnTo>
                <a:cubicBezTo>
                  <a:pt x="4544" y="3005"/>
                  <a:pt x="4458" y="3007"/>
                  <a:pt x="4455" y="3025"/>
                </a:cubicBezTo>
                <a:lnTo>
                  <a:pt x="4115" y="3099"/>
                </a:lnTo>
                <a:cubicBezTo>
                  <a:pt x="4095" y="3072"/>
                  <a:pt x="3898" y="3133"/>
                  <a:pt x="3865" y="3137"/>
                </a:cubicBezTo>
                <a:cubicBezTo>
                  <a:pt x="3692" y="3155"/>
                  <a:pt x="3993" y="3080"/>
                  <a:pt x="4000" y="3078"/>
                </a:cubicBezTo>
                <a:cubicBezTo>
                  <a:pt x="4034" y="3070"/>
                  <a:pt x="3912" y="3058"/>
                  <a:pt x="3953" y="3037"/>
                </a:cubicBezTo>
                <a:cubicBezTo>
                  <a:pt x="4081" y="2966"/>
                  <a:pt x="4261" y="2883"/>
                  <a:pt x="4430" y="2871"/>
                </a:cubicBezTo>
                <a:lnTo>
                  <a:pt x="4414" y="2865"/>
                </a:lnTo>
                <a:lnTo>
                  <a:pt x="4569" y="2859"/>
                </a:lnTo>
                <a:cubicBezTo>
                  <a:pt x="4641" y="2847"/>
                  <a:pt x="4480" y="2781"/>
                  <a:pt x="4489" y="2826"/>
                </a:cubicBezTo>
                <a:cubicBezTo>
                  <a:pt x="4223" y="2850"/>
                  <a:pt x="3644" y="3047"/>
                  <a:pt x="3436" y="3129"/>
                </a:cubicBezTo>
                <a:lnTo>
                  <a:pt x="3496" y="3184"/>
                </a:lnTo>
                <a:cubicBezTo>
                  <a:pt x="3227" y="3233"/>
                  <a:pt x="2830" y="3330"/>
                  <a:pt x="2568" y="3420"/>
                </a:cubicBezTo>
                <a:cubicBezTo>
                  <a:pt x="2568" y="3454"/>
                  <a:pt x="2272" y="3504"/>
                  <a:pt x="2241" y="3506"/>
                </a:cubicBezTo>
                <a:cubicBezTo>
                  <a:pt x="2228" y="3507"/>
                  <a:pt x="2081" y="3528"/>
                  <a:pt x="2093" y="3541"/>
                </a:cubicBezTo>
                <a:lnTo>
                  <a:pt x="1919" y="3579"/>
                </a:lnTo>
                <a:lnTo>
                  <a:pt x="1934" y="3590"/>
                </a:lnTo>
                <a:lnTo>
                  <a:pt x="1759" y="3638"/>
                </a:lnTo>
                <a:lnTo>
                  <a:pt x="1723" y="3657"/>
                </a:lnTo>
                <a:cubicBezTo>
                  <a:pt x="1691" y="3657"/>
                  <a:pt x="1758" y="3637"/>
                  <a:pt x="1683" y="3650"/>
                </a:cubicBezTo>
                <a:cubicBezTo>
                  <a:pt x="1540" y="3674"/>
                  <a:pt x="1120" y="3780"/>
                  <a:pt x="986" y="3739"/>
                </a:cubicBezTo>
                <a:lnTo>
                  <a:pt x="1299" y="3635"/>
                </a:lnTo>
                <a:cubicBezTo>
                  <a:pt x="1325" y="3655"/>
                  <a:pt x="1407" y="3607"/>
                  <a:pt x="1436" y="3603"/>
                </a:cubicBezTo>
                <a:cubicBezTo>
                  <a:pt x="1470" y="3598"/>
                  <a:pt x="1689" y="3660"/>
                  <a:pt x="1639" y="3609"/>
                </a:cubicBezTo>
                <a:cubicBezTo>
                  <a:pt x="2000" y="3517"/>
                  <a:pt x="2287" y="3401"/>
                  <a:pt x="2626" y="3290"/>
                </a:cubicBezTo>
                <a:cubicBezTo>
                  <a:pt x="2624" y="3273"/>
                  <a:pt x="2672" y="3270"/>
                  <a:pt x="2686" y="3264"/>
                </a:cubicBezTo>
                <a:lnTo>
                  <a:pt x="2875" y="3165"/>
                </a:lnTo>
                <a:lnTo>
                  <a:pt x="2916" y="3153"/>
                </a:lnTo>
                <a:cubicBezTo>
                  <a:pt x="2895" y="3157"/>
                  <a:pt x="2683" y="3215"/>
                  <a:pt x="2663" y="3206"/>
                </a:cubicBezTo>
                <a:cubicBezTo>
                  <a:pt x="2646" y="3198"/>
                  <a:pt x="2714" y="3168"/>
                  <a:pt x="2693" y="3166"/>
                </a:cubicBezTo>
                <a:cubicBezTo>
                  <a:pt x="2602" y="3160"/>
                  <a:pt x="2563" y="3217"/>
                  <a:pt x="2500" y="3244"/>
                </a:cubicBezTo>
                <a:lnTo>
                  <a:pt x="2450" y="3242"/>
                </a:lnTo>
                <a:cubicBezTo>
                  <a:pt x="2439" y="3216"/>
                  <a:pt x="2381" y="3206"/>
                  <a:pt x="2375" y="3179"/>
                </a:cubicBezTo>
                <a:cubicBezTo>
                  <a:pt x="2372" y="3162"/>
                  <a:pt x="2422" y="3125"/>
                  <a:pt x="2400" y="3131"/>
                </a:cubicBezTo>
                <a:lnTo>
                  <a:pt x="2222" y="3172"/>
                </a:lnTo>
                <a:lnTo>
                  <a:pt x="2256" y="3193"/>
                </a:lnTo>
                <a:cubicBezTo>
                  <a:pt x="2252" y="3205"/>
                  <a:pt x="2167" y="3228"/>
                  <a:pt x="2154" y="3215"/>
                </a:cubicBezTo>
                <a:lnTo>
                  <a:pt x="2172" y="3185"/>
                </a:lnTo>
                <a:cubicBezTo>
                  <a:pt x="2147" y="3189"/>
                  <a:pt x="2026" y="3235"/>
                  <a:pt x="2003" y="3216"/>
                </a:cubicBezTo>
                <a:cubicBezTo>
                  <a:pt x="1978" y="3196"/>
                  <a:pt x="2082" y="3188"/>
                  <a:pt x="2093" y="3189"/>
                </a:cubicBezTo>
                <a:cubicBezTo>
                  <a:pt x="2162" y="3146"/>
                  <a:pt x="2279" y="3096"/>
                  <a:pt x="2326" y="3036"/>
                </a:cubicBezTo>
                <a:cubicBezTo>
                  <a:pt x="2375" y="2975"/>
                  <a:pt x="2064" y="3047"/>
                  <a:pt x="1997" y="3051"/>
                </a:cubicBezTo>
                <a:cubicBezTo>
                  <a:pt x="1938" y="3028"/>
                  <a:pt x="1944" y="2940"/>
                  <a:pt x="1995" y="2908"/>
                </a:cubicBezTo>
                <a:cubicBezTo>
                  <a:pt x="2022" y="2892"/>
                  <a:pt x="2107" y="2900"/>
                  <a:pt x="2141" y="2891"/>
                </a:cubicBezTo>
                <a:cubicBezTo>
                  <a:pt x="2157" y="2886"/>
                  <a:pt x="2182" y="2869"/>
                  <a:pt x="2169" y="2861"/>
                </a:cubicBezTo>
                <a:lnTo>
                  <a:pt x="2087" y="2858"/>
                </a:lnTo>
                <a:cubicBezTo>
                  <a:pt x="2069" y="2849"/>
                  <a:pt x="2147" y="2834"/>
                  <a:pt x="2131" y="2823"/>
                </a:cubicBezTo>
                <a:lnTo>
                  <a:pt x="2071" y="2802"/>
                </a:lnTo>
                <a:lnTo>
                  <a:pt x="2245" y="2775"/>
                </a:lnTo>
                <a:lnTo>
                  <a:pt x="2086" y="2760"/>
                </a:lnTo>
                <a:lnTo>
                  <a:pt x="2742" y="2553"/>
                </a:lnTo>
                <a:cubicBezTo>
                  <a:pt x="2801" y="2620"/>
                  <a:pt x="2875" y="2523"/>
                  <a:pt x="2954" y="2559"/>
                </a:cubicBezTo>
                <a:lnTo>
                  <a:pt x="3195" y="2490"/>
                </a:lnTo>
                <a:lnTo>
                  <a:pt x="3243" y="2500"/>
                </a:lnTo>
                <a:lnTo>
                  <a:pt x="3300" y="2480"/>
                </a:lnTo>
                <a:lnTo>
                  <a:pt x="3537" y="2416"/>
                </a:lnTo>
                <a:lnTo>
                  <a:pt x="3542" y="2406"/>
                </a:lnTo>
                <a:lnTo>
                  <a:pt x="3785" y="2305"/>
                </a:lnTo>
                <a:cubicBezTo>
                  <a:pt x="3758" y="2292"/>
                  <a:pt x="3611" y="2271"/>
                  <a:pt x="3624" y="2323"/>
                </a:cubicBezTo>
                <a:lnTo>
                  <a:pt x="3387" y="2393"/>
                </a:lnTo>
                <a:cubicBezTo>
                  <a:pt x="3337" y="2400"/>
                  <a:pt x="3299" y="2351"/>
                  <a:pt x="3265" y="2334"/>
                </a:cubicBezTo>
                <a:cubicBezTo>
                  <a:pt x="3148" y="2364"/>
                  <a:pt x="3012" y="2366"/>
                  <a:pt x="2906" y="2344"/>
                </a:cubicBezTo>
                <a:lnTo>
                  <a:pt x="2973" y="2240"/>
                </a:lnTo>
                <a:cubicBezTo>
                  <a:pt x="2989" y="2241"/>
                  <a:pt x="3042" y="2244"/>
                  <a:pt x="3049" y="2230"/>
                </a:cubicBezTo>
                <a:lnTo>
                  <a:pt x="2876" y="2205"/>
                </a:lnTo>
                <a:cubicBezTo>
                  <a:pt x="2841" y="2183"/>
                  <a:pt x="2938" y="2167"/>
                  <a:pt x="2962" y="2179"/>
                </a:cubicBezTo>
                <a:lnTo>
                  <a:pt x="3262" y="2119"/>
                </a:lnTo>
                <a:lnTo>
                  <a:pt x="3408" y="2120"/>
                </a:lnTo>
                <a:lnTo>
                  <a:pt x="3702" y="2058"/>
                </a:lnTo>
                <a:lnTo>
                  <a:pt x="3686" y="2052"/>
                </a:lnTo>
                <a:lnTo>
                  <a:pt x="3794" y="2057"/>
                </a:lnTo>
                <a:lnTo>
                  <a:pt x="3770" y="2080"/>
                </a:lnTo>
                <a:cubicBezTo>
                  <a:pt x="3759" y="2085"/>
                  <a:pt x="3673" y="2088"/>
                  <a:pt x="3694" y="2111"/>
                </a:cubicBezTo>
                <a:cubicBezTo>
                  <a:pt x="3805" y="2136"/>
                  <a:pt x="3934" y="2134"/>
                  <a:pt x="4044" y="2110"/>
                </a:cubicBezTo>
                <a:lnTo>
                  <a:pt x="4039" y="2082"/>
                </a:lnTo>
                <a:lnTo>
                  <a:pt x="4021" y="2092"/>
                </a:lnTo>
                <a:lnTo>
                  <a:pt x="4028" y="2074"/>
                </a:lnTo>
                <a:lnTo>
                  <a:pt x="4127" y="2058"/>
                </a:lnTo>
                <a:lnTo>
                  <a:pt x="4107" y="2053"/>
                </a:lnTo>
                <a:lnTo>
                  <a:pt x="4142" y="2047"/>
                </a:lnTo>
                <a:cubicBezTo>
                  <a:pt x="4142" y="2024"/>
                  <a:pt x="4040" y="1984"/>
                  <a:pt x="4063" y="2002"/>
                </a:cubicBezTo>
                <a:lnTo>
                  <a:pt x="3906" y="1839"/>
                </a:lnTo>
                <a:lnTo>
                  <a:pt x="3831" y="1807"/>
                </a:lnTo>
                <a:cubicBezTo>
                  <a:pt x="4043" y="1790"/>
                  <a:pt x="4265" y="1723"/>
                  <a:pt x="4509" y="1698"/>
                </a:cubicBezTo>
                <a:lnTo>
                  <a:pt x="4517" y="1690"/>
                </a:lnTo>
                <a:lnTo>
                  <a:pt x="4749" y="1640"/>
                </a:lnTo>
                <a:lnTo>
                  <a:pt x="4734" y="1629"/>
                </a:lnTo>
                <a:lnTo>
                  <a:pt x="4847" y="1624"/>
                </a:lnTo>
                <a:lnTo>
                  <a:pt x="4821" y="1603"/>
                </a:lnTo>
                <a:lnTo>
                  <a:pt x="4840" y="1597"/>
                </a:lnTo>
                <a:lnTo>
                  <a:pt x="5423" y="1500"/>
                </a:lnTo>
                <a:lnTo>
                  <a:pt x="5370" y="1530"/>
                </a:lnTo>
                <a:lnTo>
                  <a:pt x="5393" y="1547"/>
                </a:lnTo>
                <a:cubicBezTo>
                  <a:pt x="5677" y="1426"/>
                  <a:pt x="5716" y="1474"/>
                  <a:pt x="6131" y="1414"/>
                </a:cubicBezTo>
                <a:cubicBezTo>
                  <a:pt x="6128" y="1391"/>
                  <a:pt x="6272" y="1433"/>
                  <a:pt x="6264" y="1445"/>
                </a:cubicBezTo>
                <a:lnTo>
                  <a:pt x="6659" y="1462"/>
                </a:lnTo>
                <a:cubicBezTo>
                  <a:pt x="6499" y="1582"/>
                  <a:pt x="7203" y="1521"/>
                  <a:pt x="7108" y="1544"/>
                </a:cubicBezTo>
                <a:cubicBezTo>
                  <a:pt x="7306" y="1576"/>
                  <a:pt x="7559" y="1606"/>
                  <a:pt x="7761" y="1568"/>
                </a:cubicBezTo>
                <a:lnTo>
                  <a:pt x="7834" y="1574"/>
                </a:lnTo>
                <a:lnTo>
                  <a:pt x="8013" y="1628"/>
                </a:lnTo>
                <a:cubicBezTo>
                  <a:pt x="8054" y="1601"/>
                  <a:pt x="8159" y="1629"/>
                  <a:pt x="8200" y="1641"/>
                </a:cubicBezTo>
                <a:lnTo>
                  <a:pt x="8314" y="1721"/>
                </a:lnTo>
                <a:lnTo>
                  <a:pt x="8620" y="1739"/>
                </a:lnTo>
                <a:cubicBezTo>
                  <a:pt x="8593" y="1717"/>
                  <a:pt x="8696" y="1781"/>
                  <a:pt x="8736" y="1772"/>
                </a:cubicBezTo>
                <a:cubicBezTo>
                  <a:pt x="8829" y="1750"/>
                  <a:pt x="8671" y="1693"/>
                  <a:pt x="8781" y="1649"/>
                </a:cubicBezTo>
                <a:cubicBezTo>
                  <a:pt x="8829" y="1630"/>
                  <a:pt x="8890" y="1603"/>
                  <a:pt x="8940" y="1619"/>
                </a:cubicBezTo>
                <a:lnTo>
                  <a:pt x="8962" y="1649"/>
                </a:lnTo>
                <a:lnTo>
                  <a:pt x="9012" y="1646"/>
                </a:lnTo>
                <a:lnTo>
                  <a:pt x="8974" y="1662"/>
                </a:lnTo>
                <a:lnTo>
                  <a:pt x="8993" y="1670"/>
                </a:lnTo>
                <a:lnTo>
                  <a:pt x="9240" y="1640"/>
                </a:lnTo>
                <a:lnTo>
                  <a:pt x="9224" y="1634"/>
                </a:lnTo>
                <a:cubicBezTo>
                  <a:pt x="9399" y="1590"/>
                  <a:pt x="9590" y="1561"/>
                  <a:pt x="9776" y="1547"/>
                </a:cubicBezTo>
                <a:lnTo>
                  <a:pt x="9297" y="1660"/>
                </a:lnTo>
                <a:lnTo>
                  <a:pt x="9201" y="1673"/>
                </a:lnTo>
                <a:lnTo>
                  <a:pt x="9213" y="1681"/>
                </a:lnTo>
                <a:cubicBezTo>
                  <a:pt x="9250" y="1677"/>
                  <a:pt x="9371" y="1631"/>
                  <a:pt x="9396" y="1671"/>
                </a:cubicBezTo>
                <a:lnTo>
                  <a:pt x="10059" y="1554"/>
                </a:lnTo>
                <a:cubicBezTo>
                  <a:pt x="9984" y="1589"/>
                  <a:pt x="10064" y="1454"/>
                  <a:pt x="10116" y="1515"/>
                </a:cubicBezTo>
                <a:lnTo>
                  <a:pt x="10169" y="1670"/>
                </a:lnTo>
                <a:cubicBezTo>
                  <a:pt x="10253" y="1619"/>
                  <a:pt x="10376" y="1590"/>
                  <a:pt x="10479" y="1565"/>
                </a:cubicBezTo>
                <a:lnTo>
                  <a:pt x="10491" y="1589"/>
                </a:lnTo>
                <a:cubicBezTo>
                  <a:pt x="10490" y="1589"/>
                  <a:pt x="10413" y="1609"/>
                  <a:pt x="10437" y="1618"/>
                </a:cubicBezTo>
                <a:lnTo>
                  <a:pt x="10476" y="1618"/>
                </a:lnTo>
                <a:cubicBezTo>
                  <a:pt x="10473" y="1634"/>
                  <a:pt x="10387" y="1658"/>
                  <a:pt x="10370" y="1662"/>
                </a:cubicBezTo>
                <a:lnTo>
                  <a:pt x="10852" y="1606"/>
                </a:lnTo>
                <a:cubicBezTo>
                  <a:pt x="11040" y="1669"/>
                  <a:pt x="11261" y="1734"/>
                  <a:pt x="11472" y="1735"/>
                </a:cubicBezTo>
                <a:cubicBezTo>
                  <a:pt x="11505" y="1687"/>
                  <a:pt x="11629" y="1729"/>
                  <a:pt x="11659" y="1759"/>
                </a:cubicBezTo>
                <a:cubicBezTo>
                  <a:pt x="11731" y="1828"/>
                  <a:pt x="11567" y="1826"/>
                  <a:pt x="11512" y="1820"/>
                </a:cubicBezTo>
                <a:lnTo>
                  <a:pt x="11461" y="1832"/>
                </a:lnTo>
                <a:cubicBezTo>
                  <a:pt x="11455" y="1834"/>
                  <a:pt x="11402" y="1872"/>
                  <a:pt x="11423" y="1874"/>
                </a:cubicBezTo>
                <a:cubicBezTo>
                  <a:pt x="11587" y="1893"/>
                  <a:pt x="11732" y="1882"/>
                  <a:pt x="11874" y="1884"/>
                </a:cubicBezTo>
                <a:cubicBezTo>
                  <a:pt x="11908" y="1885"/>
                  <a:pt x="12033" y="1856"/>
                  <a:pt x="12037" y="1885"/>
                </a:cubicBezTo>
                <a:lnTo>
                  <a:pt x="12226" y="1847"/>
                </a:lnTo>
                <a:cubicBezTo>
                  <a:pt x="12210" y="1866"/>
                  <a:pt x="12251" y="1873"/>
                  <a:pt x="12297" y="1909"/>
                </a:cubicBezTo>
                <a:lnTo>
                  <a:pt x="12387" y="1939"/>
                </a:lnTo>
                <a:cubicBezTo>
                  <a:pt x="12426" y="1968"/>
                  <a:pt x="12321" y="2007"/>
                  <a:pt x="12304" y="2020"/>
                </a:cubicBezTo>
                <a:lnTo>
                  <a:pt x="12323" y="2023"/>
                </a:lnTo>
                <a:lnTo>
                  <a:pt x="12479" y="1967"/>
                </a:lnTo>
                <a:cubicBezTo>
                  <a:pt x="12411" y="1955"/>
                  <a:pt x="12635" y="1882"/>
                  <a:pt x="12593" y="1843"/>
                </a:cubicBezTo>
                <a:lnTo>
                  <a:pt x="12456" y="1811"/>
                </a:lnTo>
                <a:cubicBezTo>
                  <a:pt x="12952" y="1717"/>
                  <a:pt x="13063" y="1816"/>
                  <a:pt x="13545" y="1890"/>
                </a:cubicBezTo>
                <a:lnTo>
                  <a:pt x="13556" y="1880"/>
                </a:lnTo>
                <a:lnTo>
                  <a:pt x="13724" y="1878"/>
                </a:lnTo>
                <a:lnTo>
                  <a:pt x="13724" y="1869"/>
                </a:lnTo>
                <a:lnTo>
                  <a:pt x="13825" y="1884"/>
                </a:lnTo>
                <a:lnTo>
                  <a:pt x="13908" y="1847"/>
                </a:lnTo>
                <a:lnTo>
                  <a:pt x="13949" y="1847"/>
                </a:lnTo>
                <a:lnTo>
                  <a:pt x="13962" y="1874"/>
                </a:lnTo>
                <a:lnTo>
                  <a:pt x="13968" y="1804"/>
                </a:lnTo>
                <a:cubicBezTo>
                  <a:pt x="13989" y="1774"/>
                  <a:pt x="14070" y="1796"/>
                  <a:pt x="14104" y="1772"/>
                </a:cubicBezTo>
                <a:lnTo>
                  <a:pt x="14155" y="1769"/>
                </a:lnTo>
                <a:cubicBezTo>
                  <a:pt x="14068" y="1697"/>
                  <a:pt x="13980" y="1764"/>
                  <a:pt x="13936" y="1733"/>
                </a:cubicBezTo>
                <a:lnTo>
                  <a:pt x="14406" y="1606"/>
                </a:lnTo>
                <a:cubicBezTo>
                  <a:pt x="14491" y="1672"/>
                  <a:pt x="14483" y="1701"/>
                  <a:pt x="14572" y="1735"/>
                </a:cubicBezTo>
                <a:lnTo>
                  <a:pt x="14563" y="1761"/>
                </a:lnTo>
                <a:lnTo>
                  <a:pt x="14432" y="1772"/>
                </a:lnTo>
                <a:cubicBezTo>
                  <a:pt x="14349" y="1783"/>
                  <a:pt x="14252" y="1766"/>
                  <a:pt x="14160" y="1772"/>
                </a:cubicBezTo>
                <a:lnTo>
                  <a:pt x="14148" y="1780"/>
                </a:lnTo>
                <a:cubicBezTo>
                  <a:pt x="14173" y="1829"/>
                  <a:pt x="14294" y="1845"/>
                  <a:pt x="14360" y="1822"/>
                </a:cubicBezTo>
                <a:lnTo>
                  <a:pt x="14216" y="1925"/>
                </a:lnTo>
                <a:lnTo>
                  <a:pt x="14291" y="1934"/>
                </a:lnTo>
                <a:lnTo>
                  <a:pt x="14282" y="1965"/>
                </a:lnTo>
                <a:cubicBezTo>
                  <a:pt x="14320" y="1961"/>
                  <a:pt x="14320" y="1871"/>
                  <a:pt x="14376" y="1848"/>
                </a:cubicBezTo>
                <a:cubicBezTo>
                  <a:pt x="14430" y="1825"/>
                  <a:pt x="14463" y="1851"/>
                  <a:pt x="14544" y="1845"/>
                </a:cubicBezTo>
                <a:lnTo>
                  <a:pt x="14552" y="1834"/>
                </a:lnTo>
                <a:lnTo>
                  <a:pt x="14741" y="1781"/>
                </a:lnTo>
                <a:cubicBezTo>
                  <a:pt x="14717" y="1768"/>
                  <a:pt x="14822" y="1757"/>
                  <a:pt x="14792" y="1727"/>
                </a:cubicBezTo>
                <a:cubicBezTo>
                  <a:pt x="14773" y="1707"/>
                  <a:pt x="14683" y="1798"/>
                  <a:pt x="14649" y="1765"/>
                </a:cubicBezTo>
                <a:lnTo>
                  <a:pt x="14808" y="1672"/>
                </a:lnTo>
                <a:cubicBezTo>
                  <a:pt x="14750" y="1608"/>
                  <a:pt x="14590" y="1623"/>
                  <a:pt x="14580" y="1598"/>
                </a:cubicBezTo>
                <a:cubicBezTo>
                  <a:pt x="14563" y="1555"/>
                  <a:pt x="14741" y="1491"/>
                  <a:pt x="14781" y="1477"/>
                </a:cubicBezTo>
                <a:lnTo>
                  <a:pt x="14868" y="1437"/>
                </a:lnTo>
                <a:lnTo>
                  <a:pt x="14853" y="1426"/>
                </a:lnTo>
                <a:cubicBezTo>
                  <a:pt x="14991" y="1365"/>
                  <a:pt x="15105" y="1331"/>
                  <a:pt x="15270" y="1352"/>
                </a:cubicBezTo>
                <a:close/>
                <a:moveTo>
                  <a:pt x="2829" y="1377"/>
                </a:moveTo>
                <a:lnTo>
                  <a:pt x="3064" y="1377"/>
                </a:lnTo>
                <a:lnTo>
                  <a:pt x="3068" y="1392"/>
                </a:lnTo>
                <a:lnTo>
                  <a:pt x="3072" y="1377"/>
                </a:lnTo>
                <a:cubicBezTo>
                  <a:pt x="3129" y="1371"/>
                  <a:pt x="3094" y="1426"/>
                  <a:pt x="3071" y="1437"/>
                </a:cubicBezTo>
                <a:cubicBezTo>
                  <a:pt x="2945" y="1450"/>
                  <a:pt x="2812" y="1455"/>
                  <a:pt x="2685" y="1449"/>
                </a:cubicBezTo>
                <a:lnTo>
                  <a:pt x="2844" y="1388"/>
                </a:lnTo>
                <a:lnTo>
                  <a:pt x="2829" y="1377"/>
                </a:lnTo>
                <a:close/>
                <a:moveTo>
                  <a:pt x="16423" y="1422"/>
                </a:moveTo>
                <a:cubicBezTo>
                  <a:pt x="16403" y="1407"/>
                  <a:pt x="16363" y="1432"/>
                  <a:pt x="16385" y="1438"/>
                </a:cubicBezTo>
                <a:lnTo>
                  <a:pt x="16196" y="1447"/>
                </a:lnTo>
                <a:cubicBezTo>
                  <a:pt x="16259" y="1426"/>
                  <a:pt x="16355" y="1400"/>
                  <a:pt x="16423" y="1422"/>
                </a:cubicBezTo>
                <a:close/>
                <a:moveTo>
                  <a:pt x="17113" y="1676"/>
                </a:moveTo>
                <a:lnTo>
                  <a:pt x="17097" y="1702"/>
                </a:lnTo>
                <a:lnTo>
                  <a:pt x="17080" y="1697"/>
                </a:lnTo>
                <a:cubicBezTo>
                  <a:pt x="17030" y="1714"/>
                  <a:pt x="16967" y="1742"/>
                  <a:pt x="16909" y="1733"/>
                </a:cubicBezTo>
                <a:lnTo>
                  <a:pt x="16916" y="1715"/>
                </a:lnTo>
                <a:lnTo>
                  <a:pt x="16969" y="1696"/>
                </a:lnTo>
                <a:lnTo>
                  <a:pt x="16981" y="1702"/>
                </a:lnTo>
                <a:lnTo>
                  <a:pt x="16986" y="1687"/>
                </a:lnTo>
                <a:cubicBezTo>
                  <a:pt x="17021" y="1673"/>
                  <a:pt x="17074" y="1673"/>
                  <a:pt x="17113" y="1676"/>
                </a:cubicBezTo>
                <a:close/>
                <a:moveTo>
                  <a:pt x="12657" y="1820"/>
                </a:moveTo>
                <a:cubicBezTo>
                  <a:pt x="12656" y="1837"/>
                  <a:pt x="12595" y="1828"/>
                  <a:pt x="12585" y="1824"/>
                </a:cubicBezTo>
                <a:lnTo>
                  <a:pt x="12594" y="1810"/>
                </a:lnTo>
                <a:cubicBezTo>
                  <a:pt x="12728" y="1808"/>
                  <a:pt x="12808" y="1812"/>
                  <a:pt x="12933" y="1762"/>
                </a:cubicBezTo>
                <a:cubicBezTo>
                  <a:pt x="12954" y="1790"/>
                  <a:pt x="12718" y="1810"/>
                  <a:pt x="12657" y="1820"/>
                </a:cubicBezTo>
                <a:close/>
                <a:moveTo>
                  <a:pt x="17440" y="1832"/>
                </a:moveTo>
                <a:lnTo>
                  <a:pt x="17440" y="1867"/>
                </a:lnTo>
                <a:lnTo>
                  <a:pt x="17278" y="1939"/>
                </a:lnTo>
                <a:lnTo>
                  <a:pt x="17270" y="1952"/>
                </a:lnTo>
                <a:lnTo>
                  <a:pt x="17085" y="1964"/>
                </a:lnTo>
                <a:cubicBezTo>
                  <a:pt x="17021" y="1929"/>
                  <a:pt x="17108" y="1855"/>
                  <a:pt x="17152" y="1832"/>
                </a:cubicBezTo>
                <a:lnTo>
                  <a:pt x="17440" y="1832"/>
                </a:lnTo>
                <a:close/>
                <a:moveTo>
                  <a:pt x="17487" y="1847"/>
                </a:moveTo>
                <a:cubicBezTo>
                  <a:pt x="17539" y="1848"/>
                  <a:pt x="17596" y="1854"/>
                  <a:pt x="17644" y="1869"/>
                </a:cubicBezTo>
                <a:lnTo>
                  <a:pt x="17627" y="1906"/>
                </a:lnTo>
                <a:cubicBezTo>
                  <a:pt x="17613" y="1893"/>
                  <a:pt x="17501" y="1885"/>
                  <a:pt x="17472" y="1884"/>
                </a:cubicBezTo>
                <a:lnTo>
                  <a:pt x="17487" y="1847"/>
                </a:lnTo>
                <a:close/>
                <a:moveTo>
                  <a:pt x="14086" y="1858"/>
                </a:moveTo>
                <a:lnTo>
                  <a:pt x="14101" y="1894"/>
                </a:lnTo>
                <a:lnTo>
                  <a:pt x="14086" y="1905"/>
                </a:lnTo>
                <a:lnTo>
                  <a:pt x="14005" y="1905"/>
                </a:lnTo>
                <a:lnTo>
                  <a:pt x="13966" y="1888"/>
                </a:lnTo>
                <a:cubicBezTo>
                  <a:pt x="13983" y="1868"/>
                  <a:pt x="14055" y="1852"/>
                  <a:pt x="14086" y="1858"/>
                </a:cubicBezTo>
                <a:close/>
                <a:moveTo>
                  <a:pt x="4174" y="1986"/>
                </a:moveTo>
                <a:lnTo>
                  <a:pt x="4232" y="1993"/>
                </a:lnTo>
                <a:cubicBezTo>
                  <a:pt x="4210" y="2021"/>
                  <a:pt x="4157" y="2021"/>
                  <a:pt x="4130" y="2030"/>
                </a:cubicBezTo>
                <a:cubicBezTo>
                  <a:pt x="4127" y="2019"/>
                  <a:pt x="4126" y="2010"/>
                  <a:pt x="4128" y="1997"/>
                </a:cubicBezTo>
                <a:lnTo>
                  <a:pt x="4167" y="2002"/>
                </a:lnTo>
                <a:cubicBezTo>
                  <a:pt x="4173" y="1997"/>
                  <a:pt x="4165" y="1992"/>
                  <a:pt x="4174" y="1986"/>
                </a:cubicBezTo>
                <a:close/>
                <a:moveTo>
                  <a:pt x="4210" y="2053"/>
                </a:moveTo>
                <a:lnTo>
                  <a:pt x="4304" y="2056"/>
                </a:lnTo>
                <a:lnTo>
                  <a:pt x="4384" y="2047"/>
                </a:lnTo>
                <a:lnTo>
                  <a:pt x="4173" y="2071"/>
                </a:lnTo>
                <a:cubicBezTo>
                  <a:pt x="4203" y="2071"/>
                  <a:pt x="4178" y="2040"/>
                  <a:pt x="4222" y="2040"/>
                </a:cubicBezTo>
                <a:lnTo>
                  <a:pt x="4210" y="2053"/>
                </a:lnTo>
                <a:close/>
                <a:moveTo>
                  <a:pt x="15798" y="2114"/>
                </a:moveTo>
                <a:cubicBezTo>
                  <a:pt x="15816" y="2114"/>
                  <a:pt x="15828" y="2130"/>
                  <a:pt x="15846" y="2131"/>
                </a:cubicBezTo>
                <a:cubicBezTo>
                  <a:pt x="15847" y="2144"/>
                  <a:pt x="15847" y="2152"/>
                  <a:pt x="15847" y="2165"/>
                </a:cubicBezTo>
                <a:cubicBezTo>
                  <a:pt x="15847" y="2179"/>
                  <a:pt x="15869" y="2179"/>
                  <a:pt x="15877" y="2188"/>
                </a:cubicBezTo>
                <a:lnTo>
                  <a:pt x="15814" y="2188"/>
                </a:lnTo>
                <a:cubicBezTo>
                  <a:pt x="15795" y="2189"/>
                  <a:pt x="15798" y="2168"/>
                  <a:pt x="15780" y="2167"/>
                </a:cubicBezTo>
                <a:cubicBezTo>
                  <a:pt x="15779" y="2155"/>
                  <a:pt x="15779" y="2146"/>
                  <a:pt x="15779" y="2133"/>
                </a:cubicBezTo>
                <a:cubicBezTo>
                  <a:pt x="15779" y="2120"/>
                  <a:pt x="15770" y="2124"/>
                  <a:pt x="15760" y="2128"/>
                </a:cubicBezTo>
                <a:cubicBezTo>
                  <a:pt x="15765" y="2121"/>
                  <a:pt x="15779" y="2114"/>
                  <a:pt x="15798" y="2114"/>
                </a:cubicBezTo>
                <a:close/>
                <a:moveTo>
                  <a:pt x="15114" y="2204"/>
                </a:moveTo>
                <a:cubicBezTo>
                  <a:pt x="15136" y="2204"/>
                  <a:pt x="15117" y="2233"/>
                  <a:pt x="15092" y="2232"/>
                </a:cubicBezTo>
                <a:lnTo>
                  <a:pt x="14962" y="2227"/>
                </a:lnTo>
                <a:lnTo>
                  <a:pt x="14910" y="2171"/>
                </a:lnTo>
                <a:lnTo>
                  <a:pt x="14876" y="2164"/>
                </a:lnTo>
                <a:cubicBezTo>
                  <a:pt x="14974" y="2156"/>
                  <a:pt x="15028" y="2172"/>
                  <a:pt x="15114" y="2204"/>
                </a:cubicBezTo>
                <a:close/>
                <a:moveTo>
                  <a:pt x="15531" y="2157"/>
                </a:moveTo>
                <a:lnTo>
                  <a:pt x="15563" y="2157"/>
                </a:lnTo>
                <a:lnTo>
                  <a:pt x="15767" y="2259"/>
                </a:lnTo>
                <a:cubicBezTo>
                  <a:pt x="15799" y="2253"/>
                  <a:pt x="15792" y="2277"/>
                  <a:pt x="15861" y="2300"/>
                </a:cubicBezTo>
                <a:cubicBezTo>
                  <a:pt x="15973" y="2455"/>
                  <a:pt x="16293" y="2418"/>
                  <a:pt x="15919" y="2500"/>
                </a:cubicBezTo>
                <a:lnTo>
                  <a:pt x="15696" y="2429"/>
                </a:lnTo>
                <a:cubicBezTo>
                  <a:pt x="15750" y="2398"/>
                  <a:pt x="15632" y="2391"/>
                  <a:pt x="15657" y="2418"/>
                </a:cubicBezTo>
                <a:lnTo>
                  <a:pt x="15505" y="2457"/>
                </a:lnTo>
                <a:lnTo>
                  <a:pt x="15452" y="2486"/>
                </a:lnTo>
                <a:lnTo>
                  <a:pt x="15229" y="2541"/>
                </a:lnTo>
                <a:lnTo>
                  <a:pt x="15212" y="2548"/>
                </a:lnTo>
                <a:cubicBezTo>
                  <a:pt x="15255" y="2397"/>
                  <a:pt x="15273" y="2435"/>
                  <a:pt x="15023" y="2489"/>
                </a:cubicBezTo>
                <a:lnTo>
                  <a:pt x="15012" y="2460"/>
                </a:lnTo>
                <a:cubicBezTo>
                  <a:pt x="15221" y="2388"/>
                  <a:pt x="15365" y="2268"/>
                  <a:pt x="15531" y="2157"/>
                </a:cubicBezTo>
                <a:close/>
                <a:moveTo>
                  <a:pt x="14098" y="2414"/>
                </a:moveTo>
                <a:cubicBezTo>
                  <a:pt x="14117" y="2414"/>
                  <a:pt x="14168" y="2430"/>
                  <a:pt x="14216" y="2443"/>
                </a:cubicBezTo>
                <a:cubicBezTo>
                  <a:pt x="14207" y="2451"/>
                  <a:pt x="14201" y="2452"/>
                  <a:pt x="14182" y="2452"/>
                </a:cubicBezTo>
                <a:cubicBezTo>
                  <a:pt x="14169" y="2452"/>
                  <a:pt x="14090" y="2439"/>
                  <a:pt x="14072" y="2421"/>
                </a:cubicBezTo>
                <a:cubicBezTo>
                  <a:pt x="14083" y="2419"/>
                  <a:pt x="14079" y="2414"/>
                  <a:pt x="14098" y="2414"/>
                </a:cubicBezTo>
                <a:close/>
                <a:moveTo>
                  <a:pt x="14348" y="2441"/>
                </a:moveTo>
                <a:lnTo>
                  <a:pt x="14374" y="2494"/>
                </a:lnTo>
                <a:lnTo>
                  <a:pt x="14224" y="2453"/>
                </a:lnTo>
                <a:cubicBezTo>
                  <a:pt x="14261" y="2445"/>
                  <a:pt x="14308" y="2437"/>
                  <a:pt x="14348" y="2441"/>
                </a:cubicBezTo>
                <a:close/>
                <a:moveTo>
                  <a:pt x="1968" y="2468"/>
                </a:moveTo>
                <a:lnTo>
                  <a:pt x="2123" y="2546"/>
                </a:lnTo>
                <a:lnTo>
                  <a:pt x="2086" y="2562"/>
                </a:lnTo>
                <a:lnTo>
                  <a:pt x="2101" y="2568"/>
                </a:lnTo>
                <a:cubicBezTo>
                  <a:pt x="1923" y="2592"/>
                  <a:pt x="1852" y="2489"/>
                  <a:pt x="1757" y="2526"/>
                </a:cubicBezTo>
                <a:lnTo>
                  <a:pt x="1684" y="2508"/>
                </a:lnTo>
                <a:lnTo>
                  <a:pt x="1968" y="2468"/>
                </a:lnTo>
                <a:close/>
                <a:moveTo>
                  <a:pt x="16539" y="2468"/>
                </a:moveTo>
                <a:cubicBezTo>
                  <a:pt x="16587" y="2473"/>
                  <a:pt x="16609" y="2478"/>
                  <a:pt x="16627" y="2479"/>
                </a:cubicBezTo>
                <a:cubicBezTo>
                  <a:pt x="16628" y="2492"/>
                  <a:pt x="16628" y="2502"/>
                  <a:pt x="16627" y="2515"/>
                </a:cubicBezTo>
                <a:cubicBezTo>
                  <a:pt x="16596" y="2509"/>
                  <a:pt x="16577" y="2504"/>
                  <a:pt x="16530" y="2482"/>
                </a:cubicBezTo>
                <a:cubicBezTo>
                  <a:pt x="16530" y="2482"/>
                  <a:pt x="16537" y="2476"/>
                  <a:pt x="16539" y="2468"/>
                </a:cubicBezTo>
                <a:close/>
                <a:moveTo>
                  <a:pt x="16333" y="2501"/>
                </a:moveTo>
                <a:lnTo>
                  <a:pt x="16460" y="2501"/>
                </a:lnTo>
                <a:cubicBezTo>
                  <a:pt x="16461" y="2513"/>
                  <a:pt x="16469" y="2524"/>
                  <a:pt x="16469" y="2530"/>
                </a:cubicBezTo>
                <a:cubicBezTo>
                  <a:pt x="16460" y="2536"/>
                  <a:pt x="16442" y="2532"/>
                  <a:pt x="16442" y="2545"/>
                </a:cubicBezTo>
                <a:cubicBezTo>
                  <a:pt x="16442" y="2532"/>
                  <a:pt x="16394" y="2547"/>
                  <a:pt x="16387" y="2542"/>
                </a:cubicBezTo>
                <a:cubicBezTo>
                  <a:pt x="16371" y="2531"/>
                  <a:pt x="16349" y="2515"/>
                  <a:pt x="16333" y="2501"/>
                </a:cubicBezTo>
                <a:close/>
                <a:moveTo>
                  <a:pt x="15718" y="2576"/>
                </a:moveTo>
                <a:cubicBezTo>
                  <a:pt x="15736" y="2618"/>
                  <a:pt x="15387" y="2694"/>
                  <a:pt x="15342" y="2703"/>
                </a:cubicBezTo>
                <a:lnTo>
                  <a:pt x="15331" y="2684"/>
                </a:lnTo>
                <a:cubicBezTo>
                  <a:pt x="15403" y="2613"/>
                  <a:pt x="15603" y="2575"/>
                  <a:pt x="15718" y="2576"/>
                </a:cubicBezTo>
                <a:close/>
                <a:moveTo>
                  <a:pt x="16947" y="2621"/>
                </a:moveTo>
                <a:lnTo>
                  <a:pt x="16833" y="2621"/>
                </a:lnTo>
                <a:cubicBezTo>
                  <a:pt x="16857" y="2610"/>
                  <a:pt x="16891" y="2605"/>
                  <a:pt x="16918" y="2602"/>
                </a:cubicBezTo>
                <a:lnTo>
                  <a:pt x="16947" y="2621"/>
                </a:lnTo>
                <a:close/>
                <a:moveTo>
                  <a:pt x="17442" y="2597"/>
                </a:moveTo>
                <a:lnTo>
                  <a:pt x="17501" y="2597"/>
                </a:lnTo>
                <a:cubicBezTo>
                  <a:pt x="17520" y="2596"/>
                  <a:pt x="17509" y="2613"/>
                  <a:pt x="17521" y="2607"/>
                </a:cubicBezTo>
                <a:cubicBezTo>
                  <a:pt x="17523" y="2615"/>
                  <a:pt x="17515" y="2624"/>
                  <a:pt x="17523" y="2632"/>
                </a:cubicBezTo>
                <a:cubicBezTo>
                  <a:pt x="17496" y="2628"/>
                  <a:pt x="17472" y="2633"/>
                  <a:pt x="17458" y="2627"/>
                </a:cubicBezTo>
                <a:cubicBezTo>
                  <a:pt x="17455" y="2621"/>
                  <a:pt x="17455" y="2616"/>
                  <a:pt x="17442" y="2633"/>
                </a:cubicBezTo>
                <a:lnTo>
                  <a:pt x="17442" y="2597"/>
                </a:lnTo>
                <a:close/>
                <a:moveTo>
                  <a:pt x="15948" y="2655"/>
                </a:moveTo>
                <a:lnTo>
                  <a:pt x="16037" y="2663"/>
                </a:lnTo>
                <a:lnTo>
                  <a:pt x="16052" y="2674"/>
                </a:lnTo>
                <a:lnTo>
                  <a:pt x="15914" y="2777"/>
                </a:lnTo>
                <a:cubicBezTo>
                  <a:pt x="15861" y="2812"/>
                  <a:pt x="15866" y="2754"/>
                  <a:pt x="15862" y="2743"/>
                </a:cubicBezTo>
                <a:lnTo>
                  <a:pt x="15849" y="2740"/>
                </a:lnTo>
                <a:lnTo>
                  <a:pt x="15948" y="2655"/>
                </a:lnTo>
                <a:close/>
                <a:moveTo>
                  <a:pt x="18279" y="2746"/>
                </a:moveTo>
                <a:cubicBezTo>
                  <a:pt x="18288" y="2759"/>
                  <a:pt x="18298" y="2769"/>
                  <a:pt x="18318" y="2763"/>
                </a:cubicBezTo>
                <a:cubicBezTo>
                  <a:pt x="18316" y="2777"/>
                  <a:pt x="18297" y="2805"/>
                  <a:pt x="18271" y="2805"/>
                </a:cubicBezTo>
                <a:cubicBezTo>
                  <a:pt x="18216" y="2805"/>
                  <a:pt x="18234" y="2783"/>
                  <a:pt x="18184" y="2771"/>
                </a:cubicBezTo>
                <a:cubicBezTo>
                  <a:pt x="18193" y="2748"/>
                  <a:pt x="18252" y="2758"/>
                  <a:pt x="18279" y="2746"/>
                </a:cubicBezTo>
                <a:close/>
                <a:moveTo>
                  <a:pt x="2297" y="2875"/>
                </a:moveTo>
                <a:cubicBezTo>
                  <a:pt x="2272" y="2900"/>
                  <a:pt x="2205" y="2915"/>
                  <a:pt x="2163" y="2913"/>
                </a:cubicBezTo>
                <a:lnTo>
                  <a:pt x="2161" y="2893"/>
                </a:lnTo>
                <a:lnTo>
                  <a:pt x="2297" y="2875"/>
                </a:lnTo>
                <a:close/>
                <a:moveTo>
                  <a:pt x="17713" y="2937"/>
                </a:moveTo>
                <a:lnTo>
                  <a:pt x="17608" y="2965"/>
                </a:lnTo>
                <a:lnTo>
                  <a:pt x="17607" y="2946"/>
                </a:lnTo>
                <a:cubicBezTo>
                  <a:pt x="17642" y="2927"/>
                  <a:pt x="17681" y="2891"/>
                  <a:pt x="17713" y="2937"/>
                </a:cubicBezTo>
                <a:close/>
                <a:moveTo>
                  <a:pt x="4957" y="2933"/>
                </a:moveTo>
                <a:cubicBezTo>
                  <a:pt x="4976" y="2933"/>
                  <a:pt x="4982" y="2934"/>
                  <a:pt x="4995" y="2944"/>
                </a:cubicBezTo>
                <a:lnTo>
                  <a:pt x="5013" y="2934"/>
                </a:lnTo>
                <a:cubicBezTo>
                  <a:pt x="5005" y="2943"/>
                  <a:pt x="5013" y="2949"/>
                  <a:pt x="5004" y="2954"/>
                </a:cubicBezTo>
                <a:lnTo>
                  <a:pt x="4908" y="2954"/>
                </a:lnTo>
                <a:cubicBezTo>
                  <a:pt x="4924" y="2939"/>
                  <a:pt x="4938" y="2933"/>
                  <a:pt x="4957" y="2933"/>
                </a:cubicBezTo>
                <a:close/>
                <a:moveTo>
                  <a:pt x="1834" y="2975"/>
                </a:moveTo>
                <a:lnTo>
                  <a:pt x="1797" y="3000"/>
                </a:lnTo>
                <a:lnTo>
                  <a:pt x="1687" y="3014"/>
                </a:lnTo>
                <a:cubicBezTo>
                  <a:pt x="1702" y="3029"/>
                  <a:pt x="1636" y="3040"/>
                  <a:pt x="1627" y="3040"/>
                </a:cubicBezTo>
                <a:cubicBezTo>
                  <a:pt x="1549" y="3046"/>
                  <a:pt x="1453" y="2988"/>
                  <a:pt x="1577" y="2957"/>
                </a:cubicBezTo>
                <a:lnTo>
                  <a:pt x="1834" y="2975"/>
                </a:lnTo>
                <a:close/>
                <a:moveTo>
                  <a:pt x="4623" y="3038"/>
                </a:moveTo>
                <a:lnTo>
                  <a:pt x="4651" y="3003"/>
                </a:lnTo>
                <a:lnTo>
                  <a:pt x="4842" y="2944"/>
                </a:lnTo>
                <a:cubicBezTo>
                  <a:pt x="4926" y="2933"/>
                  <a:pt x="4703" y="3016"/>
                  <a:pt x="4623" y="3038"/>
                </a:cubicBezTo>
                <a:close/>
                <a:moveTo>
                  <a:pt x="3549" y="3275"/>
                </a:moveTo>
                <a:lnTo>
                  <a:pt x="3466" y="3279"/>
                </a:lnTo>
                <a:lnTo>
                  <a:pt x="3480" y="3291"/>
                </a:lnTo>
                <a:cubicBezTo>
                  <a:pt x="3454" y="3305"/>
                  <a:pt x="3363" y="3296"/>
                  <a:pt x="3375" y="3273"/>
                </a:cubicBezTo>
                <a:cubicBezTo>
                  <a:pt x="3453" y="3262"/>
                  <a:pt x="3618" y="3154"/>
                  <a:pt x="3595" y="3208"/>
                </a:cubicBezTo>
                <a:cubicBezTo>
                  <a:pt x="3585" y="3232"/>
                  <a:pt x="3541" y="3236"/>
                  <a:pt x="3549" y="3275"/>
                </a:cubicBezTo>
                <a:close/>
                <a:moveTo>
                  <a:pt x="3220" y="3351"/>
                </a:moveTo>
                <a:cubicBezTo>
                  <a:pt x="3255" y="3349"/>
                  <a:pt x="3353" y="3280"/>
                  <a:pt x="3396" y="3314"/>
                </a:cubicBezTo>
                <a:cubicBezTo>
                  <a:pt x="3420" y="3332"/>
                  <a:pt x="3402" y="3371"/>
                  <a:pt x="3375" y="3387"/>
                </a:cubicBezTo>
                <a:cubicBezTo>
                  <a:pt x="3262" y="3451"/>
                  <a:pt x="3101" y="3455"/>
                  <a:pt x="2961" y="3484"/>
                </a:cubicBezTo>
                <a:lnTo>
                  <a:pt x="2913" y="3494"/>
                </a:lnTo>
                <a:lnTo>
                  <a:pt x="2962" y="3442"/>
                </a:lnTo>
                <a:cubicBezTo>
                  <a:pt x="2969" y="3426"/>
                  <a:pt x="2877" y="3454"/>
                  <a:pt x="2890" y="3439"/>
                </a:cubicBezTo>
                <a:lnTo>
                  <a:pt x="2967" y="3387"/>
                </a:lnTo>
                <a:cubicBezTo>
                  <a:pt x="3141" y="3333"/>
                  <a:pt x="3011" y="3361"/>
                  <a:pt x="3097" y="3394"/>
                </a:cubicBezTo>
                <a:lnTo>
                  <a:pt x="3132" y="3370"/>
                </a:lnTo>
                <a:lnTo>
                  <a:pt x="3118" y="3357"/>
                </a:lnTo>
                <a:cubicBezTo>
                  <a:pt x="3124" y="3353"/>
                  <a:pt x="3217" y="3309"/>
                  <a:pt x="3223" y="3320"/>
                </a:cubicBezTo>
                <a:lnTo>
                  <a:pt x="3220" y="3351"/>
                </a:lnTo>
                <a:close/>
                <a:moveTo>
                  <a:pt x="6154" y="3400"/>
                </a:moveTo>
                <a:cubicBezTo>
                  <a:pt x="6180" y="3388"/>
                  <a:pt x="6230" y="3411"/>
                  <a:pt x="6204" y="3422"/>
                </a:cubicBezTo>
                <a:cubicBezTo>
                  <a:pt x="6155" y="3477"/>
                  <a:pt x="6095" y="3540"/>
                  <a:pt x="6017" y="3575"/>
                </a:cubicBezTo>
                <a:cubicBezTo>
                  <a:pt x="6041" y="3516"/>
                  <a:pt x="6079" y="3436"/>
                  <a:pt x="6154" y="3400"/>
                </a:cubicBezTo>
                <a:close/>
                <a:moveTo>
                  <a:pt x="18302" y="3496"/>
                </a:moveTo>
                <a:lnTo>
                  <a:pt x="18327" y="3515"/>
                </a:lnTo>
                <a:lnTo>
                  <a:pt x="18184" y="3515"/>
                </a:lnTo>
                <a:lnTo>
                  <a:pt x="18302" y="3496"/>
                </a:lnTo>
                <a:close/>
                <a:moveTo>
                  <a:pt x="6364" y="3529"/>
                </a:moveTo>
                <a:cubicBezTo>
                  <a:pt x="6383" y="3528"/>
                  <a:pt x="6391" y="3544"/>
                  <a:pt x="6408" y="3544"/>
                </a:cubicBezTo>
                <a:cubicBezTo>
                  <a:pt x="6410" y="3552"/>
                  <a:pt x="6393" y="3559"/>
                  <a:pt x="6385" y="3565"/>
                </a:cubicBezTo>
                <a:lnTo>
                  <a:pt x="6351" y="3565"/>
                </a:lnTo>
                <a:cubicBezTo>
                  <a:pt x="6342" y="3559"/>
                  <a:pt x="6342" y="3548"/>
                  <a:pt x="6334" y="3540"/>
                </a:cubicBezTo>
                <a:lnTo>
                  <a:pt x="6380" y="3540"/>
                </a:lnTo>
                <a:lnTo>
                  <a:pt x="6364" y="3529"/>
                </a:lnTo>
                <a:close/>
                <a:moveTo>
                  <a:pt x="2078" y="3562"/>
                </a:moveTo>
                <a:cubicBezTo>
                  <a:pt x="2069" y="3570"/>
                  <a:pt x="2053" y="3575"/>
                  <a:pt x="2040" y="3579"/>
                </a:cubicBezTo>
                <a:lnTo>
                  <a:pt x="2055" y="3590"/>
                </a:lnTo>
                <a:cubicBezTo>
                  <a:pt x="2036" y="3592"/>
                  <a:pt x="2013" y="3597"/>
                  <a:pt x="1995" y="3595"/>
                </a:cubicBezTo>
                <a:cubicBezTo>
                  <a:pt x="2029" y="3587"/>
                  <a:pt x="2043" y="3556"/>
                  <a:pt x="2078" y="3562"/>
                </a:cubicBezTo>
                <a:close/>
                <a:moveTo>
                  <a:pt x="6341" y="3626"/>
                </a:moveTo>
                <a:lnTo>
                  <a:pt x="6265" y="3681"/>
                </a:lnTo>
                <a:lnTo>
                  <a:pt x="6295" y="3700"/>
                </a:lnTo>
                <a:lnTo>
                  <a:pt x="6169" y="3806"/>
                </a:lnTo>
                <a:lnTo>
                  <a:pt x="6190" y="3775"/>
                </a:lnTo>
                <a:lnTo>
                  <a:pt x="6168" y="3768"/>
                </a:lnTo>
                <a:lnTo>
                  <a:pt x="6190" y="3742"/>
                </a:lnTo>
                <a:cubicBezTo>
                  <a:pt x="6174" y="3717"/>
                  <a:pt x="6095" y="3710"/>
                  <a:pt x="6160" y="3685"/>
                </a:cubicBezTo>
                <a:cubicBezTo>
                  <a:pt x="6209" y="3666"/>
                  <a:pt x="6127" y="3566"/>
                  <a:pt x="6286" y="3560"/>
                </a:cubicBezTo>
                <a:lnTo>
                  <a:pt x="6341" y="3626"/>
                </a:lnTo>
                <a:close/>
                <a:moveTo>
                  <a:pt x="6591" y="3603"/>
                </a:moveTo>
                <a:lnTo>
                  <a:pt x="6591" y="3633"/>
                </a:lnTo>
                <a:cubicBezTo>
                  <a:pt x="6574" y="3640"/>
                  <a:pt x="6575" y="3650"/>
                  <a:pt x="6564" y="3656"/>
                </a:cubicBezTo>
                <a:cubicBezTo>
                  <a:pt x="6561" y="3643"/>
                  <a:pt x="6569" y="3627"/>
                  <a:pt x="6562" y="3603"/>
                </a:cubicBezTo>
                <a:lnTo>
                  <a:pt x="6591" y="3603"/>
                </a:lnTo>
                <a:close/>
                <a:moveTo>
                  <a:pt x="1443" y="3699"/>
                </a:moveTo>
                <a:lnTo>
                  <a:pt x="1494" y="3707"/>
                </a:lnTo>
                <a:cubicBezTo>
                  <a:pt x="1475" y="3710"/>
                  <a:pt x="1471" y="3719"/>
                  <a:pt x="1462" y="3731"/>
                </a:cubicBezTo>
                <a:cubicBezTo>
                  <a:pt x="1444" y="3731"/>
                  <a:pt x="1429" y="3731"/>
                  <a:pt x="1411" y="3729"/>
                </a:cubicBezTo>
                <a:cubicBezTo>
                  <a:pt x="1427" y="3716"/>
                  <a:pt x="1434" y="3711"/>
                  <a:pt x="1443" y="3699"/>
                </a:cubicBezTo>
                <a:close/>
                <a:moveTo>
                  <a:pt x="6088" y="3720"/>
                </a:moveTo>
                <a:lnTo>
                  <a:pt x="6098" y="3768"/>
                </a:lnTo>
                <a:lnTo>
                  <a:pt x="6090" y="3804"/>
                </a:lnTo>
                <a:lnTo>
                  <a:pt x="6053" y="3804"/>
                </a:lnTo>
                <a:cubicBezTo>
                  <a:pt x="6067" y="3803"/>
                  <a:pt x="6063" y="3760"/>
                  <a:pt x="6053" y="3760"/>
                </a:cubicBezTo>
                <a:lnTo>
                  <a:pt x="6088" y="3720"/>
                </a:lnTo>
                <a:close/>
                <a:moveTo>
                  <a:pt x="917" y="3748"/>
                </a:moveTo>
                <a:lnTo>
                  <a:pt x="844" y="3814"/>
                </a:lnTo>
                <a:lnTo>
                  <a:pt x="612" y="3839"/>
                </a:lnTo>
                <a:cubicBezTo>
                  <a:pt x="629" y="3856"/>
                  <a:pt x="534" y="3863"/>
                  <a:pt x="545" y="3841"/>
                </a:cubicBezTo>
                <a:cubicBezTo>
                  <a:pt x="705" y="3761"/>
                  <a:pt x="758" y="3783"/>
                  <a:pt x="917" y="3748"/>
                </a:cubicBezTo>
                <a:close/>
                <a:moveTo>
                  <a:pt x="18666" y="3881"/>
                </a:moveTo>
                <a:lnTo>
                  <a:pt x="18316" y="4020"/>
                </a:lnTo>
                <a:lnTo>
                  <a:pt x="18297" y="4012"/>
                </a:lnTo>
                <a:lnTo>
                  <a:pt x="18320" y="3985"/>
                </a:lnTo>
                <a:lnTo>
                  <a:pt x="18297" y="3980"/>
                </a:lnTo>
                <a:cubicBezTo>
                  <a:pt x="18362" y="3940"/>
                  <a:pt x="18468" y="3919"/>
                  <a:pt x="18552" y="3918"/>
                </a:cubicBezTo>
                <a:lnTo>
                  <a:pt x="18564" y="3929"/>
                </a:lnTo>
                <a:lnTo>
                  <a:pt x="18510" y="3904"/>
                </a:lnTo>
                <a:cubicBezTo>
                  <a:pt x="18536" y="3871"/>
                  <a:pt x="18623" y="3903"/>
                  <a:pt x="18666" y="3881"/>
                </a:cubicBezTo>
                <a:close/>
                <a:moveTo>
                  <a:pt x="5902" y="3887"/>
                </a:moveTo>
                <a:cubicBezTo>
                  <a:pt x="5974" y="3863"/>
                  <a:pt x="6113" y="3868"/>
                  <a:pt x="6136" y="3922"/>
                </a:cubicBezTo>
                <a:lnTo>
                  <a:pt x="5967" y="4023"/>
                </a:lnTo>
                <a:lnTo>
                  <a:pt x="5969" y="4057"/>
                </a:lnTo>
                <a:lnTo>
                  <a:pt x="5861" y="4116"/>
                </a:lnTo>
                <a:cubicBezTo>
                  <a:pt x="5754" y="4077"/>
                  <a:pt x="5981" y="4007"/>
                  <a:pt x="5864" y="4030"/>
                </a:cubicBezTo>
                <a:lnTo>
                  <a:pt x="5902" y="3887"/>
                </a:lnTo>
                <a:close/>
                <a:moveTo>
                  <a:pt x="159" y="3917"/>
                </a:moveTo>
                <a:lnTo>
                  <a:pt x="54" y="3971"/>
                </a:lnTo>
                <a:lnTo>
                  <a:pt x="0" y="3955"/>
                </a:lnTo>
                <a:lnTo>
                  <a:pt x="0" y="3935"/>
                </a:lnTo>
                <a:lnTo>
                  <a:pt x="55" y="3913"/>
                </a:lnTo>
                <a:cubicBezTo>
                  <a:pt x="69" y="3914"/>
                  <a:pt x="102" y="3918"/>
                  <a:pt x="110" y="3929"/>
                </a:cubicBezTo>
                <a:lnTo>
                  <a:pt x="159" y="3917"/>
                </a:lnTo>
                <a:close/>
                <a:moveTo>
                  <a:pt x="6259" y="3967"/>
                </a:moveTo>
                <a:cubicBezTo>
                  <a:pt x="6286" y="3972"/>
                  <a:pt x="6300" y="3983"/>
                  <a:pt x="6325" y="3983"/>
                </a:cubicBezTo>
                <a:lnTo>
                  <a:pt x="6325" y="4036"/>
                </a:lnTo>
                <a:lnTo>
                  <a:pt x="6295" y="4030"/>
                </a:lnTo>
                <a:cubicBezTo>
                  <a:pt x="6295" y="4030"/>
                  <a:pt x="6295" y="4032"/>
                  <a:pt x="6303" y="4040"/>
                </a:cubicBezTo>
                <a:cubicBezTo>
                  <a:pt x="6276" y="4032"/>
                  <a:pt x="6259" y="3977"/>
                  <a:pt x="6259" y="3967"/>
                </a:cubicBezTo>
                <a:close/>
                <a:moveTo>
                  <a:pt x="14544" y="4042"/>
                </a:moveTo>
                <a:cubicBezTo>
                  <a:pt x="14594" y="4035"/>
                  <a:pt x="14675" y="4037"/>
                  <a:pt x="14716" y="4064"/>
                </a:cubicBezTo>
                <a:lnTo>
                  <a:pt x="14648" y="4116"/>
                </a:lnTo>
                <a:lnTo>
                  <a:pt x="14504" y="4072"/>
                </a:lnTo>
                <a:lnTo>
                  <a:pt x="14544" y="4042"/>
                </a:lnTo>
                <a:close/>
                <a:moveTo>
                  <a:pt x="5835" y="4117"/>
                </a:moveTo>
                <a:lnTo>
                  <a:pt x="5901" y="4150"/>
                </a:lnTo>
                <a:lnTo>
                  <a:pt x="5878" y="4196"/>
                </a:lnTo>
                <a:lnTo>
                  <a:pt x="5838" y="4191"/>
                </a:lnTo>
                <a:lnTo>
                  <a:pt x="5835" y="4117"/>
                </a:lnTo>
                <a:close/>
                <a:moveTo>
                  <a:pt x="18938" y="4282"/>
                </a:moveTo>
                <a:cubicBezTo>
                  <a:pt x="18967" y="4278"/>
                  <a:pt x="18907" y="4318"/>
                  <a:pt x="18889" y="4334"/>
                </a:cubicBezTo>
                <a:lnTo>
                  <a:pt x="18912" y="4360"/>
                </a:lnTo>
                <a:lnTo>
                  <a:pt x="18623" y="4574"/>
                </a:lnTo>
                <a:cubicBezTo>
                  <a:pt x="18676" y="4637"/>
                  <a:pt x="18719" y="4453"/>
                  <a:pt x="18870" y="4547"/>
                </a:cubicBezTo>
                <a:lnTo>
                  <a:pt x="18832" y="4555"/>
                </a:lnTo>
                <a:lnTo>
                  <a:pt x="18782" y="4581"/>
                </a:lnTo>
                <a:cubicBezTo>
                  <a:pt x="18742" y="4639"/>
                  <a:pt x="18878" y="4597"/>
                  <a:pt x="18895" y="4604"/>
                </a:cubicBezTo>
                <a:cubicBezTo>
                  <a:pt x="18915" y="4612"/>
                  <a:pt x="18843" y="4646"/>
                  <a:pt x="18866" y="4649"/>
                </a:cubicBezTo>
                <a:cubicBezTo>
                  <a:pt x="18900" y="4654"/>
                  <a:pt x="19105" y="4605"/>
                  <a:pt x="19159" y="4620"/>
                </a:cubicBezTo>
                <a:cubicBezTo>
                  <a:pt x="19233" y="4640"/>
                  <a:pt x="19068" y="4732"/>
                  <a:pt x="19063" y="4767"/>
                </a:cubicBezTo>
                <a:cubicBezTo>
                  <a:pt x="19060" y="4790"/>
                  <a:pt x="19168" y="4750"/>
                  <a:pt x="19170" y="4750"/>
                </a:cubicBezTo>
                <a:cubicBezTo>
                  <a:pt x="19186" y="4746"/>
                  <a:pt x="19229" y="4738"/>
                  <a:pt x="19222" y="4749"/>
                </a:cubicBezTo>
                <a:lnTo>
                  <a:pt x="19129" y="4807"/>
                </a:lnTo>
                <a:cubicBezTo>
                  <a:pt x="19111" y="4820"/>
                  <a:pt x="19026" y="4875"/>
                  <a:pt x="19033" y="4895"/>
                </a:cubicBezTo>
                <a:lnTo>
                  <a:pt x="19060" y="4903"/>
                </a:lnTo>
                <a:cubicBezTo>
                  <a:pt x="19114" y="4883"/>
                  <a:pt x="19154" y="4822"/>
                  <a:pt x="19222" y="4835"/>
                </a:cubicBezTo>
                <a:lnTo>
                  <a:pt x="19139" y="4926"/>
                </a:lnTo>
                <a:cubicBezTo>
                  <a:pt x="19146" y="4959"/>
                  <a:pt x="19220" y="4893"/>
                  <a:pt x="19222" y="4893"/>
                </a:cubicBezTo>
                <a:cubicBezTo>
                  <a:pt x="19243" y="4894"/>
                  <a:pt x="19227" y="4923"/>
                  <a:pt x="19222" y="4937"/>
                </a:cubicBezTo>
                <a:lnTo>
                  <a:pt x="19190" y="4962"/>
                </a:lnTo>
                <a:lnTo>
                  <a:pt x="19115" y="5058"/>
                </a:lnTo>
                <a:lnTo>
                  <a:pt x="19020" y="5074"/>
                </a:lnTo>
                <a:cubicBezTo>
                  <a:pt x="19008" y="5064"/>
                  <a:pt x="19050" y="4995"/>
                  <a:pt x="19035" y="4988"/>
                </a:cubicBezTo>
                <a:lnTo>
                  <a:pt x="18946" y="5042"/>
                </a:lnTo>
                <a:cubicBezTo>
                  <a:pt x="18954" y="5028"/>
                  <a:pt x="19061" y="4859"/>
                  <a:pt x="18984" y="4866"/>
                </a:cubicBezTo>
                <a:lnTo>
                  <a:pt x="18624" y="5036"/>
                </a:lnTo>
                <a:lnTo>
                  <a:pt x="18624" y="5007"/>
                </a:lnTo>
                <a:lnTo>
                  <a:pt x="18836" y="4922"/>
                </a:lnTo>
                <a:cubicBezTo>
                  <a:pt x="18805" y="4899"/>
                  <a:pt x="18360" y="4959"/>
                  <a:pt x="18055" y="4874"/>
                </a:cubicBezTo>
                <a:lnTo>
                  <a:pt x="18244" y="4782"/>
                </a:lnTo>
                <a:cubicBezTo>
                  <a:pt x="18003" y="4829"/>
                  <a:pt x="18449" y="4594"/>
                  <a:pt x="18503" y="4524"/>
                </a:cubicBezTo>
                <a:cubicBezTo>
                  <a:pt x="18564" y="4529"/>
                  <a:pt x="18579" y="4466"/>
                  <a:pt x="18594" y="4439"/>
                </a:cubicBezTo>
                <a:cubicBezTo>
                  <a:pt x="18636" y="4359"/>
                  <a:pt x="18832" y="4295"/>
                  <a:pt x="18938" y="4282"/>
                </a:cubicBezTo>
                <a:close/>
                <a:moveTo>
                  <a:pt x="17289" y="4545"/>
                </a:moveTo>
                <a:lnTo>
                  <a:pt x="17432" y="4545"/>
                </a:lnTo>
                <a:lnTo>
                  <a:pt x="17720" y="4643"/>
                </a:lnTo>
                <a:lnTo>
                  <a:pt x="17728" y="4671"/>
                </a:lnTo>
                <a:cubicBezTo>
                  <a:pt x="17640" y="4675"/>
                  <a:pt x="17599" y="4677"/>
                  <a:pt x="17559" y="4672"/>
                </a:cubicBezTo>
                <a:cubicBezTo>
                  <a:pt x="17520" y="4667"/>
                  <a:pt x="17482" y="4654"/>
                  <a:pt x="17402" y="4628"/>
                </a:cubicBezTo>
                <a:cubicBezTo>
                  <a:pt x="17470" y="4587"/>
                  <a:pt x="17265" y="4581"/>
                  <a:pt x="17289" y="4545"/>
                </a:cubicBezTo>
                <a:close/>
                <a:moveTo>
                  <a:pt x="16027" y="4962"/>
                </a:moveTo>
                <a:cubicBezTo>
                  <a:pt x="16026" y="4997"/>
                  <a:pt x="15973" y="4982"/>
                  <a:pt x="15942" y="5016"/>
                </a:cubicBezTo>
                <a:lnTo>
                  <a:pt x="15923" y="5002"/>
                </a:lnTo>
                <a:cubicBezTo>
                  <a:pt x="15955" y="4989"/>
                  <a:pt x="16000" y="4979"/>
                  <a:pt x="16027" y="4962"/>
                </a:cubicBezTo>
                <a:close/>
                <a:moveTo>
                  <a:pt x="18551" y="4994"/>
                </a:moveTo>
                <a:lnTo>
                  <a:pt x="18563" y="5014"/>
                </a:lnTo>
                <a:cubicBezTo>
                  <a:pt x="18520" y="5025"/>
                  <a:pt x="18547" y="5030"/>
                  <a:pt x="18527" y="5048"/>
                </a:cubicBezTo>
                <a:cubicBezTo>
                  <a:pt x="18526" y="5031"/>
                  <a:pt x="18531" y="5005"/>
                  <a:pt x="18551" y="4994"/>
                </a:cubicBezTo>
                <a:close/>
                <a:moveTo>
                  <a:pt x="17189" y="5127"/>
                </a:moveTo>
                <a:lnTo>
                  <a:pt x="17205" y="5120"/>
                </a:lnTo>
                <a:lnTo>
                  <a:pt x="17068" y="5056"/>
                </a:lnTo>
                <a:cubicBezTo>
                  <a:pt x="17096" y="5011"/>
                  <a:pt x="17477" y="5115"/>
                  <a:pt x="17400" y="5118"/>
                </a:cubicBezTo>
                <a:lnTo>
                  <a:pt x="17189" y="5127"/>
                </a:lnTo>
                <a:close/>
                <a:moveTo>
                  <a:pt x="17133" y="5270"/>
                </a:moveTo>
                <a:cubicBezTo>
                  <a:pt x="17110" y="5273"/>
                  <a:pt x="17081" y="5272"/>
                  <a:pt x="17061" y="5276"/>
                </a:cubicBezTo>
                <a:lnTo>
                  <a:pt x="17075" y="5287"/>
                </a:lnTo>
                <a:cubicBezTo>
                  <a:pt x="17042" y="5289"/>
                  <a:pt x="17002" y="5294"/>
                  <a:pt x="16965" y="5284"/>
                </a:cubicBezTo>
                <a:cubicBezTo>
                  <a:pt x="16957" y="5283"/>
                  <a:pt x="16958" y="5273"/>
                  <a:pt x="16943" y="5270"/>
                </a:cubicBezTo>
                <a:lnTo>
                  <a:pt x="17133" y="5270"/>
                </a:lnTo>
                <a:close/>
                <a:moveTo>
                  <a:pt x="15514" y="5894"/>
                </a:moveTo>
                <a:lnTo>
                  <a:pt x="15558" y="5901"/>
                </a:lnTo>
                <a:cubicBezTo>
                  <a:pt x="15550" y="5909"/>
                  <a:pt x="15557" y="5914"/>
                  <a:pt x="15549" y="5919"/>
                </a:cubicBezTo>
                <a:lnTo>
                  <a:pt x="15483" y="5919"/>
                </a:lnTo>
                <a:cubicBezTo>
                  <a:pt x="15500" y="5910"/>
                  <a:pt x="15513" y="5907"/>
                  <a:pt x="15514" y="5894"/>
                </a:cubicBezTo>
                <a:close/>
                <a:moveTo>
                  <a:pt x="15116" y="5936"/>
                </a:moveTo>
                <a:lnTo>
                  <a:pt x="15126" y="5956"/>
                </a:lnTo>
                <a:cubicBezTo>
                  <a:pt x="15112" y="5962"/>
                  <a:pt x="15065" y="5948"/>
                  <a:pt x="15059" y="5965"/>
                </a:cubicBezTo>
                <a:lnTo>
                  <a:pt x="14914" y="5981"/>
                </a:lnTo>
                <a:lnTo>
                  <a:pt x="15116" y="5936"/>
                </a:lnTo>
                <a:close/>
                <a:moveTo>
                  <a:pt x="14227" y="6785"/>
                </a:moveTo>
                <a:cubicBezTo>
                  <a:pt x="14228" y="6799"/>
                  <a:pt x="14228" y="6828"/>
                  <a:pt x="14246" y="6838"/>
                </a:cubicBezTo>
                <a:lnTo>
                  <a:pt x="14228" y="6868"/>
                </a:lnTo>
                <a:lnTo>
                  <a:pt x="14227" y="6785"/>
                </a:lnTo>
                <a:close/>
                <a:moveTo>
                  <a:pt x="14149" y="6911"/>
                </a:moveTo>
                <a:cubicBezTo>
                  <a:pt x="14146" y="6920"/>
                  <a:pt x="14131" y="6932"/>
                  <a:pt x="14131" y="6932"/>
                </a:cubicBezTo>
                <a:cubicBezTo>
                  <a:pt x="14121" y="6933"/>
                  <a:pt x="14092" y="6943"/>
                  <a:pt x="14072" y="6940"/>
                </a:cubicBezTo>
                <a:cubicBezTo>
                  <a:pt x="14105" y="6932"/>
                  <a:pt x="14126" y="6927"/>
                  <a:pt x="14149" y="6911"/>
                </a:cubicBezTo>
                <a:close/>
                <a:moveTo>
                  <a:pt x="6505" y="7842"/>
                </a:moveTo>
                <a:cubicBezTo>
                  <a:pt x="6526" y="7866"/>
                  <a:pt x="6543" y="7893"/>
                  <a:pt x="6554" y="7920"/>
                </a:cubicBezTo>
                <a:lnTo>
                  <a:pt x="6511" y="7917"/>
                </a:lnTo>
                <a:lnTo>
                  <a:pt x="6505" y="7842"/>
                </a:lnTo>
                <a:close/>
                <a:moveTo>
                  <a:pt x="6096" y="8024"/>
                </a:moveTo>
                <a:cubicBezTo>
                  <a:pt x="6096" y="8039"/>
                  <a:pt x="6095" y="8069"/>
                  <a:pt x="6082" y="8082"/>
                </a:cubicBezTo>
                <a:lnTo>
                  <a:pt x="6053" y="8064"/>
                </a:lnTo>
                <a:cubicBezTo>
                  <a:pt x="6073" y="8055"/>
                  <a:pt x="6088" y="8040"/>
                  <a:pt x="6096" y="8024"/>
                </a:cubicBezTo>
                <a:close/>
                <a:moveTo>
                  <a:pt x="9706" y="8040"/>
                </a:moveTo>
                <a:lnTo>
                  <a:pt x="9725" y="8054"/>
                </a:lnTo>
                <a:cubicBezTo>
                  <a:pt x="9707" y="8063"/>
                  <a:pt x="9679" y="8071"/>
                  <a:pt x="9670" y="8082"/>
                </a:cubicBezTo>
                <a:cubicBezTo>
                  <a:pt x="9660" y="8083"/>
                  <a:pt x="9642" y="8075"/>
                  <a:pt x="9642" y="8075"/>
                </a:cubicBezTo>
                <a:cubicBezTo>
                  <a:pt x="9674" y="8043"/>
                  <a:pt x="9679" y="8051"/>
                  <a:pt x="9706" y="8040"/>
                </a:cubicBezTo>
                <a:close/>
                <a:moveTo>
                  <a:pt x="13325" y="8265"/>
                </a:moveTo>
                <a:cubicBezTo>
                  <a:pt x="13364" y="8263"/>
                  <a:pt x="13335" y="8314"/>
                  <a:pt x="13317" y="8313"/>
                </a:cubicBezTo>
                <a:lnTo>
                  <a:pt x="13278" y="8281"/>
                </a:lnTo>
                <a:lnTo>
                  <a:pt x="13192" y="8300"/>
                </a:lnTo>
                <a:lnTo>
                  <a:pt x="13206" y="8312"/>
                </a:lnTo>
                <a:lnTo>
                  <a:pt x="13102" y="8313"/>
                </a:lnTo>
                <a:lnTo>
                  <a:pt x="13102" y="8287"/>
                </a:lnTo>
                <a:cubicBezTo>
                  <a:pt x="13173" y="8290"/>
                  <a:pt x="13262" y="8290"/>
                  <a:pt x="13325" y="8265"/>
                </a:cubicBezTo>
                <a:close/>
                <a:moveTo>
                  <a:pt x="13444" y="8313"/>
                </a:moveTo>
                <a:cubicBezTo>
                  <a:pt x="13514" y="8315"/>
                  <a:pt x="13440" y="8390"/>
                  <a:pt x="13413" y="8404"/>
                </a:cubicBezTo>
                <a:cubicBezTo>
                  <a:pt x="13425" y="8374"/>
                  <a:pt x="13427" y="8342"/>
                  <a:pt x="13444" y="8313"/>
                </a:cubicBezTo>
                <a:close/>
                <a:moveTo>
                  <a:pt x="13211" y="8666"/>
                </a:moveTo>
                <a:lnTo>
                  <a:pt x="13154" y="8621"/>
                </a:lnTo>
                <a:cubicBezTo>
                  <a:pt x="13144" y="8593"/>
                  <a:pt x="13172" y="8553"/>
                  <a:pt x="13186" y="8528"/>
                </a:cubicBezTo>
                <a:cubicBezTo>
                  <a:pt x="13210" y="8546"/>
                  <a:pt x="13317" y="8667"/>
                  <a:pt x="13211" y="8666"/>
                </a:cubicBezTo>
                <a:close/>
                <a:moveTo>
                  <a:pt x="13605" y="8541"/>
                </a:moveTo>
                <a:cubicBezTo>
                  <a:pt x="13593" y="8553"/>
                  <a:pt x="13593" y="8579"/>
                  <a:pt x="13575" y="8607"/>
                </a:cubicBezTo>
                <a:cubicBezTo>
                  <a:pt x="13564" y="8590"/>
                  <a:pt x="13571" y="8565"/>
                  <a:pt x="13571" y="8551"/>
                </a:cubicBezTo>
                <a:cubicBezTo>
                  <a:pt x="13571" y="8538"/>
                  <a:pt x="13595" y="8544"/>
                  <a:pt x="13605" y="8541"/>
                </a:cubicBezTo>
                <a:close/>
                <a:moveTo>
                  <a:pt x="12541" y="8597"/>
                </a:moveTo>
                <a:lnTo>
                  <a:pt x="12575" y="8602"/>
                </a:lnTo>
                <a:lnTo>
                  <a:pt x="12561" y="8628"/>
                </a:lnTo>
                <a:lnTo>
                  <a:pt x="12514" y="8629"/>
                </a:lnTo>
                <a:lnTo>
                  <a:pt x="12491" y="8645"/>
                </a:lnTo>
                <a:lnTo>
                  <a:pt x="12464" y="8625"/>
                </a:lnTo>
                <a:cubicBezTo>
                  <a:pt x="12476" y="8631"/>
                  <a:pt x="12498" y="8628"/>
                  <a:pt x="12510" y="8623"/>
                </a:cubicBezTo>
                <a:lnTo>
                  <a:pt x="12541" y="8597"/>
                </a:lnTo>
                <a:close/>
                <a:moveTo>
                  <a:pt x="13679" y="8602"/>
                </a:moveTo>
                <a:lnTo>
                  <a:pt x="13692" y="8631"/>
                </a:lnTo>
                <a:lnTo>
                  <a:pt x="13713" y="8634"/>
                </a:lnTo>
                <a:lnTo>
                  <a:pt x="13745" y="8667"/>
                </a:lnTo>
                <a:lnTo>
                  <a:pt x="13744" y="8703"/>
                </a:lnTo>
                <a:lnTo>
                  <a:pt x="13704" y="8685"/>
                </a:lnTo>
                <a:cubicBezTo>
                  <a:pt x="13732" y="8678"/>
                  <a:pt x="13703" y="8637"/>
                  <a:pt x="13679" y="8633"/>
                </a:cubicBezTo>
                <a:lnTo>
                  <a:pt x="13679" y="8602"/>
                </a:lnTo>
                <a:close/>
                <a:moveTo>
                  <a:pt x="13274" y="8677"/>
                </a:moveTo>
                <a:cubicBezTo>
                  <a:pt x="13305" y="8699"/>
                  <a:pt x="13307" y="8755"/>
                  <a:pt x="13254" y="8762"/>
                </a:cubicBezTo>
                <a:lnTo>
                  <a:pt x="13245" y="8728"/>
                </a:lnTo>
                <a:lnTo>
                  <a:pt x="13222" y="8713"/>
                </a:lnTo>
                <a:lnTo>
                  <a:pt x="13274" y="8677"/>
                </a:lnTo>
                <a:close/>
                <a:moveTo>
                  <a:pt x="13739" y="8838"/>
                </a:moveTo>
                <a:cubicBezTo>
                  <a:pt x="13766" y="8852"/>
                  <a:pt x="13805" y="8882"/>
                  <a:pt x="13786" y="8907"/>
                </a:cubicBezTo>
                <a:cubicBezTo>
                  <a:pt x="13758" y="8894"/>
                  <a:pt x="13743" y="8861"/>
                  <a:pt x="13739" y="8838"/>
                </a:cubicBezTo>
                <a:close/>
                <a:moveTo>
                  <a:pt x="12717" y="8886"/>
                </a:moveTo>
                <a:cubicBezTo>
                  <a:pt x="12786" y="8950"/>
                  <a:pt x="12926" y="9009"/>
                  <a:pt x="13043" y="9009"/>
                </a:cubicBezTo>
                <a:lnTo>
                  <a:pt x="13063" y="8995"/>
                </a:lnTo>
                <a:lnTo>
                  <a:pt x="13017" y="8974"/>
                </a:lnTo>
                <a:cubicBezTo>
                  <a:pt x="13001" y="8956"/>
                  <a:pt x="13062" y="8965"/>
                  <a:pt x="13056" y="8960"/>
                </a:cubicBezTo>
                <a:lnTo>
                  <a:pt x="13180" y="9024"/>
                </a:lnTo>
                <a:cubicBezTo>
                  <a:pt x="13173" y="9039"/>
                  <a:pt x="13222" y="9061"/>
                  <a:pt x="13222" y="9061"/>
                </a:cubicBezTo>
                <a:lnTo>
                  <a:pt x="13161" y="9070"/>
                </a:lnTo>
                <a:lnTo>
                  <a:pt x="13420" y="9164"/>
                </a:lnTo>
                <a:lnTo>
                  <a:pt x="13821" y="9318"/>
                </a:lnTo>
                <a:lnTo>
                  <a:pt x="13849" y="9309"/>
                </a:lnTo>
                <a:lnTo>
                  <a:pt x="13844" y="9359"/>
                </a:lnTo>
                <a:lnTo>
                  <a:pt x="13629" y="9387"/>
                </a:lnTo>
                <a:lnTo>
                  <a:pt x="13597" y="9383"/>
                </a:lnTo>
                <a:lnTo>
                  <a:pt x="13476" y="9383"/>
                </a:lnTo>
                <a:lnTo>
                  <a:pt x="13472" y="9398"/>
                </a:lnTo>
                <a:lnTo>
                  <a:pt x="13317" y="9399"/>
                </a:lnTo>
                <a:lnTo>
                  <a:pt x="13305" y="9409"/>
                </a:lnTo>
                <a:lnTo>
                  <a:pt x="13140" y="9409"/>
                </a:lnTo>
                <a:cubicBezTo>
                  <a:pt x="13090" y="9345"/>
                  <a:pt x="13296" y="9346"/>
                  <a:pt x="13290" y="9306"/>
                </a:cubicBezTo>
                <a:lnTo>
                  <a:pt x="13089" y="9263"/>
                </a:lnTo>
                <a:lnTo>
                  <a:pt x="12961" y="9126"/>
                </a:lnTo>
                <a:cubicBezTo>
                  <a:pt x="12939" y="9130"/>
                  <a:pt x="12933" y="9130"/>
                  <a:pt x="12957" y="9125"/>
                </a:cubicBezTo>
                <a:cubicBezTo>
                  <a:pt x="12755" y="9127"/>
                  <a:pt x="12574" y="9058"/>
                  <a:pt x="12379" y="9034"/>
                </a:cubicBezTo>
                <a:lnTo>
                  <a:pt x="12395" y="9028"/>
                </a:lnTo>
                <a:lnTo>
                  <a:pt x="12328" y="9014"/>
                </a:lnTo>
                <a:lnTo>
                  <a:pt x="12418" y="8979"/>
                </a:lnTo>
                <a:lnTo>
                  <a:pt x="11861" y="9100"/>
                </a:lnTo>
                <a:cubicBezTo>
                  <a:pt x="11830" y="9053"/>
                  <a:pt x="11813" y="9105"/>
                  <a:pt x="11781" y="9077"/>
                </a:cubicBezTo>
                <a:cubicBezTo>
                  <a:pt x="12136" y="8861"/>
                  <a:pt x="12164" y="8881"/>
                  <a:pt x="12567" y="8896"/>
                </a:cubicBezTo>
                <a:cubicBezTo>
                  <a:pt x="12586" y="8897"/>
                  <a:pt x="12715" y="8908"/>
                  <a:pt x="12717" y="8886"/>
                </a:cubicBezTo>
                <a:close/>
                <a:moveTo>
                  <a:pt x="13949" y="8919"/>
                </a:moveTo>
                <a:lnTo>
                  <a:pt x="13984" y="8969"/>
                </a:lnTo>
                <a:cubicBezTo>
                  <a:pt x="13965" y="8958"/>
                  <a:pt x="13961" y="8967"/>
                  <a:pt x="13973" y="8980"/>
                </a:cubicBezTo>
                <a:lnTo>
                  <a:pt x="13925" y="9014"/>
                </a:lnTo>
                <a:lnTo>
                  <a:pt x="13890" y="9001"/>
                </a:lnTo>
                <a:lnTo>
                  <a:pt x="13943" y="8958"/>
                </a:lnTo>
                <a:lnTo>
                  <a:pt x="13890" y="8926"/>
                </a:lnTo>
                <a:cubicBezTo>
                  <a:pt x="13893" y="8909"/>
                  <a:pt x="13935" y="8912"/>
                  <a:pt x="13949" y="8919"/>
                </a:cubicBezTo>
                <a:close/>
                <a:moveTo>
                  <a:pt x="14330" y="9064"/>
                </a:moveTo>
                <a:lnTo>
                  <a:pt x="14365" y="9064"/>
                </a:lnTo>
                <a:cubicBezTo>
                  <a:pt x="14389" y="9079"/>
                  <a:pt x="14403" y="9089"/>
                  <a:pt x="14421" y="9096"/>
                </a:cubicBezTo>
                <a:cubicBezTo>
                  <a:pt x="14414" y="9094"/>
                  <a:pt x="14404" y="9094"/>
                  <a:pt x="14394" y="9100"/>
                </a:cubicBezTo>
                <a:cubicBezTo>
                  <a:pt x="14376" y="9088"/>
                  <a:pt x="14373" y="9069"/>
                  <a:pt x="14330" y="9064"/>
                </a:cubicBezTo>
                <a:close/>
                <a:moveTo>
                  <a:pt x="14124" y="9160"/>
                </a:moveTo>
                <a:lnTo>
                  <a:pt x="14124" y="9193"/>
                </a:lnTo>
                <a:lnTo>
                  <a:pt x="14094" y="9217"/>
                </a:lnTo>
                <a:lnTo>
                  <a:pt x="14017" y="9228"/>
                </a:lnTo>
                <a:cubicBezTo>
                  <a:pt x="14002" y="9225"/>
                  <a:pt x="13992" y="9207"/>
                  <a:pt x="13989" y="9198"/>
                </a:cubicBezTo>
                <a:lnTo>
                  <a:pt x="14027" y="9171"/>
                </a:lnTo>
                <a:cubicBezTo>
                  <a:pt x="14052" y="9156"/>
                  <a:pt x="14093" y="9153"/>
                  <a:pt x="14124" y="9160"/>
                </a:cubicBezTo>
                <a:close/>
                <a:moveTo>
                  <a:pt x="14440" y="9376"/>
                </a:moveTo>
                <a:lnTo>
                  <a:pt x="14830" y="9486"/>
                </a:lnTo>
                <a:cubicBezTo>
                  <a:pt x="14843" y="9510"/>
                  <a:pt x="14786" y="9528"/>
                  <a:pt x="14762" y="9524"/>
                </a:cubicBezTo>
                <a:lnTo>
                  <a:pt x="14920" y="9540"/>
                </a:lnTo>
                <a:cubicBezTo>
                  <a:pt x="14935" y="9558"/>
                  <a:pt x="14987" y="9622"/>
                  <a:pt x="14959" y="9644"/>
                </a:cubicBezTo>
                <a:cubicBezTo>
                  <a:pt x="14810" y="9639"/>
                  <a:pt x="14424" y="9643"/>
                  <a:pt x="14359" y="9757"/>
                </a:cubicBezTo>
                <a:cubicBezTo>
                  <a:pt x="14217" y="9671"/>
                  <a:pt x="13963" y="9645"/>
                  <a:pt x="13784" y="9661"/>
                </a:cubicBezTo>
                <a:cubicBezTo>
                  <a:pt x="13788" y="9554"/>
                  <a:pt x="13893" y="9598"/>
                  <a:pt x="14155" y="9600"/>
                </a:cubicBezTo>
                <a:lnTo>
                  <a:pt x="14132" y="9558"/>
                </a:lnTo>
                <a:cubicBezTo>
                  <a:pt x="14204" y="9474"/>
                  <a:pt x="14090" y="9434"/>
                  <a:pt x="13981" y="9440"/>
                </a:cubicBezTo>
                <a:lnTo>
                  <a:pt x="14440" y="9376"/>
                </a:lnTo>
                <a:close/>
                <a:moveTo>
                  <a:pt x="14004" y="9539"/>
                </a:moveTo>
                <a:lnTo>
                  <a:pt x="14067" y="9539"/>
                </a:lnTo>
                <a:cubicBezTo>
                  <a:pt x="14086" y="9539"/>
                  <a:pt x="14086" y="9567"/>
                  <a:pt x="14093" y="9581"/>
                </a:cubicBezTo>
                <a:cubicBezTo>
                  <a:pt x="14067" y="9576"/>
                  <a:pt x="14045" y="9576"/>
                  <a:pt x="14021" y="9576"/>
                </a:cubicBezTo>
                <a:lnTo>
                  <a:pt x="14004" y="9564"/>
                </a:lnTo>
                <a:lnTo>
                  <a:pt x="14004" y="9539"/>
                </a:lnTo>
                <a:close/>
                <a:moveTo>
                  <a:pt x="13365" y="9662"/>
                </a:moveTo>
                <a:cubicBezTo>
                  <a:pt x="13484" y="9756"/>
                  <a:pt x="13121" y="9721"/>
                  <a:pt x="13088" y="9721"/>
                </a:cubicBezTo>
                <a:lnTo>
                  <a:pt x="12987" y="9660"/>
                </a:lnTo>
                <a:lnTo>
                  <a:pt x="12989" y="9636"/>
                </a:lnTo>
                <a:cubicBezTo>
                  <a:pt x="13157" y="9609"/>
                  <a:pt x="13208" y="9604"/>
                  <a:pt x="13365" y="9662"/>
                </a:cubicBezTo>
                <a:close/>
                <a:moveTo>
                  <a:pt x="15490" y="9626"/>
                </a:moveTo>
                <a:lnTo>
                  <a:pt x="15490" y="9685"/>
                </a:lnTo>
                <a:lnTo>
                  <a:pt x="15444" y="9709"/>
                </a:lnTo>
                <a:lnTo>
                  <a:pt x="15211" y="9709"/>
                </a:lnTo>
                <a:lnTo>
                  <a:pt x="15211" y="9619"/>
                </a:lnTo>
                <a:cubicBezTo>
                  <a:pt x="15211" y="9629"/>
                  <a:pt x="15234" y="9618"/>
                  <a:pt x="15236" y="9614"/>
                </a:cubicBezTo>
                <a:cubicBezTo>
                  <a:pt x="15297" y="9614"/>
                  <a:pt x="15444" y="9600"/>
                  <a:pt x="15490" y="9626"/>
                </a:cubicBezTo>
                <a:close/>
                <a:moveTo>
                  <a:pt x="16322" y="9940"/>
                </a:moveTo>
                <a:lnTo>
                  <a:pt x="16348" y="9970"/>
                </a:lnTo>
                <a:lnTo>
                  <a:pt x="16364" y="9973"/>
                </a:lnTo>
                <a:cubicBezTo>
                  <a:pt x="16331" y="9983"/>
                  <a:pt x="16268" y="10041"/>
                  <a:pt x="16249" y="10031"/>
                </a:cubicBezTo>
                <a:cubicBezTo>
                  <a:pt x="16235" y="10003"/>
                  <a:pt x="16251" y="9975"/>
                  <a:pt x="16295" y="9971"/>
                </a:cubicBezTo>
                <a:lnTo>
                  <a:pt x="16322" y="9940"/>
                </a:lnTo>
                <a:close/>
                <a:moveTo>
                  <a:pt x="16318" y="10091"/>
                </a:moveTo>
                <a:lnTo>
                  <a:pt x="16354" y="10091"/>
                </a:lnTo>
                <a:lnTo>
                  <a:pt x="16354" y="10148"/>
                </a:lnTo>
                <a:lnTo>
                  <a:pt x="16318" y="10148"/>
                </a:lnTo>
                <a:lnTo>
                  <a:pt x="16318" y="10091"/>
                </a:lnTo>
                <a:close/>
                <a:moveTo>
                  <a:pt x="16367" y="10208"/>
                </a:moveTo>
                <a:cubicBezTo>
                  <a:pt x="16384" y="10219"/>
                  <a:pt x="16401" y="10230"/>
                  <a:pt x="16400" y="10243"/>
                </a:cubicBezTo>
                <a:lnTo>
                  <a:pt x="16400" y="10282"/>
                </a:lnTo>
                <a:lnTo>
                  <a:pt x="16356" y="10282"/>
                </a:lnTo>
                <a:cubicBezTo>
                  <a:pt x="16363" y="10265"/>
                  <a:pt x="16355" y="10251"/>
                  <a:pt x="16355" y="10237"/>
                </a:cubicBezTo>
                <a:cubicBezTo>
                  <a:pt x="16355" y="10224"/>
                  <a:pt x="16346" y="10229"/>
                  <a:pt x="16336" y="10232"/>
                </a:cubicBezTo>
                <a:cubicBezTo>
                  <a:pt x="16341" y="10225"/>
                  <a:pt x="16343" y="10213"/>
                  <a:pt x="16367" y="10208"/>
                </a:cubicBezTo>
                <a:close/>
                <a:moveTo>
                  <a:pt x="16388" y="10342"/>
                </a:moveTo>
                <a:cubicBezTo>
                  <a:pt x="16413" y="10373"/>
                  <a:pt x="16385" y="10393"/>
                  <a:pt x="16382" y="10406"/>
                </a:cubicBezTo>
                <a:cubicBezTo>
                  <a:pt x="16371" y="10388"/>
                  <a:pt x="16385" y="10366"/>
                  <a:pt x="16388" y="10342"/>
                </a:cubicBezTo>
                <a:close/>
                <a:moveTo>
                  <a:pt x="14729" y="10615"/>
                </a:moveTo>
                <a:lnTo>
                  <a:pt x="14739" y="10644"/>
                </a:lnTo>
                <a:lnTo>
                  <a:pt x="14778" y="10664"/>
                </a:lnTo>
                <a:cubicBezTo>
                  <a:pt x="14742" y="10650"/>
                  <a:pt x="14693" y="10658"/>
                  <a:pt x="14729" y="10615"/>
                </a:cubicBezTo>
                <a:close/>
                <a:moveTo>
                  <a:pt x="15745" y="10813"/>
                </a:moveTo>
                <a:cubicBezTo>
                  <a:pt x="15763" y="10815"/>
                  <a:pt x="15778" y="10856"/>
                  <a:pt x="15752" y="10858"/>
                </a:cubicBezTo>
                <a:lnTo>
                  <a:pt x="15658" y="10860"/>
                </a:lnTo>
                <a:lnTo>
                  <a:pt x="15659" y="10824"/>
                </a:lnTo>
                <a:lnTo>
                  <a:pt x="15701" y="10840"/>
                </a:lnTo>
                <a:cubicBezTo>
                  <a:pt x="15717" y="10839"/>
                  <a:pt x="15735" y="10820"/>
                  <a:pt x="15745" y="10813"/>
                </a:cubicBezTo>
                <a:close/>
                <a:moveTo>
                  <a:pt x="16317" y="10872"/>
                </a:moveTo>
                <a:cubicBezTo>
                  <a:pt x="16325" y="10904"/>
                  <a:pt x="16310" y="10937"/>
                  <a:pt x="16332" y="10965"/>
                </a:cubicBezTo>
                <a:lnTo>
                  <a:pt x="16293" y="11005"/>
                </a:lnTo>
                <a:lnTo>
                  <a:pt x="16151" y="11005"/>
                </a:lnTo>
                <a:lnTo>
                  <a:pt x="16234" y="10912"/>
                </a:lnTo>
                <a:lnTo>
                  <a:pt x="16196" y="10895"/>
                </a:lnTo>
                <a:lnTo>
                  <a:pt x="16317" y="10872"/>
                </a:lnTo>
                <a:close/>
                <a:moveTo>
                  <a:pt x="12086" y="11375"/>
                </a:moveTo>
                <a:lnTo>
                  <a:pt x="12107" y="11388"/>
                </a:lnTo>
                <a:lnTo>
                  <a:pt x="12089" y="11444"/>
                </a:lnTo>
                <a:cubicBezTo>
                  <a:pt x="12104" y="11442"/>
                  <a:pt x="12083" y="11431"/>
                  <a:pt x="12071" y="11433"/>
                </a:cubicBezTo>
                <a:cubicBezTo>
                  <a:pt x="12072" y="11419"/>
                  <a:pt x="12072" y="11387"/>
                  <a:pt x="12086" y="11375"/>
                </a:cubicBezTo>
                <a:close/>
                <a:moveTo>
                  <a:pt x="18523" y="12553"/>
                </a:moveTo>
                <a:lnTo>
                  <a:pt x="18513" y="12585"/>
                </a:lnTo>
                <a:lnTo>
                  <a:pt x="18554" y="12607"/>
                </a:lnTo>
                <a:lnTo>
                  <a:pt x="18553" y="12643"/>
                </a:lnTo>
                <a:lnTo>
                  <a:pt x="18529" y="12633"/>
                </a:lnTo>
                <a:lnTo>
                  <a:pt x="18475" y="12627"/>
                </a:lnTo>
                <a:lnTo>
                  <a:pt x="18426" y="12635"/>
                </a:lnTo>
                <a:lnTo>
                  <a:pt x="18464" y="12624"/>
                </a:lnTo>
                <a:lnTo>
                  <a:pt x="18441" y="12587"/>
                </a:lnTo>
                <a:cubicBezTo>
                  <a:pt x="18437" y="12573"/>
                  <a:pt x="18485" y="12542"/>
                  <a:pt x="18483" y="12569"/>
                </a:cubicBezTo>
                <a:lnTo>
                  <a:pt x="18523" y="12553"/>
                </a:lnTo>
                <a:close/>
                <a:moveTo>
                  <a:pt x="10095" y="12607"/>
                </a:moveTo>
                <a:cubicBezTo>
                  <a:pt x="10139" y="12658"/>
                  <a:pt x="10180" y="12720"/>
                  <a:pt x="10195" y="12780"/>
                </a:cubicBezTo>
                <a:cubicBezTo>
                  <a:pt x="10209" y="12803"/>
                  <a:pt x="10084" y="12825"/>
                  <a:pt x="10067" y="12803"/>
                </a:cubicBezTo>
                <a:cubicBezTo>
                  <a:pt x="10036" y="12763"/>
                  <a:pt x="10148" y="12741"/>
                  <a:pt x="10127" y="12706"/>
                </a:cubicBezTo>
                <a:cubicBezTo>
                  <a:pt x="10127" y="12706"/>
                  <a:pt x="9996" y="12608"/>
                  <a:pt x="10095" y="12607"/>
                </a:cubicBezTo>
                <a:close/>
                <a:moveTo>
                  <a:pt x="18278" y="12708"/>
                </a:moveTo>
                <a:cubicBezTo>
                  <a:pt x="18289" y="12726"/>
                  <a:pt x="18305" y="12745"/>
                  <a:pt x="18305" y="12759"/>
                </a:cubicBezTo>
                <a:cubicBezTo>
                  <a:pt x="18305" y="12772"/>
                  <a:pt x="18319" y="12757"/>
                  <a:pt x="18327" y="12763"/>
                </a:cubicBezTo>
                <a:cubicBezTo>
                  <a:pt x="18312" y="12787"/>
                  <a:pt x="18297" y="12797"/>
                  <a:pt x="18288" y="12819"/>
                </a:cubicBezTo>
                <a:lnTo>
                  <a:pt x="18245" y="12819"/>
                </a:lnTo>
                <a:cubicBezTo>
                  <a:pt x="18238" y="12791"/>
                  <a:pt x="18252" y="12792"/>
                  <a:pt x="18252" y="12785"/>
                </a:cubicBezTo>
                <a:cubicBezTo>
                  <a:pt x="18252" y="12772"/>
                  <a:pt x="18250" y="12777"/>
                  <a:pt x="18238" y="12782"/>
                </a:cubicBezTo>
                <a:cubicBezTo>
                  <a:pt x="18244" y="12763"/>
                  <a:pt x="18259" y="12742"/>
                  <a:pt x="18278" y="12708"/>
                </a:cubicBezTo>
                <a:close/>
                <a:moveTo>
                  <a:pt x="10494" y="12751"/>
                </a:moveTo>
                <a:cubicBezTo>
                  <a:pt x="10502" y="12751"/>
                  <a:pt x="10505" y="12762"/>
                  <a:pt x="10514" y="12769"/>
                </a:cubicBezTo>
                <a:cubicBezTo>
                  <a:pt x="10505" y="12777"/>
                  <a:pt x="10497" y="12778"/>
                  <a:pt x="10502" y="12785"/>
                </a:cubicBezTo>
                <a:cubicBezTo>
                  <a:pt x="10492" y="12782"/>
                  <a:pt x="10477" y="12793"/>
                  <a:pt x="10472" y="12788"/>
                </a:cubicBezTo>
                <a:lnTo>
                  <a:pt x="10457" y="12799"/>
                </a:lnTo>
                <a:lnTo>
                  <a:pt x="10438" y="12785"/>
                </a:lnTo>
                <a:cubicBezTo>
                  <a:pt x="10468" y="12763"/>
                  <a:pt x="10461" y="12764"/>
                  <a:pt x="10494" y="12751"/>
                </a:cubicBezTo>
                <a:close/>
                <a:moveTo>
                  <a:pt x="18240" y="12916"/>
                </a:moveTo>
                <a:lnTo>
                  <a:pt x="18318" y="12928"/>
                </a:lnTo>
                <a:lnTo>
                  <a:pt x="18334" y="12953"/>
                </a:lnTo>
                <a:lnTo>
                  <a:pt x="18209" y="12954"/>
                </a:lnTo>
                <a:lnTo>
                  <a:pt x="18240" y="12916"/>
                </a:lnTo>
                <a:close/>
                <a:moveTo>
                  <a:pt x="15018" y="19420"/>
                </a:moveTo>
                <a:cubicBezTo>
                  <a:pt x="15085" y="19489"/>
                  <a:pt x="15136" y="19594"/>
                  <a:pt x="15072" y="19671"/>
                </a:cubicBezTo>
                <a:cubicBezTo>
                  <a:pt x="15031" y="19679"/>
                  <a:pt x="14975" y="19659"/>
                  <a:pt x="14954" y="19634"/>
                </a:cubicBezTo>
                <a:lnTo>
                  <a:pt x="15018" y="19420"/>
                </a:lnTo>
                <a:close/>
                <a:moveTo>
                  <a:pt x="15225" y="19934"/>
                </a:moveTo>
                <a:lnTo>
                  <a:pt x="15247" y="19970"/>
                </a:lnTo>
                <a:lnTo>
                  <a:pt x="15201" y="19976"/>
                </a:lnTo>
                <a:cubicBezTo>
                  <a:pt x="15262" y="19989"/>
                  <a:pt x="15141" y="19936"/>
                  <a:pt x="15135" y="19933"/>
                </a:cubicBezTo>
                <a:cubicBezTo>
                  <a:pt x="15134" y="19918"/>
                  <a:pt x="15176" y="19897"/>
                  <a:pt x="15186" y="19908"/>
                </a:cubicBezTo>
                <a:cubicBezTo>
                  <a:pt x="15190" y="19912"/>
                  <a:pt x="15168" y="19946"/>
                  <a:pt x="15191" y="19945"/>
                </a:cubicBezTo>
                <a:lnTo>
                  <a:pt x="15225" y="19934"/>
                </a:lnTo>
                <a:close/>
                <a:moveTo>
                  <a:pt x="15199" y="20400"/>
                </a:moveTo>
                <a:lnTo>
                  <a:pt x="15252" y="20459"/>
                </a:lnTo>
                <a:cubicBezTo>
                  <a:pt x="15285" y="20460"/>
                  <a:pt x="15254" y="20417"/>
                  <a:pt x="15241" y="20411"/>
                </a:cubicBezTo>
                <a:lnTo>
                  <a:pt x="15362" y="20476"/>
                </a:lnTo>
                <a:lnTo>
                  <a:pt x="15353" y="20487"/>
                </a:lnTo>
                <a:lnTo>
                  <a:pt x="15384" y="20494"/>
                </a:lnTo>
                <a:lnTo>
                  <a:pt x="15301" y="20478"/>
                </a:lnTo>
                <a:lnTo>
                  <a:pt x="15316" y="20472"/>
                </a:lnTo>
                <a:lnTo>
                  <a:pt x="15281" y="20443"/>
                </a:lnTo>
                <a:lnTo>
                  <a:pt x="15263" y="20457"/>
                </a:lnTo>
                <a:lnTo>
                  <a:pt x="15300" y="20495"/>
                </a:lnTo>
                <a:cubicBezTo>
                  <a:pt x="15246" y="20467"/>
                  <a:pt x="15263" y="20491"/>
                  <a:pt x="15260" y="20496"/>
                </a:cubicBezTo>
                <a:lnTo>
                  <a:pt x="15235" y="20517"/>
                </a:lnTo>
                <a:lnTo>
                  <a:pt x="15210" y="20477"/>
                </a:lnTo>
                <a:lnTo>
                  <a:pt x="15248" y="20482"/>
                </a:lnTo>
                <a:lnTo>
                  <a:pt x="15187" y="20413"/>
                </a:lnTo>
                <a:lnTo>
                  <a:pt x="15199" y="20400"/>
                </a:lnTo>
                <a:close/>
                <a:moveTo>
                  <a:pt x="15319" y="20657"/>
                </a:moveTo>
                <a:cubicBezTo>
                  <a:pt x="15335" y="20669"/>
                  <a:pt x="15355" y="20687"/>
                  <a:pt x="15377" y="20693"/>
                </a:cubicBezTo>
                <a:lnTo>
                  <a:pt x="15317" y="20693"/>
                </a:lnTo>
                <a:lnTo>
                  <a:pt x="15302" y="20672"/>
                </a:lnTo>
                <a:lnTo>
                  <a:pt x="15319" y="20657"/>
                </a:lnTo>
                <a:close/>
                <a:moveTo>
                  <a:pt x="18407" y="20930"/>
                </a:moveTo>
                <a:cubicBezTo>
                  <a:pt x="18449" y="20906"/>
                  <a:pt x="18504" y="20951"/>
                  <a:pt x="18529" y="20951"/>
                </a:cubicBezTo>
                <a:cubicBezTo>
                  <a:pt x="18813" y="20951"/>
                  <a:pt x="18250" y="21091"/>
                  <a:pt x="18110" y="21056"/>
                </a:cubicBezTo>
                <a:cubicBezTo>
                  <a:pt x="18038" y="21038"/>
                  <a:pt x="18122" y="20934"/>
                  <a:pt x="18126" y="20935"/>
                </a:cubicBezTo>
                <a:cubicBezTo>
                  <a:pt x="18198" y="20948"/>
                  <a:pt x="18243" y="21011"/>
                  <a:pt x="18317" y="21015"/>
                </a:cubicBezTo>
                <a:cubicBezTo>
                  <a:pt x="18407" y="21021"/>
                  <a:pt x="18360" y="20957"/>
                  <a:pt x="18407" y="20930"/>
                </a:cubicBezTo>
                <a:close/>
                <a:moveTo>
                  <a:pt x="15641" y="20984"/>
                </a:moveTo>
                <a:cubicBezTo>
                  <a:pt x="15642" y="20997"/>
                  <a:pt x="15642" y="21006"/>
                  <a:pt x="15646" y="21015"/>
                </a:cubicBezTo>
                <a:cubicBezTo>
                  <a:pt x="15658" y="21005"/>
                  <a:pt x="15657" y="20997"/>
                  <a:pt x="15660" y="20983"/>
                </a:cubicBezTo>
                <a:cubicBezTo>
                  <a:pt x="15672" y="21001"/>
                  <a:pt x="15695" y="21017"/>
                  <a:pt x="15710" y="21040"/>
                </a:cubicBezTo>
                <a:cubicBezTo>
                  <a:pt x="15685" y="21047"/>
                  <a:pt x="15664" y="21052"/>
                  <a:pt x="15653" y="21058"/>
                </a:cubicBezTo>
                <a:cubicBezTo>
                  <a:pt x="15642" y="21040"/>
                  <a:pt x="15619" y="21015"/>
                  <a:pt x="15619" y="21002"/>
                </a:cubicBezTo>
                <a:cubicBezTo>
                  <a:pt x="15619" y="20989"/>
                  <a:pt x="15631" y="20983"/>
                  <a:pt x="15641" y="20984"/>
                </a:cubicBezTo>
                <a:close/>
                <a:moveTo>
                  <a:pt x="16090" y="21077"/>
                </a:moveTo>
                <a:cubicBezTo>
                  <a:pt x="16090" y="21100"/>
                  <a:pt x="16074" y="21101"/>
                  <a:pt x="16084" y="21128"/>
                </a:cubicBezTo>
                <a:lnTo>
                  <a:pt x="16067" y="21057"/>
                </a:lnTo>
                <a:cubicBezTo>
                  <a:pt x="16060" y="21052"/>
                  <a:pt x="16053" y="21057"/>
                  <a:pt x="16044" y="21049"/>
                </a:cubicBezTo>
                <a:cubicBezTo>
                  <a:pt x="16063" y="21047"/>
                  <a:pt x="16082" y="21051"/>
                  <a:pt x="16079" y="21055"/>
                </a:cubicBezTo>
                <a:cubicBezTo>
                  <a:pt x="16082" y="21060"/>
                  <a:pt x="16090" y="21063"/>
                  <a:pt x="16090" y="21077"/>
                </a:cubicBezTo>
                <a:close/>
                <a:moveTo>
                  <a:pt x="16932" y="21206"/>
                </a:moveTo>
                <a:cubicBezTo>
                  <a:pt x="16920" y="21204"/>
                  <a:pt x="16867" y="21196"/>
                  <a:pt x="16863" y="21211"/>
                </a:cubicBezTo>
                <a:lnTo>
                  <a:pt x="17356" y="21391"/>
                </a:lnTo>
                <a:lnTo>
                  <a:pt x="17349" y="21403"/>
                </a:lnTo>
                <a:lnTo>
                  <a:pt x="17398" y="21406"/>
                </a:lnTo>
                <a:lnTo>
                  <a:pt x="17410" y="21407"/>
                </a:lnTo>
                <a:lnTo>
                  <a:pt x="17591" y="21467"/>
                </a:lnTo>
                <a:cubicBezTo>
                  <a:pt x="17608" y="21504"/>
                  <a:pt x="17393" y="21484"/>
                  <a:pt x="17346" y="21492"/>
                </a:cubicBezTo>
                <a:lnTo>
                  <a:pt x="17337" y="21516"/>
                </a:lnTo>
                <a:cubicBezTo>
                  <a:pt x="17323" y="21510"/>
                  <a:pt x="17267" y="21444"/>
                  <a:pt x="17182" y="21479"/>
                </a:cubicBezTo>
                <a:lnTo>
                  <a:pt x="17204" y="21480"/>
                </a:lnTo>
                <a:lnTo>
                  <a:pt x="17248" y="21481"/>
                </a:lnTo>
                <a:lnTo>
                  <a:pt x="17355" y="21535"/>
                </a:lnTo>
                <a:lnTo>
                  <a:pt x="17355" y="21561"/>
                </a:lnTo>
                <a:cubicBezTo>
                  <a:pt x="17311" y="21560"/>
                  <a:pt x="17215" y="21524"/>
                  <a:pt x="17139" y="21529"/>
                </a:cubicBezTo>
                <a:lnTo>
                  <a:pt x="17113" y="21557"/>
                </a:lnTo>
                <a:lnTo>
                  <a:pt x="17205" y="21591"/>
                </a:lnTo>
                <a:lnTo>
                  <a:pt x="17187" y="21600"/>
                </a:lnTo>
                <a:lnTo>
                  <a:pt x="17085" y="21546"/>
                </a:lnTo>
                <a:lnTo>
                  <a:pt x="16939" y="21543"/>
                </a:lnTo>
                <a:lnTo>
                  <a:pt x="16985" y="21568"/>
                </a:lnTo>
                <a:lnTo>
                  <a:pt x="17007" y="21581"/>
                </a:lnTo>
                <a:cubicBezTo>
                  <a:pt x="16975" y="21590"/>
                  <a:pt x="16836" y="21556"/>
                  <a:pt x="16811" y="21534"/>
                </a:cubicBezTo>
                <a:cubicBezTo>
                  <a:pt x="16800" y="21523"/>
                  <a:pt x="16852" y="21511"/>
                  <a:pt x="16841" y="21500"/>
                </a:cubicBezTo>
                <a:cubicBezTo>
                  <a:pt x="16809" y="21471"/>
                  <a:pt x="16742" y="21478"/>
                  <a:pt x="16662" y="21465"/>
                </a:cubicBezTo>
                <a:lnTo>
                  <a:pt x="16571" y="21438"/>
                </a:lnTo>
                <a:lnTo>
                  <a:pt x="16556" y="21449"/>
                </a:lnTo>
                <a:lnTo>
                  <a:pt x="16507" y="21418"/>
                </a:lnTo>
                <a:lnTo>
                  <a:pt x="16537" y="21414"/>
                </a:lnTo>
                <a:lnTo>
                  <a:pt x="16310" y="21338"/>
                </a:lnTo>
                <a:lnTo>
                  <a:pt x="16351" y="21320"/>
                </a:lnTo>
                <a:lnTo>
                  <a:pt x="16511" y="21369"/>
                </a:lnTo>
                <a:cubicBezTo>
                  <a:pt x="16589" y="21380"/>
                  <a:pt x="16538" y="21330"/>
                  <a:pt x="16538" y="21315"/>
                </a:cubicBezTo>
                <a:cubicBezTo>
                  <a:pt x="16538" y="21300"/>
                  <a:pt x="16540" y="21262"/>
                  <a:pt x="16556" y="21272"/>
                </a:cubicBezTo>
                <a:cubicBezTo>
                  <a:pt x="16624" y="21315"/>
                  <a:pt x="16601" y="21395"/>
                  <a:pt x="16658" y="21407"/>
                </a:cubicBezTo>
                <a:cubicBezTo>
                  <a:pt x="16782" y="21433"/>
                  <a:pt x="16875" y="21382"/>
                  <a:pt x="16811" y="21383"/>
                </a:cubicBezTo>
                <a:lnTo>
                  <a:pt x="16645" y="21319"/>
                </a:lnTo>
                <a:cubicBezTo>
                  <a:pt x="16621" y="21257"/>
                  <a:pt x="16711" y="21305"/>
                  <a:pt x="16750" y="21263"/>
                </a:cubicBezTo>
                <a:cubicBezTo>
                  <a:pt x="16756" y="21257"/>
                  <a:pt x="16697" y="21228"/>
                  <a:pt x="16678" y="21235"/>
                </a:cubicBezTo>
                <a:lnTo>
                  <a:pt x="16627" y="21261"/>
                </a:lnTo>
                <a:cubicBezTo>
                  <a:pt x="16550" y="21261"/>
                  <a:pt x="16542" y="21175"/>
                  <a:pt x="16506" y="21143"/>
                </a:cubicBezTo>
                <a:lnTo>
                  <a:pt x="16541" y="21154"/>
                </a:lnTo>
                <a:lnTo>
                  <a:pt x="16603" y="21155"/>
                </a:lnTo>
                <a:cubicBezTo>
                  <a:pt x="16668" y="21114"/>
                  <a:pt x="16806" y="21117"/>
                  <a:pt x="16932" y="21206"/>
                </a:cubicBezTo>
                <a:close/>
                <a:moveTo>
                  <a:pt x="16131" y="21138"/>
                </a:moveTo>
                <a:cubicBezTo>
                  <a:pt x="16150" y="21138"/>
                  <a:pt x="16151" y="21134"/>
                  <a:pt x="16162" y="21128"/>
                </a:cubicBezTo>
                <a:lnTo>
                  <a:pt x="16181" y="21141"/>
                </a:lnTo>
                <a:cubicBezTo>
                  <a:pt x="16169" y="21159"/>
                  <a:pt x="16154" y="21165"/>
                  <a:pt x="16139" y="21165"/>
                </a:cubicBezTo>
                <a:cubicBezTo>
                  <a:pt x="16126" y="21165"/>
                  <a:pt x="16096" y="21142"/>
                  <a:pt x="16074" y="21136"/>
                </a:cubicBezTo>
                <a:cubicBezTo>
                  <a:pt x="16100" y="21128"/>
                  <a:pt x="16112" y="21138"/>
                  <a:pt x="16131" y="21138"/>
                </a:cubicBezTo>
                <a:close/>
                <a:moveTo>
                  <a:pt x="17114" y="21478"/>
                </a:moveTo>
                <a:cubicBezTo>
                  <a:pt x="17095" y="21479"/>
                  <a:pt x="17067" y="21485"/>
                  <a:pt x="17056" y="21497"/>
                </a:cubicBezTo>
                <a:lnTo>
                  <a:pt x="17018" y="21492"/>
                </a:lnTo>
                <a:lnTo>
                  <a:pt x="17000" y="21477"/>
                </a:lnTo>
                <a:cubicBezTo>
                  <a:pt x="17037" y="21474"/>
                  <a:pt x="17078" y="21471"/>
                  <a:pt x="17114" y="21478"/>
                </a:cubicBezTo>
                <a:close/>
                <a:moveTo>
                  <a:pt x="20501" y="27"/>
                </a:moveTo>
                <a:cubicBezTo>
                  <a:pt x="20494" y="15"/>
                  <a:pt x="20604" y="32"/>
                  <a:pt x="20609" y="32"/>
                </a:cubicBezTo>
                <a:cubicBezTo>
                  <a:pt x="20724" y="36"/>
                  <a:pt x="20826" y="29"/>
                  <a:pt x="20940" y="43"/>
                </a:cubicBezTo>
                <a:cubicBezTo>
                  <a:pt x="21020" y="53"/>
                  <a:pt x="21110" y="83"/>
                  <a:pt x="21184" y="110"/>
                </a:cubicBezTo>
                <a:lnTo>
                  <a:pt x="21168" y="102"/>
                </a:lnTo>
                <a:lnTo>
                  <a:pt x="20603" y="148"/>
                </a:lnTo>
                <a:lnTo>
                  <a:pt x="20587" y="156"/>
                </a:lnTo>
                <a:lnTo>
                  <a:pt x="20471" y="155"/>
                </a:lnTo>
                <a:cubicBezTo>
                  <a:pt x="20426" y="155"/>
                  <a:pt x="20377" y="156"/>
                  <a:pt x="20338" y="174"/>
                </a:cubicBezTo>
                <a:lnTo>
                  <a:pt x="20375" y="182"/>
                </a:lnTo>
                <a:cubicBezTo>
                  <a:pt x="20395" y="182"/>
                  <a:pt x="20468" y="159"/>
                  <a:pt x="20471" y="182"/>
                </a:cubicBezTo>
                <a:lnTo>
                  <a:pt x="20636" y="172"/>
                </a:lnTo>
                <a:cubicBezTo>
                  <a:pt x="20635" y="170"/>
                  <a:pt x="20678" y="149"/>
                  <a:pt x="20691" y="158"/>
                </a:cubicBezTo>
                <a:lnTo>
                  <a:pt x="20675" y="177"/>
                </a:lnTo>
                <a:lnTo>
                  <a:pt x="20444" y="207"/>
                </a:lnTo>
                <a:lnTo>
                  <a:pt x="20459" y="218"/>
                </a:lnTo>
                <a:lnTo>
                  <a:pt x="20017" y="255"/>
                </a:lnTo>
                <a:lnTo>
                  <a:pt x="20011" y="267"/>
                </a:lnTo>
                <a:lnTo>
                  <a:pt x="19700" y="303"/>
                </a:lnTo>
                <a:lnTo>
                  <a:pt x="19730" y="326"/>
                </a:lnTo>
                <a:cubicBezTo>
                  <a:pt x="19660" y="344"/>
                  <a:pt x="19506" y="334"/>
                  <a:pt x="19410" y="358"/>
                </a:cubicBezTo>
                <a:lnTo>
                  <a:pt x="19401" y="372"/>
                </a:lnTo>
                <a:lnTo>
                  <a:pt x="19317" y="348"/>
                </a:lnTo>
                <a:lnTo>
                  <a:pt x="18939" y="391"/>
                </a:lnTo>
                <a:lnTo>
                  <a:pt x="18949" y="416"/>
                </a:lnTo>
                <a:lnTo>
                  <a:pt x="18993" y="449"/>
                </a:lnTo>
                <a:cubicBezTo>
                  <a:pt x="18997" y="461"/>
                  <a:pt x="18925" y="451"/>
                  <a:pt x="18942" y="452"/>
                </a:cubicBezTo>
                <a:lnTo>
                  <a:pt x="19017" y="450"/>
                </a:lnTo>
                <a:lnTo>
                  <a:pt x="19017" y="475"/>
                </a:lnTo>
                <a:lnTo>
                  <a:pt x="18790" y="506"/>
                </a:lnTo>
                <a:cubicBezTo>
                  <a:pt x="18811" y="505"/>
                  <a:pt x="18892" y="506"/>
                  <a:pt x="18896" y="528"/>
                </a:cubicBezTo>
                <a:lnTo>
                  <a:pt x="18722" y="534"/>
                </a:lnTo>
                <a:lnTo>
                  <a:pt x="18750" y="541"/>
                </a:lnTo>
                <a:cubicBezTo>
                  <a:pt x="18739" y="546"/>
                  <a:pt x="18597" y="596"/>
                  <a:pt x="18604" y="562"/>
                </a:cubicBezTo>
                <a:lnTo>
                  <a:pt x="18453" y="562"/>
                </a:lnTo>
                <a:cubicBezTo>
                  <a:pt x="18461" y="579"/>
                  <a:pt x="18378" y="577"/>
                  <a:pt x="18403" y="618"/>
                </a:cubicBezTo>
                <a:lnTo>
                  <a:pt x="18160" y="651"/>
                </a:lnTo>
                <a:lnTo>
                  <a:pt x="18168" y="678"/>
                </a:lnTo>
                <a:lnTo>
                  <a:pt x="18123" y="688"/>
                </a:lnTo>
                <a:lnTo>
                  <a:pt x="18100" y="693"/>
                </a:lnTo>
                <a:cubicBezTo>
                  <a:pt x="18148" y="695"/>
                  <a:pt x="18202" y="671"/>
                  <a:pt x="18249" y="684"/>
                </a:cubicBezTo>
                <a:lnTo>
                  <a:pt x="18282" y="693"/>
                </a:lnTo>
                <a:cubicBezTo>
                  <a:pt x="18277" y="736"/>
                  <a:pt x="18143" y="741"/>
                  <a:pt x="18105" y="744"/>
                </a:cubicBezTo>
                <a:cubicBezTo>
                  <a:pt x="17795" y="768"/>
                  <a:pt x="17808" y="725"/>
                  <a:pt x="17664" y="733"/>
                </a:cubicBezTo>
                <a:lnTo>
                  <a:pt x="17368" y="733"/>
                </a:lnTo>
                <a:lnTo>
                  <a:pt x="17243" y="752"/>
                </a:lnTo>
                <a:lnTo>
                  <a:pt x="17273" y="764"/>
                </a:lnTo>
                <a:lnTo>
                  <a:pt x="17035" y="756"/>
                </a:lnTo>
                <a:cubicBezTo>
                  <a:pt x="17043" y="729"/>
                  <a:pt x="16941" y="742"/>
                  <a:pt x="16919" y="744"/>
                </a:cubicBezTo>
                <a:cubicBezTo>
                  <a:pt x="16883" y="747"/>
                  <a:pt x="16719" y="776"/>
                  <a:pt x="16684" y="749"/>
                </a:cubicBezTo>
                <a:lnTo>
                  <a:pt x="16675" y="718"/>
                </a:lnTo>
                <a:lnTo>
                  <a:pt x="16693" y="728"/>
                </a:lnTo>
                <a:lnTo>
                  <a:pt x="16905" y="681"/>
                </a:lnTo>
                <a:lnTo>
                  <a:pt x="16909" y="671"/>
                </a:lnTo>
                <a:lnTo>
                  <a:pt x="17093" y="659"/>
                </a:lnTo>
                <a:lnTo>
                  <a:pt x="17106" y="651"/>
                </a:lnTo>
                <a:cubicBezTo>
                  <a:pt x="17093" y="636"/>
                  <a:pt x="17015" y="605"/>
                  <a:pt x="17053" y="581"/>
                </a:cubicBezTo>
                <a:lnTo>
                  <a:pt x="17215" y="562"/>
                </a:lnTo>
                <a:cubicBezTo>
                  <a:pt x="17217" y="576"/>
                  <a:pt x="17374" y="552"/>
                  <a:pt x="17333" y="627"/>
                </a:cubicBezTo>
                <a:lnTo>
                  <a:pt x="17509" y="638"/>
                </a:lnTo>
                <a:cubicBezTo>
                  <a:pt x="17338" y="526"/>
                  <a:pt x="17309" y="574"/>
                  <a:pt x="17410" y="478"/>
                </a:cubicBezTo>
                <a:lnTo>
                  <a:pt x="17370" y="481"/>
                </a:lnTo>
                <a:lnTo>
                  <a:pt x="17292" y="477"/>
                </a:lnTo>
                <a:cubicBezTo>
                  <a:pt x="17231" y="466"/>
                  <a:pt x="17160" y="515"/>
                  <a:pt x="17135" y="529"/>
                </a:cubicBezTo>
                <a:cubicBezTo>
                  <a:pt x="17134" y="530"/>
                  <a:pt x="17073" y="515"/>
                  <a:pt x="17073" y="528"/>
                </a:cubicBezTo>
                <a:lnTo>
                  <a:pt x="16877" y="530"/>
                </a:lnTo>
                <a:lnTo>
                  <a:pt x="16862" y="551"/>
                </a:lnTo>
                <a:lnTo>
                  <a:pt x="16606" y="504"/>
                </a:lnTo>
                <a:lnTo>
                  <a:pt x="16743" y="497"/>
                </a:lnTo>
                <a:lnTo>
                  <a:pt x="16606" y="491"/>
                </a:lnTo>
                <a:lnTo>
                  <a:pt x="16606" y="472"/>
                </a:lnTo>
                <a:lnTo>
                  <a:pt x="16674" y="463"/>
                </a:lnTo>
                <a:cubicBezTo>
                  <a:pt x="16686" y="440"/>
                  <a:pt x="16696" y="396"/>
                  <a:pt x="16662" y="391"/>
                </a:cubicBezTo>
                <a:cubicBezTo>
                  <a:pt x="16644" y="388"/>
                  <a:pt x="16506" y="420"/>
                  <a:pt x="16500" y="394"/>
                </a:cubicBezTo>
                <a:cubicBezTo>
                  <a:pt x="16492" y="364"/>
                  <a:pt x="16589" y="389"/>
                  <a:pt x="16583" y="377"/>
                </a:cubicBezTo>
                <a:lnTo>
                  <a:pt x="16538" y="326"/>
                </a:lnTo>
                <a:cubicBezTo>
                  <a:pt x="16532" y="286"/>
                  <a:pt x="16636" y="311"/>
                  <a:pt x="16647" y="310"/>
                </a:cubicBezTo>
                <a:cubicBezTo>
                  <a:pt x="16675" y="309"/>
                  <a:pt x="16668" y="278"/>
                  <a:pt x="16658" y="285"/>
                </a:cubicBezTo>
                <a:lnTo>
                  <a:pt x="16873" y="268"/>
                </a:lnTo>
                <a:lnTo>
                  <a:pt x="16886" y="259"/>
                </a:lnTo>
                <a:lnTo>
                  <a:pt x="16833" y="238"/>
                </a:lnTo>
                <a:lnTo>
                  <a:pt x="17018" y="209"/>
                </a:lnTo>
                <a:cubicBezTo>
                  <a:pt x="17024" y="228"/>
                  <a:pt x="17099" y="220"/>
                  <a:pt x="17114" y="216"/>
                </a:cubicBezTo>
                <a:lnTo>
                  <a:pt x="17058" y="203"/>
                </a:lnTo>
                <a:lnTo>
                  <a:pt x="16973" y="201"/>
                </a:lnTo>
                <a:lnTo>
                  <a:pt x="16962" y="184"/>
                </a:lnTo>
                <a:cubicBezTo>
                  <a:pt x="17163" y="171"/>
                  <a:pt x="17338" y="187"/>
                  <a:pt x="17500" y="280"/>
                </a:cubicBezTo>
                <a:lnTo>
                  <a:pt x="17470" y="307"/>
                </a:lnTo>
                <a:lnTo>
                  <a:pt x="17611" y="262"/>
                </a:lnTo>
                <a:cubicBezTo>
                  <a:pt x="17663" y="244"/>
                  <a:pt x="17526" y="355"/>
                  <a:pt x="17569" y="382"/>
                </a:cubicBezTo>
                <a:lnTo>
                  <a:pt x="17723" y="407"/>
                </a:lnTo>
                <a:lnTo>
                  <a:pt x="17740" y="396"/>
                </a:lnTo>
                <a:lnTo>
                  <a:pt x="17794" y="434"/>
                </a:lnTo>
                <a:cubicBezTo>
                  <a:pt x="17847" y="454"/>
                  <a:pt x="17864" y="438"/>
                  <a:pt x="17886" y="434"/>
                </a:cubicBezTo>
                <a:lnTo>
                  <a:pt x="17933" y="442"/>
                </a:lnTo>
                <a:cubicBezTo>
                  <a:pt x="17885" y="358"/>
                  <a:pt x="17577" y="353"/>
                  <a:pt x="17786" y="289"/>
                </a:cubicBezTo>
                <a:cubicBezTo>
                  <a:pt x="17951" y="289"/>
                  <a:pt x="18066" y="283"/>
                  <a:pt x="18212" y="343"/>
                </a:cubicBezTo>
                <a:cubicBezTo>
                  <a:pt x="18217" y="411"/>
                  <a:pt x="18448" y="401"/>
                  <a:pt x="18183" y="291"/>
                </a:cubicBezTo>
                <a:lnTo>
                  <a:pt x="18422" y="278"/>
                </a:lnTo>
                <a:lnTo>
                  <a:pt x="18439" y="289"/>
                </a:lnTo>
                <a:lnTo>
                  <a:pt x="18602" y="279"/>
                </a:lnTo>
                <a:cubicBezTo>
                  <a:pt x="18558" y="243"/>
                  <a:pt x="18858" y="227"/>
                  <a:pt x="18755" y="219"/>
                </a:cubicBezTo>
                <a:cubicBezTo>
                  <a:pt x="18678" y="213"/>
                  <a:pt x="18458" y="270"/>
                  <a:pt x="18355" y="278"/>
                </a:cubicBezTo>
                <a:lnTo>
                  <a:pt x="18206" y="270"/>
                </a:lnTo>
                <a:lnTo>
                  <a:pt x="18164" y="252"/>
                </a:lnTo>
                <a:lnTo>
                  <a:pt x="18160" y="266"/>
                </a:lnTo>
                <a:cubicBezTo>
                  <a:pt x="18063" y="272"/>
                  <a:pt x="17929" y="287"/>
                  <a:pt x="17854" y="260"/>
                </a:cubicBezTo>
                <a:cubicBezTo>
                  <a:pt x="17823" y="249"/>
                  <a:pt x="17787" y="267"/>
                  <a:pt x="17747" y="264"/>
                </a:cubicBezTo>
                <a:lnTo>
                  <a:pt x="17709" y="252"/>
                </a:lnTo>
                <a:lnTo>
                  <a:pt x="17704" y="267"/>
                </a:lnTo>
                <a:lnTo>
                  <a:pt x="17516" y="234"/>
                </a:lnTo>
                <a:cubicBezTo>
                  <a:pt x="17529" y="235"/>
                  <a:pt x="17748" y="167"/>
                  <a:pt x="17486" y="168"/>
                </a:cubicBezTo>
                <a:cubicBezTo>
                  <a:pt x="17467" y="168"/>
                  <a:pt x="17571" y="188"/>
                  <a:pt x="17584" y="163"/>
                </a:cubicBezTo>
                <a:cubicBezTo>
                  <a:pt x="17596" y="141"/>
                  <a:pt x="17507" y="164"/>
                  <a:pt x="17506" y="164"/>
                </a:cubicBezTo>
                <a:cubicBezTo>
                  <a:pt x="17464" y="174"/>
                  <a:pt x="17388" y="162"/>
                  <a:pt x="17349" y="147"/>
                </a:cubicBezTo>
                <a:lnTo>
                  <a:pt x="17569" y="120"/>
                </a:lnTo>
                <a:lnTo>
                  <a:pt x="17640" y="113"/>
                </a:lnTo>
                <a:lnTo>
                  <a:pt x="17668" y="115"/>
                </a:lnTo>
                <a:lnTo>
                  <a:pt x="17996" y="129"/>
                </a:lnTo>
                <a:cubicBezTo>
                  <a:pt x="18022" y="65"/>
                  <a:pt x="18193" y="111"/>
                  <a:pt x="18178" y="75"/>
                </a:cubicBezTo>
                <a:lnTo>
                  <a:pt x="18433" y="92"/>
                </a:lnTo>
                <a:lnTo>
                  <a:pt x="18440" y="113"/>
                </a:lnTo>
                <a:lnTo>
                  <a:pt x="18699" y="115"/>
                </a:lnTo>
                <a:cubicBezTo>
                  <a:pt x="18646" y="91"/>
                  <a:pt x="18545" y="123"/>
                  <a:pt x="18517" y="84"/>
                </a:cubicBezTo>
                <a:lnTo>
                  <a:pt x="18580" y="60"/>
                </a:lnTo>
                <a:cubicBezTo>
                  <a:pt x="18635" y="39"/>
                  <a:pt x="18675" y="67"/>
                  <a:pt x="18733" y="70"/>
                </a:cubicBezTo>
                <a:cubicBezTo>
                  <a:pt x="18782" y="72"/>
                  <a:pt x="18754" y="33"/>
                  <a:pt x="18730" y="39"/>
                </a:cubicBezTo>
                <a:lnTo>
                  <a:pt x="18892" y="48"/>
                </a:lnTo>
                <a:cubicBezTo>
                  <a:pt x="18906" y="49"/>
                  <a:pt x="18879" y="22"/>
                  <a:pt x="18900" y="30"/>
                </a:cubicBezTo>
                <a:lnTo>
                  <a:pt x="19262" y="32"/>
                </a:lnTo>
                <a:cubicBezTo>
                  <a:pt x="19280" y="11"/>
                  <a:pt x="19328" y="15"/>
                  <a:pt x="19355" y="19"/>
                </a:cubicBezTo>
                <a:lnTo>
                  <a:pt x="19382" y="19"/>
                </a:lnTo>
                <a:lnTo>
                  <a:pt x="19678" y="12"/>
                </a:lnTo>
                <a:lnTo>
                  <a:pt x="19723" y="0"/>
                </a:lnTo>
                <a:lnTo>
                  <a:pt x="19864" y="0"/>
                </a:lnTo>
                <a:lnTo>
                  <a:pt x="20309" y="21"/>
                </a:lnTo>
                <a:lnTo>
                  <a:pt x="20501" y="27"/>
                </a:lnTo>
                <a:close/>
                <a:moveTo>
                  <a:pt x="20501" y="27"/>
                </a:moveTo>
              </a:path>
            </a:pathLst>
          </a:custGeom>
          <a:blipFill dpi="0" rotWithShape="0">
            <a:blip r:embed="rId3"/>
            <a:srcRect/>
            <a:tile tx="0" ty="0" sx="100000" sy="100000" flip="none" algn="tl"/>
          </a:blipFill>
          <a:ln>
            <a:noFill/>
          </a:ln>
          <a:effectLst>
            <a:outerShdw algn="ctr" rotWithShape="0">
              <a:srgbClr val="004FB8">
                <a:alpha val="75000"/>
              </a:srgbClr>
            </a:outerShdw>
          </a:effectLst>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lIns="0" tIns="0" rIns="0" bIns="0"/>
          <a:lstStyle/>
          <a:p>
            <a:endParaRPr lang="es-ES_tradnl"/>
          </a:p>
        </p:txBody>
      </p:sp>
      <p:grpSp>
        <p:nvGrpSpPr>
          <p:cNvPr id="5123" name="Group 59"/>
          <p:cNvGrpSpPr>
            <a:grpSpLocks noChangeAspect="1"/>
          </p:cNvGrpSpPr>
          <p:nvPr/>
        </p:nvGrpSpPr>
        <p:grpSpPr bwMode="auto">
          <a:xfrm>
            <a:off x="260350" y="541338"/>
            <a:ext cx="3703638" cy="2643187"/>
            <a:chOff x="2350" y="96"/>
            <a:chExt cx="3026" cy="2160"/>
          </a:xfrm>
        </p:grpSpPr>
        <p:pic>
          <p:nvPicPr>
            <p:cNvPr id="5126" name="Picture 3" descr="imflogo"/>
            <p:cNvPicPr>
              <a:picLocks noChangeAspect="1" noChangeArrowheads="1"/>
            </p:cNvPicPr>
            <p:nvPr/>
          </p:nvPicPr>
          <p:blipFill>
            <a:blip r:embed="rId4">
              <a:clrChange>
                <a:clrFrom>
                  <a:srgbClr val="0000FF"/>
                </a:clrFrom>
                <a:clrTo>
                  <a:srgbClr val="0000FF">
                    <a:alpha val="0"/>
                  </a:srgbClr>
                </a:clrTo>
              </a:clrChange>
              <a:lum bright="12000" contrast="12000"/>
              <a:grayscl/>
              <a:biLevel thresh="50000"/>
              <a:extLst>
                <a:ext uri="{28A0092B-C50C-407E-A947-70E740481C1C}">
                  <a14:useLocalDpi xmlns:a14="http://schemas.microsoft.com/office/drawing/2010/main" val="0"/>
                </a:ext>
              </a:extLst>
            </a:blip>
            <a:srcRect b="51111"/>
            <a:stretch>
              <a:fillRect/>
            </a:stretch>
          </p:blipFill>
          <p:spPr bwMode="auto">
            <a:xfrm>
              <a:off x="2352" y="96"/>
              <a:ext cx="302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4" descr="imflogo"/>
            <p:cNvPicPr>
              <a:picLocks noChangeAspect="1" noChangeArrowheads="1"/>
            </p:cNvPicPr>
            <p:nvPr/>
          </p:nvPicPr>
          <p:blipFill>
            <a:blip r:embed="rId4">
              <a:clrChange>
                <a:clrFrom>
                  <a:srgbClr val="0000FF"/>
                </a:clrFrom>
                <a:clrTo>
                  <a:srgbClr val="0000FF">
                    <a:alpha val="0"/>
                  </a:srgbClr>
                </a:clrTo>
              </a:clrChange>
              <a:lum bright="12000" contrast="12000"/>
              <a:grayscl/>
              <a:biLevel thresh="50000"/>
              <a:extLst>
                <a:ext uri="{28A0092B-C50C-407E-A947-70E740481C1C}">
                  <a14:useLocalDpi xmlns:a14="http://schemas.microsoft.com/office/drawing/2010/main" val="0"/>
                </a:ext>
              </a:extLst>
            </a:blip>
            <a:srcRect t="48801"/>
            <a:stretch>
              <a:fillRect/>
            </a:stretch>
          </p:blipFill>
          <p:spPr bwMode="auto">
            <a:xfrm>
              <a:off x="2350" y="1150"/>
              <a:ext cx="3024" cy="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p:nvPr/>
        </p:nvSpPr>
        <p:spPr>
          <a:xfrm>
            <a:off x="3735388" y="609600"/>
            <a:ext cx="9144000" cy="1446550"/>
          </a:xfrm>
          <a:prstGeom prst="rect">
            <a:avLst/>
          </a:prstGeom>
        </p:spPr>
        <p:txBody>
          <a:bodyPr>
            <a:spAutoFit/>
          </a:bodyPr>
          <a:lstStyle/>
          <a:p>
            <a:pPr defTabSz="2177278" eaLnBrk="1" fontAlgn="auto" hangingPunct="1">
              <a:spcBef>
                <a:spcPts val="0"/>
              </a:spcBef>
              <a:spcAft>
                <a:spcPts val="0"/>
              </a:spcAft>
              <a:defRPr/>
            </a:pPr>
            <a:r>
              <a:rPr lang="es-ES_tradnl" sz="4400" b="1" dirty="0">
                <a:solidFill>
                  <a:srgbClr val="002060"/>
                </a:solidFill>
                <a:effectLst>
                  <a:outerShdw blurRad="38100" dist="38100" dir="2700000" algn="tl">
                    <a:srgbClr val="000000">
                      <a:alpha val="43137"/>
                    </a:srgbClr>
                  </a:outerShdw>
                </a:effectLst>
                <a:latin typeface="Lucida Grande"/>
                <a:cs typeface="Calibri" pitchFamily="-109" charset="0"/>
              </a:rPr>
              <a:t>Fondo Monetario Internacional</a:t>
            </a:r>
          </a:p>
          <a:p>
            <a:pPr defTabSz="2177278" eaLnBrk="1" fontAlgn="auto" hangingPunct="1">
              <a:spcBef>
                <a:spcPts val="0"/>
              </a:spcBef>
              <a:spcAft>
                <a:spcPts val="0"/>
              </a:spcAft>
              <a:defRPr/>
            </a:pPr>
            <a:r>
              <a:rPr lang="es-ES_tradnl" sz="4400" b="1" dirty="0">
                <a:solidFill>
                  <a:srgbClr val="002060"/>
                </a:solidFill>
                <a:effectLst>
                  <a:outerShdw blurRad="38100" dist="38100" dir="2700000" algn="tl">
                    <a:srgbClr val="000000">
                      <a:alpha val="43137"/>
                    </a:srgbClr>
                  </a:outerShdw>
                </a:effectLst>
                <a:latin typeface="Lucida Grande"/>
                <a:cs typeface="Calibri" pitchFamily="-109" charset="0"/>
              </a:rPr>
              <a:t>Agosto de 2018</a:t>
            </a:r>
          </a:p>
        </p:txBody>
      </p:sp>
      <p:sp>
        <p:nvSpPr>
          <p:cNvPr id="10" name="Rectangle 7"/>
          <p:cNvSpPr>
            <a:spLocks noChangeArrowheads="1"/>
          </p:cNvSpPr>
          <p:nvPr/>
        </p:nvSpPr>
        <p:spPr bwMode="auto">
          <a:xfrm>
            <a:off x="1449387" y="9948863"/>
            <a:ext cx="13639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Book Antiqua" panose="02040602050305030304" pitchFamily="18" charset="0"/>
              </a:defRPr>
            </a:lvl1pPr>
            <a:lvl2pPr marL="742950" indent="-285750">
              <a:defRPr sz="4300">
                <a:solidFill>
                  <a:schemeClr val="tx1"/>
                </a:solidFill>
                <a:latin typeface="Book Antiqua" panose="02040602050305030304" pitchFamily="18" charset="0"/>
              </a:defRPr>
            </a:lvl2pPr>
            <a:lvl3pPr marL="1143000" indent="-228600">
              <a:defRPr sz="4300">
                <a:solidFill>
                  <a:schemeClr val="tx1"/>
                </a:solidFill>
                <a:latin typeface="Book Antiqua" panose="02040602050305030304" pitchFamily="18" charset="0"/>
              </a:defRPr>
            </a:lvl3pPr>
            <a:lvl4pPr marL="1600200" indent="-228600">
              <a:defRPr sz="4300">
                <a:solidFill>
                  <a:schemeClr val="tx1"/>
                </a:solidFill>
                <a:latin typeface="Book Antiqua" panose="02040602050305030304" pitchFamily="18" charset="0"/>
              </a:defRPr>
            </a:lvl4pPr>
            <a:lvl5pPr marL="2057400" indent="-228600">
              <a:defRPr sz="4300">
                <a:solidFill>
                  <a:schemeClr val="tx1"/>
                </a:solidFill>
                <a:latin typeface="Book Antiqua" panose="02040602050305030304" pitchFamily="18" charset="0"/>
              </a:defRPr>
            </a:lvl5pPr>
            <a:lvl6pPr marL="2514600" indent="-228600" defTabSz="2176463" eaLnBrk="0" fontAlgn="base" hangingPunct="0">
              <a:spcBef>
                <a:spcPct val="0"/>
              </a:spcBef>
              <a:spcAft>
                <a:spcPct val="0"/>
              </a:spcAft>
              <a:defRPr sz="4300">
                <a:solidFill>
                  <a:schemeClr val="tx1"/>
                </a:solidFill>
                <a:latin typeface="Book Antiqua" panose="02040602050305030304" pitchFamily="18" charset="0"/>
              </a:defRPr>
            </a:lvl6pPr>
            <a:lvl7pPr marL="2971800" indent="-228600" defTabSz="2176463" eaLnBrk="0" fontAlgn="base" hangingPunct="0">
              <a:spcBef>
                <a:spcPct val="0"/>
              </a:spcBef>
              <a:spcAft>
                <a:spcPct val="0"/>
              </a:spcAft>
              <a:defRPr sz="4300">
                <a:solidFill>
                  <a:schemeClr val="tx1"/>
                </a:solidFill>
                <a:latin typeface="Book Antiqua" panose="02040602050305030304" pitchFamily="18" charset="0"/>
              </a:defRPr>
            </a:lvl7pPr>
            <a:lvl8pPr marL="3429000" indent="-228600" defTabSz="2176463" eaLnBrk="0" fontAlgn="base" hangingPunct="0">
              <a:spcBef>
                <a:spcPct val="0"/>
              </a:spcBef>
              <a:spcAft>
                <a:spcPct val="0"/>
              </a:spcAft>
              <a:defRPr sz="4300">
                <a:solidFill>
                  <a:schemeClr val="tx1"/>
                </a:solidFill>
                <a:latin typeface="Book Antiqua" panose="02040602050305030304" pitchFamily="18" charset="0"/>
              </a:defRPr>
            </a:lvl8pPr>
            <a:lvl9pPr marL="3886200" indent="-228600" defTabSz="2176463" eaLnBrk="0" fontAlgn="base" hangingPunct="0">
              <a:spcBef>
                <a:spcPct val="0"/>
              </a:spcBef>
              <a:spcAft>
                <a:spcPct val="0"/>
              </a:spcAft>
              <a:defRPr sz="4300">
                <a:solidFill>
                  <a:schemeClr val="tx1"/>
                </a:solidFill>
                <a:latin typeface="Book Antiqua" panose="02040602050305030304" pitchFamily="18" charset="0"/>
              </a:defRPr>
            </a:lvl9pPr>
          </a:lstStyle>
          <a:p>
            <a:pPr algn="ctr"/>
            <a:r>
              <a:rPr lang="es-ES_tradnl" altLang="en-US" sz="5400" b="1" i="1" dirty="0">
                <a:solidFill>
                  <a:srgbClr val="002060"/>
                </a:solidFill>
                <a:cs typeface="Segoe UI" panose="020B0502040204020203" pitchFamily="34" charset="0"/>
              </a:rPr>
              <a:t>Alejandro Werner </a:t>
            </a:r>
          </a:p>
          <a:p>
            <a:pPr algn="ctr"/>
            <a:r>
              <a:rPr lang="es-ES_tradnl" altLang="en-US" sz="5400" b="1" i="1" dirty="0">
                <a:solidFill>
                  <a:srgbClr val="002060"/>
                </a:solidFill>
                <a:cs typeface="Segoe UI" panose="020B0502040204020203" pitchFamily="34" charset="0"/>
              </a:rPr>
              <a:t>Departamento del Hemisferio Occidental </a:t>
            </a:r>
          </a:p>
        </p:txBody>
      </p:sp>
      <p:sp>
        <p:nvSpPr>
          <p:cNvPr id="12" name="Rectangle 11">
            <a:extLst>
              <a:ext uri="{FF2B5EF4-FFF2-40B4-BE49-F238E27FC236}">
                <a16:creationId xmlns:a16="http://schemas.microsoft.com/office/drawing/2014/main" id="{6567C763-3C3B-41CF-9066-6242855C72D4}"/>
              </a:ext>
            </a:extLst>
          </p:cNvPr>
          <p:cNvSpPr/>
          <p:nvPr/>
        </p:nvSpPr>
        <p:spPr>
          <a:xfrm>
            <a:off x="1296988" y="4364127"/>
            <a:ext cx="14020800" cy="4326107"/>
          </a:xfrm>
          <a:prstGeom prst="rect">
            <a:avLst/>
          </a:prstGeom>
        </p:spPr>
        <p:txBody>
          <a:bodyPr wrap="square" lIns="217728" tIns="108864" rIns="217728" bIns="108864">
            <a:spAutoFit/>
          </a:bodyPr>
          <a:lstStyle/>
          <a:p>
            <a:pPr algn="ctr"/>
            <a:r>
              <a:rPr lang="es-ES_tradnl" sz="8800" b="1" dirty="0">
                <a:solidFill>
                  <a:srgbClr val="002060"/>
                </a:solidFill>
                <a:ea typeface="Segoe UI" pitchFamily="34" charset="0"/>
                <a:cs typeface="Segoe UI" pitchFamily="34" charset="0"/>
              </a:rPr>
              <a:t>Aprovechar el ímpetu</a:t>
            </a:r>
          </a:p>
          <a:p>
            <a:pPr algn="ctr"/>
            <a:endParaRPr lang="es-ES_tradnl" sz="3800" b="1" dirty="0">
              <a:solidFill>
                <a:srgbClr val="002060"/>
              </a:solidFill>
              <a:ea typeface="Segoe UI" pitchFamily="34" charset="0"/>
              <a:cs typeface="Segoe UI" pitchFamily="34" charset="0"/>
            </a:endParaRPr>
          </a:p>
          <a:p>
            <a:pPr algn="ctr">
              <a:lnSpc>
                <a:spcPts val="120"/>
              </a:lnSpc>
            </a:pPr>
            <a:r>
              <a:rPr lang="es-ES_tradnl" sz="7800" b="1" dirty="0">
                <a:solidFill>
                  <a:srgbClr val="002060"/>
                </a:solidFill>
                <a:ea typeface="Segoe UI" pitchFamily="34" charset="0"/>
                <a:cs typeface="Segoe UI" pitchFamily="34" charset="0"/>
              </a:rPr>
              <a:t> </a:t>
            </a:r>
          </a:p>
          <a:p>
            <a:pPr algn="ctr"/>
            <a:r>
              <a:rPr lang="es-ES_tradnl" sz="6600" b="1" dirty="0">
                <a:solidFill>
                  <a:srgbClr val="002060"/>
                </a:solidFill>
                <a:ea typeface="Segoe UI" pitchFamily="34" charset="0"/>
                <a:cs typeface="Segoe UI" pitchFamily="34" charset="0"/>
              </a:rPr>
              <a:t>Perspectivas y desafíos para América Latina y el Caribe</a:t>
            </a:r>
          </a:p>
        </p:txBody>
      </p:sp>
    </p:spTree>
    <p:extLst>
      <p:ext uri="{BB962C8B-B14F-4D97-AF65-F5344CB8AC3E}">
        <p14:creationId xmlns:p14="http://schemas.microsoft.com/office/powerpoint/2010/main" val="3922239166"/>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5FF717-D7D1-42DC-BA3C-5F47B7F97EB8}"/>
              </a:ext>
            </a:extLst>
          </p:cNvPr>
          <p:cNvSpPr/>
          <p:nvPr/>
        </p:nvSpPr>
        <p:spPr>
          <a:xfrm>
            <a:off x="1677987" y="3890812"/>
            <a:ext cx="685800" cy="7391400"/>
          </a:xfrm>
          <a:prstGeom prst="rect">
            <a:avLst/>
          </a:prstGeom>
          <a:solidFill>
            <a:srgbClr val="CAE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a:extLst>
              <a:ext uri="{FF2B5EF4-FFF2-40B4-BE49-F238E27FC236}">
                <a16:creationId xmlns:a16="http://schemas.microsoft.com/office/drawing/2014/main" id="{CAB9C925-7994-41DB-8306-3C6D3850DB1E}"/>
              </a:ext>
            </a:extLst>
          </p:cNvPr>
          <p:cNvSpPr>
            <a:spLocks noGrp="1"/>
          </p:cNvSpPr>
          <p:nvPr>
            <p:ph type="title"/>
          </p:nvPr>
        </p:nvSpPr>
        <p:spPr/>
        <p:txBody>
          <a:bodyPr>
            <a:normAutofit fontScale="90000"/>
          </a:bodyPr>
          <a:lstStyle/>
          <a:p>
            <a:r>
              <a:rPr lang="es-ES_tradnl" u="sng" dirty="0"/>
              <a:t>Estados Unidos</a:t>
            </a:r>
            <a:r>
              <a:rPr lang="es-ES_tradnl" dirty="0"/>
              <a:t>: creciendo por encima de su capacidad</a:t>
            </a:r>
          </a:p>
        </p:txBody>
      </p:sp>
      <p:sp>
        <p:nvSpPr>
          <p:cNvPr id="4" name="Slide Number Placeholder 3">
            <a:extLst>
              <a:ext uri="{FF2B5EF4-FFF2-40B4-BE49-F238E27FC236}">
                <a16:creationId xmlns:a16="http://schemas.microsoft.com/office/drawing/2014/main" id="{BFD544D2-F68C-4000-826B-35BE08CA46BD}"/>
              </a:ext>
            </a:extLst>
          </p:cNvPr>
          <p:cNvSpPr>
            <a:spLocks noGrp="1"/>
          </p:cNvSpPr>
          <p:nvPr>
            <p:ph type="sldNum" sz="quarter" idx="12"/>
          </p:nvPr>
        </p:nvSpPr>
        <p:spPr/>
        <p:txBody>
          <a:bodyPr/>
          <a:lstStyle/>
          <a:p>
            <a:pPr>
              <a:defRPr/>
            </a:pPr>
            <a:fld id="{8F656B37-BEBC-41D0-AF28-DFD391F8A065}" type="slidenum">
              <a:rPr lang="es-ES_tradnl" smtClean="0"/>
              <a:pPr>
                <a:defRPr/>
              </a:pPr>
              <a:t>4</a:t>
            </a:fld>
            <a:endParaRPr lang="es-ES_tradnl" dirty="0"/>
          </a:p>
        </p:txBody>
      </p:sp>
      <p:sp>
        <p:nvSpPr>
          <p:cNvPr id="6" name="TextBox 3">
            <a:extLst>
              <a:ext uri="{FF2B5EF4-FFF2-40B4-BE49-F238E27FC236}">
                <a16:creationId xmlns:a16="http://schemas.microsoft.com/office/drawing/2014/main" id="{B2A3D95E-79CE-4815-BC93-2398FD77EEFC}"/>
              </a:ext>
            </a:extLst>
          </p:cNvPr>
          <p:cNvSpPr txBox="1"/>
          <p:nvPr/>
        </p:nvSpPr>
        <p:spPr>
          <a:xfrm>
            <a:off x="323213" y="2727468"/>
            <a:ext cx="7543800" cy="6046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El crecimiento está por encima de su nivel potencial</a:t>
            </a:r>
            <a:endParaRPr lang="es-ES_tradnl" sz="2800" b="0" i="1" baseline="0" dirty="0">
              <a:solidFill>
                <a:schemeClr val="dk1"/>
              </a:solidFill>
              <a:latin typeface="Segoe UI" pitchFamily="34" charset="0"/>
              <a:ea typeface="Segoe UI" pitchFamily="34" charset="0"/>
              <a:cs typeface="Segoe UI" pitchFamily="34" charset="0"/>
            </a:endParaRPr>
          </a:p>
        </p:txBody>
      </p:sp>
      <p:sp>
        <p:nvSpPr>
          <p:cNvPr id="8" name="TextBox 3">
            <a:extLst>
              <a:ext uri="{FF2B5EF4-FFF2-40B4-BE49-F238E27FC236}">
                <a16:creationId xmlns:a16="http://schemas.microsoft.com/office/drawing/2014/main" id="{3B896139-0508-40FA-B77C-C99820D4FF34}"/>
              </a:ext>
            </a:extLst>
          </p:cNvPr>
          <p:cNvSpPr txBox="1"/>
          <p:nvPr/>
        </p:nvSpPr>
        <p:spPr>
          <a:xfrm>
            <a:off x="306386" y="12441238"/>
            <a:ext cx="7543800" cy="54451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Oficina de Análisis Económico de Estados Unidos y estimaciones del personal técnico del FMI.</a:t>
            </a:r>
          </a:p>
        </p:txBody>
      </p:sp>
      <p:sp>
        <p:nvSpPr>
          <p:cNvPr id="10" name="TextBox 3">
            <a:extLst>
              <a:ext uri="{FF2B5EF4-FFF2-40B4-BE49-F238E27FC236}">
                <a16:creationId xmlns:a16="http://schemas.microsoft.com/office/drawing/2014/main" id="{C206B1CD-E7F2-4FA9-B65E-EEEC7DBAB3DC}"/>
              </a:ext>
            </a:extLst>
          </p:cNvPr>
          <p:cNvSpPr txBox="1"/>
          <p:nvPr/>
        </p:nvSpPr>
        <p:spPr>
          <a:xfrm>
            <a:off x="8767729" y="12441238"/>
            <a:ext cx="7543800" cy="5651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 sz="1800" dirty="0">
                <a:latin typeface="Segoe UI" pitchFamily="34" charset="0"/>
                <a:ea typeface="Segoe UI" pitchFamily="34" charset="0"/>
                <a:cs typeface="Segoe UI" pitchFamily="34" charset="0"/>
              </a:rPr>
              <a:t>Fuentes: FMI, base de datos del informe WEO; y cálculos del personal técnico del FMI.</a:t>
            </a:r>
          </a:p>
          <a:p>
            <a:pPr defTabSz="914400" eaLnBrk="1" fontAlgn="auto" hangingPunct="1">
              <a:spcBef>
                <a:spcPts val="0"/>
              </a:spcBef>
              <a:spcAft>
                <a:spcPts val="0"/>
              </a:spcAft>
              <a:defRPr/>
            </a:pPr>
            <a:endParaRPr lang="es-ES_tradnl" sz="1800" dirty="0">
              <a:latin typeface="Segoe UI" pitchFamily="34" charset="0"/>
              <a:ea typeface="Segoe UI" pitchFamily="34" charset="0"/>
              <a:cs typeface="Segoe UI" pitchFamily="34" charset="0"/>
            </a:endParaRPr>
          </a:p>
        </p:txBody>
      </p:sp>
      <p:sp>
        <p:nvSpPr>
          <p:cNvPr id="11" name="TextBox 3">
            <a:extLst>
              <a:ext uri="{FF2B5EF4-FFF2-40B4-BE49-F238E27FC236}">
                <a16:creationId xmlns:a16="http://schemas.microsoft.com/office/drawing/2014/main" id="{A62BFAB1-142C-4098-A858-9B11EF874C6E}"/>
              </a:ext>
            </a:extLst>
          </p:cNvPr>
          <p:cNvSpPr txBox="1"/>
          <p:nvPr/>
        </p:nvSpPr>
        <p:spPr>
          <a:xfrm>
            <a:off x="8421687" y="2722107"/>
            <a:ext cx="7543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600" i="1" dirty="0">
                <a:latin typeface="Segoe UI" pitchFamily="34" charset="0"/>
                <a:ea typeface="Segoe UI" pitchFamily="34" charset="0"/>
                <a:cs typeface="Segoe UI" pitchFamily="34" charset="0"/>
              </a:rPr>
              <a:t>… </a:t>
            </a:r>
            <a:r>
              <a:rPr lang="es-ES" sz="2600" i="1" dirty="0">
                <a:latin typeface="Segoe UI" pitchFamily="34" charset="0"/>
                <a:ea typeface="Segoe UI" pitchFamily="34" charset="0"/>
                <a:cs typeface="Segoe UI" pitchFamily="34" charset="0"/>
              </a:rPr>
              <a:t>y aun se espera que la inflación supere el objetivo de la Fed en el corto plazo</a:t>
            </a:r>
            <a:r>
              <a:rPr lang="es-ES_tradnl" sz="2600" i="1" dirty="0">
                <a:latin typeface="Segoe UI" pitchFamily="34" charset="0"/>
                <a:ea typeface="Segoe UI" pitchFamily="34" charset="0"/>
                <a:cs typeface="Segoe UI" pitchFamily="34" charset="0"/>
              </a:rPr>
              <a:t>...</a:t>
            </a:r>
            <a:endParaRPr lang="es-ES_tradnl" sz="2600" b="0" i="1" baseline="0" dirty="0">
              <a:solidFill>
                <a:schemeClr val="dk1"/>
              </a:solidFill>
              <a:latin typeface="Segoe UI" pitchFamily="34" charset="0"/>
              <a:ea typeface="Segoe UI" pitchFamily="34" charset="0"/>
              <a:cs typeface="Segoe UI" pitchFamily="34" charset="0"/>
            </a:endParaRPr>
          </a:p>
        </p:txBody>
      </p:sp>
      <p:graphicFrame>
        <p:nvGraphicFramePr>
          <p:cNvPr id="12" name="Chart 11">
            <a:extLst>
              <a:ext uri="{FF2B5EF4-FFF2-40B4-BE49-F238E27FC236}">
                <a16:creationId xmlns:a16="http://schemas.microsoft.com/office/drawing/2014/main" id="{78216124-B815-4A67-9861-A7BEEABE866C}"/>
              </a:ext>
            </a:extLst>
          </p:cNvPr>
          <p:cNvGraphicFramePr>
            <a:graphicFrameLocks/>
          </p:cNvGraphicFramePr>
          <p:nvPr>
            <p:extLst>
              <p:ext uri="{D42A27DB-BD31-4B8C-83A1-F6EECF244321}">
                <p14:modId xmlns:p14="http://schemas.microsoft.com/office/powerpoint/2010/main" val="1567373692"/>
              </p:ext>
            </p:extLst>
          </p:nvPr>
        </p:nvGraphicFramePr>
        <p:xfrm>
          <a:off x="323213" y="3687459"/>
          <a:ext cx="7543800" cy="82296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3">
            <a:extLst>
              <a:ext uri="{FF2B5EF4-FFF2-40B4-BE49-F238E27FC236}">
                <a16:creationId xmlns:a16="http://schemas.microsoft.com/office/drawing/2014/main" id="{02E4F833-C92C-433E-9709-02CE8004E5A2}"/>
              </a:ext>
            </a:extLst>
          </p:cNvPr>
          <p:cNvSpPr txBox="1"/>
          <p:nvPr/>
        </p:nvSpPr>
        <p:spPr>
          <a:xfrm>
            <a:off x="16536987" y="2727468"/>
            <a:ext cx="7543800" cy="6046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 </a:t>
            </a:r>
            <a:r>
              <a:rPr lang="es-ES" sz="2800" i="1" dirty="0">
                <a:latin typeface="Segoe UI" pitchFamily="34" charset="0"/>
                <a:ea typeface="Segoe UI" pitchFamily="34" charset="0"/>
                <a:cs typeface="Segoe UI" pitchFamily="34" charset="0"/>
              </a:rPr>
              <a:t>lo cual podría inducir al FOMC a subir las tasas mas rápidamente</a:t>
            </a:r>
            <a:endParaRPr lang="es-ES_tradnl" sz="2800" i="1" dirty="0">
              <a:latin typeface="Segoe UI" pitchFamily="34" charset="0"/>
              <a:ea typeface="Segoe UI" pitchFamily="34" charset="0"/>
              <a:cs typeface="Segoe UI" pitchFamily="34" charset="0"/>
            </a:endParaRPr>
          </a:p>
        </p:txBody>
      </p:sp>
      <p:sp>
        <p:nvSpPr>
          <p:cNvPr id="19" name="TextBox 3">
            <a:extLst>
              <a:ext uri="{FF2B5EF4-FFF2-40B4-BE49-F238E27FC236}">
                <a16:creationId xmlns:a16="http://schemas.microsoft.com/office/drawing/2014/main" id="{0E3850D8-C538-45DB-A367-F6EAA79F87F5}"/>
              </a:ext>
            </a:extLst>
          </p:cNvPr>
          <p:cNvSpPr txBox="1"/>
          <p:nvPr/>
        </p:nvSpPr>
        <p:spPr>
          <a:xfrm>
            <a:off x="16536987" y="12420601"/>
            <a:ext cx="7543800" cy="5651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Bloomberg </a:t>
            </a:r>
            <a:r>
              <a:rPr lang="es-ES_tradnl" sz="1800" dirty="0" err="1">
                <a:latin typeface="Segoe UI" pitchFamily="34" charset="0"/>
                <a:ea typeface="Segoe UI" pitchFamily="34" charset="0"/>
                <a:cs typeface="Segoe UI" pitchFamily="34" charset="0"/>
              </a:rPr>
              <a:t>Finance</a:t>
            </a:r>
            <a:r>
              <a:rPr lang="es-ES_tradnl" sz="1800" dirty="0">
                <a:latin typeface="Segoe UI" pitchFamily="34" charset="0"/>
                <a:ea typeface="Segoe UI" pitchFamily="34" charset="0"/>
                <a:cs typeface="Segoe UI" pitchFamily="34" charset="0"/>
              </a:rPr>
              <a:t> L.P.; Reserva Federal de Estados Unidos; y estimaciones del personal técnico del FMI.</a:t>
            </a:r>
          </a:p>
        </p:txBody>
      </p:sp>
      <p:graphicFrame>
        <p:nvGraphicFramePr>
          <p:cNvPr id="15" name="Chart 14">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088746266"/>
              </p:ext>
            </p:extLst>
          </p:nvPr>
        </p:nvGraphicFramePr>
        <p:xfrm>
          <a:off x="16536987" y="3687459"/>
          <a:ext cx="7543800" cy="8229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ECB3BA54-4785-4013-A558-7436E4614C55}"/>
              </a:ext>
            </a:extLst>
          </p:cNvPr>
          <p:cNvGraphicFramePr>
            <a:graphicFrameLocks/>
          </p:cNvGraphicFramePr>
          <p:nvPr>
            <p:extLst>
              <p:ext uri="{D42A27DB-BD31-4B8C-83A1-F6EECF244321}">
                <p14:modId xmlns:p14="http://schemas.microsoft.com/office/powerpoint/2010/main" val="104666899"/>
              </p:ext>
            </p:extLst>
          </p:nvPr>
        </p:nvGraphicFramePr>
        <p:xfrm>
          <a:off x="8764587" y="3687459"/>
          <a:ext cx="7543800" cy="822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5278110"/>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7932-F98D-4037-B245-F78123DBF059}"/>
              </a:ext>
            </a:extLst>
          </p:cNvPr>
          <p:cNvSpPr>
            <a:spLocks noGrp="1"/>
          </p:cNvSpPr>
          <p:nvPr>
            <p:ph type="title"/>
          </p:nvPr>
        </p:nvSpPr>
        <p:spPr>
          <a:xfrm>
            <a:off x="0" y="701676"/>
            <a:ext cx="24387175" cy="1279524"/>
          </a:xfrm>
        </p:spPr>
        <p:txBody>
          <a:bodyPr>
            <a:noAutofit/>
          </a:bodyPr>
          <a:lstStyle/>
          <a:p>
            <a:r>
              <a:rPr lang="es-ES" sz="5800" u="sng" dirty="0"/>
              <a:t>Estados Unidos</a:t>
            </a:r>
            <a:r>
              <a:rPr lang="es-ES" sz="5800" dirty="0"/>
              <a:t>: La reforma fiscal es importante y justo en un momento en que la economía se encuentra en pleno empleo </a:t>
            </a:r>
            <a:endParaRPr lang="es-ES_tradnl" sz="5800" dirty="0"/>
          </a:p>
        </p:txBody>
      </p:sp>
      <p:sp>
        <p:nvSpPr>
          <p:cNvPr id="4" name="Slide Number Placeholder 3">
            <a:extLst>
              <a:ext uri="{FF2B5EF4-FFF2-40B4-BE49-F238E27FC236}">
                <a16:creationId xmlns:a16="http://schemas.microsoft.com/office/drawing/2014/main" id="{13152D4D-7AD8-4D33-ADEF-D6DE75B9AE2E}"/>
              </a:ext>
            </a:extLst>
          </p:cNvPr>
          <p:cNvSpPr>
            <a:spLocks noGrp="1"/>
          </p:cNvSpPr>
          <p:nvPr>
            <p:ph type="sldNum" sz="quarter" idx="12"/>
          </p:nvPr>
        </p:nvSpPr>
        <p:spPr>
          <a:xfrm>
            <a:off x="22048786" y="12985750"/>
            <a:ext cx="2032000" cy="730250"/>
          </a:xfrm>
        </p:spPr>
        <p:txBody>
          <a:bodyPr/>
          <a:lstStyle/>
          <a:p>
            <a:pPr>
              <a:defRPr/>
            </a:pPr>
            <a:fld id="{8F656B37-BEBC-41D0-AF28-DFD391F8A065}" type="slidenum">
              <a:rPr lang="es-ES_tradnl" smtClean="0"/>
              <a:pPr>
                <a:defRPr/>
              </a:pPr>
              <a:t>5</a:t>
            </a:fld>
            <a:endParaRPr lang="es-ES_tradnl" dirty="0"/>
          </a:p>
        </p:txBody>
      </p:sp>
      <p:sp>
        <p:nvSpPr>
          <p:cNvPr id="5" name="TextBox 3">
            <a:extLst>
              <a:ext uri="{FF2B5EF4-FFF2-40B4-BE49-F238E27FC236}">
                <a16:creationId xmlns:a16="http://schemas.microsoft.com/office/drawing/2014/main" id="{64EBA82E-A0B6-4A76-8079-80191AEA170C}"/>
              </a:ext>
            </a:extLst>
          </p:cNvPr>
          <p:cNvSpPr txBox="1"/>
          <p:nvPr/>
        </p:nvSpPr>
        <p:spPr>
          <a:xfrm>
            <a:off x="306386" y="2438400"/>
            <a:ext cx="10972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 sz="2800" i="1" dirty="0">
                <a:latin typeface="Segoe UI" pitchFamily="34" charset="0"/>
                <a:ea typeface="Segoe UI" pitchFamily="34" charset="0"/>
                <a:cs typeface="Segoe UI" pitchFamily="34" charset="0"/>
              </a:rPr>
              <a:t>y probablemente contribuirá positivamente a la demanda global a corto plazo</a:t>
            </a:r>
            <a:r>
              <a:rPr lang="es-ES_tradnl" sz="2800" i="1" dirty="0">
                <a:latin typeface="Segoe UI" pitchFamily="34" charset="0"/>
                <a:ea typeface="Segoe UI" pitchFamily="34" charset="0"/>
                <a:cs typeface="Segoe UI" pitchFamily="34" charset="0"/>
              </a:rPr>
              <a:t> …</a:t>
            </a:r>
            <a:endParaRPr lang="es-ES_tradnl" sz="2800" b="0" i="1" baseline="0" dirty="0">
              <a:solidFill>
                <a:schemeClr val="dk1"/>
              </a:solidFill>
              <a:latin typeface="Segoe UI" pitchFamily="34" charset="0"/>
              <a:ea typeface="Segoe UI" pitchFamily="34" charset="0"/>
              <a:cs typeface="Segoe UI" pitchFamily="34" charset="0"/>
            </a:endParaRPr>
          </a:p>
        </p:txBody>
      </p:sp>
      <p:sp>
        <p:nvSpPr>
          <p:cNvPr id="6" name="TextBox 3">
            <a:extLst>
              <a:ext uri="{FF2B5EF4-FFF2-40B4-BE49-F238E27FC236}">
                <a16:creationId xmlns:a16="http://schemas.microsoft.com/office/drawing/2014/main" id="{A67C9CAC-12B5-4517-B083-86F4489A63C3}"/>
              </a:ext>
            </a:extLst>
          </p:cNvPr>
          <p:cNvSpPr txBox="1"/>
          <p:nvPr/>
        </p:nvSpPr>
        <p:spPr>
          <a:xfrm>
            <a:off x="13107986" y="2438400"/>
            <a:ext cx="10972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 </a:t>
            </a:r>
            <a:r>
              <a:rPr lang="es-ES" sz="2800" i="1" dirty="0">
                <a:latin typeface="Segoe UI" pitchFamily="34" charset="0"/>
                <a:ea typeface="Segoe UI" pitchFamily="34" charset="0"/>
                <a:cs typeface="Segoe UI" pitchFamily="34" charset="0"/>
              </a:rPr>
              <a:t>pero las continuas tensiones comerciales podrían representar riesgos a la baja para el crecimiento global en el futuro</a:t>
            </a:r>
            <a:r>
              <a:rPr lang="es-ES_tradnl" sz="2800" i="1" dirty="0">
                <a:latin typeface="Segoe UI" pitchFamily="34" charset="0"/>
                <a:ea typeface="Segoe UI" pitchFamily="34" charset="0"/>
                <a:cs typeface="Segoe UI" pitchFamily="34" charset="0"/>
              </a:rPr>
              <a:t>…</a:t>
            </a:r>
            <a:endParaRPr lang="es-ES_tradnl" sz="2800" b="0" i="1" baseline="0" dirty="0">
              <a:solidFill>
                <a:schemeClr val="dk1"/>
              </a:solidFill>
              <a:latin typeface="Segoe UI" pitchFamily="34" charset="0"/>
              <a:ea typeface="Segoe UI" pitchFamily="34" charset="0"/>
              <a:cs typeface="Segoe UI" pitchFamily="34" charset="0"/>
            </a:endParaRPr>
          </a:p>
        </p:txBody>
      </p:sp>
      <p:sp>
        <p:nvSpPr>
          <p:cNvPr id="8" name="TextBox 3">
            <a:extLst>
              <a:ext uri="{FF2B5EF4-FFF2-40B4-BE49-F238E27FC236}">
                <a16:creationId xmlns:a16="http://schemas.microsoft.com/office/drawing/2014/main" id="{B85E3F29-C8B2-4D66-8DA1-F8E1E73E65FF}"/>
              </a:ext>
            </a:extLst>
          </p:cNvPr>
          <p:cNvSpPr txBox="1"/>
          <p:nvPr/>
        </p:nvSpPr>
        <p:spPr>
          <a:xfrm>
            <a:off x="306386" y="12136437"/>
            <a:ext cx="10972800" cy="7969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 Cálculos del personal técnico del FMI.</a:t>
            </a:r>
          </a:p>
        </p:txBody>
      </p:sp>
      <p:sp>
        <p:nvSpPr>
          <p:cNvPr id="13" name="TextBox 3">
            <a:extLst>
              <a:ext uri="{FF2B5EF4-FFF2-40B4-BE49-F238E27FC236}">
                <a16:creationId xmlns:a16="http://schemas.microsoft.com/office/drawing/2014/main" id="{193C6314-9B1C-40BD-94A2-94A0D75C38EA}"/>
              </a:ext>
            </a:extLst>
          </p:cNvPr>
          <p:cNvSpPr txBox="1"/>
          <p:nvPr/>
        </p:nvSpPr>
        <p:spPr>
          <a:xfrm>
            <a:off x="13107986" y="12136437"/>
            <a:ext cx="10972801" cy="8493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a:t>
            </a:r>
            <a:r>
              <a:rPr lang="es-ES_tradnl" sz="1800" dirty="0" err="1">
                <a:latin typeface="Segoe UI" pitchFamily="34" charset="0"/>
                <a:ea typeface="Segoe UI" pitchFamily="34" charset="0"/>
                <a:cs typeface="Segoe UI" pitchFamily="34" charset="0"/>
              </a:rPr>
              <a:t>Haver</a:t>
            </a:r>
            <a:r>
              <a:rPr lang="es-ES_tradnl" sz="1800" dirty="0">
                <a:latin typeface="Segoe UI" pitchFamily="34" charset="0"/>
                <a:ea typeface="Segoe UI" pitchFamily="34" charset="0"/>
                <a:cs typeface="Segoe UI" pitchFamily="34" charset="0"/>
              </a:rPr>
              <a:t> </a:t>
            </a:r>
            <a:r>
              <a:rPr lang="es-ES_tradnl" sz="1800" dirty="0" err="1">
                <a:latin typeface="Segoe UI" pitchFamily="34" charset="0"/>
                <a:ea typeface="Segoe UI" pitchFamily="34" charset="0"/>
                <a:cs typeface="Segoe UI" pitchFamily="34" charset="0"/>
              </a:rPr>
              <a:t>Analytics</a:t>
            </a:r>
            <a:r>
              <a:rPr lang="es-ES_tradnl" sz="1800" dirty="0">
                <a:latin typeface="Segoe UI" pitchFamily="34" charset="0"/>
                <a:ea typeface="Segoe UI" pitchFamily="34" charset="0"/>
                <a:cs typeface="Segoe UI" pitchFamily="34" charset="0"/>
              </a:rPr>
              <a:t>; autoridades nacionales; y cálculos del personal técnico del FMI.</a:t>
            </a:r>
          </a:p>
        </p:txBody>
      </p:sp>
      <p:graphicFrame>
        <p:nvGraphicFramePr>
          <p:cNvPr id="11" name="Chart 10">
            <a:extLst>
              <a:ext uri="{FF2B5EF4-FFF2-40B4-BE49-F238E27FC236}">
                <a16:creationId xmlns:a16="http://schemas.microsoft.com/office/drawing/2014/main" id="{405D699C-9833-4DCE-B6A3-1D39646540CB}"/>
              </a:ext>
            </a:extLst>
          </p:cNvPr>
          <p:cNvGraphicFramePr>
            <a:graphicFrameLocks/>
          </p:cNvGraphicFramePr>
          <p:nvPr>
            <p:extLst>
              <p:ext uri="{D42A27DB-BD31-4B8C-83A1-F6EECF244321}">
                <p14:modId xmlns:p14="http://schemas.microsoft.com/office/powerpoint/2010/main" val="1575210261"/>
              </p:ext>
            </p:extLst>
          </p:nvPr>
        </p:nvGraphicFramePr>
        <p:xfrm>
          <a:off x="13109573" y="3482181"/>
          <a:ext cx="10972800" cy="822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BC3C2B47-A919-4435-8961-8A3DAA97F7CE}"/>
              </a:ext>
            </a:extLst>
          </p:cNvPr>
          <p:cNvGraphicFramePr>
            <a:graphicFrameLocks/>
          </p:cNvGraphicFramePr>
          <p:nvPr>
            <p:extLst>
              <p:ext uri="{D42A27DB-BD31-4B8C-83A1-F6EECF244321}">
                <p14:modId xmlns:p14="http://schemas.microsoft.com/office/powerpoint/2010/main" val="2573451850"/>
              </p:ext>
            </p:extLst>
          </p:nvPr>
        </p:nvGraphicFramePr>
        <p:xfrm>
          <a:off x="306386" y="3482181"/>
          <a:ext cx="10972800" cy="822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4410529"/>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7932-F98D-4037-B245-F78123DBF059}"/>
              </a:ext>
            </a:extLst>
          </p:cNvPr>
          <p:cNvSpPr>
            <a:spLocks noGrp="1"/>
          </p:cNvSpPr>
          <p:nvPr>
            <p:ph type="title"/>
          </p:nvPr>
        </p:nvSpPr>
        <p:spPr/>
        <p:txBody>
          <a:bodyPr>
            <a:normAutofit fontScale="90000"/>
          </a:bodyPr>
          <a:lstStyle/>
          <a:p>
            <a:r>
              <a:rPr lang="es-ES" u="sng" dirty="0"/>
              <a:t>China</a:t>
            </a:r>
            <a:r>
              <a:rPr lang="es-ES" dirty="0"/>
              <a:t>: Rebalanceo del crecimiento requiere resolver tensiones comerciales y aumento de deudas</a:t>
            </a:r>
            <a:endParaRPr lang="es-ES_tradnl" dirty="0"/>
          </a:p>
        </p:txBody>
      </p:sp>
      <p:sp>
        <p:nvSpPr>
          <p:cNvPr id="4" name="Slide Number Placeholder 3">
            <a:extLst>
              <a:ext uri="{FF2B5EF4-FFF2-40B4-BE49-F238E27FC236}">
                <a16:creationId xmlns:a16="http://schemas.microsoft.com/office/drawing/2014/main" id="{13152D4D-7AD8-4D33-ADEF-D6DE75B9AE2E}"/>
              </a:ext>
            </a:extLst>
          </p:cNvPr>
          <p:cNvSpPr>
            <a:spLocks noGrp="1"/>
          </p:cNvSpPr>
          <p:nvPr>
            <p:ph type="sldNum" sz="quarter" idx="12"/>
          </p:nvPr>
        </p:nvSpPr>
        <p:spPr>
          <a:xfrm>
            <a:off x="22048786" y="12985750"/>
            <a:ext cx="2032000" cy="730250"/>
          </a:xfrm>
        </p:spPr>
        <p:txBody>
          <a:bodyPr/>
          <a:lstStyle/>
          <a:p>
            <a:pPr>
              <a:defRPr/>
            </a:pPr>
            <a:fld id="{8F656B37-BEBC-41D0-AF28-DFD391F8A065}" type="slidenum">
              <a:rPr lang="es-ES_tradnl" smtClean="0"/>
              <a:pPr>
                <a:defRPr/>
              </a:pPr>
              <a:t>6</a:t>
            </a:fld>
            <a:endParaRPr lang="es-ES_tradnl" dirty="0"/>
          </a:p>
        </p:txBody>
      </p:sp>
      <p:sp>
        <p:nvSpPr>
          <p:cNvPr id="5" name="TextBox 3">
            <a:extLst>
              <a:ext uri="{FF2B5EF4-FFF2-40B4-BE49-F238E27FC236}">
                <a16:creationId xmlns:a16="http://schemas.microsoft.com/office/drawing/2014/main" id="{64EBA82E-A0B6-4A76-8079-80191AEA170C}"/>
              </a:ext>
            </a:extLst>
          </p:cNvPr>
          <p:cNvSpPr txBox="1"/>
          <p:nvPr/>
        </p:nvSpPr>
        <p:spPr>
          <a:xfrm>
            <a:off x="306386" y="2438400"/>
            <a:ext cx="10972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El endeudamiento continua creciendo…</a:t>
            </a:r>
            <a:endParaRPr lang="es-ES_tradnl" sz="2800" b="0" i="1" baseline="0" dirty="0">
              <a:solidFill>
                <a:schemeClr val="dk1"/>
              </a:solidFill>
              <a:latin typeface="Segoe UI" pitchFamily="34" charset="0"/>
              <a:ea typeface="Segoe UI" pitchFamily="34" charset="0"/>
              <a:cs typeface="Segoe UI" pitchFamily="34" charset="0"/>
            </a:endParaRPr>
          </a:p>
        </p:txBody>
      </p:sp>
      <p:sp>
        <p:nvSpPr>
          <p:cNvPr id="6" name="TextBox 3">
            <a:extLst>
              <a:ext uri="{FF2B5EF4-FFF2-40B4-BE49-F238E27FC236}">
                <a16:creationId xmlns:a16="http://schemas.microsoft.com/office/drawing/2014/main" id="{A67C9CAC-12B5-4517-B083-86F4489A63C3}"/>
              </a:ext>
            </a:extLst>
          </p:cNvPr>
          <p:cNvSpPr txBox="1"/>
          <p:nvPr/>
        </p:nvSpPr>
        <p:spPr>
          <a:xfrm>
            <a:off x="13107986" y="2438400"/>
            <a:ext cx="10972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 sz="2800" i="1" dirty="0">
                <a:latin typeface="Segoe UI" pitchFamily="34" charset="0"/>
                <a:ea typeface="Segoe UI" pitchFamily="34" charset="0"/>
                <a:cs typeface="Segoe UI" pitchFamily="34" charset="0"/>
              </a:rPr>
              <a:t>… y las tensiones comerciales podrían enlentecer el crecimiento; respuesta fiscal</a:t>
            </a:r>
            <a:r>
              <a:rPr lang="es-ES_tradnl" sz="2800" i="1" dirty="0">
                <a:latin typeface="Segoe UI" pitchFamily="34" charset="0"/>
                <a:ea typeface="Segoe UI" pitchFamily="34" charset="0"/>
                <a:cs typeface="Segoe UI" pitchFamily="34" charset="0"/>
              </a:rPr>
              <a:t>…</a:t>
            </a:r>
            <a:endParaRPr lang="es-ES_tradnl" sz="2800" b="0" i="1" baseline="0" dirty="0">
              <a:solidFill>
                <a:schemeClr val="dk1"/>
              </a:solidFill>
              <a:latin typeface="Segoe UI" pitchFamily="34" charset="0"/>
              <a:ea typeface="Segoe UI" pitchFamily="34" charset="0"/>
              <a:cs typeface="Segoe UI" pitchFamily="34" charset="0"/>
            </a:endParaRPr>
          </a:p>
        </p:txBody>
      </p:sp>
      <p:sp>
        <p:nvSpPr>
          <p:cNvPr id="13" name="TextBox 3">
            <a:extLst>
              <a:ext uri="{FF2B5EF4-FFF2-40B4-BE49-F238E27FC236}">
                <a16:creationId xmlns:a16="http://schemas.microsoft.com/office/drawing/2014/main" id="{193C6314-9B1C-40BD-94A2-94A0D75C38EA}"/>
              </a:ext>
            </a:extLst>
          </p:cNvPr>
          <p:cNvSpPr txBox="1"/>
          <p:nvPr/>
        </p:nvSpPr>
        <p:spPr>
          <a:xfrm>
            <a:off x="765173" y="12313371"/>
            <a:ext cx="10937065" cy="8493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CEIC, </a:t>
            </a:r>
            <a:r>
              <a:rPr lang="es-ES_tradnl" sz="1800" dirty="0" err="1">
                <a:latin typeface="Segoe UI" pitchFamily="34" charset="0"/>
                <a:ea typeface="Segoe UI" pitchFamily="34" charset="0"/>
                <a:cs typeface="Segoe UI" pitchFamily="34" charset="0"/>
              </a:rPr>
              <a:t>Haver</a:t>
            </a:r>
            <a:r>
              <a:rPr lang="es-ES_tradnl" sz="1800" dirty="0">
                <a:latin typeface="Segoe UI" pitchFamily="34" charset="0"/>
                <a:ea typeface="Segoe UI" pitchFamily="34" charset="0"/>
                <a:cs typeface="Segoe UI" pitchFamily="34" charset="0"/>
              </a:rPr>
              <a:t> </a:t>
            </a:r>
            <a:r>
              <a:rPr lang="es-ES_tradnl" sz="1800" dirty="0" err="1">
                <a:latin typeface="Segoe UI" pitchFamily="34" charset="0"/>
                <a:ea typeface="Segoe UI" pitchFamily="34" charset="0"/>
                <a:cs typeface="Segoe UI" pitchFamily="34" charset="0"/>
              </a:rPr>
              <a:t>Analytics</a:t>
            </a:r>
            <a:r>
              <a:rPr lang="es-ES_tradnl" sz="1800" dirty="0">
                <a:latin typeface="Segoe UI" pitchFamily="34" charset="0"/>
                <a:ea typeface="Segoe UI" pitchFamily="34" charset="0"/>
                <a:cs typeface="Segoe UI" pitchFamily="34" charset="0"/>
              </a:rPr>
              <a:t>; y autoridades nacionales; y cálculos del personal técnico del FMI.</a:t>
            </a:r>
          </a:p>
        </p:txBody>
      </p:sp>
      <p:sp>
        <p:nvSpPr>
          <p:cNvPr id="12" name="TextBox 3">
            <a:extLst>
              <a:ext uri="{FF2B5EF4-FFF2-40B4-BE49-F238E27FC236}">
                <a16:creationId xmlns:a16="http://schemas.microsoft.com/office/drawing/2014/main" id="{DE0320EF-2E43-4274-97FB-59CC6E3567D8}"/>
              </a:ext>
            </a:extLst>
          </p:cNvPr>
          <p:cNvSpPr txBox="1"/>
          <p:nvPr/>
        </p:nvSpPr>
        <p:spPr>
          <a:xfrm>
            <a:off x="13107986" y="12313371"/>
            <a:ext cx="10972800" cy="8493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CEIC, </a:t>
            </a:r>
            <a:r>
              <a:rPr lang="es-ES_tradnl" sz="1800" dirty="0" err="1">
                <a:latin typeface="Segoe UI" pitchFamily="34" charset="0"/>
                <a:ea typeface="Segoe UI" pitchFamily="34" charset="0"/>
                <a:cs typeface="Segoe UI" pitchFamily="34" charset="0"/>
              </a:rPr>
              <a:t>Haver</a:t>
            </a:r>
            <a:r>
              <a:rPr lang="es-ES_tradnl" sz="1800" dirty="0">
                <a:latin typeface="Segoe UI" pitchFamily="34" charset="0"/>
                <a:ea typeface="Segoe UI" pitchFamily="34" charset="0"/>
                <a:cs typeface="Segoe UI" pitchFamily="34" charset="0"/>
              </a:rPr>
              <a:t> </a:t>
            </a:r>
            <a:r>
              <a:rPr lang="es-ES_tradnl" sz="1800" dirty="0" err="1">
                <a:latin typeface="Segoe UI" pitchFamily="34" charset="0"/>
                <a:ea typeface="Segoe UI" pitchFamily="34" charset="0"/>
                <a:cs typeface="Segoe UI" pitchFamily="34" charset="0"/>
              </a:rPr>
              <a:t>Analytics</a:t>
            </a:r>
            <a:r>
              <a:rPr lang="es-ES_tradnl" sz="1800" dirty="0">
                <a:latin typeface="Segoe UI" pitchFamily="34" charset="0"/>
                <a:ea typeface="Segoe UI" pitchFamily="34" charset="0"/>
                <a:cs typeface="Segoe UI" pitchFamily="34" charset="0"/>
              </a:rPr>
              <a:t>; y autoridades nacionales; y cálculos del personal técnico del FMI.</a:t>
            </a:r>
          </a:p>
        </p:txBody>
      </p:sp>
      <p:grpSp>
        <p:nvGrpSpPr>
          <p:cNvPr id="30" name="Group 29">
            <a:extLst>
              <a:ext uri="{FF2B5EF4-FFF2-40B4-BE49-F238E27FC236}">
                <a16:creationId xmlns:a16="http://schemas.microsoft.com/office/drawing/2014/main" id="{29DF7AB3-5172-40B1-82FF-792CE63D5FFF}"/>
              </a:ext>
            </a:extLst>
          </p:cNvPr>
          <p:cNvGrpSpPr/>
          <p:nvPr/>
        </p:nvGrpSpPr>
        <p:grpSpPr>
          <a:xfrm>
            <a:off x="13107986" y="3557653"/>
            <a:ext cx="10972800" cy="8578785"/>
            <a:chOff x="0" y="0"/>
            <a:chExt cx="4215384" cy="3598039"/>
          </a:xfrm>
        </p:grpSpPr>
        <p:grpSp>
          <p:nvGrpSpPr>
            <p:cNvPr id="31" name="Group 30">
              <a:extLst>
                <a:ext uri="{FF2B5EF4-FFF2-40B4-BE49-F238E27FC236}">
                  <a16:creationId xmlns:a16="http://schemas.microsoft.com/office/drawing/2014/main" id="{68D8C796-93D8-4688-98E0-0580572241E1}"/>
                </a:ext>
              </a:extLst>
            </p:cNvPr>
            <p:cNvGrpSpPr/>
            <p:nvPr/>
          </p:nvGrpSpPr>
          <p:grpSpPr>
            <a:xfrm>
              <a:off x="0" y="0"/>
              <a:ext cx="4215384" cy="3598039"/>
              <a:chOff x="0" y="0"/>
              <a:chExt cx="4215384" cy="3598039"/>
            </a:xfrm>
          </p:grpSpPr>
          <p:grpSp>
            <p:nvGrpSpPr>
              <p:cNvPr id="37" name="Group 36">
                <a:extLst>
                  <a:ext uri="{FF2B5EF4-FFF2-40B4-BE49-F238E27FC236}">
                    <a16:creationId xmlns:a16="http://schemas.microsoft.com/office/drawing/2014/main" id="{5DB7DC8F-E058-4DEE-8C85-2FE04BDD5A42}"/>
                  </a:ext>
                </a:extLst>
              </p:cNvPr>
              <p:cNvGrpSpPr/>
              <p:nvPr/>
            </p:nvGrpSpPr>
            <p:grpSpPr>
              <a:xfrm>
                <a:off x="0" y="0"/>
                <a:ext cx="4215384" cy="3598039"/>
                <a:chOff x="0" y="0"/>
                <a:chExt cx="4215384" cy="3598039"/>
              </a:xfrm>
            </p:grpSpPr>
            <p:graphicFrame>
              <p:nvGraphicFramePr>
                <p:cNvPr id="41" name="Chart 40">
                  <a:extLst>
                    <a:ext uri="{FF2B5EF4-FFF2-40B4-BE49-F238E27FC236}">
                      <a16:creationId xmlns:a16="http://schemas.microsoft.com/office/drawing/2014/main" id="{9ED4245A-CC67-48BC-8B79-C9AD5C43CA69}"/>
                    </a:ext>
                  </a:extLst>
                </p:cNvPr>
                <p:cNvGraphicFramePr>
                  <a:graphicFrameLocks/>
                </p:cNvGraphicFramePr>
                <p:nvPr>
                  <p:extLst>
                    <p:ext uri="{D42A27DB-BD31-4B8C-83A1-F6EECF244321}">
                      <p14:modId xmlns:p14="http://schemas.microsoft.com/office/powerpoint/2010/main" val="2246759658"/>
                    </p:ext>
                  </p:extLst>
                </p:nvPr>
              </p:nvGraphicFramePr>
              <p:xfrm>
                <a:off x="0" y="0"/>
                <a:ext cx="4215384" cy="3419856"/>
              </p:xfrm>
              <a:graphic>
                <a:graphicData uri="http://schemas.openxmlformats.org/drawingml/2006/chart">
                  <c:chart xmlns:c="http://schemas.openxmlformats.org/drawingml/2006/chart" xmlns:r="http://schemas.openxmlformats.org/officeDocument/2006/relationships" r:id="rId2"/>
                </a:graphicData>
              </a:graphic>
            </p:graphicFrame>
            <p:sp>
              <p:nvSpPr>
                <p:cNvPr id="42" name="TextBox 17">
                  <a:extLst>
                    <a:ext uri="{FF2B5EF4-FFF2-40B4-BE49-F238E27FC236}">
                      <a16:creationId xmlns:a16="http://schemas.microsoft.com/office/drawing/2014/main" id="{80FDD726-EA76-4C76-A423-9482015A2ED1}"/>
                    </a:ext>
                  </a:extLst>
                </p:cNvPr>
                <p:cNvSpPr txBox="1"/>
                <p:nvPr/>
              </p:nvSpPr>
              <p:spPr>
                <a:xfrm>
                  <a:off x="2320241" y="408699"/>
                  <a:ext cx="1599449" cy="1936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latin typeface="Segoe UI" panose="020B0502040204020203" pitchFamily="34" charset="0"/>
                      <a:cs typeface="Segoe UI" panose="020B0502040204020203" pitchFamily="34" charset="0"/>
                    </a:rPr>
                    <a:t>     </a:t>
                  </a:r>
                  <a:r>
                    <a:rPr lang="en-US" sz="2400" b="1" dirty="0">
                      <a:solidFill>
                        <a:srgbClr val="FF0000"/>
                      </a:solidFill>
                      <a:latin typeface="Segoe UI" panose="020B0502040204020203" pitchFamily="34" charset="0"/>
                      <a:cs typeface="Segoe UI" panose="020B0502040204020203" pitchFamily="34" charset="0"/>
                    </a:rPr>
                    <a:t>China</a:t>
                  </a:r>
                  <a:r>
                    <a:rPr lang="en-US" sz="2400" b="1" dirty="0">
                      <a:latin typeface="Segoe UI" panose="020B0502040204020203" pitchFamily="34" charset="0"/>
                      <a:cs typeface="Segoe UI" panose="020B0502040204020203" pitchFamily="34" charset="0"/>
                    </a:rPr>
                    <a:t>                    </a:t>
                  </a:r>
                  <a:r>
                    <a:rPr lang="en-US" sz="2400" b="1" dirty="0">
                      <a:solidFill>
                        <a:srgbClr val="0037A4"/>
                      </a:solidFill>
                      <a:latin typeface="Segoe UI" panose="020B0502040204020203" pitchFamily="34" charset="0"/>
                      <a:cs typeface="Segoe UI" panose="020B0502040204020203" pitchFamily="34" charset="0"/>
                    </a:rPr>
                    <a:t>EEUU</a:t>
                  </a:r>
                </a:p>
              </p:txBody>
            </p:sp>
            <p:sp>
              <p:nvSpPr>
                <p:cNvPr id="43" name="TextBox 18">
                  <a:extLst>
                    <a:ext uri="{FF2B5EF4-FFF2-40B4-BE49-F238E27FC236}">
                      <a16:creationId xmlns:a16="http://schemas.microsoft.com/office/drawing/2014/main" id="{C42E6B72-E72D-4F73-AE28-80D04A040BB2}"/>
                    </a:ext>
                  </a:extLst>
                </p:cNvPr>
                <p:cNvSpPr txBox="1"/>
                <p:nvPr/>
              </p:nvSpPr>
              <p:spPr>
                <a:xfrm>
                  <a:off x="1331950" y="3113970"/>
                  <a:ext cx="874331" cy="484069"/>
                </a:xfrm>
                <a:prstGeom prst="rect">
                  <a:avLst/>
                </a:prstGeom>
                <a:solidFill>
                  <a:schemeClr val="bg1">
                    <a:alpha val="0"/>
                  </a:schemeClr>
                </a:solidFill>
              </p:spPr>
              <p:txBody>
                <a:bodyPr wrap="square" t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err="1">
                      <a:solidFill>
                        <a:srgbClr val="FF0000"/>
                      </a:solidFill>
                      <a:latin typeface="Segoe UI" panose="020B0502040204020203" pitchFamily="34" charset="0"/>
                      <a:cs typeface="Segoe UI" panose="020B0502040204020203" pitchFamily="34" charset="0"/>
                    </a:rPr>
                    <a:t>Exportaciones</a:t>
                  </a:r>
                  <a:r>
                    <a:rPr lang="en-US" sz="2400" b="1" dirty="0">
                      <a:solidFill>
                        <a:srgbClr val="FF0000"/>
                      </a:solidFill>
                      <a:latin typeface="Segoe UI" panose="020B0502040204020203" pitchFamily="34" charset="0"/>
                      <a:cs typeface="Segoe UI" panose="020B0502040204020203" pitchFamily="34" charset="0"/>
                    </a:rPr>
                    <a:t> de China a EEUU</a:t>
                  </a:r>
                </a:p>
              </p:txBody>
            </p:sp>
            <p:sp>
              <p:nvSpPr>
                <p:cNvPr id="44" name="TextBox 19">
                  <a:extLst>
                    <a:ext uri="{FF2B5EF4-FFF2-40B4-BE49-F238E27FC236}">
                      <a16:creationId xmlns:a16="http://schemas.microsoft.com/office/drawing/2014/main" id="{0B13B130-2C6F-4EA0-8A40-EAA7BB5F7CB4}"/>
                    </a:ext>
                  </a:extLst>
                </p:cNvPr>
                <p:cNvSpPr txBox="1"/>
                <p:nvPr/>
              </p:nvSpPr>
              <p:spPr>
                <a:xfrm>
                  <a:off x="2345976" y="3161181"/>
                  <a:ext cx="1003059" cy="109704"/>
                </a:xfrm>
                <a:prstGeom prst="rect">
                  <a:avLst/>
                </a:prstGeom>
                <a:solidFill>
                  <a:schemeClr val="bg1">
                    <a:alpha val="0"/>
                  </a:schemeClr>
                </a:solid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err="1">
                      <a:solidFill>
                        <a:srgbClr val="0037A4"/>
                      </a:solidFill>
                      <a:latin typeface="Segoe UI" panose="020B0502040204020203" pitchFamily="34" charset="0"/>
                      <a:cs typeface="Segoe UI" panose="020B0502040204020203" pitchFamily="34" charset="0"/>
                    </a:rPr>
                    <a:t>Exportaciones</a:t>
                  </a:r>
                  <a:r>
                    <a:rPr lang="en-US" sz="2400" b="1" dirty="0">
                      <a:solidFill>
                        <a:srgbClr val="0037A4"/>
                      </a:solidFill>
                      <a:latin typeface="Segoe UI" panose="020B0502040204020203" pitchFamily="34" charset="0"/>
                      <a:cs typeface="Segoe UI" panose="020B0502040204020203" pitchFamily="34" charset="0"/>
                    </a:rPr>
                    <a:t> de EEUU a China</a:t>
                  </a:r>
                </a:p>
              </p:txBody>
            </p:sp>
          </p:grpSp>
          <p:grpSp>
            <p:nvGrpSpPr>
              <p:cNvPr id="38" name="Group 37">
                <a:extLst>
                  <a:ext uri="{FF2B5EF4-FFF2-40B4-BE49-F238E27FC236}">
                    <a16:creationId xmlns:a16="http://schemas.microsoft.com/office/drawing/2014/main" id="{2A6A5E3F-8B0D-4F85-809A-382E3553681E}"/>
                  </a:ext>
                </a:extLst>
              </p:cNvPr>
              <p:cNvGrpSpPr/>
              <p:nvPr/>
            </p:nvGrpSpPr>
            <p:grpSpPr>
              <a:xfrm>
                <a:off x="2014394" y="571145"/>
                <a:ext cx="1887874" cy="972760"/>
                <a:chOff x="2014394" y="571145"/>
                <a:chExt cx="2472564" cy="1592580"/>
              </a:xfrm>
            </p:grpSpPr>
            <p:graphicFrame>
              <p:nvGraphicFramePr>
                <p:cNvPr id="39" name="Chart 38">
                  <a:extLst>
                    <a:ext uri="{FF2B5EF4-FFF2-40B4-BE49-F238E27FC236}">
                      <a16:creationId xmlns:a16="http://schemas.microsoft.com/office/drawing/2014/main" id="{364B8548-BF9C-452A-8F8B-F0F5CFA445BD}"/>
                    </a:ext>
                  </a:extLst>
                </p:cNvPr>
                <p:cNvGraphicFramePr>
                  <a:graphicFrameLocks/>
                </p:cNvGraphicFramePr>
                <p:nvPr>
                  <p:extLst>
                    <p:ext uri="{D42A27DB-BD31-4B8C-83A1-F6EECF244321}">
                      <p14:modId xmlns:p14="http://schemas.microsoft.com/office/powerpoint/2010/main" val="2256870888"/>
                    </p:ext>
                  </p:extLst>
                </p:nvPr>
              </p:nvGraphicFramePr>
              <p:xfrm>
                <a:off x="2014394" y="571145"/>
                <a:ext cx="1821180" cy="15925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hart 39">
                  <a:extLst>
                    <a:ext uri="{FF2B5EF4-FFF2-40B4-BE49-F238E27FC236}">
                      <a16:creationId xmlns:a16="http://schemas.microsoft.com/office/drawing/2014/main" id="{673AEA90-4FB3-4000-A6F1-1543577A1F87}"/>
                    </a:ext>
                  </a:extLst>
                </p:cNvPr>
                <p:cNvGraphicFramePr>
                  <a:graphicFrameLocks/>
                </p:cNvGraphicFramePr>
                <p:nvPr>
                  <p:extLst>
                    <p:ext uri="{D42A27DB-BD31-4B8C-83A1-F6EECF244321}">
                      <p14:modId xmlns:p14="http://schemas.microsoft.com/office/powerpoint/2010/main" val="1768456750"/>
                    </p:ext>
                  </p:extLst>
                </p:nvPr>
              </p:nvGraphicFramePr>
              <p:xfrm>
                <a:off x="3816398" y="1019000"/>
                <a:ext cx="670560" cy="640080"/>
              </p:xfrm>
              <a:graphic>
                <a:graphicData uri="http://schemas.openxmlformats.org/drawingml/2006/chart">
                  <c:chart xmlns:c="http://schemas.openxmlformats.org/drawingml/2006/chart" xmlns:r="http://schemas.openxmlformats.org/officeDocument/2006/relationships" r:id="rId4"/>
                </a:graphicData>
              </a:graphic>
            </p:graphicFrame>
          </p:grpSp>
        </p:grpSp>
        <p:cxnSp>
          <p:nvCxnSpPr>
            <p:cNvPr id="32" name="Straight Connector 31">
              <a:extLst>
                <a:ext uri="{FF2B5EF4-FFF2-40B4-BE49-F238E27FC236}">
                  <a16:creationId xmlns:a16="http://schemas.microsoft.com/office/drawing/2014/main" id="{1597EF7D-595D-44CC-BBCC-DFAE2C12A6E0}"/>
                </a:ext>
              </a:extLst>
            </p:cNvPr>
            <p:cNvCxnSpPr>
              <a:cxnSpLocks/>
            </p:cNvCxnSpPr>
            <p:nvPr/>
          </p:nvCxnSpPr>
          <p:spPr>
            <a:xfrm flipV="1">
              <a:off x="2014394" y="1160353"/>
              <a:ext cx="191277" cy="91259"/>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E3B7C5D-DC49-4205-95F5-D67B6A2960EF}"/>
                </a:ext>
              </a:extLst>
            </p:cNvPr>
            <p:cNvCxnSpPr>
              <a:cxnSpLocks/>
            </p:cNvCxnSpPr>
            <p:nvPr/>
          </p:nvCxnSpPr>
          <p:spPr>
            <a:xfrm flipV="1">
              <a:off x="2014394" y="1540055"/>
              <a:ext cx="555883" cy="652216"/>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634EADC-1713-4787-BABD-644D5A9B3164}"/>
                </a:ext>
              </a:extLst>
            </p:cNvPr>
            <p:cNvCxnSpPr>
              <a:cxnSpLocks/>
            </p:cNvCxnSpPr>
            <p:nvPr/>
          </p:nvCxnSpPr>
          <p:spPr>
            <a:xfrm flipV="1">
              <a:off x="2014394" y="1544313"/>
              <a:ext cx="877078" cy="1069567"/>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7456EBC-4BBB-44EF-9783-EFD12FF5D442}"/>
                </a:ext>
              </a:extLst>
            </p:cNvPr>
            <p:cNvCxnSpPr>
              <a:cxnSpLocks/>
            </p:cNvCxnSpPr>
            <p:nvPr/>
          </p:nvCxnSpPr>
          <p:spPr>
            <a:xfrm flipV="1">
              <a:off x="2782143" y="1205982"/>
              <a:ext cx="675646" cy="87174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E1EB971-7781-449F-B875-DD7FD85C8FCD}"/>
                </a:ext>
              </a:extLst>
            </p:cNvPr>
            <p:cNvCxnSpPr>
              <a:cxnSpLocks/>
            </p:cNvCxnSpPr>
            <p:nvPr/>
          </p:nvCxnSpPr>
          <p:spPr>
            <a:xfrm flipV="1">
              <a:off x="3110898" y="1282109"/>
              <a:ext cx="558757" cy="1152147"/>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45" name="Chart 44">
            <a:extLst>
              <a:ext uri="{FF2B5EF4-FFF2-40B4-BE49-F238E27FC236}">
                <a16:creationId xmlns:a16="http://schemas.microsoft.com/office/drawing/2014/main" id="{05E3D9F6-4FAA-46CD-A37E-F87DD04FEF4C}"/>
              </a:ext>
            </a:extLst>
          </p:cNvPr>
          <p:cNvGraphicFramePr>
            <a:graphicFrameLocks/>
          </p:cNvGraphicFramePr>
          <p:nvPr>
            <p:extLst>
              <p:ext uri="{D42A27DB-BD31-4B8C-83A1-F6EECF244321}">
                <p14:modId xmlns:p14="http://schemas.microsoft.com/office/powerpoint/2010/main" val="3947790510"/>
              </p:ext>
            </p:extLst>
          </p:nvPr>
        </p:nvGraphicFramePr>
        <p:xfrm>
          <a:off x="306386" y="3557653"/>
          <a:ext cx="10972800" cy="822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6067973"/>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7932-F98D-4037-B245-F78123DBF059}"/>
              </a:ext>
            </a:extLst>
          </p:cNvPr>
          <p:cNvSpPr>
            <a:spLocks noGrp="1"/>
          </p:cNvSpPr>
          <p:nvPr>
            <p:ph type="title"/>
          </p:nvPr>
        </p:nvSpPr>
        <p:spPr/>
        <p:txBody>
          <a:bodyPr>
            <a:normAutofit fontScale="90000"/>
          </a:bodyPr>
          <a:lstStyle/>
          <a:p>
            <a:r>
              <a:rPr lang="es-ES" u="sng" dirty="0"/>
              <a:t>Zona Euro</a:t>
            </a:r>
            <a:r>
              <a:rPr lang="es-ES" dirty="0"/>
              <a:t>: el firme crecimiento de actividad y empleo, se modera en el mediano plazo</a:t>
            </a:r>
            <a:endParaRPr lang="es-ES_tradnl" dirty="0"/>
          </a:p>
        </p:txBody>
      </p:sp>
      <p:sp>
        <p:nvSpPr>
          <p:cNvPr id="4" name="Slide Number Placeholder 3">
            <a:extLst>
              <a:ext uri="{FF2B5EF4-FFF2-40B4-BE49-F238E27FC236}">
                <a16:creationId xmlns:a16="http://schemas.microsoft.com/office/drawing/2014/main" id="{13152D4D-7AD8-4D33-ADEF-D6DE75B9AE2E}"/>
              </a:ext>
            </a:extLst>
          </p:cNvPr>
          <p:cNvSpPr>
            <a:spLocks noGrp="1"/>
          </p:cNvSpPr>
          <p:nvPr>
            <p:ph type="sldNum" sz="quarter" idx="12"/>
          </p:nvPr>
        </p:nvSpPr>
        <p:spPr>
          <a:xfrm>
            <a:off x="22048786" y="12985750"/>
            <a:ext cx="2032000" cy="730250"/>
          </a:xfrm>
        </p:spPr>
        <p:txBody>
          <a:bodyPr/>
          <a:lstStyle/>
          <a:p>
            <a:pPr>
              <a:defRPr/>
            </a:pPr>
            <a:fld id="{8F656B37-BEBC-41D0-AF28-DFD391F8A065}" type="slidenum">
              <a:rPr lang="es-ES_tradnl" smtClean="0"/>
              <a:pPr>
                <a:defRPr/>
              </a:pPr>
              <a:t>7</a:t>
            </a:fld>
            <a:endParaRPr lang="es-ES_tradnl" dirty="0"/>
          </a:p>
        </p:txBody>
      </p:sp>
      <p:sp>
        <p:nvSpPr>
          <p:cNvPr id="5" name="TextBox 3">
            <a:extLst>
              <a:ext uri="{FF2B5EF4-FFF2-40B4-BE49-F238E27FC236}">
                <a16:creationId xmlns:a16="http://schemas.microsoft.com/office/drawing/2014/main" id="{64EBA82E-A0B6-4A76-8079-80191AEA170C}"/>
              </a:ext>
            </a:extLst>
          </p:cNvPr>
          <p:cNvSpPr txBox="1"/>
          <p:nvPr/>
        </p:nvSpPr>
        <p:spPr>
          <a:xfrm>
            <a:off x="306386" y="2438400"/>
            <a:ext cx="10972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El crecimiento se aminora…</a:t>
            </a:r>
            <a:endParaRPr lang="es-ES_tradnl" sz="2800" b="0" i="1" baseline="0" dirty="0">
              <a:solidFill>
                <a:schemeClr val="dk1"/>
              </a:solidFill>
              <a:latin typeface="Segoe UI" pitchFamily="34" charset="0"/>
              <a:ea typeface="Segoe UI" pitchFamily="34" charset="0"/>
              <a:cs typeface="Segoe UI" pitchFamily="34" charset="0"/>
            </a:endParaRPr>
          </a:p>
        </p:txBody>
      </p:sp>
      <p:sp>
        <p:nvSpPr>
          <p:cNvPr id="6" name="TextBox 3">
            <a:extLst>
              <a:ext uri="{FF2B5EF4-FFF2-40B4-BE49-F238E27FC236}">
                <a16:creationId xmlns:a16="http://schemas.microsoft.com/office/drawing/2014/main" id="{A67C9CAC-12B5-4517-B083-86F4489A63C3}"/>
              </a:ext>
            </a:extLst>
          </p:cNvPr>
          <p:cNvSpPr txBox="1"/>
          <p:nvPr/>
        </p:nvSpPr>
        <p:spPr>
          <a:xfrm>
            <a:off x="13107986" y="2438400"/>
            <a:ext cx="10972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 sz="2800" i="1" dirty="0">
                <a:latin typeface="Segoe UI" pitchFamily="34" charset="0"/>
                <a:ea typeface="Segoe UI" pitchFamily="34" charset="0"/>
                <a:cs typeface="Segoe UI" pitchFamily="34" charset="0"/>
              </a:rPr>
              <a:t>…pero hay espacio para que continúe</a:t>
            </a:r>
          </a:p>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a:t>
            </a:r>
            <a:endParaRPr lang="es-ES_tradnl" sz="2800" b="0" i="1" baseline="0" dirty="0">
              <a:solidFill>
                <a:schemeClr val="dk1"/>
              </a:solidFill>
              <a:latin typeface="Segoe UI" pitchFamily="34" charset="0"/>
              <a:ea typeface="Segoe UI" pitchFamily="34" charset="0"/>
              <a:cs typeface="Segoe UI" pitchFamily="34" charset="0"/>
            </a:endParaRPr>
          </a:p>
        </p:txBody>
      </p:sp>
      <p:pic>
        <p:nvPicPr>
          <p:cNvPr id="11" name="Picture 10">
            <a:extLst>
              <a:ext uri="{FF2B5EF4-FFF2-40B4-BE49-F238E27FC236}">
                <a16:creationId xmlns:a16="http://schemas.microsoft.com/office/drawing/2014/main" id="{FE3642F8-4929-4DCF-9404-CD6C1A25BBD2}"/>
              </a:ext>
            </a:extLst>
          </p:cNvPr>
          <p:cNvPicPr>
            <a:picLocks/>
          </p:cNvPicPr>
          <p:nvPr/>
        </p:nvPicPr>
        <p:blipFill>
          <a:blip r:embed="rId2"/>
          <a:stretch>
            <a:fillRect/>
          </a:stretch>
        </p:blipFill>
        <p:spPr>
          <a:xfrm>
            <a:off x="763586" y="3368675"/>
            <a:ext cx="10972800" cy="8229600"/>
          </a:xfrm>
          <a:prstGeom prst="rect">
            <a:avLst/>
          </a:prstGeom>
        </p:spPr>
      </p:pic>
      <p:pic>
        <p:nvPicPr>
          <p:cNvPr id="12" name="Picture 11">
            <a:extLst>
              <a:ext uri="{FF2B5EF4-FFF2-40B4-BE49-F238E27FC236}">
                <a16:creationId xmlns:a16="http://schemas.microsoft.com/office/drawing/2014/main" id="{FE396005-DB3E-4F22-BBB5-0ACBD531721D}"/>
              </a:ext>
            </a:extLst>
          </p:cNvPr>
          <p:cNvPicPr>
            <a:picLocks/>
          </p:cNvPicPr>
          <p:nvPr/>
        </p:nvPicPr>
        <p:blipFill>
          <a:blip r:embed="rId3"/>
          <a:stretch>
            <a:fillRect/>
          </a:stretch>
        </p:blipFill>
        <p:spPr>
          <a:xfrm>
            <a:off x="12726987" y="3368675"/>
            <a:ext cx="10972800" cy="8229600"/>
          </a:xfrm>
          <a:prstGeom prst="rect">
            <a:avLst/>
          </a:prstGeom>
        </p:spPr>
      </p:pic>
      <p:sp>
        <p:nvSpPr>
          <p:cNvPr id="14" name="TextBox 3">
            <a:extLst>
              <a:ext uri="{FF2B5EF4-FFF2-40B4-BE49-F238E27FC236}">
                <a16:creationId xmlns:a16="http://schemas.microsoft.com/office/drawing/2014/main" id="{59DEFEFB-8BB1-43BE-90BF-21CAB2813D19}"/>
              </a:ext>
            </a:extLst>
          </p:cNvPr>
          <p:cNvSpPr txBox="1"/>
          <p:nvPr/>
        </p:nvSpPr>
        <p:spPr>
          <a:xfrm>
            <a:off x="758953" y="12152312"/>
            <a:ext cx="10977433" cy="11985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FMI, base de datos del informe WEO; y cálculos del personal técnico del FMI.</a:t>
            </a:r>
          </a:p>
        </p:txBody>
      </p:sp>
      <p:sp>
        <p:nvSpPr>
          <p:cNvPr id="3" name="TextBox 2">
            <a:extLst>
              <a:ext uri="{FF2B5EF4-FFF2-40B4-BE49-F238E27FC236}">
                <a16:creationId xmlns:a16="http://schemas.microsoft.com/office/drawing/2014/main" id="{26A582C6-AADD-4FB4-9572-990FDFCA8194}"/>
              </a:ext>
            </a:extLst>
          </p:cNvPr>
          <p:cNvSpPr txBox="1"/>
          <p:nvPr/>
        </p:nvSpPr>
        <p:spPr>
          <a:xfrm>
            <a:off x="801686" y="11201400"/>
            <a:ext cx="2667000" cy="365760"/>
          </a:xfrm>
          <a:prstGeom prst="rect">
            <a:avLst/>
          </a:prstGeom>
          <a:solidFill>
            <a:schemeClr val="bg1"/>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6679D67A-68DD-483A-A961-705F89B1C8EF}"/>
              </a:ext>
            </a:extLst>
          </p:cNvPr>
          <p:cNvSpPr txBox="1"/>
          <p:nvPr/>
        </p:nvSpPr>
        <p:spPr>
          <a:xfrm>
            <a:off x="13107986" y="11201400"/>
            <a:ext cx="2667000" cy="365760"/>
          </a:xfrm>
          <a:prstGeom prst="rect">
            <a:avLst/>
          </a:prstGeom>
          <a:solidFill>
            <a:schemeClr val="bg1"/>
          </a:solidFill>
        </p:spPr>
        <p:txBody>
          <a:bodyPr wrap="square" rtlCol="0">
            <a:spAutoFit/>
          </a:bodyPr>
          <a:lstStyle/>
          <a:p>
            <a:endParaRPr lang="en-US" dirty="0"/>
          </a:p>
        </p:txBody>
      </p:sp>
      <p:sp>
        <p:nvSpPr>
          <p:cNvPr id="16" name="TextBox 3">
            <a:extLst>
              <a:ext uri="{FF2B5EF4-FFF2-40B4-BE49-F238E27FC236}">
                <a16:creationId xmlns:a16="http://schemas.microsoft.com/office/drawing/2014/main" id="{F978D08E-1667-4AED-A947-E03CBE6B36F6}"/>
              </a:ext>
            </a:extLst>
          </p:cNvPr>
          <p:cNvSpPr txBox="1"/>
          <p:nvPr/>
        </p:nvSpPr>
        <p:spPr>
          <a:xfrm>
            <a:off x="12722354" y="12152311"/>
            <a:ext cx="10977433" cy="11985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FMI, base de datos del informe WEO; y cálculos del personal técnico del FMI.</a:t>
            </a:r>
          </a:p>
        </p:txBody>
      </p:sp>
    </p:spTree>
    <p:extLst>
      <p:ext uri="{BB962C8B-B14F-4D97-AF65-F5344CB8AC3E}">
        <p14:creationId xmlns:p14="http://schemas.microsoft.com/office/powerpoint/2010/main" val="3869595893"/>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7932-F98D-4037-B245-F78123DBF059}"/>
              </a:ext>
            </a:extLst>
          </p:cNvPr>
          <p:cNvSpPr>
            <a:spLocks noGrp="1"/>
          </p:cNvSpPr>
          <p:nvPr>
            <p:ph type="title"/>
          </p:nvPr>
        </p:nvSpPr>
        <p:spPr/>
        <p:txBody>
          <a:bodyPr>
            <a:normAutofit fontScale="90000"/>
          </a:bodyPr>
          <a:lstStyle/>
          <a:p>
            <a:r>
              <a:rPr lang="es-ES" u="sng" dirty="0"/>
              <a:t>Zona Euro</a:t>
            </a:r>
            <a:r>
              <a:rPr lang="es-ES" dirty="0"/>
              <a:t>: Mientras los desbalances externos requieren ajustes de políticas</a:t>
            </a:r>
            <a:endParaRPr lang="es-ES_tradnl" dirty="0"/>
          </a:p>
        </p:txBody>
      </p:sp>
      <p:sp>
        <p:nvSpPr>
          <p:cNvPr id="4" name="Slide Number Placeholder 3">
            <a:extLst>
              <a:ext uri="{FF2B5EF4-FFF2-40B4-BE49-F238E27FC236}">
                <a16:creationId xmlns:a16="http://schemas.microsoft.com/office/drawing/2014/main" id="{13152D4D-7AD8-4D33-ADEF-D6DE75B9AE2E}"/>
              </a:ext>
            </a:extLst>
          </p:cNvPr>
          <p:cNvSpPr>
            <a:spLocks noGrp="1"/>
          </p:cNvSpPr>
          <p:nvPr>
            <p:ph type="sldNum" sz="quarter" idx="12"/>
          </p:nvPr>
        </p:nvSpPr>
        <p:spPr>
          <a:xfrm>
            <a:off x="22048786" y="12985750"/>
            <a:ext cx="2032000" cy="730250"/>
          </a:xfrm>
        </p:spPr>
        <p:txBody>
          <a:bodyPr/>
          <a:lstStyle/>
          <a:p>
            <a:pPr>
              <a:defRPr/>
            </a:pPr>
            <a:fld id="{8F656B37-BEBC-41D0-AF28-DFD391F8A065}" type="slidenum">
              <a:rPr lang="es-ES_tradnl" smtClean="0"/>
              <a:pPr>
                <a:defRPr/>
              </a:pPr>
              <a:t>8</a:t>
            </a:fld>
            <a:endParaRPr lang="es-ES_tradnl" dirty="0"/>
          </a:p>
        </p:txBody>
      </p:sp>
      <p:sp>
        <p:nvSpPr>
          <p:cNvPr id="5" name="TextBox 3">
            <a:extLst>
              <a:ext uri="{FF2B5EF4-FFF2-40B4-BE49-F238E27FC236}">
                <a16:creationId xmlns:a16="http://schemas.microsoft.com/office/drawing/2014/main" id="{64EBA82E-A0B6-4A76-8079-80191AEA170C}"/>
              </a:ext>
            </a:extLst>
          </p:cNvPr>
          <p:cNvSpPr txBox="1"/>
          <p:nvPr/>
        </p:nvSpPr>
        <p:spPr>
          <a:xfrm>
            <a:off x="306386" y="2438400"/>
            <a:ext cx="10972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Algunos países deberían gastar mas…</a:t>
            </a:r>
          </a:p>
        </p:txBody>
      </p:sp>
      <p:sp>
        <p:nvSpPr>
          <p:cNvPr id="6" name="TextBox 3">
            <a:extLst>
              <a:ext uri="{FF2B5EF4-FFF2-40B4-BE49-F238E27FC236}">
                <a16:creationId xmlns:a16="http://schemas.microsoft.com/office/drawing/2014/main" id="{A67C9CAC-12B5-4517-B083-86F4489A63C3}"/>
              </a:ext>
            </a:extLst>
          </p:cNvPr>
          <p:cNvSpPr txBox="1"/>
          <p:nvPr/>
        </p:nvSpPr>
        <p:spPr>
          <a:xfrm>
            <a:off x="13107986" y="2438400"/>
            <a:ext cx="10972800" cy="6651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eaLnBrk="1" fontAlgn="auto" hangingPunct="1">
              <a:spcBef>
                <a:spcPts val="0"/>
              </a:spcBef>
              <a:spcAft>
                <a:spcPts val="0"/>
              </a:spcAft>
              <a:defRPr/>
            </a:pPr>
            <a:r>
              <a:rPr lang="es-ES" sz="2800" i="1" dirty="0">
                <a:latin typeface="Segoe UI" pitchFamily="34" charset="0"/>
                <a:ea typeface="Segoe UI" pitchFamily="34" charset="0"/>
                <a:cs typeface="Segoe UI" pitchFamily="34" charset="0"/>
              </a:rPr>
              <a:t>…y la normalización monetaria diverge</a:t>
            </a:r>
          </a:p>
          <a:p>
            <a:pPr algn="ctr" defTabSz="914400" eaLnBrk="1" fontAlgn="auto" hangingPunct="1">
              <a:spcBef>
                <a:spcPts val="0"/>
              </a:spcBef>
              <a:spcAft>
                <a:spcPts val="0"/>
              </a:spcAft>
              <a:defRPr/>
            </a:pPr>
            <a:r>
              <a:rPr lang="es-ES_tradnl" sz="2800" i="1" dirty="0">
                <a:latin typeface="Segoe UI" pitchFamily="34" charset="0"/>
                <a:ea typeface="Segoe UI" pitchFamily="34" charset="0"/>
                <a:cs typeface="Segoe UI" pitchFamily="34" charset="0"/>
              </a:rPr>
              <a:t>…</a:t>
            </a:r>
            <a:endParaRPr lang="es-ES_tradnl" sz="2800" b="0" i="1" baseline="0" dirty="0">
              <a:solidFill>
                <a:schemeClr val="dk1"/>
              </a:solidFill>
              <a:latin typeface="Segoe UI" pitchFamily="34" charset="0"/>
              <a:ea typeface="Segoe UI" pitchFamily="34" charset="0"/>
              <a:cs typeface="Segoe UI" pitchFamily="34" charset="0"/>
            </a:endParaRPr>
          </a:p>
        </p:txBody>
      </p:sp>
      <p:sp>
        <p:nvSpPr>
          <p:cNvPr id="14" name="TextBox 3">
            <a:extLst>
              <a:ext uri="{FF2B5EF4-FFF2-40B4-BE49-F238E27FC236}">
                <a16:creationId xmlns:a16="http://schemas.microsoft.com/office/drawing/2014/main" id="{59DEFEFB-8BB1-43BE-90BF-21CAB2813D19}"/>
              </a:ext>
            </a:extLst>
          </p:cNvPr>
          <p:cNvSpPr txBox="1"/>
          <p:nvPr/>
        </p:nvSpPr>
        <p:spPr>
          <a:xfrm>
            <a:off x="758953" y="12152312"/>
            <a:ext cx="10977433" cy="11985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FMI, base de datos del informe WEO; y cálculos del personal técnico del FMI.</a:t>
            </a:r>
          </a:p>
        </p:txBody>
      </p:sp>
      <p:sp>
        <p:nvSpPr>
          <p:cNvPr id="16" name="TextBox 3">
            <a:extLst>
              <a:ext uri="{FF2B5EF4-FFF2-40B4-BE49-F238E27FC236}">
                <a16:creationId xmlns:a16="http://schemas.microsoft.com/office/drawing/2014/main" id="{F978D08E-1667-4AED-A947-E03CBE6B36F6}"/>
              </a:ext>
            </a:extLst>
          </p:cNvPr>
          <p:cNvSpPr txBox="1"/>
          <p:nvPr/>
        </p:nvSpPr>
        <p:spPr>
          <a:xfrm>
            <a:off x="12950954" y="12156167"/>
            <a:ext cx="10977433" cy="6297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eaLnBrk="1" fontAlgn="auto" hangingPunct="1">
              <a:spcBef>
                <a:spcPts val="0"/>
              </a:spcBef>
              <a:spcAft>
                <a:spcPts val="0"/>
              </a:spcAft>
              <a:defRPr/>
            </a:pPr>
            <a:r>
              <a:rPr lang="es-ES_tradnl" sz="1800" dirty="0">
                <a:latin typeface="Segoe UI" pitchFamily="34" charset="0"/>
                <a:ea typeface="Segoe UI" pitchFamily="34" charset="0"/>
                <a:cs typeface="Segoe UI" pitchFamily="34" charset="0"/>
              </a:rPr>
              <a:t>Fuentes: FMI, base de datos del informe WEO; </a:t>
            </a:r>
            <a:r>
              <a:rPr lang="es-ES_tradnl" sz="1800" dirty="0" err="1">
                <a:latin typeface="Segoe UI" pitchFamily="34" charset="0"/>
                <a:ea typeface="Segoe UI" pitchFamily="34" charset="0"/>
                <a:cs typeface="Segoe UI" pitchFamily="34" charset="0"/>
              </a:rPr>
              <a:t>Haver</a:t>
            </a:r>
            <a:r>
              <a:rPr lang="es-ES_tradnl" sz="1800" dirty="0">
                <a:latin typeface="Segoe UI" pitchFamily="34" charset="0"/>
                <a:ea typeface="Segoe UI" pitchFamily="34" charset="0"/>
                <a:cs typeface="Segoe UI" pitchFamily="34" charset="0"/>
              </a:rPr>
              <a:t> </a:t>
            </a:r>
            <a:r>
              <a:rPr lang="es-ES_tradnl" sz="1800" dirty="0" err="1">
                <a:latin typeface="Segoe UI" pitchFamily="34" charset="0"/>
                <a:ea typeface="Segoe UI" pitchFamily="34" charset="0"/>
                <a:cs typeface="Segoe UI" pitchFamily="34" charset="0"/>
              </a:rPr>
              <a:t>Analytics</a:t>
            </a:r>
            <a:r>
              <a:rPr lang="es-ES_tradnl" sz="1800" dirty="0">
                <a:latin typeface="Segoe UI" pitchFamily="34" charset="0"/>
                <a:ea typeface="Segoe UI" pitchFamily="34" charset="0"/>
                <a:cs typeface="Segoe UI" pitchFamily="34" charset="0"/>
              </a:rPr>
              <a:t>; y cálculos del personal técnico del FMI.</a:t>
            </a:r>
          </a:p>
        </p:txBody>
      </p:sp>
      <p:pic>
        <p:nvPicPr>
          <p:cNvPr id="13" name="Picture 12">
            <a:extLst>
              <a:ext uri="{FF2B5EF4-FFF2-40B4-BE49-F238E27FC236}">
                <a16:creationId xmlns:a16="http://schemas.microsoft.com/office/drawing/2014/main" id="{BD1E6B37-1BD2-4C77-B80F-B81AC2664BCF}"/>
              </a:ext>
            </a:extLst>
          </p:cNvPr>
          <p:cNvPicPr>
            <a:picLocks/>
          </p:cNvPicPr>
          <p:nvPr/>
        </p:nvPicPr>
        <p:blipFill>
          <a:blip r:embed="rId2"/>
          <a:stretch>
            <a:fillRect/>
          </a:stretch>
        </p:blipFill>
        <p:spPr>
          <a:xfrm>
            <a:off x="306386" y="3368675"/>
            <a:ext cx="10972800" cy="8229600"/>
          </a:xfrm>
          <a:prstGeom prst="rect">
            <a:avLst/>
          </a:prstGeom>
        </p:spPr>
      </p:pic>
      <p:sp>
        <p:nvSpPr>
          <p:cNvPr id="17" name="TextBox 16">
            <a:extLst>
              <a:ext uri="{FF2B5EF4-FFF2-40B4-BE49-F238E27FC236}">
                <a16:creationId xmlns:a16="http://schemas.microsoft.com/office/drawing/2014/main" id="{07B946B8-3703-43CC-B734-82A6C83D7127}"/>
              </a:ext>
            </a:extLst>
          </p:cNvPr>
          <p:cNvSpPr txBox="1"/>
          <p:nvPr/>
        </p:nvSpPr>
        <p:spPr>
          <a:xfrm>
            <a:off x="992187" y="11188714"/>
            <a:ext cx="2667000" cy="365760"/>
          </a:xfrm>
          <a:prstGeom prst="rect">
            <a:avLst/>
          </a:prstGeom>
          <a:solidFill>
            <a:schemeClr val="bg1"/>
          </a:solidFill>
        </p:spPr>
        <p:txBody>
          <a:bodyPr wrap="square" rtlCol="0">
            <a:spAutoFit/>
          </a:bodyPr>
          <a:lstStyle/>
          <a:p>
            <a:endParaRPr lang="en-US" dirty="0"/>
          </a:p>
        </p:txBody>
      </p:sp>
      <p:pic>
        <p:nvPicPr>
          <p:cNvPr id="18" name="Picture 17">
            <a:extLst>
              <a:ext uri="{FF2B5EF4-FFF2-40B4-BE49-F238E27FC236}">
                <a16:creationId xmlns:a16="http://schemas.microsoft.com/office/drawing/2014/main" id="{84ED07D7-487E-4E39-AAD3-84DAFAB6997C}"/>
              </a:ext>
            </a:extLst>
          </p:cNvPr>
          <p:cNvPicPr>
            <a:picLocks/>
          </p:cNvPicPr>
          <p:nvPr/>
        </p:nvPicPr>
        <p:blipFill>
          <a:blip r:embed="rId3"/>
          <a:stretch>
            <a:fillRect/>
          </a:stretch>
        </p:blipFill>
        <p:spPr>
          <a:xfrm>
            <a:off x="12955587" y="3368675"/>
            <a:ext cx="10972800" cy="8229600"/>
          </a:xfrm>
          <a:prstGeom prst="rect">
            <a:avLst/>
          </a:prstGeom>
        </p:spPr>
      </p:pic>
      <p:sp>
        <p:nvSpPr>
          <p:cNvPr id="19" name="TextBox 18">
            <a:extLst>
              <a:ext uri="{FF2B5EF4-FFF2-40B4-BE49-F238E27FC236}">
                <a16:creationId xmlns:a16="http://schemas.microsoft.com/office/drawing/2014/main" id="{F0BBE407-F672-4030-8640-CE73DD09483F}"/>
              </a:ext>
            </a:extLst>
          </p:cNvPr>
          <p:cNvSpPr txBox="1"/>
          <p:nvPr/>
        </p:nvSpPr>
        <p:spPr>
          <a:xfrm>
            <a:off x="13107985" y="11188714"/>
            <a:ext cx="9448801" cy="36576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755045854"/>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F0E62-BDE0-4340-910E-5FEF47873D16}"/>
              </a:ext>
            </a:extLst>
          </p:cNvPr>
          <p:cNvSpPr>
            <a:spLocks noGrp="1"/>
          </p:cNvSpPr>
          <p:nvPr>
            <p:ph type="title"/>
          </p:nvPr>
        </p:nvSpPr>
        <p:spPr/>
        <p:txBody>
          <a:bodyPr/>
          <a:lstStyle/>
          <a:p>
            <a:r>
              <a:rPr lang="es-ES_tradnl"/>
              <a:t>Sinopsis</a:t>
            </a:r>
          </a:p>
        </p:txBody>
      </p:sp>
      <p:sp>
        <p:nvSpPr>
          <p:cNvPr id="5" name="Rectangle: Rounded Corners 4">
            <a:extLst>
              <a:ext uri="{FF2B5EF4-FFF2-40B4-BE49-F238E27FC236}">
                <a16:creationId xmlns:a16="http://schemas.microsoft.com/office/drawing/2014/main" id="{B0DBE25E-E05A-41FB-A84C-2AE6E7B07800}"/>
              </a:ext>
            </a:extLst>
          </p:cNvPr>
          <p:cNvSpPr/>
          <p:nvPr/>
        </p:nvSpPr>
        <p:spPr>
          <a:xfrm>
            <a:off x="1681035" y="2286000"/>
            <a:ext cx="21104352" cy="1013155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0" indent="-1028700">
              <a:spcAft>
                <a:spcPts val="3600"/>
              </a:spcAft>
              <a:buFont typeface="+mj-lt"/>
              <a:buAutoNum type="romanUcPeriod"/>
            </a:pPr>
            <a:r>
              <a:rPr lang="es-ES_tradnl" sz="5000" b="1" dirty="0">
                <a:solidFill>
                  <a:schemeClr val="bg1"/>
                </a:solidFill>
                <a:latin typeface="+mj-lt"/>
              </a:rPr>
              <a:t>Perspectivas globales</a:t>
            </a:r>
          </a:p>
          <a:p>
            <a:pPr marL="2857500" indent="-1028700">
              <a:spcAft>
                <a:spcPts val="3600"/>
              </a:spcAft>
              <a:buFont typeface="+mj-lt"/>
              <a:buAutoNum type="romanUcPeriod"/>
            </a:pPr>
            <a:r>
              <a:rPr lang="es-ES_tradnl" sz="5000" b="1" dirty="0">
                <a:solidFill>
                  <a:srgbClr val="FFC000"/>
                </a:solidFill>
                <a:latin typeface="+mj-lt"/>
              </a:rPr>
              <a:t>Perspectivas para América Latina y el Caribe</a:t>
            </a:r>
          </a:p>
          <a:p>
            <a:pPr marL="2857500" indent="-1028700">
              <a:spcAft>
                <a:spcPts val="2400"/>
              </a:spcAft>
              <a:buFont typeface="+mj-lt"/>
              <a:buAutoNum type="romanUcPeriod"/>
            </a:pPr>
            <a:r>
              <a:rPr lang="es-ES_tradnl" sz="5000" b="1" dirty="0">
                <a:solidFill>
                  <a:schemeClr val="bg1"/>
                </a:solidFill>
                <a:latin typeface="+mj-lt"/>
              </a:rPr>
              <a:t>Desafíos futuros</a:t>
            </a:r>
          </a:p>
          <a:p>
            <a:pPr marL="3944938" lvl="1" indent="-1028700">
              <a:spcAft>
                <a:spcPts val="2400"/>
              </a:spcAft>
              <a:buFont typeface="+mj-lt"/>
              <a:buAutoNum type="alphaUcPeriod"/>
            </a:pPr>
            <a:r>
              <a:rPr lang="es-ES_tradnl" sz="4200" b="1" dirty="0">
                <a:solidFill>
                  <a:schemeClr val="bg1"/>
                </a:solidFill>
                <a:latin typeface="+mj-lt"/>
              </a:rPr>
              <a:t>Mejorar la calidad del muy necesario ajuste fiscal</a:t>
            </a:r>
          </a:p>
          <a:p>
            <a:pPr marL="3944938" lvl="1" indent="-1028700">
              <a:spcAft>
                <a:spcPts val="2400"/>
              </a:spcAft>
              <a:buFont typeface="+mj-lt"/>
              <a:buAutoNum type="alphaUcPeriod"/>
            </a:pPr>
            <a:r>
              <a:rPr lang="es-ES_tradnl" sz="4200" b="1" dirty="0">
                <a:solidFill>
                  <a:schemeClr val="bg1"/>
                </a:solidFill>
                <a:latin typeface="+mj-lt"/>
              </a:rPr>
              <a:t>Preservar los avances en materia de reducción de la desigualdad y la pobreza</a:t>
            </a:r>
          </a:p>
          <a:p>
            <a:pPr marL="3944938" lvl="1" indent="-1028700">
              <a:spcAft>
                <a:spcPts val="2400"/>
              </a:spcAft>
              <a:buFont typeface="+mj-lt"/>
              <a:buAutoNum type="alphaUcPeriod"/>
            </a:pPr>
            <a:r>
              <a:rPr lang="es-ES_tradnl" sz="4200" b="1" dirty="0">
                <a:solidFill>
                  <a:schemeClr val="bg1"/>
                </a:solidFill>
                <a:latin typeface="+mj-lt"/>
              </a:rPr>
              <a:t>Abordar los cuellos de botella del crecimiento a largo plazo</a:t>
            </a:r>
          </a:p>
        </p:txBody>
      </p:sp>
    </p:spTree>
    <p:extLst>
      <p:ext uri="{BB962C8B-B14F-4D97-AF65-F5344CB8AC3E}">
        <p14:creationId xmlns:p14="http://schemas.microsoft.com/office/powerpoint/2010/main" val="1950347400"/>
      </p:ext>
    </p:extLst>
  </p:cSld>
  <p:clrMapOvr>
    <a:masterClrMapping/>
  </p:clrMapOvr>
  <p:transition spd="med">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3994</TotalTime>
  <Words>4240</Words>
  <Application>Microsoft Office PowerPoint</Application>
  <PresentationFormat>Custom</PresentationFormat>
  <Paragraphs>581</Paragraphs>
  <Slides>33</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굴림</vt:lpstr>
      <vt:lpstr>MS PGothic</vt:lpstr>
      <vt:lpstr>Arial</vt:lpstr>
      <vt:lpstr>Book Antiqua</vt:lpstr>
      <vt:lpstr>Calibri</vt:lpstr>
      <vt:lpstr>Lucida Grande</vt:lpstr>
      <vt:lpstr>Lucida Sans</vt:lpstr>
      <vt:lpstr>Segoe UI</vt:lpstr>
      <vt:lpstr>Wingdings</vt:lpstr>
      <vt:lpstr>Wingdings 2</vt:lpstr>
      <vt:lpstr>Wingdings 3</vt:lpstr>
      <vt:lpstr>Apex</vt:lpstr>
      <vt:lpstr>PowerPoint Presentation</vt:lpstr>
      <vt:lpstr>Sinopsis</vt:lpstr>
      <vt:lpstr>Una recuperación económica a escala global… (Proyecciones de crecimiento; cambio porcentual anual)</vt:lpstr>
      <vt:lpstr>Estados Unidos: creciendo por encima de su capacidad</vt:lpstr>
      <vt:lpstr>Estados Unidos: La reforma fiscal es importante y justo en un momento en que la economía se encuentra en pleno empleo </vt:lpstr>
      <vt:lpstr>China: Rebalanceo del crecimiento requiere resolver tensiones comerciales y aumento de deudas</vt:lpstr>
      <vt:lpstr>Zona Euro: el firme crecimiento de actividad y empleo, se modera en el mediano plazo</vt:lpstr>
      <vt:lpstr>Zona Euro: Mientras los desbalances externos requieren ajustes de políticas</vt:lpstr>
      <vt:lpstr>Sinopsis</vt:lpstr>
      <vt:lpstr>La recuperación económica está cobrando ímpetu en ALC…</vt:lpstr>
      <vt:lpstr>…pero en el largo plazo, las perspectivas siguen siendo poco alentadoras</vt:lpstr>
      <vt:lpstr>Un entorno externo más sólido ayuda… </vt:lpstr>
      <vt:lpstr>… Con precios de materias primas fuertes …</vt:lpstr>
      <vt:lpstr>… y una recuperación de la demanda interna, y en particular de la inversión privada …</vt:lpstr>
      <vt:lpstr>… que se ha visto facilitada por una política monetaria más acomodaticia</vt:lpstr>
      <vt:lpstr>Pero el ajuste fiscal debe continuar</vt:lpstr>
      <vt:lpstr>Persisten los riesgos a pesar de la recuperación</vt:lpstr>
      <vt:lpstr>Hay riesgos de un abrupto endurecimiento en las condiciones financieras globales…</vt:lpstr>
      <vt:lpstr>…y una intensificación de políticas proteccionistas tendría efectos negativos directos (distorsiones) e indirectos (confianza) en el novel de actividad global</vt:lpstr>
      <vt:lpstr>Sinopsis</vt:lpstr>
      <vt:lpstr>Un mayor ajuste fiscal en los planes de muchos países…</vt:lpstr>
      <vt:lpstr>…pero la composición del ajuste no es la ideal en algunos países.</vt:lpstr>
      <vt:lpstr>Sinopsis</vt:lpstr>
      <vt:lpstr>Pese a los admirables avances, la fuerte desigualdad sigue siendo motivo de preocupación</vt:lpstr>
      <vt:lpstr>Los precios más bajos de las materias primas obligan a recalibrar cuidadosamente las políticas</vt:lpstr>
      <vt:lpstr>Sinopsis</vt:lpstr>
      <vt:lpstr>Para promover el crecimiento potencial se requieren reformas estructurales de gran alcance</vt:lpstr>
      <vt:lpstr>Los altos índices de delincuencia entorpecen el crecimiento en partes de la región</vt:lpstr>
      <vt:lpstr>Anexo de Países</vt:lpstr>
      <vt:lpstr>Argentina: desaceleración del crecimiento, inflación adversa pero se está produciendo un ajuste fiscal</vt:lpstr>
      <vt:lpstr>Brasil: La economía se está recuperando, pero con la mayor incertidumbre política, los riesgos fiscales siguen siendo importantes</vt:lpstr>
      <vt:lpstr>México: Margen para una relajación monetaria y necesidad de captar ingresos para abordar los desafíos estructurales</vt:lpstr>
      <vt:lpstr>PowerPoint Presentation</vt:lpstr>
    </vt:vector>
  </TitlesOfParts>
  <Company>International Monetary Fund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Berkmen, S. Pelin</dc:creator>
  <cp:lastModifiedBy>Bejar, Pablo Andres</cp:lastModifiedBy>
  <cp:revision>5209</cp:revision>
  <cp:lastPrinted>2018-08-14T15:03:24Z</cp:lastPrinted>
  <dcterms:created xsi:type="dcterms:W3CDTF">2016-03-17T16:43:23Z</dcterms:created>
  <dcterms:modified xsi:type="dcterms:W3CDTF">2018-08-20T18:52:25Z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ies>
</file>