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62" r:id="rId4"/>
    <p:sldId id="263" r:id="rId5"/>
    <p:sldId id="259" r:id="rId6"/>
    <p:sldId id="261" r:id="rId7"/>
  </p:sldIdLst>
  <p:sldSz cx="13679488" cy="5038725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87">
          <p15:clr>
            <a:srgbClr val="A4A3A4"/>
          </p15:clr>
        </p15:guide>
        <p15:guide id="2" pos="430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436A"/>
    <a:srgbClr val="1A629C"/>
    <a:srgbClr val="FACE3B"/>
    <a:srgbClr val="F4A840"/>
    <a:srgbClr val="EDC83D"/>
    <a:srgbClr val="7B7D7F"/>
    <a:srgbClr val="949699"/>
    <a:srgbClr val="164568"/>
    <a:srgbClr val="CCA841"/>
    <a:srgbClr val="E7E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8034E78-7F5D-4C2E-B375-FC64B27BC917}" styleName="Estilo o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Estilo oscuro 1 - Énfasis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84688" autoAdjust="0"/>
  </p:normalViewPr>
  <p:slideViewPr>
    <p:cSldViewPr snapToGrid="0" snapToObjects="1">
      <p:cViewPr varScale="1">
        <p:scale>
          <a:sx n="70" d="100"/>
          <a:sy n="70" d="100"/>
        </p:scale>
        <p:origin x="32" y="44"/>
      </p:cViewPr>
      <p:guideLst>
        <p:guide orient="horz" pos="1587"/>
        <p:guide pos="430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/>
                </a:solidFill>
                <a:latin typeface="Helvetica LT Std" panose="020B0504020202020204"/>
                <a:ea typeface="+mn-ea"/>
                <a:cs typeface="+mn-cs"/>
              </a:defRPr>
            </a:pPr>
            <a:r>
              <a:rPr lang="es-CO" sz="1600" b="1">
                <a:solidFill>
                  <a:schemeClr val="accent1">
                    <a:lumMod val="50000"/>
                  </a:schemeClr>
                </a:solidFill>
                <a:latin typeface="Helvetica LT Std" panose="020B0504020202020204"/>
              </a:rPr>
              <a:t>Efectivo/M2</a:t>
            </a:r>
          </a:p>
        </c:rich>
      </c:tx>
      <c:layout>
        <c:manualLayout>
          <c:xMode val="edge"/>
          <c:yMode val="edge"/>
          <c:x val="0.37350497122076937"/>
          <c:y val="4.495584769383580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/>
              </a:solidFill>
              <a:latin typeface="Helvetica LT Std" panose="020B0504020202020204"/>
              <a:ea typeface="+mn-ea"/>
              <a:cs typeface="+mn-cs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8.8438706662926345E-2"/>
          <c:y val="0.13171887555935266"/>
          <c:w val="0.88224444527223489"/>
          <c:h val="0.65596776488728825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dPt>
            <c:idx val="125"/>
            <c:marker>
              <c:symbol val="none"/>
            </c:marker>
            <c:bubble3D val="0"/>
            <c:spPr>
              <a:ln w="28575" cap="rnd">
                <a:solidFill>
                  <a:schemeClr val="accent1">
                    <a:lumMod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8773-4C4E-B5EB-FD9ACF425D4B}"/>
              </c:ext>
            </c:extLst>
          </c:dPt>
          <c:dLbls>
            <c:dLbl>
              <c:idx val="134"/>
              <c:layout>
                <c:manualLayout>
                  <c:x val="-3.5653441088428099E-2"/>
                  <c:y val="5.161816272884115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ctr" rtl="0">
                      <a:defRPr sz="1200" b="1" i="0" u="none" strike="noStrike" kern="1200" baseline="0">
                        <a:solidFill>
                          <a:schemeClr val="accent1">
                            <a:lumMod val="50000"/>
                          </a:schemeClr>
                        </a:solidFill>
                        <a:latin typeface="Helvetica LT Std" panose="020B0504020202020204"/>
                        <a:ea typeface="+mn-ea"/>
                        <a:cs typeface="+mn-cs"/>
                      </a:defRPr>
                    </a:pPr>
                    <a:fld id="{E6EC8330-E589-44BB-911E-582F5E16E5B6}" type="VALUE">
                      <a:rPr lang="en-US" sz="1200" b="1" i="0" u="none" strike="noStrike" kern="1200" baseline="0">
                        <a:solidFill>
                          <a:schemeClr val="accent1">
                            <a:lumMod val="50000"/>
                          </a:schemeClr>
                        </a:solidFill>
                        <a:latin typeface="Helvetica LT Std" panose="020B0504020202020204"/>
                        <a:ea typeface="+mn-ea"/>
                        <a:cs typeface="+mn-cs"/>
                      </a:rPr>
                      <a:pPr algn="ctr" rtl="0">
                        <a:defRPr sz="1200" b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Helvetica LT Std" panose="020B0504020202020204"/>
                        </a:defRPr>
                      </a:pPr>
                      <a:t>[VALOR]</a:t>
                    </a:fld>
                    <a:endParaRPr lang="es-CO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sz="1200" b="1" i="0" u="none" strike="noStrike" kern="1200" baseline="0">
                      <a:solidFill>
                        <a:schemeClr val="accent1">
                          <a:lumMod val="50000"/>
                        </a:schemeClr>
                      </a:solidFill>
                      <a:latin typeface="Helvetica LT Std" panose="020B0504020202020204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8773-4C4E-B5EB-FD9ACF425D4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Helvetica LT Std" panose="020B0504020202020204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Hoja1!$G$2:$G$137</c:f>
              <c:numCache>
                <c:formatCode>mmm\-yy</c:formatCode>
                <c:ptCount val="136"/>
                <c:pt idx="0">
                  <c:v>31109</c:v>
                </c:pt>
                <c:pt idx="1">
                  <c:v>31201</c:v>
                </c:pt>
                <c:pt idx="2">
                  <c:v>31293</c:v>
                </c:pt>
                <c:pt idx="3">
                  <c:v>31384</c:v>
                </c:pt>
                <c:pt idx="4">
                  <c:v>31474</c:v>
                </c:pt>
                <c:pt idx="5">
                  <c:v>31566</c:v>
                </c:pt>
                <c:pt idx="6">
                  <c:v>31658</c:v>
                </c:pt>
                <c:pt idx="7">
                  <c:v>31749</c:v>
                </c:pt>
                <c:pt idx="8">
                  <c:v>31839</c:v>
                </c:pt>
                <c:pt idx="9">
                  <c:v>31931</c:v>
                </c:pt>
                <c:pt idx="10">
                  <c:v>32023</c:v>
                </c:pt>
                <c:pt idx="11">
                  <c:v>32114</c:v>
                </c:pt>
                <c:pt idx="12">
                  <c:v>32205</c:v>
                </c:pt>
                <c:pt idx="13">
                  <c:v>32297</c:v>
                </c:pt>
                <c:pt idx="14">
                  <c:v>32389</c:v>
                </c:pt>
                <c:pt idx="15">
                  <c:v>32480</c:v>
                </c:pt>
                <c:pt idx="16">
                  <c:v>32570</c:v>
                </c:pt>
                <c:pt idx="17">
                  <c:v>32662</c:v>
                </c:pt>
                <c:pt idx="18">
                  <c:v>32754</c:v>
                </c:pt>
                <c:pt idx="19">
                  <c:v>32845</c:v>
                </c:pt>
                <c:pt idx="20">
                  <c:v>32935</c:v>
                </c:pt>
                <c:pt idx="21">
                  <c:v>33027</c:v>
                </c:pt>
                <c:pt idx="22">
                  <c:v>33119</c:v>
                </c:pt>
                <c:pt idx="23">
                  <c:v>33210</c:v>
                </c:pt>
                <c:pt idx="24">
                  <c:v>33300</c:v>
                </c:pt>
                <c:pt idx="25">
                  <c:v>33392</c:v>
                </c:pt>
                <c:pt idx="26">
                  <c:v>33484</c:v>
                </c:pt>
                <c:pt idx="27">
                  <c:v>33575</c:v>
                </c:pt>
                <c:pt idx="28">
                  <c:v>33666</c:v>
                </c:pt>
                <c:pt idx="29">
                  <c:v>33758</c:v>
                </c:pt>
                <c:pt idx="30">
                  <c:v>33850</c:v>
                </c:pt>
                <c:pt idx="31">
                  <c:v>33941</c:v>
                </c:pt>
                <c:pt idx="32">
                  <c:v>34031</c:v>
                </c:pt>
                <c:pt idx="33">
                  <c:v>34123</c:v>
                </c:pt>
                <c:pt idx="34">
                  <c:v>34215</c:v>
                </c:pt>
                <c:pt idx="35">
                  <c:v>34306</c:v>
                </c:pt>
                <c:pt idx="36">
                  <c:v>34396</c:v>
                </c:pt>
                <c:pt idx="37">
                  <c:v>34488</c:v>
                </c:pt>
                <c:pt idx="38">
                  <c:v>34580</c:v>
                </c:pt>
                <c:pt idx="39">
                  <c:v>34671</c:v>
                </c:pt>
                <c:pt idx="40">
                  <c:v>34761</c:v>
                </c:pt>
                <c:pt idx="41">
                  <c:v>34853</c:v>
                </c:pt>
                <c:pt idx="42">
                  <c:v>34945</c:v>
                </c:pt>
                <c:pt idx="43">
                  <c:v>35036</c:v>
                </c:pt>
                <c:pt idx="44">
                  <c:v>35127</c:v>
                </c:pt>
                <c:pt idx="45">
                  <c:v>35219</c:v>
                </c:pt>
                <c:pt idx="46">
                  <c:v>35311</c:v>
                </c:pt>
                <c:pt idx="47">
                  <c:v>35402</c:v>
                </c:pt>
                <c:pt idx="48">
                  <c:v>35492</c:v>
                </c:pt>
                <c:pt idx="49">
                  <c:v>35584</c:v>
                </c:pt>
                <c:pt idx="50">
                  <c:v>35676</c:v>
                </c:pt>
                <c:pt idx="51">
                  <c:v>35767</c:v>
                </c:pt>
                <c:pt idx="52">
                  <c:v>35857</c:v>
                </c:pt>
                <c:pt idx="53">
                  <c:v>35949</c:v>
                </c:pt>
                <c:pt idx="54">
                  <c:v>36041</c:v>
                </c:pt>
                <c:pt idx="55">
                  <c:v>36132</c:v>
                </c:pt>
                <c:pt idx="56">
                  <c:v>36222</c:v>
                </c:pt>
                <c:pt idx="57">
                  <c:v>36314</c:v>
                </c:pt>
                <c:pt idx="58">
                  <c:v>36406</c:v>
                </c:pt>
                <c:pt idx="59">
                  <c:v>36497</c:v>
                </c:pt>
                <c:pt idx="60">
                  <c:v>36588</c:v>
                </c:pt>
                <c:pt idx="61">
                  <c:v>36680</c:v>
                </c:pt>
                <c:pt idx="62">
                  <c:v>36772</c:v>
                </c:pt>
                <c:pt idx="63">
                  <c:v>36863</c:v>
                </c:pt>
                <c:pt idx="64">
                  <c:v>36953</c:v>
                </c:pt>
                <c:pt idx="65">
                  <c:v>37045</c:v>
                </c:pt>
                <c:pt idx="66">
                  <c:v>37137</c:v>
                </c:pt>
                <c:pt idx="67">
                  <c:v>37228</c:v>
                </c:pt>
                <c:pt idx="68">
                  <c:v>37318</c:v>
                </c:pt>
                <c:pt idx="69">
                  <c:v>37410</c:v>
                </c:pt>
                <c:pt idx="70">
                  <c:v>37502</c:v>
                </c:pt>
                <c:pt idx="71">
                  <c:v>37593</c:v>
                </c:pt>
                <c:pt idx="72">
                  <c:v>37683</c:v>
                </c:pt>
                <c:pt idx="73">
                  <c:v>37775</c:v>
                </c:pt>
                <c:pt idx="74">
                  <c:v>37867</c:v>
                </c:pt>
                <c:pt idx="75">
                  <c:v>37958</c:v>
                </c:pt>
                <c:pt idx="76">
                  <c:v>38049</c:v>
                </c:pt>
                <c:pt idx="77">
                  <c:v>38141</c:v>
                </c:pt>
                <c:pt idx="78">
                  <c:v>38233</c:v>
                </c:pt>
                <c:pt idx="79">
                  <c:v>38324</c:v>
                </c:pt>
                <c:pt idx="80">
                  <c:v>38414</c:v>
                </c:pt>
                <c:pt idx="81">
                  <c:v>38506</c:v>
                </c:pt>
                <c:pt idx="82">
                  <c:v>38598</c:v>
                </c:pt>
                <c:pt idx="83">
                  <c:v>38689</c:v>
                </c:pt>
                <c:pt idx="84">
                  <c:v>38779</c:v>
                </c:pt>
                <c:pt idx="85">
                  <c:v>38871</c:v>
                </c:pt>
                <c:pt idx="86">
                  <c:v>38963</c:v>
                </c:pt>
                <c:pt idx="87">
                  <c:v>39054</c:v>
                </c:pt>
                <c:pt idx="88">
                  <c:v>39144</c:v>
                </c:pt>
                <c:pt idx="89">
                  <c:v>39236</c:v>
                </c:pt>
                <c:pt idx="90">
                  <c:v>39328</c:v>
                </c:pt>
                <c:pt idx="91">
                  <c:v>39419</c:v>
                </c:pt>
                <c:pt idx="92">
                  <c:v>39510</c:v>
                </c:pt>
                <c:pt idx="93">
                  <c:v>39602</c:v>
                </c:pt>
                <c:pt idx="94">
                  <c:v>39694</c:v>
                </c:pt>
                <c:pt idx="95">
                  <c:v>39785</c:v>
                </c:pt>
                <c:pt idx="96">
                  <c:v>39875</c:v>
                </c:pt>
                <c:pt idx="97">
                  <c:v>39967</c:v>
                </c:pt>
                <c:pt idx="98">
                  <c:v>40059</c:v>
                </c:pt>
                <c:pt idx="99">
                  <c:v>40150</c:v>
                </c:pt>
                <c:pt idx="100">
                  <c:v>40240</c:v>
                </c:pt>
                <c:pt idx="101">
                  <c:v>40332</c:v>
                </c:pt>
                <c:pt idx="102">
                  <c:v>40424</c:v>
                </c:pt>
                <c:pt idx="103">
                  <c:v>40515</c:v>
                </c:pt>
                <c:pt idx="104">
                  <c:v>40605</c:v>
                </c:pt>
                <c:pt idx="105">
                  <c:v>40697</c:v>
                </c:pt>
                <c:pt idx="106">
                  <c:v>40789</c:v>
                </c:pt>
                <c:pt idx="107">
                  <c:v>40880</c:v>
                </c:pt>
                <c:pt idx="108">
                  <c:v>40971</c:v>
                </c:pt>
                <c:pt idx="109">
                  <c:v>41063</c:v>
                </c:pt>
                <c:pt idx="110">
                  <c:v>41155</c:v>
                </c:pt>
                <c:pt idx="111">
                  <c:v>41246</c:v>
                </c:pt>
                <c:pt idx="112">
                  <c:v>41336</c:v>
                </c:pt>
                <c:pt idx="113">
                  <c:v>41428</c:v>
                </c:pt>
                <c:pt idx="114">
                  <c:v>41520</c:v>
                </c:pt>
                <c:pt idx="115">
                  <c:v>41611</c:v>
                </c:pt>
                <c:pt idx="116">
                  <c:v>41701</c:v>
                </c:pt>
                <c:pt idx="117">
                  <c:v>41793</c:v>
                </c:pt>
                <c:pt idx="118">
                  <c:v>41885</c:v>
                </c:pt>
                <c:pt idx="119">
                  <c:v>41976</c:v>
                </c:pt>
                <c:pt idx="120">
                  <c:v>42066</c:v>
                </c:pt>
                <c:pt idx="121">
                  <c:v>42158</c:v>
                </c:pt>
                <c:pt idx="122">
                  <c:v>42250</c:v>
                </c:pt>
                <c:pt idx="123">
                  <c:v>42339</c:v>
                </c:pt>
                <c:pt idx="124">
                  <c:v>42430</c:v>
                </c:pt>
                <c:pt idx="125">
                  <c:v>42522</c:v>
                </c:pt>
                <c:pt idx="126">
                  <c:v>42614</c:v>
                </c:pt>
                <c:pt idx="127">
                  <c:v>42705</c:v>
                </c:pt>
                <c:pt idx="128">
                  <c:v>42795</c:v>
                </c:pt>
                <c:pt idx="129">
                  <c:v>42887</c:v>
                </c:pt>
                <c:pt idx="130">
                  <c:v>42979</c:v>
                </c:pt>
                <c:pt idx="131">
                  <c:v>43070</c:v>
                </c:pt>
                <c:pt idx="132">
                  <c:v>42795</c:v>
                </c:pt>
                <c:pt idx="133">
                  <c:v>42887</c:v>
                </c:pt>
                <c:pt idx="134">
                  <c:v>42979</c:v>
                </c:pt>
                <c:pt idx="135">
                  <c:v>43070</c:v>
                </c:pt>
              </c:numCache>
            </c:numRef>
          </c:cat>
          <c:val>
            <c:numRef>
              <c:f>Hoja1!$H$2:$H$137</c:f>
              <c:numCache>
                <c:formatCode>0.00%</c:formatCode>
                <c:ptCount val="136"/>
                <c:pt idx="0">
                  <c:v>0.11276864778928594</c:v>
                </c:pt>
                <c:pt idx="1">
                  <c:v>0.11235271893970458</c:v>
                </c:pt>
                <c:pt idx="2">
                  <c:v>0.11062706935682351</c:v>
                </c:pt>
                <c:pt idx="3">
                  <c:v>0.11005109235754071</c:v>
                </c:pt>
                <c:pt idx="4">
                  <c:v>0.1086087818359473</c:v>
                </c:pt>
                <c:pt idx="5">
                  <c:v>0.1075577729589825</c:v>
                </c:pt>
                <c:pt idx="6">
                  <c:v>0.1069509793487303</c:v>
                </c:pt>
                <c:pt idx="7">
                  <c:v>0.10615561261228042</c:v>
                </c:pt>
                <c:pt idx="8">
                  <c:v>0.1047171470929474</c:v>
                </c:pt>
                <c:pt idx="9">
                  <c:v>0.10401808243219242</c:v>
                </c:pt>
                <c:pt idx="10">
                  <c:v>0.10334112431160487</c:v>
                </c:pt>
                <c:pt idx="11">
                  <c:v>0.1041806481685464</c:v>
                </c:pt>
                <c:pt idx="12">
                  <c:v>0.10846170112785675</c:v>
                </c:pt>
                <c:pt idx="13">
                  <c:v>0.11020106766468715</c:v>
                </c:pt>
                <c:pt idx="14">
                  <c:v>0.11204352937164529</c:v>
                </c:pt>
                <c:pt idx="15">
                  <c:v>0.11455007724622349</c:v>
                </c:pt>
                <c:pt idx="16">
                  <c:v>0.11170713876367555</c:v>
                </c:pt>
                <c:pt idx="17">
                  <c:v>0.11045440851688083</c:v>
                </c:pt>
                <c:pt idx="18">
                  <c:v>0.10791927082082299</c:v>
                </c:pt>
                <c:pt idx="19">
                  <c:v>0.10624099386240402</c:v>
                </c:pt>
                <c:pt idx="20">
                  <c:v>0.10633372364216928</c:v>
                </c:pt>
                <c:pt idx="21">
                  <c:v>0.10608447086477969</c:v>
                </c:pt>
                <c:pt idx="22">
                  <c:v>0.10533426568714732</c:v>
                </c:pt>
                <c:pt idx="23">
                  <c:v>0.10572918285308812</c:v>
                </c:pt>
                <c:pt idx="24">
                  <c:v>0.10562592803942739</c:v>
                </c:pt>
                <c:pt idx="25">
                  <c:v>0.10488235049195824</c:v>
                </c:pt>
                <c:pt idx="26">
                  <c:v>0.10586100083607955</c:v>
                </c:pt>
                <c:pt idx="27">
                  <c:v>0.10598920025030149</c:v>
                </c:pt>
                <c:pt idx="28">
                  <c:v>0.10297588613373457</c:v>
                </c:pt>
                <c:pt idx="29">
                  <c:v>0.10152286528683328</c:v>
                </c:pt>
                <c:pt idx="30">
                  <c:v>0.10055518755837667</c:v>
                </c:pt>
                <c:pt idx="31">
                  <c:v>0.10021464557598925</c:v>
                </c:pt>
                <c:pt idx="32">
                  <c:v>0.101178508855216</c:v>
                </c:pt>
                <c:pt idx="33">
                  <c:v>0.10025093483844368</c:v>
                </c:pt>
                <c:pt idx="34">
                  <c:v>9.7674338123933904E-2</c:v>
                </c:pt>
                <c:pt idx="35">
                  <c:v>9.5052783989884718E-2</c:v>
                </c:pt>
                <c:pt idx="36">
                  <c:v>9.2041620376271588E-2</c:v>
                </c:pt>
                <c:pt idx="37">
                  <c:v>9.0215389393315637E-2</c:v>
                </c:pt>
                <c:pt idx="38">
                  <c:v>8.8541709856628958E-2</c:v>
                </c:pt>
                <c:pt idx="39">
                  <c:v>8.8231785871964521E-2</c:v>
                </c:pt>
                <c:pt idx="40">
                  <c:v>8.5623585039862032E-2</c:v>
                </c:pt>
                <c:pt idx="41">
                  <c:v>8.3824144701282188E-2</c:v>
                </c:pt>
                <c:pt idx="42">
                  <c:v>8.2174976184935661E-2</c:v>
                </c:pt>
                <c:pt idx="43">
                  <c:v>8.1151268924839731E-2</c:v>
                </c:pt>
                <c:pt idx="44">
                  <c:v>8.1823692536893103E-2</c:v>
                </c:pt>
                <c:pt idx="45">
                  <c:v>8.1314168320522795E-2</c:v>
                </c:pt>
                <c:pt idx="46">
                  <c:v>8.1176891076334246E-2</c:v>
                </c:pt>
                <c:pt idx="47">
                  <c:v>8.0731936149455188E-2</c:v>
                </c:pt>
                <c:pt idx="48">
                  <c:v>8.0152841548533346E-2</c:v>
                </c:pt>
                <c:pt idx="49">
                  <c:v>8.1095574970390716E-2</c:v>
                </c:pt>
                <c:pt idx="50">
                  <c:v>8.1164533334586633E-2</c:v>
                </c:pt>
                <c:pt idx="51">
                  <c:v>8.1617564193117359E-2</c:v>
                </c:pt>
                <c:pt idx="52">
                  <c:v>8.0978331138610415E-2</c:v>
                </c:pt>
                <c:pt idx="53">
                  <c:v>7.9423659390647092E-2</c:v>
                </c:pt>
                <c:pt idx="54">
                  <c:v>7.8251321336975571E-2</c:v>
                </c:pt>
                <c:pt idx="55">
                  <c:v>7.7727021644466932E-2</c:v>
                </c:pt>
                <c:pt idx="56">
                  <c:v>7.814113238609928E-2</c:v>
                </c:pt>
                <c:pt idx="57">
                  <c:v>7.9907814606587371E-2</c:v>
                </c:pt>
                <c:pt idx="58">
                  <c:v>8.340152274073076E-2</c:v>
                </c:pt>
                <c:pt idx="59">
                  <c:v>8.6887104114948974E-2</c:v>
                </c:pt>
                <c:pt idx="60">
                  <c:v>9.0321860466387113E-2</c:v>
                </c:pt>
                <c:pt idx="61">
                  <c:v>9.4510058132555377E-2</c:v>
                </c:pt>
                <c:pt idx="62">
                  <c:v>9.8631992123488596E-2</c:v>
                </c:pt>
                <c:pt idx="63">
                  <c:v>0.10385481296536477</c:v>
                </c:pt>
                <c:pt idx="64">
                  <c:v>0.10944786097654649</c:v>
                </c:pt>
                <c:pt idx="65">
                  <c:v>0.11245695567723379</c:v>
                </c:pt>
                <c:pt idx="66">
                  <c:v>0.1137603665577237</c:v>
                </c:pt>
                <c:pt idx="67">
                  <c:v>0.11576012470265136</c:v>
                </c:pt>
                <c:pt idx="68">
                  <c:v>0.1187513235820962</c:v>
                </c:pt>
                <c:pt idx="69">
                  <c:v>0.1218768468617507</c:v>
                </c:pt>
                <c:pt idx="70">
                  <c:v>0.12732436778496403</c:v>
                </c:pt>
                <c:pt idx="71">
                  <c:v>0.1312657629111009</c:v>
                </c:pt>
                <c:pt idx="72">
                  <c:v>0.13326510478004383</c:v>
                </c:pt>
                <c:pt idx="73">
                  <c:v>0.1352849371104396</c:v>
                </c:pt>
                <c:pt idx="74">
                  <c:v>0.13567037967767234</c:v>
                </c:pt>
                <c:pt idx="75">
                  <c:v>0.13765831414205282</c:v>
                </c:pt>
                <c:pt idx="76">
                  <c:v>0.14037562574100221</c:v>
                </c:pt>
                <c:pt idx="77">
                  <c:v>0.14219179833220819</c:v>
                </c:pt>
                <c:pt idx="78">
                  <c:v>0.14251241032692433</c:v>
                </c:pt>
                <c:pt idx="79">
                  <c:v>0.14215712136570088</c:v>
                </c:pt>
                <c:pt idx="80">
                  <c:v>0.14109127373551197</c:v>
                </c:pt>
                <c:pt idx="81">
                  <c:v>0.14009573916688128</c:v>
                </c:pt>
                <c:pt idx="82">
                  <c:v>0.14006951655537264</c:v>
                </c:pt>
                <c:pt idx="83">
                  <c:v>0.14035261121884965</c:v>
                </c:pt>
                <c:pt idx="84">
                  <c:v>0.14117554009479755</c:v>
                </c:pt>
                <c:pt idx="85">
                  <c:v>0.14345917126270574</c:v>
                </c:pt>
                <c:pt idx="86">
                  <c:v>0.14606964834856923</c:v>
                </c:pt>
                <c:pt idx="87">
                  <c:v>0.1482747259856376</c:v>
                </c:pt>
                <c:pt idx="88">
                  <c:v>0.14887998431547741</c:v>
                </c:pt>
                <c:pt idx="89">
                  <c:v>0.14681163841939643</c:v>
                </c:pt>
                <c:pt idx="90">
                  <c:v>0.14369828387014405</c:v>
                </c:pt>
                <c:pt idx="91">
                  <c:v>0.14144468027914958</c:v>
                </c:pt>
                <c:pt idx="92">
                  <c:v>0.13949509252587089</c:v>
                </c:pt>
                <c:pt idx="93">
                  <c:v>0.13755067539250965</c:v>
                </c:pt>
                <c:pt idx="94">
                  <c:v>0.13580249905006156</c:v>
                </c:pt>
                <c:pt idx="95">
                  <c:v>0.13372458665342954</c:v>
                </c:pt>
                <c:pt idx="96">
                  <c:v>0.13141112224688098</c:v>
                </c:pt>
                <c:pt idx="97">
                  <c:v>0.13006451817972983</c:v>
                </c:pt>
                <c:pt idx="98">
                  <c:v>0.12883189660682051</c:v>
                </c:pt>
                <c:pt idx="99">
                  <c:v>0.12788360691817804</c:v>
                </c:pt>
                <c:pt idx="100">
                  <c:v>0.12813442211997217</c:v>
                </c:pt>
                <c:pt idx="101">
                  <c:v>0.12936218468037414</c:v>
                </c:pt>
                <c:pt idx="102">
                  <c:v>0.13096947532391226</c:v>
                </c:pt>
                <c:pt idx="103">
                  <c:v>0.13293854686251222</c:v>
                </c:pt>
                <c:pt idx="104">
                  <c:v>0.13456415913642272</c:v>
                </c:pt>
                <c:pt idx="105">
                  <c:v>0.13455937159274861</c:v>
                </c:pt>
                <c:pt idx="106">
                  <c:v>0.13401252833737154</c:v>
                </c:pt>
                <c:pt idx="107">
                  <c:v>0.13332703934774939</c:v>
                </c:pt>
                <c:pt idx="108">
                  <c:v>0.13082627156070473</c:v>
                </c:pt>
                <c:pt idx="109">
                  <c:v>0.12808778114343744</c:v>
                </c:pt>
                <c:pt idx="110">
                  <c:v>0.12523810483042769</c:v>
                </c:pt>
                <c:pt idx="111">
                  <c:v>0.12194122352718191</c:v>
                </c:pt>
                <c:pt idx="112">
                  <c:v>0.11959539724309552</c:v>
                </c:pt>
                <c:pt idx="113">
                  <c:v>0.11733140306292227</c:v>
                </c:pt>
                <c:pt idx="114">
                  <c:v>0.11601928296909136</c:v>
                </c:pt>
                <c:pt idx="115">
                  <c:v>0.11533280403606908</c:v>
                </c:pt>
                <c:pt idx="116">
                  <c:v>0.11485908664561437</c:v>
                </c:pt>
                <c:pt idx="117">
                  <c:v>0.11544586942192074</c:v>
                </c:pt>
                <c:pt idx="118">
                  <c:v>0.11578790176897255</c:v>
                </c:pt>
                <c:pt idx="119">
                  <c:v>0.11699855634710365</c:v>
                </c:pt>
                <c:pt idx="120">
                  <c:v>0.11868556327294034</c:v>
                </c:pt>
                <c:pt idx="121">
                  <c:v>0.120353921569558</c:v>
                </c:pt>
                <c:pt idx="122">
                  <c:v>0.12293139671684508</c:v>
                </c:pt>
                <c:pt idx="123">
                  <c:v>0.12529999999999999</c:v>
                </c:pt>
                <c:pt idx="124">
                  <c:v>0.12722378785286886</c:v>
                </c:pt>
                <c:pt idx="125">
                  <c:v>0.12764040090835538</c:v>
                </c:pt>
                <c:pt idx="126">
                  <c:v>0.12686405813778653</c:v>
                </c:pt>
                <c:pt idx="127">
                  <c:v>0.12591110753425516</c:v>
                </c:pt>
                <c:pt idx="128">
                  <c:v>0.12389733847258326</c:v>
                </c:pt>
                <c:pt idx="129">
                  <c:v>0.12244025664921376</c:v>
                </c:pt>
                <c:pt idx="130">
                  <c:v>0.12188760490507737</c:v>
                </c:pt>
                <c:pt idx="131">
                  <c:v>0.12180000000000001</c:v>
                </c:pt>
                <c:pt idx="132">
                  <c:v>0.123897338472583</c:v>
                </c:pt>
                <c:pt idx="133">
                  <c:v>0.12244025664921376</c:v>
                </c:pt>
                <c:pt idx="134">
                  <c:v>0.12188760490507737</c:v>
                </c:pt>
                <c:pt idx="135">
                  <c:v>0.12182120644464249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8773-4C4E-B5EB-FD9ACF425D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92911272"/>
        <c:axId val="692911600"/>
      </c:lineChart>
      <c:dateAx>
        <c:axId val="692911272"/>
        <c:scaling>
          <c:orientation val="minMax"/>
          <c:max val="43435"/>
          <c:min val="34671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Helvetica LT Std" panose="020B0504020202020204"/>
                <a:ea typeface="+mn-ea"/>
                <a:cs typeface="Helvetica" panose="020B0604020202020204" pitchFamily="34" charset="0"/>
              </a:defRPr>
            </a:pPr>
            <a:endParaRPr lang="es-CO"/>
          </a:p>
        </c:txPr>
        <c:crossAx val="692911600"/>
        <c:crosses val="autoZero"/>
        <c:auto val="1"/>
        <c:lblOffset val="100"/>
        <c:baseTimeUnit val="days"/>
        <c:majorUnit val="12"/>
        <c:majorTimeUnit val="months"/>
      </c:dateAx>
      <c:valAx>
        <c:axId val="692911600"/>
        <c:scaling>
          <c:orientation val="minMax"/>
          <c:min val="4.0000000000000008E-2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tx1">
                <a:lumMod val="95000"/>
                <a:lumOff val="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Helvetica LT Std" panose="020B0504020202020204"/>
                <a:ea typeface="+mn-ea"/>
                <a:cs typeface="Helvetica" panose="020B0604020202020204" pitchFamily="34" charset="0"/>
              </a:defRPr>
            </a:pPr>
            <a:endParaRPr lang="es-CO"/>
          </a:p>
        </c:txPr>
        <c:crossAx val="692911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aseline="0">
          <a:solidFill>
            <a:schemeClr val="tx1"/>
          </a:solidFill>
        </a:defRPr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EB818B-2382-4283-B1F8-1DDFE041E574}" type="doc">
      <dgm:prSet loTypeId="urn:microsoft.com/office/officeart/2005/8/layout/bList2" loCatId="list" qsTypeId="urn:microsoft.com/office/officeart/2005/8/quickstyle/simple1" qsCatId="simple" csTypeId="urn:microsoft.com/office/officeart/2005/8/colors/accent0_3" csCatId="mainScheme" phldr="1"/>
      <dgm:spPr/>
    </dgm:pt>
    <dgm:pt modelId="{92388AF3-BF52-4827-8EC0-2FA4987DB61B}">
      <dgm:prSet phldrT="[Texto]" custT="1"/>
      <dgm:spPr>
        <a:solidFill>
          <a:schemeClr val="accent1">
            <a:lumMod val="50000"/>
          </a:schemeClr>
        </a:solidFill>
      </dgm:spPr>
      <dgm:t>
        <a:bodyPr/>
        <a:lstStyle/>
        <a:p>
          <a:pPr algn="ctr"/>
          <a:r>
            <a:rPr lang="es-ES" sz="1400" b="1" dirty="0">
              <a:latin typeface="Helvetica" pitchFamily="2" charset="0"/>
            </a:rPr>
            <a:t>Recaudos</a:t>
          </a:r>
          <a:endParaRPr lang="es-ES" sz="1200" b="1" dirty="0">
            <a:latin typeface="Helvetica" pitchFamily="2" charset="0"/>
          </a:endParaRPr>
        </a:p>
      </dgm:t>
    </dgm:pt>
    <dgm:pt modelId="{87955B15-0192-4A6B-BAD7-2963457B68B8}" type="parTrans" cxnId="{075C9413-4010-409C-8198-8564C43C8F10}">
      <dgm:prSet/>
      <dgm:spPr/>
      <dgm:t>
        <a:bodyPr/>
        <a:lstStyle/>
        <a:p>
          <a:endParaRPr lang="es-ES" sz="1400">
            <a:latin typeface="Helvetica" pitchFamily="2" charset="0"/>
          </a:endParaRPr>
        </a:p>
      </dgm:t>
    </dgm:pt>
    <dgm:pt modelId="{BBAAC2DE-D041-445D-88A9-DB2C129145D1}" type="sibTrans" cxnId="{075C9413-4010-409C-8198-8564C43C8F10}">
      <dgm:prSet/>
      <dgm:spPr/>
      <dgm:t>
        <a:bodyPr/>
        <a:lstStyle/>
        <a:p>
          <a:endParaRPr lang="es-ES" sz="1400">
            <a:latin typeface="Helvetica" pitchFamily="2" charset="0"/>
          </a:endParaRPr>
        </a:p>
      </dgm:t>
    </dgm:pt>
    <dgm:pt modelId="{F0CD5360-855D-4592-B237-EBD6188226B1}">
      <dgm:prSet phldrT="[Texto]" custT="1"/>
      <dgm:spPr>
        <a:solidFill>
          <a:schemeClr val="tx2">
            <a:lumMod val="75000"/>
          </a:schemeClr>
        </a:solidFill>
      </dgm:spPr>
      <dgm:t>
        <a:bodyPr/>
        <a:lstStyle/>
        <a:p>
          <a:pPr algn="ctr"/>
          <a:r>
            <a:rPr lang="es-ES" sz="1400" b="1" dirty="0">
              <a:latin typeface="Helvetica" pitchFamily="2" charset="0"/>
            </a:rPr>
            <a:t>Pagos</a:t>
          </a:r>
          <a:r>
            <a:rPr lang="es-ES" sz="1200" dirty="0">
              <a:latin typeface="Helvetica" pitchFamily="2" charset="0"/>
            </a:rPr>
            <a:t> </a:t>
          </a:r>
        </a:p>
      </dgm:t>
    </dgm:pt>
    <dgm:pt modelId="{5CAD43A2-CEEE-4FC0-8AB8-B8432EE9E842}" type="parTrans" cxnId="{D42B7B23-9A07-471F-9969-9FBFEEEF7119}">
      <dgm:prSet/>
      <dgm:spPr/>
      <dgm:t>
        <a:bodyPr/>
        <a:lstStyle/>
        <a:p>
          <a:endParaRPr lang="es-ES" sz="1400">
            <a:latin typeface="Helvetica" pitchFamily="2" charset="0"/>
          </a:endParaRPr>
        </a:p>
      </dgm:t>
    </dgm:pt>
    <dgm:pt modelId="{950A34E6-B909-4FEA-B7B5-73D0787CC655}" type="sibTrans" cxnId="{D42B7B23-9A07-471F-9969-9FBFEEEF7119}">
      <dgm:prSet/>
      <dgm:spPr/>
      <dgm:t>
        <a:bodyPr/>
        <a:lstStyle/>
        <a:p>
          <a:endParaRPr lang="es-ES" sz="1400">
            <a:latin typeface="Helvetica" pitchFamily="2" charset="0"/>
          </a:endParaRPr>
        </a:p>
      </dgm:t>
    </dgm:pt>
    <dgm:pt modelId="{F60A2B17-45B3-4AD2-AFD1-D8F179D5266E}">
      <dgm:prSet custT="1"/>
      <dgm:spPr>
        <a:solidFill>
          <a:schemeClr val="bg1">
            <a:alpha val="90000"/>
          </a:schemeClr>
        </a:solidFill>
      </dgm:spPr>
      <dgm:t>
        <a:bodyPr anchor="ctr"/>
        <a:lstStyle/>
        <a:p>
          <a:r>
            <a:rPr lang="es-ES" sz="1600" dirty="0">
              <a:solidFill>
                <a:schemeClr val="accent1">
                  <a:lumMod val="50000"/>
                </a:schemeClr>
              </a:solidFill>
              <a:latin typeface="Helvetica" pitchFamily="2" charset="0"/>
              <a:cs typeface="Helvetica" panose="020B0604020202020204" pitchFamily="34" charset="0"/>
            </a:rPr>
            <a:t>Impuestos Nacionales </a:t>
          </a:r>
        </a:p>
      </dgm:t>
    </dgm:pt>
    <dgm:pt modelId="{7C1FF21A-DE33-429C-A7E1-67B559D8203D}" type="parTrans" cxnId="{F6178811-CBC2-453C-99E8-F430D856C57F}">
      <dgm:prSet/>
      <dgm:spPr/>
      <dgm:t>
        <a:bodyPr/>
        <a:lstStyle/>
        <a:p>
          <a:endParaRPr lang="es-ES" sz="1400">
            <a:latin typeface="Helvetica" pitchFamily="2" charset="0"/>
          </a:endParaRPr>
        </a:p>
      </dgm:t>
    </dgm:pt>
    <dgm:pt modelId="{97C98123-D21B-4EE8-B03E-1579BC1342D4}" type="sibTrans" cxnId="{F6178811-CBC2-453C-99E8-F430D856C57F}">
      <dgm:prSet/>
      <dgm:spPr/>
      <dgm:t>
        <a:bodyPr/>
        <a:lstStyle/>
        <a:p>
          <a:endParaRPr lang="es-ES" sz="1400">
            <a:latin typeface="Helvetica" pitchFamily="2" charset="0"/>
          </a:endParaRPr>
        </a:p>
      </dgm:t>
    </dgm:pt>
    <dgm:pt modelId="{D246711E-DBAB-4800-8F46-F2CDDA651F02}">
      <dgm:prSet custT="1"/>
      <dgm:spPr>
        <a:solidFill>
          <a:schemeClr val="bg1">
            <a:alpha val="90000"/>
          </a:schemeClr>
        </a:solidFill>
      </dgm:spPr>
      <dgm:t>
        <a:bodyPr anchor="ctr"/>
        <a:lstStyle/>
        <a:p>
          <a:r>
            <a:rPr lang="es-ES" sz="1600" dirty="0">
              <a:solidFill>
                <a:schemeClr val="accent1">
                  <a:lumMod val="50000"/>
                </a:schemeClr>
              </a:solidFill>
              <a:latin typeface="Helvetica" pitchFamily="2" charset="0"/>
              <a:cs typeface="Helvetica" panose="020B0604020202020204" pitchFamily="34" charset="0"/>
            </a:rPr>
            <a:t>Impuestos Distritales </a:t>
          </a:r>
        </a:p>
      </dgm:t>
    </dgm:pt>
    <dgm:pt modelId="{7CD1F250-5B2B-4E39-9D59-2979979ADA6A}" type="parTrans" cxnId="{D28353F1-872B-400F-A1C9-00F40A7D12B1}">
      <dgm:prSet/>
      <dgm:spPr/>
      <dgm:t>
        <a:bodyPr/>
        <a:lstStyle/>
        <a:p>
          <a:endParaRPr lang="es-ES" sz="1400">
            <a:latin typeface="Helvetica" pitchFamily="2" charset="0"/>
          </a:endParaRPr>
        </a:p>
      </dgm:t>
    </dgm:pt>
    <dgm:pt modelId="{25488E69-75D6-4FCE-A286-89EC2D5A063F}" type="sibTrans" cxnId="{D28353F1-872B-400F-A1C9-00F40A7D12B1}">
      <dgm:prSet/>
      <dgm:spPr/>
      <dgm:t>
        <a:bodyPr/>
        <a:lstStyle/>
        <a:p>
          <a:endParaRPr lang="es-ES" sz="1400">
            <a:latin typeface="Helvetica" pitchFamily="2" charset="0"/>
          </a:endParaRPr>
        </a:p>
      </dgm:t>
    </dgm:pt>
    <dgm:pt modelId="{4C6419B4-A674-4E98-8859-0B62A6F3E25F}">
      <dgm:prSet custT="1"/>
      <dgm:spPr>
        <a:solidFill>
          <a:schemeClr val="bg1">
            <a:alpha val="90000"/>
          </a:schemeClr>
        </a:solidFill>
      </dgm:spPr>
      <dgm:t>
        <a:bodyPr anchor="ctr"/>
        <a:lstStyle/>
        <a:p>
          <a:r>
            <a:rPr lang="es-ES" sz="1600" dirty="0">
              <a:solidFill>
                <a:schemeClr val="accent1">
                  <a:lumMod val="50000"/>
                </a:schemeClr>
              </a:solidFill>
              <a:latin typeface="Helvetica" pitchFamily="2" charset="0"/>
              <a:cs typeface="Helvetica" panose="020B0604020202020204" pitchFamily="34" charset="0"/>
            </a:rPr>
            <a:t>Impuestos Aduaneros </a:t>
          </a:r>
        </a:p>
      </dgm:t>
    </dgm:pt>
    <dgm:pt modelId="{E84400FE-C884-4A7C-B0BE-DBD34EA4DD05}" type="parTrans" cxnId="{245EFB46-9363-414B-A6B4-F126E8078D05}">
      <dgm:prSet/>
      <dgm:spPr/>
      <dgm:t>
        <a:bodyPr/>
        <a:lstStyle/>
        <a:p>
          <a:endParaRPr lang="es-ES" sz="1400">
            <a:latin typeface="Helvetica" pitchFamily="2" charset="0"/>
          </a:endParaRPr>
        </a:p>
      </dgm:t>
    </dgm:pt>
    <dgm:pt modelId="{A6C65DC1-5119-4742-8D93-76A37389FE08}" type="sibTrans" cxnId="{245EFB46-9363-414B-A6B4-F126E8078D05}">
      <dgm:prSet/>
      <dgm:spPr/>
      <dgm:t>
        <a:bodyPr/>
        <a:lstStyle/>
        <a:p>
          <a:endParaRPr lang="es-ES" sz="1400">
            <a:latin typeface="Helvetica" pitchFamily="2" charset="0"/>
          </a:endParaRPr>
        </a:p>
      </dgm:t>
    </dgm:pt>
    <dgm:pt modelId="{DEF4F9D7-E022-47A8-91A4-1BFFDDC25F37}">
      <dgm:prSet custT="1"/>
      <dgm:spPr>
        <a:solidFill>
          <a:schemeClr val="bg1">
            <a:alpha val="90000"/>
          </a:schemeClr>
        </a:solidFill>
      </dgm:spPr>
      <dgm:t>
        <a:bodyPr anchor="ctr"/>
        <a:lstStyle/>
        <a:p>
          <a:r>
            <a:rPr lang="es-ES" sz="1600" dirty="0">
              <a:solidFill>
                <a:schemeClr val="accent1">
                  <a:lumMod val="50000"/>
                </a:schemeClr>
              </a:solidFill>
              <a:latin typeface="Helvetica" pitchFamily="2" charset="0"/>
              <a:cs typeface="Helvetica" panose="020B0604020202020204" pitchFamily="34" charset="0"/>
            </a:rPr>
            <a:t>Peajes Electrónicos </a:t>
          </a:r>
        </a:p>
      </dgm:t>
    </dgm:pt>
    <dgm:pt modelId="{3CF75B3D-6F10-4CBF-AB9D-6149E4E091F6}" type="parTrans" cxnId="{68A1AE68-2AEF-4257-83E8-8B04A28B5B2B}">
      <dgm:prSet/>
      <dgm:spPr/>
      <dgm:t>
        <a:bodyPr/>
        <a:lstStyle/>
        <a:p>
          <a:endParaRPr lang="es-ES" sz="1400">
            <a:latin typeface="Helvetica" pitchFamily="2" charset="0"/>
          </a:endParaRPr>
        </a:p>
      </dgm:t>
    </dgm:pt>
    <dgm:pt modelId="{FE4D4568-75BC-43BC-A548-C6AA9DF9BCB4}" type="sibTrans" cxnId="{68A1AE68-2AEF-4257-83E8-8B04A28B5B2B}">
      <dgm:prSet/>
      <dgm:spPr/>
      <dgm:t>
        <a:bodyPr/>
        <a:lstStyle/>
        <a:p>
          <a:endParaRPr lang="es-ES" sz="1400">
            <a:latin typeface="Helvetica" pitchFamily="2" charset="0"/>
          </a:endParaRPr>
        </a:p>
      </dgm:t>
    </dgm:pt>
    <dgm:pt modelId="{C590C379-19EB-4418-A2A0-8F67BAA06A51}">
      <dgm:prSet custT="1"/>
      <dgm:spPr>
        <a:solidFill>
          <a:schemeClr val="bg1">
            <a:alpha val="90000"/>
          </a:schemeClr>
        </a:solidFill>
      </dgm:spPr>
      <dgm:t>
        <a:bodyPr anchor="ctr"/>
        <a:lstStyle/>
        <a:p>
          <a:pPr algn="l"/>
          <a:r>
            <a:rPr lang="es-ES" sz="1600" dirty="0">
              <a:solidFill>
                <a:schemeClr val="accent1">
                  <a:lumMod val="50000"/>
                </a:schemeClr>
              </a:solidFill>
              <a:latin typeface="Helvetica" pitchFamily="2" charset="0"/>
              <a:cs typeface="Helvetica" panose="020B0604020202020204" pitchFamily="34" charset="0"/>
            </a:rPr>
            <a:t>Cuentas Maestras Pagadoras</a:t>
          </a:r>
        </a:p>
      </dgm:t>
    </dgm:pt>
    <dgm:pt modelId="{61CD4258-E85E-40A6-A639-87FB30DEAEEB}" type="parTrans" cxnId="{23C0BB54-3BB7-471A-B0E9-A31C24F3504A}">
      <dgm:prSet/>
      <dgm:spPr/>
      <dgm:t>
        <a:bodyPr/>
        <a:lstStyle/>
        <a:p>
          <a:endParaRPr lang="es-ES" sz="1400">
            <a:latin typeface="Helvetica" pitchFamily="2" charset="0"/>
          </a:endParaRPr>
        </a:p>
      </dgm:t>
    </dgm:pt>
    <dgm:pt modelId="{F2CF4850-FC6D-4E87-AC24-7FE57CA808AC}" type="sibTrans" cxnId="{23C0BB54-3BB7-471A-B0E9-A31C24F3504A}">
      <dgm:prSet/>
      <dgm:spPr/>
      <dgm:t>
        <a:bodyPr/>
        <a:lstStyle/>
        <a:p>
          <a:endParaRPr lang="es-ES" sz="1400">
            <a:latin typeface="Helvetica" pitchFamily="2" charset="0"/>
          </a:endParaRPr>
        </a:p>
      </dgm:t>
    </dgm:pt>
    <dgm:pt modelId="{414ED058-B089-426B-AA56-E77D796ED20D}">
      <dgm:prSet custT="1"/>
      <dgm:spPr>
        <a:solidFill>
          <a:schemeClr val="bg1">
            <a:alpha val="90000"/>
          </a:schemeClr>
        </a:solidFill>
      </dgm:spPr>
      <dgm:t>
        <a:bodyPr anchor="ctr"/>
        <a:lstStyle/>
        <a:p>
          <a:pPr algn="l"/>
          <a:r>
            <a:rPr lang="es-ES" sz="1600" dirty="0">
              <a:solidFill>
                <a:schemeClr val="accent1">
                  <a:lumMod val="50000"/>
                </a:schemeClr>
              </a:solidFill>
              <a:latin typeface="Helvetica" pitchFamily="2" charset="0"/>
              <a:cs typeface="Helvetica" panose="020B0604020202020204" pitchFamily="34" charset="0"/>
            </a:rPr>
            <a:t>Pago de Seguridad Social-PILA </a:t>
          </a:r>
        </a:p>
      </dgm:t>
    </dgm:pt>
    <dgm:pt modelId="{C56142F6-5692-4971-A9AD-5CAFB3C7A741}" type="parTrans" cxnId="{67CCF2E1-02A1-4419-88B4-BAD258E24C79}">
      <dgm:prSet/>
      <dgm:spPr/>
      <dgm:t>
        <a:bodyPr/>
        <a:lstStyle/>
        <a:p>
          <a:endParaRPr lang="es-ES" sz="1400">
            <a:latin typeface="Helvetica" pitchFamily="2" charset="0"/>
          </a:endParaRPr>
        </a:p>
      </dgm:t>
    </dgm:pt>
    <dgm:pt modelId="{0001210B-8539-4A51-A5B9-71BB593FDB89}" type="sibTrans" cxnId="{67CCF2E1-02A1-4419-88B4-BAD258E24C79}">
      <dgm:prSet/>
      <dgm:spPr/>
      <dgm:t>
        <a:bodyPr/>
        <a:lstStyle/>
        <a:p>
          <a:endParaRPr lang="es-ES" sz="1400">
            <a:latin typeface="Helvetica" pitchFamily="2" charset="0"/>
          </a:endParaRPr>
        </a:p>
      </dgm:t>
    </dgm:pt>
    <dgm:pt modelId="{8D08586F-E053-4587-A2F1-5220C5E387E1}">
      <dgm:prSet custT="1"/>
      <dgm:spPr>
        <a:solidFill>
          <a:schemeClr val="bg1">
            <a:alpha val="90000"/>
          </a:schemeClr>
        </a:solidFill>
      </dgm:spPr>
      <dgm:t>
        <a:bodyPr anchor="ctr"/>
        <a:lstStyle/>
        <a:p>
          <a:pPr algn="l"/>
          <a:r>
            <a:rPr lang="es-ES" sz="1600" dirty="0">
              <a:solidFill>
                <a:schemeClr val="accent1">
                  <a:lumMod val="50000"/>
                </a:schemeClr>
              </a:solidFill>
              <a:latin typeface="Helvetica" pitchFamily="2" charset="0"/>
              <a:cs typeface="Helvetica" panose="020B0604020202020204" pitchFamily="34" charset="0"/>
            </a:rPr>
            <a:t>Pensiones</a:t>
          </a:r>
        </a:p>
      </dgm:t>
    </dgm:pt>
    <dgm:pt modelId="{D40ACA3E-C308-40EE-9572-D6E58520F944}" type="parTrans" cxnId="{3551D0EC-8144-4B24-BD48-9F2E0C9F7D60}">
      <dgm:prSet/>
      <dgm:spPr/>
      <dgm:t>
        <a:bodyPr/>
        <a:lstStyle/>
        <a:p>
          <a:endParaRPr lang="es-ES" sz="1400">
            <a:latin typeface="Helvetica" pitchFamily="2" charset="0"/>
          </a:endParaRPr>
        </a:p>
      </dgm:t>
    </dgm:pt>
    <dgm:pt modelId="{57CFA20B-868F-4FFF-894F-599D6BB6DC04}" type="sibTrans" cxnId="{3551D0EC-8144-4B24-BD48-9F2E0C9F7D60}">
      <dgm:prSet/>
      <dgm:spPr/>
      <dgm:t>
        <a:bodyPr/>
        <a:lstStyle/>
        <a:p>
          <a:endParaRPr lang="es-ES" sz="1400">
            <a:latin typeface="Helvetica" pitchFamily="2" charset="0"/>
          </a:endParaRPr>
        </a:p>
      </dgm:t>
    </dgm:pt>
    <dgm:pt modelId="{C76B5C1C-2099-4D72-AA2C-F38FD59D59CE}" type="pres">
      <dgm:prSet presAssocID="{96EB818B-2382-4283-B1F8-1DDFE041E574}" presName="diagram" presStyleCnt="0">
        <dgm:presLayoutVars>
          <dgm:dir/>
          <dgm:animLvl val="lvl"/>
          <dgm:resizeHandles val="exact"/>
        </dgm:presLayoutVars>
      </dgm:prSet>
      <dgm:spPr/>
    </dgm:pt>
    <dgm:pt modelId="{6F760087-872E-4635-AA72-12D4FF215696}" type="pres">
      <dgm:prSet presAssocID="{92388AF3-BF52-4827-8EC0-2FA4987DB61B}" presName="compNode" presStyleCnt="0"/>
      <dgm:spPr/>
    </dgm:pt>
    <dgm:pt modelId="{0FCD12F5-9121-49BC-9903-78BE7E009A95}" type="pres">
      <dgm:prSet presAssocID="{92388AF3-BF52-4827-8EC0-2FA4987DB61B}" presName="childRect" presStyleLbl="bgAcc1" presStyleIdx="0" presStyleCnt="2">
        <dgm:presLayoutVars>
          <dgm:bulletEnabled val="1"/>
        </dgm:presLayoutVars>
      </dgm:prSet>
      <dgm:spPr/>
    </dgm:pt>
    <dgm:pt modelId="{2BC51121-E1FE-4AE7-8474-8DA3A6DD14CF}" type="pres">
      <dgm:prSet presAssocID="{92388AF3-BF52-4827-8EC0-2FA4987DB61B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1458EFD1-BF36-4292-8078-917AA62EBBBF}" type="pres">
      <dgm:prSet presAssocID="{92388AF3-BF52-4827-8EC0-2FA4987DB61B}" presName="parentRect" presStyleLbl="alignNode1" presStyleIdx="0" presStyleCnt="2"/>
      <dgm:spPr/>
    </dgm:pt>
    <dgm:pt modelId="{80D41C6F-DEE7-4CA0-93A0-5F41E227FA63}" type="pres">
      <dgm:prSet presAssocID="{92388AF3-BF52-4827-8EC0-2FA4987DB61B}" presName="adorn" presStyleLbl="fgAccFollowNode1" presStyleIdx="0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5FA5C2A1-0360-4DF2-A09F-FCFD49614205}" type="pres">
      <dgm:prSet presAssocID="{BBAAC2DE-D041-445D-88A9-DB2C129145D1}" presName="sibTrans" presStyleLbl="sibTrans2D1" presStyleIdx="0" presStyleCnt="0"/>
      <dgm:spPr/>
    </dgm:pt>
    <dgm:pt modelId="{934E3D58-BF58-4D15-B9B2-E3B18AEB7E21}" type="pres">
      <dgm:prSet presAssocID="{F0CD5360-855D-4592-B237-EBD6188226B1}" presName="compNode" presStyleCnt="0"/>
      <dgm:spPr/>
    </dgm:pt>
    <dgm:pt modelId="{A32EB5C7-246B-4982-B4AD-4C14C99FFF09}" type="pres">
      <dgm:prSet presAssocID="{F0CD5360-855D-4592-B237-EBD6188226B1}" presName="childRect" presStyleLbl="bgAcc1" presStyleIdx="1" presStyleCnt="2">
        <dgm:presLayoutVars>
          <dgm:bulletEnabled val="1"/>
        </dgm:presLayoutVars>
      </dgm:prSet>
      <dgm:spPr/>
    </dgm:pt>
    <dgm:pt modelId="{C40A7336-A619-47A4-9A7E-30DAAE204DF2}" type="pres">
      <dgm:prSet presAssocID="{F0CD5360-855D-4592-B237-EBD6188226B1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F7B60AC0-DBF4-4C23-A148-D8415B5478A4}" type="pres">
      <dgm:prSet presAssocID="{F0CD5360-855D-4592-B237-EBD6188226B1}" presName="parentRect" presStyleLbl="alignNode1" presStyleIdx="1" presStyleCnt="2"/>
      <dgm:spPr/>
    </dgm:pt>
    <dgm:pt modelId="{E4C46BD1-9C8A-4AB5-88EF-2ED421AD86B5}" type="pres">
      <dgm:prSet presAssocID="{F0CD5360-855D-4592-B237-EBD6188226B1}" presName="adorn" presStyleLbl="fgAccFollowNode1" presStyleIdx="1" presStyleCnt="2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</dgm:pt>
  </dgm:ptLst>
  <dgm:cxnLst>
    <dgm:cxn modelId="{FB28E101-FD8E-44CF-990A-F481BFA3E390}" type="presOf" srcId="{96EB818B-2382-4283-B1F8-1DDFE041E574}" destId="{C76B5C1C-2099-4D72-AA2C-F38FD59D59CE}" srcOrd="0" destOrd="0" presId="urn:microsoft.com/office/officeart/2005/8/layout/bList2"/>
    <dgm:cxn modelId="{F6178811-CBC2-453C-99E8-F430D856C57F}" srcId="{92388AF3-BF52-4827-8EC0-2FA4987DB61B}" destId="{F60A2B17-45B3-4AD2-AFD1-D8F179D5266E}" srcOrd="0" destOrd="0" parTransId="{7C1FF21A-DE33-429C-A7E1-67B559D8203D}" sibTransId="{97C98123-D21B-4EE8-B03E-1579BC1342D4}"/>
    <dgm:cxn modelId="{075C9413-4010-409C-8198-8564C43C8F10}" srcId="{96EB818B-2382-4283-B1F8-1DDFE041E574}" destId="{92388AF3-BF52-4827-8EC0-2FA4987DB61B}" srcOrd="0" destOrd="0" parTransId="{87955B15-0192-4A6B-BAD7-2963457B68B8}" sibTransId="{BBAAC2DE-D041-445D-88A9-DB2C129145D1}"/>
    <dgm:cxn modelId="{D42B7B23-9A07-471F-9969-9FBFEEEF7119}" srcId="{96EB818B-2382-4283-B1F8-1DDFE041E574}" destId="{F0CD5360-855D-4592-B237-EBD6188226B1}" srcOrd="1" destOrd="0" parTransId="{5CAD43A2-CEEE-4FC0-8AB8-B8432EE9E842}" sibTransId="{950A34E6-B909-4FEA-B7B5-73D0787CC655}"/>
    <dgm:cxn modelId="{327D145D-1574-4153-AB08-B1292A16AC0C}" type="presOf" srcId="{D246711E-DBAB-4800-8F46-F2CDDA651F02}" destId="{0FCD12F5-9121-49BC-9903-78BE7E009A95}" srcOrd="0" destOrd="1" presId="urn:microsoft.com/office/officeart/2005/8/layout/bList2"/>
    <dgm:cxn modelId="{245EFB46-9363-414B-A6B4-F126E8078D05}" srcId="{92388AF3-BF52-4827-8EC0-2FA4987DB61B}" destId="{4C6419B4-A674-4E98-8859-0B62A6F3E25F}" srcOrd="2" destOrd="0" parTransId="{E84400FE-C884-4A7C-B0BE-DBD34EA4DD05}" sibTransId="{A6C65DC1-5119-4742-8D93-76A37389FE08}"/>
    <dgm:cxn modelId="{68A1AE68-2AEF-4257-83E8-8B04A28B5B2B}" srcId="{92388AF3-BF52-4827-8EC0-2FA4987DB61B}" destId="{DEF4F9D7-E022-47A8-91A4-1BFFDDC25F37}" srcOrd="3" destOrd="0" parTransId="{3CF75B3D-6F10-4CBF-AB9D-6149E4E091F6}" sibTransId="{FE4D4568-75BC-43BC-A548-C6AA9DF9BCB4}"/>
    <dgm:cxn modelId="{27CA0A4A-CA66-4D42-AC6F-457C088A952A}" type="presOf" srcId="{4C6419B4-A674-4E98-8859-0B62A6F3E25F}" destId="{0FCD12F5-9121-49BC-9903-78BE7E009A95}" srcOrd="0" destOrd="2" presId="urn:microsoft.com/office/officeart/2005/8/layout/bList2"/>
    <dgm:cxn modelId="{C53F3650-119F-49D2-89C8-A4829351A945}" type="presOf" srcId="{F0CD5360-855D-4592-B237-EBD6188226B1}" destId="{F7B60AC0-DBF4-4C23-A148-D8415B5478A4}" srcOrd="1" destOrd="0" presId="urn:microsoft.com/office/officeart/2005/8/layout/bList2"/>
    <dgm:cxn modelId="{23C0BB54-3BB7-471A-B0E9-A31C24F3504A}" srcId="{F0CD5360-855D-4592-B237-EBD6188226B1}" destId="{C590C379-19EB-4418-A2A0-8F67BAA06A51}" srcOrd="0" destOrd="0" parTransId="{61CD4258-E85E-40A6-A639-87FB30DEAEEB}" sibTransId="{F2CF4850-FC6D-4E87-AC24-7FE57CA808AC}"/>
    <dgm:cxn modelId="{6BE6117B-2EF9-4D49-AD52-10B856A9FEA5}" type="presOf" srcId="{F0CD5360-855D-4592-B237-EBD6188226B1}" destId="{C40A7336-A619-47A4-9A7E-30DAAE204DF2}" srcOrd="0" destOrd="0" presId="urn:microsoft.com/office/officeart/2005/8/layout/bList2"/>
    <dgm:cxn modelId="{5E080690-00F6-4A2D-B769-D6B5C79B85A7}" type="presOf" srcId="{BBAAC2DE-D041-445D-88A9-DB2C129145D1}" destId="{5FA5C2A1-0360-4DF2-A09F-FCFD49614205}" srcOrd="0" destOrd="0" presId="urn:microsoft.com/office/officeart/2005/8/layout/bList2"/>
    <dgm:cxn modelId="{E6FC35A5-4229-48AE-9472-860910BE6281}" type="presOf" srcId="{8D08586F-E053-4587-A2F1-5220C5E387E1}" destId="{A32EB5C7-246B-4982-B4AD-4C14C99FFF09}" srcOrd="0" destOrd="2" presId="urn:microsoft.com/office/officeart/2005/8/layout/bList2"/>
    <dgm:cxn modelId="{79423FBD-4477-499C-A25B-5D3EE0542DCB}" type="presOf" srcId="{F60A2B17-45B3-4AD2-AFD1-D8F179D5266E}" destId="{0FCD12F5-9121-49BC-9903-78BE7E009A95}" srcOrd="0" destOrd="0" presId="urn:microsoft.com/office/officeart/2005/8/layout/bList2"/>
    <dgm:cxn modelId="{ACE39ABF-D207-4D30-AA3E-D298C3A200DC}" type="presOf" srcId="{C590C379-19EB-4418-A2A0-8F67BAA06A51}" destId="{A32EB5C7-246B-4982-B4AD-4C14C99FFF09}" srcOrd="0" destOrd="0" presId="urn:microsoft.com/office/officeart/2005/8/layout/bList2"/>
    <dgm:cxn modelId="{AF4500D3-7F2D-4426-8887-BF2AFB7B3EFA}" type="presOf" srcId="{DEF4F9D7-E022-47A8-91A4-1BFFDDC25F37}" destId="{0FCD12F5-9121-49BC-9903-78BE7E009A95}" srcOrd="0" destOrd="3" presId="urn:microsoft.com/office/officeart/2005/8/layout/bList2"/>
    <dgm:cxn modelId="{83E658DC-3A45-4ACE-B992-605FEB818574}" type="presOf" srcId="{92388AF3-BF52-4827-8EC0-2FA4987DB61B}" destId="{2BC51121-E1FE-4AE7-8474-8DA3A6DD14CF}" srcOrd="0" destOrd="0" presId="urn:microsoft.com/office/officeart/2005/8/layout/bList2"/>
    <dgm:cxn modelId="{67CCF2E1-02A1-4419-88B4-BAD258E24C79}" srcId="{F0CD5360-855D-4592-B237-EBD6188226B1}" destId="{414ED058-B089-426B-AA56-E77D796ED20D}" srcOrd="1" destOrd="0" parTransId="{C56142F6-5692-4971-A9AD-5CAFB3C7A741}" sibTransId="{0001210B-8539-4A51-A5B9-71BB593FDB89}"/>
    <dgm:cxn modelId="{94C754E6-9E0C-463E-94D0-B7C049C70DC3}" type="presOf" srcId="{92388AF3-BF52-4827-8EC0-2FA4987DB61B}" destId="{1458EFD1-BF36-4292-8078-917AA62EBBBF}" srcOrd="1" destOrd="0" presId="urn:microsoft.com/office/officeart/2005/8/layout/bList2"/>
    <dgm:cxn modelId="{3551D0EC-8144-4B24-BD48-9F2E0C9F7D60}" srcId="{F0CD5360-855D-4592-B237-EBD6188226B1}" destId="{8D08586F-E053-4587-A2F1-5220C5E387E1}" srcOrd="2" destOrd="0" parTransId="{D40ACA3E-C308-40EE-9572-D6E58520F944}" sibTransId="{57CFA20B-868F-4FFF-894F-599D6BB6DC04}"/>
    <dgm:cxn modelId="{D28353F1-872B-400F-A1C9-00F40A7D12B1}" srcId="{92388AF3-BF52-4827-8EC0-2FA4987DB61B}" destId="{D246711E-DBAB-4800-8F46-F2CDDA651F02}" srcOrd="1" destOrd="0" parTransId="{7CD1F250-5B2B-4E39-9D59-2979979ADA6A}" sibTransId="{25488E69-75D6-4FCE-A286-89EC2D5A063F}"/>
    <dgm:cxn modelId="{683C90F4-39EE-41AD-ABA3-AB47F18F3BBA}" type="presOf" srcId="{414ED058-B089-426B-AA56-E77D796ED20D}" destId="{A32EB5C7-246B-4982-B4AD-4C14C99FFF09}" srcOrd="0" destOrd="1" presId="urn:microsoft.com/office/officeart/2005/8/layout/bList2"/>
    <dgm:cxn modelId="{17A2D408-A8DB-4821-B510-3FB1E136DBD6}" type="presParOf" srcId="{C76B5C1C-2099-4D72-AA2C-F38FD59D59CE}" destId="{6F760087-872E-4635-AA72-12D4FF215696}" srcOrd="0" destOrd="0" presId="urn:microsoft.com/office/officeart/2005/8/layout/bList2"/>
    <dgm:cxn modelId="{ED679266-20BD-4FBD-9771-2A5FBE62B062}" type="presParOf" srcId="{6F760087-872E-4635-AA72-12D4FF215696}" destId="{0FCD12F5-9121-49BC-9903-78BE7E009A95}" srcOrd="0" destOrd="0" presId="urn:microsoft.com/office/officeart/2005/8/layout/bList2"/>
    <dgm:cxn modelId="{BCE0D19B-1B9F-46D8-97E1-D4A6DD8CB3F9}" type="presParOf" srcId="{6F760087-872E-4635-AA72-12D4FF215696}" destId="{2BC51121-E1FE-4AE7-8474-8DA3A6DD14CF}" srcOrd="1" destOrd="0" presId="urn:microsoft.com/office/officeart/2005/8/layout/bList2"/>
    <dgm:cxn modelId="{D03BA3A2-8B7C-4A9F-B900-87F67235203B}" type="presParOf" srcId="{6F760087-872E-4635-AA72-12D4FF215696}" destId="{1458EFD1-BF36-4292-8078-917AA62EBBBF}" srcOrd="2" destOrd="0" presId="urn:microsoft.com/office/officeart/2005/8/layout/bList2"/>
    <dgm:cxn modelId="{66C883C7-D167-43E9-8CE5-3EB91D18BA23}" type="presParOf" srcId="{6F760087-872E-4635-AA72-12D4FF215696}" destId="{80D41C6F-DEE7-4CA0-93A0-5F41E227FA63}" srcOrd="3" destOrd="0" presId="urn:microsoft.com/office/officeart/2005/8/layout/bList2"/>
    <dgm:cxn modelId="{64DB0F86-5BAB-41FA-9E9B-ABEDEE44C1D0}" type="presParOf" srcId="{C76B5C1C-2099-4D72-AA2C-F38FD59D59CE}" destId="{5FA5C2A1-0360-4DF2-A09F-FCFD49614205}" srcOrd="1" destOrd="0" presId="urn:microsoft.com/office/officeart/2005/8/layout/bList2"/>
    <dgm:cxn modelId="{A7067D49-D679-43CC-8401-61B7D6D19ABD}" type="presParOf" srcId="{C76B5C1C-2099-4D72-AA2C-F38FD59D59CE}" destId="{934E3D58-BF58-4D15-B9B2-E3B18AEB7E21}" srcOrd="2" destOrd="0" presId="urn:microsoft.com/office/officeart/2005/8/layout/bList2"/>
    <dgm:cxn modelId="{67C58346-F2AC-4938-A522-1A89D77EC7E7}" type="presParOf" srcId="{934E3D58-BF58-4D15-B9B2-E3B18AEB7E21}" destId="{A32EB5C7-246B-4982-B4AD-4C14C99FFF09}" srcOrd="0" destOrd="0" presId="urn:microsoft.com/office/officeart/2005/8/layout/bList2"/>
    <dgm:cxn modelId="{6F83478B-E211-478D-A57C-B97DE5AD7A69}" type="presParOf" srcId="{934E3D58-BF58-4D15-B9B2-E3B18AEB7E21}" destId="{C40A7336-A619-47A4-9A7E-30DAAE204DF2}" srcOrd="1" destOrd="0" presId="urn:microsoft.com/office/officeart/2005/8/layout/bList2"/>
    <dgm:cxn modelId="{CEB5AC97-5464-4D0F-8B68-BB7CDFA88E78}" type="presParOf" srcId="{934E3D58-BF58-4D15-B9B2-E3B18AEB7E21}" destId="{F7B60AC0-DBF4-4C23-A148-D8415B5478A4}" srcOrd="2" destOrd="0" presId="urn:microsoft.com/office/officeart/2005/8/layout/bList2"/>
    <dgm:cxn modelId="{1C25D009-5206-4D1B-896F-A78A2CE7BA8D}" type="presParOf" srcId="{934E3D58-BF58-4D15-B9B2-E3B18AEB7E21}" destId="{E4C46BD1-9C8A-4AB5-88EF-2ED421AD86B5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CD12F5-9121-49BC-9903-78BE7E009A95}">
      <dsp:nvSpPr>
        <dsp:cNvPr id="0" name=""/>
        <dsp:cNvSpPr/>
      </dsp:nvSpPr>
      <dsp:spPr>
        <a:xfrm>
          <a:off x="378033" y="1316"/>
          <a:ext cx="2572657" cy="1920434"/>
        </a:xfrm>
        <a:prstGeom prst="round2SameRect">
          <a:avLst>
            <a:gd name="adj1" fmla="val 8000"/>
            <a:gd name="adj2" fmla="val 0"/>
          </a:avLst>
        </a:prstGeom>
        <a:solidFill>
          <a:schemeClr val="bg1">
            <a:alpha val="9000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60960" rIns="20320" bIns="2032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>
              <a:solidFill>
                <a:schemeClr val="accent1">
                  <a:lumMod val="50000"/>
                </a:schemeClr>
              </a:solidFill>
              <a:latin typeface="Helvetica" pitchFamily="2" charset="0"/>
              <a:cs typeface="Helvetica" panose="020B0604020202020204" pitchFamily="34" charset="0"/>
            </a:rPr>
            <a:t>Impuestos Nacionales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>
              <a:solidFill>
                <a:schemeClr val="accent1">
                  <a:lumMod val="50000"/>
                </a:schemeClr>
              </a:solidFill>
              <a:latin typeface="Helvetica" pitchFamily="2" charset="0"/>
              <a:cs typeface="Helvetica" panose="020B0604020202020204" pitchFamily="34" charset="0"/>
            </a:rPr>
            <a:t>Impuestos Distritales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>
              <a:solidFill>
                <a:schemeClr val="accent1">
                  <a:lumMod val="50000"/>
                </a:schemeClr>
              </a:solidFill>
              <a:latin typeface="Helvetica" pitchFamily="2" charset="0"/>
              <a:cs typeface="Helvetica" panose="020B0604020202020204" pitchFamily="34" charset="0"/>
            </a:rPr>
            <a:t>Impuestos Aduaneros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>
              <a:solidFill>
                <a:schemeClr val="accent1">
                  <a:lumMod val="50000"/>
                </a:schemeClr>
              </a:solidFill>
              <a:latin typeface="Helvetica" pitchFamily="2" charset="0"/>
              <a:cs typeface="Helvetica" panose="020B0604020202020204" pitchFamily="34" charset="0"/>
            </a:rPr>
            <a:t>Peajes Electrónicos </a:t>
          </a:r>
        </a:p>
      </dsp:txBody>
      <dsp:txXfrm>
        <a:off x="423031" y="46314"/>
        <a:ext cx="2482661" cy="1875436"/>
      </dsp:txXfrm>
    </dsp:sp>
    <dsp:sp modelId="{1458EFD1-BF36-4292-8078-917AA62EBBBF}">
      <dsp:nvSpPr>
        <dsp:cNvPr id="0" name=""/>
        <dsp:cNvSpPr/>
      </dsp:nvSpPr>
      <dsp:spPr>
        <a:xfrm>
          <a:off x="378033" y="1921750"/>
          <a:ext cx="2572657" cy="825786"/>
        </a:xfrm>
        <a:prstGeom prst="rect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0" rIns="1778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>
              <a:latin typeface="Helvetica" pitchFamily="2" charset="0"/>
            </a:rPr>
            <a:t>Recaudos</a:t>
          </a:r>
          <a:endParaRPr lang="es-ES" sz="1200" b="1" kern="1200" dirty="0">
            <a:latin typeface="Helvetica" pitchFamily="2" charset="0"/>
          </a:endParaRPr>
        </a:p>
      </dsp:txBody>
      <dsp:txXfrm>
        <a:off x="378033" y="1921750"/>
        <a:ext cx="1811730" cy="825786"/>
      </dsp:txXfrm>
    </dsp:sp>
    <dsp:sp modelId="{80D41C6F-DEE7-4CA0-93A0-5F41E227FA63}">
      <dsp:nvSpPr>
        <dsp:cNvPr id="0" name=""/>
        <dsp:cNvSpPr/>
      </dsp:nvSpPr>
      <dsp:spPr>
        <a:xfrm>
          <a:off x="2262540" y="2052918"/>
          <a:ext cx="900429" cy="900429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2EB5C7-246B-4982-B4AD-4C14C99FFF09}">
      <dsp:nvSpPr>
        <dsp:cNvPr id="0" name=""/>
        <dsp:cNvSpPr/>
      </dsp:nvSpPr>
      <dsp:spPr>
        <a:xfrm>
          <a:off x="3386046" y="1316"/>
          <a:ext cx="2572657" cy="1920434"/>
        </a:xfrm>
        <a:prstGeom prst="round2SameRect">
          <a:avLst>
            <a:gd name="adj1" fmla="val 8000"/>
            <a:gd name="adj2" fmla="val 0"/>
          </a:avLst>
        </a:prstGeom>
        <a:solidFill>
          <a:schemeClr val="bg1">
            <a:alpha val="9000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60960" rIns="20320" bIns="2032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>
              <a:solidFill>
                <a:schemeClr val="accent1">
                  <a:lumMod val="50000"/>
                </a:schemeClr>
              </a:solidFill>
              <a:latin typeface="Helvetica" pitchFamily="2" charset="0"/>
              <a:cs typeface="Helvetica" panose="020B0604020202020204" pitchFamily="34" charset="0"/>
            </a:rPr>
            <a:t>Cuentas Maestras Pagadoras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>
              <a:solidFill>
                <a:schemeClr val="accent1">
                  <a:lumMod val="50000"/>
                </a:schemeClr>
              </a:solidFill>
              <a:latin typeface="Helvetica" pitchFamily="2" charset="0"/>
              <a:cs typeface="Helvetica" panose="020B0604020202020204" pitchFamily="34" charset="0"/>
            </a:rPr>
            <a:t>Pago de Seguridad Social-PILA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>
              <a:solidFill>
                <a:schemeClr val="accent1">
                  <a:lumMod val="50000"/>
                </a:schemeClr>
              </a:solidFill>
              <a:latin typeface="Helvetica" pitchFamily="2" charset="0"/>
              <a:cs typeface="Helvetica" panose="020B0604020202020204" pitchFamily="34" charset="0"/>
            </a:rPr>
            <a:t>Pensiones</a:t>
          </a:r>
        </a:p>
      </dsp:txBody>
      <dsp:txXfrm>
        <a:off x="3431044" y="46314"/>
        <a:ext cx="2482661" cy="1875436"/>
      </dsp:txXfrm>
    </dsp:sp>
    <dsp:sp modelId="{F7B60AC0-DBF4-4C23-A148-D8415B5478A4}">
      <dsp:nvSpPr>
        <dsp:cNvPr id="0" name=""/>
        <dsp:cNvSpPr/>
      </dsp:nvSpPr>
      <dsp:spPr>
        <a:xfrm>
          <a:off x="3386046" y="1921750"/>
          <a:ext cx="2572657" cy="825786"/>
        </a:xfrm>
        <a:prstGeom prst="rect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0" rIns="1778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>
              <a:latin typeface="Helvetica" pitchFamily="2" charset="0"/>
            </a:rPr>
            <a:t>Pagos</a:t>
          </a:r>
          <a:r>
            <a:rPr lang="es-ES" sz="1200" kern="1200" dirty="0">
              <a:latin typeface="Helvetica" pitchFamily="2" charset="0"/>
            </a:rPr>
            <a:t> </a:t>
          </a:r>
        </a:p>
      </dsp:txBody>
      <dsp:txXfrm>
        <a:off x="3386046" y="1921750"/>
        <a:ext cx="1811730" cy="825786"/>
      </dsp:txXfrm>
    </dsp:sp>
    <dsp:sp modelId="{E4C46BD1-9C8A-4AB5-88EF-2ED421AD86B5}">
      <dsp:nvSpPr>
        <dsp:cNvPr id="0" name=""/>
        <dsp:cNvSpPr/>
      </dsp:nvSpPr>
      <dsp:spPr>
        <a:xfrm>
          <a:off x="5270553" y="2052918"/>
          <a:ext cx="900429" cy="900429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0B0D02-F876-4624-A8F4-E741324CF3FA}" type="datetimeFigureOut">
              <a:rPr lang="es-CO" smtClean="0"/>
              <a:t>23/08/2018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-758825" y="1143000"/>
            <a:ext cx="83756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81F594-BDEA-4901-90D6-B9E56B46DBE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92181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1F594-BDEA-4901-90D6-B9E56B46DBE8}" type="slidenum">
              <a:rPr lang="es-CO" smtClean="0"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2461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/>
              <a:t> 7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1F594-BDEA-4901-90D6-B9E56B46DBE8}" type="slidenum">
              <a:rPr lang="es-CO" smtClean="0"/>
              <a:t>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67240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/>
              <a:t> 7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1F594-BDEA-4901-90D6-B9E56B46DBE8}" type="slidenum">
              <a:rPr lang="es-CO" smtClean="0"/>
              <a:t>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415876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1F594-BDEA-4901-90D6-B9E56B46DBE8}" type="slidenum">
              <a:rPr lang="es-CO" smtClean="0"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133630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1F594-BDEA-4901-90D6-B9E56B46DBE8}" type="slidenum">
              <a:rPr lang="es-CO" smtClean="0"/>
              <a:t>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85804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25962" y="1565271"/>
            <a:ext cx="11627565" cy="1080060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051923" y="2855278"/>
            <a:ext cx="9575642" cy="128767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845B5-60E7-F740-BE29-EDB4DC12FB24}" type="datetimeFigureOut">
              <a:rPr lang="es-ES" smtClean="0"/>
              <a:t>23/08/2018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CFB65-707A-D249-975F-5B333BCD78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2720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845B5-60E7-F740-BE29-EDB4DC12FB24}" type="datetimeFigureOut">
              <a:rPr lang="es-ES" smtClean="0"/>
              <a:t>23/08/2018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CFB65-707A-D249-975F-5B333BCD78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2946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14838445" y="148130"/>
            <a:ext cx="4602578" cy="3158534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1023588" y="148130"/>
            <a:ext cx="13586866" cy="3158534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845B5-60E7-F740-BE29-EDB4DC12FB24}" type="datetimeFigureOut">
              <a:rPr lang="es-ES" smtClean="0"/>
              <a:t>23/08/2018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CFB65-707A-D249-975F-5B333BCD78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5091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845B5-60E7-F740-BE29-EDB4DC12FB24}" type="datetimeFigureOut">
              <a:rPr lang="es-ES" smtClean="0"/>
              <a:t>23/08/2018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CFB65-707A-D249-975F-5B333BCD78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73265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80585" y="3237848"/>
            <a:ext cx="11627565" cy="100074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080585" y="2135627"/>
            <a:ext cx="11627565" cy="1102221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845B5-60E7-F740-BE29-EDB4DC12FB24}" type="datetimeFigureOut">
              <a:rPr lang="es-ES" smtClean="0"/>
              <a:t>23/08/2018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CFB65-707A-D249-975F-5B333BCD78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0801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023588" y="864282"/>
            <a:ext cx="9093534" cy="244238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10345113" y="864282"/>
            <a:ext cx="9095910" cy="244238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845B5-60E7-F740-BE29-EDB4DC12FB24}" type="datetimeFigureOut">
              <a:rPr lang="es-ES" smtClean="0"/>
              <a:t>23/08/2018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CFB65-707A-D249-975F-5B333BCD78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9766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975" y="201782"/>
            <a:ext cx="12311539" cy="839788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83974" y="1127882"/>
            <a:ext cx="6044150" cy="47004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83974" y="1597929"/>
            <a:ext cx="6044150" cy="290309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948991" y="1127882"/>
            <a:ext cx="6046524" cy="47004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948991" y="1597929"/>
            <a:ext cx="6046524" cy="290309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845B5-60E7-F740-BE29-EDB4DC12FB24}" type="datetimeFigureOut">
              <a:rPr lang="es-ES" smtClean="0"/>
              <a:t>23/08/2018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CFB65-707A-D249-975F-5B333BCD78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3873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845B5-60E7-F740-BE29-EDB4DC12FB24}" type="datetimeFigureOut">
              <a:rPr lang="es-ES" smtClean="0"/>
              <a:t>23/08/2018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CFB65-707A-D249-975F-5B333BCD78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6736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845B5-60E7-F740-BE29-EDB4DC12FB24}" type="datetimeFigureOut">
              <a:rPr lang="es-ES" smtClean="0"/>
              <a:t>23/08/2018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CFB65-707A-D249-975F-5B333BCD78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1225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975" y="200616"/>
            <a:ext cx="4500457" cy="85378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348300" y="200616"/>
            <a:ext cx="7647214" cy="43004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83975" y="1054400"/>
            <a:ext cx="4500457" cy="344662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845B5-60E7-F740-BE29-EDB4DC12FB24}" type="datetimeFigureOut">
              <a:rPr lang="es-ES" smtClean="0"/>
              <a:t>23/08/2018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CFB65-707A-D249-975F-5B333BCD78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3075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81275" y="3527108"/>
            <a:ext cx="8207693" cy="41639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2681275" y="450219"/>
            <a:ext cx="8207693" cy="302323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681275" y="3943503"/>
            <a:ext cx="8207693" cy="591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845B5-60E7-F740-BE29-EDB4DC12FB24}" type="datetimeFigureOut">
              <a:rPr lang="es-ES" smtClean="0"/>
              <a:t>23/08/2018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CFB65-707A-D249-975F-5B333BCD78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4017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83975" y="201782"/>
            <a:ext cx="12311539" cy="839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83975" y="1175703"/>
            <a:ext cx="12311539" cy="33253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83974" y="4670152"/>
            <a:ext cx="3191881" cy="2682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845B5-60E7-F740-BE29-EDB4DC12FB24}" type="datetimeFigureOut">
              <a:rPr lang="es-ES" smtClean="0"/>
              <a:t>23/08/2018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673825" y="4670152"/>
            <a:ext cx="4331838" cy="2682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9803633" y="4670152"/>
            <a:ext cx="3191881" cy="2682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CFB65-707A-D249-975F-5B333BCD78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0734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6371587" y="1457533"/>
            <a:ext cx="568020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i="1" dirty="0">
                <a:solidFill>
                  <a:srgbClr val="143656"/>
                </a:solidFill>
              </a:rPr>
              <a:t>PANEL: </a:t>
            </a:r>
          </a:p>
          <a:p>
            <a:pPr algn="ctr"/>
            <a:r>
              <a:rPr lang="es-ES" sz="4400" b="1" dirty="0">
                <a:solidFill>
                  <a:srgbClr val="143656"/>
                </a:solidFill>
              </a:rPr>
              <a:t>REDUCCIÓN DEL USO DEL EFECTIVO 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9288586" y="4382915"/>
            <a:ext cx="26626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000" b="1" dirty="0">
                <a:solidFill>
                  <a:srgbClr val="143656"/>
                </a:solidFill>
              </a:rPr>
              <a:t>Agosto 24 de 2018</a:t>
            </a:r>
          </a:p>
        </p:txBody>
      </p:sp>
    </p:spTree>
    <p:extLst>
      <p:ext uri="{BB962C8B-B14F-4D97-AF65-F5344CB8AC3E}">
        <p14:creationId xmlns:p14="http://schemas.microsoft.com/office/powerpoint/2010/main" val="1015777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607779" y="100558"/>
            <a:ext cx="63177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800" dirty="0">
                <a:solidFill>
                  <a:srgbClr val="143656"/>
                </a:solidFill>
                <a:latin typeface="Helvetica" pitchFamily="2" charset="0"/>
              </a:rPr>
              <a:t>Contexto colombiano  </a:t>
            </a:r>
          </a:p>
        </p:txBody>
      </p:sp>
      <p:sp>
        <p:nvSpPr>
          <p:cNvPr id="3" name="Rectángulo 2"/>
          <p:cNvSpPr/>
          <p:nvPr/>
        </p:nvSpPr>
        <p:spPr>
          <a:xfrm>
            <a:off x="607779" y="869356"/>
            <a:ext cx="124639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>
                <a:solidFill>
                  <a:schemeClr val="accent1">
                    <a:lumMod val="50000"/>
                  </a:schemeClr>
                </a:solidFill>
              </a:rPr>
              <a:t>La economía colombiana se ha caracterizado por presentar altos niveles de uso de efectivo, el gravamen a los movimientos financieros (GMF) introducido a finales del siglo pasado es una de las causas centrales de la alta demanda de efectivo en Colombia. </a:t>
            </a: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3796619"/>
              </p:ext>
            </p:extLst>
          </p:nvPr>
        </p:nvGraphicFramePr>
        <p:xfrm>
          <a:off x="614319" y="1748032"/>
          <a:ext cx="5535763" cy="28249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6" name="35 Conector recto"/>
          <p:cNvCxnSpPr/>
          <p:nvPr/>
        </p:nvCxnSpPr>
        <p:spPr>
          <a:xfrm>
            <a:off x="1899864" y="2234349"/>
            <a:ext cx="21410" cy="1701738"/>
          </a:xfrm>
          <a:prstGeom prst="line">
            <a:avLst/>
          </a:prstGeom>
          <a:ln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/>
          <p:cNvSpPr txBox="1"/>
          <p:nvPr/>
        </p:nvSpPr>
        <p:spPr>
          <a:xfrm>
            <a:off x="1428161" y="2138138"/>
            <a:ext cx="5856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dirty="0">
                <a:solidFill>
                  <a:srgbClr val="FFC000"/>
                </a:solidFill>
                <a:latin typeface="HelveticaNeueLT Std" panose="020B0604020202020204" pitchFamily="34" charset="0"/>
              </a:rPr>
              <a:t>GMF</a:t>
            </a:r>
          </a:p>
        </p:txBody>
      </p:sp>
      <p:sp>
        <p:nvSpPr>
          <p:cNvPr id="18" name="12 Elipse"/>
          <p:cNvSpPr/>
          <p:nvPr/>
        </p:nvSpPr>
        <p:spPr>
          <a:xfrm>
            <a:off x="6438119" y="2705180"/>
            <a:ext cx="779930" cy="302559"/>
          </a:xfrm>
          <a:prstGeom prst="roundRect">
            <a:avLst/>
          </a:prstGeom>
          <a:solidFill>
            <a:schemeClr val="tx2"/>
          </a:solidFill>
          <a:ln w="9525">
            <a:solidFill>
              <a:srgbClr val="203A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solidFill>
                  <a:prstClr val="white"/>
                </a:solidFill>
                <a:latin typeface="Helvetica LT Std" panose="020B0504020202020204" pitchFamily="34" charset="0"/>
              </a:rPr>
              <a:t>8,5%</a:t>
            </a:r>
            <a:endParaRPr lang="es-CO" sz="1400" b="1" dirty="0">
              <a:solidFill>
                <a:prstClr val="white"/>
              </a:solidFill>
              <a:latin typeface="Helvetica LT Std" panose="020B0504020202020204" pitchFamily="34" charset="0"/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6421678" y="3346553"/>
            <a:ext cx="779930" cy="61200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>
                <a:solidFill>
                  <a:prstClr val="white"/>
                </a:solidFill>
                <a:latin typeface="Helvetica LT Std" panose="020B0504020202020204" pitchFamily="34" charset="0"/>
              </a:rPr>
              <a:t>Meta PND</a:t>
            </a:r>
            <a:endParaRPr lang="es-ES" sz="1200" dirty="0">
              <a:solidFill>
                <a:prstClr val="white"/>
              </a:solidFill>
              <a:latin typeface="Helvetica LT Std" panose="020B0504020202020204" pitchFamily="34" charset="0"/>
            </a:endParaRPr>
          </a:p>
        </p:txBody>
      </p:sp>
      <p:sp>
        <p:nvSpPr>
          <p:cNvPr id="20" name="Rectángulo: esquinas redondeadas 19"/>
          <p:cNvSpPr/>
          <p:nvPr/>
        </p:nvSpPr>
        <p:spPr>
          <a:xfrm>
            <a:off x="6421678" y="4119551"/>
            <a:ext cx="779930" cy="30255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1F497D"/>
                </a:solidFill>
                <a:latin typeface="Helvetica LT Std" panose="020B0504020202020204" pitchFamily="34" charset="0"/>
              </a:rPr>
              <a:t>2018</a:t>
            </a:r>
            <a:endParaRPr lang="es-ES" dirty="0">
              <a:solidFill>
                <a:srgbClr val="1F497D"/>
              </a:solidFill>
              <a:latin typeface="Helvetica LT Std" panose="020B0504020202020204" pitchFamily="34" charset="0"/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9342670" y="3346553"/>
            <a:ext cx="779930" cy="61200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en-US" sz="1200" dirty="0">
              <a:solidFill>
                <a:prstClr val="white"/>
              </a:solidFill>
              <a:latin typeface="Helvetica LT Std" panose="020B0504020202020204" pitchFamily="34" charset="0"/>
            </a:endParaRPr>
          </a:p>
          <a:p>
            <a:pPr algn="ctr"/>
            <a:r>
              <a:rPr lang="en-US" sz="1200" dirty="0">
                <a:solidFill>
                  <a:prstClr val="white"/>
                </a:solidFill>
                <a:latin typeface="Helvetica LT Std" panose="020B0504020202020204" pitchFamily="34" charset="0"/>
              </a:rPr>
              <a:t>OCDE</a:t>
            </a:r>
          </a:p>
          <a:p>
            <a:pPr algn="ctr"/>
            <a:endParaRPr lang="es-ES" sz="1200" dirty="0">
              <a:solidFill>
                <a:prstClr val="white"/>
              </a:solidFill>
              <a:latin typeface="Helvetica LT Std" panose="020B0504020202020204" pitchFamily="34" charset="0"/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7454098" y="3346553"/>
            <a:ext cx="779930" cy="61200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 err="1">
                <a:solidFill>
                  <a:prstClr val="white"/>
                </a:solidFill>
                <a:latin typeface="Helvetica LT Std" panose="020B0504020202020204" pitchFamily="34" charset="0"/>
              </a:rPr>
              <a:t>Ingreso</a:t>
            </a:r>
            <a:r>
              <a:rPr lang="en-US" sz="1200" dirty="0">
                <a:solidFill>
                  <a:prstClr val="white"/>
                </a:solidFill>
                <a:latin typeface="Helvetica LT Std" panose="020B0504020202020204" pitchFamily="34" charset="0"/>
              </a:rPr>
              <a:t> </a:t>
            </a:r>
            <a:r>
              <a:rPr lang="en-US" sz="1200" dirty="0" err="1">
                <a:solidFill>
                  <a:prstClr val="white"/>
                </a:solidFill>
                <a:latin typeface="Helvetica LT Std" panose="020B0504020202020204" pitchFamily="34" charset="0"/>
              </a:rPr>
              <a:t>Medio</a:t>
            </a:r>
            <a:r>
              <a:rPr lang="en-US" sz="1200" dirty="0">
                <a:solidFill>
                  <a:prstClr val="white"/>
                </a:solidFill>
                <a:latin typeface="Helvetica LT Std" panose="020B0504020202020204" pitchFamily="34" charset="0"/>
              </a:rPr>
              <a:t> Alto</a:t>
            </a:r>
            <a:endParaRPr lang="es-ES" sz="1200" dirty="0">
              <a:solidFill>
                <a:prstClr val="white"/>
              </a:solidFill>
              <a:latin typeface="Helvetica LT Std" panose="020B0504020202020204" pitchFamily="34" charset="0"/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8398383" y="3346553"/>
            <a:ext cx="834973" cy="61200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>
                <a:solidFill>
                  <a:prstClr val="white"/>
                </a:solidFill>
                <a:latin typeface="Helvetica LT Std" panose="020B0504020202020204" pitchFamily="34" charset="0"/>
              </a:rPr>
              <a:t>Alianza del Pacífico</a:t>
            </a:r>
            <a:endParaRPr lang="es-ES" sz="1200" dirty="0">
              <a:solidFill>
                <a:prstClr val="white"/>
              </a:solidFill>
              <a:latin typeface="Helvetica LT Std" panose="020B0504020202020204" pitchFamily="34" charset="0"/>
            </a:endParaRPr>
          </a:p>
        </p:txBody>
      </p:sp>
      <p:sp>
        <p:nvSpPr>
          <p:cNvPr id="24" name="12 Elipse"/>
          <p:cNvSpPr/>
          <p:nvPr/>
        </p:nvSpPr>
        <p:spPr>
          <a:xfrm>
            <a:off x="9365528" y="2860076"/>
            <a:ext cx="729134" cy="28751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203A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solidFill>
                  <a:schemeClr val="accent1">
                    <a:lumMod val="50000"/>
                  </a:schemeClr>
                </a:solidFill>
                <a:latin typeface="Helvetica LT Std" panose="020B0504020202020204" pitchFamily="34" charset="0"/>
              </a:rPr>
              <a:t>5,5%</a:t>
            </a:r>
            <a:endParaRPr lang="es-CO" sz="1400" b="1" dirty="0">
              <a:solidFill>
                <a:schemeClr val="accent1">
                  <a:lumMod val="50000"/>
                </a:schemeClr>
              </a:solidFill>
              <a:latin typeface="Helvetica LT Std" panose="020B0504020202020204" pitchFamily="34" charset="0"/>
            </a:endParaRPr>
          </a:p>
        </p:txBody>
      </p:sp>
      <p:sp>
        <p:nvSpPr>
          <p:cNvPr id="25" name="12 Elipse"/>
          <p:cNvSpPr/>
          <p:nvPr/>
        </p:nvSpPr>
        <p:spPr>
          <a:xfrm>
            <a:off x="7365964" y="2523640"/>
            <a:ext cx="779930" cy="30255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203A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solidFill>
                  <a:schemeClr val="accent1">
                    <a:lumMod val="50000"/>
                  </a:schemeClr>
                </a:solidFill>
                <a:latin typeface="Helvetica LT Std" panose="020B0504020202020204" pitchFamily="34" charset="0"/>
              </a:rPr>
              <a:t>8,7%</a:t>
            </a:r>
            <a:endParaRPr lang="es-CO" sz="1400" b="1" dirty="0">
              <a:solidFill>
                <a:schemeClr val="accent1">
                  <a:lumMod val="50000"/>
                </a:schemeClr>
              </a:solidFill>
              <a:latin typeface="Helvetica LT Std" panose="020B0504020202020204" pitchFamily="34" charset="0"/>
            </a:endParaRPr>
          </a:p>
        </p:txBody>
      </p:sp>
      <p:sp>
        <p:nvSpPr>
          <p:cNvPr id="26" name="Rectángulo: esquinas redondeadas 25"/>
          <p:cNvSpPr/>
          <p:nvPr/>
        </p:nvSpPr>
        <p:spPr>
          <a:xfrm>
            <a:off x="7454098" y="4119551"/>
            <a:ext cx="2668502" cy="30255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1F497D"/>
                </a:solidFill>
                <a:latin typeface="Helvetica LT Std" panose="020B0504020202020204" pitchFamily="34" charset="0"/>
              </a:rPr>
              <a:t>2017</a:t>
            </a:r>
            <a:endParaRPr lang="es-ES" dirty="0">
              <a:solidFill>
                <a:srgbClr val="1F497D"/>
              </a:solidFill>
              <a:latin typeface="Helvetica LT Std" panose="020B0504020202020204" pitchFamily="34" charset="0"/>
            </a:endParaRPr>
          </a:p>
        </p:txBody>
      </p:sp>
      <p:sp>
        <p:nvSpPr>
          <p:cNvPr id="27" name="12 Elipse"/>
          <p:cNvSpPr/>
          <p:nvPr/>
        </p:nvSpPr>
        <p:spPr>
          <a:xfrm>
            <a:off x="8370862" y="2157569"/>
            <a:ext cx="834973" cy="31219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203A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solidFill>
                  <a:schemeClr val="accent1">
                    <a:lumMod val="50000"/>
                  </a:schemeClr>
                </a:solidFill>
                <a:latin typeface="Helvetica LT Std" panose="020B0504020202020204" pitchFamily="34" charset="0"/>
              </a:rPr>
              <a:t>10,8%</a:t>
            </a:r>
            <a:endParaRPr lang="es-CO" sz="1400" b="1" dirty="0">
              <a:solidFill>
                <a:schemeClr val="accent1">
                  <a:lumMod val="50000"/>
                </a:schemeClr>
              </a:solidFill>
              <a:latin typeface="Helvetica LT Std" panose="020B0504020202020204" pitchFamily="34" charset="0"/>
            </a:endParaRPr>
          </a:p>
        </p:txBody>
      </p:sp>
      <p:sp>
        <p:nvSpPr>
          <p:cNvPr id="29" name="Rectángulo 28"/>
          <p:cNvSpPr/>
          <p:nvPr/>
        </p:nvSpPr>
        <p:spPr>
          <a:xfrm>
            <a:off x="6512217" y="4805372"/>
            <a:ext cx="734728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100" b="1" dirty="0">
                <a:solidFill>
                  <a:prstClr val="black"/>
                </a:solidFill>
                <a:latin typeface="Helvetica LT Std" pitchFamily="34" charset="0"/>
              </a:rPr>
              <a:t>Fuente: </a:t>
            </a:r>
            <a:r>
              <a:rPr lang="es-CO" sz="1100" dirty="0">
                <a:solidFill>
                  <a:prstClr val="black"/>
                </a:solidFill>
                <a:latin typeface="Helvetica LT Std" pitchFamily="34" charset="0"/>
              </a:rPr>
              <a:t>Banco Mundial, Bancos Centrales y Departamentos de Estadística de cada país; cálculos </a:t>
            </a:r>
            <a:r>
              <a:rPr lang="es-CO" sz="1100" dirty="0" err="1">
                <a:solidFill>
                  <a:prstClr val="black"/>
                </a:solidFill>
                <a:latin typeface="Helvetica LT Std" pitchFamily="34" charset="0"/>
              </a:rPr>
              <a:t>Asobancaria</a:t>
            </a:r>
            <a:r>
              <a:rPr lang="es-CO" sz="1100" dirty="0">
                <a:solidFill>
                  <a:prstClr val="black"/>
                </a:solidFill>
                <a:latin typeface="Helvetica LT Std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57889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19818" y="317842"/>
            <a:ext cx="61462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800" dirty="0">
                <a:solidFill>
                  <a:srgbClr val="143656"/>
                </a:solidFill>
                <a:latin typeface="Helvetica" pitchFamily="2" charset="0"/>
              </a:rPr>
              <a:t>Contexto colombiano 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C4302014-6371-6A4C-AEFF-636A453C572E}"/>
              </a:ext>
            </a:extLst>
          </p:cNvPr>
          <p:cNvSpPr txBox="1"/>
          <p:nvPr/>
        </p:nvSpPr>
        <p:spPr>
          <a:xfrm>
            <a:off x="5413795" y="1759702"/>
            <a:ext cx="6775157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CO" sz="2000" dirty="0">
                <a:solidFill>
                  <a:srgbClr val="164668"/>
                </a:solidFill>
                <a:latin typeface="Helvetica" pitchFamily="2" charset="0"/>
              </a:rPr>
              <a:t>Se estima que, para 2018, el tamaño de la </a:t>
            </a:r>
            <a:r>
              <a:rPr lang="es-CO" sz="2000" b="1" dirty="0">
                <a:solidFill>
                  <a:srgbClr val="164668"/>
                </a:solidFill>
                <a:latin typeface="Helvetica" pitchFamily="2" charset="0"/>
              </a:rPr>
              <a:t>economía subterránea</a:t>
            </a:r>
            <a:r>
              <a:rPr lang="es-CO" sz="2000" dirty="0">
                <a:solidFill>
                  <a:srgbClr val="164668"/>
                </a:solidFill>
                <a:latin typeface="Helvetica" pitchFamily="2" charset="0"/>
              </a:rPr>
              <a:t> en el país sea del </a:t>
            </a:r>
            <a:r>
              <a:rPr lang="es-CO" sz="2000" b="1" dirty="0">
                <a:solidFill>
                  <a:srgbClr val="164668"/>
                </a:solidFill>
                <a:latin typeface="Helvetica" pitchFamily="2" charset="0"/>
              </a:rPr>
              <a:t>34% del PIB.</a:t>
            </a:r>
          </a:p>
        </p:txBody>
      </p:sp>
      <p:grpSp>
        <p:nvGrpSpPr>
          <p:cNvPr id="75" name="Grupo 74">
            <a:extLst>
              <a:ext uri="{FF2B5EF4-FFF2-40B4-BE49-F238E27FC236}">
                <a16:creationId xmlns:a16="http://schemas.microsoft.com/office/drawing/2014/main" id="{0716CA94-3F51-6B40-89AB-73CA03C633C6}"/>
              </a:ext>
            </a:extLst>
          </p:cNvPr>
          <p:cNvGrpSpPr/>
          <p:nvPr/>
        </p:nvGrpSpPr>
        <p:grpSpPr>
          <a:xfrm>
            <a:off x="327523" y="1384255"/>
            <a:ext cx="4876811" cy="2834651"/>
            <a:chOff x="1368942" y="1325229"/>
            <a:chExt cx="4380588" cy="3442688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25E0103D-BD08-4744-B94B-0CADCDC8E13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20789" y="2120257"/>
              <a:ext cx="3919308" cy="2037447"/>
            </a:xfrm>
            <a:prstGeom prst="rect">
              <a:avLst/>
            </a:prstGeom>
          </p:spPr>
        </p:pic>
        <p:sp>
          <p:nvSpPr>
            <p:cNvPr id="22" name="Rectángulo 21">
              <a:extLst>
                <a:ext uri="{FF2B5EF4-FFF2-40B4-BE49-F238E27FC236}">
                  <a16:creationId xmlns:a16="http://schemas.microsoft.com/office/drawing/2014/main" id="{10705452-D4D4-2F43-A0CE-367D323437A3}"/>
                </a:ext>
              </a:extLst>
            </p:cNvPr>
            <p:cNvSpPr/>
            <p:nvPr/>
          </p:nvSpPr>
          <p:spPr>
            <a:xfrm>
              <a:off x="1420790" y="2120257"/>
              <a:ext cx="634254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CO" sz="1200" b="1" dirty="0">
                  <a:solidFill>
                    <a:srgbClr val="164568"/>
                  </a:solidFill>
                  <a:latin typeface="Helvetica" pitchFamily="2" charset="0"/>
                </a:rPr>
                <a:t>35,1%</a:t>
              </a:r>
              <a:endParaRPr lang="es-CO" sz="1200" dirty="0">
                <a:solidFill>
                  <a:srgbClr val="164568"/>
                </a:solidFill>
              </a:endParaRPr>
            </a:p>
          </p:txBody>
        </p:sp>
        <p:sp>
          <p:nvSpPr>
            <p:cNvPr id="24" name="Rectángulo 23">
              <a:extLst>
                <a:ext uri="{FF2B5EF4-FFF2-40B4-BE49-F238E27FC236}">
                  <a16:creationId xmlns:a16="http://schemas.microsoft.com/office/drawing/2014/main" id="{D903DEC1-0E0D-D043-AEAB-4A4385925603}"/>
                </a:ext>
              </a:extLst>
            </p:cNvPr>
            <p:cNvSpPr/>
            <p:nvPr/>
          </p:nvSpPr>
          <p:spPr>
            <a:xfrm>
              <a:off x="2102179" y="2397256"/>
              <a:ext cx="634254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CO" sz="1200" b="1" dirty="0">
                  <a:solidFill>
                    <a:srgbClr val="164568"/>
                  </a:solidFill>
                  <a:latin typeface="Helvetica" pitchFamily="2" charset="0"/>
                </a:rPr>
                <a:t>33,3%</a:t>
              </a:r>
              <a:endParaRPr lang="es-CO" sz="1200" dirty="0">
                <a:solidFill>
                  <a:srgbClr val="164568"/>
                </a:solidFill>
              </a:endParaRPr>
            </a:p>
          </p:txBody>
        </p:sp>
        <p:sp>
          <p:nvSpPr>
            <p:cNvPr id="27" name="Rectángulo 26">
              <a:extLst>
                <a:ext uri="{FF2B5EF4-FFF2-40B4-BE49-F238E27FC236}">
                  <a16:creationId xmlns:a16="http://schemas.microsoft.com/office/drawing/2014/main" id="{40F415D1-88CE-8443-AE11-37C15BA7A645}"/>
                </a:ext>
              </a:extLst>
            </p:cNvPr>
            <p:cNvSpPr/>
            <p:nvPr/>
          </p:nvSpPr>
          <p:spPr>
            <a:xfrm>
              <a:off x="2810744" y="1875539"/>
              <a:ext cx="634254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CO" sz="1200" b="1" dirty="0">
                  <a:solidFill>
                    <a:srgbClr val="164568"/>
                  </a:solidFill>
                  <a:latin typeface="Helvetica" pitchFamily="2" charset="0"/>
                </a:rPr>
                <a:t>36,2%</a:t>
              </a:r>
              <a:endParaRPr lang="es-CO" sz="1200" dirty="0">
                <a:solidFill>
                  <a:srgbClr val="164568"/>
                </a:solidFill>
              </a:endParaRPr>
            </a:p>
          </p:txBody>
        </p:sp>
        <p:sp>
          <p:nvSpPr>
            <p:cNvPr id="28" name="Rectángulo 27">
              <a:extLst>
                <a:ext uri="{FF2B5EF4-FFF2-40B4-BE49-F238E27FC236}">
                  <a16:creationId xmlns:a16="http://schemas.microsoft.com/office/drawing/2014/main" id="{A8EEDB68-C6CA-6649-A8EE-324886D0F320}"/>
                </a:ext>
              </a:extLst>
            </p:cNvPr>
            <p:cNvSpPr/>
            <p:nvPr/>
          </p:nvSpPr>
          <p:spPr>
            <a:xfrm>
              <a:off x="3444998" y="2152538"/>
              <a:ext cx="634254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CO" sz="1200" b="1" dirty="0">
                  <a:solidFill>
                    <a:srgbClr val="164568"/>
                  </a:solidFill>
                  <a:latin typeface="Helvetica" pitchFamily="2" charset="0"/>
                </a:rPr>
                <a:t>34,0%</a:t>
              </a:r>
              <a:endParaRPr lang="es-CO" sz="1200" dirty="0">
                <a:solidFill>
                  <a:srgbClr val="164568"/>
                </a:solidFill>
              </a:endParaRPr>
            </a:p>
          </p:txBody>
        </p:sp>
        <p:sp>
          <p:nvSpPr>
            <p:cNvPr id="29" name="Rectángulo 28">
              <a:extLst>
                <a:ext uri="{FF2B5EF4-FFF2-40B4-BE49-F238E27FC236}">
                  <a16:creationId xmlns:a16="http://schemas.microsoft.com/office/drawing/2014/main" id="{1329B33C-F818-5F43-9564-556D04806F1C}"/>
                </a:ext>
              </a:extLst>
            </p:cNvPr>
            <p:cNvSpPr/>
            <p:nvPr/>
          </p:nvSpPr>
          <p:spPr>
            <a:xfrm>
              <a:off x="4095551" y="2444925"/>
              <a:ext cx="634254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CO" sz="1200" b="1" dirty="0">
                  <a:solidFill>
                    <a:srgbClr val="164568"/>
                  </a:solidFill>
                  <a:latin typeface="Helvetica" pitchFamily="2" charset="0"/>
                </a:rPr>
                <a:t>33,8%</a:t>
              </a:r>
              <a:endParaRPr lang="es-CO" sz="1200" dirty="0">
                <a:solidFill>
                  <a:srgbClr val="164568"/>
                </a:solidFill>
              </a:endParaRPr>
            </a:p>
          </p:txBody>
        </p:sp>
        <p:sp>
          <p:nvSpPr>
            <p:cNvPr id="30" name="Rectángulo 29">
              <a:extLst>
                <a:ext uri="{FF2B5EF4-FFF2-40B4-BE49-F238E27FC236}">
                  <a16:creationId xmlns:a16="http://schemas.microsoft.com/office/drawing/2014/main" id="{4DF36A05-76C3-1448-A348-C40F0E70926A}"/>
                </a:ext>
              </a:extLst>
            </p:cNvPr>
            <p:cNvSpPr/>
            <p:nvPr/>
          </p:nvSpPr>
          <p:spPr>
            <a:xfrm>
              <a:off x="4800215" y="2806767"/>
              <a:ext cx="634254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CO" sz="1200" b="1" dirty="0">
                  <a:solidFill>
                    <a:srgbClr val="164568"/>
                  </a:solidFill>
                  <a:latin typeface="Helvetica" pitchFamily="2" charset="0"/>
                </a:rPr>
                <a:t>32,3%</a:t>
              </a:r>
              <a:endParaRPr lang="es-CO" sz="1200" dirty="0">
                <a:solidFill>
                  <a:srgbClr val="164568"/>
                </a:solidFill>
              </a:endParaRPr>
            </a:p>
          </p:txBody>
        </p:sp>
        <p:sp>
          <p:nvSpPr>
            <p:cNvPr id="31" name="Rectángulo 30">
              <a:extLst>
                <a:ext uri="{FF2B5EF4-FFF2-40B4-BE49-F238E27FC236}">
                  <a16:creationId xmlns:a16="http://schemas.microsoft.com/office/drawing/2014/main" id="{02884F85-A251-2F4B-946A-29BA7B8201EB}"/>
                </a:ext>
              </a:extLst>
            </p:cNvPr>
            <p:cNvSpPr/>
            <p:nvPr/>
          </p:nvSpPr>
          <p:spPr>
            <a:xfrm>
              <a:off x="1420790" y="4125423"/>
              <a:ext cx="53055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CO" sz="1200" b="1" dirty="0">
                  <a:solidFill>
                    <a:srgbClr val="7B7D7F"/>
                  </a:solidFill>
                  <a:latin typeface="Helvetica" pitchFamily="2" charset="0"/>
                </a:rPr>
                <a:t>2015</a:t>
              </a:r>
              <a:endParaRPr lang="es-CO" sz="1200" dirty="0">
                <a:solidFill>
                  <a:srgbClr val="7B7D7F"/>
                </a:solidFill>
              </a:endParaRPr>
            </a:p>
          </p:txBody>
        </p:sp>
        <p:sp>
          <p:nvSpPr>
            <p:cNvPr id="32" name="Rectángulo 31">
              <a:extLst>
                <a:ext uri="{FF2B5EF4-FFF2-40B4-BE49-F238E27FC236}">
                  <a16:creationId xmlns:a16="http://schemas.microsoft.com/office/drawing/2014/main" id="{0E1D902A-5FDF-194A-AE38-9724FFC7AE73}"/>
                </a:ext>
              </a:extLst>
            </p:cNvPr>
            <p:cNvSpPr/>
            <p:nvPr/>
          </p:nvSpPr>
          <p:spPr>
            <a:xfrm>
              <a:off x="2102179" y="4125423"/>
              <a:ext cx="53055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CO" sz="1200" b="1" dirty="0">
                  <a:solidFill>
                    <a:srgbClr val="7B7D7F"/>
                  </a:solidFill>
                  <a:latin typeface="Helvetica" pitchFamily="2" charset="0"/>
                </a:rPr>
                <a:t>2016</a:t>
              </a:r>
              <a:endParaRPr lang="es-CO" sz="1200" dirty="0">
                <a:solidFill>
                  <a:srgbClr val="7B7D7F"/>
                </a:solidFill>
              </a:endParaRPr>
            </a:p>
          </p:txBody>
        </p:sp>
        <p:sp>
          <p:nvSpPr>
            <p:cNvPr id="33" name="Rectángulo 32">
              <a:extLst>
                <a:ext uri="{FF2B5EF4-FFF2-40B4-BE49-F238E27FC236}">
                  <a16:creationId xmlns:a16="http://schemas.microsoft.com/office/drawing/2014/main" id="{873CEB9D-A2AC-AF47-A370-BEF4647931A1}"/>
                </a:ext>
              </a:extLst>
            </p:cNvPr>
            <p:cNvSpPr/>
            <p:nvPr/>
          </p:nvSpPr>
          <p:spPr>
            <a:xfrm>
              <a:off x="2761331" y="4125422"/>
              <a:ext cx="53055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CO" sz="1200" b="1" dirty="0">
                  <a:solidFill>
                    <a:srgbClr val="7B7D7F"/>
                  </a:solidFill>
                  <a:latin typeface="Helvetica" pitchFamily="2" charset="0"/>
                </a:rPr>
                <a:t>2017</a:t>
              </a:r>
              <a:endParaRPr lang="es-CO" sz="1200" dirty="0">
                <a:solidFill>
                  <a:srgbClr val="7B7D7F"/>
                </a:solidFill>
              </a:endParaRPr>
            </a:p>
          </p:txBody>
        </p:sp>
        <p:sp>
          <p:nvSpPr>
            <p:cNvPr id="34" name="Rectángulo 33">
              <a:extLst>
                <a:ext uri="{FF2B5EF4-FFF2-40B4-BE49-F238E27FC236}">
                  <a16:creationId xmlns:a16="http://schemas.microsoft.com/office/drawing/2014/main" id="{6A829955-8766-2042-8345-3074FFC2C556}"/>
                </a:ext>
              </a:extLst>
            </p:cNvPr>
            <p:cNvSpPr/>
            <p:nvPr/>
          </p:nvSpPr>
          <p:spPr>
            <a:xfrm>
              <a:off x="3449369" y="4125422"/>
              <a:ext cx="53055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CO" sz="1200" b="1" dirty="0">
                  <a:solidFill>
                    <a:srgbClr val="7B7D7F"/>
                  </a:solidFill>
                  <a:latin typeface="Helvetica" pitchFamily="2" charset="0"/>
                </a:rPr>
                <a:t>2018</a:t>
              </a:r>
              <a:endParaRPr lang="es-CO" sz="1200" dirty="0">
                <a:solidFill>
                  <a:srgbClr val="7B7D7F"/>
                </a:solidFill>
              </a:endParaRPr>
            </a:p>
          </p:txBody>
        </p:sp>
        <p:sp>
          <p:nvSpPr>
            <p:cNvPr id="35" name="Rectángulo 34">
              <a:extLst>
                <a:ext uri="{FF2B5EF4-FFF2-40B4-BE49-F238E27FC236}">
                  <a16:creationId xmlns:a16="http://schemas.microsoft.com/office/drawing/2014/main" id="{455F3506-8D90-C14F-A3AD-814ABEE0F70F}"/>
                </a:ext>
              </a:extLst>
            </p:cNvPr>
            <p:cNvSpPr/>
            <p:nvPr/>
          </p:nvSpPr>
          <p:spPr>
            <a:xfrm>
              <a:off x="4129454" y="4125422"/>
              <a:ext cx="53055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CO" sz="1200" b="1" dirty="0">
                  <a:solidFill>
                    <a:srgbClr val="7B7D7F"/>
                  </a:solidFill>
                  <a:latin typeface="Helvetica" pitchFamily="2" charset="0"/>
                </a:rPr>
                <a:t>2019</a:t>
              </a:r>
              <a:endParaRPr lang="es-CO" sz="1200" dirty="0">
                <a:solidFill>
                  <a:srgbClr val="7B7D7F"/>
                </a:solidFill>
              </a:endParaRPr>
            </a:p>
          </p:txBody>
        </p:sp>
        <p:sp>
          <p:nvSpPr>
            <p:cNvPr id="36" name="Rectángulo 35">
              <a:extLst>
                <a:ext uri="{FF2B5EF4-FFF2-40B4-BE49-F238E27FC236}">
                  <a16:creationId xmlns:a16="http://schemas.microsoft.com/office/drawing/2014/main" id="{C3E93994-B102-1642-B1D7-9DF5B4A3569F}"/>
                </a:ext>
              </a:extLst>
            </p:cNvPr>
            <p:cNvSpPr/>
            <p:nvPr/>
          </p:nvSpPr>
          <p:spPr>
            <a:xfrm>
              <a:off x="4821342" y="4125421"/>
              <a:ext cx="53055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CO" sz="1200" b="1" dirty="0">
                  <a:solidFill>
                    <a:srgbClr val="7B7D7F"/>
                  </a:solidFill>
                  <a:latin typeface="Helvetica" pitchFamily="2" charset="0"/>
                </a:rPr>
                <a:t>2020</a:t>
              </a:r>
              <a:endParaRPr lang="es-CO" sz="1200" dirty="0">
                <a:solidFill>
                  <a:srgbClr val="7B7D7F"/>
                </a:solidFill>
              </a:endParaRPr>
            </a:p>
          </p:txBody>
        </p:sp>
        <p:cxnSp>
          <p:nvCxnSpPr>
            <p:cNvPr id="38" name="Conector recto 37">
              <a:extLst>
                <a:ext uri="{FF2B5EF4-FFF2-40B4-BE49-F238E27FC236}">
                  <a16:creationId xmlns:a16="http://schemas.microsoft.com/office/drawing/2014/main" id="{29063BB2-EC45-2445-ABC5-C5A1C7F102C2}"/>
                </a:ext>
              </a:extLst>
            </p:cNvPr>
            <p:cNvCxnSpPr>
              <a:cxnSpLocks/>
            </p:cNvCxnSpPr>
            <p:nvPr/>
          </p:nvCxnSpPr>
          <p:spPr>
            <a:xfrm>
              <a:off x="1551519" y="1602228"/>
              <a:ext cx="749953" cy="184415"/>
            </a:xfrm>
            <a:prstGeom prst="line">
              <a:avLst/>
            </a:prstGeom>
            <a:ln>
              <a:solidFill>
                <a:srgbClr val="FACE3B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ector recto 38">
              <a:extLst>
                <a:ext uri="{FF2B5EF4-FFF2-40B4-BE49-F238E27FC236}">
                  <a16:creationId xmlns:a16="http://schemas.microsoft.com/office/drawing/2014/main" id="{C94C34E3-EFD6-A842-AD53-8CC387CD397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01472" y="1647321"/>
              <a:ext cx="826399" cy="139322"/>
            </a:xfrm>
            <a:prstGeom prst="line">
              <a:avLst/>
            </a:prstGeom>
            <a:ln>
              <a:solidFill>
                <a:srgbClr val="FACE3B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ector recto 42">
              <a:extLst>
                <a:ext uri="{FF2B5EF4-FFF2-40B4-BE49-F238E27FC236}">
                  <a16:creationId xmlns:a16="http://schemas.microsoft.com/office/drawing/2014/main" id="{52F605C5-A7FE-B241-917E-349BC76B78F2}"/>
                </a:ext>
              </a:extLst>
            </p:cNvPr>
            <p:cNvCxnSpPr>
              <a:cxnSpLocks/>
            </p:cNvCxnSpPr>
            <p:nvPr/>
          </p:nvCxnSpPr>
          <p:spPr>
            <a:xfrm>
              <a:off x="3127871" y="1648142"/>
              <a:ext cx="645999" cy="243908"/>
            </a:xfrm>
            <a:prstGeom prst="line">
              <a:avLst/>
            </a:prstGeom>
            <a:ln>
              <a:solidFill>
                <a:srgbClr val="FACE3B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ector recto 44">
              <a:extLst>
                <a:ext uri="{FF2B5EF4-FFF2-40B4-BE49-F238E27FC236}">
                  <a16:creationId xmlns:a16="http://schemas.microsoft.com/office/drawing/2014/main" id="{0255C112-152A-764A-9717-FA840EAD9C77}"/>
                </a:ext>
              </a:extLst>
            </p:cNvPr>
            <p:cNvCxnSpPr>
              <a:cxnSpLocks/>
            </p:cNvCxnSpPr>
            <p:nvPr/>
          </p:nvCxnSpPr>
          <p:spPr>
            <a:xfrm>
              <a:off x="3762125" y="1890119"/>
              <a:ext cx="705618" cy="97362"/>
            </a:xfrm>
            <a:prstGeom prst="line">
              <a:avLst/>
            </a:prstGeom>
            <a:ln>
              <a:solidFill>
                <a:srgbClr val="FACE3B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ector recto 46">
              <a:extLst>
                <a:ext uri="{FF2B5EF4-FFF2-40B4-BE49-F238E27FC236}">
                  <a16:creationId xmlns:a16="http://schemas.microsoft.com/office/drawing/2014/main" id="{0D23A39D-EE01-3C4C-8E5C-215D9EAC8D50}"/>
                </a:ext>
              </a:extLst>
            </p:cNvPr>
            <p:cNvCxnSpPr>
              <a:cxnSpLocks/>
            </p:cNvCxnSpPr>
            <p:nvPr/>
          </p:nvCxnSpPr>
          <p:spPr>
            <a:xfrm>
              <a:off x="4458232" y="1987029"/>
              <a:ext cx="766911" cy="119280"/>
            </a:xfrm>
            <a:prstGeom prst="line">
              <a:avLst/>
            </a:prstGeom>
            <a:ln>
              <a:solidFill>
                <a:srgbClr val="FACE3B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Rectángulo 49">
              <a:extLst>
                <a:ext uri="{FF2B5EF4-FFF2-40B4-BE49-F238E27FC236}">
                  <a16:creationId xmlns:a16="http://schemas.microsoft.com/office/drawing/2014/main" id="{A68047F7-CB36-5E43-AB25-8A74B02FF7EC}"/>
                </a:ext>
              </a:extLst>
            </p:cNvPr>
            <p:cNvSpPr/>
            <p:nvPr/>
          </p:nvSpPr>
          <p:spPr>
            <a:xfrm>
              <a:off x="1368942" y="1325229"/>
              <a:ext cx="634254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CO" sz="1200" b="1" dirty="0">
                  <a:solidFill>
                    <a:srgbClr val="F4A840"/>
                  </a:solidFill>
                  <a:latin typeface="Helvetica" pitchFamily="2" charset="0"/>
                </a:rPr>
                <a:t>14,2%</a:t>
              </a:r>
              <a:endParaRPr lang="es-CO" sz="1200" dirty="0">
                <a:solidFill>
                  <a:srgbClr val="F4A840"/>
                </a:solidFill>
              </a:endParaRPr>
            </a:p>
          </p:txBody>
        </p:sp>
        <p:sp>
          <p:nvSpPr>
            <p:cNvPr id="51" name="Rectángulo 50">
              <a:extLst>
                <a:ext uri="{FF2B5EF4-FFF2-40B4-BE49-F238E27FC236}">
                  <a16:creationId xmlns:a16="http://schemas.microsoft.com/office/drawing/2014/main" id="{C59AC91F-CDF4-8049-9BCA-5247785A471C}"/>
                </a:ext>
              </a:extLst>
            </p:cNvPr>
            <p:cNvSpPr/>
            <p:nvPr/>
          </p:nvSpPr>
          <p:spPr>
            <a:xfrm>
              <a:off x="2041893" y="1486686"/>
              <a:ext cx="634254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CO" sz="1200" b="1" dirty="0">
                  <a:solidFill>
                    <a:srgbClr val="F4A840"/>
                  </a:solidFill>
                  <a:latin typeface="Helvetica" pitchFamily="2" charset="0"/>
                </a:rPr>
                <a:t>13,6%</a:t>
              </a:r>
              <a:endParaRPr lang="es-CO" sz="1200" dirty="0">
                <a:solidFill>
                  <a:srgbClr val="F4A840"/>
                </a:solidFill>
              </a:endParaRPr>
            </a:p>
          </p:txBody>
        </p:sp>
        <p:sp>
          <p:nvSpPr>
            <p:cNvPr id="52" name="Rectángulo 51">
              <a:extLst>
                <a:ext uri="{FF2B5EF4-FFF2-40B4-BE49-F238E27FC236}">
                  <a16:creationId xmlns:a16="http://schemas.microsoft.com/office/drawing/2014/main" id="{97132682-C1BA-034C-87F8-06598FC8F727}"/>
                </a:ext>
              </a:extLst>
            </p:cNvPr>
            <p:cNvSpPr/>
            <p:nvPr/>
          </p:nvSpPr>
          <p:spPr>
            <a:xfrm>
              <a:off x="2745539" y="1372680"/>
              <a:ext cx="634254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CO" sz="1200" b="1" dirty="0">
                  <a:solidFill>
                    <a:srgbClr val="F4A840"/>
                  </a:solidFill>
                  <a:latin typeface="Helvetica" pitchFamily="2" charset="0"/>
                </a:rPr>
                <a:t>14,1%</a:t>
              </a:r>
              <a:endParaRPr lang="es-CO" sz="1200" dirty="0">
                <a:solidFill>
                  <a:srgbClr val="F4A840"/>
                </a:solidFill>
              </a:endParaRPr>
            </a:p>
          </p:txBody>
        </p:sp>
        <p:sp>
          <p:nvSpPr>
            <p:cNvPr id="58" name="Rectángulo 57">
              <a:extLst>
                <a:ext uri="{FF2B5EF4-FFF2-40B4-BE49-F238E27FC236}">
                  <a16:creationId xmlns:a16="http://schemas.microsoft.com/office/drawing/2014/main" id="{1B973F34-58C4-2C4F-B50E-3AF82895A1DC}"/>
                </a:ext>
              </a:extLst>
            </p:cNvPr>
            <p:cNvSpPr/>
            <p:nvPr/>
          </p:nvSpPr>
          <p:spPr>
            <a:xfrm>
              <a:off x="3427231" y="1533915"/>
              <a:ext cx="634254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CO" sz="1200" b="1" dirty="0">
                  <a:solidFill>
                    <a:srgbClr val="F4A840"/>
                  </a:solidFill>
                  <a:latin typeface="Helvetica" pitchFamily="2" charset="0"/>
                </a:rPr>
                <a:t>12,7%</a:t>
              </a:r>
              <a:endParaRPr lang="es-CO" sz="1200" dirty="0">
                <a:solidFill>
                  <a:srgbClr val="F4A840"/>
                </a:solidFill>
              </a:endParaRPr>
            </a:p>
          </p:txBody>
        </p:sp>
        <p:sp>
          <p:nvSpPr>
            <p:cNvPr id="59" name="Rectángulo 58">
              <a:extLst>
                <a:ext uri="{FF2B5EF4-FFF2-40B4-BE49-F238E27FC236}">
                  <a16:creationId xmlns:a16="http://schemas.microsoft.com/office/drawing/2014/main" id="{03529F3A-40BD-D144-BCA7-A8CFB1AEB776}"/>
                </a:ext>
              </a:extLst>
            </p:cNvPr>
            <p:cNvSpPr/>
            <p:nvPr/>
          </p:nvSpPr>
          <p:spPr>
            <a:xfrm>
              <a:off x="4090997" y="1626585"/>
              <a:ext cx="634254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CO" sz="1200" b="1" dirty="0">
                  <a:solidFill>
                    <a:srgbClr val="F4A840"/>
                  </a:solidFill>
                  <a:latin typeface="Helvetica" pitchFamily="2" charset="0"/>
                </a:rPr>
                <a:t>12,1%</a:t>
              </a:r>
              <a:endParaRPr lang="es-CO" sz="1200" dirty="0">
                <a:solidFill>
                  <a:srgbClr val="F4A840"/>
                </a:solidFill>
              </a:endParaRPr>
            </a:p>
          </p:txBody>
        </p:sp>
        <p:sp>
          <p:nvSpPr>
            <p:cNvPr id="60" name="Rectángulo 59">
              <a:extLst>
                <a:ext uri="{FF2B5EF4-FFF2-40B4-BE49-F238E27FC236}">
                  <a16:creationId xmlns:a16="http://schemas.microsoft.com/office/drawing/2014/main" id="{693E3638-83EA-5743-95A1-30441B2C0D46}"/>
                </a:ext>
              </a:extLst>
            </p:cNvPr>
            <p:cNvSpPr/>
            <p:nvPr/>
          </p:nvSpPr>
          <p:spPr>
            <a:xfrm>
              <a:off x="4761356" y="1797799"/>
              <a:ext cx="634254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CO" sz="1200" b="1" dirty="0">
                  <a:solidFill>
                    <a:srgbClr val="F4A840"/>
                  </a:solidFill>
                  <a:latin typeface="Helvetica" pitchFamily="2" charset="0"/>
                </a:rPr>
                <a:t>11,2%</a:t>
              </a:r>
              <a:endParaRPr lang="es-CO" sz="1200" dirty="0">
                <a:solidFill>
                  <a:srgbClr val="F4A840"/>
                </a:solidFill>
              </a:endParaRPr>
            </a:p>
          </p:txBody>
        </p:sp>
        <p:grpSp>
          <p:nvGrpSpPr>
            <p:cNvPr id="74" name="Grupo 73">
              <a:extLst>
                <a:ext uri="{FF2B5EF4-FFF2-40B4-BE49-F238E27FC236}">
                  <a16:creationId xmlns:a16="http://schemas.microsoft.com/office/drawing/2014/main" id="{E13D15F6-A4E7-9C48-8741-68DC38112CA1}"/>
                </a:ext>
              </a:extLst>
            </p:cNvPr>
            <p:cNvGrpSpPr/>
            <p:nvPr/>
          </p:nvGrpSpPr>
          <p:grpSpPr>
            <a:xfrm>
              <a:off x="2359020" y="4347290"/>
              <a:ext cx="3390510" cy="420627"/>
              <a:chOff x="208724" y="4452805"/>
              <a:chExt cx="3390510" cy="420627"/>
            </a:xfrm>
          </p:grpSpPr>
          <p:sp>
            <p:nvSpPr>
              <p:cNvPr id="66" name="Rectángulo 65">
                <a:extLst>
                  <a:ext uri="{FF2B5EF4-FFF2-40B4-BE49-F238E27FC236}">
                    <a16:creationId xmlns:a16="http://schemas.microsoft.com/office/drawing/2014/main" id="{AF1E788D-1F9F-8C49-A2EB-7AF266C6CCD1}"/>
                  </a:ext>
                </a:extLst>
              </p:cNvPr>
              <p:cNvSpPr/>
              <p:nvPr/>
            </p:nvSpPr>
            <p:spPr>
              <a:xfrm>
                <a:off x="347748" y="4452805"/>
                <a:ext cx="3251486" cy="2616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CO" sz="1050" dirty="0">
                    <a:solidFill>
                      <a:srgbClr val="164568"/>
                    </a:solidFill>
                    <a:latin typeface="Helvetica" pitchFamily="2" charset="0"/>
                  </a:rPr>
                  <a:t>Economía subterranea (% del PIB)</a:t>
                </a:r>
              </a:p>
            </p:txBody>
          </p:sp>
          <p:sp>
            <p:nvSpPr>
              <p:cNvPr id="67" name="Rectángulo 66">
                <a:extLst>
                  <a:ext uri="{FF2B5EF4-FFF2-40B4-BE49-F238E27FC236}">
                    <a16:creationId xmlns:a16="http://schemas.microsoft.com/office/drawing/2014/main" id="{5CBCCCF7-3C43-504B-AD60-BD75E31B8E19}"/>
                  </a:ext>
                </a:extLst>
              </p:cNvPr>
              <p:cNvSpPr/>
              <p:nvPr/>
            </p:nvSpPr>
            <p:spPr>
              <a:xfrm>
                <a:off x="347748" y="4611822"/>
                <a:ext cx="3251486" cy="2616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CO" sz="1050" dirty="0">
                    <a:solidFill>
                      <a:srgbClr val="164568"/>
                    </a:solidFill>
                    <a:latin typeface="Helvetica" pitchFamily="2" charset="0"/>
                  </a:rPr>
                  <a:t>Efectivo/M2 (%)</a:t>
                </a:r>
              </a:p>
            </p:txBody>
          </p:sp>
          <p:sp>
            <p:nvSpPr>
              <p:cNvPr id="68" name="Rectángulo 67">
                <a:extLst>
                  <a:ext uri="{FF2B5EF4-FFF2-40B4-BE49-F238E27FC236}">
                    <a16:creationId xmlns:a16="http://schemas.microsoft.com/office/drawing/2014/main" id="{8AE4EB0A-6E97-614A-93AF-000B11056E2F}"/>
                  </a:ext>
                </a:extLst>
              </p:cNvPr>
              <p:cNvSpPr/>
              <p:nvPr/>
            </p:nvSpPr>
            <p:spPr>
              <a:xfrm>
                <a:off x="218249" y="4522872"/>
                <a:ext cx="108000" cy="108000"/>
              </a:xfrm>
              <a:prstGeom prst="rect">
                <a:avLst/>
              </a:prstGeom>
              <a:solidFill>
                <a:srgbClr val="13436A"/>
              </a:solidFill>
              <a:ln>
                <a:solidFill>
                  <a:srgbClr val="13436A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cxnSp>
            <p:nvCxnSpPr>
              <p:cNvPr id="70" name="Conector recto 69">
                <a:extLst>
                  <a:ext uri="{FF2B5EF4-FFF2-40B4-BE49-F238E27FC236}">
                    <a16:creationId xmlns:a16="http://schemas.microsoft.com/office/drawing/2014/main" id="{9AC631F6-6164-1F4B-B5E5-5DE6B247821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8724" y="4742627"/>
                <a:ext cx="132147" cy="0"/>
              </a:xfrm>
              <a:prstGeom prst="line">
                <a:avLst/>
              </a:prstGeom>
              <a:ln>
                <a:solidFill>
                  <a:srgbClr val="FACE3B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6" name="CuadroTexto 75">
            <a:extLst>
              <a:ext uri="{FF2B5EF4-FFF2-40B4-BE49-F238E27FC236}">
                <a16:creationId xmlns:a16="http://schemas.microsoft.com/office/drawing/2014/main" id="{7DA22642-ED4B-3A44-BD7A-816F1FBA2EA4}"/>
              </a:ext>
            </a:extLst>
          </p:cNvPr>
          <p:cNvSpPr txBox="1"/>
          <p:nvPr/>
        </p:nvSpPr>
        <p:spPr>
          <a:xfrm>
            <a:off x="6306354" y="4779492"/>
            <a:ext cx="8633119" cy="2616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sz="1100" b="1">
                <a:solidFill>
                  <a:prstClr val="black"/>
                </a:solidFill>
                <a:latin typeface="Helvetica LT Std" pitchFamily="34" charset="0"/>
              </a:defRPr>
            </a:lvl1pPr>
          </a:lstStyle>
          <a:p>
            <a:r>
              <a:rPr lang="es-CO" dirty="0"/>
              <a:t>Fuente: </a:t>
            </a:r>
            <a:r>
              <a:rPr lang="es-CO" b="0" dirty="0"/>
              <a:t>ANIIF, Reducción del Efectivo y Tamaño de la Economía Subterranea en Colombia.</a:t>
            </a:r>
          </a:p>
        </p:txBody>
      </p:sp>
      <p:sp>
        <p:nvSpPr>
          <p:cNvPr id="77" name="CuadroTexto 76">
            <a:extLst>
              <a:ext uri="{FF2B5EF4-FFF2-40B4-BE49-F238E27FC236}">
                <a16:creationId xmlns:a16="http://schemas.microsoft.com/office/drawing/2014/main" id="{A0E3AE93-A1FA-094B-BFB2-271C334532CA}"/>
              </a:ext>
            </a:extLst>
          </p:cNvPr>
          <p:cNvSpPr txBox="1"/>
          <p:nvPr/>
        </p:nvSpPr>
        <p:spPr>
          <a:xfrm>
            <a:off x="5413795" y="2646791"/>
            <a:ext cx="5437639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CO" sz="2000" dirty="0">
                <a:solidFill>
                  <a:srgbClr val="164668"/>
                </a:solidFill>
                <a:latin typeface="Helvetica" pitchFamily="2" charset="0"/>
              </a:rPr>
              <a:t>El tamaño de la economía subterránea en Colombia se ha visto estimulada por la prolongada existencia del </a:t>
            </a:r>
            <a:r>
              <a:rPr lang="es-CO" sz="2000" b="1" dirty="0">
                <a:solidFill>
                  <a:srgbClr val="164668"/>
                </a:solidFill>
                <a:latin typeface="Helvetica" pitchFamily="2" charset="0"/>
              </a:rPr>
              <a:t>GMF.</a:t>
            </a:r>
          </a:p>
        </p:txBody>
      </p:sp>
    </p:spTree>
    <p:extLst>
      <p:ext uri="{BB962C8B-B14F-4D97-AF65-F5344CB8AC3E}">
        <p14:creationId xmlns:p14="http://schemas.microsoft.com/office/powerpoint/2010/main" val="1753613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607779" y="299312"/>
            <a:ext cx="61462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800" dirty="0">
                <a:solidFill>
                  <a:srgbClr val="143656"/>
                </a:solidFill>
                <a:latin typeface="Helvetica" pitchFamily="2" charset="0"/>
              </a:rPr>
              <a:t>Contexto colombiano 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1F0F73C4-67FD-1945-B978-E7AD35EF23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11141886"/>
              </p:ext>
            </p:extLst>
          </p:nvPr>
        </p:nvGraphicFramePr>
        <p:xfrm>
          <a:off x="944313" y="1427330"/>
          <a:ext cx="6549017" cy="2954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257647B4-B582-404B-89E8-08C6105433D8}"/>
              </a:ext>
            </a:extLst>
          </p:cNvPr>
          <p:cNvSpPr txBox="1"/>
          <p:nvPr/>
        </p:nvSpPr>
        <p:spPr>
          <a:xfrm>
            <a:off x="7315200" y="1758509"/>
            <a:ext cx="5818909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2000" dirty="0">
                <a:solidFill>
                  <a:srgbClr val="164668"/>
                </a:solidFill>
                <a:latin typeface="Helvetica" pitchFamily="2" charset="0"/>
              </a:rPr>
              <a:t>El </a:t>
            </a:r>
            <a:r>
              <a:rPr lang="es-CO" sz="2000" b="1" dirty="0">
                <a:solidFill>
                  <a:srgbClr val="164668"/>
                </a:solidFill>
                <a:latin typeface="Helvetica" pitchFamily="2" charset="0"/>
              </a:rPr>
              <a:t>Proyecto F</a:t>
            </a:r>
            <a:r>
              <a:rPr lang="es-CO" sz="2000" dirty="0">
                <a:solidFill>
                  <a:srgbClr val="164668"/>
                </a:solidFill>
                <a:latin typeface="Helvetica" pitchFamily="2" charset="0"/>
              </a:rPr>
              <a:t> es una iniciativa interinstitucional, que involucra estrategias para la promoción del uso de los medios de pago electrónicos, desde el recaudo y los pagos. </a:t>
            </a:r>
            <a:endParaRPr lang="es-CO" sz="2000" b="1" dirty="0">
              <a:solidFill>
                <a:srgbClr val="164668"/>
              </a:solidFill>
              <a:latin typeface="Helvetica" pitchFamily="2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7A58D4D-7988-4D49-AE70-45D8DF8BF7AB}"/>
              </a:ext>
            </a:extLst>
          </p:cNvPr>
          <p:cNvSpPr txBox="1"/>
          <p:nvPr/>
        </p:nvSpPr>
        <p:spPr>
          <a:xfrm>
            <a:off x="8446675" y="4777115"/>
            <a:ext cx="8633119" cy="2616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sz="1100" b="1">
                <a:solidFill>
                  <a:prstClr val="black"/>
                </a:solidFill>
                <a:latin typeface="Helvetica LT Std" pitchFamily="34" charset="0"/>
              </a:defRPr>
            </a:lvl1pPr>
          </a:lstStyle>
          <a:p>
            <a:r>
              <a:rPr lang="es-CO" dirty="0"/>
              <a:t>Fuente: </a:t>
            </a:r>
            <a:r>
              <a:rPr lang="es-CO" b="0" dirty="0"/>
              <a:t>Asobancaria.</a:t>
            </a:r>
          </a:p>
        </p:txBody>
      </p:sp>
    </p:spTree>
    <p:extLst>
      <p:ext uri="{BB962C8B-B14F-4D97-AF65-F5344CB8AC3E}">
        <p14:creationId xmlns:p14="http://schemas.microsoft.com/office/powerpoint/2010/main" val="2627531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upo 26">
            <a:extLst>
              <a:ext uri="{FF2B5EF4-FFF2-40B4-BE49-F238E27FC236}">
                <a16:creationId xmlns:a16="http://schemas.microsoft.com/office/drawing/2014/main" id="{58F84894-AB48-AE41-9E75-09301E07113D}"/>
              </a:ext>
            </a:extLst>
          </p:cNvPr>
          <p:cNvGrpSpPr/>
          <p:nvPr/>
        </p:nvGrpSpPr>
        <p:grpSpPr>
          <a:xfrm>
            <a:off x="0" y="1042738"/>
            <a:ext cx="6466357" cy="3641890"/>
            <a:chOff x="452673" y="1366463"/>
            <a:chExt cx="4796932" cy="4671753"/>
          </a:xfrm>
        </p:grpSpPr>
        <p:pic>
          <p:nvPicPr>
            <p:cNvPr id="28" name="Imagen 27">
              <a:extLst>
                <a:ext uri="{FF2B5EF4-FFF2-40B4-BE49-F238E27FC236}">
                  <a16:creationId xmlns:a16="http://schemas.microsoft.com/office/drawing/2014/main" id="{0921FF90-CB8C-D240-A39F-5159CD2450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18740"/>
            <a:stretch/>
          </p:blipFill>
          <p:spPr>
            <a:xfrm flipH="1">
              <a:off x="452673" y="1366463"/>
              <a:ext cx="4633329" cy="4671753"/>
            </a:xfrm>
            <a:prstGeom prst="rect">
              <a:avLst/>
            </a:prstGeom>
          </p:spPr>
        </p:pic>
        <p:sp>
          <p:nvSpPr>
            <p:cNvPr id="30" name="CuadroTexto 29">
              <a:extLst>
                <a:ext uri="{FF2B5EF4-FFF2-40B4-BE49-F238E27FC236}">
                  <a16:creationId xmlns:a16="http://schemas.microsoft.com/office/drawing/2014/main" id="{BDCB5F8F-674F-C343-8DF0-4FECD3DF2DE8}"/>
                </a:ext>
              </a:extLst>
            </p:cNvPr>
            <p:cNvSpPr txBox="1"/>
            <p:nvPr/>
          </p:nvSpPr>
          <p:spPr>
            <a:xfrm>
              <a:off x="2445263" y="1422504"/>
              <a:ext cx="1750955" cy="7275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400" b="1" dirty="0">
                  <a:solidFill>
                    <a:schemeClr val="bg1"/>
                  </a:solidFill>
                  <a:latin typeface="Helvetica" pitchFamily="2" charset="0"/>
                </a:rPr>
                <a:t>Entre billetes de $100.000</a:t>
              </a:r>
            </a:p>
            <a:p>
              <a:pPr algn="ctr"/>
              <a:r>
                <a:rPr lang="es-CO" sz="1400" b="1" dirty="0">
                  <a:solidFill>
                    <a:schemeClr val="bg1"/>
                  </a:solidFill>
                  <a:latin typeface="Helvetica" pitchFamily="2" charset="0"/>
                </a:rPr>
                <a:t>y $50.000</a:t>
              </a:r>
            </a:p>
          </p:txBody>
        </p:sp>
        <p:sp>
          <p:nvSpPr>
            <p:cNvPr id="31" name="CuadroTexto 30">
              <a:extLst>
                <a:ext uri="{FF2B5EF4-FFF2-40B4-BE49-F238E27FC236}">
                  <a16:creationId xmlns:a16="http://schemas.microsoft.com/office/drawing/2014/main" id="{79BCDBF4-5C46-5E42-8AFD-76A88EFD897E}"/>
                </a:ext>
              </a:extLst>
            </p:cNvPr>
            <p:cNvSpPr txBox="1"/>
            <p:nvPr/>
          </p:nvSpPr>
          <p:spPr>
            <a:xfrm>
              <a:off x="4386253" y="1453478"/>
              <a:ext cx="801823" cy="461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sz="2400" b="1" dirty="0">
                  <a:solidFill>
                    <a:srgbClr val="164668"/>
                  </a:solidFill>
                  <a:latin typeface="Helvetica" pitchFamily="2" charset="0"/>
                </a:rPr>
                <a:t>38%</a:t>
              </a:r>
            </a:p>
          </p:txBody>
        </p:sp>
        <p:sp>
          <p:nvSpPr>
            <p:cNvPr id="32" name="CuadroTexto 31">
              <a:extLst>
                <a:ext uri="{FF2B5EF4-FFF2-40B4-BE49-F238E27FC236}">
                  <a16:creationId xmlns:a16="http://schemas.microsoft.com/office/drawing/2014/main" id="{EE1C3B3F-D8F3-7D48-A5D3-A676B4E5B13B}"/>
                </a:ext>
              </a:extLst>
            </p:cNvPr>
            <p:cNvSpPr txBox="1"/>
            <p:nvPr/>
          </p:nvSpPr>
          <p:spPr>
            <a:xfrm>
              <a:off x="4386253" y="2360790"/>
              <a:ext cx="801823" cy="461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sz="2400" b="1" dirty="0">
                  <a:solidFill>
                    <a:srgbClr val="F4A733"/>
                  </a:solidFill>
                  <a:latin typeface="Helvetica" pitchFamily="2" charset="0"/>
                </a:rPr>
                <a:t>14%</a:t>
              </a:r>
            </a:p>
          </p:txBody>
        </p:sp>
        <p:sp>
          <p:nvSpPr>
            <p:cNvPr id="33" name="CuadroTexto 32">
              <a:extLst>
                <a:ext uri="{FF2B5EF4-FFF2-40B4-BE49-F238E27FC236}">
                  <a16:creationId xmlns:a16="http://schemas.microsoft.com/office/drawing/2014/main" id="{9F96A9CA-9A70-CD4F-BCD0-ED65A76E6168}"/>
                </a:ext>
              </a:extLst>
            </p:cNvPr>
            <p:cNvSpPr txBox="1"/>
            <p:nvPr/>
          </p:nvSpPr>
          <p:spPr>
            <a:xfrm>
              <a:off x="2445265" y="2486977"/>
              <a:ext cx="1750953" cy="4279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ES"/>
              </a:defPPr>
              <a:lvl1pPr algn="ctr">
                <a:defRPr sz="1400" b="1">
                  <a:solidFill>
                    <a:schemeClr val="bg1"/>
                  </a:solidFill>
                  <a:latin typeface="Helvetica" pitchFamily="2" charset="0"/>
                </a:defRPr>
              </a:lvl1pPr>
            </a:lstStyle>
            <a:p>
              <a:r>
                <a:rPr lang="es-CO" dirty="0"/>
                <a:t>Entre billetes de $20.000</a:t>
              </a:r>
            </a:p>
          </p:txBody>
        </p:sp>
        <p:sp>
          <p:nvSpPr>
            <p:cNvPr id="35" name="CuadroTexto 34">
              <a:extLst>
                <a:ext uri="{FF2B5EF4-FFF2-40B4-BE49-F238E27FC236}">
                  <a16:creationId xmlns:a16="http://schemas.microsoft.com/office/drawing/2014/main" id="{C4002E6B-8162-D84A-9053-9F6B6F05A0C2}"/>
                </a:ext>
              </a:extLst>
            </p:cNvPr>
            <p:cNvSpPr txBox="1"/>
            <p:nvPr/>
          </p:nvSpPr>
          <p:spPr>
            <a:xfrm>
              <a:off x="4441732" y="3289441"/>
              <a:ext cx="801823" cy="461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sz="2400" b="1" dirty="0">
                  <a:solidFill>
                    <a:srgbClr val="6D6E71"/>
                  </a:solidFill>
                  <a:latin typeface="Helvetica" pitchFamily="2" charset="0"/>
                </a:rPr>
                <a:t>10%</a:t>
              </a:r>
            </a:p>
          </p:txBody>
        </p:sp>
        <p:sp>
          <p:nvSpPr>
            <p:cNvPr id="37" name="CuadroTexto 36">
              <a:extLst>
                <a:ext uri="{FF2B5EF4-FFF2-40B4-BE49-F238E27FC236}">
                  <a16:creationId xmlns:a16="http://schemas.microsoft.com/office/drawing/2014/main" id="{8227036F-92C8-FB42-82D9-DC0272D5E451}"/>
                </a:ext>
              </a:extLst>
            </p:cNvPr>
            <p:cNvSpPr txBox="1"/>
            <p:nvPr/>
          </p:nvSpPr>
          <p:spPr>
            <a:xfrm>
              <a:off x="2445265" y="3351763"/>
              <a:ext cx="1750951" cy="4279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ES"/>
              </a:defPPr>
              <a:lvl1pPr algn="ctr">
                <a:defRPr sz="1400" b="1">
                  <a:solidFill>
                    <a:schemeClr val="bg1"/>
                  </a:solidFill>
                  <a:latin typeface="Helvetica" pitchFamily="2" charset="0"/>
                </a:defRPr>
              </a:lvl1pPr>
            </a:lstStyle>
            <a:p>
              <a:r>
                <a:rPr lang="es-CO" dirty="0"/>
                <a:t>Entre billetes de $10.000</a:t>
              </a:r>
            </a:p>
          </p:txBody>
        </p:sp>
        <p:sp>
          <p:nvSpPr>
            <p:cNvPr id="40" name="CuadroTexto 39">
              <a:extLst>
                <a:ext uri="{FF2B5EF4-FFF2-40B4-BE49-F238E27FC236}">
                  <a16:creationId xmlns:a16="http://schemas.microsoft.com/office/drawing/2014/main" id="{76BBA870-8CB4-5540-B02C-EBFFFE08AA90}"/>
                </a:ext>
              </a:extLst>
            </p:cNvPr>
            <p:cNvSpPr txBox="1"/>
            <p:nvPr/>
          </p:nvSpPr>
          <p:spPr>
            <a:xfrm>
              <a:off x="2445265" y="4138712"/>
              <a:ext cx="1759413" cy="7275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ES"/>
              </a:defPPr>
              <a:lvl1pPr algn="ctr">
                <a:defRPr sz="1400" b="1">
                  <a:solidFill>
                    <a:schemeClr val="bg1"/>
                  </a:solidFill>
                  <a:latin typeface="Helvetica" pitchFamily="2" charset="0"/>
                </a:defRPr>
              </a:lvl1pPr>
            </a:lstStyle>
            <a:p>
              <a:r>
                <a:rPr lang="es-CO" dirty="0"/>
                <a:t>Entre billetes de $5.000 y $2.000</a:t>
              </a:r>
            </a:p>
          </p:txBody>
        </p:sp>
        <p:sp>
          <p:nvSpPr>
            <p:cNvPr id="41" name="CuadroTexto 40">
              <a:extLst>
                <a:ext uri="{FF2B5EF4-FFF2-40B4-BE49-F238E27FC236}">
                  <a16:creationId xmlns:a16="http://schemas.microsoft.com/office/drawing/2014/main" id="{60F5A64C-6E39-6142-BA1F-51710BE6C0F1}"/>
                </a:ext>
              </a:extLst>
            </p:cNvPr>
            <p:cNvSpPr txBox="1"/>
            <p:nvPr/>
          </p:nvSpPr>
          <p:spPr>
            <a:xfrm>
              <a:off x="4447782" y="4196753"/>
              <a:ext cx="801823" cy="461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sz="2400" b="1" dirty="0">
                  <a:solidFill>
                    <a:srgbClr val="164668"/>
                  </a:solidFill>
                  <a:latin typeface="Helvetica" pitchFamily="2" charset="0"/>
                </a:rPr>
                <a:t>25%</a:t>
              </a:r>
            </a:p>
          </p:txBody>
        </p:sp>
        <p:sp>
          <p:nvSpPr>
            <p:cNvPr id="42" name="CuadroTexto 41">
              <a:extLst>
                <a:ext uri="{FF2B5EF4-FFF2-40B4-BE49-F238E27FC236}">
                  <a16:creationId xmlns:a16="http://schemas.microsoft.com/office/drawing/2014/main" id="{04AB2241-2B61-C24E-9B94-7178CC853EBA}"/>
                </a:ext>
              </a:extLst>
            </p:cNvPr>
            <p:cNvSpPr txBox="1"/>
            <p:nvPr/>
          </p:nvSpPr>
          <p:spPr>
            <a:xfrm>
              <a:off x="2468368" y="5200259"/>
              <a:ext cx="1797607" cy="3948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ES"/>
              </a:defPPr>
              <a:lvl1pPr algn="ctr">
                <a:defRPr sz="1400" b="1">
                  <a:solidFill>
                    <a:schemeClr val="bg1"/>
                  </a:solidFill>
                  <a:latin typeface="Helvetica" pitchFamily="2" charset="0"/>
                </a:defRPr>
              </a:lvl1pPr>
            </a:lstStyle>
            <a:p>
              <a:r>
                <a:rPr lang="es-CO" dirty="0"/>
                <a:t>Billetes de $1.000</a:t>
              </a:r>
            </a:p>
          </p:txBody>
        </p:sp>
        <p:sp>
          <p:nvSpPr>
            <p:cNvPr id="43" name="CuadroTexto 42">
              <a:extLst>
                <a:ext uri="{FF2B5EF4-FFF2-40B4-BE49-F238E27FC236}">
                  <a16:creationId xmlns:a16="http://schemas.microsoft.com/office/drawing/2014/main" id="{C18FD445-7483-D648-BA2D-62715CC6B975}"/>
                </a:ext>
              </a:extLst>
            </p:cNvPr>
            <p:cNvSpPr txBox="1"/>
            <p:nvPr/>
          </p:nvSpPr>
          <p:spPr>
            <a:xfrm>
              <a:off x="4441732" y="5088531"/>
              <a:ext cx="801823" cy="461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sz="2400" b="1" dirty="0">
                  <a:solidFill>
                    <a:srgbClr val="F4A733"/>
                  </a:solidFill>
                  <a:latin typeface="Helvetica" pitchFamily="2" charset="0"/>
                </a:rPr>
                <a:t>13%</a:t>
              </a:r>
            </a:p>
          </p:txBody>
        </p:sp>
      </p:grpSp>
      <p:cxnSp>
        <p:nvCxnSpPr>
          <p:cNvPr id="44" name="Conector angular 43">
            <a:extLst>
              <a:ext uri="{FF2B5EF4-FFF2-40B4-BE49-F238E27FC236}">
                <a16:creationId xmlns:a16="http://schemas.microsoft.com/office/drawing/2014/main" id="{8639AD4E-12F4-474F-B5F5-56D9CD6309B9}"/>
              </a:ext>
            </a:extLst>
          </p:cNvPr>
          <p:cNvCxnSpPr>
            <a:cxnSpLocks/>
          </p:cNvCxnSpPr>
          <p:nvPr/>
        </p:nvCxnSpPr>
        <p:spPr>
          <a:xfrm>
            <a:off x="6357962" y="1374726"/>
            <a:ext cx="1632024" cy="1167080"/>
          </a:xfrm>
          <a:prstGeom prst="bentConnector3">
            <a:avLst>
              <a:gd name="adj1" fmla="val 50000"/>
            </a:avLst>
          </a:prstGeom>
          <a:ln w="38100">
            <a:solidFill>
              <a:srgbClr val="164668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5" name="CuadroTexto 44">
            <a:extLst>
              <a:ext uri="{FF2B5EF4-FFF2-40B4-BE49-F238E27FC236}">
                <a16:creationId xmlns:a16="http://schemas.microsoft.com/office/drawing/2014/main" id="{95003BDC-F4BD-EE4C-8968-7A4AA02135DA}"/>
              </a:ext>
            </a:extLst>
          </p:cNvPr>
          <p:cNvSpPr txBox="1"/>
          <p:nvPr/>
        </p:nvSpPr>
        <p:spPr>
          <a:xfrm>
            <a:off x="7732422" y="2169158"/>
            <a:ext cx="5005137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164668"/>
                </a:solidFill>
                <a:latin typeface="Helvetica" pitchFamily="2" charset="0"/>
              </a:rPr>
              <a:t>El </a:t>
            </a:r>
            <a:r>
              <a:rPr lang="es-CO" sz="2000" b="1" dirty="0">
                <a:solidFill>
                  <a:srgbClr val="F4A733"/>
                </a:solidFill>
                <a:latin typeface="Helvetica" pitchFamily="2" charset="0"/>
              </a:rPr>
              <a:t>38%</a:t>
            </a:r>
            <a:r>
              <a:rPr lang="es-CO" sz="2000" b="1" dirty="0">
                <a:solidFill>
                  <a:srgbClr val="164668"/>
                </a:solidFill>
                <a:latin typeface="Helvetica" pitchFamily="2" charset="0"/>
              </a:rPr>
              <a:t> de los billetes circulantes concentran el </a:t>
            </a:r>
            <a:r>
              <a:rPr lang="es-CO" sz="2000" b="1" dirty="0">
                <a:solidFill>
                  <a:srgbClr val="F4A733"/>
                </a:solidFill>
                <a:latin typeface="Helvetica" pitchFamily="2" charset="0"/>
              </a:rPr>
              <a:t>81%</a:t>
            </a:r>
            <a:r>
              <a:rPr lang="es-CO" sz="2000" b="1" dirty="0">
                <a:solidFill>
                  <a:srgbClr val="164668"/>
                </a:solidFill>
                <a:latin typeface="Helvetica" pitchFamily="2" charset="0"/>
              </a:rPr>
              <a:t> o </a:t>
            </a:r>
            <a:r>
              <a:rPr lang="es-CO" sz="2000" b="1" dirty="0">
                <a:solidFill>
                  <a:srgbClr val="F4A733"/>
                </a:solidFill>
                <a:latin typeface="Helvetica" pitchFamily="2" charset="0"/>
              </a:rPr>
              <a:t>58 billones </a:t>
            </a:r>
            <a:r>
              <a:rPr lang="es-CO" sz="2000" b="1" dirty="0">
                <a:solidFill>
                  <a:srgbClr val="164668"/>
                </a:solidFill>
                <a:latin typeface="Helvetica" pitchFamily="2" charset="0"/>
              </a:rPr>
              <a:t>del monto circulante en la economía</a:t>
            </a:r>
          </a:p>
        </p:txBody>
      </p:sp>
      <p:sp>
        <p:nvSpPr>
          <p:cNvPr id="50" name="CuadroTexto 49">
            <a:extLst>
              <a:ext uri="{FF2B5EF4-FFF2-40B4-BE49-F238E27FC236}">
                <a16:creationId xmlns:a16="http://schemas.microsoft.com/office/drawing/2014/main" id="{49F1C33A-0B7F-644C-B11B-ACD413D10BD2}"/>
              </a:ext>
            </a:extLst>
          </p:cNvPr>
          <p:cNvSpPr txBox="1"/>
          <p:nvPr/>
        </p:nvSpPr>
        <p:spPr>
          <a:xfrm>
            <a:off x="2313766" y="234864"/>
            <a:ext cx="50561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200" b="1" dirty="0">
                <a:solidFill>
                  <a:srgbClr val="164668"/>
                </a:solidFill>
                <a:latin typeface="Helvetica" pitchFamily="2" charset="0"/>
              </a:rPr>
              <a:t>3.025 millones de piezas </a:t>
            </a:r>
          </a:p>
        </p:txBody>
      </p:sp>
      <p:cxnSp>
        <p:nvCxnSpPr>
          <p:cNvPr id="51" name="Conector recto 50">
            <a:extLst>
              <a:ext uri="{FF2B5EF4-FFF2-40B4-BE49-F238E27FC236}">
                <a16:creationId xmlns:a16="http://schemas.microsoft.com/office/drawing/2014/main" id="{8B8806F8-F7EF-2043-B265-9A250FB2A791}"/>
              </a:ext>
            </a:extLst>
          </p:cNvPr>
          <p:cNvCxnSpPr/>
          <p:nvPr/>
        </p:nvCxnSpPr>
        <p:spPr>
          <a:xfrm>
            <a:off x="7369958" y="377232"/>
            <a:ext cx="0" cy="300038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52" name="Rectángulo 51"/>
          <p:cNvSpPr/>
          <p:nvPr/>
        </p:nvSpPr>
        <p:spPr>
          <a:xfrm>
            <a:off x="6631990" y="219475"/>
            <a:ext cx="683895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CO" sz="3200" b="1" dirty="0">
                <a:solidFill>
                  <a:srgbClr val="F4A733"/>
                </a:solidFill>
                <a:latin typeface="Helvetica" pitchFamily="2" charset="0"/>
              </a:rPr>
              <a:t>Equivalentes a </a:t>
            </a:r>
            <a:r>
              <a:rPr lang="es-CO" sz="3200" b="1" dirty="0">
                <a:solidFill>
                  <a:srgbClr val="164668"/>
                </a:solidFill>
                <a:latin typeface="Helvetica" pitchFamily="2" charset="0"/>
              </a:rPr>
              <a:t>72 billones </a:t>
            </a:r>
          </a:p>
          <a:p>
            <a:pPr algn="ctr"/>
            <a:r>
              <a:rPr lang="es-CO" sz="3200" b="1" dirty="0">
                <a:solidFill>
                  <a:srgbClr val="F4A733"/>
                </a:solidFill>
                <a:latin typeface="Helvetica" pitchFamily="2" charset="0"/>
              </a:rPr>
              <a:t>de pesos</a:t>
            </a:r>
          </a:p>
        </p:txBody>
      </p:sp>
      <p:sp>
        <p:nvSpPr>
          <p:cNvPr id="53" name="CuadroTexto 52">
            <a:extLst>
              <a:ext uri="{FF2B5EF4-FFF2-40B4-BE49-F238E27FC236}">
                <a16:creationId xmlns:a16="http://schemas.microsoft.com/office/drawing/2014/main" id="{C49829DA-8425-5143-813C-8E799A2AEE8D}"/>
              </a:ext>
            </a:extLst>
          </p:cNvPr>
          <p:cNvSpPr txBox="1"/>
          <p:nvPr/>
        </p:nvSpPr>
        <p:spPr>
          <a:xfrm>
            <a:off x="5639926" y="4807390"/>
            <a:ext cx="8633119" cy="2616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sz="1100" b="1">
                <a:solidFill>
                  <a:prstClr val="black"/>
                </a:solidFill>
                <a:latin typeface="Helvetica LT Std" pitchFamily="34" charset="0"/>
              </a:defRPr>
            </a:lvl1pPr>
          </a:lstStyle>
          <a:p>
            <a:r>
              <a:rPr lang="es-CO" dirty="0"/>
              <a:t>Fuente: </a:t>
            </a:r>
            <a:r>
              <a:rPr lang="es-CO" b="0" dirty="0"/>
              <a:t>Banco de la República de Colombia, Datos a diciembre de 2017.Se incluye nueva y antigua familia de billetes</a:t>
            </a:r>
          </a:p>
        </p:txBody>
      </p:sp>
    </p:spTree>
    <p:extLst>
      <p:ext uri="{BB962C8B-B14F-4D97-AF65-F5344CB8AC3E}">
        <p14:creationId xmlns:p14="http://schemas.microsoft.com/office/powerpoint/2010/main" val="702540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4740D994-E5D4-BF45-A314-F8B8B08C5F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6396409"/>
              </p:ext>
            </p:extLst>
          </p:nvPr>
        </p:nvGraphicFramePr>
        <p:xfrm>
          <a:off x="329626" y="328898"/>
          <a:ext cx="5458597" cy="407899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13500000" sx="101000" sy="101000" algn="b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738201">
                  <a:extLst>
                    <a:ext uri="{9D8B030D-6E8A-4147-A177-3AD203B41FA5}">
                      <a16:colId xmlns:a16="http://schemas.microsoft.com/office/drawing/2014/main" val="319021576"/>
                    </a:ext>
                  </a:extLst>
                </a:gridCol>
                <a:gridCol w="466364">
                  <a:extLst>
                    <a:ext uri="{9D8B030D-6E8A-4147-A177-3AD203B41FA5}">
                      <a16:colId xmlns:a16="http://schemas.microsoft.com/office/drawing/2014/main" val="1260271496"/>
                    </a:ext>
                  </a:extLst>
                </a:gridCol>
                <a:gridCol w="1627016">
                  <a:extLst>
                    <a:ext uri="{9D8B030D-6E8A-4147-A177-3AD203B41FA5}">
                      <a16:colId xmlns:a16="http://schemas.microsoft.com/office/drawing/2014/main" val="2925664345"/>
                    </a:ext>
                  </a:extLst>
                </a:gridCol>
                <a:gridCol w="1627016">
                  <a:extLst>
                    <a:ext uri="{9D8B030D-6E8A-4147-A177-3AD203B41FA5}">
                      <a16:colId xmlns:a16="http://schemas.microsoft.com/office/drawing/2014/main" val="504828789"/>
                    </a:ext>
                  </a:extLst>
                </a:gridCol>
              </a:tblGrid>
              <a:tr h="459824">
                <a:tc gridSpan="2">
                  <a:txBody>
                    <a:bodyPr/>
                    <a:lstStyle/>
                    <a:p>
                      <a:pPr algn="ctr"/>
                      <a:r>
                        <a:rPr lang="es-CO" sz="1400" dirty="0">
                          <a:latin typeface="Helvetica" pitchFamily="2" charset="0"/>
                        </a:rPr>
                        <a:t>Denominación</a:t>
                      </a:r>
                    </a:p>
                  </a:txBody>
                  <a:tcPr marL="78456" marR="78456" marT="39228" marB="39228" anchor="ctr">
                    <a:solidFill>
                      <a:srgbClr val="FACE3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 sz="1200" dirty="0">
                        <a:latin typeface="Helvetica" pitchFamily="2" charset="0"/>
                      </a:endParaRPr>
                    </a:p>
                  </a:txBody>
                  <a:tcPr marL="68544" marR="68544" marT="34272" marB="342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>
                          <a:latin typeface="Helvetica" pitchFamily="2" charset="0"/>
                        </a:rPr>
                        <a:t>Número piezas</a:t>
                      </a:r>
                    </a:p>
                  </a:txBody>
                  <a:tcPr marL="60839" marR="60839" marT="30420" marB="30420" anchor="ctr">
                    <a:solidFill>
                      <a:srgbClr val="FACE3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>
                          <a:latin typeface="Helvetica" pitchFamily="2" charset="0"/>
                        </a:rPr>
                        <a:t>Monto equivalente</a:t>
                      </a:r>
                    </a:p>
                  </a:txBody>
                  <a:tcPr marL="60839" marR="60839" marT="30420" marB="30420" anchor="ctr">
                    <a:solidFill>
                      <a:srgbClr val="FACE3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978615"/>
                  </a:ext>
                </a:extLst>
              </a:tr>
              <a:tr h="257062">
                <a:tc>
                  <a:txBody>
                    <a:bodyPr/>
                    <a:lstStyle/>
                    <a:p>
                      <a:pPr algn="l"/>
                      <a:r>
                        <a:rPr lang="es-CO" sz="1400" b="1" dirty="0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$1.000</a:t>
                      </a:r>
                    </a:p>
                  </a:txBody>
                  <a:tcPr marL="60839" marR="60839" marT="30420" marB="30420" anchor="ctr">
                    <a:solidFill>
                      <a:srgbClr val="16456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-</a:t>
                      </a:r>
                    </a:p>
                  </a:txBody>
                  <a:tcPr marL="60839" marR="60839" marT="30420" marB="30420">
                    <a:solidFill>
                      <a:srgbClr val="16456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latin typeface="Helvetica" pitchFamily="2" charset="0"/>
                        </a:rPr>
                        <a:t>160 millones</a:t>
                      </a:r>
                    </a:p>
                  </a:txBody>
                  <a:tcPr marL="60839" marR="60839" marT="30420" marB="30420" anchor="ctr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latin typeface="Helvetica" pitchFamily="2" charset="0"/>
                        </a:rPr>
                        <a:t>160 mil millones</a:t>
                      </a:r>
                    </a:p>
                  </a:txBody>
                  <a:tcPr marL="60839" marR="60839" marT="30420" marB="30420"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0604885"/>
                  </a:ext>
                </a:extLst>
              </a:tr>
              <a:tr h="257062">
                <a:tc rowSpan="2">
                  <a:txBody>
                    <a:bodyPr/>
                    <a:lstStyle/>
                    <a:p>
                      <a:pPr algn="l"/>
                      <a:r>
                        <a:rPr lang="es-CO" sz="1400" b="1" dirty="0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$2.000</a:t>
                      </a:r>
                    </a:p>
                  </a:txBody>
                  <a:tcPr marL="78456" marR="78456" marT="39228" marB="39228" anchor="ctr">
                    <a:solidFill>
                      <a:srgbClr val="16456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400" b="1" dirty="0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AF</a:t>
                      </a:r>
                    </a:p>
                  </a:txBody>
                  <a:tcPr marL="60839" marR="60839" marT="30420" marB="30420">
                    <a:solidFill>
                      <a:srgbClr val="16456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latin typeface="Helvetica" pitchFamily="2" charset="0"/>
                        </a:rPr>
                        <a:t>386 millones</a:t>
                      </a:r>
                    </a:p>
                  </a:txBody>
                  <a:tcPr marL="60839" marR="60839" marT="30420" marB="30420" anchor="ctr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latin typeface="Helvetica" pitchFamily="2" charset="0"/>
                        </a:rPr>
                        <a:t>772 mil millones</a:t>
                      </a:r>
                    </a:p>
                  </a:txBody>
                  <a:tcPr marL="60839" marR="60839" marT="30420" marB="30420"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4790317"/>
                  </a:ext>
                </a:extLst>
              </a:tr>
              <a:tr h="257062">
                <a:tc vMerge="1">
                  <a:txBody>
                    <a:bodyPr/>
                    <a:lstStyle/>
                    <a:p>
                      <a:endParaRPr lang="es-CO" sz="1300" dirty="0">
                        <a:latin typeface="Helvetica" pitchFamily="2" charset="0"/>
                      </a:endParaRPr>
                    </a:p>
                  </a:txBody>
                  <a:tcPr marL="68544" marR="68544" marT="34272" marB="34272"/>
                </a:tc>
                <a:tc>
                  <a:txBody>
                    <a:bodyPr/>
                    <a:lstStyle/>
                    <a:p>
                      <a:r>
                        <a:rPr lang="es-CO" sz="1400" b="1" dirty="0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NF</a:t>
                      </a:r>
                    </a:p>
                  </a:txBody>
                  <a:tcPr marL="60839" marR="60839" marT="30420" marB="30420">
                    <a:solidFill>
                      <a:srgbClr val="16456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latin typeface="Helvetica" pitchFamily="2" charset="0"/>
                        </a:rPr>
                        <a:t>171 millones</a:t>
                      </a:r>
                    </a:p>
                  </a:txBody>
                  <a:tcPr marL="60839" marR="60839" marT="30420" marB="30420" anchor="ctr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latin typeface="Helvetica" pitchFamily="2" charset="0"/>
                        </a:rPr>
                        <a:t>341 mil millones</a:t>
                      </a:r>
                    </a:p>
                  </a:txBody>
                  <a:tcPr marL="60839" marR="60839" marT="30420" marB="30420"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1999572"/>
                  </a:ext>
                </a:extLst>
              </a:tr>
              <a:tr h="257062">
                <a:tc rowSpan="2">
                  <a:txBody>
                    <a:bodyPr/>
                    <a:lstStyle/>
                    <a:p>
                      <a:pPr algn="l"/>
                      <a:r>
                        <a:rPr lang="es-CO" sz="1400" b="1" dirty="0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$5.000</a:t>
                      </a:r>
                    </a:p>
                  </a:txBody>
                  <a:tcPr marL="78456" marR="78456" marT="39228" marB="39228" anchor="ctr">
                    <a:solidFill>
                      <a:srgbClr val="16456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400" b="1" dirty="0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AF</a:t>
                      </a:r>
                    </a:p>
                  </a:txBody>
                  <a:tcPr marL="60839" marR="60839" marT="30420" marB="30420">
                    <a:solidFill>
                      <a:srgbClr val="16456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latin typeface="Helvetica" pitchFamily="2" charset="0"/>
                        </a:rPr>
                        <a:t>145 millones</a:t>
                      </a:r>
                    </a:p>
                  </a:txBody>
                  <a:tcPr marL="60839" marR="60839" marT="30420" marB="30420" anchor="ctr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latin typeface="Helvetica" pitchFamily="2" charset="0"/>
                        </a:rPr>
                        <a:t>724 mil millones</a:t>
                      </a:r>
                    </a:p>
                  </a:txBody>
                  <a:tcPr marL="60839" marR="60839" marT="30420" marB="30420"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3521264"/>
                  </a:ext>
                </a:extLst>
              </a:tr>
              <a:tr h="257062">
                <a:tc vMerge="1">
                  <a:txBody>
                    <a:bodyPr/>
                    <a:lstStyle/>
                    <a:p>
                      <a:endParaRPr lang="es-CO" sz="1300" dirty="0">
                        <a:latin typeface="Helvetica" pitchFamily="2" charset="0"/>
                      </a:endParaRPr>
                    </a:p>
                  </a:txBody>
                  <a:tcPr marL="68544" marR="68544" marT="34272" marB="34272"/>
                </a:tc>
                <a:tc>
                  <a:txBody>
                    <a:bodyPr/>
                    <a:lstStyle/>
                    <a:p>
                      <a:r>
                        <a:rPr lang="es-CO" sz="1400" b="1" dirty="0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NF</a:t>
                      </a:r>
                    </a:p>
                  </a:txBody>
                  <a:tcPr marL="60839" marR="60839" marT="30420" marB="30420">
                    <a:solidFill>
                      <a:srgbClr val="16456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latin typeface="Helvetica" pitchFamily="2" charset="0"/>
                        </a:rPr>
                        <a:t>60 millones</a:t>
                      </a:r>
                    </a:p>
                  </a:txBody>
                  <a:tcPr marL="60839" marR="60839" marT="30420" marB="30420" anchor="ctr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latin typeface="Helvetica" pitchFamily="2" charset="0"/>
                        </a:rPr>
                        <a:t>301 mil millones</a:t>
                      </a:r>
                    </a:p>
                  </a:txBody>
                  <a:tcPr marL="60839" marR="60839" marT="30420" marB="30420"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9385641"/>
                  </a:ext>
                </a:extLst>
              </a:tr>
              <a:tr h="257062">
                <a:tc rowSpan="2">
                  <a:txBody>
                    <a:bodyPr/>
                    <a:lstStyle/>
                    <a:p>
                      <a:pPr algn="l"/>
                      <a:r>
                        <a:rPr lang="es-CO" sz="1400" b="1" dirty="0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$10.000</a:t>
                      </a:r>
                    </a:p>
                  </a:txBody>
                  <a:tcPr marL="78456" marR="78456" marT="39228" marB="39228" anchor="ctr">
                    <a:solidFill>
                      <a:srgbClr val="16456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400" b="1" dirty="0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AF</a:t>
                      </a:r>
                    </a:p>
                  </a:txBody>
                  <a:tcPr marL="60839" marR="60839" marT="30420" marB="30420">
                    <a:solidFill>
                      <a:srgbClr val="16456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latin typeface="Helvetica" pitchFamily="2" charset="0"/>
                        </a:rPr>
                        <a:t>235 millones</a:t>
                      </a:r>
                    </a:p>
                  </a:txBody>
                  <a:tcPr marL="60839" marR="60839" marT="30420" marB="30420" anchor="ctr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latin typeface="Helvetica" pitchFamily="2" charset="0"/>
                        </a:rPr>
                        <a:t>2,3 billones</a:t>
                      </a:r>
                    </a:p>
                  </a:txBody>
                  <a:tcPr marL="60839" marR="60839" marT="30420" marB="30420"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3793950"/>
                  </a:ext>
                </a:extLst>
              </a:tr>
              <a:tr h="257062">
                <a:tc vMerge="1">
                  <a:txBody>
                    <a:bodyPr/>
                    <a:lstStyle/>
                    <a:p>
                      <a:endParaRPr lang="es-CO" sz="1300" dirty="0">
                        <a:latin typeface="Helvetica" pitchFamily="2" charset="0"/>
                      </a:endParaRPr>
                    </a:p>
                  </a:txBody>
                  <a:tcPr marL="68544" marR="68544" marT="34272" marB="34272"/>
                </a:tc>
                <a:tc>
                  <a:txBody>
                    <a:bodyPr/>
                    <a:lstStyle/>
                    <a:p>
                      <a:r>
                        <a:rPr lang="es-CO" sz="1400" b="1" dirty="0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NF</a:t>
                      </a:r>
                    </a:p>
                  </a:txBody>
                  <a:tcPr marL="60839" marR="60839" marT="30420" marB="30420">
                    <a:solidFill>
                      <a:srgbClr val="16456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latin typeface="Helvetica" pitchFamily="2" charset="0"/>
                        </a:rPr>
                        <a:t>64 millones</a:t>
                      </a:r>
                    </a:p>
                  </a:txBody>
                  <a:tcPr marL="60839" marR="60839" marT="30420" marB="30420" anchor="ctr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latin typeface="Helvetica" pitchFamily="2" charset="0"/>
                        </a:rPr>
                        <a:t>636 mil millones</a:t>
                      </a:r>
                    </a:p>
                  </a:txBody>
                  <a:tcPr marL="60839" marR="60839" marT="30420" marB="30420"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4950226"/>
                  </a:ext>
                </a:extLst>
              </a:tr>
              <a:tr h="257062">
                <a:tc rowSpan="2">
                  <a:txBody>
                    <a:bodyPr/>
                    <a:lstStyle/>
                    <a:p>
                      <a:pPr algn="l"/>
                      <a:r>
                        <a:rPr lang="es-CO" sz="1400" b="1" dirty="0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$20.000</a:t>
                      </a:r>
                    </a:p>
                  </a:txBody>
                  <a:tcPr marL="78456" marR="78456" marT="39228" marB="39228" anchor="ctr">
                    <a:solidFill>
                      <a:srgbClr val="16456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400" b="1" dirty="0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AF</a:t>
                      </a:r>
                    </a:p>
                  </a:txBody>
                  <a:tcPr marL="60839" marR="60839" marT="30420" marB="30420">
                    <a:solidFill>
                      <a:srgbClr val="16456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latin typeface="Helvetica" pitchFamily="2" charset="0"/>
                        </a:rPr>
                        <a:t>239 millones</a:t>
                      </a:r>
                    </a:p>
                  </a:txBody>
                  <a:tcPr marL="60839" marR="60839" marT="30420" marB="30420" anchor="ctr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latin typeface="Helvetica" pitchFamily="2" charset="0"/>
                        </a:rPr>
                        <a:t>4,8 billones</a:t>
                      </a:r>
                    </a:p>
                  </a:txBody>
                  <a:tcPr marL="60839" marR="60839" marT="30420" marB="30420"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699068"/>
                  </a:ext>
                </a:extLst>
              </a:tr>
              <a:tr h="255500">
                <a:tc vMerge="1">
                  <a:txBody>
                    <a:bodyPr/>
                    <a:lstStyle/>
                    <a:p>
                      <a:endParaRPr lang="es-CO" sz="1300" dirty="0">
                        <a:latin typeface="Helvetica" pitchFamily="2" charset="0"/>
                      </a:endParaRPr>
                    </a:p>
                  </a:txBody>
                  <a:tcPr marL="68544" marR="68544" marT="34272" marB="34272"/>
                </a:tc>
                <a:tc>
                  <a:txBody>
                    <a:bodyPr/>
                    <a:lstStyle/>
                    <a:p>
                      <a:r>
                        <a:rPr lang="es-CO" sz="1400" b="1" dirty="0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NF</a:t>
                      </a:r>
                    </a:p>
                  </a:txBody>
                  <a:tcPr marL="60839" marR="60839" marT="30420" marB="30420">
                    <a:solidFill>
                      <a:srgbClr val="16456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latin typeface="Helvetica" pitchFamily="2" charset="0"/>
                        </a:rPr>
                        <a:t>180 millones</a:t>
                      </a:r>
                    </a:p>
                  </a:txBody>
                  <a:tcPr marL="60839" marR="60839" marT="30420" marB="30420" anchor="ctr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latin typeface="Helvetica" pitchFamily="2" charset="0"/>
                        </a:rPr>
                        <a:t>3,6 billones</a:t>
                      </a:r>
                    </a:p>
                  </a:txBody>
                  <a:tcPr marL="60839" marR="60839" marT="30420" marB="30420"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9728988"/>
                  </a:ext>
                </a:extLst>
              </a:tr>
              <a:tr h="257062">
                <a:tc rowSpan="2">
                  <a:txBody>
                    <a:bodyPr/>
                    <a:lstStyle/>
                    <a:p>
                      <a:pPr algn="l"/>
                      <a:r>
                        <a:rPr lang="es-CO" sz="1400" b="1" dirty="0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$50.000</a:t>
                      </a:r>
                    </a:p>
                  </a:txBody>
                  <a:tcPr marL="78456" marR="78456" marT="39228" marB="39228" anchor="ctr">
                    <a:solidFill>
                      <a:srgbClr val="16456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400" b="1" dirty="0">
                          <a:solidFill>
                            <a:sysClr val="windowText" lastClr="000000"/>
                          </a:solidFill>
                          <a:latin typeface="Helvetica" pitchFamily="2" charset="0"/>
                        </a:rPr>
                        <a:t>AF</a:t>
                      </a:r>
                    </a:p>
                  </a:txBody>
                  <a:tcPr marL="60839" marR="60839" marT="30420" marB="3042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 dirty="0">
                          <a:latin typeface="Helvetica" pitchFamily="2" charset="0"/>
                        </a:rPr>
                        <a:t>906 millones</a:t>
                      </a:r>
                    </a:p>
                  </a:txBody>
                  <a:tcPr marL="60839" marR="60839" marT="30420" marB="3042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 dirty="0">
                          <a:latin typeface="Helvetica" pitchFamily="2" charset="0"/>
                        </a:rPr>
                        <a:t>45,3 billones</a:t>
                      </a:r>
                    </a:p>
                  </a:txBody>
                  <a:tcPr marL="60839" marR="60839" marT="30420" marB="3042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6093366"/>
                  </a:ext>
                </a:extLst>
              </a:tr>
              <a:tr h="257062">
                <a:tc vMerge="1">
                  <a:txBody>
                    <a:bodyPr/>
                    <a:lstStyle/>
                    <a:p>
                      <a:endParaRPr lang="es-CO" sz="1300" dirty="0">
                        <a:latin typeface="Helvetica" pitchFamily="2" charset="0"/>
                      </a:endParaRPr>
                    </a:p>
                  </a:txBody>
                  <a:tcPr marL="68544" marR="68544" marT="34272" marB="34272"/>
                </a:tc>
                <a:tc>
                  <a:txBody>
                    <a:bodyPr/>
                    <a:lstStyle/>
                    <a:p>
                      <a:r>
                        <a:rPr lang="es-CO" sz="1400" b="1" dirty="0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NF</a:t>
                      </a:r>
                    </a:p>
                  </a:txBody>
                  <a:tcPr marL="60839" marR="60839" marT="30420" marB="30420">
                    <a:solidFill>
                      <a:srgbClr val="16456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latin typeface="Helvetica" pitchFamily="2" charset="0"/>
                        </a:rPr>
                        <a:t>238 millones</a:t>
                      </a:r>
                    </a:p>
                  </a:txBody>
                  <a:tcPr marL="60839" marR="60839" marT="30420" marB="30420" anchor="ctr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latin typeface="Helvetica" pitchFamily="2" charset="0"/>
                        </a:rPr>
                        <a:t>11,9 billones</a:t>
                      </a:r>
                    </a:p>
                  </a:txBody>
                  <a:tcPr marL="60839" marR="60839" marT="30420" marB="30420"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0734288"/>
                  </a:ext>
                </a:extLst>
              </a:tr>
              <a:tr h="257062">
                <a:tc>
                  <a:txBody>
                    <a:bodyPr/>
                    <a:lstStyle/>
                    <a:p>
                      <a:pPr algn="l"/>
                      <a:r>
                        <a:rPr lang="es-CO" sz="1400" b="1" dirty="0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$100.000</a:t>
                      </a:r>
                    </a:p>
                  </a:txBody>
                  <a:tcPr marL="60839" marR="60839" marT="30420" marB="30420" anchor="ctr">
                    <a:solidFill>
                      <a:srgbClr val="16456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b="1" dirty="0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-</a:t>
                      </a:r>
                    </a:p>
                  </a:txBody>
                  <a:tcPr marL="60839" marR="60839" marT="30420" marB="30420">
                    <a:solidFill>
                      <a:srgbClr val="16456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latin typeface="Helvetica" pitchFamily="2" charset="0"/>
                        </a:rPr>
                        <a:t>10  millones</a:t>
                      </a:r>
                    </a:p>
                  </a:txBody>
                  <a:tcPr marL="60839" marR="60839" marT="30420" marB="30420" anchor="ctr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latin typeface="Helvetica" pitchFamily="2" charset="0"/>
                        </a:rPr>
                        <a:t>991 mil millones</a:t>
                      </a:r>
                    </a:p>
                  </a:txBody>
                  <a:tcPr marL="60839" marR="60839" marT="30420" marB="30420"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1284528"/>
                  </a:ext>
                </a:extLst>
              </a:tr>
              <a:tr h="301030">
                <a:tc gridSpan="2">
                  <a:txBody>
                    <a:bodyPr/>
                    <a:lstStyle/>
                    <a:p>
                      <a:r>
                        <a:rPr lang="es-CO" sz="1400" b="1" dirty="0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Total</a:t>
                      </a:r>
                    </a:p>
                  </a:txBody>
                  <a:tcPr marL="78456" marR="78456" marT="39228" marB="39228">
                    <a:solidFill>
                      <a:srgbClr val="16456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 sz="1200" dirty="0">
                        <a:latin typeface="Helvetica" pitchFamily="2" charset="0"/>
                      </a:endParaRPr>
                    </a:p>
                  </a:txBody>
                  <a:tcPr marL="68544" marR="68544" marT="34272" marB="342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b="1" dirty="0">
                          <a:solidFill>
                            <a:srgbClr val="164568"/>
                          </a:solidFill>
                          <a:latin typeface="Helvetica" pitchFamily="2" charset="0"/>
                        </a:rPr>
                        <a:t>3.026 millones</a:t>
                      </a:r>
                    </a:p>
                  </a:txBody>
                  <a:tcPr marL="60839" marR="60839" marT="30420" marB="30420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b="1" dirty="0">
                          <a:solidFill>
                            <a:srgbClr val="164568"/>
                          </a:solidFill>
                          <a:latin typeface="Helvetica" pitchFamily="2" charset="0"/>
                        </a:rPr>
                        <a:t>71,9 billones</a:t>
                      </a:r>
                    </a:p>
                  </a:txBody>
                  <a:tcPr marL="60839" marR="60839" marT="30420" marB="30420"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439532"/>
                  </a:ext>
                </a:extLst>
              </a:tr>
            </a:tbl>
          </a:graphicData>
        </a:graphic>
      </p:graphicFrame>
      <p:pic>
        <p:nvPicPr>
          <p:cNvPr id="12" name="Imagen 11">
            <a:extLst>
              <a:ext uri="{FF2B5EF4-FFF2-40B4-BE49-F238E27FC236}">
                <a16:creationId xmlns:a16="http://schemas.microsoft.com/office/drawing/2014/main" id="{238F891A-AD41-4649-AD11-5B8C7FA325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74982">
            <a:off x="9597440" y="1350133"/>
            <a:ext cx="2779773" cy="13602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6" name="Rectángulo 35">
            <a:extLst>
              <a:ext uri="{FF2B5EF4-FFF2-40B4-BE49-F238E27FC236}">
                <a16:creationId xmlns:a16="http://schemas.microsoft.com/office/drawing/2014/main" id="{AF0E4394-E52D-F34E-B9F0-132206387482}"/>
              </a:ext>
            </a:extLst>
          </p:cNvPr>
          <p:cNvSpPr/>
          <p:nvPr/>
        </p:nvSpPr>
        <p:spPr>
          <a:xfrm>
            <a:off x="6121831" y="4745846"/>
            <a:ext cx="1041406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050" b="1" dirty="0">
                <a:solidFill>
                  <a:prstClr val="black"/>
                </a:solidFill>
                <a:latin typeface="Helvetica LT Std" pitchFamily="34" charset="0"/>
              </a:rPr>
              <a:t>Fuente: </a:t>
            </a:r>
            <a:r>
              <a:rPr lang="es-CO" sz="1050" dirty="0">
                <a:solidFill>
                  <a:prstClr val="black"/>
                </a:solidFill>
                <a:latin typeface="Helvetica LT Std" pitchFamily="34" charset="0"/>
              </a:rPr>
              <a:t>Banco de la República, Superintendencia Financiera de Colombia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104F3192-858F-3A4D-A405-A87058BCEE9A}"/>
              </a:ext>
            </a:extLst>
          </p:cNvPr>
          <p:cNvSpPr/>
          <p:nvPr/>
        </p:nvSpPr>
        <p:spPr>
          <a:xfrm>
            <a:off x="1632836" y="4432213"/>
            <a:ext cx="30712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sz="1200" dirty="0">
                <a:solidFill>
                  <a:prstClr val="black"/>
                </a:solidFill>
                <a:latin typeface="Helvetica LT Std" pitchFamily="34" charset="0"/>
              </a:rPr>
              <a:t>* </a:t>
            </a:r>
            <a:r>
              <a:rPr lang="es-CO" sz="1200" b="1" dirty="0">
                <a:solidFill>
                  <a:prstClr val="black"/>
                </a:solidFill>
                <a:latin typeface="Helvetica LT Std" pitchFamily="34" charset="0"/>
              </a:rPr>
              <a:t>AF</a:t>
            </a:r>
            <a:r>
              <a:rPr lang="es-CO" sz="1200" dirty="0">
                <a:solidFill>
                  <a:prstClr val="black"/>
                </a:solidFill>
                <a:latin typeface="Helvetica LT Std" pitchFamily="34" charset="0"/>
              </a:rPr>
              <a:t>: Antigua Familia, </a:t>
            </a:r>
            <a:r>
              <a:rPr lang="es-CO" sz="1200" b="1" dirty="0">
                <a:solidFill>
                  <a:prstClr val="black"/>
                </a:solidFill>
                <a:latin typeface="Helvetica LT Std" pitchFamily="34" charset="0"/>
              </a:rPr>
              <a:t>NF</a:t>
            </a:r>
            <a:r>
              <a:rPr lang="es-CO" sz="1200" dirty="0">
                <a:solidFill>
                  <a:prstClr val="black"/>
                </a:solidFill>
                <a:latin typeface="Helvetica LT Std" pitchFamily="34" charset="0"/>
              </a:rPr>
              <a:t>: Nueva Familia. </a:t>
            </a:r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38BD5171-3C3F-4745-9289-21F69C89A4BB}"/>
              </a:ext>
            </a:extLst>
          </p:cNvPr>
          <p:cNvSpPr/>
          <p:nvPr/>
        </p:nvSpPr>
        <p:spPr>
          <a:xfrm>
            <a:off x="6839744" y="2595878"/>
            <a:ext cx="3105856" cy="1550175"/>
          </a:xfrm>
          <a:prstGeom prst="ellipse">
            <a:avLst/>
          </a:prstGeom>
          <a:solidFill>
            <a:srgbClr val="13436A"/>
          </a:solidFill>
          <a:ln w="107950" cmpd="dbl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>
                <a:solidFill>
                  <a:schemeClr val="bg1"/>
                </a:solidFill>
                <a:latin typeface="Helvetica" pitchFamily="2" charset="0"/>
              </a:rPr>
              <a:t>El saldo de las cuentas corrientes es de </a:t>
            </a:r>
            <a:r>
              <a:rPr lang="es-CO" sz="2000" b="1" dirty="0">
                <a:solidFill>
                  <a:schemeClr val="bg1"/>
                </a:solidFill>
                <a:latin typeface="Helvetica" pitchFamily="2" charset="0"/>
              </a:rPr>
              <a:t>47 billones</a:t>
            </a:r>
            <a:endParaRPr lang="es-CO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6390C8E0-AC29-6E4A-B5A7-39BDEAFB0F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089727">
            <a:off x="8662456" y="558630"/>
            <a:ext cx="2857242" cy="1420551"/>
          </a:xfrm>
          <a:prstGeom prst="rect">
            <a:avLst/>
          </a:prstGeom>
          <a:effectLst>
            <a:outerShdw blurRad="50800" dist="50800" dir="5400000" sx="103000" sy="103000" algn="ctr" rotWithShape="0">
              <a:srgbClr val="000000">
                <a:alpha val="35000"/>
              </a:srgbClr>
            </a:outerShdw>
          </a:effectLst>
        </p:spPr>
      </p:pic>
      <p:sp>
        <p:nvSpPr>
          <p:cNvPr id="16" name="Flecha: a la derecha 15">
            <a:extLst>
              <a:ext uri="{FF2B5EF4-FFF2-40B4-BE49-F238E27FC236}">
                <a16:creationId xmlns:a16="http://schemas.microsoft.com/office/drawing/2014/main" id="{56F3197F-49CF-46B8-87AF-24F484DD408C}"/>
              </a:ext>
            </a:extLst>
          </p:cNvPr>
          <p:cNvSpPr/>
          <p:nvPr/>
        </p:nvSpPr>
        <p:spPr>
          <a:xfrm>
            <a:off x="5950924" y="3465892"/>
            <a:ext cx="591271" cy="143424"/>
          </a:xfrm>
          <a:prstGeom prst="rightArrow">
            <a:avLst/>
          </a:prstGeom>
          <a:ln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364ABD1-27B8-4E91-AA2F-1DE0B38E757E}"/>
              </a:ext>
            </a:extLst>
          </p:cNvPr>
          <p:cNvSpPr txBox="1"/>
          <p:nvPr/>
        </p:nvSpPr>
        <p:spPr>
          <a:xfrm>
            <a:off x="5863162" y="3140840"/>
            <a:ext cx="591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63%</a:t>
            </a:r>
          </a:p>
        </p:txBody>
      </p:sp>
    </p:spTree>
    <p:extLst>
      <p:ext uri="{BB962C8B-B14F-4D97-AF65-F5344CB8AC3E}">
        <p14:creationId xmlns:p14="http://schemas.microsoft.com/office/powerpoint/2010/main" val="295445725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5828</TotalTime>
  <Words>481</Words>
  <Application>Microsoft Office PowerPoint</Application>
  <PresentationFormat>Personalizado</PresentationFormat>
  <Paragraphs>132</Paragraphs>
  <Slides>6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2" baseType="lpstr">
      <vt:lpstr>Arial</vt:lpstr>
      <vt:lpstr>Calibri</vt:lpstr>
      <vt:lpstr>Helvetica</vt:lpstr>
      <vt:lpstr>Helvetica LT Std</vt:lpstr>
      <vt:lpstr>HelveticaNeueLT Std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BABEL_GROUP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DISEÑO_3</dc:creator>
  <cp:lastModifiedBy>Alan Danilo Garcia Bazurto</cp:lastModifiedBy>
  <cp:revision>50</cp:revision>
  <dcterms:created xsi:type="dcterms:W3CDTF">2018-07-24T14:29:44Z</dcterms:created>
  <dcterms:modified xsi:type="dcterms:W3CDTF">2018-08-23T22:45:59Z</dcterms:modified>
</cp:coreProperties>
</file>