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62" r:id="rId3"/>
    <p:sldId id="275" r:id="rId4"/>
    <p:sldId id="276" r:id="rId5"/>
    <p:sldId id="274" r:id="rId6"/>
    <p:sldId id="288" r:id="rId7"/>
    <p:sldId id="289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01D"/>
    <a:srgbClr val="50C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8" autoAdjust="0"/>
    <p:restoredTop sz="94660"/>
  </p:normalViewPr>
  <p:slideViewPr>
    <p:cSldViewPr snapToGrid="0">
      <p:cViewPr varScale="1">
        <p:scale>
          <a:sx n="49" d="100"/>
          <a:sy n="49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944F1-9E97-4F55-A402-98D9C3011F8B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5842C-3285-4B56-9B31-2FB545478A1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894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D7D0DE-55B3-41F7-87FF-EE4F0A69329A}" type="slidenum">
              <a:rPr lang="es-ES" smtClean="0">
                <a:latin typeface="Calibri" panose="020F0502020204030204" pitchFamily="34" charset="0"/>
              </a:rPr>
              <a:pPr/>
              <a:t>3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67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80CEF-EE99-439F-AB4E-66C8B30D65FE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8284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59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F7584E-3E6C-41CF-B3CD-4F1E820CC7E9}" type="slidenum">
              <a:rPr lang="es-ES" smtClean="0">
                <a:latin typeface="Calibri" panose="020F0502020204030204" pitchFamily="34" charset="0"/>
              </a:rPr>
              <a:pPr/>
              <a:t>5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6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59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F7584E-3E6C-41CF-B3CD-4F1E820CC7E9}" type="slidenum">
              <a:rPr lang="es-ES" smtClean="0">
                <a:latin typeface="Calibri" panose="020F0502020204030204" pitchFamily="34" charset="0"/>
              </a:rPr>
              <a:pPr/>
              <a:t>6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2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151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676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80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55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999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156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89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85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46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130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82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2304-7C09-4C16-BFAA-4A6D1177622E}" type="datetimeFigureOut">
              <a:rPr lang="es-CO" smtClean="0"/>
              <a:t>24/08/2018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8A7A-F29B-4FDD-99C1-BA2ACE5AEB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55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40928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60" dirty="0"/>
          </a:p>
        </p:txBody>
      </p:sp>
      <p:sp>
        <p:nvSpPr>
          <p:cNvPr id="6" name="CuadroTexto 5"/>
          <p:cNvSpPr txBox="1"/>
          <p:nvPr/>
        </p:nvSpPr>
        <p:spPr>
          <a:xfrm>
            <a:off x="1042219" y="947200"/>
            <a:ext cx="1009772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320" b="1" dirty="0">
                <a:solidFill>
                  <a:schemeClr val="bg1"/>
                </a:solidFill>
                <a:latin typeface="Arial Narrow" panose="020B0606020202030204" pitchFamily="34" charset="0"/>
              </a:rPr>
              <a:t>Reducción del efectivo</a:t>
            </a:r>
            <a:endParaRPr lang="es-CO" sz="288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3961" y="4092855"/>
            <a:ext cx="11503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latin typeface="Arial Narrow" panose="020B0606020202030204" pitchFamily="34" charset="0"/>
                <a:cs typeface="Arial" panose="020B0604020202020204" pitchFamily="34" charset="0"/>
              </a:rPr>
              <a:t>Felipe Lega Gutierrez</a:t>
            </a:r>
          </a:p>
          <a:p>
            <a:r>
              <a:rPr lang="es-CO" sz="2400" dirty="0">
                <a:latin typeface="Arial Narrow" panose="020B0606020202030204" pitchFamily="34" charset="0"/>
                <a:cs typeface="Arial" panose="020B0604020202020204" pitchFamily="34" charset="0"/>
              </a:rPr>
              <a:t>Director - Unidad de Regulación Financiera URF</a:t>
            </a:r>
          </a:p>
          <a:p>
            <a:endParaRPr lang="es-CO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es-ES" dirty="0">
                <a:solidFill>
                  <a:srgbClr val="7F7F7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53° Convención Bancaria – </a:t>
            </a:r>
            <a:r>
              <a:rPr lang="es-ES" dirty="0" err="1">
                <a:solidFill>
                  <a:srgbClr val="7F7F7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Asobancaria</a:t>
            </a:r>
            <a:endParaRPr lang="es-ES" dirty="0">
              <a:solidFill>
                <a:srgbClr val="7F7F7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t-BR" dirty="0">
                <a:solidFill>
                  <a:srgbClr val="7F7F7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Cartagena de Índias, Agosto 24 de 2018</a:t>
            </a:r>
          </a:p>
        </p:txBody>
      </p:sp>
    </p:spTree>
    <p:extLst>
      <p:ext uri="{BB962C8B-B14F-4D97-AF65-F5344CB8AC3E}">
        <p14:creationId xmlns:p14="http://schemas.microsoft.com/office/powerpoint/2010/main" val="214860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adroTexto 37"/>
          <p:cNvSpPr txBox="1"/>
          <p:nvPr/>
        </p:nvSpPr>
        <p:spPr>
          <a:xfrm>
            <a:off x="1" y="-6239"/>
            <a:ext cx="12192000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CO" sz="4800" b="1" dirty="0">
                <a:solidFill>
                  <a:schemeClr val="bg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Digitalización de los pagos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78691" y="1282708"/>
            <a:ext cx="11498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latin typeface="Arial Narrow"/>
                <a:cs typeface="Arial Narrow"/>
              </a:rPr>
              <a:t>La digitalización genera economías eficientes y formales. Se requiere avances en inclusión financiera, infraestructura de pagos y uso tecnológico para sustituir el efectivo.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749610" y="3789152"/>
            <a:ext cx="511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>
                <a:latin typeface="Arial Narrow" panose="020B0606020202030204" pitchFamily="34" charset="0"/>
              </a:rPr>
              <a:t>Amplio acceso y uso de servicios transaccionales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t="20029" r="18431" b="22869"/>
          <a:stretch/>
        </p:blipFill>
        <p:spPr bwMode="auto">
          <a:xfrm>
            <a:off x="617391" y="3135230"/>
            <a:ext cx="3971023" cy="278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11 Rectángulo"/>
          <p:cNvSpPr/>
          <p:nvPr/>
        </p:nvSpPr>
        <p:spPr>
          <a:xfrm>
            <a:off x="617391" y="2597964"/>
            <a:ext cx="4107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latin typeface="Arial Narrow" panose="020B0606020202030204" pitchFamily="34" charset="0"/>
                <a:cs typeface="Arial" panose="020B0604020202020204" pitchFamily="34" charset="0"/>
              </a:rPr>
              <a:t>Trayectoria hacia la reducción del efectivo</a:t>
            </a:r>
            <a:r>
              <a:rPr lang="es-ES" b="1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lang="es-CO" b="1" baseline="30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1 Elipse"/>
          <p:cNvSpPr/>
          <p:nvPr/>
        </p:nvSpPr>
        <p:spPr>
          <a:xfrm>
            <a:off x="1894485" y="5015372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4 CuadroTexto"/>
          <p:cNvSpPr txBox="1"/>
          <p:nvPr/>
        </p:nvSpPr>
        <p:spPr>
          <a:xfrm rot="16200000">
            <a:off x="-915555" y="4223355"/>
            <a:ext cx="261961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 Narrow" panose="020B0606020202030204" pitchFamily="34" charset="0"/>
              </a:rPr>
              <a:t>Trayectoria</a:t>
            </a:r>
            <a:r>
              <a:rPr lang="es-ES" sz="1100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s-ES" sz="1100" dirty="0">
                <a:latin typeface="Arial Narrow" panose="020B0606020202030204" pitchFamily="34" charset="0"/>
              </a:rPr>
              <a:t>(% de reducción del efectivo en 5 años)</a:t>
            </a:r>
          </a:p>
        </p:txBody>
      </p:sp>
      <p:sp>
        <p:nvSpPr>
          <p:cNvPr id="26" name="13 CuadroTexto"/>
          <p:cNvSpPr txBox="1"/>
          <p:nvPr/>
        </p:nvSpPr>
        <p:spPr>
          <a:xfrm>
            <a:off x="651151" y="5892545"/>
            <a:ext cx="40397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 Narrow" panose="020B0606020202030204" pitchFamily="34" charset="0"/>
              </a:rPr>
              <a:t>% de grado de alistamiento </a:t>
            </a:r>
          </a:p>
          <a:p>
            <a:pPr algn="ctr"/>
            <a:r>
              <a:rPr lang="es-ES" sz="1100" dirty="0">
                <a:latin typeface="Arial Narrow" panose="020B0606020202030204" pitchFamily="34" charset="0"/>
              </a:rPr>
              <a:t>(inclusión, aceptación de pagos electrónicos, infraestructura y tecnología)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800" y="6567619"/>
            <a:ext cx="6096000" cy="2359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aseline="30000" dirty="0">
                <a:latin typeface="Arial Narrow" panose="020B0606020202030204" pitchFamily="34" charset="0"/>
              </a:rPr>
              <a:t>1/ </a:t>
            </a:r>
            <a:r>
              <a:rPr lang="en-US" sz="1400" baseline="30000" dirty="0" err="1">
                <a:latin typeface="Arial Narrow" panose="020B0606020202030204" pitchFamily="34" charset="0"/>
              </a:rPr>
              <a:t>Mastercard</a:t>
            </a:r>
            <a:r>
              <a:rPr lang="en-US" sz="1400" baseline="30000" dirty="0">
                <a:latin typeface="Arial Narrow" panose="020B0606020202030204" pitchFamily="34" charset="0"/>
              </a:rPr>
              <a:t> (2013) The Global Journey From Cash to Cashless</a:t>
            </a:r>
          </a:p>
        </p:txBody>
      </p:sp>
      <p:sp>
        <p:nvSpPr>
          <p:cNvPr id="29" name="Freeform 10"/>
          <p:cNvSpPr>
            <a:spLocks/>
          </p:cNvSpPr>
          <p:nvPr/>
        </p:nvSpPr>
        <p:spPr bwMode="auto">
          <a:xfrm rot="18879878">
            <a:off x="6079969" y="2713075"/>
            <a:ext cx="675137" cy="672820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latin typeface="Roboto Thin"/>
            </a:endParaRPr>
          </a:p>
        </p:txBody>
      </p:sp>
      <p:sp>
        <p:nvSpPr>
          <p:cNvPr id="30" name="Freeform 10"/>
          <p:cNvSpPr>
            <a:spLocks/>
          </p:cNvSpPr>
          <p:nvPr/>
        </p:nvSpPr>
        <p:spPr bwMode="auto">
          <a:xfrm rot="18879878">
            <a:off x="6105551" y="5773702"/>
            <a:ext cx="675137" cy="672820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latin typeface="Roboto Thin"/>
            </a:endParaRPr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 rot="18879878">
            <a:off x="6092760" y="4723698"/>
            <a:ext cx="675136" cy="672080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latin typeface="Roboto Thin"/>
            </a:endParaRPr>
          </a:p>
        </p:txBody>
      </p:sp>
      <p:sp>
        <p:nvSpPr>
          <p:cNvPr id="37" name="Freeform 10"/>
          <p:cNvSpPr>
            <a:spLocks/>
          </p:cNvSpPr>
          <p:nvPr/>
        </p:nvSpPr>
        <p:spPr bwMode="auto">
          <a:xfrm rot="18879878">
            <a:off x="6080605" y="3709412"/>
            <a:ext cx="674387" cy="674297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latin typeface="Roboto Thin"/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6762665" y="5880690"/>
            <a:ext cx="511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>
                <a:latin typeface="Arial Narrow" panose="020B0606020202030204" pitchFamily="34" charset="0"/>
              </a:rPr>
              <a:t>Instrumentos de pagos electrónicos 24/7x100%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6769412" y="4861351"/>
            <a:ext cx="511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>
                <a:latin typeface="Arial Narrow" panose="020B0606020202030204" pitchFamily="34" charset="0"/>
              </a:rPr>
              <a:t>Infraestructura de pagos moderna 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6788971" y="2838805"/>
            <a:ext cx="511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>
                <a:latin typeface="Arial Narrow" panose="020B0606020202030204" pitchFamily="34" charset="0"/>
              </a:rPr>
              <a:t>Digitalización de pagos y recaudos de gobierno</a:t>
            </a:r>
          </a:p>
        </p:txBody>
      </p:sp>
    </p:spTree>
    <p:extLst>
      <p:ext uri="{BB962C8B-B14F-4D97-AF65-F5344CB8AC3E}">
        <p14:creationId xmlns:p14="http://schemas.microsoft.com/office/powerpoint/2010/main" val="82167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7" name="20 CuadroTexto"/>
          <p:cNvSpPr txBox="1">
            <a:spLocks noChangeArrowheads="1"/>
          </p:cNvSpPr>
          <p:nvPr/>
        </p:nvSpPr>
        <p:spPr bwMode="auto">
          <a:xfrm>
            <a:off x="6046106" y="5339355"/>
            <a:ext cx="15831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b="1" dirty="0">
                <a:latin typeface="Arial Narrow" panose="020B0606020202030204" pitchFamily="34" charset="0"/>
              </a:rPr>
              <a:t>IMPUESTOS ADUANEROS ELECTRÓNICOS</a:t>
            </a:r>
          </a:p>
        </p:txBody>
      </p:sp>
      <p:sp>
        <p:nvSpPr>
          <p:cNvPr id="97288" name="20 CuadroTexto"/>
          <p:cNvSpPr txBox="1">
            <a:spLocks noChangeArrowheads="1"/>
          </p:cNvSpPr>
          <p:nvPr/>
        </p:nvSpPr>
        <p:spPr bwMode="auto">
          <a:xfrm>
            <a:off x="10132749" y="5404094"/>
            <a:ext cx="15050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CO" sz="1600" b="1" dirty="0">
                <a:latin typeface="Arial Narrow" panose="020B0606020202030204" pitchFamily="34" charset="0"/>
              </a:rPr>
              <a:t>PAGO ELECTRÓNICO DE PILA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97289" name="20 CuadroTexto"/>
          <p:cNvSpPr txBox="1">
            <a:spLocks noChangeArrowheads="1"/>
          </p:cNvSpPr>
          <p:nvPr/>
        </p:nvSpPr>
        <p:spPr bwMode="auto">
          <a:xfrm>
            <a:off x="8134072" y="4458731"/>
            <a:ext cx="13701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b="1" dirty="0">
                <a:latin typeface="Arial Narrow" panose="020B0606020202030204" pitchFamily="34" charset="0"/>
              </a:rPr>
              <a:t>PAGOS DE PENSIONES A TRAVÉS DE PRODUCTOS FINANCIEROS 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359230" y="1277880"/>
            <a:ext cx="11491026" cy="90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ES" sz="2400" dirty="0">
                <a:latin typeface="Arial Narrow" panose="020B0606020202030204" pitchFamily="34" charset="0"/>
              </a:rPr>
              <a:t>La mayoría de los pagos del Gobierno se realizan hoy de forma electrónica. </a:t>
            </a:r>
            <a:r>
              <a:rPr lang="es-ES" sz="2400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Se han concretado iniciativas con el apoyo del sector privado para profundizar digitalización de recaudos. </a:t>
            </a:r>
          </a:p>
        </p:txBody>
      </p:sp>
      <p:sp>
        <p:nvSpPr>
          <p:cNvPr id="40" name="20 CuadroTexto"/>
          <p:cNvSpPr txBox="1">
            <a:spLocks noChangeArrowheads="1"/>
          </p:cNvSpPr>
          <p:nvPr/>
        </p:nvSpPr>
        <p:spPr bwMode="auto">
          <a:xfrm>
            <a:off x="10095344" y="3560970"/>
            <a:ext cx="17918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b="1" dirty="0">
                <a:latin typeface="Arial Narrow" panose="020B0606020202030204" pitchFamily="34" charset="0"/>
              </a:rPr>
              <a:t>PEAJES ELECTRÓNICOS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1" y="-6239"/>
            <a:ext cx="12192000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CO" sz="4800" b="1" dirty="0">
                <a:solidFill>
                  <a:schemeClr val="bg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Medidas en sector gobierno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6046105" y="3468483"/>
            <a:ext cx="150180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b="1" dirty="0">
                <a:latin typeface="Arial Narrow" panose="020B0606020202030204" pitchFamily="34" charset="0"/>
              </a:rPr>
              <a:t>PAGO ELECTRÓNICO DE SERVICIOS PÚBLICOS</a:t>
            </a:r>
          </a:p>
        </p:txBody>
      </p:sp>
      <p:graphicFrame>
        <p:nvGraphicFramePr>
          <p:cNvPr id="43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91821"/>
              </p:ext>
            </p:extLst>
          </p:nvPr>
        </p:nvGraphicFramePr>
        <p:xfrm>
          <a:off x="561250" y="3715531"/>
          <a:ext cx="4224181" cy="1752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441">
                <a:tc>
                  <a:txBody>
                    <a:bodyPr/>
                    <a:lstStyle/>
                    <a:p>
                      <a:pPr lvl="1"/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Receptor</a:t>
                      </a:r>
                    </a:p>
                    <a:p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Pagador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Gobierno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70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Empresas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70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Personas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70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24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Gobierno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70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99%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24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Empresas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70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28%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57%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64%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24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Personas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B70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 Narrow" panose="020B0606020202030204" pitchFamily="34" charset="0"/>
                        </a:rPr>
                        <a:t>21%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Anillo 14"/>
          <p:cNvSpPr/>
          <p:nvPr/>
        </p:nvSpPr>
        <p:spPr>
          <a:xfrm>
            <a:off x="1902041" y="4628386"/>
            <a:ext cx="895397" cy="818917"/>
          </a:xfrm>
          <a:prstGeom prst="donut">
            <a:avLst>
              <a:gd name="adj" fmla="val 33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01611" y="2830576"/>
            <a:ext cx="690803" cy="690803"/>
          </a:xfrm>
          <a:prstGeom prst="rect">
            <a:avLst/>
          </a:prstGeom>
          <a:solidFill>
            <a:srgbClr val="92D050"/>
          </a:solidFill>
        </p:spPr>
      </p:pic>
      <p:grpSp>
        <p:nvGrpSpPr>
          <p:cNvPr id="29" name="Shape 559"/>
          <p:cNvGrpSpPr>
            <a:grpSpLocks/>
          </p:cNvGrpSpPr>
          <p:nvPr/>
        </p:nvGrpSpPr>
        <p:grpSpPr bwMode="auto">
          <a:xfrm>
            <a:off x="6225018" y="4827537"/>
            <a:ext cx="543106" cy="499469"/>
            <a:chOff x="6642425" y="4312500"/>
            <a:chExt cx="433550" cy="462825"/>
          </a:xfrm>
          <a:solidFill>
            <a:srgbClr val="9F3D34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30" name="Shape 560"/>
            <p:cNvSpPr>
              <a:spLocks noChangeArrowheads="1"/>
            </p:cNvSpPr>
            <p:nvPr/>
          </p:nvSpPr>
          <p:spPr bwMode="auto">
            <a:xfrm>
              <a:off x="6642425" y="4687375"/>
              <a:ext cx="433550" cy="39125"/>
            </a:xfrm>
            <a:custGeom>
              <a:avLst/>
              <a:gdLst>
                <a:gd name="T0" fmla="*/ 0 w 17342"/>
                <a:gd name="T1" fmla="*/ 0 h 1565"/>
                <a:gd name="T2" fmla="*/ 17342 w 17342"/>
                <a:gd name="T3" fmla="*/ 1565 h 1565"/>
              </a:gdLst>
              <a:ahLst/>
              <a:cxnLst/>
              <a:rect l="T0" t="T1" r="T2" b="T3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31" name="Shape 561"/>
            <p:cNvSpPr>
              <a:spLocks noChangeArrowheads="1"/>
            </p:cNvSpPr>
            <p:nvPr/>
          </p:nvSpPr>
          <p:spPr bwMode="auto">
            <a:xfrm>
              <a:off x="6642425" y="4736225"/>
              <a:ext cx="433550" cy="39100"/>
            </a:xfrm>
            <a:custGeom>
              <a:avLst/>
              <a:gdLst>
                <a:gd name="T0" fmla="*/ 0 w 17342"/>
                <a:gd name="T1" fmla="*/ 0 h 1564"/>
                <a:gd name="T2" fmla="*/ 17342 w 17342"/>
                <a:gd name="T3" fmla="*/ 1564 h 1564"/>
              </a:gdLst>
              <a:ahLst/>
              <a:cxnLst/>
              <a:rect l="T0" t="T1" r="T2" b="T3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32" name="Shape 562"/>
            <p:cNvSpPr>
              <a:spLocks noChangeArrowheads="1"/>
            </p:cNvSpPr>
            <p:nvPr/>
          </p:nvSpPr>
          <p:spPr bwMode="auto">
            <a:xfrm>
              <a:off x="6684575" y="4312500"/>
              <a:ext cx="349875" cy="336643"/>
            </a:xfrm>
            <a:custGeom>
              <a:avLst/>
              <a:gdLst>
                <a:gd name="T0" fmla="*/ 0 w 13995"/>
                <a:gd name="T1" fmla="*/ 0 h 15094"/>
                <a:gd name="T2" fmla="*/ 13995 w 13995"/>
                <a:gd name="T3" fmla="*/ 15094 h 15094"/>
              </a:gdLst>
              <a:ahLst/>
              <a:cxnLst/>
              <a:rect l="T0" t="T1" r="T2" b="T3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 eaLnBrk="1" hangingPunct="1">
                <a:defRPr/>
              </a:pPr>
              <a:endParaRPr lang="es-ES" dirty="0">
                <a:latin typeface="Roboto Thin"/>
              </a:endParaRPr>
            </a:p>
          </p:txBody>
        </p:sp>
      </p:grpSp>
      <p:sp>
        <p:nvSpPr>
          <p:cNvPr id="33" name="Shape 503"/>
          <p:cNvSpPr>
            <a:spLocks noChangeArrowheads="1"/>
          </p:cNvSpPr>
          <p:nvPr/>
        </p:nvSpPr>
        <p:spPr bwMode="auto">
          <a:xfrm>
            <a:off x="10229318" y="5000851"/>
            <a:ext cx="598939" cy="338766"/>
          </a:xfrm>
          <a:custGeom>
            <a:avLst/>
            <a:gdLst>
              <a:gd name="T0" fmla="*/ 2147483646 w 18026"/>
              <a:gd name="T1" fmla="*/ 2147483646 h 12115"/>
              <a:gd name="T2" fmla="*/ 2147483646 w 18026"/>
              <a:gd name="T3" fmla="*/ 2147483646 h 12115"/>
              <a:gd name="T4" fmla="*/ 2147483646 w 18026"/>
              <a:gd name="T5" fmla="*/ 2147483646 h 12115"/>
              <a:gd name="T6" fmla="*/ 2147483646 w 18026"/>
              <a:gd name="T7" fmla="*/ 2147483646 h 12115"/>
              <a:gd name="T8" fmla="*/ 2147483646 w 18026"/>
              <a:gd name="T9" fmla="*/ 2147483646 h 12115"/>
              <a:gd name="T10" fmla="*/ 2147483646 w 18026"/>
              <a:gd name="T11" fmla="*/ 2147483646 h 12115"/>
              <a:gd name="T12" fmla="*/ 2147483646 w 18026"/>
              <a:gd name="T13" fmla="*/ 2147483646 h 12115"/>
              <a:gd name="T14" fmla="*/ 2147483646 w 18026"/>
              <a:gd name="T15" fmla="*/ 2147483646 h 12115"/>
              <a:gd name="T16" fmla="*/ 2147483646 w 18026"/>
              <a:gd name="T17" fmla="*/ 2147483646 h 12115"/>
              <a:gd name="T18" fmla="*/ 2147483646 w 18026"/>
              <a:gd name="T19" fmla="*/ 2147483646 h 12115"/>
              <a:gd name="T20" fmla="*/ 2147483646 w 18026"/>
              <a:gd name="T21" fmla="*/ 2147483646 h 12115"/>
              <a:gd name="T22" fmla="*/ 2147483646 w 18026"/>
              <a:gd name="T23" fmla="*/ 2147483646 h 12115"/>
              <a:gd name="T24" fmla="*/ 2147483646 w 18026"/>
              <a:gd name="T25" fmla="*/ 2147483646 h 12115"/>
              <a:gd name="T26" fmla="*/ 2147483646 w 18026"/>
              <a:gd name="T27" fmla="*/ 2147483646 h 12115"/>
              <a:gd name="T28" fmla="*/ 2147483646 w 18026"/>
              <a:gd name="T29" fmla="*/ 2147483646 h 12115"/>
              <a:gd name="T30" fmla="*/ 2147483646 w 18026"/>
              <a:gd name="T31" fmla="*/ 2147483646 h 12115"/>
              <a:gd name="T32" fmla="*/ 2147483646 w 18026"/>
              <a:gd name="T33" fmla="*/ 2147483646 h 12115"/>
              <a:gd name="T34" fmla="*/ 2147483646 w 18026"/>
              <a:gd name="T35" fmla="*/ 2147483646 h 12115"/>
              <a:gd name="T36" fmla="*/ 2147483646 w 18026"/>
              <a:gd name="T37" fmla="*/ 2147483646 h 12115"/>
              <a:gd name="T38" fmla="*/ 2147483646 w 18026"/>
              <a:gd name="T39" fmla="*/ 2147483646 h 12115"/>
              <a:gd name="T40" fmla="*/ 2147483646 w 18026"/>
              <a:gd name="T41" fmla="*/ 2147483646 h 12115"/>
              <a:gd name="T42" fmla="*/ 2147483646 w 18026"/>
              <a:gd name="T43" fmla="*/ 2147483646 h 12115"/>
              <a:gd name="T44" fmla="*/ 2147483646 w 18026"/>
              <a:gd name="T45" fmla="*/ 2147483646 h 12115"/>
              <a:gd name="T46" fmla="*/ 2147483646 w 18026"/>
              <a:gd name="T47" fmla="*/ 2147483646 h 12115"/>
              <a:gd name="T48" fmla="*/ 2147483646 w 18026"/>
              <a:gd name="T49" fmla="*/ 2147483646 h 12115"/>
              <a:gd name="T50" fmla="*/ 2147483646 w 18026"/>
              <a:gd name="T51" fmla="*/ 2147483646 h 12115"/>
              <a:gd name="T52" fmla="*/ 2147483646 w 18026"/>
              <a:gd name="T53" fmla="*/ 2147483646 h 12115"/>
              <a:gd name="T54" fmla="*/ 2147483646 w 18026"/>
              <a:gd name="T55" fmla="*/ 2147483646 h 12115"/>
              <a:gd name="T56" fmla="*/ 2147483646 w 18026"/>
              <a:gd name="T57" fmla="*/ 2147483646 h 12115"/>
              <a:gd name="T58" fmla="*/ 2147483646 w 18026"/>
              <a:gd name="T59" fmla="*/ 2147483646 h 12115"/>
              <a:gd name="T60" fmla="*/ 2147483646 w 18026"/>
              <a:gd name="T61" fmla="*/ 2147483646 h 12115"/>
              <a:gd name="T62" fmla="*/ 2147483646 w 18026"/>
              <a:gd name="T63" fmla="*/ 2147483646 h 12115"/>
              <a:gd name="T64" fmla="*/ 2147483646 w 18026"/>
              <a:gd name="T65" fmla="*/ 2147483646 h 12115"/>
              <a:gd name="T66" fmla="*/ 2147483646 w 18026"/>
              <a:gd name="T67" fmla="*/ 2147483646 h 12115"/>
              <a:gd name="T68" fmla="*/ 2147483646 w 18026"/>
              <a:gd name="T69" fmla="*/ 2147483646 h 12115"/>
              <a:gd name="T70" fmla="*/ 2147483646 w 18026"/>
              <a:gd name="T71" fmla="*/ 2147483646 h 12115"/>
              <a:gd name="T72" fmla="*/ 2147483646 w 18026"/>
              <a:gd name="T73" fmla="*/ 2147483646 h 12115"/>
              <a:gd name="T74" fmla="*/ 2147483646 w 18026"/>
              <a:gd name="T75" fmla="*/ 2147483646 h 12115"/>
              <a:gd name="T76" fmla="*/ 2147483646 w 18026"/>
              <a:gd name="T77" fmla="*/ 2147483646 h 12115"/>
              <a:gd name="T78" fmla="*/ 2147483646 w 18026"/>
              <a:gd name="T79" fmla="*/ 2147483646 h 12115"/>
              <a:gd name="T80" fmla="*/ 2147483646 w 18026"/>
              <a:gd name="T81" fmla="*/ 2147483646 h 12115"/>
              <a:gd name="T82" fmla="*/ 2147483646 w 18026"/>
              <a:gd name="T83" fmla="*/ 2147483646 h 12115"/>
              <a:gd name="T84" fmla="*/ 2147483646 w 18026"/>
              <a:gd name="T85" fmla="*/ 2147483646 h 12115"/>
              <a:gd name="T86" fmla="*/ 2147483646 w 18026"/>
              <a:gd name="T87" fmla="*/ 2147483646 h 12115"/>
              <a:gd name="T88" fmla="*/ 2147483646 w 18026"/>
              <a:gd name="T89" fmla="*/ 2147483646 h 12115"/>
              <a:gd name="T90" fmla="*/ 2147483646 w 18026"/>
              <a:gd name="T91" fmla="*/ 2147483646 h 12115"/>
              <a:gd name="T92" fmla="*/ 2147483646 w 18026"/>
              <a:gd name="T93" fmla="*/ 2147483646 h 1211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8026"/>
              <a:gd name="T142" fmla="*/ 0 h 12115"/>
              <a:gd name="T143" fmla="*/ 18026 w 18026"/>
              <a:gd name="T144" fmla="*/ 12115 h 1211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8026" h="12115" extrusionOk="0">
                <a:moveTo>
                  <a:pt x="17048" y="977"/>
                </a:moveTo>
                <a:lnTo>
                  <a:pt x="17048" y="3127"/>
                </a:lnTo>
                <a:lnTo>
                  <a:pt x="978" y="3127"/>
                </a:lnTo>
                <a:lnTo>
                  <a:pt x="978" y="977"/>
                </a:lnTo>
                <a:lnTo>
                  <a:pt x="17048" y="977"/>
                </a:lnTo>
                <a:close/>
                <a:moveTo>
                  <a:pt x="17048" y="5447"/>
                </a:moveTo>
                <a:lnTo>
                  <a:pt x="17048" y="11137"/>
                </a:lnTo>
                <a:lnTo>
                  <a:pt x="978" y="11137"/>
                </a:lnTo>
                <a:lnTo>
                  <a:pt x="978" y="5447"/>
                </a:lnTo>
                <a:lnTo>
                  <a:pt x="17048" y="5447"/>
                </a:lnTo>
                <a:close/>
                <a:moveTo>
                  <a:pt x="978" y="1"/>
                </a:moveTo>
                <a:lnTo>
                  <a:pt x="782" y="25"/>
                </a:lnTo>
                <a:lnTo>
                  <a:pt x="587" y="74"/>
                </a:lnTo>
                <a:lnTo>
                  <a:pt x="416" y="172"/>
                </a:lnTo>
                <a:lnTo>
                  <a:pt x="294" y="294"/>
                </a:lnTo>
                <a:lnTo>
                  <a:pt x="172" y="440"/>
                </a:lnTo>
                <a:lnTo>
                  <a:pt x="74" y="611"/>
                </a:lnTo>
                <a:lnTo>
                  <a:pt x="25" y="782"/>
                </a:lnTo>
                <a:lnTo>
                  <a:pt x="1" y="977"/>
                </a:lnTo>
                <a:lnTo>
                  <a:pt x="1" y="11137"/>
                </a:lnTo>
                <a:lnTo>
                  <a:pt x="25" y="11333"/>
                </a:lnTo>
                <a:lnTo>
                  <a:pt x="74" y="11504"/>
                </a:lnTo>
                <a:lnTo>
                  <a:pt x="172" y="11675"/>
                </a:lnTo>
                <a:lnTo>
                  <a:pt x="294" y="11821"/>
                </a:lnTo>
                <a:lnTo>
                  <a:pt x="416" y="11943"/>
                </a:lnTo>
                <a:lnTo>
                  <a:pt x="587" y="12041"/>
                </a:lnTo>
                <a:lnTo>
                  <a:pt x="782" y="12090"/>
                </a:lnTo>
                <a:lnTo>
                  <a:pt x="978" y="12114"/>
                </a:lnTo>
                <a:lnTo>
                  <a:pt x="17048" y="12114"/>
                </a:lnTo>
                <a:lnTo>
                  <a:pt x="17243" y="12090"/>
                </a:lnTo>
                <a:lnTo>
                  <a:pt x="17439" y="12041"/>
                </a:lnTo>
                <a:lnTo>
                  <a:pt x="17610" y="11943"/>
                </a:lnTo>
                <a:lnTo>
                  <a:pt x="17732" y="11821"/>
                </a:lnTo>
                <a:lnTo>
                  <a:pt x="17854" y="11675"/>
                </a:lnTo>
                <a:lnTo>
                  <a:pt x="17952" y="11504"/>
                </a:lnTo>
                <a:lnTo>
                  <a:pt x="18001" y="11333"/>
                </a:lnTo>
                <a:lnTo>
                  <a:pt x="18025" y="11137"/>
                </a:lnTo>
                <a:lnTo>
                  <a:pt x="18025" y="977"/>
                </a:lnTo>
                <a:lnTo>
                  <a:pt x="18001" y="782"/>
                </a:lnTo>
                <a:lnTo>
                  <a:pt x="17952" y="611"/>
                </a:lnTo>
                <a:lnTo>
                  <a:pt x="17854" y="440"/>
                </a:lnTo>
                <a:lnTo>
                  <a:pt x="17732" y="294"/>
                </a:lnTo>
                <a:lnTo>
                  <a:pt x="17610" y="172"/>
                </a:lnTo>
                <a:lnTo>
                  <a:pt x="17439" y="74"/>
                </a:lnTo>
                <a:lnTo>
                  <a:pt x="17243" y="25"/>
                </a:lnTo>
                <a:lnTo>
                  <a:pt x="17048" y="1"/>
                </a:lnTo>
                <a:lnTo>
                  <a:pt x="978" y="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lIns="91425" tIns="91425" rIns="91425" bIns="91425" anchor="ctr"/>
          <a:lstStyle/>
          <a:p>
            <a:endParaRPr lang="es-ES"/>
          </a:p>
        </p:txBody>
      </p:sp>
      <p:sp>
        <p:nvSpPr>
          <p:cNvPr id="39" name="3 CuadroTexto"/>
          <p:cNvSpPr txBox="1"/>
          <p:nvPr/>
        </p:nvSpPr>
        <p:spPr>
          <a:xfrm>
            <a:off x="-19521" y="6519953"/>
            <a:ext cx="2448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>
                <a:latin typeface="Arial Narrow" panose="020B0606020202030204" pitchFamily="34" charset="0"/>
              </a:rPr>
              <a:t>1/ BTCA (2015) Colombia – Country Diagnostic.</a:t>
            </a:r>
            <a:r>
              <a:rPr lang="en-US" sz="1400" dirty="0">
                <a:latin typeface="Arial Narrow" panose="020B0606020202030204" pitchFamily="34" charset="0"/>
              </a:rPr>
              <a:t> </a:t>
            </a:r>
            <a:endParaRPr lang="en-US" sz="1400" baseline="30000" dirty="0">
              <a:latin typeface="Arial Narrow" panose="020B0606020202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89711" y="3195231"/>
            <a:ext cx="4196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latin typeface="Arial Narrow" panose="020B0606020202030204" pitchFamily="34" charset="0"/>
                <a:cs typeface="Arial" panose="020B0604020202020204" pitchFamily="34" charset="0"/>
              </a:rPr>
              <a:t>Porcentaje de pagos electrónicos por valor </a:t>
            </a:r>
            <a:r>
              <a:rPr lang="es-ES" b="1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lang="es-CO" b="1" baseline="30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5941" t="13167" r="51842" b="56474"/>
          <a:stretch/>
        </p:blipFill>
        <p:spPr>
          <a:xfrm>
            <a:off x="6195873" y="2884989"/>
            <a:ext cx="659165" cy="61910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98722" y="3466495"/>
            <a:ext cx="911885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9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ector recto 58"/>
          <p:cNvCxnSpPr/>
          <p:nvPr/>
        </p:nvCxnSpPr>
        <p:spPr>
          <a:xfrm flipH="1">
            <a:off x="5828436" y="3926306"/>
            <a:ext cx="0" cy="1764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Resultado de imagen para easy to use icon"/>
          <p:cNvSpPr>
            <a:spLocks noChangeAspect="1" noChangeArrowheads="1"/>
          </p:cNvSpPr>
          <p:nvPr/>
        </p:nvSpPr>
        <p:spPr bwMode="auto">
          <a:xfrm>
            <a:off x="186690" y="-173355"/>
            <a:ext cx="365760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s-CO" sz="2160"/>
          </a:p>
        </p:txBody>
      </p:sp>
      <p:sp>
        <p:nvSpPr>
          <p:cNvPr id="37" name="CuadroTexto 36"/>
          <p:cNvSpPr txBox="1"/>
          <p:nvPr/>
        </p:nvSpPr>
        <p:spPr>
          <a:xfrm>
            <a:off x="1" y="-6239"/>
            <a:ext cx="12192000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CO" sz="4800" b="1" dirty="0">
                <a:solidFill>
                  <a:schemeClr val="bg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Medidas en comercios y personas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348560" y="2817927"/>
            <a:ext cx="30809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b="1" dirty="0">
                <a:latin typeface="Arial Narrow" panose="020B0606020202030204" pitchFamily="34" charset="0"/>
              </a:rPr>
              <a:t>Creación de SEDPES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346994" y="2786057"/>
            <a:ext cx="1656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b="1" dirty="0" err="1">
                <a:latin typeface="Arial Narrow" panose="020B0606020202030204" pitchFamily="34" charset="0"/>
              </a:rPr>
              <a:t>Monotributo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1419" y="4881337"/>
            <a:ext cx="1006230" cy="838525"/>
          </a:xfrm>
          <a:prstGeom prst="rect">
            <a:avLst/>
          </a:prstGeom>
        </p:spPr>
      </p:pic>
      <p:sp>
        <p:nvSpPr>
          <p:cNvPr id="30" name="3 CuadroTexto"/>
          <p:cNvSpPr txBox="1"/>
          <p:nvPr/>
        </p:nvSpPr>
        <p:spPr>
          <a:xfrm>
            <a:off x="9165265" y="6534458"/>
            <a:ext cx="2945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>
                <a:latin typeface="Arial Narrow" panose="020B0606020202030204" pitchFamily="34" charset="0"/>
              </a:rPr>
              <a:t>URF (2016)</a:t>
            </a:r>
            <a:r>
              <a:rPr lang="en-US" sz="1400" dirty="0">
                <a:latin typeface="Arial Narrow" panose="020B0606020202030204" pitchFamily="34" charset="0"/>
              </a:rPr>
              <a:t> </a:t>
            </a:r>
            <a:r>
              <a:rPr lang="en-US" sz="1400" baseline="30000" dirty="0" err="1">
                <a:latin typeface="Arial Narrow" panose="020B0606020202030204" pitchFamily="34" charset="0"/>
              </a:rPr>
              <a:t>Barreras</a:t>
            </a:r>
            <a:r>
              <a:rPr lang="en-US" sz="1400" baseline="30000" dirty="0">
                <a:latin typeface="Arial Narrow" panose="020B0606020202030204" pitchFamily="34" charset="0"/>
              </a:rPr>
              <a:t> e </a:t>
            </a:r>
            <a:r>
              <a:rPr lang="en-US" sz="1400" baseline="30000" dirty="0" err="1">
                <a:latin typeface="Arial Narrow" panose="020B0606020202030204" pitchFamily="34" charset="0"/>
              </a:rPr>
              <a:t>incentivos</a:t>
            </a:r>
            <a:r>
              <a:rPr lang="en-US" sz="1400" baseline="30000" dirty="0">
                <a:latin typeface="Arial Narrow" panose="020B0606020202030204" pitchFamily="34" charset="0"/>
              </a:rPr>
              <a:t> de </a:t>
            </a:r>
            <a:r>
              <a:rPr lang="en-US" sz="1400" baseline="30000" dirty="0" err="1">
                <a:latin typeface="Arial Narrow" panose="020B0606020202030204" pitchFamily="34" charset="0"/>
              </a:rPr>
              <a:t>los</a:t>
            </a:r>
            <a:r>
              <a:rPr lang="en-US" sz="1400" baseline="30000" dirty="0">
                <a:latin typeface="Arial Narrow" panose="020B0606020202030204" pitchFamily="34" charset="0"/>
              </a:rPr>
              <a:t> </a:t>
            </a:r>
            <a:r>
              <a:rPr lang="en-US" sz="1400" baseline="30000" dirty="0" err="1">
                <a:latin typeface="Arial Narrow" panose="020B0606020202030204" pitchFamily="34" charset="0"/>
              </a:rPr>
              <a:t>pagos</a:t>
            </a:r>
            <a:r>
              <a:rPr lang="en-US" sz="1400" baseline="30000" dirty="0">
                <a:latin typeface="Arial Narrow" panose="020B0606020202030204" pitchFamily="34" charset="0"/>
              </a:rPr>
              <a:t> </a:t>
            </a:r>
            <a:r>
              <a:rPr lang="en-US" sz="1400" baseline="30000" dirty="0" err="1">
                <a:latin typeface="Arial Narrow" panose="020B0606020202030204" pitchFamily="34" charset="0"/>
              </a:rPr>
              <a:t>digitales</a:t>
            </a:r>
            <a:r>
              <a:rPr lang="en-US" sz="1400" baseline="300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72140" y="1288513"/>
            <a:ext cx="11441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Para dinamizar los pagos electrónicos entre empresas y personas, le hemos apostado a la inclusión financiera con enfoque transaccional y la formalización simplificada para comercios.</a:t>
            </a:r>
          </a:p>
        </p:txBody>
      </p:sp>
      <p:sp>
        <p:nvSpPr>
          <p:cNvPr id="31" name="Elipse 30"/>
          <p:cNvSpPr/>
          <p:nvPr/>
        </p:nvSpPr>
        <p:spPr>
          <a:xfrm>
            <a:off x="1613014" y="5404944"/>
            <a:ext cx="548731" cy="55855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2" name="CuadroTexto 28"/>
          <p:cNvSpPr txBox="1"/>
          <p:nvPr/>
        </p:nvSpPr>
        <p:spPr>
          <a:xfrm>
            <a:off x="99377" y="5328454"/>
            <a:ext cx="133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dirty="0">
                <a:latin typeface="Arial Narrow" panose="020B0606020202030204" pitchFamily="34" charset="0"/>
                <a:ea typeface="Calibri Light" charset="0"/>
                <a:cs typeface="Calibri Light" charset="0"/>
              </a:rPr>
              <a:t>Cuentas de ahorro de trámite simplificado</a:t>
            </a:r>
            <a:endParaRPr lang="es-CO" sz="1400" dirty="0">
              <a:latin typeface="Arial Narrow" panose="020B0606020202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33" name="CuadroTexto 29"/>
          <p:cNvSpPr txBox="1"/>
          <p:nvPr/>
        </p:nvSpPr>
        <p:spPr>
          <a:xfrm>
            <a:off x="124788" y="4359215"/>
            <a:ext cx="1284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400" dirty="0">
                <a:latin typeface="Arial Narrow" panose="020B0606020202030204" pitchFamily="34" charset="0"/>
                <a:ea typeface="Calibri Light" charset="0"/>
                <a:cs typeface="Calibri Light" charset="0"/>
              </a:rPr>
              <a:t>Cuentas de ahorro electrónicas</a:t>
            </a:r>
          </a:p>
        </p:txBody>
      </p:sp>
      <p:sp>
        <p:nvSpPr>
          <p:cNvPr id="34" name="Elipse 33"/>
          <p:cNvSpPr/>
          <p:nvPr/>
        </p:nvSpPr>
        <p:spPr>
          <a:xfrm>
            <a:off x="3327515" y="4238569"/>
            <a:ext cx="1028180" cy="9968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latin typeface="Arial Narrow" panose="020B0606020202030204" pitchFamily="34" charset="0"/>
            </a:endParaRPr>
          </a:p>
        </p:txBody>
      </p:sp>
      <p:cxnSp>
        <p:nvCxnSpPr>
          <p:cNvPr id="35" name="Conector recto 34"/>
          <p:cNvCxnSpPr/>
          <p:nvPr/>
        </p:nvCxnSpPr>
        <p:spPr>
          <a:xfrm>
            <a:off x="2254161" y="4728547"/>
            <a:ext cx="1080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1486184" y="4333996"/>
            <a:ext cx="803886" cy="77566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8" name="CuadroTexto 24"/>
          <p:cNvSpPr txBox="1"/>
          <p:nvPr/>
        </p:nvSpPr>
        <p:spPr>
          <a:xfrm>
            <a:off x="1641627" y="6230502"/>
            <a:ext cx="2822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>
                <a:latin typeface="Arial Narrow" panose="020B0606020202030204" pitchFamily="34" charset="0"/>
                <a:ea typeface="Calibri Light" charset="0"/>
                <a:cs typeface="Calibri Light" charset="0"/>
              </a:rPr>
              <a:t>2016 				      2017</a:t>
            </a:r>
            <a:endParaRPr lang="es-CO" sz="1100" dirty="0">
              <a:latin typeface="Arial Narrow" panose="020B0606020202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39" name="CuadroTexto 26"/>
          <p:cNvSpPr txBox="1"/>
          <p:nvPr/>
        </p:nvSpPr>
        <p:spPr>
          <a:xfrm>
            <a:off x="1558483" y="5491133"/>
            <a:ext cx="6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>
                <a:solidFill>
                  <a:schemeClr val="bg1"/>
                </a:solidFill>
                <a:latin typeface="Arial Narrow" panose="020B0606020202030204" pitchFamily="34" charset="0"/>
                <a:ea typeface="Calibri Light" charset="0"/>
                <a:cs typeface="Calibri Light" charset="0"/>
              </a:rPr>
              <a:t>0,5</a:t>
            </a:r>
          </a:p>
        </p:txBody>
      </p:sp>
      <p:sp>
        <p:nvSpPr>
          <p:cNvPr id="40" name="Elipse 39"/>
          <p:cNvSpPr/>
          <p:nvPr/>
        </p:nvSpPr>
        <p:spPr>
          <a:xfrm>
            <a:off x="3387029" y="5300600"/>
            <a:ext cx="871650" cy="80556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latin typeface="Arial Narrow" panose="020B0606020202030204" pitchFamily="34" charset="0"/>
            </a:endParaRPr>
          </a:p>
        </p:txBody>
      </p:sp>
      <p:sp>
        <p:nvSpPr>
          <p:cNvPr id="41" name="CuadroTexto 35"/>
          <p:cNvSpPr txBox="1"/>
          <p:nvPr/>
        </p:nvSpPr>
        <p:spPr>
          <a:xfrm>
            <a:off x="3350784" y="5410992"/>
            <a:ext cx="946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200" dirty="0">
                <a:solidFill>
                  <a:schemeClr val="bg1"/>
                </a:solidFill>
                <a:latin typeface="Arial Narrow" panose="020B0606020202030204" pitchFamily="34" charset="0"/>
                <a:ea typeface="Calibri Light" charset="0"/>
                <a:cs typeface="Calibri Light" charset="0"/>
              </a:rPr>
              <a:t>1.2</a:t>
            </a:r>
            <a:endParaRPr lang="es-CO" sz="3600" dirty="0">
              <a:solidFill>
                <a:schemeClr val="bg1"/>
              </a:solidFill>
              <a:latin typeface="Arial Narrow" panose="020B0606020202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42" name="CuadroTexto 22"/>
          <p:cNvSpPr txBox="1"/>
          <p:nvPr/>
        </p:nvSpPr>
        <p:spPr>
          <a:xfrm>
            <a:off x="1547048" y="4547665"/>
            <a:ext cx="6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600" dirty="0">
                <a:solidFill>
                  <a:schemeClr val="bg1"/>
                </a:solidFill>
                <a:latin typeface="Arial Narrow" panose="020B0606020202030204" pitchFamily="34" charset="0"/>
                <a:ea typeface="Calibri Light" charset="0"/>
                <a:cs typeface="Calibri Light" charset="0"/>
              </a:rPr>
              <a:t>3.4</a:t>
            </a:r>
          </a:p>
        </p:txBody>
      </p:sp>
      <p:sp>
        <p:nvSpPr>
          <p:cNvPr id="43" name="CuadroTexto 22"/>
          <p:cNvSpPr txBox="1"/>
          <p:nvPr/>
        </p:nvSpPr>
        <p:spPr>
          <a:xfrm>
            <a:off x="3375794" y="4348636"/>
            <a:ext cx="882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600" dirty="0">
                <a:solidFill>
                  <a:schemeClr val="bg1"/>
                </a:solidFill>
                <a:latin typeface="Arial Narrow" panose="020B0606020202030204" pitchFamily="34" charset="0"/>
                <a:ea typeface="Calibri Light" charset="0"/>
                <a:cs typeface="Calibri Light" charset="0"/>
              </a:rPr>
              <a:t>4.0</a:t>
            </a:r>
          </a:p>
        </p:txBody>
      </p:sp>
      <p:cxnSp>
        <p:nvCxnSpPr>
          <p:cNvPr id="44" name="Conector recto 43"/>
          <p:cNvCxnSpPr/>
          <p:nvPr/>
        </p:nvCxnSpPr>
        <p:spPr>
          <a:xfrm>
            <a:off x="2158554" y="5675798"/>
            <a:ext cx="1224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28"/>
          <p:cNvSpPr txBox="1"/>
          <p:nvPr/>
        </p:nvSpPr>
        <p:spPr>
          <a:xfrm>
            <a:off x="142520" y="3397105"/>
            <a:ext cx="133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400" dirty="0">
                <a:latin typeface="Arial Narrow" panose="020B0606020202030204" pitchFamily="34" charset="0"/>
                <a:ea typeface="Calibri Light" charset="0"/>
                <a:cs typeface="Calibri Light" charset="0"/>
              </a:rPr>
              <a:t>Depósitos electrónicos</a:t>
            </a:r>
          </a:p>
        </p:txBody>
      </p:sp>
      <p:sp>
        <p:nvSpPr>
          <p:cNvPr id="46" name="Elipse 45"/>
          <p:cNvSpPr/>
          <p:nvPr/>
        </p:nvSpPr>
        <p:spPr>
          <a:xfrm>
            <a:off x="3340267" y="3172320"/>
            <a:ext cx="1058021" cy="9968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latin typeface="Arial Narrow" panose="020B0606020202030204" pitchFamily="34" charset="0"/>
            </a:endParaRPr>
          </a:p>
        </p:txBody>
      </p:sp>
      <p:cxnSp>
        <p:nvCxnSpPr>
          <p:cNvPr id="47" name="Conector recto 46"/>
          <p:cNvCxnSpPr>
            <a:endCxn id="49" idx="1"/>
          </p:cNvCxnSpPr>
          <p:nvPr/>
        </p:nvCxnSpPr>
        <p:spPr>
          <a:xfrm flipV="1">
            <a:off x="2254162" y="3631451"/>
            <a:ext cx="1080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1508008" y="3322567"/>
            <a:ext cx="732071" cy="7127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9" name="CuadroTexto 22"/>
          <p:cNvSpPr txBox="1"/>
          <p:nvPr/>
        </p:nvSpPr>
        <p:spPr>
          <a:xfrm>
            <a:off x="3350593" y="3308285"/>
            <a:ext cx="997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600" dirty="0">
                <a:solidFill>
                  <a:schemeClr val="bg1"/>
                </a:solidFill>
                <a:latin typeface="Arial Narrow" panose="020B0606020202030204" pitchFamily="34" charset="0"/>
                <a:ea typeface="Calibri Light" charset="0"/>
                <a:cs typeface="Calibri Light" charset="0"/>
              </a:rPr>
              <a:t>4.1</a:t>
            </a:r>
            <a:endParaRPr lang="es-CO" sz="1600" dirty="0">
              <a:solidFill>
                <a:schemeClr val="bg1"/>
              </a:solidFill>
              <a:latin typeface="Arial Narrow" panose="020B0606020202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50" name="CuadroTexto 22"/>
          <p:cNvSpPr txBox="1"/>
          <p:nvPr/>
        </p:nvSpPr>
        <p:spPr>
          <a:xfrm>
            <a:off x="1521647" y="3473454"/>
            <a:ext cx="67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>
                <a:solidFill>
                  <a:schemeClr val="bg1"/>
                </a:solidFill>
                <a:latin typeface="Arial Narrow" panose="020B0606020202030204" pitchFamily="34" charset="0"/>
                <a:ea typeface="Calibri Light" charset="0"/>
                <a:cs typeface="Calibri Light" charset="0"/>
              </a:rPr>
              <a:t>3.1</a:t>
            </a:r>
            <a:endParaRPr lang="es-CO" sz="1600" dirty="0">
              <a:solidFill>
                <a:schemeClr val="bg1"/>
              </a:solidFill>
              <a:latin typeface="Arial Narrow" panose="020B0606020202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192903" y="2786057"/>
            <a:ext cx="4556457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Productos de ahorro simplificados (millones)</a:t>
            </a:r>
            <a:endParaRPr lang="es-ES" sz="1600" b="1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>
            <a:off x="1486184" y="6230502"/>
            <a:ext cx="286951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85"/>
          <p:cNvSpPr txBox="1"/>
          <p:nvPr/>
        </p:nvSpPr>
        <p:spPr>
          <a:xfrm>
            <a:off x="5934418" y="3331475"/>
            <a:ext cx="2153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SERVICIOS TRANSACCIONALES MASIVOS DE BAJO COSTO</a:t>
            </a:r>
          </a:p>
        </p:txBody>
      </p:sp>
      <p:sp>
        <p:nvSpPr>
          <p:cNvPr id="54" name="TextBox 79"/>
          <p:cNvSpPr txBox="1"/>
          <p:nvPr/>
        </p:nvSpPr>
        <p:spPr>
          <a:xfrm>
            <a:off x="6093568" y="4396347"/>
            <a:ext cx="2153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NUEVOS JUGADORES BASADOS EN TECNOLOGÍA Y </a:t>
            </a:r>
            <a:r>
              <a:rPr lang="es-ES_tradnl" sz="1400" dirty="0">
                <a:latin typeface="Arial Narrow" charset="0"/>
                <a:ea typeface="Arial Narrow" charset="0"/>
                <a:cs typeface="Arial Narrow" charset="0"/>
              </a:rPr>
              <a:t>COBERTURA</a:t>
            </a:r>
            <a:endParaRPr lang="en-US" sz="1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5" name="TextBox 70"/>
          <p:cNvSpPr txBox="1"/>
          <p:nvPr/>
        </p:nvSpPr>
        <p:spPr>
          <a:xfrm>
            <a:off x="6040673" y="5565277"/>
            <a:ext cx="2153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>
                <a:latin typeface="Arial Narrow" charset="0"/>
                <a:ea typeface="Arial Narrow" charset="0"/>
                <a:cs typeface="Arial Narrow" charset="0"/>
              </a:rPr>
              <a:t>HISTORIALES DE PAGO COMO COLATERAL DE CRÉDITO</a:t>
            </a:r>
            <a:endParaRPr lang="en-US" sz="1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56" name="Imagen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833" y="3407865"/>
            <a:ext cx="557777" cy="560395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4596" y="4568169"/>
            <a:ext cx="528972" cy="462447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0057" y="5631413"/>
            <a:ext cx="494929" cy="500166"/>
          </a:xfrm>
          <a:prstGeom prst="rect">
            <a:avLst/>
          </a:prstGeom>
        </p:spPr>
      </p:pic>
      <p:sp>
        <p:nvSpPr>
          <p:cNvPr id="61" name="TextBox 85"/>
          <p:cNvSpPr txBox="1"/>
          <p:nvPr/>
        </p:nvSpPr>
        <p:spPr>
          <a:xfrm>
            <a:off x="8888818" y="3222906"/>
            <a:ext cx="2825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just">
              <a:buNone/>
            </a:pPr>
            <a:r>
              <a:rPr lang="es-CO" dirty="0">
                <a:latin typeface="Arial Narrow" panose="020B0606020202030204" pitchFamily="34" charset="0"/>
                <a:cs typeface="Arial"/>
              </a:rPr>
              <a:t>Esquema impositivo que busca impulsar la formalidad, ofrecer beneficios de seguridad social e incentivar la aceptación de los </a:t>
            </a:r>
            <a:r>
              <a:rPr lang="es-CO" b="1" dirty="0">
                <a:latin typeface="Arial Narrow" panose="020B0606020202030204" pitchFamily="34" charset="0"/>
                <a:cs typeface="Arial"/>
              </a:rPr>
              <a:t>PAGOS ELECTRÓNICOS.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997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2" name="Gruppe 930"/>
          <p:cNvGrpSpPr>
            <a:grpSpLocks/>
          </p:cNvGrpSpPr>
          <p:nvPr/>
        </p:nvGrpSpPr>
        <p:grpSpPr bwMode="auto">
          <a:xfrm>
            <a:off x="5682090" y="3107494"/>
            <a:ext cx="1300776" cy="286855"/>
            <a:chOff x="7416666" y="2565400"/>
            <a:chExt cx="1167485" cy="297170"/>
          </a:xfrm>
          <a:solidFill>
            <a:schemeClr val="bg1"/>
          </a:solidFill>
        </p:grpSpPr>
        <p:sp>
          <p:nvSpPr>
            <p:cNvPr id="89113" name="Freeform 342"/>
            <p:cNvSpPr>
              <a:spLocks/>
            </p:cNvSpPr>
            <p:nvPr/>
          </p:nvSpPr>
          <p:spPr bwMode="auto">
            <a:xfrm>
              <a:off x="7650163" y="2565400"/>
              <a:ext cx="1588" cy="1588"/>
            </a:xfrm>
            <a:custGeom>
              <a:avLst/>
              <a:gdLst>
                <a:gd name="T0" fmla="*/ 0 w 1588"/>
                <a:gd name="T1" fmla="*/ 0 h 1588"/>
                <a:gd name="T2" fmla="*/ 0 w 1588"/>
                <a:gd name="T3" fmla="*/ 0 h 1588"/>
                <a:gd name="T4" fmla="*/ 0 w 1588"/>
                <a:gd name="T5" fmla="*/ 0 h 1588"/>
                <a:gd name="T6" fmla="*/ 0 w 1588"/>
                <a:gd name="T7" fmla="*/ 0 h 1588"/>
                <a:gd name="T8" fmla="*/ 0 w 1588"/>
                <a:gd name="T9" fmla="*/ 0 h 1588"/>
                <a:gd name="T10" fmla="*/ 0 w 1588"/>
                <a:gd name="T11" fmla="*/ 0 h 15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8"/>
                <a:gd name="T19" fmla="*/ 0 h 1588"/>
                <a:gd name="T20" fmla="*/ 1588 w 1588"/>
                <a:gd name="T21" fmla="*/ 1588 h 15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8" h="1588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s-ES" sz="12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9114" name="Freeform 347"/>
            <p:cNvSpPr>
              <a:spLocks/>
            </p:cNvSpPr>
            <p:nvPr/>
          </p:nvSpPr>
          <p:spPr bwMode="auto">
            <a:xfrm>
              <a:off x="8367713" y="2797175"/>
              <a:ext cx="127000" cy="57150"/>
            </a:xfrm>
            <a:custGeom>
              <a:avLst/>
              <a:gdLst>
                <a:gd name="T0" fmla="*/ 2147483646 w 80"/>
                <a:gd name="T1" fmla="*/ 2147483646 h 36"/>
                <a:gd name="T2" fmla="*/ 2147483646 w 80"/>
                <a:gd name="T3" fmla="*/ 2147483646 h 36"/>
                <a:gd name="T4" fmla="*/ 2147483646 w 80"/>
                <a:gd name="T5" fmla="*/ 2147483646 h 36"/>
                <a:gd name="T6" fmla="*/ 2147483646 w 80"/>
                <a:gd name="T7" fmla="*/ 2147483646 h 36"/>
                <a:gd name="T8" fmla="*/ 2147483646 w 80"/>
                <a:gd name="T9" fmla="*/ 2147483646 h 36"/>
                <a:gd name="T10" fmla="*/ 2147483646 w 80"/>
                <a:gd name="T11" fmla="*/ 2147483646 h 36"/>
                <a:gd name="T12" fmla="*/ 2147483646 w 80"/>
                <a:gd name="T13" fmla="*/ 2147483646 h 36"/>
                <a:gd name="T14" fmla="*/ 2147483646 w 80"/>
                <a:gd name="T15" fmla="*/ 2147483646 h 36"/>
                <a:gd name="T16" fmla="*/ 2147483646 w 80"/>
                <a:gd name="T17" fmla="*/ 2147483646 h 36"/>
                <a:gd name="T18" fmla="*/ 2147483646 w 80"/>
                <a:gd name="T19" fmla="*/ 2147483646 h 36"/>
                <a:gd name="T20" fmla="*/ 0 w 80"/>
                <a:gd name="T21" fmla="*/ 0 h 36"/>
                <a:gd name="T22" fmla="*/ 0 w 80"/>
                <a:gd name="T23" fmla="*/ 0 h 36"/>
                <a:gd name="T24" fmla="*/ 2147483646 w 80"/>
                <a:gd name="T25" fmla="*/ 2147483646 h 36"/>
                <a:gd name="T26" fmla="*/ 2147483646 w 80"/>
                <a:gd name="T27" fmla="*/ 2147483646 h 36"/>
                <a:gd name="T28" fmla="*/ 2147483646 w 80"/>
                <a:gd name="T29" fmla="*/ 2147483646 h 36"/>
                <a:gd name="T30" fmla="*/ 2147483646 w 80"/>
                <a:gd name="T31" fmla="*/ 2147483646 h 36"/>
                <a:gd name="T32" fmla="*/ 2147483646 w 80"/>
                <a:gd name="T33" fmla="*/ 2147483646 h 36"/>
                <a:gd name="T34" fmla="*/ 2147483646 w 80"/>
                <a:gd name="T35" fmla="*/ 2147483646 h 36"/>
                <a:gd name="T36" fmla="*/ 2147483646 w 80"/>
                <a:gd name="T37" fmla="*/ 2147483646 h 36"/>
                <a:gd name="T38" fmla="*/ 2147483646 w 80"/>
                <a:gd name="T39" fmla="*/ 2147483646 h 36"/>
                <a:gd name="T40" fmla="*/ 2147483646 w 80"/>
                <a:gd name="T41" fmla="*/ 2147483646 h 36"/>
                <a:gd name="T42" fmla="*/ 2147483646 w 80"/>
                <a:gd name="T43" fmla="*/ 2147483646 h 36"/>
                <a:gd name="T44" fmla="*/ 2147483646 w 80"/>
                <a:gd name="T45" fmla="*/ 2147483646 h 36"/>
                <a:gd name="T46" fmla="*/ 2147483646 w 80"/>
                <a:gd name="T47" fmla="*/ 2147483646 h 36"/>
                <a:gd name="T48" fmla="*/ 2147483646 w 80"/>
                <a:gd name="T49" fmla="*/ 2147483646 h 36"/>
                <a:gd name="T50" fmla="*/ 2147483646 w 80"/>
                <a:gd name="T51" fmla="*/ 2147483646 h 36"/>
                <a:gd name="T52" fmla="*/ 2147483646 w 80"/>
                <a:gd name="T53" fmla="*/ 2147483646 h 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0"/>
                <a:gd name="T82" fmla="*/ 0 h 36"/>
                <a:gd name="T83" fmla="*/ 80 w 80"/>
                <a:gd name="T84" fmla="*/ 36 h 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0" h="36">
                  <a:moveTo>
                    <a:pt x="68" y="26"/>
                  </a:moveTo>
                  <a:lnTo>
                    <a:pt x="66" y="26"/>
                  </a:lnTo>
                  <a:lnTo>
                    <a:pt x="70" y="28"/>
                  </a:lnTo>
                  <a:lnTo>
                    <a:pt x="56" y="20"/>
                  </a:lnTo>
                  <a:lnTo>
                    <a:pt x="42" y="12"/>
                  </a:lnTo>
                  <a:lnTo>
                    <a:pt x="26" y="8"/>
                  </a:lnTo>
                  <a:lnTo>
                    <a:pt x="12" y="4"/>
                  </a:lnTo>
                  <a:lnTo>
                    <a:pt x="0" y="0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42" y="20"/>
                  </a:lnTo>
                  <a:lnTo>
                    <a:pt x="36" y="16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76" y="36"/>
                  </a:lnTo>
                  <a:lnTo>
                    <a:pt x="78" y="36"/>
                  </a:lnTo>
                  <a:lnTo>
                    <a:pt x="80" y="36"/>
                  </a:lnTo>
                  <a:lnTo>
                    <a:pt x="72" y="30"/>
                  </a:lnTo>
                  <a:lnTo>
                    <a:pt x="68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s-ES" sz="12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9115" name="Freeform 348"/>
            <p:cNvSpPr>
              <a:spLocks/>
            </p:cNvSpPr>
            <p:nvPr/>
          </p:nvSpPr>
          <p:spPr bwMode="auto">
            <a:xfrm rot="367597">
              <a:off x="7416666" y="2684770"/>
              <a:ext cx="1167485" cy="177800"/>
            </a:xfrm>
            <a:custGeom>
              <a:avLst/>
              <a:gdLst>
                <a:gd name="T0" fmla="*/ 2147483646 w 668"/>
                <a:gd name="T1" fmla="*/ 2147483646 h 112"/>
                <a:gd name="T2" fmla="*/ 2147483646 w 668"/>
                <a:gd name="T3" fmla="*/ 2147483646 h 112"/>
                <a:gd name="T4" fmla="*/ 2147483646 w 668"/>
                <a:gd name="T5" fmla="*/ 2147483646 h 112"/>
                <a:gd name="T6" fmla="*/ 2147483646 w 668"/>
                <a:gd name="T7" fmla="*/ 2147483646 h 112"/>
                <a:gd name="T8" fmla="*/ 2147483646 w 668"/>
                <a:gd name="T9" fmla="*/ 2147483646 h 112"/>
                <a:gd name="T10" fmla="*/ 2147483646 w 668"/>
                <a:gd name="T11" fmla="*/ 2147483646 h 112"/>
                <a:gd name="T12" fmla="*/ 2147483646 w 668"/>
                <a:gd name="T13" fmla="*/ 2147483646 h 112"/>
                <a:gd name="T14" fmla="*/ 2147483646 w 668"/>
                <a:gd name="T15" fmla="*/ 2147483646 h 112"/>
                <a:gd name="T16" fmla="*/ 2147483646 w 668"/>
                <a:gd name="T17" fmla="*/ 2147483646 h 112"/>
                <a:gd name="T18" fmla="*/ 2147483646 w 668"/>
                <a:gd name="T19" fmla="*/ 2147483646 h 112"/>
                <a:gd name="T20" fmla="*/ 2147483646 w 668"/>
                <a:gd name="T21" fmla="*/ 2147483646 h 112"/>
                <a:gd name="T22" fmla="*/ 2147483646 w 668"/>
                <a:gd name="T23" fmla="*/ 2147483646 h 112"/>
                <a:gd name="T24" fmla="*/ 2147483646 w 668"/>
                <a:gd name="T25" fmla="*/ 2147483646 h 112"/>
                <a:gd name="T26" fmla="*/ 2147483646 w 668"/>
                <a:gd name="T27" fmla="*/ 2147483646 h 112"/>
                <a:gd name="T28" fmla="*/ 2147483646 w 668"/>
                <a:gd name="T29" fmla="*/ 2147483646 h 112"/>
                <a:gd name="T30" fmla="*/ 2147483646 w 668"/>
                <a:gd name="T31" fmla="*/ 2147483646 h 112"/>
                <a:gd name="T32" fmla="*/ 2147483646 w 668"/>
                <a:gd name="T33" fmla="*/ 2147483646 h 112"/>
                <a:gd name="T34" fmla="*/ 2147483646 w 668"/>
                <a:gd name="T35" fmla="*/ 2147483646 h 112"/>
                <a:gd name="T36" fmla="*/ 2147483646 w 668"/>
                <a:gd name="T37" fmla="*/ 2147483646 h 112"/>
                <a:gd name="T38" fmla="*/ 2147483646 w 668"/>
                <a:gd name="T39" fmla="*/ 2147483646 h 112"/>
                <a:gd name="T40" fmla="*/ 2147483646 w 668"/>
                <a:gd name="T41" fmla="*/ 2147483646 h 112"/>
                <a:gd name="T42" fmla="*/ 2147483646 w 668"/>
                <a:gd name="T43" fmla="*/ 2147483646 h 112"/>
                <a:gd name="T44" fmla="*/ 2147483646 w 668"/>
                <a:gd name="T45" fmla="*/ 2147483646 h 112"/>
                <a:gd name="T46" fmla="*/ 2147483646 w 668"/>
                <a:gd name="T47" fmla="*/ 2147483646 h 112"/>
                <a:gd name="T48" fmla="*/ 2147483646 w 668"/>
                <a:gd name="T49" fmla="*/ 2147483646 h 112"/>
                <a:gd name="T50" fmla="*/ 2147483646 w 668"/>
                <a:gd name="T51" fmla="*/ 2147483646 h 112"/>
                <a:gd name="T52" fmla="*/ 2147483646 w 668"/>
                <a:gd name="T53" fmla="*/ 2147483646 h 112"/>
                <a:gd name="T54" fmla="*/ 2147483646 w 668"/>
                <a:gd name="T55" fmla="*/ 2147483646 h 112"/>
                <a:gd name="T56" fmla="*/ 2147483646 w 668"/>
                <a:gd name="T57" fmla="*/ 2147483646 h 112"/>
                <a:gd name="T58" fmla="*/ 2147483646 w 668"/>
                <a:gd name="T59" fmla="*/ 2147483646 h 112"/>
                <a:gd name="T60" fmla="*/ 2147483646 w 668"/>
                <a:gd name="T61" fmla="*/ 2147483646 h 112"/>
                <a:gd name="T62" fmla="*/ 2147483646 w 668"/>
                <a:gd name="T63" fmla="*/ 2147483646 h 112"/>
                <a:gd name="T64" fmla="*/ 2147483646 w 668"/>
                <a:gd name="T65" fmla="*/ 2147483646 h 112"/>
                <a:gd name="T66" fmla="*/ 2147483646 w 668"/>
                <a:gd name="T67" fmla="*/ 2147483646 h 112"/>
                <a:gd name="T68" fmla="*/ 2147483646 w 668"/>
                <a:gd name="T69" fmla="*/ 2147483646 h 112"/>
                <a:gd name="T70" fmla="*/ 2147483646 w 668"/>
                <a:gd name="T71" fmla="*/ 2147483646 h 112"/>
                <a:gd name="T72" fmla="*/ 2147483646 w 668"/>
                <a:gd name="T73" fmla="*/ 2147483646 h 112"/>
                <a:gd name="T74" fmla="*/ 2147483646 w 668"/>
                <a:gd name="T75" fmla="*/ 2147483646 h 112"/>
                <a:gd name="T76" fmla="*/ 2147483646 w 668"/>
                <a:gd name="T77" fmla="*/ 2147483646 h 112"/>
                <a:gd name="T78" fmla="*/ 2147483646 w 668"/>
                <a:gd name="T79" fmla="*/ 2147483646 h 112"/>
                <a:gd name="T80" fmla="*/ 2147483646 w 668"/>
                <a:gd name="T81" fmla="*/ 2147483646 h 112"/>
                <a:gd name="T82" fmla="*/ 2147483646 w 668"/>
                <a:gd name="T83" fmla="*/ 2147483646 h 112"/>
                <a:gd name="T84" fmla="*/ 2147483646 w 668"/>
                <a:gd name="T85" fmla="*/ 2147483646 h 112"/>
                <a:gd name="T86" fmla="*/ 2147483646 w 668"/>
                <a:gd name="T87" fmla="*/ 2147483646 h 112"/>
                <a:gd name="T88" fmla="*/ 2147483646 w 668"/>
                <a:gd name="T89" fmla="*/ 2147483646 h 112"/>
                <a:gd name="T90" fmla="*/ 2147483646 w 668"/>
                <a:gd name="T91" fmla="*/ 2147483646 h 112"/>
                <a:gd name="T92" fmla="*/ 2147483646 w 668"/>
                <a:gd name="T93" fmla="*/ 2147483646 h 112"/>
                <a:gd name="T94" fmla="*/ 2147483646 w 668"/>
                <a:gd name="T95" fmla="*/ 2147483646 h 112"/>
                <a:gd name="T96" fmla="*/ 2147483646 w 668"/>
                <a:gd name="T97" fmla="*/ 2147483646 h 112"/>
                <a:gd name="T98" fmla="*/ 2147483646 w 668"/>
                <a:gd name="T99" fmla="*/ 2147483646 h 112"/>
                <a:gd name="T100" fmla="*/ 2147483646 w 668"/>
                <a:gd name="T101" fmla="*/ 2147483646 h 112"/>
                <a:gd name="T102" fmla="*/ 2147483646 w 668"/>
                <a:gd name="T103" fmla="*/ 2147483646 h 112"/>
                <a:gd name="T104" fmla="*/ 2147483646 w 668"/>
                <a:gd name="T105" fmla="*/ 2147483646 h 112"/>
                <a:gd name="T106" fmla="*/ 2147483646 w 668"/>
                <a:gd name="T107" fmla="*/ 2147483646 h 112"/>
                <a:gd name="T108" fmla="*/ 2147483646 w 668"/>
                <a:gd name="T109" fmla="*/ 2147483646 h 112"/>
                <a:gd name="T110" fmla="*/ 2147483646 w 668"/>
                <a:gd name="T111" fmla="*/ 2147483646 h 112"/>
                <a:gd name="T112" fmla="*/ 2147483646 w 668"/>
                <a:gd name="T113" fmla="*/ 2147483646 h 112"/>
                <a:gd name="T114" fmla="*/ 2147483646 w 668"/>
                <a:gd name="T115" fmla="*/ 2147483646 h 112"/>
                <a:gd name="T116" fmla="*/ 2147483646 w 668"/>
                <a:gd name="T117" fmla="*/ 2147483646 h 112"/>
                <a:gd name="T118" fmla="*/ 2147483646 w 668"/>
                <a:gd name="T119" fmla="*/ 2147483646 h 11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"/>
                <a:gd name="T181" fmla="*/ 0 h 112"/>
                <a:gd name="T182" fmla="*/ 668 w 668"/>
                <a:gd name="T183" fmla="*/ 112 h 11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" h="112">
                  <a:moveTo>
                    <a:pt x="60" y="28"/>
                  </a:moveTo>
                  <a:lnTo>
                    <a:pt x="60" y="28"/>
                  </a:lnTo>
                  <a:lnTo>
                    <a:pt x="72" y="28"/>
                  </a:lnTo>
                  <a:lnTo>
                    <a:pt x="74" y="28"/>
                  </a:lnTo>
                  <a:lnTo>
                    <a:pt x="76" y="26"/>
                  </a:lnTo>
                  <a:lnTo>
                    <a:pt x="166" y="16"/>
                  </a:lnTo>
                  <a:lnTo>
                    <a:pt x="168" y="16"/>
                  </a:lnTo>
                  <a:lnTo>
                    <a:pt x="178" y="14"/>
                  </a:lnTo>
                  <a:lnTo>
                    <a:pt x="182" y="14"/>
                  </a:lnTo>
                  <a:lnTo>
                    <a:pt x="222" y="12"/>
                  </a:lnTo>
                  <a:lnTo>
                    <a:pt x="230" y="12"/>
                  </a:lnTo>
                  <a:lnTo>
                    <a:pt x="266" y="8"/>
                  </a:lnTo>
                  <a:lnTo>
                    <a:pt x="264" y="8"/>
                  </a:lnTo>
                  <a:lnTo>
                    <a:pt x="270" y="8"/>
                  </a:lnTo>
                  <a:lnTo>
                    <a:pt x="276" y="8"/>
                  </a:lnTo>
                  <a:lnTo>
                    <a:pt x="262" y="8"/>
                  </a:lnTo>
                  <a:lnTo>
                    <a:pt x="260" y="8"/>
                  </a:lnTo>
                  <a:lnTo>
                    <a:pt x="244" y="8"/>
                  </a:lnTo>
                  <a:lnTo>
                    <a:pt x="178" y="14"/>
                  </a:lnTo>
                  <a:lnTo>
                    <a:pt x="114" y="20"/>
                  </a:lnTo>
                  <a:lnTo>
                    <a:pt x="112" y="20"/>
                  </a:lnTo>
                  <a:lnTo>
                    <a:pt x="150" y="14"/>
                  </a:lnTo>
                  <a:lnTo>
                    <a:pt x="192" y="10"/>
                  </a:lnTo>
                  <a:lnTo>
                    <a:pt x="246" y="4"/>
                  </a:lnTo>
                  <a:lnTo>
                    <a:pt x="300" y="0"/>
                  </a:lnTo>
                  <a:lnTo>
                    <a:pt x="330" y="0"/>
                  </a:lnTo>
                  <a:lnTo>
                    <a:pt x="360" y="2"/>
                  </a:lnTo>
                  <a:lnTo>
                    <a:pt x="416" y="8"/>
                  </a:lnTo>
                  <a:lnTo>
                    <a:pt x="456" y="14"/>
                  </a:lnTo>
                  <a:lnTo>
                    <a:pt x="496" y="20"/>
                  </a:lnTo>
                  <a:lnTo>
                    <a:pt x="534" y="28"/>
                  </a:lnTo>
                  <a:lnTo>
                    <a:pt x="572" y="38"/>
                  </a:lnTo>
                  <a:lnTo>
                    <a:pt x="598" y="48"/>
                  </a:lnTo>
                  <a:lnTo>
                    <a:pt x="606" y="52"/>
                  </a:lnTo>
                  <a:lnTo>
                    <a:pt x="610" y="54"/>
                  </a:lnTo>
                  <a:lnTo>
                    <a:pt x="610" y="56"/>
                  </a:lnTo>
                  <a:lnTo>
                    <a:pt x="608" y="56"/>
                  </a:lnTo>
                  <a:lnTo>
                    <a:pt x="598" y="54"/>
                  </a:lnTo>
                  <a:lnTo>
                    <a:pt x="604" y="56"/>
                  </a:lnTo>
                  <a:lnTo>
                    <a:pt x="610" y="58"/>
                  </a:lnTo>
                  <a:lnTo>
                    <a:pt x="626" y="66"/>
                  </a:lnTo>
                  <a:lnTo>
                    <a:pt x="632" y="68"/>
                  </a:lnTo>
                  <a:lnTo>
                    <a:pt x="642" y="76"/>
                  </a:lnTo>
                  <a:lnTo>
                    <a:pt x="652" y="84"/>
                  </a:lnTo>
                  <a:lnTo>
                    <a:pt x="650" y="84"/>
                  </a:lnTo>
                  <a:lnTo>
                    <a:pt x="652" y="84"/>
                  </a:lnTo>
                  <a:lnTo>
                    <a:pt x="658" y="90"/>
                  </a:lnTo>
                  <a:lnTo>
                    <a:pt x="650" y="90"/>
                  </a:lnTo>
                  <a:lnTo>
                    <a:pt x="648" y="90"/>
                  </a:lnTo>
                  <a:lnTo>
                    <a:pt x="650" y="92"/>
                  </a:lnTo>
                  <a:lnTo>
                    <a:pt x="650" y="94"/>
                  </a:lnTo>
                  <a:lnTo>
                    <a:pt x="648" y="94"/>
                  </a:lnTo>
                  <a:lnTo>
                    <a:pt x="646" y="92"/>
                  </a:lnTo>
                  <a:lnTo>
                    <a:pt x="648" y="94"/>
                  </a:lnTo>
                  <a:lnTo>
                    <a:pt x="650" y="96"/>
                  </a:lnTo>
                  <a:lnTo>
                    <a:pt x="658" y="100"/>
                  </a:lnTo>
                  <a:lnTo>
                    <a:pt x="662" y="104"/>
                  </a:lnTo>
                  <a:lnTo>
                    <a:pt x="664" y="106"/>
                  </a:lnTo>
                  <a:lnTo>
                    <a:pt x="664" y="108"/>
                  </a:lnTo>
                  <a:lnTo>
                    <a:pt x="664" y="106"/>
                  </a:lnTo>
                  <a:lnTo>
                    <a:pt x="666" y="110"/>
                  </a:lnTo>
                  <a:lnTo>
                    <a:pt x="668" y="110"/>
                  </a:lnTo>
                  <a:lnTo>
                    <a:pt x="668" y="112"/>
                  </a:lnTo>
                  <a:lnTo>
                    <a:pt x="666" y="110"/>
                  </a:lnTo>
                  <a:lnTo>
                    <a:pt x="662" y="108"/>
                  </a:lnTo>
                  <a:lnTo>
                    <a:pt x="660" y="106"/>
                  </a:lnTo>
                  <a:lnTo>
                    <a:pt x="658" y="106"/>
                  </a:lnTo>
                  <a:lnTo>
                    <a:pt x="658" y="104"/>
                  </a:lnTo>
                  <a:lnTo>
                    <a:pt x="658" y="106"/>
                  </a:lnTo>
                  <a:lnTo>
                    <a:pt x="656" y="104"/>
                  </a:lnTo>
                  <a:lnTo>
                    <a:pt x="658" y="106"/>
                  </a:lnTo>
                  <a:lnTo>
                    <a:pt x="652" y="102"/>
                  </a:lnTo>
                  <a:lnTo>
                    <a:pt x="648" y="100"/>
                  </a:lnTo>
                  <a:lnTo>
                    <a:pt x="640" y="94"/>
                  </a:lnTo>
                  <a:lnTo>
                    <a:pt x="638" y="94"/>
                  </a:lnTo>
                  <a:lnTo>
                    <a:pt x="636" y="92"/>
                  </a:lnTo>
                  <a:lnTo>
                    <a:pt x="634" y="92"/>
                  </a:lnTo>
                  <a:lnTo>
                    <a:pt x="632" y="92"/>
                  </a:lnTo>
                  <a:lnTo>
                    <a:pt x="630" y="90"/>
                  </a:lnTo>
                  <a:lnTo>
                    <a:pt x="620" y="86"/>
                  </a:lnTo>
                  <a:lnTo>
                    <a:pt x="616" y="84"/>
                  </a:lnTo>
                  <a:lnTo>
                    <a:pt x="616" y="86"/>
                  </a:lnTo>
                  <a:lnTo>
                    <a:pt x="634" y="94"/>
                  </a:lnTo>
                  <a:lnTo>
                    <a:pt x="650" y="104"/>
                  </a:lnTo>
                  <a:lnTo>
                    <a:pt x="654" y="106"/>
                  </a:lnTo>
                  <a:lnTo>
                    <a:pt x="652" y="104"/>
                  </a:lnTo>
                  <a:lnTo>
                    <a:pt x="612" y="88"/>
                  </a:lnTo>
                  <a:lnTo>
                    <a:pt x="572" y="72"/>
                  </a:lnTo>
                  <a:lnTo>
                    <a:pt x="552" y="66"/>
                  </a:lnTo>
                  <a:lnTo>
                    <a:pt x="548" y="66"/>
                  </a:lnTo>
                  <a:lnTo>
                    <a:pt x="546" y="64"/>
                  </a:lnTo>
                  <a:lnTo>
                    <a:pt x="550" y="66"/>
                  </a:lnTo>
                  <a:lnTo>
                    <a:pt x="554" y="68"/>
                  </a:lnTo>
                  <a:lnTo>
                    <a:pt x="576" y="76"/>
                  </a:lnTo>
                  <a:lnTo>
                    <a:pt x="598" y="84"/>
                  </a:lnTo>
                  <a:lnTo>
                    <a:pt x="620" y="94"/>
                  </a:lnTo>
                  <a:lnTo>
                    <a:pt x="624" y="96"/>
                  </a:lnTo>
                  <a:lnTo>
                    <a:pt x="620" y="94"/>
                  </a:lnTo>
                  <a:lnTo>
                    <a:pt x="580" y="80"/>
                  </a:lnTo>
                  <a:lnTo>
                    <a:pt x="544" y="66"/>
                  </a:lnTo>
                  <a:lnTo>
                    <a:pt x="530" y="62"/>
                  </a:lnTo>
                  <a:lnTo>
                    <a:pt x="534" y="64"/>
                  </a:lnTo>
                  <a:lnTo>
                    <a:pt x="524" y="62"/>
                  </a:lnTo>
                  <a:lnTo>
                    <a:pt x="526" y="62"/>
                  </a:lnTo>
                  <a:lnTo>
                    <a:pt x="472" y="50"/>
                  </a:lnTo>
                  <a:lnTo>
                    <a:pt x="470" y="50"/>
                  </a:lnTo>
                  <a:lnTo>
                    <a:pt x="446" y="46"/>
                  </a:lnTo>
                  <a:lnTo>
                    <a:pt x="454" y="48"/>
                  </a:lnTo>
                  <a:lnTo>
                    <a:pt x="436" y="44"/>
                  </a:lnTo>
                  <a:lnTo>
                    <a:pt x="408" y="40"/>
                  </a:lnTo>
                  <a:lnTo>
                    <a:pt x="388" y="36"/>
                  </a:lnTo>
                  <a:lnTo>
                    <a:pt x="360" y="32"/>
                  </a:lnTo>
                  <a:lnTo>
                    <a:pt x="334" y="32"/>
                  </a:lnTo>
                  <a:lnTo>
                    <a:pt x="280" y="32"/>
                  </a:lnTo>
                  <a:lnTo>
                    <a:pt x="276" y="32"/>
                  </a:lnTo>
                  <a:lnTo>
                    <a:pt x="280" y="32"/>
                  </a:lnTo>
                  <a:lnTo>
                    <a:pt x="318" y="30"/>
                  </a:lnTo>
                  <a:lnTo>
                    <a:pt x="356" y="30"/>
                  </a:lnTo>
                  <a:lnTo>
                    <a:pt x="324" y="30"/>
                  </a:lnTo>
                  <a:lnTo>
                    <a:pt x="292" y="30"/>
                  </a:lnTo>
                  <a:lnTo>
                    <a:pt x="282" y="30"/>
                  </a:lnTo>
                  <a:lnTo>
                    <a:pt x="274" y="30"/>
                  </a:lnTo>
                  <a:lnTo>
                    <a:pt x="232" y="32"/>
                  </a:lnTo>
                  <a:lnTo>
                    <a:pt x="188" y="34"/>
                  </a:lnTo>
                  <a:lnTo>
                    <a:pt x="116" y="42"/>
                  </a:lnTo>
                  <a:lnTo>
                    <a:pt x="16" y="52"/>
                  </a:lnTo>
                  <a:lnTo>
                    <a:pt x="6" y="52"/>
                  </a:lnTo>
                  <a:lnTo>
                    <a:pt x="14" y="50"/>
                  </a:lnTo>
                  <a:lnTo>
                    <a:pt x="122" y="38"/>
                  </a:lnTo>
                  <a:lnTo>
                    <a:pt x="176" y="34"/>
                  </a:lnTo>
                  <a:lnTo>
                    <a:pt x="232" y="30"/>
                  </a:lnTo>
                  <a:lnTo>
                    <a:pt x="256" y="28"/>
                  </a:lnTo>
                  <a:lnTo>
                    <a:pt x="258" y="28"/>
                  </a:lnTo>
                  <a:lnTo>
                    <a:pt x="230" y="28"/>
                  </a:lnTo>
                  <a:lnTo>
                    <a:pt x="152" y="34"/>
                  </a:lnTo>
                  <a:lnTo>
                    <a:pt x="100" y="38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80" y="38"/>
                  </a:lnTo>
                  <a:lnTo>
                    <a:pt x="76" y="38"/>
                  </a:lnTo>
                  <a:lnTo>
                    <a:pt x="80" y="36"/>
                  </a:lnTo>
                  <a:lnTo>
                    <a:pt x="70" y="38"/>
                  </a:lnTo>
                  <a:lnTo>
                    <a:pt x="66" y="38"/>
                  </a:lnTo>
                  <a:lnTo>
                    <a:pt x="70" y="36"/>
                  </a:lnTo>
                  <a:lnTo>
                    <a:pt x="112" y="32"/>
                  </a:lnTo>
                  <a:lnTo>
                    <a:pt x="166" y="28"/>
                  </a:lnTo>
                  <a:lnTo>
                    <a:pt x="160" y="28"/>
                  </a:lnTo>
                  <a:lnTo>
                    <a:pt x="152" y="28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2" y="42"/>
                  </a:lnTo>
                  <a:lnTo>
                    <a:pt x="48" y="38"/>
                  </a:lnTo>
                  <a:lnTo>
                    <a:pt x="50" y="38"/>
                  </a:lnTo>
                  <a:lnTo>
                    <a:pt x="134" y="30"/>
                  </a:lnTo>
                  <a:lnTo>
                    <a:pt x="56" y="36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50" y="36"/>
                  </a:lnTo>
                  <a:lnTo>
                    <a:pt x="40" y="36"/>
                  </a:lnTo>
                  <a:lnTo>
                    <a:pt x="50" y="34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36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148" y="22"/>
                  </a:lnTo>
                  <a:lnTo>
                    <a:pt x="184" y="18"/>
                  </a:lnTo>
                  <a:lnTo>
                    <a:pt x="180" y="18"/>
                  </a:lnTo>
                  <a:lnTo>
                    <a:pt x="122" y="24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120" y="24"/>
                  </a:lnTo>
                  <a:lnTo>
                    <a:pt x="166" y="18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62" y="30"/>
                  </a:lnTo>
                  <a:lnTo>
                    <a:pt x="60" y="30"/>
                  </a:lnTo>
                  <a:lnTo>
                    <a:pt x="6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s-ES" sz="12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24938" name="1 CuadroTexto"/>
          <p:cNvSpPr txBox="1">
            <a:spLocks noChangeArrowheads="1"/>
          </p:cNvSpPr>
          <p:nvPr/>
        </p:nvSpPr>
        <p:spPr bwMode="auto">
          <a:xfrm>
            <a:off x="5365754" y="5134933"/>
            <a:ext cx="2088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18705">
              <a:defRPr/>
            </a:pPr>
            <a:r>
              <a:rPr lang="es-CO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Revelación de criterios objetivos de entrada y posibilidad de acceso escalonado.</a:t>
            </a:r>
          </a:p>
        </p:txBody>
      </p:sp>
      <p:sp>
        <p:nvSpPr>
          <p:cNvPr id="43" name="1 CuadroTexto"/>
          <p:cNvSpPr txBox="1">
            <a:spLocks noChangeArrowheads="1"/>
          </p:cNvSpPr>
          <p:nvPr/>
        </p:nvSpPr>
        <p:spPr bwMode="auto">
          <a:xfrm>
            <a:off x="5499378" y="4506350"/>
            <a:ext cx="1741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ACCESO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4940" name="1 CuadroTexto"/>
          <p:cNvSpPr txBox="1">
            <a:spLocks noChangeArrowheads="1"/>
          </p:cNvSpPr>
          <p:nvPr/>
        </p:nvSpPr>
        <p:spPr bwMode="auto">
          <a:xfrm>
            <a:off x="7672372" y="5128723"/>
            <a:ext cx="2088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18705">
              <a:defRPr/>
            </a:pP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Revisión de prácticas para tener protocolos y estándares de interconexión uniformes.</a:t>
            </a:r>
          </a:p>
        </p:txBody>
      </p:sp>
      <p:sp>
        <p:nvSpPr>
          <p:cNvPr id="53" name="1 CuadroTexto"/>
          <p:cNvSpPr txBox="1">
            <a:spLocks noChangeArrowheads="1"/>
          </p:cNvSpPr>
          <p:nvPr/>
        </p:nvSpPr>
        <p:spPr bwMode="auto">
          <a:xfrm>
            <a:off x="7483097" y="4521739"/>
            <a:ext cx="2400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INTEROPERABILIDAD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1 CuadroTexto"/>
          <p:cNvSpPr txBox="1">
            <a:spLocks noChangeArrowheads="1"/>
          </p:cNvSpPr>
          <p:nvPr/>
        </p:nvSpPr>
        <p:spPr bwMode="auto">
          <a:xfrm>
            <a:off x="10120057" y="4506350"/>
            <a:ext cx="1741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SEGURIDAD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1" name="70 Conector recto"/>
          <p:cNvCxnSpPr/>
          <p:nvPr/>
        </p:nvCxnSpPr>
        <p:spPr>
          <a:xfrm>
            <a:off x="5388402" y="4959065"/>
            <a:ext cx="1981183" cy="43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7704740" y="4948432"/>
            <a:ext cx="1981183" cy="43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10019714" y="4948432"/>
            <a:ext cx="1981182" cy="43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947" name="1 CuadroTexto"/>
          <p:cNvSpPr txBox="1">
            <a:spLocks noChangeArrowheads="1"/>
          </p:cNvSpPr>
          <p:nvPr/>
        </p:nvSpPr>
        <p:spPr bwMode="auto">
          <a:xfrm>
            <a:off x="5356503" y="3338191"/>
            <a:ext cx="2088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18705">
              <a:defRPr/>
            </a:pPr>
            <a:r>
              <a:rPr lang="es-CO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Aproximación basada en actividades y reconocimiento de nuevos actores.</a:t>
            </a:r>
            <a:endParaRPr lang="es-ES" sz="1400" dirty="0">
              <a:latin typeface="Arial Narrow" panose="020B0606020202030204" pitchFamily="34" charset="0"/>
            </a:endParaRPr>
          </a:p>
        </p:txBody>
      </p:sp>
      <p:sp>
        <p:nvSpPr>
          <p:cNvPr id="77" name="1 CuadroTexto"/>
          <p:cNvSpPr txBox="1">
            <a:spLocks noChangeArrowheads="1"/>
          </p:cNvSpPr>
          <p:nvPr/>
        </p:nvSpPr>
        <p:spPr bwMode="auto">
          <a:xfrm>
            <a:off x="9903277" y="2769131"/>
            <a:ext cx="20372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TRANSPARENCIA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8" name="77 Conector recto"/>
          <p:cNvCxnSpPr/>
          <p:nvPr/>
        </p:nvCxnSpPr>
        <p:spPr>
          <a:xfrm>
            <a:off x="5405865" y="3181084"/>
            <a:ext cx="1981183" cy="436"/>
          </a:xfrm>
          <a:prstGeom prst="line">
            <a:avLst/>
          </a:prstGeom>
          <a:ln w="57150">
            <a:solidFill>
              <a:srgbClr val="018C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9965739" y="3181083"/>
            <a:ext cx="1981182" cy="436"/>
          </a:xfrm>
          <a:prstGeom prst="line">
            <a:avLst/>
          </a:prstGeom>
          <a:ln w="57150">
            <a:solidFill>
              <a:srgbClr val="018C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1 CuadroTexto"/>
          <p:cNvSpPr txBox="1">
            <a:spLocks noChangeArrowheads="1"/>
          </p:cNvSpPr>
          <p:nvPr/>
        </p:nvSpPr>
        <p:spPr bwMode="auto">
          <a:xfrm>
            <a:off x="7847615" y="2488828"/>
            <a:ext cx="1741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GOBIERNO CORPORATIVO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8" name="77 Conector recto"/>
          <p:cNvCxnSpPr/>
          <p:nvPr/>
        </p:nvCxnSpPr>
        <p:spPr>
          <a:xfrm>
            <a:off x="7706638" y="3181084"/>
            <a:ext cx="1981183" cy="436"/>
          </a:xfrm>
          <a:prstGeom prst="line">
            <a:avLst/>
          </a:prstGeom>
          <a:ln w="57150">
            <a:solidFill>
              <a:srgbClr val="018C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1 CuadroTexto"/>
          <p:cNvSpPr txBox="1">
            <a:spLocks noChangeArrowheads="1"/>
          </p:cNvSpPr>
          <p:nvPr/>
        </p:nvSpPr>
        <p:spPr bwMode="auto">
          <a:xfrm>
            <a:off x="5503983" y="2756015"/>
            <a:ext cx="1741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ESTRUCTURA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" y="-6239"/>
            <a:ext cx="12192000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CO" sz="4800" b="1" dirty="0">
                <a:solidFill>
                  <a:schemeClr val="bg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Modernizar el sistema de pagos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360217" y="1083472"/>
            <a:ext cx="11499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s-CO" sz="240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Con apego a los estándares internacionales, estamos construyendo con la industria una nueva regulación para modernizar la infraestructura de pagos electrónicos. </a:t>
            </a:r>
          </a:p>
        </p:txBody>
      </p:sp>
      <p:sp>
        <p:nvSpPr>
          <p:cNvPr id="60" name="1 CuadroTexto"/>
          <p:cNvSpPr txBox="1">
            <a:spLocks noChangeArrowheads="1"/>
          </p:cNvSpPr>
          <p:nvPr/>
        </p:nvSpPr>
        <p:spPr bwMode="auto">
          <a:xfrm>
            <a:off x="7673084" y="3376537"/>
            <a:ext cx="2088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18705">
              <a:defRPr/>
            </a:pPr>
            <a:r>
              <a:rPr lang="es-CO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Juntas Directivas con miembros independientes y comités de acceso y tarifas.</a:t>
            </a:r>
          </a:p>
        </p:txBody>
      </p:sp>
      <p:sp>
        <p:nvSpPr>
          <p:cNvPr id="61" name="1 CuadroTexto"/>
          <p:cNvSpPr txBox="1">
            <a:spLocks noChangeArrowheads="1"/>
          </p:cNvSpPr>
          <p:nvPr/>
        </p:nvSpPr>
        <p:spPr bwMode="auto">
          <a:xfrm>
            <a:off x="9967795" y="3374667"/>
            <a:ext cx="2088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18705">
              <a:defRPr/>
            </a:pPr>
            <a:r>
              <a:rPr lang="es-CO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Publicación de tarifas, comisiones y reglamentos.</a:t>
            </a:r>
          </a:p>
        </p:txBody>
      </p:sp>
      <p:sp>
        <p:nvSpPr>
          <p:cNvPr id="62" name="1 CuadroTexto"/>
          <p:cNvSpPr txBox="1">
            <a:spLocks noChangeArrowheads="1"/>
          </p:cNvSpPr>
          <p:nvPr/>
        </p:nvSpPr>
        <p:spPr bwMode="auto">
          <a:xfrm>
            <a:off x="10003514" y="5128723"/>
            <a:ext cx="2088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18705">
              <a:defRPr/>
            </a:pPr>
            <a:r>
              <a:rPr lang="es-CO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Principio de finalidad de la transacción.</a:t>
            </a:r>
          </a:p>
          <a:p>
            <a:pPr algn="ctr" defTabSz="1018705">
              <a:defRPr/>
            </a:pPr>
            <a:r>
              <a:rPr lang="es-CO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Liquidación en BR y en el siguiente ciclo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1" y="2913322"/>
            <a:ext cx="4947646" cy="355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9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1" y="-6239"/>
            <a:ext cx="12192000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CO" sz="4800" b="1" dirty="0">
                <a:solidFill>
                  <a:schemeClr val="bg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Inclusión financiera digital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360217" y="1083472"/>
            <a:ext cx="11499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dirty="0">
                <a:latin typeface="Arial Narrow" panose="020B0606020202030204" pitchFamily="34" charset="0"/>
              </a:rPr>
              <a:t>Vamos a impulsar una nueva estrategia de inclusión financiera con enfoque digital, que promueva la innovación, el uso de la tecnología y la renovación del sistema financiero.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627770" y="2006735"/>
            <a:ext cx="8375701" cy="45623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2" name="Rectángulo 11"/>
          <p:cNvSpPr/>
          <p:nvPr/>
        </p:nvSpPr>
        <p:spPr>
          <a:xfrm>
            <a:off x="129309" y="2011679"/>
            <a:ext cx="3413050" cy="45623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CuadroTexto 12"/>
          <p:cNvSpPr txBox="1"/>
          <p:nvPr/>
        </p:nvSpPr>
        <p:spPr>
          <a:xfrm>
            <a:off x="4340143" y="5853111"/>
            <a:ext cx="7389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>
                <a:solidFill>
                  <a:schemeClr val="bg1"/>
                </a:solidFill>
                <a:latin typeface="Arial Narrow" panose="020B0606020202030204" pitchFamily="34" charset="0"/>
              </a:rPr>
              <a:t>COMISIÓN INTERSECTORIAL PARA LA INCLUSIÓN FINANCIERA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22716" y="3357481"/>
            <a:ext cx="3156014" cy="13542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PRIORIZAR </a:t>
            </a:r>
          </a:p>
          <a:p>
            <a:pPr algn="just"/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FRENTES DE TRABAJO Y ACCIONES FIJAR METAS CONCRETAS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982186" y="2229506"/>
            <a:ext cx="356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ECOSISTEMA DE PAGOS DIGITALES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Interoperabilidad, competencia e inmediatez</a:t>
            </a:r>
            <a:endParaRPr lang="es-CO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22716" y="4942679"/>
            <a:ext cx="3156014" cy="13542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COORDINAR</a:t>
            </a:r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ARREGLO INSTITUCIONAL PÚBLICO-PRIVADO PARA MONITOREAR AVANCES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240545" y="2130410"/>
            <a:ext cx="3236047" cy="64633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   O   J   A      D  E      R   U   T   </a:t>
            </a:r>
            <a:r>
              <a:rPr lang="es-CO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s-CO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INCLUSIÓN FINANCIERA DIGITAL</a:t>
            </a:r>
          </a:p>
        </p:txBody>
      </p:sp>
      <p:sp>
        <p:nvSpPr>
          <p:cNvPr id="18" name="Flecha cuádruple 17"/>
          <p:cNvSpPr/>
          <p:nvPr/>
        </p:nvSpPr>
        <p:spPr>
          <a:xfrm>
            <a:off x="3815613" y="5862736"/>
            <a:ext cx="399233" cy="364709"/>
          </a:xfrm>
          <a:prstGeom prst="quadArrow">
            <a:avLst>
              <a:gd name="adj1" fmla="val 0"/>
              <a:gd name="adj2" fmla="val 22500"/>
              <a:gd name="adj3" fmla="val 2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0" name="CuadroTexto 19"/>
          <p:cNvSpPr txBox="1"/>
          <p:nvPr/>
        </p:nvSpPr>
        <p:spPr>
          <a:xfrm>
            <a:off x="3719921" y="2091007"/>
            <a:ext cx="524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lang="es-CO" sz="4000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921934" y="4136279"/>
            <a:ext cx="356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INCLUSIÓN FINANCIERA RURAL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Banca de Oportunidades con enfoque rural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59668" y="3997780"/>
            <a:ext cx="520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endParaRPr lang="es-CO" sz="4000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274191" y="2238586"/>
            <a:ext cx="356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ENTORNO PROPICIO PARA INNOVAR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Regulación por actividad, gradualidad en autorización y simbiosis banca-fintech. Iniciativa legislativa. 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011926" y="2100087"/>
            <a:ext cx="547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endParaRPr lang="es-CO" sz="4000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292631" y="4136277"/>
            <a:ext cx="356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EDUCACIÓN FINANCIERA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Capacidades frente a oferta financiera digital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8030368" y="3997778"/>
            <a:ext cx="547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  <a:endParaRPr lang="es-CO" sz="4000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40928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60" dirty="0"/>
          </a:p>
        </p:txBody>
      </p:sp>
      <p:sp>
        <p:nvSpPr>
          <p:cNvPr id="6" name="CuadroTexto 5"/>
          <p:cNvSpPr txBox="1"/>
          <p:nvPr/>
        </p:nvSpPr>
        <p:spPr>
          <a:xfrm>
            <a:off x="1042219" y="947200"/>
            <a:ext cx="1009772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320" b="1" dirty="0">
                <a:solidFill>
                  <a:schemeClr val="bg1"/>
                </a:solidFill>
                <a:latin typeface="Arial Narrow" panose="020B0606020202030204" pitchFamily="34" charset="0"/>
              </a:rPr>
              <a:t>Reducción del efectivo</a:t>
            </a:r>
            <a:endParaRPr lang="es-CO" sz="288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3961" y="4092855"/>
            <a:ext cx="11503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latin typeface="Arial Narrow" panose="020B0606020202030204" pitchFamily="34" charset="0"/>
                <a:cs typeface="Arial" panose="020B0604020202020204" pitchFamily="34" charset="0"/>
              </a:rPr>
              <a:t>Felipe Lega Gutierrez</a:t>
            </a:r>
          </a:p>
          <a:p>
            <a:r>
              <a:rPr lang="es-CO" sz="2400" dirty="0">
                <a:latin typeface="Arial Narrow" panose="020B0606020202030204" pitchFamily="34" charset="0"/>
                <a:cs typeface="Arial" panose="020B0604020202020204" pitchFamily="34" charset="0"/>
              </a:rPr>
              <a:t>Director - Unidad de Regulación Financiera URF</a:t>
            </a:r>
          </a:p>
          <a:p>
            <a:endParaRPr lang="es-CO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es-ES" dirty="0">
                <a:solidFill>
                  <a:srgbClr val="7F7F7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53° Convención Bancaria – </a:t>
            </a:r>
            <a:r>
              <a:rPr lang="es-ES" dirty="0" err="1">
                <a:solidFill>
                  <a:srgbClr val="7F7F7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Asobancaria</a:t>
            </a:r>
            <a:endParaRPr lang="es-ES" dirty="0">
              <a:solidFill>
                <a:srgbClr val="7F7F7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t-BR" dirty="0">
                <a:solidFill>
                  <a:srgbClr val="7F7F7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Cartagena de Índias, Agosto 24 de 2018</a:t>
            </a:r>
          </a:p>
        </p:txBody>
      </p:sp>
    </p:spTree>
    <p:extLst>
      <p:ext uri="{BB962C8B-B14F-4D97-AF65-F5344CB8AC3E}">
        <p14:creationId xmlns:p14="http://schemas.microsoft.com/office/powerpoint/2010/main" val="3721273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5442</TotalTime>
  <Words>593</Words>
  <Application>Microsoft Office PowerPoint</Application>
  <PresentationFormat>Widescreen</PresentationFormat>
  <Paragraphs>110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Mincho</vt:lpstr>
      <vt:lpstr>ＭＳ Ｐゴシック</vt:lpstr>
      <vt:lpstr>Arial</vt:lpstr>
      <vt:lpstr>Arial Narrow</vt:lpstr>
      <vt:lpstr>Calibri</vt:lpstr>
      <vt:lpstr>Calibri Light</vt:lpstr>
      <vt:lpstr>Roboto Thin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Ministerio de Hacienda y Crédito Público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 Estela Martinez Herrera</dc:creator>
  <cp:lastModifiedBy>Usuario de Windows</cp:lastModifiedBy>
  <cp:revision>179</cp:revision>
  <dcterms:created xsi:type="dcterms:W3CDTF">2018-08-16T21:29:05Z</dcterms:created>
  <dcterms:modified xsi:type="dcterms:W3CDTF">2018-08-24T18:41:24Z</dcterms:modified>
</cp:coreProperties>
</file>