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7.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8.xml" ContentType="application/vnd.openxmlformats-officedocument.drawingml.chart+xml"/>
  <Override PartName="/ppt/drawings/drawing3.xml" ContentType="application/vnd.openxmlformats-officedocument.drawingml.chartshapes+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charts/chart11.xml" ContentType="application/vnd.openxmlformats-officedocument.drawingml.chart+xml"/>
  <Override PartName="/ppt/notesSlides/notesSlide5.xml" ContentType="application/vnd.openxmlformats-officedocument.presentationml.notesSlide+xml"/>
  <Override PartName="/ppt/charts/chart12.xml" ContentType="application/vnd.openxmlformats-officedocument.drawingml.chart+xml"/>
  <Override PartName="/ppt/drawings/drawing5.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sldIdLst>
    <p:sldId id="508" r:id="rId2"/>
    <p:sldId id="383" r:id="rId3"/>
    <p:sldId id="513" r:id="rId4"/>
    <p:sldId id="514" r:id="rId5"/>
    <p:sldId id="517" r:id="rId6"/>
    <p:sldId id="384" r:id="rId7"/>
    <p:sldId id="393" r:id="rId8"/>
    <p:sldId id="390" r:id="rId9"/>
    <p:sldId id="269" r:id="rId10"/>
    <p:sldId id="270" r:id="rId11"/>
    <p:sldId id="511" r:id="rId12"/>
    <p:sldId id="263" r:id="rId13"/>
    <p:sldId id="339" r:id="rId14"/>
    <p:sldId id="341" r:id="rId15"/>
    <p:sldId id="342" r:id="rId16"/>
    <p:sldId id="343" r:id="rId17"/>
    <p:sldId id="344" r:id="rId18"/>
    <p:sldId id="345" r:id="rId19"/>
    <p:sldId id="346" r:id="rId20"/>
    <p:sldId id="266" r:id="rId21"/>
    <p:sldId id="267" r:id="rId22"/>
    <p:sldId id="515" r:id="rId23"/>
    <p:sldId id="506" r:id="rId24"/>
    <p:sldId id="313" r:id="rId25"/>
    <p:sldId id="505" r:id="rId26"/>
    <p:sldId id="257" r:id="rId27"/>
    <p:sldId id="516" r:id="rId28"/>
    <p:sldId id="518" r:id="rId29"/>
    <p:sldId id="484" r:id="rId30"/>
    <p:sldId id="261" r:id="rId31"/>
    <p:sldId id="479" r:id="rId32"/>
    <p:sldId id="385" r:id="rId33"/>
    <p:sldId id="507" r:id="rId34"/>
    <p:sldId id="527" r:id="rId35"/>
    <p:sldId id="528" r:id="rId36"/>
    <p:sldId id="262" r:id="rId37"/>
    <p:sldId id="460" r:id="rId38"/>
    <p:sldId id="347" r:id="rId39"/>
    <p:sldId id="519" r:id="rId40"/>
    <p:sldId id="265" r:id="rId41"/>
    <p:sldId id="268" r:id="rId42"/>
    <p:sldId id="520" r:id="rId43"/>
    <p:sldId id="521" r:id="rId44"/>
    <p:sldId id="524" r:id="rId45"/>
    <p:sldId id="325" r:id="rId46"/>
    <p:sldId id="336" r:id="rId47"/>
    <p:sldId id="264" r:id="rId48"/>
    <p:sldId id="529" r:id="rId49"/>
    <p:sldId id="370"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8" autoAdjust="0"/>
    <p:restoredTop sz="94660"/>
  </p:normalViewPr>
  <p:slideViewPr>
    <p:cSldViewPr snapToGrid="0">
      <p:cViewPr varScale="1">
        <p:scale>
          <a:sx n="114" d="100"/>
          <a:sy n="114" d="100"/>
        </p:scale>
        <p:origin x="18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rogo\Documents\2016%20extended\Book%20on%20paper%20currency\Figure%20Files%20to%20Post%20for%20Researchers\Chapter%205%20figures\Figure%205.1_final.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krogo\Documents\transfer\AAA%20already%20copied\Marion%20updates\updated_curse_fig_14.1_bitcoin_fluctuation_06192018(1).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krogo\Documents\transfer\AAA%20already%20copied\Marion%20updates\updated_curse_fig_14.2_us_real_gold_price_chart_06192018(1).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krogo\Documents\transfer\Marion%20more%20folders\v2%20updated_curse_fig_3.4_currency_to_gdp_ratio1_07062018.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krogo\Documents\transfer\Marion%20more%20folders\v2%20updated_curse_fig_3.1_currency-gdp_us_07062018.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krogo\Documents\transfer\Marion%20more%20folders\v2%20updated_curse_fig_3.2_currency-gdp_graphdata_euro-2_07062018.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krogo\Documents\transfer\Marion%20more%20folders\v2%20updated_curse_fig_6.1_seigniorage_revenew-gdp-07062018.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krogo\Documents\transfer\AAA%20already%20copied\Marion%20updates\updated_curse_fig_7.1_banknotes_and_coins_sweden_06192018(1).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krogo\Documents\transfer\AAA%20already%20copied\Marion%20updates\updated_curse_fig_7.2_declining_demand_for_large_notes_sweden_06192018(1).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WB380049\Documents\Global_Financial_Development_Report\Inclusion\Figures%20Tables%20Maps\reasons%20for%20not%20having%20account%20presentation%20chart.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WB380049\Documents\Global_Financial_Development_Report\Barometer\Survey%20Response\Barometer%20Summary.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WB380049\Documents\Global_Financial_Development_Report\Barometer\Survey%20Response\Barometer%20Summar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'figure 5.1 data'!$B$1</c:f>
              <c:strCache>
                <c:ptCount val="1"/>
                <c:pt idx="0">
                  <c:v>Underground Economy as % Official GDP</c:v>
                </c:pt>
              </c:strCache>
            </c:strRef>
          </c:tx>
          <c:invertIfNegative val="0"/>
          <c:dPt>
            <c:idx val="23"/>
            <c:invertIfNegative val="0"/>
            <c:bubble3D val="0"/>
            <c:spPr>
              <a:solidFill>
                <a:srgbClr val="C00000"/>
              </a:solidFill>
            </c:spPr>
            <c:extLst>
              <c:ext xmlns:c16="http://schemas.microsoft.com/office/drawing/2014/chart" uri="{C3380CC4-5D6E-409C-BE32-E72D297353CC}">
                <c16:uniqueId val="{00000001-27E4-43D5-A3B5-7606236D9763}"/>
              </c:ext>
            </c:extLst>
          </c:dPt>
          <c:dPt>
            <c:idx val="25"/>
            <c:invertIfNegative val="0"/>
            <c:bubble3D val="0"/>
            <c:spPr>
              <a:solidFill>
                <a:schemeClr val="accent2"/>
              </a:solidFill>
            </c:spPr>
            <c:extLst>
              <c:ext xmlns:c16="http://schemas.microsoft.com/office/drawing/2014/chart" uri="{C3380CC4-5D6E-409C-BE32-E72D297353CC}">
                <c16:uniqueId val="{00000003-27E4-43D5-A3B5-7606236D976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'figure 5.1 data'!$A$2:$A$25</c:f>
              <c:strCache>
                <c:ptCount val="24"/>
                <c:pt idx="0">
                  <c:v>United States</c:v>
                </c:pt>
                <c:pt idx="1">
                  <c:v>Switzerland</c:v>
                </c:pt>
                <c:pt idx="2">
                  <c:v>Austria</c:v>
                </c:pt>
                <c:pt idx="3">
                  <c:v>Luxembourg</c:v>
                </c:pt>
                <c:pt idx="4">
                  <c:v>Japan</c:v>
                </c:pt>
                <c:pt idx="5">
                  <c:v>New Zealand</c:v>
                </c:pt>
                <c:pt idx="6">
                  <c:v>Netherlands</c:v>
                </c:pt>
                <c:pt idx="7">
                  <c:v>United Kingdom</c:v>
                </c:pt>
                <c:pt idx="8">
                  <c:v>Australia</c:v>
                </c:pt>
                <c:pt idx="9">
                  <c:v>France</c:v>
                </c:pt>
                <c:pt idx="10">
                  <c:v>Canada</c:v>
                </c:pt>
                <c:pt idx="11">
                  <c:v>Ireland</c:v>
                </c:pt>
                <c:pt idx="12">
                  <c:v>Germany</c:v>
                </c:pt>
                <c:pt idx="13">
                  <c:v>Denmark</c:v>
                </c:pt>
                <c:pt idx="14">
                  <c:v>Finland</c:v>
                </c:pt>
                <c:pt idx="15">
                  <c:v>Norway</c:v>
                </c:pt>
                <c:pt idx="16">
                  <c:v>Sweden</c:v>
                </c:pt>
                <c:pt idx="17">
                  <c:v>Belgium</c:v>
                </c:pt>
                <c:pt idx="18">
                  <c:v>Portugal</c:v>
                </c:pt>
                <c:pt idx="19">
                  <c:v>Spain</c:v>
                </c:pt>
                <c:pt idx="20">
                  <c:v>Italy</c:v>
                </c:pt>
                <c:pt idx="21">
                  <c:v>Greece</c:v>
                </c:pt>
                <c:pt idx="22">
                  <c:v>Turkey</c:v>
                </c:pt>
                <c:pt idx="23">
                  <c:v>average</c:v>
                </c:pt>
              </c:strCache>
            </c:strRef>
          </c:cat>
          <c:val>
            <c:numRef>
              <c:f>'figure 5.1 data'!$B$2:$B$25</c:f>
              <c:numCache>
                <c:formatCode>0.0%</c:formatCode>
                <c:ptCount val="24"/>
                <c:pt idx="0">
                  <c:v>7.1428571428571411E-2</c:v>
                </c:pt>
                <c:pt idx="1">
                  <c:v>7.9285714285714279E-2</c:v>
                </c:pt>
                <c:pt idx="2">
                  <c:v>8.7714285714285703E-2</c:v>
                </c:pt>
                <c:pt idx="3">
                  <c:v>8.842857142857144E-2</c:v>
                </c:pt>
                <c:pt idx="4">
                  <c:v>9.2071428571428568E-2</c:v>
                </c:pt>
                <c:pt idx="5">
                  <c:v>9.6428571428571419E-2</c:v>
                </c:pt>
                <c:pt idx="6">
                  <c:v>0.10242857142857144</c:v>
                </c:pt>
                <c:pt idx="7">
                  <c:v>0.10585714285714287</c:v>
                </c:pt>
                <c:pt idx="8">
                  <c:v>0.11</c:v>
                </c:pt>
                <c:pt idx="9">
                  <c:v>0.12028571428571429</c:v>
                </c:pt>
                <c:pt idx="10">
                  <c:v>0.12300000000000001</c:v>
                </c:pt>
                <c:pt idx="11">
                  <c:v>0.12957142857142856</c:v>
                </c:pt>
                <c:pt idx="12">
                  <c:v>0.13428571428571426</c:v>
                </c:pt>
                <c:pt idx="13">
                  <c:v>0.14285714285714288</c:v>
                </c:pt>
                <c:pt idx="14">
                  <c:v>0.14321428571428574</c:v>
                </c:pt>
                <c:pt idx="15">
                  <c:v>0.15164285714285713</c:v>
                </c:pt>
                <c:pt idx="16">
                  <c:v>0.15257142857142855</c:v>
                </c:pt>
                <c:pt idx="17">
                  <c:v>0.17935714285714288</c:v>
                </c:pt>
                <c:pt idx="18">
                  <c:v>0.19507142857142856</c:v>
                </c:pt>
                <c:pt idx="19">
                  <c:v>0.19557142857142853</c:v>
                </c:pt>
                <c:pt idx="20">
                  <c:v>0.22278571428571428</c:v>
                </c:pt>
                <c:pt idx="21">
                  <c:v>0.24964285714285719</c:v>
                </c:pt>
                <c:pt idx="22">
                  <c:v>0.28935714285714287</c:v>
                </c:pt>
                <c:pt idx="23">
                  <c:v>0.1418633540372671</c:v>
                </c:pt>
              </c:numCache>
            </c:numRef>
          </c:val>
          <c:extLst>
            <c:ext xmlns:c16="http://schemas.microsoft.com/office/drawing/2014/chart" uri="{C3380CC4-5D6E-409C-BE32-E72D297353CC}">
              <c16:uniqueId val="{00000004-27E4-43D5-A3B5-7606236D9763}"/>
            </c:ext>
          </c:extLst>
        </c:ser>
        <c:dLbls>
          <c:showLegendKey val="0"/>
          <c:showVal val="0"/>
          <c:showCatName val="0"/>
          <c:showSerName val="0"/>
          <c:showPercent val="0"/>
          <c:showBubbleSize val="0"/>
        </c:dLbls>
        <c:gapWidth val="25"/>
        <c:overlap val="-25"/>
        <c:axId val="210649472"/>
        <c:axId val="210651392"/>
      </c:barChart>
      <c:catAx>
        <c:axId val="210649472"/>
        <c:scaling>
          <c:orientation val="minMax"/>
        </c:scaling>
        <c:delete val="0"/>
        <c:axPos val="l"/>
        <c:numFmt formatCode="General" sourceLinked="0"/>
        <c:majorTickMark val="none"/>
        <c:minorTickMark val="none"/>
        <c:tickLblPos val="nextTo"/>
        <c:crossAx val="210651392"/>
        <c:crosses val="autoZero"/>
        <c:auto val="1"/>
        <c:lblAlgn val="ctr"/>
        <c:lblOffset val="100"/>
        <c:noMultiLvlLbl val="0"/>
      </c:catAx>
      <c:valAx>
        <c:axId val="210651392"/>
        <c:scaling>
          <c:orientation val="minMax"/>
          <c:max val="0.30000000000000004"/>
        </c:scaling>
        <c:delete val="0"/>
        <c:axPos val="b"/>
        <c:majorGridlines/>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US" altLang="zh-CN" sz="1000" b="0" i="0" baseline="0" dirty="0">
                    <a:effectLst/>
                  </a:rPr>
                  <a:t>Data Source:  </a:t>
                </a:r>
                <a:r>
                  <a:rPr lang="en-US" altLang="zh-CN" sz="1000" b="0" i="0" u="none" strike="noStrike" baseline="0" dirty="0">
                    <a:effectLst/>
                  </a:rPr>
                  <a:t>Schneider (2016) update to Schneider, Buehn and Montenegro (2010)</a:t>
                </a:r>
                <a:endParaRPr lang="zh-CN" altLang="zh-CN" sz="1000" dirty="0">
                  <a:effectLst/>
                </a:endParaRPr>
              </a:p>
            </c:rich>
          </c:tx>
          <c:layout>
            <c:manualLayout>
              <c:xMode val="edge"/>
              <c:yMode val="edge"/>
              <c:x val="0.11264238845144357"/>
              <c:y val="0.9415674231801483"/>
            </c:manualLayout>
          </c:layout>
          <c:overlay val="0"/>
        </c:title>
        <c:numFmt formatCode="0%" sourceLinked="0"/>
        <c:majorTickMark val="none"/>
        <c:minorTickMark val="none"/>
        <c:tickLblPos val="nextTo"/>
        <c:spPr>
          <a:ln w="9525">
            <a:noFill/>
          </a:ln>
        </c:spPr>
        <c:crossAx val="210649472"/>
        <c:crosses val="autoZero"/>
        <c:crossBetween val="between"/>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zh-CN" sz="4400" dirty="0"/>
              <a:t>Market</a:t>
            </a:r>
            <a:r>
              <a:rPr lang="en-US" altLang="zh-CN" sz="4400" baseline="0" dirty="0"/>
              <a:t> Price of Bitcoin (USD): </a:t>
            </a:r>
          </a:p>
          <a:p>
            <a:pPr>
              <a:defRPr/>
            </a:pPr>
            <a:r>
              <a:rPr lang="en-US" altLang="zh-CN" sz="3600" baseline="0" dirty="0"/>
              <a:t>Jan 2014-June 2018</a:t>
            </a:r>
            <a:endParaRPr lang="zh-CN" altLang="en-US" sz="3600" dirty="0"/>
          </a:p>
        </c:rich>
      </c:tx>
      <c:layout>
        <c:manualLayout>
          <c:xMode val="edge"/>
          <c:yMode val="edge"/>
          <c:x val="0.18481078722957645"/>
          <c:y val="0"/>
        </c:manualLayout>
      </c:layout>
      <c:overlay val="0"/>
    </c:title>
    <c:autoTitleDeleted val="0"/>
    <c:plotArea>
      <c:layout/>
      <c:lineChart>
        <c:grouping val="standard"/>
        <c:varyColors val="0"/>
        <c:ser>
          <c:idx val="0"/>
          <c:order val="0"/>
          <c:marker>
            <c:symbol val="none"/>
          </c:marker>
          <c:cat>
            <c:strRef>
              <c:f>'figure 14.1 data'!$A$1:$A$1630</c:f>
              <c:strCache>
                <c:ptCount val="1630"/>
                <c:pt idx="0">
                  <c:v>01/2014</c:v>
                </c:pt>
                <c:pt idx="1">
                  <c:v>01/2014</c:v>
                </c:pt>
                <c:pt idx="2">
                  <c:v>01/2014</c:v>
                </c:pt>
                <c:pt idx="3">
                  <c:v>01/2014</c:v>
                </c:pt>
                <c:pt idx="4">
                  <c:v>01/2014</c:v>
                </c:pt>
                <c:pt idx="5">
                  <c:v>01/2014</c:v>
                </c:pt>
                <c:pt idx="6">
                  <c:v>01/2014</c:v>
                </c:pt>
                <c:pt idx="7">
                  <c:v>01/2014</c:v>
                </c:pt>
                <c:pt idx="8">
                  <c:v>01/2014</c:v>
                </c:pt>
                <c:pt idx="9">
                  <c:v>01/2014</c:v>
                </c:pt>
                <c:pt idx="10">
                  <c:v>01/2014</c:v>
                </c:pt>
                <c:pt idx="11">
                  <c:v>01/2014</c:v>
                </c:pt>
                <c:pt idx="12">
                  <c:v>01/2014</c:v>
                </c:pt>
                <c:pt idx="13">
                  <c:v>01/2014</c:v>
                </c:pt>
                <c:pt idx="14">
                  <c:v>01/2014</c:v>
                </c:pt>
                <c:pt idx="15">
                  <c:v>01/2014</c:v>
                </c:pt>
                <c:pt idx="16">
                  <c:v>01/2014</c:v>
                </c:pt>
                <c:pt idx="17">
                  <c:v>01/2014</c:v>
                </c:pt>
                <c:pt idx="18">
                  <c:v>01/2014</c:v>
                </c:pt>
                <c:pt idx="19">
                  <c:v>01/2014</c:v>
                </c:pt>
                <c:pt idx="20">
                  <c:v>01/2014</c:v>
                </c:pt>
                <c:pt idx="21">
                  <c:v>01/2014</c:v>
                </c:pt>
                <c:pt idx="22">
                  <c:v>01/2014</c:v>
                </c:pt>
                <c:pt idx="23">
                  <c:v>01/2014</c:v>
                </c:pt>
                <c:pt idx="24">
                  <c:v>01/2014</c:v>
                </c:pt>
                <c:pt idx="25">
                  <c:v>01/2014</c:v>
                </c:pt>
                <c:pt idx="26">
                  <c:v>01/2014</c:v>
                </c:pt>
                <c:pt idx="27">
                  <c:v>01/2014</c:v>
                </c:pt>
                <c:pt idx="28">
                  <c:v>01/2014</c:v>
                </c:pt>
                <c:pt idx="29">
                  <c:v>01/2014</c:v>
                </c:pt>
                <c:pt idx="30">
                  <c:v>01/2014</c:v>
                </c:pt>
                <c:pt idx="31">
                  <c:v>02/2014</c:v>
                </c:pt>
                <c:pt idx="32">
                  <c:v>02/2014</c:v>
                </c:pt>
                <c:pt idx="33">
                  <c:v>02/2014</c:v>
                </c:pt>
                <c:pt idx="34">
                  <c:v>02/2014</c:v>
                </c:pt>
                <c:pt idx="35">
                  <c:v>02/2014</c:v>
                </c:pt>
                <c:pt idx="36">
                  <c:v>02/2014</c:v>
                </c:pt>
                <c:pt idx="37">
                  <c:v>02/2014</c:v>
                </c:pt>
                <c:pt idx="38">
                  <c:v>02/2014</c:v>
                </c:pt>
                <c:pt idx="39">
                  <c:v>02/2014</c:v>
                </c:pt>
                <c:pt idx="40">
                  <c:v>02/2014</c:v>
                </c:pt>
                <c:pt idx="41">
                  <c:v>02/2014</c:v>
                </c:pt>
                <c:pt idx="42">
                  <c:v>02/2014</c:v>
                </c:pt>
                <c:pt idx="43">
                  <c:v>02/2014</c:v>
                </c:pt>
                <c:pt idx="44">
                  <c:v>02/2014</c:v>
                </c:pt>
                <c:pt idx="45">
                  <c:v>02/2014</c:v>
                </c:pt>
                <c:pt idx="46">
                  <c:v>02/2014</c:v>
                </c:pt>
                <c:pt idx="47">
                  <c:v>02/2014</c:v>
                </c:pt>
                <c:pt idx="48">
                  <c:v>02/2014</c:v>
                </c:pt>
                <c:pt idx="49">
                  <c:v>02/2014</c:v>
                </c:pt>
                <c:pt idx="50">
                  <c:v>02/2014</c:v>
                </c:pt>
                <c:pt idx="51">
                  <c:v>02/2014</c:v>
                </c:pt>
                <c:pt idx="52">
                  <c:v>02/2014</c:v>
                </c:pt>
                <c:pt idx="53">
                  <c:v>02/2014</c:v>
                </c:pt>
                <c:pt idx="54">
                  <c:v>02/2014</c:v>
                </c:pt>
                <c:pt idx="55">
                  <c:v>02/2014</c:v>
                </c:pt>
                <c:pt idx="56">
                  <c:v>02/2014</c:v>
                </c:pt>
                <c:pt idx="57">
                  <c:v>02/2014</c:v>
                </c:pt>
                <c:pt idx="58">
                  <c:v>02/2014</c:v>
                </c:pt>
                <c:pt idx="59">
                  <c:v>03/2014</c:v>
                </c:pt>
                <c:pt idx="60">
                  <c:v>03/2014</c:v>
                </c:pt>
                <c:pt idx="61">
                  <c:v>03/2014</c:v>
                </c:pt>
                <c:pt idx="62">
                  <c:v>03/2014</c:v>
                </c:pt>
                <c:pt idx="63">
                  <c:v>03/2014</c:v>
                </c:pt>
                <c:pt idx="64">
                  <c:v>03/2014</c:v>
                </c:pt>
                <c:pt idx="65">
                  <c:v>03/2014</c:v>
                </c:pt>
                <c:pt idx="66">
                  <c:v>03/2014</c:v>
                </c:pt>
                <c:pt idx="67">
                  <c:v>03/2014</c:v>
                </c:pt>
                <c:pt idx="68">
                  <c:v>03/2014</c:v>
                </c:pt>
                <c:pt idx="69">
                  <c:v>03/2014</c:v>
                </c:pt>
                <c:pt idx="70">
                  <c:v>03/2014</c:v>
                </c:pt>
                <c:pt idx="71">
                  <c:v>03/2014</c:v>
                </c:pt>
                <c:pt idx="72">
                  <c:v>03/2014</c:v>
                </c:pt>
                <c:pt idx="73">
                  <c:v>03/2014</c:v>
                </c:pt>
                <c:pt idx="74">
                  <c:v>03/2014</c:v>
                </c:pt>
                <c:pt idx="75">
                  <c:v>03/2014</c:v>
                </c:pt>
                <c:pt idx="76">
                  <c:v>03/2014</c:v>
                </c:pt>
                <c:pt idx="77">
                  <c:v>03/2014</c:v>
                </c:pt>
                <c:pt idx="78">
                  <c:v>03/2014</c:v>
                </c:pt>
                <c:pt idx="79">
                  <c:v>03/2014</c:v>
                </c:pt>
                <c:pt idx="80">
                  <c:v>03/2014</c:v>
                </c:pt>
                <c:pt idx="81">
                  <c:v>03/2014</c:v>
                </c:pt>
                <c:pt idx="82">
                  <c:v>03/2014</c:v>
                </c:pt>
                <c:pt idx="83">
                  <c:v>03/2014</c:v>
                </c:pt>
                <c:pt idx="84">
                  <c:v>03/2014</c:v>
                </c:pt>
                <c:pt idx="85">
                  <c:v>03/2014</c:v>
                </c:pt>
                <c:pt idx="86">
                  <c:v>03/2014</c:v>
                </c:pt>
                <c:pt idx="87">
                  <c:v>03/2014</c:v>
                </c:pt>
                <c:pt idx="88">
                  <c:v>03/2014</c:v>
                </c:pt>
                <c:pt idx="89">
                  <c:v>03/2014</c:v>
                </c:pt>
                <c:pt idx="90">
                  <c:v>04/2014</c:v>
                </c:pt>
                <c:pt idx="91">
                  <c:v>04/2014</c:v>
                </c:pt>
                <c:pt idx="92">
                  <c:v>04/2014</c:v>
                </c:pt>
                <c:pt idx="93">
                  <c:v>04/2014</c:v>
                </c:pt>
                <c:pt idx="94">
                  <c:v>04/2014</c:v>
                </c:pt>
                <c:pt idx="95">
                  <c:v>04/2014</c:v>
                </c:pt>
                <c:pt idx="96">
                  <c:v>04/2014</c:v>
                </c:pt>
                <c:pt idx="97">
                  <c:v>04/2014</c:v>
                </c:pt>
                <c:pt idx="98">
                  <c:v>04/2014</c:v>
                </c:pt>
                <c:pt idx="99">
                  <c:v>04/2014</c:v>
                </c:pt>
                <c:pt idx="100">
                  <c:v>04/2014</c:v>
                </c:pt>
                <c:pt idx="101">
                  <c:v>04/2014</c:v>
                </c:pt>
                <c:pt idx="102">
                  <c:v>04/2014</c:v>
                </c:pt>
                <c:pt idx="103">
                  <c:v>04/2014</c:v>
                </c:pt>
                <c:pt idx="104">
                  <c:v>04/2014</c:v>
                </c:pt>
                <c:pt idx="105">
                  <c:v>04/2014</c:v>
                </c:pt>
                <c:pt idx="106">
                  <c:v>04/2014</c:v>
                </c:pt>
                <c:pt idx="107">
                  <c:v>04/2014</c:v>
                </c:pt>
                <c:pt idx="108">
                  <c:v>04/2014</c:v>
                </c:pt>
                <c:pt idx="109">
                  <c:v>04/2014</c:v>
                </c:pt>
                <c:pt idx="110">
                  <c:v>04/2014</c:v>
                </c:pt>
                <c:pt idx="111">
                  <c:v>04/2014</c:v>
                </c:pt>
                <c:pt idx="112">
                  <c:v>04/2014</c:v>
                </c:pt>
                <c:pt idx="113">
                  <c:v>04/2014</c:v>
                </c:pt>
                <c:pt idx="114">
                  <c:v>04/2014</c:v>
                </c:pt>
                <c:pt idx="115">
                  <c:v>04/2014</c:v>
                </c:pt>
                <c:pt idx="116">
                  <c:v>04/2014</c:v>
                </c:pt>
                <c:pt idx="117">
                  <c:v>04/2014</c:v>
                </c:pt>
                <c:pt idx="118">
                  <c:v>04/2014</c:v>
                </c:pt>
                <c:pt idx="119">
                  <c:v>04/2014</c:v>
                </c:pt>
                <c:pt idx="120">
                  <c:v>05/2014</c:v>
                </c:pt>
                <c:pt idx="121">
                  <c:v>05/2014</c:v>
                </c:pt>
                <c:pt idx="122">
                  <c:v>05/2014</c:v>
                </c:pt>
                <c:pt idx="123">
                  <c:v>05/2014</c:v>
                </c:pt>
                <c:pt idx="124">
                  <c:v>05/2014</c:v>
                </c:pt>
                <c:pt idx="125">
                  <c:v>05/2014</c:v>
                </c:pt>
                <c:pt idx="126">
                  <c:v>05/2014</c:v>
                </c:pt>
                <c:pt idx="127">
                  <c:v>05/2014</c:v>
                </c:pt>
                <c:pt idx="128">
                  <c:v>05/2014</c:v>
                </c:pt>
                <c:pt idx="129">
                  <c:v>05/2014</c:v>
                </c:pt>
                <c:pt idx="130">
                  <c:v>05/2014</c:v>
                </c:pt>
                <c:pt idx="131">
                  <c:v>05/2014</c:v>
                </c:pt>
                <c:pt idx="132">
                  <c:v>05/2014</c:v>
                </c:pt>
                <c:pt idx="133">
                  <c:v>05/2014</c:v>
                </c:pt>
                <c:pt idx="134">
                  <c:v>05/2014</c:v>
                </c:pt>
                <c:pt idx="135">
                  <c:v>05/2014</c:v>
                </c:pt>
                <c:pt idx="136">
                  <c:v>05/2014</c:v>
                </c:pt>
                <c:pt idx="137">
                  <c:v>05/2014</c:v>
                </c:pt>
                <c:pt idx="138">
                  <c:v>05/2014</c:v>
                </c:pt>
                <c:pt idx="139">
                  <c:v>05/2014</c:v>
                </c:pt>
                <c:pt idx="140">
                  <c:v>05/2014</c:v>
                </c:pt>
                <c:pt idx="141">
                  <c:v>05/2014</c:v>
                </c:pt>
                <c:pt idx="142">
                  <c:v>05/2014</c:v>
                </c:pt>
                <c:pt idx="143">
                  <c:v>05/2014</c:v>
                </c:pt>
                <c:pt idx="144">
                  <c:v>05/2014</c:v>
                </c:pt>
                <c:pt idx="145">
                  <c:v>05/2014</c:v>
                </c:pt>
                <c:pt idx="146">
                  <c:v>05/2014</c:v>
                </c:pt>
                <c:pt idx="147">
                  <c:v>05/2014</c:v>
                </c:pt>
                <c:pt idx="148">
                  <c:v>05/2014</c:v>
                </c:pt>
                <c:pt idx="149">
                  <c:v>05/2014</c:v>
                </c:pt>
                <c:pt idx="150">
                  <c:v>05/2014</c:v>
                </c:pt>
                <c:pt idx="151">
                  <c:v>06/2014</c:v>
                </c:pt>
                <c:pt idx="152">
                  <c:v>06/2014</c:v>
                </c:pt>
                <c:pt idx="153">
                  <c:v>06/2014</c:v>
                </c:pt>
                <c:pt idx="154">
                  <c:v>06/2014</c:v>
                </c:pt>
                <c:pt idx="155">
                  <c:v>06/2014</c:v>
                </c:pt>
                <c:pt idx="156">
                  <c:v>06/2014</c:v>
                </c:pt>
                <c:pt idx="157">
                  <c:v>06/2014</c:v>
                </c:pt>
                <c:pt idx="158">
                  <c:v>06/2014</c:v>
                </c:pt>
                <c:pt idx="159">
                  <c:v>06/2014</c:v>
                </c:pt>
                <c:pt idx="160">
                  <c:v>06/2014</c:v>
                </c:pt>
                <c:pt idx="161">
                  <c:v>06/2014</c:v>
                </c:pt>
                <c:pt idx="162">
                  <c:v>06/2014</c:v>
                </c:pt>
                <c:pt idx="163">
                  <c:v>06/2014</c:v>
                </c:pt>
                <c:pt idx="164">
                  <c:v>06/2014</c:v>
                </c:pt>
                <c:pt idx="165">
                  <c:v>06/2014</c:v>
                </c:pt>
                <c:pt idx="166">
                  <c:v>06/2014</c:v>
                </c:pt>
                <c:pt idx="167">
                  <c:v>06/2014</c:v>
                </c:pt>
                <c:pt idx="168">
                  <c:v>06/2014</c:v>
                </c:pt>
                <c:pt idx="169">
                  <c:v>06/2014</c:v>
                </c:pt>
                <c:pt idx="170">
                  <c:v>06/2014</c:v>
                </c:pt>
                <c:pt idx="171">
                  <c:v>06/2014</c:v>
                </c:pt>
                <c:pt idx="172">
                  <c:v>06/2014</c:v>
                </c:pt>
                <c:pt idx="173">
                  <c:v>06/2014</c:v>
                </c:pt>
                <c:pt idx="174">
                  <c:v>06/2014</c:v>
                </c:pt>
                <c:pt idx="175">
                  <c:v>06/2014</c:v>
                </c:pt>
                <c:pt idx="176">
                  <c:v>06/2014</c:v>
                </c:pt>
                <c:pt idx="177">
                  <c:v>06/2014</c:v>
                </c:pt>
                <c:pt idx="178">
                  <c:v>06/2014</c:v>
                </c:pt>
                <c:pt idx="179">
                  <c:v>06/2014</c:v>
                </c:pt>
                <c:pt idx="180">
                  <c:v>06/2014</c:v>
                </c:pt>
                <c:pt idx="181">
                  <c:v>07/2014</c:v>
                </c:pt>
                <c:pt idx="182">
                  <c:v>07/2014</c:v>
                </c:pt>
                <c:pt idx="183">
                  <c:v>07/2014</c:v>
                </c:pt>
                <c:pt idx="184">
                  <c:v>07/2014</c:v>
                </c:pt>
                <c:pt idx="185">
                  <c:v>07/2014</c:v>
                </c:pt>
                <c:pt idx="186">
                  <c:v>07/2014</c:v>
                </c:pt>
                <c:pt idx="187">
                  <c:v>07/2014</c:v>
                </c:pt>
                <c:pt idx="188">
                  <c:v>07/2014</c:v>
                </c:pt>
                <c:pt idx="189">
                  <c:v>07/2014</c:v>
                </c:pt>
                <c:pt idx="190">
                  <c:v>07/2014</c:v>
                </c:pt>
                <c:pt idx="191">
                  <c:v>07/2014</c:v>
                </c:pt>
                <c:pt idx="192">
                  <c:v>07/2014</c:v>
                </c:pt>
                <c:pt idx="193">
                  <c:v>07/2014</c:v>
                </c:pt>
                <c:pt idx="194">
                  <c:v>07/2014</c:v>
                </c:pt>
                <c:pt idx="195">
                  <c:v>07/2014</c:v>
                </c:pt>
                <c:pt idx="196">
                  <c:v>07/2014</c:v>
                </c:pt>
                <c:pt idx="197">
                  <c:v>07/2014</c:v>
                </c:pt>
                <c:pt idx="198">
                  <c:v>07/2014</c:v>
                </c:pt>
                <c:pt idx="199">
                  <c:v>07/2014</c:v>
                </c:pt>
                <c:pt idx="200">
                  <c:v>07/2014</c:v>
                </c:pt>
                <c:pt idx="201">
                  <c:v>07/2014</c:v>
                </c:pt>
                <c:pt idx="202">
                  <c:v>07/2014</c:v>
                </c:pt>
                <c:pt idx="203">
                  <c:v>07/2014</c:v>
                </c:pt>
                <c:pt idx="204">
                  <c:v>07/2014</c:v>
                </c:pt>
                <c:pt idx="205">
                  <c:v>07/2014</c:v>
                </c:pt>
                <c:pt idx="206">
                  <c:v>07/2014</c:v>
                </c:pt>
                <c:pt idx="207">
                  <c:v>07/2014</c:v>
                </c:pt>
                <c:pt idx="208">
                  <c:v>07/2014</c:v>
                </c:pt>
                <c:pt idx="209">
                  <c:v>07/2014</c:v>
                </c:pt>
                <c:pt idx="210">
                  <c:v>07/2014</c:v>
                </c:pt>
                <c:pt idx="211">
                  <c:v>07/2014</c:v>
                </c:pt>
                <c:pt idx="212">
                  <c:v>08/2014</c:v>
                </c:pt>
                <c:pt idx="213">
                  <c:v>08/2014</c:v>
                </c:pt>
                <c:pt idx="214">
                  <c:v>08/2014</c:v>
                </c:pt>
                <c:pt idx="215">
                  <c:v>08/2014</c:v>
                </c:pt>
                <c:pt idx="216">
                  <c:v>08/2014</c:v>
                </c:pt>
                <c:pt idx="217">
                  <c:v>08/2014</c:v>
                </c:pt>
                <c:pt idx="218">
                  <c:v>08/2014</c:v>
                </c:pt>
                <c:pt idx="219">
                  <c:v>08/2014</c:v>
                </c:pt>
                <c:pt idx="220">
                  <c:v>08/2014</c:v>
                </c:pt>
                <c:pt idx="221">
                  <c:v>08/2014</c:v>
                </c:pt>
                <c:pt idx="222">
                  <c:v>08/2014</c:v>
                </c:pt>
                <c:pt idx="223">
                  <c:v>08/2014</c:v>
                </c:pt>
                <c:pt idx="224">
                  <c:v>08/2014</c:v>
                </c:pt>
                <c:pt idx="225">
                  <c:v>08/2014</c:v>
                </c:pt>
                <c:pt idx="226">
                  <c:v>08/2014</c:v>
                </c:pt>
                <c:pt idx="227">
                  <c:v>08/2014</c:v>
                </c:pt>
                <c:pt idx="228">
                  <c:v>08/2014</c:v>
                </c:pt>
                <c:pt idx="229">
                  <c:v>08/2014</c:v>
                </c:pt>
                <c:pt idx="230">
                  <c:v>08/2014</c:v>
                </c:pt>
                <c:pt idx="231">
                  <c:v>08/2014</c:v>
                </c:pt>
                <c:pt idx="232">
                  <c:v>08/2014</c:v>
                </c:pt>
                <c:pt idx="233">
                  <c:v>08/2014</c:v>
                </c:pt>
                <c:pt idx="234">
                  <c:v>08/2014</c:v>
                </c:pt>
                <c:pt idx="235">
                  <c:v>08/2014</c:v>
                </c:pt>
                <c:pt idx="236">
                  <c:v>08/2014</c:v>
                </c:pt>
                <c:pt idx="237">
                  <c:v>08/2014</c:v>
                </c:pt>
                <c:pt idx="238">
                  <c:v>08/2014</c:v>
                </c:pt>
                <c:pt idx="239">
                  <c:v>08/2014</c:v>
                </c:pt>
                <c:pt idx="240">
                  <c:v>08/2014</c:v>
                </c:pt>
                <c:pt idx="241">
                  <c:v>08/2014</c:v>
                </c:pt>
                <c:pt idx="242">
                  <c:v>08/2014</c:v>
                </c:pt>
                <c:pt idx="243">
                  <c:v>09/2014</c:v>
                </c:pt>
                <c:pt idx="244">
                  <c:v>09/2014</c:v>
                </c:pt>
                <c:pt idx="245">
                  <c:v>09/2014</c:v>
                </c:pt>
                <c:pt idx="246">
                  <c:v>09/2014</c:v>
                </c:pt>
                <c:pt idx="247">
                  <c:v>09/2014</c:v>
                </c:pt>
                <c:pt idx="248">
                  <c:v>09/2014</c:v>
                </c:pt>
                <c:pt idx="249">
                  <c:v>09/2014</c:v>
                </c:pt>
                <c:pt idx="250">
                  <c:v>09/2014</c:v>
                </c:pt>
                <c:pt idx="251">
                  <c:v>09/2014</c:v>
                </c:pt>
                <c:pt idx="252">
                  <c:v>09/2014</c:v>
                </c:pt>
                <c:pt idx="253">
                  <c:v>09/2014</c:v>
                </c:pt>
                <c:pt idx="254">
                  <c:v>09/2014</c:v>
                </c:pt>
                <c:pt idx="255">
                  <c:v>09/2014</c:v>
                </c:pt>
                <c:pt idx="256">
                  <c:v>09/2014</c:v>
                </c:pt>
                <c:pt idx="257">
                  <c:v>09/2014</c:v>
                </c:pt>
                <c:pt idx="258">
                  <c:v>09/2014</c:v>
                </c:pt>
                <c:pt idx="259">
                  <c:v>09/2014</c:v>
                </c:pt>
                <c:pt idx="260">
                  <c:v>09/2014</c:v>
                </c:pt>
                <c:pt idx="261">
                  <c:v>09/2014</c:v>
                </c:pt>
                <c:pt idx="262">
                  <c:v>09/2014</c:v>
                </c:pt>
                <c:pt idx="263">
                  <c:v>09/2014</c:v>
                </c:pt>
                <c:pt idx="264">
                  <c:v>09/2014</c:v>
                </c:pt>
                <c:pt idx="265">
                  <c:v>09/2014</c:v>
                </c:pt>
                <c:pt idx="266">
                  <c:v>09/2014</c:v>
                </c:pt>
                <c:pt idx="267">
                  <c:v>09/2014</c:v>
                </c:pt>
                <c:pt idx="268">
                  <c:v>09/2014</c:v>
                </c:pt>
                <c:pt idx="269">
                  <c:v>09/2014</c:v>
                </c:pt>
                <c:pt idx="270">
                  <c:v>09/2014</c:v>
                </c:pt>
                <c:pt idx="271">
                  <c:v>09/2014</c:v>
                </c:pt>
                <c:pt idx="272">
                  <c:v>09/2014</c:v>
                </c:pt>
                <c:pt idx="273">
                  <c:v>10/2014</c:v>
                </c:pt>
                <c:pt idx="274">
                  <c:v>10/2014</c:v>
                </c:pt>
                <c:pt idx="275">
                  <c:v>10/2014</c:v>
                </c:pt>
                <c:pt idx="276">
                  <c:v>10/2014</c:v>
                </c:pt>
                <c:pt idx="277">
                  <c:v>10/2014</c:v>
                </c:pt>
                <c:pt idx="278">
                  <c:v>10/2014</c:v>
                </c:pt>
                <c:pt idx="279">
                  <c:v>10/2014</c:v>
                </c:pt>
                <c:pt idx="280">
                  <c:v>10/2014</c:v>
                </c:pt>
                <c:pt idx="281">
                  <c:v>10/2014</c:v>
                </c:pt>
                <c:pt idx="282">
                  <c:v>10/2014</c:v>
                </c:pt>
                <c:pt idx="283">
                  <c:v>10/2014</c:v>
                </c:pt>
                <c:pt idx="284">
                  <c:v>10/2014</c:v>
                </c:pt>
                <c:pt idx="285">
                  <c:v>10/2014</c:v>
                </c:pt>
                <c:pt idx="286">
                  <c:v>10/2014</c:v>
                </c:pt>
                <c:pt idx="287">
                  <c:v>10/2014</c:v>
                </c:pt>
                <c:pt idx="288">
                  <c:v>10/2014</c:v>
                </c:pt>
                <c:pt idx="289">
                  <c:v>10/2014</c:v>
                </c:pt>
                <c:pt idx="290">
                  <c:v>10/2014</c:v>
                </c:pt>
                <c:pt idx="291">
                  <c:v>10/2014</c:v>
                </c:pt>
                <c:pt idx="292">
                  <c:v>10/2014</c:v>
                </c:pt>
                <c:pt idx="293">
                  <c:v>10/2014</c:v>
                </c:pt>
                <c:pt idx="294">
                  <c:v>10/2014</c:v>
                </c:pt>
                <c:pt idx="295">
                  <c:v>10/2014</c:v>
                </c:pt>
                <c:pt idx="296">
                  <c:v>10/2014</c:v>
                </c:pt>
                <c:pt idx="297">
                  <c:v>10/2014</c:v>
                </c:pt>
                <c:pt idx="298">
                  <c:v>10/2014</c:v>
                </c:pt>
                <c:pt idx="299">
                  <c:v>10/2014</c:v>
                </c:pt>
                <c:pt idx="300">
                  <c:v>10/2014</c:v>
                </c:pt>
                <c:pt idx="301">
                  <c:v>10/2014</c:v>
                </c:pt>
                <c:pt idx="302">
                  <c:v>10/2014</c:v>
                </c:pt>
                <c:pt idx="303">
                  <c:v>10/2014</c:v>
                </c:pt>
                <c:pt idx="304">
                  <c:v>11/2014</c:v>
                </c:pt>
                <c:pt idx="305">
                  <c:v>11/2014</c:v>
                </c:pt>
                <c:pt idx="306">
                  <c:v>11/2014</c:v>
                </c:pt>
                <c:pt idx="307">
                  <c:v>11/2014</c:v>
                </c:pt>
                <c:pt idx="308">
                  <c:v>11/2014</c:v>
                </c:pt>
                <c:pt idx="309">
                  <c:v>11/2014</c:v>
                </c:pt>
                <c:pt idx="310">
                  <c:v>11/2014</c:v>
                </c:pt>
                <c:pt idx="311">
                  <c:v>11/2014</c:v>
                </c:pt>
                <c:pt idx="312">
                  <c:v>11/2014</c:v>
                </c:pt>
                <c:pt idx="313">
                  <c:v>11/2014</c:v>
                </c:pt>
                <c:pt idx="314">
                  <c:v>11/2014</c:v>
                </c:pt>
                <c:pt idx="315">
                  <c:v>11/2014</c:v>
                </c:pt>
                <c:pt idx="316">
                  <c:v>11/2014</c:v>
                </c:pt>
                <c:pt idx="317">
                  <c:v>11/2014</c:v>
                </c:pt>
                <c:pt idx="318">
                  <c:v>11/2014</c:v>
                </c:pt>
                <c:pt idx="319">
                  <c:v>11/2014</c:v>
                </c:pt>
                <c:pt idx="320">
                  <c:v>11/2014</c:v>
                </c:pt>
                <c:pt idx="321">
                  <c:v>11/2014</c:v>
                </c:pt>
                <c:pt idx="322">
                  <c:v>11/2014</c:v>
                </c:pt>
                <c:pt idx="323">
                  <c:v>11/2014</c:v>
                </c:pt>
                <c:pt idx="324">
                  <c:v>11/2014</c:v>
                </c:pt>
                <c:pt idx="325">
                  <c:v>11/2014</c:v>
                </c:pt>
                <c:pt idx="326">
                  <c:v>11/2014</c:v>
                </c:pt>
                <c:pt idx="327">
                  <c:v>11/2014</c:v>
                </c:pt>
                <c:pt idx="328">
                  <c:v>11/2014</c:v>
                </c:pt>
                <c:pt idx="329">
                  <c:v>11/2014</c:v>
                </c:pt>
                <c:pt idx="330">
                  <c:v>11/2014</c:v>
                </c:pt>
                <c:pt idx="331">
                  <c:v>11/2014</c:v>
                </c:pt>
                <c:pt idx="332">
                  <c:v>11/2014</c:v>
                </c:pt>
                <c:pt idx="333">
                  <c:v>11/2014</c:v>
                </c:pt>
                <c:pt idx="334">
                  <c:v>12/2014</c:v>
                </c:pt>
                <c:pt idx="335">
                  <c:v>12/2014</c:v>
                </c:pt>
                <c:pt idx="336">
                  <c:v>12/2014</c:v>
                </c:pt>
                <c:pt idx="337">
                  <c:v>12/2014</c:v>
                </c:pt>
                <c:pt idx="338">
                  <c:v>12/2014</c:v>
                </c:pt>
                <c:pt idx="339">
                  <c:v>12/2014</c:v>
                </c:pt>
                <c:pt idx="340">
                  <c:v>12/2014</c:v>
                </c:pt>
                <c:pt idx="341">
                  <c:v>12/2014</c:v>
                </c:pt>
                <c:pt idx="342">
                  <c:v>12/2014</c:v>
                </c:pt>
                <c:pt idx="343">
                  <c:v>12/2014</c:v>
                </c:pt>
                <c:pt idx="344">
                  <c:v>12/2014</c:v>
                </c:pt>
                <c:pt idx="345">
                  <c:v>12/2014</c:v>
                </c:pt>
                <c:pt idx="346">
                  <c:v>12/2014</c:v>
                </c:pt>
                <c:pt idx="347">
                  <c:v>12/2014</c:v>
                </c:pt>
                <c:pt idx="348">
                  <c:v>12/2014</c:v>
                </c:pt>
                <c:pt idx="349">
                  <c:v>12/2014</c:v>
                </c:pt>
                <c:pt idx="350">
                  <c:v>12/2014</c:v>
                </c:pt>
                <c:pt idx="351">
                  <c:v>12/2014</c:v>
                </c:pt>
                <c:pt idx="352">
                  <c:v>12/2014</c:v>
                </c:pt>
                <c:pt idx="353">
                  <c:v>12/2014</c:v>
                </c:pt>
                <c:pt idx="354">
                  <c:v>12/2014</c:v>
                </c:pt>
                <c:pt idx="355">
                  <c:v>12/2014</c:v>
                </c:pt>
                <c:pt idx="356">
                  <c:v>12/2014</c:v>
                </c:pt>
                <c:pt idx="357">
                  <c:v>12/2014</c:v>
                </c:pt>
                <c:pt idx="358">
                  <c:v>12/2014</c:v>
                </c:pt>
                <c:pt idx="359">
                  <c:v>12/2014</c:v>
                </c:pt>
                <c:pt idx="360">
                  <c:v>12/2014</c:v>
                </c:pt>
                <c:pt idx="361">
                  <c:v>12/2014</c:v>
                </c:pt>
                <c:pt idx="362">
                  <c:v>12/2014</c:v>
                </c:pt>
                <c:pt idx="363">
                  <c:v>12/2014</c:v>
                </c:pt>
                <c:pt idx="364">
                  <c:v>12/2014</c:v>
                </c:pt>
                <c:pt idx="365">
                  <c:v>01/2015</c:v>
                </c:pt>
                <c:pt idx="366">
                  <c:v>01/2015</c:v>
                </c:pt>
                <c:pt idx="367">
                  <c:v>01/2015</c:v>
                </c:pt>
                <c:pt idx="368">
                  <c:v>01/2015</c:v>
                </c:pt>
                <c:pt idx="369">
                  <c:v>01/2015</c:v>
                </c:pt>
                <c:pt idx="370">
                  <c:v>01/2015</c:v>
                </c:pt>
                <c:pt idx="371">
                  <c:v>01/2015</c:v>
                </c:pt>
                <c:pt idx="372">
                  <c:v>01/2015</c:v>
                </c:pt>
                <c:pt idx="373">
                  <c:v>01/2015</c:v>
                </c:pt>
                <c:pt idx="374">
                  <c:v>01/2015</c:v>
                </c:pt>
                <c:pt idx="375">
                  <c:v>01/2015</c:v>
                </c:pt>
                <c:pt idx="376">
                  <c:v>01/2015</c:v>
                </c:pt>
                <c:pt idx="377">
                  <c:v>01/2015</c:v>
                </c:pt>
                <c:pt idx="378">
                  <c:v>01/2015</c:v>
                </c:pt>
                <c:pt idx="379">
                  <c:v>01/2015</c:v>
                </c:pt>
                <c:pt idx="380">
                  <c:v>01/2015</c:v>
                </c:pt>
                <c:pt idx="381">
                  <c:v>01/2015</c:v>
                </c:pt>
                <c:pt idx="382">
                  <c:v>01/2015</c:v>
                </c:pt>
                <c:pt idx="383">
                  <c:v>01/2015</c:v>
                </c:pt>
                <c:pt idx="384">
                  <c:v>01/2015</c:v>
                </c:pt>
                <c:pt idx="385">
                  <c:v>01/2015</c:v>
                </c:pt>
                <c:pt idx="386">
                  <c:v>01/2015</c:v>
                </c:pt>
                <c:pt idx="387">
                  <c:v>01/2015</c:v>
                </c:pt>
                <c:pt idx="388">
                  <c:v>01/2015</c:v>
                </c:pt>
                <c:pt idx="389">
                  <c:v>01/2015</c:v>
                </c:pt>
                <c:pt idx="390">
                  <c:v>01/2015</c:v>
                </c:pt>
                <c:pt idx="391">
                  <c:v>01/2015</c:v>
                </c:pt>
                <c:pt idx="392">
                  <c:v>01/2015</c:v>
                </c:pt>
                <c:pt idx="393">
                  <c:v>01/2015</c:v>
                </c:pt>
                <c:pt idx="394">
                  <c:v>01/2015</c:v>
                </c:pt>
                <c:pt idx="395">
                  <c:v>01/2015</c:v>
                </c:pt>
                <c:pt idx="396">
                  <c:v>02/2015</c:v>
                </c:pt>
                <c:pt idx="397">
                  <c:v>02/2015</c:v>
                </c:pt>
                <c:pt idx="398">
                  <c:v>02/2015</c:v>
                </c:pt>
                <c:pt idx="399">
                  <c:v>02/2015</c:v>
                </c:pt>
                <c:pt idx="400">
                  <c:v>02/2015</c:v>
                </c:pt>
                <c:pt idx="401">
                  <c:v>02/2015</c:v>
                </c:pt>
                <c:pt idx="402">
                  <c:v>02/2015</c:v>
                </c:pt>
                <c:pt idx="403">
                  <c:v>02/2015</c:v>
                </c:pt>
                <c:pt idx="404">
                  <c:v>02/2015</c:v>
                </c:pt>
                <c:pt idx="405">
                  <c:v>02/2015</c:v>
                </c:pt>
                <c:pt idx="406">
                  <c:v>02/2015</c:v>
                </c:pt>
                <c:pt idx="407">
                  <c:v>02/2015</c:v>
                </c:pt>
                <c:pt idx="408">
                  <c:v>02/2015</c:v>
                </c:pt>
                <c:pt idx="409">
                  <c:v>02/2015</c:v>
                </c:pt>
                <c:pt idx="410">
                  <c:v>02/2015</c:v>
                </c:pt>
                <c:pt idx="411">
                  <c:v>02/2015</c:v>
                </c:pt>
                <c:pt idx="412">
                  <c:v>02/2015</c:v>
                </c:pt>
                <c:pt idx="413">
                  <c:v>02/2015</c:v>
                </c:pt>
                <c:pt idx="414">
                  <c:v>02/2015</c:v>
                </c:pt>
                <c:pt idx="415">
                  <c:v>02/2015</c:v>
                </c:pt>
                <c:pt idx="416">
                  <c:v>02/2015</c:v>
                </c:pt>
                <c:pt idx="417">
                  <c:v>02/2015</c:v>
                </c:pt>
                <c:pt idx="418">
                  <c:v>02/2015</c:v>
                </c:pt>
                <c:pt idx="419">
                  <c:v>02/2015</c:v>
                </c:pt>
                <c:pt idx="420">
                  <c:v>02/2015</c:v>
                </c:pt>
                <c:pt idx="421">
                  <c:v>02/2015</c:v>
                </c:pt>
                <c:pt idx="422">
                  <c:v>02/2015</c:v>
                </c:pt>
                <c:pt idx="423">
                  <c:v>02/2015</c:v>
                </c:pt>
                <c:pt idx="424">
                  <c:v>03/2015</c:v>
                </c:pt>
                <c:pt idx="425">
                  <c:v>03/2015</c:v>
                </c:pt>
                <c:pt idx="426">
                  <c:v>03/2015</c:v>
                </c:pt>
                <c:pt idx="427">
                  <c:v>03/2015</c:v>
                </c:pt>
                <c:pt idx="428">
                  <c:v>03/2015</c:v>
                </c:pt>
                <c:pt idx="429">
                  <c:v>03/2015</c:v>
                </c:pt>
                <c:pt idx="430">
                  <c:v>03/2015</c:v>
                </c:pt>
                <c:pt idx="431">
                  <c:v>03/2015</c:v>
                </c:pt>
                <c:pt idx="432">
                  <c:v>03/2015</c:v>
                </c:pt>
                <c:pt idx="433">
                  <c:v>03/2015</c:v>
                </c:pt>
                <c:pt idx="434">
                  <c:v>03/2015</c:v>
                </c:pt>
                <c:pt idx="435">
                  <c:v>03/2015</c:v>
                </c:pt>
                <c:pt idx="436">
                  <c:v>03/2015</c:v>
                </c:pt>
                <c:pt idx="437">
                  <c:v>03/2015</c:v>
                </c:pt>
                <c:pt idx="438">
                  <c:v>03/2015</c:v>
                </c:pt>
                <c:pt idx="439">
                  <c:v>03/2015</c:v>
                </c:pt>
                <c:pt idx="440">
                  <c:v>03/2015</c:v>
                </c:pt>
                <c:pt idx="441">
                  <c:v>03/2015</c:v>
                </c:pt>
                <c:pt idx="442">
                  <c:v>03/2015</c:v>
                </c:pt>
                <c:pt idx="443">
                  <c:v>03/2015</c:v>
                </c:pt>
                <c:pt idx="444">
                  <c:v>03/2015</c:v>
                </c:pt>
                <c:pt idx="445">
                  <c:v>03/2015</c:v>
                </c:pt>
                <c:pt idx="446">
                  <c:v>03/2015</c:v>
                </c:pt>
                <c:pt idx="447">
                  <c:v>03/2015</c:v>
                </c:pt>
                <c:pt idx="448">
                  <c:v>03/2015</c:v>
                </c:pt>
                <c:pt idx="449">
                  <c:v>03/2015</c:v>
                </c:pt>
                <c:pt idx="450">
                  <c:v>03/2015</c:v>
                </c:pt>
                <c:pt idx="451">
                  <c:v>03/2015</c:v>
                </c:pt>
                <c:pt idx="452">
                  <c:v>03/2015</c:v>
                </c:pt>
                <c:pt idx="453">
                  <c:v>03/2015</c:v>
                </c:pt>
                <c:pt idx="454">
                  <c:v>03/2015</c:v>
                </c:pt>
                <c:pt idx="455">
                  <c:v>04/2015</c:v>
                </c:pt>
                <c:pt idx="456">
                  <c:v>04/2015</c:v>
                </c:pt>
                <c:pt idx="457">
                  <c:v>04/2015</c:v>
                </c:pt>
                <c:pt idx="458">
                  <c:v>04/2015</c:v>
                </c:pt>
                <c:pt idx="459">
                  <c:v>04/2015</c:v>
                </c:pt>
                <c:pt idx="460">
                  <c:v>04/2015</c:v>
                </c:pt>
                <c:pt idx="461">
                  <c:v>04/2015</c:v>
                </c:pt>
                <c:pt idx="462">
                  <c:v>04/2015</c:v>
                </c:pt>
                <c:pt idx="463">
                  <c:v>04/2015</c:v>
                </c:pt>
                <c:pt idx="464">
                  <c:v>04/2015</c:v>
                </c:pt>
                <c:pt idx="465">
                  <c:v>04/2015</c:v>
                </c:pt>
                <c:pt idx="466">
                  <c:v>04/2015</c:v>
                </c:pt>
                <c:pt idx="467">
                  <c:v>04/2015</c:v>
                </c:pt>
                <c:pt idx="468">
                  <c:v>04/2015</c:v>
                </c:pt>
                <c:pt idx="469">
                  <c:v>04/2015</c:v>
                </c:pt>
                <c:pt idx="470">
                  <c:v>04/2015</c:v>
                </c:pt>
                <c:pt idx="471">
                  <c:v>04/2015</c:v>
                </c:pt>
                <c:pt idx="472">
                  <c:v>04/2015</c:v>
                </c:pt>
                <c:pt idx="473">
                  <c:v>04/2015</c:v>
                </c:pt>
                <c:pt idx="474">
                  <c:v>04/2015</c:v>
                </c:pt>
                <c:pt idx="475">
                  <c:v>04/2015</c:v>
                </c:pt>
                <c:pt idx="476">
                  <c:v>04/2015</c:v>
                </c:pt>
                <c:pt idx="477">
                  <c:v>04/2015</c:v>
                </c:pt>
                <c:pt idx="478">
                  <c:v>04/2015</c:v>
                </c:pt>
                <c:pt idx="479">
                  <c:v>04/2015</c:v>
                </c:pt>
                <c:pt idx="480">
                  <c:v>04/2015</c:v>
                </c:pt>
                <c:pt idx="481">
                  <c:v>04/2015</c:v>
                </c:pt>
                <c:pt idx="482">
                  <c:v>04/2015</c:v>
                </c:pt>
                <c:pt idx="483">
                  <c:v>04/2015</c:v>
                </c:pt>
                <c:pt idx="484">
                  <c:v>04/2015</c:v>
                </c:pt>
                <c:pt idx="485">
                  <c:v>05/2015</c:v>
                </c:pt>
                <c:pt idx="486">
                  <c:v>05/2015</c:v>
                </c:pt>
                <c:pt idx="487">
                  <c:v>05/2015</c:v>
                </c:pt>
                <c:pt idx="488">
                  <c:v>05/2015</c:v>
                </c:pt>
                <c:pt idx="489">
                  <c:v>05/2015</c:v>
                </c:pt>
                <c:pt idx="490">
                  <c:v>05/2015</c:v>
                </c:pt>
                <c:pt idx="491">
                  <c:v>05/2015</c:v>
                </c:pt>
                <c:pt idx="492">
                  <c:v>05/2015</c:v>
                </c:pt>
                <c:pt idx="493">
                  <c:v>05/2015</c:v>
                </c:pt>
                <c:pt idx="494">
                  <c:v>05/2015</c:v>
                </c:pt>
                <c:pt idx="495">
                  <c:v>05/2015</c:v>
                </c:pt>
                <c:pt idx="496">
                  <c:v>05/2015</c:v>
                </c:pt>
                <c:pt idx="497">
                  <c:v>05/2015</c:v>
                </c:pt>
                <c:pt idx="498">
                  <c:v>05/2015</c:v>
                </c:pt>
                <c:pt idx="499">
                  <c:v>05/2015</c:v>
                </c:pt>
                <c:pt idx="500">
                  <c:v>05/2015</c:v>
                </c:pt>
                <c:pt idx="501">
                  <c:v>05/2015</c:v>
                </c:pt>
                <c:pt idx="502">
                  <c:v>05/2015</c:v>
                </c:pt>
                <c:pt idx="503">
                  <c:v>05/2015</c:v>
                </c:pt>
                <c:pt idx="504">
                  <c:v>05/2015</c:v>
                </c:pt>
                <c:pt idx="505">
                  <c:v>05/2015</c:v>
                </c:pt>
                <c:pt idx="506">
                  <c:v>05/2015</c:v>
                </c:pt>
                <c:pt idx="507">
                  <c:v>05/2015</c:v>
                </c:pt>
                <c:pt idx="508">
                  <c:v>05/2015</c:v>
                </c:pt>
                <c:pt idx="509">
                  <c:v>05/2015</c:v>
                </c:pt>
                <c:pt idx="510">
                  <c:v>05/2015</c:v>
                </c:pt>
                <c:pt idx="511">
                  <c:v>05/2015</c:v>
                </c:pt>
                <c:pt idx="512">
                  <c:v>05/2015</c:v>
                </c:pt>
                <c:pt idx="513">
                  <c:v>05/2015</c:v>
                </c:pt>
                <c:pt idx="514">
                  <c:v>05/2015</c:v>
                </c:pt>
                <c:pt idx="515">
                  <c:v>05/2015</c:v>
                </c:pt>
                <c:pt idx="516">
                  <c:v>06/2015</c:v>
                </c:pt>
                <c:pt idx="517">
                  <c:v>06/2015</c:v>
                </c:pt>
                <c:pt idx="518">
                  <c:v>06/2015</c:v>
                </c:pt>
                <c:pt idx="519">
                  <c:v>06/2015</c:v>
                </c:pt>
                <c:pt idx="520">
                  <c:v>06/2015</c:v>
                </c:pt>
                <c:pt idx="521">
                  <c:v>06/2015</c:v>
                </c:pt>
                <c:pt idx="522">
                  <c:v>06/2015</c:v>
                </c:pt>
                <c:pt idx="523">
                  <c:v>06/2015</c:v>
                </c:pt>
                <c:pt idx="524">
                  <c:v>06/2015</c:v>
                </c:pt>
                <c:pt idx="525">
                  <c:v>06/2015</c:v>
                </c:pt>
                <c:pt idx="526">
                  <c:v>06/2015</c:v>
                </c:pt>
                <c:pt idx="527">
                  <c:v>06/2015</c:v>
                </c:pt>
                <c:pt idx="528">
                  <c:v>06/2015</c:v>
                </c:pt>
                <c:pt idx="529">
                  <c:v>06/2015</c:v>
                </c:pt>
                <c:pt idx="530">
                  <c:v>06/2015</c:v>
                </c:pt>
                <c:pt idx="531">
                  <c:v>06/2015</c:v>
                </c:pt>
                <c:pt idx="532">
                  <c:v>06/2015</c:v>
                </c:pt>
                <c:pt idx="533">
                  <c:v>06/2015</c:v>
                </c:pt>
                <c:pt idx="534">
                  <c:v>06/2015</c:v>
                </c:pt>
                <c:pt idx="535">
                  <c:v>06/2015</c:v>
                </c:pt>
                <c:pt idx="536">
                  <c:v>06/2015</c:v>
                </c:pt>
                <c:pt idx="537">
                  <c:v>06/2015</c:v>
                </c:pt>
                <c:pt idx="538">
                  <c:v>06/2015</c:v>
                </c:pt>
                <c:pt idx="539">
                  <c:v>06/2015</c:v>
                </c:pt>
                <c:pt idx="540">
                  <c:v>06/2015</c:v>
                </c:pt>
                <c:pt idx="541">
                  <c:v>06/2015</c:v>
                </c:pt>
                <c:pt idx="542">
                  <c:v>06/2015</c:v>
                </c:pt>
                <c:pt idx="543">
                  <c:v>06/2015</c:v>
                </c:pt>
                <c:pt idx="544">
                  <c:v>06/2015</c:v>
                </c:pt>
                <c:pt idx="545">
                  <c:v>06/2015</c:v>
                </c:pt>
                <c:pt idx="546">
                  <c:v>07/2015</c:v>
                </c:pt>
                <c:pt idx="547">
                  <c:v>07/2015</c:v>
                </c:pt>
                <c:pt idx="548">
                  <c:v>07/2015</c:v>
                </c:pt>
                <c:pt idx="549">
                  <c:v>07/2015</c:v>
                </c:pt>
                <c:pt idx="550">
                  <c:v>07/2015</c:v>
                </c:pt>
                <c:pt idx="551">
                  <c:v>07/2015</c:v>
                </c:pt>
                <c:pt idx="552">
                  <c:v>07/2015</c:v>
                </c:pt>
                <c:pt idx="553">
                  <c:v>07/2015</c:v>
                </c:pt>
                <c:pt idx="554">
                  <c:v>07/2015</c:v>
                </c:pt>
                <c:pt idx="555">
                  <c:v>07/2015</c:v>
                </c:pt>
                <c:pt idx="556">
                  <c:v>07/2015</c:v>
                </c:pt>
                <c:pt idx="557">
                  <c:v>07/2015</c:v>
                </c:pt>
                <c:pt idx="558">
                  <c:v>07/2015</c:v>
                </c:pt>
                <c:pt idx="559">
                  <c:v>07/2015</c:v>
                </c:pt>
                <c:pt idx="560">
                  <c:v>07/2015</c:v>
                </c:pt>
                <c:pt idx="561">
                  <c:v>07/2015</c:v>
                </c:pt>
                <c:pt idx="562">
                  <c:v>07/2015</c:v>
                </c:pt>
                <c:pt idx="563">
                  <c:v>07/2015</c:v>
                </c:pt>
                <c:pt idx="564">
                  <c:v>07/2015</c:v>
                </c:pt>
                <c:pt idx="565">
                  <c:v>07/2015</c:v>
                </c:pt>
                <c:pt idx="566">
                  <c:v>07/2015</c:v>
                </c:pt>
                <c:pt idx="567">
                  <c:v>07/2015</c:v>
                </c:pt>
                <c:pt idx="568">
                  <c:v>07/2015</c:v>
                </c:pt>
                <c:pt idx="569">
                  <c:v>07/2015</c:v>
                </c:pt>
                <c:pt idx="570">
                  <c:v>07/2015</c:v>
                </c:pt>
                <c:pt idx="571">
                  <c:v>07/2015</c:v>
                </c:pt>
                <c:pt idx="572">
                  <c:v>07/2015</c:v>
                </c:pt>
                <c:pt idx="573">
                  <c:v>07/2015</c:v>
                </c:pt>
                <c:pt idx="574">
                  <c:v>07/2015</c:v>
                </c:pt>
                <c:pt idx="575">
                  <c:v>07/2015</c:v>
                </c:pt>
                <c:pt idx="576">
                  <c:v>07/2015</c:v>
                </c:pt>
                <c:pt idx="577">
                  <c:v>08/2015</c:v>
                </c:pt>
                <c:pt idx="578">
                  <c:v>08/2015</c:v>
                </c:pt>
                <c:pt idx="579">
                  <c:v>08/2015</c:v>
                </c:pt>
                <c:pt idx="580">
                  <c:v>08/2015</c:v>
                </c:pt>
                <c:pt idx="581">
                  <c:v>08/2015</c:v>
                </c:pt>
                <c:pt idx="582">
                  <c:v>08/2015</c:v>
                </c:pt>
                <c:pt idx="583">
                  <c:v>08/2015</c:v>
                </c:pt>
                <c:pt idx="584">
                  <c:v>08/2015</c:v>
                </c:pt>
                <c:pt idx="585">
                  <c:v>08/2015</c:v>
                </c:pt>
                <c:pt idx="586">
                  <c:v>08/2015</c:v>
                </c:pt>
                <c:pt idx="587">
                  <c:v>08/2015</c:v>
                </c:pt>
                <c:pt idx="588">
                  <c:v>08/2015</c:v>
                </c:pt>
                <c:pt idx="589">
                  <c:v>08/2015</c:v>
                </c:pt>
                <c:pt idx="590">
                  <c:v>08/2015</c:v>
                </c:pt>
                <c:pt idx="591">
                  <c:v>08/2015</c:v>
                </c:pt>
                <c:pt idx="592">
                  <c:v>08/2015</c:v>
                </c:pt>
                <c:pt idx="593">
                  <c:v>08/2015</c:v>
                </c:pt>
                <c:pt idx="594">
                  <c:v>08/2015</c:v>
                </c:pt>
                <c:pt idx="595">
                  <c:v>08/2015</c:v>
                </c:pt>
                <c:pt idx="596">
                  <c:v>08/2015</c:v>
                </c:pt>
                <c:pt idx="597">
                  <c:v>08/2015</c:v>
                </c:pt>
                <c:pt idx="598">
                  <c:v>08/2015</c:v>
                </c:pt>
                <c:pt idx="599">
                  <c:v>08/2015</c:v>
                </c:pt>
                <c:pt idx="600">
                  <c:v>08/2015</c:v>
                </c:pt>
                <c:pt idx="601">
                  <c:v>08/2015</c:v>
                </c:pt>
                <c:pt idx="602">
                  <c:v>08/2015</c:v>
                </c:pt>
                <c:pt idx="603">
                  <c:v>08/2015</c:v>
                </c:pt>
                <c:pt idx="604">
                  <c:v>08/2015</c:v>
                </c:pt>
                <c:pt idx="605">
                  <c:v>08/2015</c:v>
                </c:pt>
                <c:pt idx="606">
                  <c:v>08/2015</c:v>
                </c:pt>
                <c:pt idx="607">
                  <c:v>08/2015</c:v>
                </c:pt>
                <c:pt idx="608">
                  <c:v>09/2015</c:v>
                </c:pt>
                <c:pt idx="609">
                  <c:v>09/2015</c:v>
                </c:pt>
                <c:pt idx="610">
                  <c:v>09/2015</c:v>
                </c:pt>
                <c:pt idx="611">
                  <c:v>09/2015</c:v>
                </c:pt>
                <c:pt idx="612">
                  <c:v>09/2015</c:v>
                </c:pt>
                <c:pt idx="613">
                  <c:v>09/2015</c:v>
                </c:pt>
                <c:pt idx="614">
                  <c:v>09/2015</c:v>
                </c:pt>
                <c:pt idx="615">
                  <c:v>09/2015</c:v>
                </c:pt>
                <c:pt idx="616">
                  <c:v>09/2015</c:v>
                </c:pt>
                <c:pt idx="617">
                  <c:v>09/2015</c:v>
                </c:pt>
                <c:pt idx="618">
                  <c:v>09/2015</c:v>
                </c:pt>
                <c:pt idx="619">
                  <c:v>09/2015</c:v>
                </c:pt>
                <c:pt idx="620">
                  <c:v>09/2015</c:v>
                </c:pt>
                <c:pt idx="621">
                  <c:v>09/2015</c:v>
                </c:pt>
                <c:pt idx="622">
                  <c:v>09/2015</c:v>
                </c:pt>
                <c:pt idx="623">
                  <c:v>09/2015</c:v>
                </c:pt>
                <c:pt idx="624">
                  <c:v>09/2015</c:v>
                </c:pt>
                <c:pt idx="625">
                  <c:v>09/2015</c:v>
                </c:pt>
                <c:pt idx="626">
                  <c:v>09/2015</c:v>
                </c:pt>
                <c:pt idx="627">
                  <c:v>09/2015</c:v>
                </c:pt>
                <c:pt idx="628">
                  <c:v>09/2015</c:v>
                </c:pt>
                <c:pt idx="629">
                  <c:v>09/2015</c:v>
                </c:pt>
                <c:pt idx="630">
                  <c:v>09/2015</c:v>
                </c:pt>
                <c:pt idx="631">
                  <c:v>09/2015</c:v>
                </c:pt>
                <c:pt idx="632">
                  <c:v>09/2015</c:v>
                </c:pt>
                <c:pt idx="633">
                  <c:v>09/2015</c:v>
                </c:pt>
                <c:pt idx="634">
                  <c:v>09/2015</c:v>
                </c:pt>
                <c:pt idx="635">
                  <c:v>09/2015</c:v>
                </c:pt>
                <c:pt idx="636">
                  <c:v>09/2015</c:v>
                </c:pt>
                <c:pt idx="637">
                  <c:v>09/2015</c:v>
                </c:pt>
                <c:pt idx="638">
                  <c:v>10/2015</c:v>
                </c:pt>
                <c:pt idx="639">
                  <c:v>10/2015</c:v>
                </c:pt>
                <c:pt idx="640">
                  <c:v>10/2015</c:v>
                </c:pt>
                <c:pt idx="641">
                  <c:v>10/2015</c:v>
                </c:pt>
                <c:pt idx="642">
                  <c:v>10/2015</c:v>
                </c:pt>
                <c:pt idx="643">
                  <c:v>10/2015</c:v>
                </c:pt>
                <c:pt idx="644">
                  <c:v>10/2015</c:v>
                </c:pt>
                <c:pt idx="645">
                  <c:v>10/2015</c:v>
                </c:pt>
                <c:pt idx="646">
                  <c:v>10/2015</c:v>
                </c:pt>
                <c:pt idx="647">
                  <c:v>10/2015</c:v>
                </c:pt>
                <c:pt idx="648">
                  <c:v>10/2015</c:v>
                </c:pt>
                <c:pt idx="649">
                  <c:v>10/2015</c:v>
                </c:pt>
                <c:pt idx="650">
                  <c:v>10/2015</c:v>
                </c:pt>
                <c:pt idx="651">
                  <c:v>10/2015</c:v>
                </c:pt>
                <c:pt idx="652">
                  <c:v>10/2015</c:v>
                </c:pt>
                <c:pt idx="653">
                  <c:v>10/2015</c:v>
                </c:pt>
                <c:pt idx="654">
                  <c:v>10/2015</c:v>
                </c:pt>
                <c:pt idx="655">
                  <c:v>10/2015</c:v>
                </c:pt>
                <c:pt idx="656">
                  <c:v>10/2015</c:v>
                </c:pt>
                <c:pt idx="657">
                  <c:v>10/2015</c:v>
                </c:pt>
                <c:pt idx="658">
                  <c:v>10/2015</c:v>
                </c:pt>
                <c:pt idx="659">
                  <c:v>10/2015</c:v>
                </c:pt>
                <c:pt idx="660">
                  <c:v>10/2015</c:v>
                </c:pt>
                <c:pt idx="661">
                  <c:v>10/2015</c:v>
                </c:pt>
                <c:pt idx="662">
                  <c:v>10/2015</c:v>
                </c:pt>
                <c:pt idx="663">
                  <c:v>10/2015</c:v>
                </c:pt>
                <c:pt idx="664">
                  <c:v>10/2015</c:v>
                </c:pt>
                <c:pt idx="665">
                  <c:v>10/2015</c:v>
                </c:pt>
                <c:pt idx="666">
                  <c:v>10/2015</c:v>
                </c:pt>
                <c:pt idx="667">
                  <c:v>10/2015</c:v>
                </c:pt>
                <c:pt idx="668">
                  <c:v>10/2015</c:v>
                </c:pt>
                <c:pt idx="669">
                  <c:v>11/2015</c:v>
                </c:pt>
                <c:pt idx="670">
                  <c:v>11/2015</c:v>
                </c:pt>
                <c:pt idx="671">
                  <c:v>11/2015</c:v>
                </c:pt>
                <c:pt idx="672">
                  <c:v>11/2015</c:v>
                </c:pt>
                <c:pt idx="673">
                  <c:v>11/2015</c:v>
                </c:pt>
                <c:pt idx="674">
                  <c:v>11/2015</c:v>
                </c:pt>
                <c:pt idx="675">
                  <c:v>11/2015</c:v>
                </c:pt>
                <c:pt idx="676">
                  <c:v>11/2015</c:v>
                </c:pt>
                <c:pt idx="677">
                  <c:v>11/2015</c:v>
                </c:pt>
                <c:pt idx="678">
                  <c:v>11/2015</c:v>
                </c:pt>
                <c:pt idx="679">
                  <c:v>11/2015</c:v>
                </c:pt>
                <c:pt idx="680">
                  <c:v>11/2015</c:v>
                </c:pt>
                <c:pt idx="681">
                  <c:v>11/2015</c:v>
                </c:pt>
                <c:pt idx="682">
                  <c:v>11/2015</c:v>
                </c:pt>
                <c:pt idx="683">
                  <c:v>11/2015</c:v>
                </c:pt>
                <c:pt idx="684">
                  <c:v>11/2015</c:v>
                </c:pt>
                <c:pt idx="685">
                  <c:v>11/2015</c:v>
                </c:pt>
                <c:pt idx="686">
                  <c:v>11/2015</c:v>
                </c:pt>
                <c:pt idx="687">
                  <c:v>11/2015</c:v>
                </c:pt>
                <c:pt idx="688">
                  <c:v>11/2015</c:v>
                </c:pt>
                <c:pt idx="689">
                  <c:v>11/2015</c:v>
                </c:pt>
                <c:pt idx="690">
                  <c:v>11/2015</c:v>
                </c:pt>
                <c:pt idx="691">
                  <c:v>11/2015</c:v>
                </c:pt>
                <c:pt idx="692">
                  <c:v>11/2015</c:v>
                </c:pt>
                <c:pt idx="693">
                  <c:v>11/2015</c:v>
                </c:pt>
                <c:pt idx="694">
                  <c:v>11/2015</c:v>
                </c:pt>
                <c:pt idx="695">
                  <c:v>11/2015</c:v>
                </c:pt>
                <c:pt idx="696">
                  <c:v>11/2015</c:v>
                </c:pt>
                <c:pt idx="697">
                  <c:v>11/2015</c:v>
                </c:pt>
                <c:pt idx="698">
                  <c:v>11/2015</c:v>
                </c:pt>
                <c:pt idx="699">
                  <c:v>12/2015</c:v>
                </c:pt>
                <c:pt idx="700">
                  <c:v>12/2015</c:v>
                </c:pt>
                <c:pt idx="701">
                  <c:v>12/2015</c:v>
                </c:pt>
                <c:pt idx="702">
                  <c:v>12/2015</c:v>
                </c:pt>
                <c:pt idx="703">
                  <c:v>12/2015</c:v>
                </c:pt>
                <c:pt idx="704">
                  <c:v>12/2015</c:v>
                </c:pt>
                <c:pt idx="705">
                  <c:v>12/2015</c:v>
                </c:pt>
                <c:pt idx="706">
                  <c:v>12/2015</c:v>
                </c:pt>
                <c:pt idx="707">
                  <c:v>12/2015</c:v>
                </c:pt>
                <c:pt idx="708">
                  <c:v>12/2015</c:v>
                </c:pt>
                <c:pt idx="709">
                  <c:v>12/2015</c:v>
                </c:pt>
                <c:pt idx="710">
                  <c:v>12/2015</c:v>
                </c:pt>
                <c:pt idx="711">
                  <c:v>12/2015</c:v>
                </c:pt>
                <c:pt idx="712">
                  <c:v>12/2015</c:v>
                </c:pt>
                <c:pt idx="713">
                  <c:v>12/2015</c:v>
                </c:pt>
                <c:pt idx="714">
                  <c:v>12/2015</c:v>
                </c:pt>
                <c:pt idx="715">
                  <c:v>12/2015</c:v>
                </c:pt>
                <c:pt idx="716">
                  <c:v>12/2015</c:v>
                </c:pt>
                <c:pt idx="717">
                  <c:v>12/2015</c:v>
                </c:pt>
                <c:pt idx="718">
                  <c:v>12/2015</c:v>
                </c:pt>
                <c:pt idx="719">
                  <c:v>12/2015</c:v>
                </c:pt>
                <c:pt idx="720">
                  <c:v>12/2015</c:v>
                </c:pt>
                <c:pt idx="721">
                  <c:v>12/2015</c:v>
                </c:pt>
                <c:pt idx="722">
                  <c:v>12/2015</c:v>
                </c:pt>
                <c:pt idx="723">
                  <c:v>12/2015</c:v>
                </c:pt>
                <c:pt idx="724">
                  <c:v>12/2015</c:v>
                </c:pt>
                <c:pt idx="725">
                  <c:v>12/2015</c:v>
                </c:pt>
                <c:pt idx="726">
                  <c:v>12/2015</c:v>
                </c:pt>
                <c:pt idx="727">
                  <c:v>12/2015</c:v>
                </c:pt>
                <c:pt idx="728">
                  <c:v>12/2015</c:v>
                </c:pt>
                <c:pt idx="729">
                  <c:v>12/2015</c:v>
                </c:pt>
                <c:pt idx="730">
                  <c:v>1/2016</c:v>
                </c:pt>
                <c:pt idx="731">
                  <c:v>1/2016</c:v>
                </c:pt>
                <c:pt idx="732">
                  <c:v>1/2016</c:v>
                </c:pt>
                <c:pt idx="733">
                  <c:v>1/2016</c:v>
                </c:pt>
                <c:pt idx="734">
                  <c:v>1/2016</c:v>
                </c:pt>
                <c:pt idx="735">
                  <c:v>1/2016</c:v>
                </c:pt>
                <c:pt idx="736">
                  <c:v>1/2016</c:v>
                </c:pt>
                <c:pt idx="737">
                  <c:v>1/2016</c:v>
                </c:pt>
                <c:pt idx="738">
                  <c:v>1/2016</c:v>
                </c:pt>
                <c:pt idx="739">
                  <c:v>1/2016</c:v>
                </c:pt>
                <c:pt idx="740">
                  <c:v>1/2016</c:v>
                </c:pt>
                <c:pt idx="741">
                  <c:v>1/2016</c:v>
                </c:pt>
                <c:pt idx="742">
                  <c:v>1/2016</c:v>
                </c:pt>
                <c:pt idx="743">
                  <c:v>1/2016</c:v>
                </c:pt>
                <c:pt idx="744">
                  <c:v>1/2016</c:v>
                </c:pt>
                <c:pt idx="745">
                  <c:v>1/2016</c:v>
                </c:pt>
                <c:pt idx="746">
                  <c:v>1/2016</c:v>
                </c:pt>
                <c:pt idx="747">
                  <c:v>1/2016</c:v>
                </c:pt>
                <c:pt idx="748">
                  <c:v>1/2016</c:v>
                </c:pt>
                <c:pt idx="749">
                  <c:v>1/2016</c:v>
                </c:pt>
                <c:pt idx="750">
                  <c:v>1/2016</c:v>
                </c:pt>
                <c:pt idx="751">
                  <c:v>1/2016</c:v>
                </c:pt>
                <c:pt idx="752">
                  <c:v>1/2016</c:v>
                </c:pt>
                <c:pt idx="753">
                  <c:v>1/2016</c:v>
                </c:pt>
                <c:pt idx="754">
                  <c:v>1/2016</c:v>
                </c:pt>
                <c:pt idx="755">
                  <c:v>1/2016</c:v>
                </c:pt>
                <c:pt idx="756">
                  <c:v>1/2016</c:v>
                </c:pt>
                <c:pt idx="757">
                  <c:v>1/2016</c:v>
                </c:pt>
                <c:pt idx="758">
                  <c:v>1/2016</c:v>
                </c:pt>
                <c:pt idx="759">
                  <c:v>1/2016</c:v>
                </c:pt>
                <c:pt idx="760">
                  <c:v>1/2016</c:v>
                </c:pt>
                <c:pt idx="761">
                  <c:v>2/2016</c:v>
                </c:pt>
                <c:pt idx="762">
                  <c:v>2/2016</c:v>
                </c:pt>
                <c:pt idx="763">
                  <c:v>2/2016</c:v>
                </c:pt>
                <c:pt idx="764">
                  <c:v>2/2016</c:v>
                </c:pt>
                <c:pt idx="765">
                  <c:v>2/2016</c:v>
                </c:pt>
                <c:pt idx="766">
                  <c:v>2/2016</c:v>
                </c:pt>
                <c:pt idx="767">
                  <c:v>2/2016</c:v>
                </c:pt>
                <c:pt idx="768">
                  <c:v>2/2016</c:v>
                </c:pt>
                <c:pt idx="769">
                  <c:v>2/2016</c:v>
                </c:pt>
                <c:pt idx="770">
                  <c:v>2/2016</c:v>
                </c:pt>
                <c:pt idx="771">
                  <c:v>2/2016</c:v>
                </c:pt>
                <c:pt idx="772">
                  <c:v>2/2016</c:v>
                </c:pt>
                <c:pt idx="773">
                  <c:v>2/2016</c:v>
                </c:pt>
                <c:pt idx="774">
                  <c:v>2/2016</c:v>
                </c:pt>
                <c:pt idx="775">
                  <c:v>2/2016</c:v>
                </c:pt>
                <c:pt idx="776">
                  <c:v>2/2016</c:v>
                </c:pt>
                <c:pt idx="777">
                  <c:v>2/2016</c:v>
                </c:pt>
                <c:pt idx="778">
                  <c:v>2/2016</c:v>
                </c:pt>
                <c:pt idx="779">
                  <c:v>2/2016</c:v>
                </c:pt>
                <c:pt idx="780">
                  <c:v>2/2016</c:v>
                </c:pt>
                <c:pt idx="781">
                  <c:v>2/2016</c:v>
                </c:pt>
                <c:pt idx="782">
                  <c:v>2/2016</c:v>
                </c:pt>
                <c:pt idx="783">
                  <c:v>2/2016</c:v>
                </c:pt>
                <c:pt idx="784">
                  <c:v>2/2016</c:v>
                </c:pt>
                <c:pt idx="785">
                  <c:v>2/2016</c:v>
                </c:pt>
                <c:pt idx="786">
                  <c:v>2/2016</c:v>
                </c:pt>
                <c:pt idx="787">
                  <c:v>2/2016</c:v>
                </c:pt>
                <c:pt idx="788">
                  <c:v>2/2016</c:v>
                </c:pt>
                <c:pt idx="789">
                  <c:v>2/2016</c:v>
                </c:pt>
                <c:pt idx="790">
                  <c:v>3/2016</c:v>
                </c:pt>
                <c:pt idx="791">
                  <c:v>3/2016</c:v>
                </c:pt>
                <c:pt idx="792">
                  <c:v>3/2016</c:v>
                </c:pt>
                <c:pt idx="793">
                  <c:v>3/2016</c:v>
                </c:pt>
                <c:pt idx="794">
                  <c:v>3/2016</c:v>
                </c:pt>
                <c:pt idx="795">
                  <c:v>3/2016</c:v>
                </c:pt>
                <c:pt idx="796">
                  <c:v>3/2016</c:v>
                </c:pt>
                <c:pt idx="797">
                  <c:v>3/2016</c:v>
                </c:pt>
                <c:pt idx="798">
                  <c:v>3/2016</c:v>
                </c:pt>
                <c:pt idx="799">
                  <c:v>3/2016</c:v>
                </c:pt>
                <c:pt idx="800">
                  <c:v>3/2016</c:v>
                </c:pt>
                <c:pt idx="801">
                  <c:v>3/2016</c:v>
                </c:pt>
                <c:pt idx="802">
                  <c:v>3/2016</c:v>
                </c:pt>
                <c:pt idx="803">
                  <c:v>3/2016</c:v>
                </c:pt>
                <c:pt idx="804">
                  <c:v>3/2016</c:v>
                </c:pt>
                <c:pt idx="805">
                  <c:v>3/2016</c:v>
                </c:pt>
                <c:pt idx="806">
                  <c:v>3/2016</c:v>
                </c:pt>
                <c:pt idx="807">
                  <c:v>3/2016</c:v>
                </c:pt>
                <c:pt idx="808">
                  <c:v>3/2016</c:v>
                </c:pt>
                <c:pt idx="809">
                  <c:v>3/2016</c:v>
                </c:pt>
                <c:pt idx="810">
                  <c:v>3/2016</c:v>
                </c:pt>
                <c:pt idx="811">
                  <c:v>3/2016</c:v>
                </c:pt>
                <c:pt idx="812">
                  <c:v>3/2016</c:v>
                </c:pt>
                <c:pt idx="813">
                  <c:v>3/2016</c:v>
                </c:pt>
                <c:pt idx="814">
                  <c:v>3/2016</c:v>
                </c:pt>
                <c:pt idx="815">
                  <c:v>3/2016</c:v>
                </c:pt>
                <c:pt idx="816">
                  <c:v>3/2016</c:v>
                </c:pt>
                <c:pt idx="817">
                  <c:v>3/2016</c:v>
                </c:pt>
                <c:pt idx="818">
                  <c:v>3/2016</c:v>
                </c:pt>
                <c:pt idx="819">
                  <c:v>3/2016</c:v>
                </c:pt>
                <c:pt idx="820">
                  <c:v>3/2016</c:v>
                </c:pt>
                <c:pt idx="821">
                  <c:v>4/2016</c:v>
                </c:pt>
                <c:pt idx="822">
                  <c:v>4/2016</c:v>
                </c:pt>
                <c:pt idx="823">
                  <c:v>4/2016</c:v>
                </c:pt>
                <c:pt idx="824">
                  <c:v>4/2016</c:v>
                </c:pt>
                <c:pt idx="825">
                  <c:v>4/2016</c:v>
                </c:pt>
                <c:pt idx="826">
                  <c:v>4/2016</c:v>
                </c:pt>
                <c:pt idx="827">
                  <c:v>4/2016</c:v>
                </c:pt>
                <c:pt idx="828">
                  <c:v>4/2016</c:v>
                </c:pt>
                <c:pt idx="829">
                  <c:v>4/2016</c:v>
                </c:pt>
                <c:pt idx="830">
                  <c:v>4/2016</c:v>
                </c:pt>
                <c:pt idx="831">
                  <c:v>4/2016</c:v>
                </c:pt>
                <c:pt idx="832">
                  <c:v>4/2016</c:v>
                </c:pt>
                <c:pt idx="833">
                  <c:v>4/2016</c:v>
                </c:pt>
                <c:pt idx="834">
                  <c:v>4/2016</c:v>
                </c:pt>
                <c:pt idx="835">
                  <c:v>4/2016</c:v>
                </c:pt>
                <c:pt idx="836">
                  <c:v>4/2016</c:v>
                </c:pt>
                <c:pt idx="837">
                  <c:v>4/2016</c:v>
                </c:pt>
                <c:pt idx="838">
                  <c:v>4/2016</c:v>
                </c:pt>
                <c:pt idx="839">
                  <c:v>4/2016</c:v>
                </c:pt>
                <c:pt idx="840">
                  <c:v>4/2016</c:v>
                </c:pt>
                <c:pt idx="841">
                  <c:v>4/2016</c:v>
                </c:pt>
                <c:pt idx="842">
                  <c:v>4/2016</c:v>
                </c:pt>
                <c:pt idx="843">
                  <c:v>4/2016</c:v>
                </c:pt>
                <c:pt idx="844">
                  <c:v>4/2016</c:v>
                </c:pt>
                <c:pt idx="845">
                  <c:v>4/2016</c:v>
                </c:pt>
                <c:pt idx="846">
                  <c:v>4/2016</c:v>
                </c:pt>
                <c:pt idx="847">
                  <c:v>4/2016</c:v>
                </c:pt>
                <c:pt idx="848">
                  <c:v>4/2016</c:v>
                </c:pt>
                <c:pt idx="849">
                  <c:v>4/2016</c:v>
                </c:pt>
                <c:pt idx="850">
                  <c:v>4/2016</c:v>
                </c:pt>
                <c:pt idx="851">
                  <c:v>5/2016</c:v>
                </c:pt>
                <c:pt idx="852">
                  <c:v>5/2016</c:v>
                </c:pt>
                <c:pt idx="853">
                  <c:v>5/2016</c:v>
                </c:pt>
                <c:pt idx="854">
                  <c:v>5/2016</c:v>
                </c:pt>
                <c:pt idx="855">
                  <c:v>5/2016</c:v>
                </c:pt>
                <c:pt idx="856">
                  <c:v>5/2016</c:v>
                </c:pt>
                <c:pt idx="857">
                  <c:v>5/2016</c:v>
                </c:pt>
                <c:pt idx="858">
                  <c:v>5/2016</c:v>
                </c:pt>
                <c:pt idx="859">
                  <c:v>5/2016</c:v>
                </c:pt>
                <c:pt idx="860">
                  <c:v>5/2016</c:v>
                </c:pt>
                <c:pt idx="861">
                  <c:v>5/2016</c:v>
                </c:pt>
                <c:pt idx="862">
                  <c:v>5/2016</c:v>
                </c:pt>
                <c:pt idx="863">
                  <c:v>5/2016</c:v>
                </c:pt>
                <c:pt idx="864">
                  <c:v>5/2016</c:v>
                </c:pt>
                <c:pt idx="865">
                  <c:v>5/2016</c:v>
                </c:pt>
                <c:pt idx="866">
                  <c:v>5/2016</c:v>
                </c:pt>
                <c:pt idx="867">
                  <c:v>5/2016</c:v>
                </c:pt>
                <c:pt idx="868">
                  <c:v>5/2016</c:v>
                </c:pt>
                <c:pt idx="869">
                  <c:v>5/2016</c:v>
                </c:pt>
                <c:pt idx="870">
                  <c:v>5/2016</c:v>
                </c:pt>
                <c:pt idx="871">
                  <c:v>5/2016</c:v>
                </c:pt>
                <c:pt idx="872">
                  <c:v>5/2016</c:v>
                </c:pt>
                <c:pt idx="873">
                  <c:v>5/2016</c:v>
                </c:pt>
                <c:pt idx="874">
                  <c:v>5/2016</c:v>
                </c:pt>
                <c:pt idx="875">
                  <c:v>5/2016</c:v>
                </c:pt>
                <c:pt idx="876">
                  <c:v>5/2016</c:v>
                </c:pt>
                <c:pt idx="877">
                  <c:v>5/2016</c:v>
                </c:pt>
                <c:pt idx="878">
                  <c:v>5/2016</c:v>
                </c:pt>
                <c:pt idx="879">
                  <c:v>5/2016</c:v>
                </c:pt>
                <c:pt idx="880">
                  <c:v>5/2016</c:v>
                </c:pt>
                <c:pt idx="881">
                  <c:v>5/2016</c:v>
                </c:pt>
                <c:pt idx="882">
                  <c:v>6/2016</c:v>
                </c:pt>
                <c:pt idx="883">
                  <c:v>6/2016</c:v>
                </c:pt>
                <c:pt idx="884">
                  <c:v>6/2016</c:v>
                </c:pt>
                <c:pt idx="885">
                  <c:v>6/2016</c:v>
                </c:pt>
                <c:pt idx="886">
                  <c:v>6/2016</c:v>
                </c:pt>
                <c:pt idx="887">
                  <c:v>6/2016</c:v>
                </c:pt>
                <c:pt idx="888">
                  <c:v>6/2016</c:v>
                </c:pt>
                <c:pt idx="889">
                  <c:v>6/2016</c:v>
                </c:pt>
                <c:pt idx="890">
                  <c:v>6/2016</c:v>
                </c:pt>
                <c:pt idx="891">
                  <c:v>6/2016</c:v>
                </c:pt>
                <c:pt idx="892">
                  <c:v>6/2016</c:v>
                </c:pt>
                <c:pt idx="893">
                  <c:v>6/2016</c:v>
                </c:pt>
                <c:pt idx="894">
                  <c:v>6/2016</c:v>
                </c:pt>
                <c:pt idx="895">
                  <c:v>6/2016</c:v>
                </c:pt>
                <c:pt idx="896">
                  <c:v>6/2016</c:v>
                </c:pt>
                <c:pt idx="897">
                  <c:v>6/2016</c:v>
                </c:pt>
                <c:pt idx="898">
                  <c:v>6/2016</c:v>
                </c:pt>
                <c:pt idx="899">
                  <c:v>6/2016</c:v>
                </c:pt>
                <c:pt idx="900">
                  <c:v>6/2016</c:v>
                </c:pt>
                <c:pt idx="901">
                  <c:v>6/2016</c:v>
                </c:pt>
                <c:pt idx="902">
                  <c:v>6/2016</c:v>
                </c:pt>
                <c:pt idx="903">
                  <c:v>6/2016</c:v>
                </c:pt>
                <c:pt idx="904">
                  <c:v>6/2016</c:v>
                </c:pt>
                <c:pt idx="905">
                  <c:v>6/2016</c:v>
                </c:pt>
                <c:pt idx="906">
                  <c:v>6/2016</c:v>
                </c:pt>
                <c:pt idx="907">
                  <c:v>6/2016</c:v>
                </c:pt>
                <c:pt idx="908">
                  <c:v>6/2016</c:v>
                </c:pt>
                <c:pt idx="909">
                  <c:v>6/2016</c:v>
                </c:pt>
                <c:pt idx="910">
                  <c:v>6/2016</c:v>
                </c:pt>
                <c:pt idx="911">
                  <c:v>6/2016</c:v>
                </c:pt>
                <c:pt idx="912">
                  <c:v>7/2016</c:v>
                </c:pt>
                <c:pt idx="913">
                  <c:v>7/2016</c:v>
                </c:pt>
                <c:pt idx="914">
                  <c:v>7/2016</c:v>
                </c:pt>
                <c:pt idx="915">
                  <c:v>7/2016</c:v>
                </c:pt>
                <c:pt idx="916">
                  <c:v>7/2016</c:v>
                </c:pt>
                <c:pt idx="917">
                  <c:v>7/2016</c:v>
                </c:pt>
                <c:pt idx="918">
                  <c:v>7/2016</c:v>
                </c:pt>
                <c:pt idx="919">
                  <c:v>7/2016</c:v>
                </c:pt>
                <c:pt idx="920">
                  <c:v>7/2016</c:v>
                </c:pt>
                <c:pt idx="921">
                  <c:v>7/2016</c:v>
                </c:pt>
                <c:pt idx="922">
                  <c:v>7/2016</c:v>
                </c:pt>
                <c:pt idx="923">
                  <c:v>7/2016</c:v>
                </c:pt>
                <c:pt idx="924">
                  <c:v>7/2016</c:v>
                </c:pt>
                <c:pt idx="925">
                  <c:v>7/2016</c:v>
                </c:pt>
                <c:pt idx="926">
                  <c:v>7/2016</c:v>
                </c:pt>
                <c:pt idx="927">
                  <c:v>7/2016</c:v>
                </c:pt>
                <c:pt idx="928">
                  <c:v>7/2016</c:v>
                </c:pt>
                <c:pt idx="929">
                  <c:v>7/2016</c:v>
                </c:pt>
                <c:pt idx="930">
                  <c:v>7/2016</c:v>
                </c:pt>
                <c:pt idx="931">
                  <c:v>7/2016</c:v>
                </c:pt>
                <c:pt idx="932">
                  <c:v>7/2016</c:v>
                </c:pt>
                <c:pt idx="933">
                  <c:v>7/2016</c:v>
                </c:pt>
                <c:pt idx="934">
                  <c:v>7/2016</c:v>
                </c:pt>
                <c:pt idx="935">
                  <c:v>7/2016</c:v>
                </c:pt>
                <c:pt idx="936">
                  <c:v>7/2016</c:v>
                </c:pt>
                <c:pt idx="937">
                  <c:v>7/2016</c:v>
                </c:pt>
                <c:pt idx="938">
                  <c:v>7/2016</c:v>
                </c:pt>
                <c:pt idx="939">
                  <c:v>7/2016</c:v>
                </c:pt>
                <c:pt idx="940">
                  <c:v>7/2016</c:v>
                </c:pt>
                <c:pt idx="941">
                  <c:v>7/2016</c:v>
                </c:pt>
                <c:pt idx="942">
                  <c:v>7/2016</c:v>
                </c:pt>
                <c:pt idx="943">
                  <c:v>8/2016</c:v>
                </c:pt>
                <c:pt idx="944">
                  <c:v>8/2016</c:v>
                </c:pt>
                <c:pt idx="945">
                  <c:v>8/2016</c:v>
                </c:pt>
                <c:pt idx="946">
                  <c:v>8/2016</c:v>
                </c:pt>
                <c:pt idx="947">
                  <c:v>8/2016</c:v>
                </c:pt>
                <c:pt idx="948">
                  <c:v>8/2016</c:v>
                </c:pt>
                <c:pt idx="949">
                  <c:v>8/2016</c:v>
                </c:pt>
                <c:pt idx="950">
                  <c:v>8/2016</c:v>
                </c:pt>
                <c:pt idx="951">
                  <c:v>8/2016</c:v>
                </c:pt>
                <c:pt idx="952">
                  <c:v>8/2016</c:v>
                </c:pt>
                <c:pt idx="953">
                  <c:v>8/2016</c:v>
                </c:pt>
                <c:pt idx="954">
                  <c:v>8/2016</c:v>
                </c:pt>
                <c:pt idx="955">
                  <c:v>8/2016</c:v>
                </c:pt>
                <c:pt idx="956">
                  <c:v>8/2016</c:v>
                </c:pt>
                <c:pt idx="957">
                  <c:v>8/2016</c:v>
                </c:pt>
                <c:pt idx="958">
                  <c:v>8/2016</c:v>
                </c:pt>
                <c:pt idx="959">
                  <c:v>8/2016</c:v>
                </c:pt>
                <c:pt idx="960">
                  <c:v>8/2016</c:v>
                </c:pt>
                <c:pt idx="961">
                  <c:v>8/2016</c:v>
                </c:pt>
                <c:pt idx="962">
                  <c:v>8/2016</c:v>
                </c:pt>
                <c:pt idx="963">
                  <c:v>8/2016</c:v>
                </c:pt>
                <c:pt idx="964">
                  <c:v>8/2016</c:v>
                </c:pt>
                <c:pt idx="965">
                  <c:v>8/2016</c:v>
                </c:pt>
                <c:pt idx="966">
                  <c:v>8/2016</c:v>
                </c:pt>
                <c:pt idx="967">
                  <c:v>8/2016</c:v>
                </c:pt>
                <c:pt idx="968">
                  <c:v>8/2016</c:v>
                </c:pt>
                <c:pt idx="969">
                  <c:v>8/2016</c:v>
                </c:pt>
                <c:pt idx="970">
                  <c:v>8/2016</c:v>
                </c:pt>
                <c:pt idx="971">
                  <c:v>8/2016</c:v>
                </c:pt>
                <c:pt idx="972">
                  <c:v>8/2016</c:v>
                </c:pt>
                <c:pt idx="973">
                  <c:v>8/2016</c:v>
                </c:pt>
                <c:pt idx="974">
                  <c:v>9/2016</c:v>
                </c:pt>
                <c:pt idx="975">
                  <c:v>9/2016</c:v>
                </c:pt>
                <c:pt idx="976">
                  <c:v>9/2016</c:v>
                </c:pt>
                <c:pt idx="977">
                  <c:v>9/2016</c:v>
                </c:pt>
                <c:pt idx="978">
                  <c:v>9/2016</c:v>
                </c:pt>
                <c:pt idx="979">
                  <c:v>9/2016</c:v>
                </c:pt>
                <c:pt idx="980">
                  <c:v>9/2016</c:v>
                </c:pt>
                <c:pt idx="981">
                  <c:v>9/2016</c:v>
                </c:pt>
                <c:pt idx="982">
                  <c:v>9/2016</c:v>
                </c:pt>
                <c:pt idx="983">
                  <c:v>9/2016</c:v>
                </c:pt>
                <c:pt idx="984">
                  <c:v>9/2016</c:v>
                </c:pt>
                <c:pt idx="985">
                  <c:v>9/2016</c:v>
                </c:pt>
                <c:pt idx="986">
                  <c:v>9/2016</c:v>
                </c:pt>
                <c:pt idx="987">
                  <c:v>9/2016</c:v>
                </c:pt>
                <c:pt idx="988">
                  <c:v>9/2016</c:v>
                </c:pt>
                <c:pt idx="989">
                  <c:v>9/2016</c:v>
                </c:pt>
                <c:pt idx="990">
                  <c:v>9/2016</c:v>
                </c:pt>
                <c:pt idx="991">
                  <c:v>9/2016</c:v>
                </c:pt>
                <c:pt idx="992">
                  <c:v>9/2016</c:v>
                </c:pt>
                <c:pt idx="993">
                  <c:v>9/2016</c:v>
                </c:pt>
                <c:pt idx="994">
                  <c:v>9/2016</c:v>
                </c:pt>
                <c:pt idx="995">
                  <c:v>9/2016</c:v>
                </c:pt>
                <c:pt idx="996">
                  <c:v>9/2016</c:v>
                </c:pt>
                <c:pt idx="997">
                  <c:v>9/2016</c:v>
                </c:pt>
                <c:pt idx="998">
                  <c:v>9/2016</c:v>
                </c:pt>
                <c:pt idx="999">
                  <c:v>9/2016</c:v>
                </c:pt>
                <c:pt idx="1000">
                  <c:v>9/2016</c:v>
                </c:pt>
                <c:pt idx="1001">
                  <c:v>9/2016</c:v>
                </c:pt>
                <c:pt idx="1002">
                  <c:v>9/2016</c:v>
                </c:pt>
                <c:pt idx="1003">
                  <c:v>9/2016</c:v>
                </c:pt>
                <c:pt idx="1004">
                  <c:v>10/2016</c:v>
                </c:pt>
                <c:pt idx="1005">
                  <c:v>10/2016</c:v>
                </c:pt>
                <c:pt idx="1006">
                  <c:v>10/2016</c:v>
                </c:pt>
                <c:pt idx="1007">
                  <c:v>10/2016</c:v>
                </c:pt>
                <c:pt idx="1008">
                  <c:v>10/2016</c:v>
                </c:pt>
                <c:pt idx="1009">
                  <c:v>10/2016</c:v>
                </c:pt>
                <c:pt idx="1010">
                  <c:v>10/2016</c:v>
                </c:pt>
                <c:pt idx="1011">
                  <c:v>10/2016</c:v>
                </c:pt>
                <c:pt idx="1012">
                  <c:v>10/2016</c:v>
                </c:pt>
                <c:pt idx="1013">
                  <c:v>10/2016</c:v>
                </c:pt>
                <c:pt idx="1014">
                  <c:v>10/2016</c:v>
                </c:pt>
                <c:pt idx="1015">
                  <c:v>10/2016</c:v>
                </c:pt>
                <c:pt idx="1016">
                  <c:v>10/2016</c:v>
                </c:pt>
                <c:pt idx="1017">
                  <c:v>10/2016</c:v>
                </c:pt>
                <c:pt idx="1018">
                  <c:v>10/2016</c:v>
                </c:pt>
                <c:pt idx="1019">
                  <c:v>10/2016</c:v>
                </c:pt>
                <c:pt idx="1020">
                  <c:v>10/2016</c:v>
                </c:pt>
                <c:pt idx="1021">
                  <c:v>10/2016</c:v>
                </c:pt>
                <c:pt idx="1022">
                  <c:v>10/2016</c:v>
                </c:pt>
                <c:pt idx="1023">
                  <c:v>10/2016</c:v>
                </c:pt>
                <c:pt idx="1024">
                  <c:v>10/2016</c:v>
                </c:pt>
                <c:pt idx="1025">
                  <c:v>10/2016</c:v>
                </c:pt>
                <c:pt idx="1026">
                  <c:v>10/2016</c:v>
                </c:pt>
                <c:pt idx="1027">
                  <c:v>10/2016</c:v>
                </c:pt>
                <c:pt idx="1028">
                  <c:v>10/2016</c:v>
                </c:pt>
                <c:pt idx="1029">
                  <c:v>10/2016</c:v>
                </c:pt>
                <c:pt idx="1030">
                  <c:v>10/2016</c:v>
                </c:pt>
                <c:pt idx="1031">
                  <c:v>10/2016</c:v>
                </c:pt>
                <c:pt idx="1032">
                  <c:v>10/2016</c:v>
                </c:pt>
                <c:pt idx="1033">
                  <c:v>10/2016</c:v>
                </c:pt>
                <c:pt idx="1034">
                  <c:v>10/2016</c:v>
                </c:pt>
                <c:pt idx="1035">
                  <c:v>11/2016</c:v>
                </c:pt>
                <c:pt idx="1036">
                  <c:v>11/2016</c:v>
                </c:pt>
                <c:pt idx="1037">
                  <c:v>11/2016</c:v>
                </c:pt>
                <c:pt idx="1038">
                  <c:v>11/2016</c:v>
                </c:pt>
                <c:pt idx="1039">
                  <c:v>11/2016</c:v>
                </c:pt>
                <c:pt idx="1040">
                  <c:v>11/2016</c:v>
                </c:pt>
                <c:pt idx="1041">
                  <c:v>11/2016</c:v>
                </c:pt>
                <c:pt idx="1042">
                  <c:v>11/2016</c:v>
                </c:pt>
                <c:pt idx="1043">
                  <c:v>11/2016</c:v>
                </c:pt>
                <c:pt idx="1044">
                  <c:v>11/2016</c:v>
                </c:pt>
                <c:pt idx="1045">
                  <c:v>11/2016</c:v>
                </c:pt>
                <c:pt idx="1046">
                  <c:v>11/2016</c:v>
                </c:pt>
                <c:pt idx="1047">
                  <c:v>11/2016</c:v>
                </c:pt>
                <c:pt idx="1048">
                  <c:v>11/2016</c:v>
                </c:pt>
                <c:pt idx="1049">
                  <c:v>11/2016</c:v>
                </c:pt>
                <c:pt idx="1050">
                  <c:v>11/2016</c:v>
                </c:pt>
                <c:pt idx="1051">
                  <c:v>11/2016</c:v>
                </c:pt>
                <c:pt idx="1052">
                  <c:v>11/2016</c:v>
                </c:pt>
                <c:pt idx="1053">
                  <c:v>11/2016</c:v>
                </c:pt>
                <c:pt idx="1054">
                  <c:v>11/2016</c:v>
                </c:pt>
                <c:pt idx="1055">
                  <c:v>11/2016</c:v>
                </c:pt>
                <c:pt idx="1056">
                  <c:v>11/2016</c:v>
                </c:pt>
                <c:pt idx="1057">
                  <c:v>11/2016</c:v>
                </c:pt>
                <c:pt idx="1058">
                  <c:v>11/2016</c:v>
                </c:pt>
                <c:pt idx="1059">
                  <c:v>11/2016</c:v>
                </c:pt>
                <c:pt idx="1060">
                  <c:v>11/2016</c:v>
                </c:pt>
                <c:pt idx="1061">
                  <c:v>11/2016</c:v>
                </c:pt>
                <c:pt idx="1062">
                  <c:v>11/2016</c:v>
                </c:pt>
                <c:pt idx="1063">
                  <c:v>11/2016</c:v>
                </c:pt>
                <c:pt idx="1064">
                  <c:v>11/2016</c:v>
                </c:pt>
                <c:pt idx="1065">
                  <c:v>12/2016</c:v>
                </c:pt>
                <c:pt idx="1066">
                  <c:v>12/2016</c:v>
                </c:pt>
                <c:pt idx="1067">
                  <c:v>12/2016</c:v>
                </c:pt>
                <c:pt idx="1068">
                  <c:v>12/2016</c:v>
                </c:pt>
                <c:pt idx="1069">
                  <c:v>12/2016</c:v>
                </c:pt>
                <c:pt idx="1070">
                  <c:v>12/2016</c:v>
                </c:pt>
                <c:pt idx="1071">
                  <c:v>12/2016</c:v>
                </c:pt>
                <c:pt idx="1072">
                  <c:v>12/2016</c:v>
                </c:pt>
                <c:pt idx="1073">
                  <c:v>12/2016</c:v>
                </c:pt>
                <c:pt idx="1074">
                  <c:v>12/2016</c:v>
                </c:pt>
                <c:pt idx="1075">
                  <c:v>12/2016</c:v>
                </c:pt>
                <c:pt idx="1076">
                  <c:v>12/2016</c:v>
                </c:pt>
                <c:pt idx="1077">
                  <c:v>12/2016</c:v>
                </c:pt>
                <c:pt idx="1078">
                  <c:v>12/2016</c:v>
                </c:pt>
                <c:pt idx="1079">
                  <c:v>12/2016</c:v>
                </c:pt>
                <c:pt idx="1080">
                  <c:v>12/2016</c:v>
                </c:pt>
                <c:pt idx="1081">
                  <c:v>12/2016</c:v>
                </c:pt>
                <c:pt idx="1082">
                  <c:v>12/2016</c:v>
                </c:pt>
                <c:pt idx="1083">
                  <c:v>12/2016</c:v>
                </c:pt>
                <c:pt idx="1084">
                  <c:v>12/2016</c:v>
                </c:pt>
                <c:pt idx="1085">
                  <c:v>12/2016</c:v>
                </c:pt>
                <c:pt idx="1086">
                  <c:v>12/2016</c:v>
                </c:pt>
                <c:pt idx="1087">
                  <c:v>12/2016</c:v>
                </c:pt>
                <c:pt idx="1088">
                  <c:v>12/2016</c:v>
                </c:pt>
                <c:pt idx="1089">
                  <c:v>12/2016</c:v>
                </c:pt>
                <c:pt idx="1090">
                  <c:v>12/2016</c:v>
                </c:pt>
                <c:pt idx="1091">
                  <c:v>12/2016</c:v>
                </c:pt>
                <c:pt idx="1092">
                  <c:v>12/2016</c:v>
                </c:pt>
                <c:pt idx="1093">
                  <c:v>12/2016</c:v>
                </c:pt>
                <c:pt idx="1094">
                  <c:v>12/2016</c:v>
                </c:pt>
                <c:pt idx="1095">
                  <c:v>12/2016</c:v>
                </c:pt>
                <c:pt idx="1096">
                  <c:v>1/2017</c:v>
                </c:pt>
                <c:pt idx="1097">
                  <c:v>1/2017</c:v>
                </c:pt>
                <c:pt idx="1098">
                  <c:v>1/2017</c:v>
                </c:pt>
                <c:pt idx="1099">
                  <c:v>1/2017</c:v>
                </c:pt>
                <c:pt idx="1100">
                  <c:v>1/2017</c:v>
                </c:pt>
                <c:pt idx="1101">
                  <c:v>1/2017</c:v>
                </c:pt>
                <c:pt idx="1102">
                  <c:v>1/2017</c:v>
                </c:pt>
                <c:pt idx="1103">
                  <c:v>1/2017</c:v>
                </c:pt>
                <c:pt idx="1104">
                  <c:v>1/2017</c:v>
                </c:pt>
                <c:pt idx="1105">
                  <c:v>1/2017</c:v>
                </c:pt>
                <c:pt idx="1106">
                  <c:v>1/2017</c:v>
                </c:pt>
                <c:pt idx="1107">
                  <c:v>1/2017</c:v>
                </c:pt>
                <c:pt idx="1108">
                  <c:v>1/2017</c:v>
                </c:pt>
                <c:pt idx="1109">
                  <c:v>1/2017</c:v>
                </c:pt>
                <c:pt idx="1110">
                  <c:v>1/2017</c:v>
                </c:pt>
                <c:pt idx="1111">
                  <c:v>1/2017</c:v>
                </c:pt>
                <c:pt idx="1112">
                  <c:v>1/2017</c:v>
                </c:pt>
                <c:pt idx="1113">
                  <c:v>1/2017</c:v>
                </c:pt>
                <c:pt idx="1114">
                  <c:v>1/2017</c:v>
                </c:pt>
                <c:pt idx="1115">
                  <c:v>1/2017</c:v>
                </c:pt>
                <c:pt idx="1116">
                  <c:v>1/2017</c:v>
                </c:pt>
                <c:pt idx="1117">
                  <c:v>1/2017</c:v>
                </c:pt>
                <c:pt idx="1118">
                  <c:v>1/2017</c:v>
                </c:pt>
                <c:pt idx="1119">
                  <c:v>1/2017</c:v>
                </c:pt>
                <c:pt idx="1120">
                  <c:v>1/2017</c:v>
                </c:pt>
                <c:pt idx="1121">
                  <c:v>1/2017</c:v>
                </c:pt>
                <c:pt idx="1122">
                  <c:v>1/2017</c:v>
                </c:pt>
                <c:pt idx="1123">
                  <c:v>1/2017</c:v>
                </c:pt>
                <c:pt idx="1124">
                  <c:v>1/2017</c:v>
                </c:pt>
                <c:pt idx="1125">
                  <c:v>1/2017</c:v>
                </c:pt>
                <c:pt idx="1126">
                  <c:v>1/2017</c:v>
                </c:pt>
                <c:pt idx="1127">
                  <c:v>2/2017</c:v>
                </c:pt>
                <c:pt idx="1128">
                  <c:v>2/2017</c:v>
                </c:pt>
                <c:pt idx="1129">
                  <c:v>2/2017</c:v>
                </c:pt>
                <c:pt idx="1130">
                  <c:v>2/2017</c:v>
                </c:pt>
                <c:pt idx="1131">
                  <c:v>2/2017</c:v>
                </c:pt>
                <c:pt idx="1132">
                  <c:v>2/2017</c:v>
                </c:pt>
                <c:pt idx="1133">
                  <c:v>2/2017</c:v>
                </c:pt>
                <c:pt idx="1134">
                  <c:v>2/2017</c:v>
                </c:pt>
                <c:pt idx="1135">
                  <c:v>2/2017</c:v>
                </c:pt>
                <c:pt idx="1136">
                  <c:v>2/2017</c:v>
                </c:pt>
                <c:pt idx="1137">
                  <c:v>2/2017</c:v>
                </c:pt>
                <c:pt idx="1138">
                  <c:v>2/2017</c:v>
                </c:pt>
                <c:pt idx="1139">
                  <c:v>2/2017</c:v>
                </c:pt>
                <c:pt idx="1140">
                  <c:v>2/2017</c:v>
                </c:pt>
                <c:pt idx="1141">
                  <c:v>2/2017</c:v>
                </c:pt>
                <c:pt idx="1142">
                  <c:v>2/2017</c:v>
                </c:pt>
                <c:pt idx="1143">
                  <c:v>2/2017</c:v>
                </c:pt>
                <c:pt idx="1144">
                  <c:v>2/2017</c:v>
                </c:pt>
                <c:pt idx="1145">
                  <c:v>2/2017</c:v>
                </c:pt>
                <c:pt idx="1146">
                  <c:v>2/2017</c:v>
                </c:pt>
                <c:pt idx="1147">
                  <c:v>2/2017</c:v>
                </c:pt>
                <c:pt idx="1148">
                  <c:v>2/2017</c:v>
                </c:pt>
                <c:pt idx="1149">
                  <c:v>2/2017</c:v>
                </c:pt>
                <c:pt idx="1150">
                  <c:v>2/2017</c:v>
                </c:pt>
                <c:pt idx="1151">
                  <c:v>2/2017</c:v>
                </c:pt>
                <c:pt idx="1152">
                  <c:v>2/2017</c:v>
                </c:pt>
                <c:pt idx="1153">
                  <c:v>2/2017</c:v>
                </c:pt>
                <c:pt idx="1154">
                  <c:v>2/2017</c:v>
                </c:pt>
                <c:pt idx="1155">
                  <c:v>3/2017</c:v>
                </c:pt>
                <c:pt idx="1156">
                  <c:v>3/2017</c:v>
                </c:pt>
                <c:pt idx="1157">
                  <c:v>3/2017</c:v>
                </c:pt>
                <c:pt idx="1158">
                  <c:v>3/2017</c:v>
                </c:pt>
                <c:pt idx="1159">
                  <c:v>3/2017</c:v>
                </c:pt>
                <c:pt idx="1160">
                  <c:v>3/2017</c:v>
                </c:pt>
                <c:pt idx="1161">
                  <c:v>3/2017</c:v>
                </c:pt>
                <c:pt idx="1162">
                  <c:v>3/2017</c:v>
                </c:pt>
                <c:pt idx="1163">
                  <c:v>3/2017</c:v>
                </c:pt>
                <c:pt idx="1164">
                  <c:v>3/2017</c:v>
                </c:pt>
                <c:pt idx="1165">
                  <c:v>3/2017</c:v>
                </c:pt>
                <c:pt idx="1166">
                  <c:v>3/2017</c:v>
                </c:pt>
                <c:pt idx="1167">
                  <c:v>3/2017</c:v>
                </c:pt>
                <c:pt idx="1168">
                  <c:v>3/2017</c:v>
                </c:pt>
                <c:pt idx="1169">
                  <c:v>3/2017</c:v>
                </c:pt>
                <c:pt idx="1170">
                  <c:v>3/2017</c:v>
                </c:pt>
                <c:pt idx="1171">
                  <c:v>3/2017</c:v>
                </c:pt>
                <c:pt idx="1172">
                  <c:v>3/2017</c:v>
                </c:pt>
                <c:pt idx="1173">
                  <c:v>3/2017</c:v>
                </c:pt>
                <c:pt idx="1174">
                  <c:v>3/2017</c:v>
                </c:pt>
                <c:pt idx="1175">
                  <c:v>3/2017</c:v>
                </c:pt>
                <c:pt idx="1176">
                  <c:v>3/2017</c:v>
                </c:pt>
                <c:pt idx="1177">
                  <c:v>3/2017</c:v>
                </c:pt>
                <c:pt idx="1178">
                  <c:v>3/2017</c:v>
                </c:pt>
                <c:pt idx="1179">
                  <c:v>3/2017</c:v>
                </c:pt>
                <c:pt idx="1180">
                  <c:v>3/2017</c:v>
                </c:pt>
                <c:pt idx="1181">
                  <c:v>3/2017</c:v>
                </c:pt>
                <c:pt idx="1182">
                  <c:v>3/2017</c:v>
                </c:pt>
                <c:pt idx="1183">
                  <c:v>3/2017</c:v>
                </c:pt>
                <c:pt idx="1184">
                  <c:v>3/2017</c:v>
                </c:pt>
                <c:pt idx="1185">
                  <c:v>3/2017</c:v>
                </c:pt>
                <c:pt idx="1186">
                  <c:v>4/2017</c:v>
                </c:pt>
                <c:pt idx="1187">
                  <c:v>4/2017</c:v>
                </c:pt>
                <c:pt idx="1188">
                  <c:v>4/2017</c:v>
                </c:pt>
                <c:pt idx="1189">
                  <c:v>4/2017</c:v>
                </c:pt>
                <c:pt idx="1190">
                  <c:v>4/2017</c:v>
                </c:pt>
                <c:pt idx="1191">
                  <c:v>4/2017</c:v>
                </c:pt>
                <c:pt idx="1192">
                  <c:v>4/2017</c:v>
                </c:pt>
                <c:pt idx="1193">
                  <c:v>4/2017</c:v>
                </c:pt>
                <c:pt idx="1194">
                  <c:v>4/2017</c:v>
                </c:pt>
                <c:pt idx="1195">
                  <c:v>4/2017</c:v>
                </c:pt>
                <c:pt idx="1196">
                  <c:v>4/2017</c:v>
                </c:pt>
                <c:pt idx="1197">
                  <c:v>4/2017</c:v>
                </c:pt>
                <c:pt idx="1198">
                  <c:v>4/2017</c:v>
                </c:pt>
                <c:pt idx="1199">
                  <c:v>4/2017</c:v>
                </c:pt>
                <c:pt idx="1200">
                  <c:v>4/2017</c:v>
                </c:pt>
                <c:pt idx="1201">
                  <c:v>4/2017</c:v>
                </c:pt>
                <c:pt idx="1202">
                  <c:v>4/2017</c:v>
                </c:pt>
                <c:pt idx="1203">
                  <c:v>4/2017</c:v>
                </c:pt>
                <c:pt idx="1204">
                  <c:v>4/2017</c:v>
                </c:pt>
                <c:pt idx="1205">
                  <c:v>4/2017</c:v>
                </c:pt>
                <c:pt idx="1206">
                  <c:v>4/2017</c:v>
                </c:pt>
                <c:pt idx="1207">
                  <c:v>4/2017</c:v>
                </c:pt>
                <c:pt idx="1208">
                  <c:v>4/2017</c:v>
                </c:pt>
                <c:pt idx="1209">
                  <c:v>4/2017</c:v>
                </c:pt>
                <c:pt idx="1210">
                  <c:v>4/2017</c:v>
                </c:pt>
                <c:pt idx="1211">
                  <c:v>4/2017</c:v>
                </c:pt>
                <c:pt idx="1212">
                  <c:v>4/2017</c:v>
                </c:pt>
                <c:pt idx="1213">
                  <c:v>4/2017</c:v>
                </c:pt>
                <c:pt idx="1214">
                  <c:v>4/2017</c:v>
                </c:pt>
                <c:pt idx="1215">
                  <c:v>4/2017</c:v>
                </c:pt>
                <c:pt idx="1216">
                  <c:v>5/2017</c:v>
                </c:pt>
                <c:pt idx="1217">
                  <c:v>5/2017</c:v>
                </c:pt>
                <c:pt idx="1218">
                  <c:v>5/2017</c:v>
                </c:pt>
                <c:pt idx="1219">
                  <c:v>5/2017</c:v>
                </c:pt>
                <c:pt idx="1220">
                  <c:v>5/2017</c:v>
                </c:pt>
                <c:pt idx="1221">
                  <c:v>5/2017</c:v>
                </c:pt>
                <c:pt idx="1222">
                  <c:v>5/2017</c:v>
                </c:pt>
                <c:pt idx="1223">
                  <c:v>5/2017</c:v>
                </c:pt>
                <c:pt idx="1224">
                  <c:v>5/2017</c:v>
                </c:pt>
                <c:pt idx="1225">
                  <c:v>5/2017</c:v>
                </c:pt>
                <c:pt idx="1226">
                  <c:v>5/2017</c:v>
                </c:pt>
                <c:pt idx="1227">
                  <c:v>5/2017</c:v>
                </c:pt>
                <c:pt idx="1228">
                  <c:v>5/2017</c:v>
                </c:pt>
                <c:pt idx="1229">
                  <c:v>5/2017</c:v>
                </c:pt>
                <c:pt idx="1230">
                  <c:v>5/2017</c:v>
                </c:pt>
                <c:pt idx="1231">
                  <c:v>5/2017</c:v>
                </c:pt>
                <c:pt idx="1232">
                  <c:v>5/2017</c:v>
                </c:pt>
                <c:pt idx="1233">
                  <c:v>5/2017</c:v>
                </c:pt>
                <c:pt idx="1234">
                  <c:v>5/2017</c:v>
                </c:pt>
                <c:pt idx="1235">
                  <c:v>5/2017</c:v>
                </c:pt>
                <c:pt idx="1236">
                  <c:v>5/2017</c:v>
                </c:pt>
                <c:pt idx="1237">
                  <c:v>5/2017</c:v>
                </c:pt>
                <c:pt idx="1238">
                  <c:v>5/2017</c:v>
                </c:pt>
                <c:pt idx="1239">
                  <c:v>5/2017</c:v>
                </c:pt>
                <c:pt idx="1240">
                  <c:v>5/2017</c:v>
                </c:pt>
                <c:pt idx="1241">
                  <c:v>5/2017</c:v>
                </c:pt>
                <c:pt idx="1242">
                  <c:v>5/2017</c:v>
                </c:pt>
                <c:pt idx="1243">
                  <c:v>5/2017</c:v>
                </c:pt>
                <c:pt idx="1244">
                  <c:v>5/2017</c:v>
                </c:pt>
                <c:pt idx="1245">
                  <c:v>5/2017</c:v>
                </c:pt>
                <c:pt idx="1246">
                  <c:v>5/2017</c:v>
                </c:pt>
                <c:pt idx="1247">
                  <c:v>6/2017</c:v>
                </c:pt>
                <c:pt idx="1248">
                  <c:v>6/2017</c:v>
                </c:pt>
                <c:pt idx="1249">
                  <c:v>6/2017</c:v>
                </c:pt>
                <c:pt idx="1250">
                  <c:v>6/2017</c:v>
                </c:pt>
                <c:pt idx="1251">
                  <c:v>6/2017</c:v>
                </c:pt>
                <c:pt idx="1252">
                  <c:v>6/2017</c:v>
                </c:pt>
                <c:pt idx="1253">
                  <c:v>6/2017</c:v>
                </c:pt>
                <c:pt idx="1254">
                  <c:v>6/2017</c:v>
                </c:pt>
                <c:pt idx="1255">
                  <c:v>6/2017</c:v>
                </c:pt>
                <c:pt idx="1256">
                  <c:v>6/2017</c:v>
                </c:pt>
                <c:pt idx="1257">
                  <c:v>6/2017</c:v>
                </c:pt>
                <c:pt idx="1258">
                  <c:v>6/2017</c:v>
                </c:pt>
                <c:pt idx="1259">
                  <c:v>6/2017</c:v>
                </c:pt>
                <c:pt idx="1260">
                  <c:v>6/2017</c:v>
                </c:pt>
                <c:pt idx="1261">
                  <c:v>6/2017</c:v>
                </c:pt>
                <c:pt idx="1262">
                  <c:v>6/2017</c:v>
                </c:pt>
                <c:pt idx="1263">
                  <c:v>6/2017</c:v>
                </c:pt>
                <c:pt idx="1264">
                  <c:v>6/2017</c:v>
                </c:pt>
                <c:pt idx="1265">
                  <c:v>6/2017</c:v>
                </c:pt>
                <c:pt idx="1266">
                  <c:v>6/2017</c:v>
                </c:pt>
                <c:pt idx="1267">
                  <c:v>6/2017</c:v>
                </c:pt>
                <c:pt idx="1268">
                  <c:v>6/2017</c:v>
                </c:pt>
                <c:pt idx="1269">
                  <c:v>6/2017</c:v>
                </c:pt>
                <c:pt idx="1270">
                  <c:v>6/2017</c:v>
                </c:pt>
                <c:pt idx="1271">
                  <c:v>6/2017</c:v>
                </c:pt>
                <c:pt idx="1272">
                  <c:v>6/2017</c:v>
                </c:pt>
                <c:pt idx="1273">
                  <c:v>6/2017</c:v>
                </c:pt>
                <c:pt idx="1274">
                  <c:v>6/2017</c:v>
                </c:pt>
                <c:pt idx="1275">
                  <c:v>6/2017</c:v>
                </c:pt>
                <c:pt idx="1276">
                  <c:v>6/2017</c:v>
                </c:pt>
                <c:pt idx="1277">
                  <c:v>7/2017</c:v>
                </c:pt>
                <c:pt idx="1278">
                  <c:v>7/2017</c:v>
                </c:pt>
                <c:pt idx="1279">
                  <c:v>7/2017</c:v>
                </c:pt>
                <c:pt idx="1280">
                  <c:v>7/2017</c:v>
                </c:pt>
                <c:pt idx="1281">
                  <c:v>7/2017</c:v>
                </c:pt>
                <c:pt idx="1282">
                  <c:v>7/2017</c:v>
                </c:pt>
                <c:pt idx="1283">
                  <c:v>7/2017</c:v>
                </c:pt>
                <c:pt idx="1284">
                  <c:v>7/2017</c:v>
                </c:pt>
                <c:pt idx="1285">
                  <c:v>7/2017</c:v>
                </c:pt>
                <c:pt idx="1286">
                  <c:v>7/2017</c:v>
                </c:pt>
                <c:pt idx="1287">
                  <c:v>7/2017</c:v>
                </c:pt>
                <c:pt idx="1288">
                  <c:v>7/2017</c:v>
                </c:pt>
                <c:pt idx="1289">
                  <c:v>7/2017</c:v>
                </c:pt>
                <c:pt idx="1290">
                  <c:v>7/2017</c:v>
                </c:pt>
                <c:pt idx="1291">
                  <c:v>7/2017</c:v>
                </c:pt>
                <c:pt idx="1292">
                  <c:v>7/2017</c:v>
                </c:pt>
                <c:pt idx="1293">
                  <c:v>7/2017</c:v>
                </c:pt>
                <c:pt idx="1294">
                  <c:v>7/2017</c:v>
                </c:pt>
                <c:pt idx="1295">
                  <c:v>7/2017</c:v>
                </c:pt>
                <c:pt idx="1296">
                  <c:v>7/2017</c:v>
                </c:pt>
                <c:pt idx="1297">
                  <c:v>7/2017</c:v>
                </c:pt>
                <c:pt idx="1298">
                  <c:v>7/2017</c:v>
                </c:pt>
                <c:pt idx="1299">
                  <c:v>7/2017</c:v>
                </c:pt>
                <c:pt idx="1300">
                  <c:v>7/2017</c:v>
                </c:pt>
                <c:pt idx="1301">
                  <c:v>7/2017</c:v>
                </c:pt>
                <c:pt idx="1302">
                  <c:v>7/2017</c:v>
                </c:pt>
                <c:pt idx="1303">
                  <c:v>7/2017</c:v>
                </c:pt>
                <c:pt idx="1304">
                  <c:v>7/2017</c:v>
                </c:pt>
                <c:pt idx="1305">
                  <c:v>7/2017</c:v>
                </c:pt>
                <c:pt idx="1306">
                  <c:v>7/2017</c:v>
                </c:pt>
                <c:pt idx="1307">
                  <c:v>7/2017</c:v>
                </c:pt>
                <c:pt idx="1308">
                  <c:v>8/2017</c:v>
                </c:pt>
                <c:pt idx="1309">
                  <c:v>8/2017</c:v>
                </c:pt>
                <c:pt idx="1310">
                  <c:v>8/2017</c:v>
                </c:pt>
                <c:pt idx="1311">
                  <c:v>8/2017</c:v>
                </c:pt>
                <c:pt idx="1312">
                  <c:v>8/2017</c:v>
                </c:pt>
                <c:pt idx="1313">
                  <c:v>8/2017</c:v>
                </c:pt>
                <c:pt idx="1314">
                  <c:v>8/2017</c:v>
                </c:pt>
                <c:pt idx="1315">
                  <c:v>8/2017</c:v>
                </c:pt>
                <c:pt idx="1316">
                  <c:v>8/2017</c:v>
                </c:pt>
                <c:pt idx="1317">
                  <c:v>8/2017</c:v>
                </c:pt>
                <c:pt idx="1318">
                  <c:v>8/2017</c:v>
                </c:pt>
                <c:pt idx="1319">
                  <c:v>8/2017</c:v>
                </c:pt>
                <c:pt idx="1320">
                  <c:v>8/2017</c:v>
                </c:pt>
                <c:pt idx="1321">
                  <c:v>8/2017</c:v>
                </c:pt>
                <c:pt idx="1322">
                  <c:v>8/2017</c:v>
                </c:pt>
                <c:pt idx="1323">
                  <c:v>8/2017</c:v>
                </c:pt>
                <c:pt idx="1324">
                  <c:v>8/2017</c:v>
                </c:pt>
                <c:pt idx="1325">
                  <c:v>8/2017</c:v>
                </c:pt>
                <c:pt idx="1326">
                  <c:v>8/2017</c:v>
                </c:pt>
                <c:pt idx="1327">
                  <c:v>8/2017</c:v>
                </c:pt>
                <c:pt idx="1328">
                  <c:v>8/2017</c:v>
                </c:pt>
                <c:pt idx="1329">
                  <c:v>8/2017</c:v>
                </c:pt>
                <c:pt idx="1330">
                  <c:v>8/2017</c:v>
                </c:pt>
                <c:pt idx="1331">
                  <c:v>8/2017</c:v>
                </c:pt>
                <c:pt idx="1332">
                  <c:v>8/2017</c:v>
                </c:pt>
                <c:pt idx="1333">
                  <c:v>8/2017</c:v>
                </c:pt>
                <c:pt idx="1334">
                  <c:v>8/2017</c:v>
                </c:pt>
                <c:pt idx="1335">
                  <c:v>8/2017</c:v>
                </c:pt>
                <c:pt idx="1336">
                  <c:v>8/2017</c:v>
                </c:pt>
                <c:pt idx="1337">
                  <c:v>8/2017</c:v>
                </c:pt>
                <c:pt idx="1338">
                  <c:v>8/2017</c:v>
                </c:pt>
                <c:pt idx="1339">
                  <c:v>9/2017</c:v>
                </c:pt>
                <c:pt idx="1340">
                  <c:v>9/2017</c:v>
                </c:pt>
                <c:pt idx="1341">
                  <c:v>9/2017</c:v>
                </c:pt>
                <c:pt idx="1342">
                  <c:v>9/2017</c:v>
                </c:pt>
                <c:pt idx="1343">
                  <c:v>9/2017</c:v>
                </c:pt>
                <c:pt idx="1344">
                  <c:v>9/2017</c:v>
                </c:pt>
                <c:pt idx="1345">
                  <c:v>9/2017</c:v>
                </c:pt>
                <c:pt idx="1346">
                  <c:v>9/2017</c:v>
                </c:pt>
                <c:pt idx="1347">
                  <c:v>9/2017</c:v>
                </c:pt>
                <c:pt idx="1348">
                  <c:v>9/2017</c:v>
                </c:pt>
                <c:pt idx="1349">
                  <c:v>9/2017</c:v>
                </c:pt>
                <c:pt idx="1350">
                  <c:v>9/2017</c:v>
                </c:pt>
                <c:pt idx="1351">
                  <c:v>9/2017</c:v>
                </c:pt>
                <c:pt idx="1352">
                  <c:v>9/2017</c:v>
                </c:pt>
                <c:pt idx="1353">
                  <c:v>9/2017</c:v>
                </c:pt>
                <c:pt idx="1354">
                  <c:v>9/2017</c:v>
                </c:pt>
                <c:pt idx="1355">
                  <c:v>9/2017</c:v>
                </c:pt>
                <c:pt idx="1356">
                  <c:v>9/2017</c:v>
                </c:pt>
                <c:pt idx="1357">
                  <c:v>9/2017</c:v>
                </c:pt>
                <c:pt idx="1358">
                  <c:v>9/2017</c:v>
                </c:pt>
                <c:pt idx="1359">
                  <c:v>9/2017</c:v>
                </c:pt>
                <c:pt idx="1360">
                  <c:v>9/2017</c:v>
                </c:pt>
                <c:pt idx="1361">
                  <c:v>9/2017</c:v>
                </c:pt>
                <c:pt idx="1362">
                  <c:v>9/2017</c:v>
                </c:pt>
                <c:pt idx="1363">
                  <c:v>9/2017</c:v>
                </c:pt>
                <c:pt idx="1364">
                  <c:v>9/2017</c:v>
                </c:pt>
                <c:pt idx="1365">
                  <c:v>9/2017</c:v>
                </c:pt>
                <c:pt idx="1366">
                  <c:v>9/2017</c:v>
                </c:pt>
                <c:pt idx="1367">
                  <c:v>9/2017</c:v>
                </c:pt>
                <c:pt idx="1368">
                  <c:v>9/2017</c:v>
                </c:pt>
                <c:pt idx="1369">
                  <c:v>10/2017</c:v>
                </c:pt>
                <c:pt idx="1370">
                  <c:v>10/2017</c:v>
                </c:pt>
                <c:pt idx="1371">
                  <c:v>10/2017</c:v>
                </c:pt>
                <c:pt idx="1372">
                  <c:v>10/2017</c:v>
                </c:pt>
                <c:pt idx="1373">
                  <c:v>10/2017</c:v>
                </c:pt>
                <c:pt idx="1374">
                  <c:v>10/2017</c:v>
                </c:pt>
                <c:pt idx="1375">
                  <c:v>10/2017</c:v>
                </c:pt>
                <c:pt idx="1376">
                  <c:v>10/2017</c:v>
                </c:pt>
                <c:pt idx="1377">
                  <c:v>10/2017</c:v>
                </c:pt>
                <c:pt idx="1378">
                  <c:v>10/2017</c:v>
                </c:pt>
                <c:pt idx="1379">
                  <c:v>10/2017</c:v>
                </c:pt>
                <c:pt idx="1380">
                  <c:v>10/2017</c:v>
                </c:pt>
                <c:pt idx="1381">
                  <c:v>10/2017</c:v>
                </c:pt>
                <c:pt idx="1382">
                  <c:v>10/2017</c:v>
                </c:pt>
                <c:pt idx="1383">
                  <c:v>10/2017</c:v>
                </c:pt>
                <c:pt idx="1384">
                  <c:v>10/2017</c:v>
                </c:pt>
                <c:pt idx="1385">
                  <c:v>10/2017</c:v>
                </c:pt>
                <c:pt idx="1386">
                  <c:v>10/2017</c:v>
                </c:pt>
                <c:pt idx="1387">
                  <c:v>10/2017</c:v>
                </c:pt>
                <c:pt idx="1388">
                  <c:v>10/2017</c:v>
                </c:pt>
                <c:pt idx="1389">
                  <c:v>10/2017</c:v>
                </c:pt>
                <c:pt idx="1390">
                  <c:v>10/2017</c:v>
                </c:pt>
                <c:pt idx="1391">
                  <c:v>10/2017</c:v>
                </c:pt>
                <c:pt idx="1392">
                  <c:v>10/2017</c:v>
                </c:pt>
                <c:pt idx="1393">
                  <c:v>10/2017</c:v>
                </c:pt>
                <c:pt idx="1394">
                  <c:v>10/2017</c:v>
                </c:pt>
                <c:pt idx="1395">
                  <c:v>10/2017</c:v>
                </c:pt>
                <c:pt idx="1396">
                  <c:v>10/2017</c:v>
                </c:pt>
                <c:pt idx="1397">
                  <c:v>10/2017</c:v>
                </c:pt>
                <c:pt idx="1398">
                  <c:v>10/2017</c:v>
                </c:pt>
                <c:pt idx="1399">
                  <c:v>10/2017</c:v>
                </c:pt>
                <c:pt idx="1400">
                  <c:v>11/2017</c:v>
                </c:pt>
                <c:pt idx="1401">
                  <c:v>11/2017</c:v>
                </c:pt>
                <c:pt idx="1402">
                  <c:v>11/2017</c:v>
                </c:pt>
                <c:pt idx="1403">
                  <c:v>11/2017</c:v>
                </c:pt>
                <c:pt idx="1404">
                  <c:v>11/2017</c:v>
                </c:pt>
                <c:pt idx="1405">
                  <c:v>11/2017</c:v>
                </c:pt>
                <c:pt idx="1406">
                  <c:v>11/2017</c:v>
                </c:pt>
                <c:pt idx="1407">
                  <c:v>11/2017</c:v>
                </c:pt>
                <c:pt idx="1408">
                  <c:v>11/2017</c:v>
                </c:pt>
                <c:pt idx="1409">
                  <c:v>11/2017</c:v>
                </c:pt>
                <c:pt idx="1410">
                  <c:v>11/2017</c:v>
                </c:pt>
                <c:pt idx="1411">
                  <c:v>11/2017</c:v>
                </c:pt>
                <c:pt idx="1412">
                  <c:v>11/2017</c:v>
                </c:pt>
                <c:pt idx="1413">
                  <c:v>11/2017</c:v>
                </c:pt>
                <c:pt idx="1414">
                  <c:v>11/2017</c:v>
                </c:pt>
                <c:pt idx="1415">
                  <c:v>11/2017</c:v>
                </c:pt>
                <c:pt idx="1416">
                  <c:v>11/2017</c:v>
                </c:pt>
                <c:pt idx="1417">
                  <c:v>11/2017</c:v>
                </c:pt>
                <c:pt idx="1418">
                  <c:v>11/2017</c:v>
                </c:pt>
                <c:pt idx="1419">
                  <c:v>11/2017</c:v>
                </c:pt>
                <c:pt idx="1420">
                  <c:v>11/2017</c:v>
                </c:pt>
                <c:pt idx="1421">
                  <c:v>11/2017</c:v>
                </c:pt>
                <c:pt idx="1422">
                  <c:v>11/2017</c:v>
                </c:pt>
                <c:pt idx="1423">
                  <c:v>11/2017</c:v>
                </c:pt>
                <c:pt idx="1424">
                  <c:v>11/2017</c:v>
                </c:pt>
                <c:pt idx="1425">
                  <c:v>11/2017</c:v>
                </c:pt>
                <c:pt idx="1426">
                  <c:v>11/2017</c:v>
                </c:pt>
                <c:pt idx="1427">
                  <c:v>11/2017</c:v>
                </c:pt>
                <c:pt idx="1428">
                  <c:v>11/2017</c:v>
                </c:pt>
                <c:pt idx="1429">
                  <c:v>11/2017</c:v>
                </c:pt>
                <c:pt idx="1430">
                  <c:v>12/2017</c:v>
                </c:pt>
                <c:pt idx="1431">
                  <c:v>12/2017</c:v>
                </c:pt>
                <c:pt idx="1432">
                  <c:v>12/2017</c:v>
                </c:pt>
                <c:pt idx="1433">
                  <c:v>12/2017</c:v>
                </c:pt>
                <c:pt idx="1434">
                  <c:v>12/2017</c:v>
                </c:pt>
                <c:pt idx="1435">
                  <c:v>12/2017</c:v>
                </c:pt>
                <c:pt idx="1436">
                  <c:v>12/2017</c:v>
                </c:pt>
                <c:pt idx="1437">
                  <c:v>12/2017</c:v>
                </c:pt>
                <c:pt idx="1438">
                  <c:v>12/2017</c:v>
                </c:pt>
                <c:pt idx="1439">
                  <c:v>12/2017</c:v>
                </c:pt>
                <c:pt idx="1440">
                  <c:v>12/2017</c:v>
                </c:pt>
                <c:pt idx="1441">
                  <c:v>12/2017</c:v>
                </c:pt>
                <c:pt idx="1442">
                  <c:v>12/2017</c:v>
                </c:pt>
                <c:pt idx="1443">
                  <c:v>12/2017</c:v>
                </c:pt>
                <c:pt idx="1444">
                  <c:v>12/2017</c:v>
                </c:pt>
                <c:pt idx="1445">
                  <c:v>12/2017</c:v>
                </c:pt>
                <c:pt idx="1446">
                  <c:v>12/2017</c:v>
                </c:pt>
                <c:pt idx="1447">
                  <c:v>12/2017</c:v>
                </c:pt>
                <c:pt idx="1448">
                  <c:v>12/2017</c:v>
                </c:pt>
                <c:pt idx="1449">
                  <c:v>12/2017</c:v>
                </c:pt>
                <c:pt idx="1450">
                  <c:v>12/2017</c:v>
                </c:pt>
                <c:pt idx="1451">
                  <c:v>12/2017</c:v>
                </c:pt>
                <c:pt idx="1452">
                  <c:v>12/2017</c:v>
                </c:pt>
                <c:pt idx="1453">
                  <c:v>12/2017</c:v>
                </c:pt>
                <c:pt idx="1454">
                  <c:v>12/2017</c:v>
                </c:pt>
                <c:pt idx="1455">
                  <c:v>12/2017</c:v>
                </c:pt>
                <c:pt idx="1456">
                  <c:v>12/2017</c:v>
                </c:pt>
                <c:pt idx="1457">
                  <c:v>12/2017</c:v>
                </c:pt>
                <c:pt idx="1458">
                  <c:v>12/2017</c:v>
                </c:pt>
                <c:pt idx="1459">
                  <c:v>12/2017</c:v>
                </c:pt>
                <c:pt idx="1460">
                  <c:v>12/2017</c:v>
                </c:pt>
                <c:pt idx="1461">
                  <c:v>1/2018</c:v>
                </c:pt>
                <c:pt idx="1462">
                  <c:v>1/2018</c:v>
                </c:pt>
                <c:pt idx="1463">
                  <c:v>1/2018</c:v>
                </c:pt>
                <c:pt idx="1464">
                  <c:v>1/2018</c:v>
                </c:pt>
                <c:pt idx="1465">
                  <c:v>1/2018</c:v>
                </c:pt>
                <c:pt idx="1466">
                  <c:v>1/2018</c:v>
                </c:pt>
                <c:pt idx="1467">
                  <c:v>1/2018</c:v>
                </c:pt>
                <c:pt idx="1468">
                  <c:v>1/2018</c:v>
                </c:pt>
                <c:pt idx="1469">
                  <c:v>1/2018</c:v>
                </c:pt>
                <c:pt idx="1470">
                  <c:v>1/2018</c:v>
                </c:pt>
                <c:pt idx="1471">
                  <c:v>1/2018</c:v>
                </c:pt>
                <c:pt idx="1472">
                  <c:v>1/2018</c:v>
                </c:pt>
                <c:pt idx="1473">
                  <c:v>1/2018</c:v>
                </c:pt>
                <c:pt idx="1474">
                  <c:v>1/2018</c:v>
                </c:pt>
                <c:pt idx="1475">
                  <c:v>1/2018</c:v>
                </c:pt>
                <c:pt idx="1476">
                  <c:v>1/2018</c:v>
                </c:pt>
                <c:pt idx="1477">
                  <c:v>1/2018</c:v>
                </c:pt>
                <c:pt idx="1478">
                  <c:v>1/2018</c:v>
                </c:pt>
                <c:pt idx="1479">
                  <c:v>1/2018</c:v>
                </c:pt>
                <c:pt idx="1480">
                  <c:v>1/2018</c:v>
                </c:pt>
                <c:pt idx="1481">
                  <c:v>1/2018</c:v>
                </c:pt>
                <c:pt idx="1482">
                  <c:v>1/2018</c:v>
                </c:pt>
                <c:pt idx="1483">
                  <c:v>1/2018</c:v>
                </c:pt>
                <c:pt idx="1484">
                  <c:v>1/2018</c:v>
                </c:pt>
                <c:pt idx="1485">
                  <c:v>1/2018</c:v>
                </c:pt>
                <c:pt idx="1486">
                  <c:v>1/2018</c:v>
                </c:pt>
                <c:pt idx="1487">
                  <c:v>1/2018</c:v>
                </c:pt>
                <c:pt idx="1488">
                  <c:v>1/2018</c:v>
                </c:pt>
                <c:pt idx="1489">
                  <c:v>1/2018</c:v>
                </c:pt>
                <c:pt idx="1490">
                  <c:v>1/2018</c:v>
                </c:pt>
                <c:pt idx="1491">
                  <c:v>1/2018</c:v>
                </c:pt>
                <c:pt idx="1492">
                  <c:v>2/2018</c:v>
                </c:pt>
                <c:pt idx="1493">
                  <c:v>2/2018</c:v>
                </c:pt>
                <c:pt idx="1494">
                  <c:v>2/2018</c:v>
                </c:pt>
                <c:pt idx="1495">
                  <c:v>2/2018</c:v>
                </c:pt>
                <c:pt idx="1496">
                  <c:v>2/2018</c:v>
                </c:pt>
                <c:pt idx="1497">
                  <c:v>2/2018</c:v>
                </c:pt>
                <c:pt idx="1498">
                  <c:v>2/2018</c:v>
                </c:pt>
                <c:pt idx="1499">
                  <c:v>2/2018</c:v>
                </c:pt>
                <c:pt idx="1500">
                  <c:v>2/2018</c:v>
                </c:pt>
                <c:pt idx="1501">
                  <c:v>2/2018</c:v>
                </c:pt>
                <c:pt idx="1502">
                  <c:v>2/2018</c:v>
                </c:pt>
                <c:pt idx="1503">
                  <c:v>2/2018</c:v>
                </c:pt>
                <c:pt idx="1504">
                  <c:v>2/2018</c:v>
                </c:pt>
                <c:pt idx="1505">
                  <c:v>2/2018</c:v>
                </c:pt>
                <c:pt idx="1506">
                  <c:v>2/2018</c:v>
                </c:pt>
                <c:pt idx="1507">
                  <c:v>2/2018</c:v>
                </c:pt>
                <c:pt idx="1508">
                  <c:v>2/2018</c:v>
                </c:pt>
                <c:pt idx="1509">
                  <c:v>2/2018</c:v>
                </c:pt>
                <c:pt idx="1510">
                  <c:v>2/2018</c:v>
                </c:pt>
                <c:pt idx="1511">
                  <c:v>2/2018</c:v>
                </c:pt>
                <c:pt idx="1512">
                  <c:v>2/2018</c:v>
                </c:pt>
                <c:pt idx="1513">
                  <c:v>2/2018</c:v>
                </c:pt>
                <c:pt idx="1514">
                  <c:v>2/2018</c:v>
                </c:pt>
                <c:pt idx="1515">
                  <c:v>2/2018</c:v>
                </c:pt>
                <c:pt idx="1516">
                  <c:v>2/2018</c:v>
                </c:pt>
                <c:pt idx="1517">
                  <c:v>2/2018</c:v>
                </c:pt>
                <c:pt idx="1518">
                  <c:v>2/2018</c:v>
                </c:pt>
                <c:pt idx="1519">
                  <c:v>2/2018</c:v>
                </c:pt>
                <c:pt idx="1520">
                  <c:v>3/2018</c:v>
                </c:pt>
                <c:pt idx="1521">
                  <c:v>3/2018</c:v>
                </c:pt>
                <c:pt idx="1522">
                  <c:v>3/2018</c:v>
                </c:pt>
                <c:pt idx="1523">
                  <c:v>3/2018</c:v>
                </c:pt>
                <c:pt idx="1524">
                  <c:v>3/2018</c:v>
                </c:pt>
                <c:pt idx="1525">
                  <c:v>3/2018</c:v>
                </c:pt>
                <c:pt idx="1526">
                  <c:v>3/2018</c:v>
                </c:pt>
                <c:pt idx="1527">
                  <c:v>3/2018</c:v>
                </c:pt>
                <c:pt idx="1528">
                  <c:v>3/2018</c:v>
                </c:pt>
                <c:pt idx="1529">
                  <c:v>3/2018</c:v>
                </c:pt>
                <c:pt idx="1530">
                  <c:v>3/2018</c:v>
                </c:pt>
                <c:pt idx="1531">
                  <c:v>3/2018</c:v>
                </c:pt>
                <c:pt idx="1532">
                  <c:v>3/2018</c:v>
                </c:pt>
                <c:pt idx="1533">
                  <c:v>3/2018</c:v>
                </c:pt>
                <c:pt idx="1534">
                  <c:v>3/2018</c:v>
                </c:pt>
                <c:pt idx="1535">
                  <c:v>3/2018</c:v>
                </c:pt>
                <c:pt idx="1536">
                  <c:v>3/2018</c:v>
                </c:pt>
                <c:pt idx="1537">
                  <c:v>3/2018</c:v>
                </c:pt>
                <c:pt idx="1538">
                  <c:v>3/2018</c:v>
                </c:pt>
                <c:pt idx="1539">
                  <c:v>3/2018</c:v>
                </c:pt>
                <c:pt idx="1540">
                  <c:v>3/2018</c:v>
                </c:pt>
                <c:pt idx="1541">
                  <c:v>3/2018</c:v>
                </c:pt>
                <c:pt idx="1542">
                  <c:v>3/2018</c:v>
                </c:pt>
                <c:pt idx="1543">
                  <c:v>3/2018</c:v>
                </c:pt>
                <c:pt idx="1544">
                  <c:v>3/2018</c:v>
                </c:pt>
                <c:pt idx="1545">
                  <c:v>3/2018</c:v>
                </c:pt>
                <c:pt idx="1546">
                  <c:v>3/2018</c:v>
                </c:pt>
                <c:pt idx="1547">
                  <c:v>3/2018</c:v>
                </c:pt>
                <c:pt idx="1548">
                  <c:v>3/2018</c:v>
                </c:pt>
                <c:pt idx="1549">
                  <c:v>3/2018</c:v>
                </c:pt>
                <c:pt idx="1550">
                  <c:v>3/2018</c:v>
                </c:pt>
                <c:pt idx="1551">
                  <c:v>4/2018</c:v>
                </c:pt>
                <c:pt idx="1552">
                  <c:v>4/2018</c:v>
                </c:pt>
                <c:pt idx="1553">
                  <c:v>4/2018</c:v>
                </c:pt>
                <c:pt idx="1554">
                  <c:v>4/2018</c:v>
                </c:pt>
                <c:pt idx="1555">
                  <c:v>4/2018</c:v>
                </c:pt>
                <c:pt idx="1556">
                  <c:v>4/2018</c:v>
                </c:pt>
                <c:pt idx="1557">
                  <c:v>4/2018</c:v>
                </c:pt>
                <c:pt idx="1558">
                  <c:v>4/2018</c:v>
                </c:pt>
                <c:pt idx="1559">
                  <c:v>4/2018</c:v>
                </c:pt>
                <c:pt idx="1560">
                  <c:v>4/2018</c:v>
                </c:pt>
                <c:pt idx="1561">
                  <c:v>4/2018</c:v>
                </c:pt>
                <c:pt idx="1562">
                  <c:v>4/2018</c:v>
                </c:pt>
                <c:pt idx="1563">
                  <c:v>4/2018</c:v>
                </c:pt>
                <c:pt idx="1564">
                  <c:v>4/2018</c:v>
                </c:pt>
                <c:pt idx="1565">
                  <c:v>4/2018</c:v>
                </c:pt>
                <c:pt idx="1566">
                  <c:v>4/2018</c:v>
                </c:pt>
                <c:pt idx="1567">
                  <c:v>4/2018</c:v>
                </c:pt>
                <c:pt idx="1568">
                  <c:v>4/2018</c:v>
                </c:pt>
                <c:pt idx="1569">
                  <c:v>4/2018</c:v>
                </c:pt>
                <c:pt idx="1570">
                  <c:v>4/2018</c:v>
                </c:pt>
                <c:pt idx="1571">
                  <c:v>4/2018</c:v>
                </c:pt>
                <c:pt idx="1572">
                  <c:v>4/2018</c:v>
                </c:pt>
                <c:pt idx="1573">
                  <c:v>4/2018</c:v>
                </c:pt>
                <c:pt idx="1574">
                  <c:v>4/2018</c:v>
                </c:pt>
                <c:pt idx="1575">
                  <c:v>4/2018</c:v>
                </c:pt>
                <c:pt idx="1576">
                  <c:v>4/2018</c:v>
                </c:pt>
                <c:pt idx="1577">
                  <c:v>4/2018</c:v>
                </c:pt>
                <c:pt idx="1578">
                  <c:v>4/2018</c:v>
                </c:pt>
                <c:pt idx="1579">
                  <c:v>4/2018</c:v>
                </c:pt>
                <c:pt idx="1580">
                  <c:v>4/2018</c:v>
                </c:pt>
                <c:pt idx="1581">
                  <c:v>5/2018</c:v>
                </c:pt>
                <c:pt idx="1582">
                  <c:v>5/2018</c:v>
                </c:pt>
                <c:pt idx="1583">
                  <c:v>5/2018</c:v>
                </c:pt>
                <c:pt idx="1584">
                  <c:v>5/2018</c:v>
                </c:pt>
                <c:pt idx="1585">
                  <c:v>5/2018</c:v>
                </c:pt>
                <c:pt idx="1586">
                  <c:v>5/2018</c:v>
                </c:pt>
                <c:pt idx="1587">
                  <c:v>5/2018</c:v>
                </c:pt>
                <c:pt idx="1588">
                  <c:v>5/2018</c:v>
                </c:pt>
                <c:pt idx="1589">
                  <c:v>5/2018</c:v>
                </c:pt>
                <c:pt idx="1590">
                  <c:v>5/2018</c:v>
                </c:pt>
                <c:pt idx="1591">
                  <c:v>5/2018</c:v>
                </c:pt>
                <c:pt idx="1592">
                  <c:v>5/2018</c:v>
                </c:pt>
                <c:pt idx="1593">
                  <c:v>5/2018</c:v>
                </c:pt>
                <c:pt idx="1594">
                  <c:v>5/2018</c:v>
                </c:pt>
                <c:pt idx="1595">
                  <c:v>5/2018</c:v>
                </c:pt>
                <c:pt idx="1596">
                  <c:v>5/2018</c:v>
                </c:pt>
                <c:pt idx="1597">
                  <c:v>5/2018</c:v>
                </c:pt>
                <c:pt idx="1598">
                  <c:v>5/2018</c:v>
                </c:pt>
                <c:pt idx="1599">
                  <c:v>5/2018</c:v>
                </c:pt>
                <c:pt idx="1600">
                  <c:v>5/2018</c:v>
                </c:pt>
                <c:pt idx="1601">
                  <c:v>5/2018</c:v>
                </c:pt>
                <c:pt idx="1602">
                  <c:v>5/2018</c:v>
                </c:pt>
                <c:pt idx="1603">
                  <c:v>5/2018</c:v>
                </c:pt>
                <c:pt idx="1604">
                  <c:v>5/2018</c:v>
                </c:pt>
                <c:pt idx="1605">
                  <c:v>5/2018</c:v>
                </c:pt>
                <c:pt idx="1606">
                  <c:v>5/2018</c:v>
                </c:pt>
                <c:pt idx="1607">
                  <c:v>5/2018</c:v>
                </c:pt>
                <c:pt idx="1608">
                  <c:v>5/2018</c:v>
                </c:pt>
                <c:pt idx="1609">
                  <c:v>5/2018</c:v>
                </c:pt>
                <c:pt idx="1610">
                  <c:v>5/2018</c:v>
                </c:pt>
                <c:pt idx="1611">
                  <c:v>5/2018</c:v>
                </c:pt>
                <c:pt idx="1612">
                  <c:v>6/2018</c:v>
                </c:pt>
                <c:pt idx="1613">
                  <c:v>6/2018</c:v>
                </c:pt>
                <c:pt idx="1614">
                  <c:v>6/2018</c:v>
                </c:pt>
                <c:pt idx="1615">
                  <c:v>6/2018</c:v>
                </c:pt>
                <c:pt idx="1616">
                  <c:v>6/2018</c:v>
                </c:pt>
                <c:pt idx="1617">
                  <c:v>6/2018</c:v>
                </c:pt>
                <c:pt idx="1618">
                  <c:v>6/2018</c:v>
                </c:pt>
                <c:pt idx="1619">
                  <c:v>6/2018</c:v>
                </c:pt>
                <c:pt idx="1620">
                  <c:v>6/2018</c:v>
                </c:pt>
                <c:pt idx="1621">
                  <c:v>6/2018</c:v>
                </c:pt>
                <c:pt idx="1622">
                  <c:v>6/2018</c:v>
                </c:pt>
                <c:pt idx="1623">
                  <c:v>6/2018</c:v>
                </c:pt>
                <c:pt idx="1624">
                  <c:v>6/2018</c:v>
                </c:pt>
                <c:pt idx="1625">
                  <c:v>6/2018</c:v>
                </c:pt>
                <c:pt idx="1626">
                  <c:v>6/2018</c:v>
                </c:pt>
                <c:pt idx="1627">
                  <c:v>6/2018</c:v>
                </c:pt>
                <c:pt idx="1628">
                  <c:v>6/2018</c:v>
                </c:pt>
                <c:pt idx="1629">
                  <c:v>6/2018</c:v>
                </c:pt>
              </c:strCache>
            </c:strRef>
          </c:cat>
          <c:val>
            <c:numRef>
              <c:f>'figure 14.1 data'!$B$1:$B$1630</c:f>
              <c:numCache>
                <c:formatCode>General</c:formatCode>
                <c:ptCount val="1630"/>
                <c:pt idx="0">
                  <c:v>746.9</c:v>
                </c:pt>
                <c:pt idx="1">
                  <c:v>758.01</c:v>
                </c:pt>
                <c:pt idx="2">
                  <c:v>806.21</c:v>
                </c:pt>
                <c:pt idx="3">
                  <c:v>822.38</c:v>
                </c:pt>
                <c:pt idx="4">
                  <c:v>896</c:v>
                </c:pt>
                <c:pt idx="5">
                  <c:v>934.21</c:v>
                </c:pt>
                <c:pt idx="6">
                  <c:v>867.38</c:v>
                </c:pt>
                <c:pt idx="7">
                  <c:v>825.29</c:v>
                </c:pt>
                <c:pt idx="8">
                  <c:v>809.17</c:v>
                </c:pt>
                <c:pt idx="9">
                  <c:v>827.46</c:v>
                </c:pt>
                <c:pt idx="10">
                  <c:v>891.85</c:v>
                </c:pt>
                <c:pt idx="11">
                  <c:v>851</c:v>
                </c:pt>
                <c:pt idx="12">
                  <c:v>807.83</c:v>
                </c:pt>
                <c:pt idx="13">
                  <c:v>820.75</c:v>
                </c:pt>
                <c:pt idx="14">
                  <c:v>847.7</c:v>
                </c:pt>
                <c:pt idx="15">
                  <c:v>830.9</c:v>
                </c:pt>
                <c:pt idx="16">
                  <c:v>793</c:v>
                </c:pt>
                <c:pt idx="17">
                  <c:v>801.53</c:v>
                </c:pt>
                <c:pt idx="18">
                  <c:v>833</c:v>
                </c:pt>
                <c:pt idx="19">
                  <c:v>831.72</c:v>
                </c:pt>
                <c:pt idx="20">
                  <c:v>822.56</c:v>
                </c:pt>
                <c:pt idx="21">
                  <c:v>813.05</c:v>
                </c:pt>
                <c:pt idx="22">
                  <c:v>813.02</c:v>
                </c:pt>
                <c:pt idx="23">
                  <c:v>789.1</c:v>
                </c:pt>
                <c:pt idx="24">
                  <c:v>806</c:v>
                </c:pt>
                <c:pt idx="25">
                  <c:v>826.77</c:v>
                </c:pt>
                <c:pt idx="26">
                  <c:v>777</c:v>
                </c:pt>
                <c:pt idx="27">
                  <c:v>800.2</c:v>
                </c:pt>
                <c:pt idx="28">
                  <c:v>803.6</c:v>
                </c:pt>
                <c:pt idx="29">
                  <c:v>799.37</c:v>
                </c:pt>
                <c:pt idx="30">
                  <c:v>802.5</c:v>
                </c:pt>
                <c:pt idx="31">
                  <c:v>815.99</c:v>
                </c:pt>
                <c:pt idx="32">
                  <c:v>819.57</c:v>
                </c:pt>
                <c:pt idx="33">
                  <c:v>813.8</c:v>
                </c:pt>
                <c:pt idx="34">
                  <c:v>809.05</c:v>
                </c:pt>
                <c:pt idx="35">
                  <c:v>800</c:v>
                </c:pt>
                <c:pt idx="36">
                  <c:v>778</c:v>
                </c:pt>
                <c:pt idx="37">
                  <c:v>742.78</c:v>
                </c:pt>
                <c:pt idx="38">
                  <c:v>707</c:v>
                </c:pt>
                <c:pt idx="39">
                  <c:v>710</c:v>
                </c:pt>
                <c:pt idx="40">
                  <c:v>665</c:v>
                </c:pt>
                <c:pt idx="41">
                  <c:v>670</c:v>
                </c:pt>
                <c:pt idx="42">
                  <c:v>667.01</c:v>
                </c:pt>
                <c:pt idx="43">
                  <c:v>633.99</c:v>
                </c:pt>
                <c:pt idx="44">
                  <c:v>672.1</c:v>
                </c:pt>
                <c:pt idx="45">
                  <c:v>651.41999999999996</c:v>
                </c:pt>
                <c:pt idx="46">
                  <c:v>623.5</c:v>
                </c:pt>
                <c:pt idx="47">
                  <c:v>642</c:v>
                </c:pt>
                <c:pt idx="48">
                  <c:v>626.77</c:v>
                </c:pt>
                <c:pt idx="49">
                  <c:v>623.92999999999995</c:v>
                </c:pt>
                <c:pt idx="50">
                  <c:v>582.70000000000005</c:v>
                </c:pt>
                <c:pt idx="51">
                  <c:v>566.16</c:v>
                </c:pt>
                <c:pt idx="52">
                  <c:v>603.98</c:v>
                </c:pt>
                <c:pt idx="53">
                  <c:v>626.77</c:v>
                </c:pt>
                <c:pt idx="54">
                  <c:v>545</c:v>
                </c:pt>
                <c:pt idx="55">
                  <c:v>528</c:v>
                </c:pt>
                <c:pt idx="56">
                  <c:v>585.38</c:v>
                </c:pt>
                <c:pt idx="57">
                  <c:v>585.16999999999996</c:v>
                </c:pt>
                <c:pt idx="58">
                  <c:v>577.97</c:v>
                </c:pt>
                <c:pt idx="59">
                  <c:v>571.5</c:v>
                </c:pt>
                <c:pt idx="60">
                  <c:v>559.88</c:v>
                </c:pt>
                <c:pt idx="61">
                  <c:v>666.5</c:v>
                </c:pt>
                <c:pt idx="62">
                  <c:v>677.61</c:v>
                </c:pt>
                <c:pt idx="63">
                  <c:v>664.85</c:v>
                </c:pt>
                <c:pt idx="64">
                  <c:v>657.02</c:v>
                </c:pt>
                <c:pt idx="65">
                  <c:v>621.29999999999995</c:v>
                </c:pt>
                <c:pt idx="66">
                  <c:v>609</c:v>
                </c:pt>
                <c:pt idx="67">
                  <c:v>637.99</c:v>
                </c:pt>
                <c:pt idx="68">
                  <c:v>621.99</c:v>
                </c:pt>
                <c:pt idx="69">
                  <c:v>622.9</c:v>
                </c:pt>
                <c:pt idx="70">
                  <c:v>642.1</c:v>
                </c:pt>
                <c:pt idx="71">
                  <c:v>642.61</c:v>
                </c:pt>
                <c:pt idx="72">
                  <c:v>636.47</c:v>
                </c:pt>
                <c:pt idx="73">
                  <c:v>636.29</c:v>
                </c:pt>
                <c:pt idx="74">
                  <c:v>634.94000000000005</c:v>
                </c:pt>
                <c:pt idx="75">
                  <c:v>624.70000000000005</c:v>
                </c:pt>
                <c:pt idx="76">
                  <c:v>627</c:v>
                </c:pt>
                <c:pt idx="77">
                  <c:v>608.41</c:v>
                </c:pt>
                <c:pt idx="78">
                  <c:v>590</c:v>
                </c:pt>
                <c:pt idx="79">
                  <c:v>579.99</c:v>
                </c:pt>
                <c:pt idx="80">
                  <c:v>557</c:v>
                </c:pt>
                <c:pt idx="81">
                  <c:v>567.13</c:v>
                </c:pt>
                <c:pt idx="82">
                  <c:v>572</c:v>
                </c:pt>
                <c:pt idx="83">
                  <c:v>580.02</c:v>
                </c:pt>
                <c:pt idx="84">
                  <c:v>585.70000000000005</c:v>
                </c:pt>
                <c:pt idx="85">
                  <c:v>520.20000000000005</c:v>
                </c:pt>
                <c:pt idx="86">
                  <c:v>503</c:v>
                </c:pt>
                <c:pt idx="87">
                  <c:v>499.94</c:v>
                </c:pt>
                <c:pt idx="88">
                  <c:v>449.02</c:v>
                </c:pt>
                <c:pt idx="89">
                  <c:v>457</c:v>
                </c:pt>
                <c:pt idx="90">
                  <c:v>479.51</c:v>
                </c:pt>
                <c:pt idx="91">
                  <c:v>445</c:v>
                </c:pt>
                <c:pt idx="92">
                  <c:v>446.31</c:v>
                </c:pt>
                <c:pt idx="93">
                  <c:v>446.01</c:v>
                </c:pt>
                <c:pt idx="94">
                  <c:v>451.84</c:v>
                </c:pt>
                <c:pt idx="95">
                  <c:v>459.67</c:v>
                </c:pt>
                <c:pt idx="96">
                  <c:v>447.74</c:v>
                </c:pt>
                <c:pt idx="97">
                  <c:v>454.07</c:v>
                </c:pt>
                <c:pt idx="98">
                  <c:v>443.1</c:v>
                </c:pt>
                <c:pt idx="99">
                  <c:v>401</c:v>
                </c:pt>
                <c:pt idx="100">
                  <c:v>427.99</c:v>
                </c:pt>
                <c:pt idx="101">
                  <c:v>424.98</c:v>
                </c:pt>
                <c:pt idx="102">
                  <c:v>405</c:v>
                </c:pt>
                <c:pt idx="103">
                  <c:v>453.14</c:v>
                </c:pt>
                <c:pt idx="104">
                  <c:v>489.91</c:v>
                </c:pt>
                <c:pt idx="105">
                  <c:v>511.5</c:v>
                </c:pt>
                <c:pt idx="106">
                  <c:v>495</c:v>
                </c:pt>
                <c:pt idx="107">
                  <c:v>479.98</c:v>
                </c:pt>
                <c:pt idx="108">
                  <c:v>499.9</c:v>
                </c:pt>
                <c:pt idx="109">
                  <c:v>500.19</c:v>
                </c:pt>
                <c:pt idx="110">
                  <c:v>496.5</c:v>
                </c:pt>
                <c:pt idx="111">
                  <c:v>493.33</c:v>
                </c:pt>
                <c:pt idx="112">
                  <c:v>487.3</c:v>
                </c:pt>
                <c:pt idx="113">
                  <c:v>491.6</c:v>
                </c:pt>
                <c:pt idx="114">
                  <c:v>459.15</c:v>
                </c:pt>
                <c:pt idx="115">
                  <c:v>463.88</c:v>
                </c:pt>
                <c:pt idx="116">
                  <c:v>440.1</c:v>
                </c:pt>
                <c:pt idx="117">
                  <c:v>447</c:v>
                </c:pt>
                <c:pt idx="118">
                  <c:v>447.7</c:v>
                </c:pt>
                <c:pt idx="119">
                  <c:v>449</c:v>
                </c:pt>
                <c:pt idx="120">
                  <c:v>460.01</c:v>
                </c:pt>
                <c:pt idx="121">
                  <c:v>447.51</c:v>
                </c:pt>
                <c:pt idx="122">
                  <c:v>434.5</c:v>
                </c:pt>
                <c:pt idx="123">
                  <c:v>436.21</c:v>
                </c:pt>
                <c:pt idx="124">
                  <c:v>427.83</c:v>
                </c:pt>
                <c:pt idx="125">
                  <c:v>430.33</c:v>
                </c:pt>
                <c:pt idx="126">
                  <c:v>446.65</c:v>
                </c:pt>
                <c:pt idx="127">
                  <c:v>441.5</c:v>
                </c:pt>
                <c:pt idx="128">
                  <c:v>452.02</c:v>
                </c:pt>
                <c:pt idx="129">
                  <c:v>452.42</c:v>
                </c:pt>
                <c:pt idx="130">
                  <c:v>435</c:v>
                </c:pt>
                <c:pt idx="131">
                  <c:v>441.5</c:v>
                </c:pt>
                <c:pt idx="132">
                  <c:v>438.95</c:v>
                </c:pt>
                <c:pt idx="133">
                  <c:v>447.49</c:v>
                </c:pt>
                <c:pt idx="134">
                  <c:v>448.99</c:v>
                </c:pt>
                <c:pt idx="135">
                  <c:v>449.51</c:v>
                </c:pt>
                <c:pt idx="136">
                  <c:v>449.08</c:v>
                </c:pt>
                <c:pt idx="137">
                  <c:v>447.14</c:v>
                </c:pt>
                <c:pt idx="138">
                  <c:v>446.42</c:v>
                </c:pt>
                <c:pt idx="139">
                  <c:v>485.01</c:v>
                </c:pt>
                <c:pt idx="140">
                  <c:v>494.87</c:v>
                </c:pt>
                <c:pt idx="141">
                  <c:v>523.84</c:v>
                </c:pt>
                <c:pt idx="142">
                  <c:v>527.47</c:v>
                </c:pt>
                <c:pt idx="143">
                  <c:v>521.52</c:v>
                </c:pt>
                <c:pt idx="144">
                  <c:v>575</c:v>
                </c:pt>
                <c:pt idx="145">
                  <c:v>584</c:v>
                </c:pt>
                <c:pt idx="146">
                  <c:v>581.87</c:v>
                </c:pt>
                <c:pt idx="147">
                  <c:v>574.33000000000004</c:v>
                </c:pt>
                <c:pt idx="148">
                  <c:v>568</c:v>
                </c:pt>
                <c:pt idx="149">
                  <c:v>609.03</c:v>
                </c:pt>
                <c:pt idx="150">
                  <c:v>620.45000000000005</c:v>
                </c:pt>
                <c:pt idx="151">
                  <c:v>674.98</c:v>
                </c:pt>
                <c:pt idx="152">
                  <c:v>631.49</c:v>
                </c:pt>
                <c:pt idx="153">
                  <c:v>673.9</c:v>
                </c:pt>
                <c:pt idx="154">
                  <c:v>644.66</c:v>
                </c:pt>
                <c:pt idx="155">
                  <c:v>658.72</c:v>
                </c:pt>
                <c:pt idx="156">
                  <c:v>655.75</c:v>
                </c:pt>
                <c:pt idx="157">
                  <c:v>654.29999999999995</c:v>
                </c:pt>
                <c:pt idx="158">
                  <c:v>652</c:v>
                </c:pt>
                <c:pt idx="159">
                  <c:v>650.92999999999995</c:v>
                </c:pt>
                <c:pt idx="160">
                  <c:v>649.89</c:v>
                </c:pt>
                <c:pt idx="161">
                  <c:v>639.99</c:v>
                </c:pt>
                <c:pt idx="162">
                  <c:v>617</c:v>
                </c:pt>
                <c:pt idx="163">
                  <c:v>582</c:v>
                </c:pt>
                <c:pt idx="164">
                  <c:v>557.91999999999996</c:v>
                </c:pt>
                <c:pt idx="165">
                  <c:v>560.49</c:v>
                </c:pt>
                <c:pt idx="166">
                  <c:v>595</c:v>
                </c:pt>
                <c:pt idx="167">
                  <c:v>597.65</c:v>
                </c:pt>
                <c:pt idx="168">
                  <c:v>604.6</c:v>
                </c:pt>
                <c:pt idx="169">
                  <c:v>604.32000000000005</c:v>
                </c:pt>
                <c:pt idx="170">
                  <c:v>593.33000000000004</c:v>
                </c:pt>
                <c:pt idx="171">
                  <c:v>590.99</c:v>
                </c:pt>
                <c:pt idx="172">
                  <c:v>596.08000000000004</c:v>
                </c:pt>
                <c:pt idx="173">
                  <c:v>591.5</c:v>
                </c:pt>
                <c:pt idx="174">
                  <c:v>585.54</c:v>
                </c:pt>
                <c:pt idx="175">
                  <c:v>567</c:v>
                </c:pt>
                <c:pt idx="176">
                  <c:v>569</c:v>
                </c:pt>
                <c:pt idx="177">
                  <c:v>588.97</c:v>
                </c:pt>
                <c:pt idx="178">
                  <c:v>597.08000000000004</c:v>
                </c:pt>
                <c:pt idx="179">
                  <c:v>596</c:v>
                </c:pt>
                <c:pt idx="180">
                  <c:v>620</c:v>
                </c:pt>
                <c:pt idx="181">
                  <c:v>654.45000000000005</c:v>
                </c:pt>
                <c:pt idx="182">
                  <c:v>654</c:v>
                </c:pt>
                <c:pt idx="183">
                  <c:v>644.04</c:v>
                </c:pt>
                <c:pt idx="184">
                  <c:v>635.49</c:v>
                </c:pt>
                <c:pt idx="185">
                  <c:v>632.78</c:v>
                </c:pt>
                <c:pt idx="186">
                  <c:v>634.49</c:v>
                </c:pt>
                <c:pt idx="187">
                  <c:v>621.98</c:v>
                </c:pt>
                <c:pt idx="188">
                  <c:v>623.70000000000005</c:v>
                </c:pt>
                <c:pt idx="189">
                  <c:v>624.84</c:v>
                </c:pt>
                <c:pt idx="190">
                  <c:v>619.78</c:v>
                </c:pt>
                <c:pt idx="191">
                  <c:v>630.30999999999995</c:v>
                </c:pt>
                <c:pt idx="192">
                  <c:v>631.98</c:v>
                </c:pt>
                <c:pt idx="193">
                  <c:v>630.9</c:v>
                </c:pt>
                <c:pt idx="194">
                  <c:v>622.79999999999995</c:v>
                </c:pt>
                <c:pt idx="195">
                  <c:v>623.16999999999996</c:v>
                </c:pt>
                <c:pt idx="196">
                  <c:v>619.48</c:v>
                </c:pt>
                <c:pt idx="197">
                  <c:v>626</c:v>
                </c:pt>
                <c:pt idx="198">
                  <c:v>629.86</c:v>
                </c:pt>
                <c:pt idx="199">
                  <c:v>630.91999999999996</c:v>
                </c:pt>
                <c:pt idx="200">
                  <c:v>623.77</c:v>
                </c:pt>
                <c:pt idx="201">
                  <c:v>619.14</c:v>
                </c:pt>
                <c:pt idx="202">
                  <c:v>621.03</c:v>
                </c:pt>
                <c:pt idx="203">
                  <c:v>622.01</c:v>
                </c:pt>
                <c:pt idx="204">
                  <c:v>601.17999999999995</c:v>
                </c:pt>
                <c:pt idx="205">
                  <c:v>602.59</c:v>
                </c:pt>
                <c:pt idx="206">
                  <c:v>595.88</c:v>
                </c:pt>
                <c:pt idx="207">
                  <c:v>592.51</c:v>
                </c:pt>
                <c:pt idx="208">
                  <c:v>586.96</c:v>
                </c:pt>
                <c:pt idx="209">
                  <c:v>581.5</c:v>
                </c:pt>
                <c:pt idx="210">
                  <c:v>573.48</c:v>
                </c:pt>
                <c:pt idx="211">
                  <c:v>586</c:v>
                </c:pt>
                <c:pt idx="212">
                  <c:v>601.94000000000005</c:v>
                </c:pt>
                <c:pt idx="213">
                  <c:v>591.59</c:v>
                </c:pt>
                <c:pt idx="214">
                  <c:v>589.79</c:v>
                </c:pt>
                <c:pt idx="215">
                  <c:v>593.94000000000005</c:v>
                </c:pt>
                <c:pt idx="216">
                  <c:v>580.21</c:v>
                </c:pt>
                <c:pt idx="217">
                  <c:v>581.6</c:v>
                </c:pt>
                <c:pt idx="218">
                  <c:v>587.24</c:v>
                </c:pt>
                <c:pt idx="219">
                  <c:v>589.29999999999995</c:v>
                </c:pt>
                <c:pt idx="220">
                  <c:v>588.61</c:v>
                </c:pt>
                <c:pt idx="221">
                  <c:v>588.99</c:v>
                </c:pt>
                <c:pt idx="222">
                  <c:v>578.97</c:v>
                </c:pt>
                <c:pt idx="223">
                  <c:v>569.54</c:v>
                </c:pt>
                <c:pt idx="224">
                  <c:v>550.14</c:v>
                </c:pt>
                <c:pt idx="225">
                  <c:v>521.66</c:v>
                </c:pt>
                <c:pt idx="226">
                  <c:v>498.16</c:v>
                </c:pt>
                <c:pt idx="227">
                  <c:v>509</c:v>
                </c:pt>
                <c:pt idx="228">
                  <c:v>491.88</c:v>
                </c:pt>
                <c:pt idx="229">
                  <c:v>468.19</c:v>
                </c:pt>
                <c:pt idx="230">
                  <c:v>487.5</c:v>
                </c:pt>
                <c:pt idx="231">
                  <c:v>507.3</c:v>
                </c:pt>
                <c:pt idx="232">
                  <c:v>525.78</c:v>
                </c:pt>
                <c:pt idx="233">
                  <c:v>518.25</c:v>
                </c:pt>
                <c:pt idx="234">
                  <c:v>503.88</c:v>
                </c:pt>
                <c:pt idx="235">
                  <c:v>510.75</c:v>
                </c:pt>
                <c:pt idx="236">
                  <c:v>503.79</c:v>
                </c:pt>
                <c:pt idx="237">
                  <c:v>512.79</c:v>
                </c:pt>
                <c:pt idx="238">
                  <c:v>514.84</c:v>
                </c:pt>
                <c:pt idx="239">
                  <c:v>509.39</c:v>
                </c:pt>
                <c:pt idx="240">
                  <c:v>511.99</c:v>
                </c:pt>
                <c:pt idx="241">
                  <c:v>503.88</c:v>
                </c:pt>
                <c:pt idx="242">
                  <c:v>477.98</c:v>
                </c:pt>
                <c:pt idx="243">
                  <c:v>482.59</c:v>
                </c:pt>
                <c:pt idx="244">
                  <c:v>483.65</c:v>
                </c:pt>
                <c:pt idx="245">
                  <c:v>472.76</c:v>
                </c:pt>
                <c:pt idx="246">
                  <c:v>486</c:v>
                </c:pt>
                <c:pt idx="247">
                  <c:v>485.91</c:v>
                </c:pt>
                <c:pt idx="248">
                  <c:v>481.09</c:v>
                </c:pt>
                <c:pt idx="249">
                  <c:v>480.62</c:v>
                </c:pt>
                <c:pt idx="250">
                  <c:v>476.61</c:v>
                </c:pt>
                <c:pt idx="251">
                  <c:v>466.48</c:v>
                </c:pt>
                <c:pt idx="252">
                  <c:v>485.03</c:v>
                </c:pt>
                <c:pt idx="253">
                  <c:v>469</c:v>
                </c:pt>
                <c:pt idx="254">
                  <c:v>470.43</c:v>
                </c:pt>
                <c:pt idx="255">
                  <c:v>479.86</c:v>
                </c:pt>
                <c:pt idx="256">
                  <c:v>475.49</c:v>
                </c:pt>
                <c:pt idx="257">
                  <c:v>475.3</c:v>
                </c:pt>
                <c:pt idx="258">
                  <c:v>468</c:v>
                </c:pt>
                <c:pt idx="259">
                  <c:v>448</c:v>
                </c:pt>
                <c:pt idx="260">
                  <c:v>428.19</c:v>
                </c:pt>
                <c:pt idx="261">
                  <c:v>398.89</c:v>
                </c:pt>
                <c:pt idx="262">
                  <c:v>415.56</c:v>
                </c:pt>
                <c:pt idx="263">
                  <c:v>406.3</c:v>
                </c:pt>
                <c:pt idx="264">
                  <c:v>400.98</c:v>
                </c:pt>
                <c:pt idx="265">
                  <c:v>423</c:v>
                </c:pt>
                <c:pt idx="266">
                  <c:v>431.91</c:v>
                </c:pt>
                <c:pt idx="267">
                  <c:v>408.08</c:v>
                </c:pt>
                <c:pt idx="268">
                  <c:v>405.14</c:v>
                </c:pt>
                <c:pt idx="269">
                  <c:v>400.74</c:v>
                </c:pt>
                <c:pt idx="270">
                  <c:v>380</c:v>
                </c:pt>
                <c:pt idx="271">
                  <c:v>381.94</c:v>
                </c:pt>
                <c:pt idx="272">
                  <c:v>382.67</c:v>
                </c:pt>
                <c:pt idx="273">
                  <c:v>385.27</c:v>
                </c:pt>
                <c:pt idx="274">
                  <c:v>375.85</c:v>
                </c:pt>
                <c:pt idx="275">
                  <c:v>363.75</c:v>
                </c:pt>
                <c:pt idx="276">
                  <c:v>336</c:v>
                </c:pt>
                <c:pt idx="277">
                  <c:v>293.67</c:v>
                </c:pt>
                <c:pt idx="278">
                  <c:v>331.2</c:v>
                </c:pt>
                <c:pt idx="279">
                  <c:v>330.7</c:v>
                </c:pt>
                <c:pt idx="280">
                  <c:v>346.26</c:v>
                </c:pt>
                <c:pt idx="281">
                  <c:v>378.94</c:v>
                </c:pt>
                <c:pt idx="282">
                  <c:v>358.97</c:v>
                </c:pt>
                <c:pt idx="283">
                  <c:v>359.99</c:v>
                </c:pt>
                <c:pt idx="284">
                  <c:v>364.83</c:v>
                </c:pt>
                <c:pt idx="285">
                  <c:v>381.46</c:v>
                </c:pt>
                <c:pt idx="286">
                  <c:v>411.89</c:v>
                </c:pt>
                <c:pt idx="287">
                  <c:v>394</c:v>
                </c:pt>
                <c:pt idx="288">
                  <c:v>378.02</c:v>
                </c:pt>
                <c:pt idx="289">
                  <c:v>382.83</c:v>
                </c:pt>
                <c:pt idx="290">
                  <c:v>389.68</c:v>
                </c:pt>
                <c:pt idx="291">
                  <c:v>388.99</c:v>
                </c:pt>
                <c:pt idx="292">
                  <c:v>384.95</c:v>
                </c:pt>
                <c:pt idx="293">
                  <c:v>387</c:v>
                </c:pt>
                <c:pt idx="294">
                  <c:v>385.1</c:v>
                </c:pt>
                <c:pt idx="295">
                  <c:v>363.99</c:v>
                </c:pt>
                <c:pt idx="296">
                  <c:v>358.46</c:v>
                </c:pt>
                <c:pt idx="297">
                  <c:v>348.89</c:v>
                </c:pt>
                <c:pt idx="298">
                  <c:v>355.43</c:v>
                </c:pt>
                <c:pt idx="299">
                  <c:v>356.5</c:v>
                </c:pt>
                <c:pt idx="300">
                  <c:v>354.94</c:v>
                </c:pt>
                <c:pt idx="301">
                  <c:v>343.53</c:v>
                </c:pt>
                <c:pt idx="302">
                  <c:v>337</c:v>
                </c:pt>
                <c:pt idx="303">
                  <c:v>340.95</c:v>
                </c:pt>
                <c:pt idx="304">
                  <c:v>327.39</c:v>
                </c:pt>
                <c:pt idx="305">
                  <c:v>326.41000000000003</c:v>
                </c:pt>
                <c:pt idx="306">
                  <c:v>325.81</c:v>
                </c:pt>
                <c:pt idx="307">
                  <c:v>328.72</c:v>
                </c:pt>
                <c:pt idx="308">
                  <c:v>341.99</c:v>
                </c:pt>
                <c:pt idx="309">
                  <c:v>347.96</c:v>
                </c:pt>
                <c:pt idx="310">
                  <c:v>342.26</c:v>
                </c:pt>
                <c:pt idx="311">
                  <c:v>345.84</c:v>
                </c:pt>
                <c:pt idx="312">
                  <c:v>356.34</c:v>
                </c:pt>
                <c:pt idx="313">
                  <c:v>375.87</c:v>
                </c:pt>
                <c:pt idx="314">
                  <c:v>365.04</c:v>
                </c:pt>
                <c:pt idx="315">
                  <c:v>430.07</c:v>
                </c:pt>
                <c:pt idx="316">
                  <c:v>406.56</c:v>
                </c:pt>
                <c:pt idx="317">
                  <c:v>396.56</c:v>
                </c:pt>
                <c:pt idx="318">
                  <c:v>373.14</c:v>
                </c:pt>
                <c:pt idx="319">
                  <c:v>383.65</c:v>
                </c:pt>
                <c:pt idx="320">
                  <c:v>378.48</c:v>
                </c:pt>
                <c:pt idx="321">
                  <c:v>379.91</c:v>
                </c:pt>
                <c:pt idx="322">
                  <c:v>374.77</c:v>
                </c:pt>
                <c:pt idx="323">
                  <c:v>361.7</c:v>
                </c:pt>
                <c:pt idx="324">
                  <c:v>356.9</c:v>
                </c:pt>
                <c:pt idx="325">
                  <c:v>359.8</c:v>
                </c:pt>
                <c:pt idx="326">
                  <c:v>362.99</c:v>
                </c:pt>
                <c:pt idx="327">
                  <c:v>384</c:v>
                </c:pt>
                <c:pt idx="328">
                  <c:v>381.03</c:v>
                </c:pt>
                <c:pt idx="329">
                  <c:v>371.44</c:v>
                </c:pt>
                <c:pt idx="330">
                  <c:v>372.62</c:v>
                </c:pt>
                <c:pt idx="331">
                  <c:v>376.12</c:v>
                </c:pt>
                <c:pt idx="332">
                  <c:v>377.22</c:v>
                </c:pt>
                <c:pt idx="333">
                  <c:v>375.96</c:v>
                </c:pt>
                <c:pt idx="334">
                  <c:v>381.72</c:v>
                </c:pt>
                <c:pt idx="335">
                  <c:v>381.93</c:v>
                </c:pt>
                <c:pt idx="336">
                  <c:v>378.25</c:v>
                </c:pt>
                <c:pt idx="337">
                  <c:v>371.67</c:v>
                </c:pt>
                <c:pt idx="338">
                  <c:v>373.98</c:v>
                </c:pt>
                <c:pt idx="339">
                  <c:v>374.05</c:v>
                </c:pt>
                <c:pt idx="340">
                  <c:v>375.73</c:v>
                </c:pt>
                <c:pt idx="341">
                  <c:v>367.01</c:v>
                </c:pt>
                <c:pt idx="342">
                  <c:v>350.29</c:v>
                </c:pt>
                <c:pt idx="343">
                  <c:v>350.97</c:v>
                </c:pt>
                <c:pt idx="344">
                  <c:v>356.1</c:v>
                </c:pt>
                <c:pt idx="345">
                  <c:v>355.08</c:v>
                </c:pt>
                <c:pt idx="346">
                  <c:v>350.31</c:v>
                </c:pt>
                <c:pt idx="347">
                  <c:v>353.28</c:v>
                </c:pt>
                <c:pt idx="348">
                  <c:v>352.15</c:v>
                </c:pt>
                <c:pt idx="349">
                  <c:v>336.73</c:v>
                </c:pt>
                <c:pt idx="350">
                  <c:v>318.2</c:v>
                </c:pt>
                <c:pt idx="351">
                  <c:v>317.7</c:v>
                </c:pt>
                <c:pt idx="352">
                  <c:v>317.63</c:v>
                </c:pt>
                <c:pt idx="353">
                  <c:v>325.7</c:v>
                </c:pt>
                <c:pt idx="354">
                  <c:v>326.93</c:v>
                </c:pt>
                <c:pt idx="355">
                  <c:v>332.53</c:v>
                </c:pt>
                <c:pt idx="356">
                  <c:v>336.96</c:v>
                </c:pt>
                <c:pt idx="357">
                  <c:v>327.58999999999997</c:v>
                </c:pt>
                <c:pt idx="358">
                  <c:v>319.31</c:v>
                </c:pt>
                <c:pt idx="359">
                  <c:v>328.09</c:v>
                </c:pt>
                <c:pt idx="360">
                  <c:v>314.45</c:v>
                </c:pt>
                <c:pt idx="361">
                  <c:v>317.5</c:v>
                </c:pt>
                <c:pt idx="362">
                  <c:v>314.49</c:v>
                </c:pt>
                <c:pt idx="363">
                  <c:v>313.08999999999997</c:v>
                </c:pt>
                <c:pt idx="364">
                  <c:v>317.39999999999998</c:v>
                </c:pt>
                <c:pt idx="365">
                  <c:v>315.7</c:v>
                </c:pt>
                <c:pt idx="366">
                  <c:v>316.14999999999998</c:v>
                </c:pt>
                <c:pt idx="367">
                  <c:v>302.33</c:v>
                </c:pt>
                <c:pt idx="368">
                  <c:v>270.93</c:v>
                </c:pt>
                <c:pt idx="369">
                  <c:v>276.8</c:v>
                </c:pt>
                <c:pt idx="370">
                  <c:v>276.8</c:v>
                </c:pt>
                <c:pt idx="371">
                  <c:v>276.8</c:v>
                </c:pt>
                <c:pt idx="372">
                  <c:v>276.8</c:v>
                </c:pt>
                <c:pt idx="373">
                  <c:v>276.8</c:v>
                </c:pt>
                <c:pt idx="374">
                  <c:v>278</c:v>
                </c:pt>
                <c:pt idx="375">
                  <c:v>272.25</c:v>
                </c:pt>
                <c:pt idx="376">
                  <c:v>270</c:v>
                </c:pt>
                <c:pt idx="377">
                  <c:v>230.89</c:v>
                </c:pt>
                <c:pt idx="378">
                  <c:v>176.5</c:v>
                </c:pt>
                <c:pt idx="379">
                  <c:v>218.11</c:v>
                </c:pt>
                <c:pt idx="380">
                  <c:v>205.35</c:v>
                </c:pt>
                <c:pt idx="381">
                  <c:v>197.12</c:v>
                </c:pt>
                <c:pt idx="382">
                  <c:v>211.18</c:v>
                </c:pt>
                <c:pt idx="383">
                  <c:v>212.39</c:v>
                </c:pt>
                <c:pt idx="384">
                  <c:v>212.99</c:v>
                </c:pt>
                <c:pt idx="385">
                  <c:v>215.2</c:v>
                </c:pt>
                <c:pt idx="386">
                  <c:v>233.9</c:v>
                </c:pt>
                <c:pt idx="387">
                  <c:v>233.03</c:v>
                </c:pt>
                <c:pt idx="388">
                  <c:v>244.64</c:v>
                </c:pt>
                <c:pt idx="389">
                  <c:v>247.11</c:v>
                </c:pt>
                <c:pt idx="390">
                  <c:v>271.47000000000003</c:v>
                </c:pt>
                <c:pt idx="391">
                  <c:v>266.02999999999997</c:v>
                </c:pt>
                <c:pt idx="392">
                  <c:v>249.25</c:v>
                </c:pt>
                <c:pt idx="393">
                  <c:v>233.19</c:v>
                </c:pt>
                <c:pt idx="394">
                  <c:v>230.11</c:v>
                </c:pt>
                <c:pt idx="395">
                  <c:v>229.7</c:v>
                </c:pt>
                <c:pt idx="396">
                  <c:v>220.72</c:v>
                </c:pt>
                <c:pt idx="397">
                  <c:v>223</c:v>
                </c:pt>
                <c:pt idx="398">
                  <c:v>236.51</c:v>
                </c:pt>
                <c:pt idx="399">
                  <c:v>222.56</c:v>
                </c:pt>
                <c:pt idx="400">
                  <c:v>217.37</c:v>
                </c:pt>
                <c:pt idx="401">
                  <c:v>220.47</c:v>
                </c:pt>
                <c:pt idx="402">
                  <c:v>225.16</c:v>
                </c:pt>
                <c:pt idx="403">
                  <c:v>223.5</c:v>
                </c:pt>
                <c:pt idx="404">
                  <c:v>220.39</c:v>
                </c:pt>
                <c:pt idx="405">
                  <c:v>220.16</c:v>
                </c:pt>
                <c:pt idx="406">
                  <c:v>221.99</c:v>
                </c:pt>
                <c:pt idx="407">
                  <c:v>221.83</c:v>
                </c:pt>
                <c:pt idx="408">
                  <c:v>239.94</c:v>
                </c:pt>
                <c:pt idx="409">
                  <c:v>245.31</c:v>
                </c:pt>
                <c:pt idx="410">
                  <c:v>243.99</c:v>
                </c:pt>
                <c:pt idx="411">
                  <c:v>235.86</c:v>
                </c:pt>
                <c:pt idx="412">
                  <c:v>244</c:v>
                </c:pt>
                <c:pt idx="413">
                  <c:v>234.87</c:v>
                </c:pt>
                <c:pt idx="414">
                  <c:v>241.59</c:v>
                </c:pt>
                <c:pt idx="415">
                  <c:v>243.56</c:v>
                </c:pt>
                <c:pt idx="416">
                  <c:v>245.66</c:v>
                </c:pt>
                <c:pt idx="417">
                  <c:v>236</c:v>
                </c:pt>
                <c:pt idx="418">
                  <c:v>237.09</c:v>
                </c:pt>
                <c:pt idx="419">
                  <c:v>240.1</c:v>
                </c:pt>
                <c:pt idx="420">
                  <c:v>238.59</c:v>
                </c:pt>
                <c:pt idx="421">
                  <c:v>237.5</c:v>
                </c:pt>
                <c:pt idx="422">
                  <c:v>254</c:v>
                </c:pt>
                <c:pt idx="423">
                  <c:v>252.98</c:v>
                </c:pt>
                <c:pt idx="424">
                  <c:v>247.56</c:v>
                </c:pt>
                <c:pt idx="425">
                  <c:v>263.81</c:v>
                </c:pt>
                <c:pt idx="426">
                  <c:v>275.8</c:v>
                </c:pt>
                <c:pt idx="427">
                  <c:v>281.64999999999998</c:v>
                </c:pt>
                <c:pt idx="428">
                  <c:v>265.63</c:v>
                </c:pt>
                <c:pt idx="429">
                  <c:v>272.12</c:v>
                </c:pt>
                <c:pt idx="430">
                  <c:v>275.83</c:v>
                </c:pt>
                <c:pt idx="431">
                  <c:v>273.87</c:v>
                </c:pt>
                <c:pt idx="432">
                  <c:v>287.48</c:v>
                </c:pt>
                <c:pt idx="433">
                  <c:v>294.06</c:v>
                </c:pt>
                <c:pt idx="434">
                  <c:v>293.29000000000002</c:v>
                </c:pt>
                <c:pt idx="435">
                  <c:v>297.39</c:v>
                </c:pt>
                <c:pt idx="436">
                  <c:v>289.51</c:v>
                </c:pt>
                <c:pt idx="437">
                  <c:v>284.20999999999998</c:v>
                </c:pt>
                <c:pt idx="438">
                  <c:v>283.57</c:v>
                </c:pt>
                <c:pt idx="439">
                  <c:v>290.88</c:v>
                </c:pt>
                <c:pt idx="440">
                  <c:v>287.02</c:v>
                </c:pt>
                <c:pt idx="441">
                  <c:v>265.85000000000002</c:v>
                </c:pt>
                <c:pt idx="442">
                  <c:v>260.62</c:v>
                </c:pt>
                <c:pt idx="443">
                  <c:v>259.8</c:v>
                </c:pt>
                <c:pt idx="444">
                  <c:v>257.83</c:v>
                </c:pt>
                <c:pt idx="445">
                  <c:v>260.5</c:v>
                </c:pt>
                <c:pt idx="446">
                  <c:v>266.07</c:v>
                </c:pt>
                <c:pt idx="447">
                  <c:v>247.83</c:v>
                </c:pt>
                <c:pt idx="448">
                  <c:v>245.68</c:v>
                </c:pt>
                <c:pt idx="449">
                  <c:v>251.98</c:v>
                </c:pt>
                <c:pt idx="450">
                  <c:v>248.63</c:v>
                </c:pt>
                <c:pt idx="451">
                  <c:v>251.52</c:v>
                </c:pt>
                <c:pt idx="452">
                  <c:v>244.05</c:v>
                </c:pt>
                <c:pt idx="453">
                  <c:v>245.18</c:v>
                </c:pt>
                <c:pt idx="454">
                  <c:v>242.92</c:v>
                </c:pt>
                <c:pt idx="455">
                  <c:v>242.7</c:v>
                </c:pt>
                <c:pt idx="456">
                  <c:v>252.44</c:v>
                </c:pt>
                <c:pt idx="457">
                  <c:v>254.39</c:v>
                </c:pt>
                <c:pt idx="458">
                  <c:v>253.77</c:v>
                </c:pt>
                <c:pt idx="459">
                  <c:v>257.02999999999997</c:v>
                </c:pt>
                <c:pt idx="460">
                  <c:v>254.7</c:v>
                </c:pt>
                <c:pt idx="461">
                  <c:v>255.48</c:v>
                </c:pt>
                <c:pt idx="462">
                  <c:v>245.89</c:v>
                </c:pt>
                <c:pt idx="463">
                  <c:v>244.98</c:v>
                </c:pt>
                <c:pt idx="464">
                  <c:v>235.71</c:v>
                </c:pt>
                <c:pt idx="465">
                  <c:v>236.7</c:v>
                </c:pt>
                <c:pt idx="466">
                  <c:v>236.76</c:v>
                </c:pt>
                <c:pt idx="467">
                  <c:v>225.99</c:v>
                </c:pt>
                <c:pt idx="468">
                  <c:v>216</c:v>
                </c:pt>
                <c:pt idx="469">
                  <c:v>218.96</c:v>
                </c:pt>
                <c:pt idx="470">
                  <c:v>229.62</c:v>
                </c:pt>
                <c:pt idx="471">
                  <c:v>222.67</c:v>
                </c:pt>
                <c:pt idx="472">
                  <c:v>222.32</c:v>
                </c:pt>
                <c:pt idx="473">
                  <c:v>225.72</c:v>
                </c:pt>
                <c:pt idx="474">
                  <c:v>224.63</c:v>
                </c:pt>
                <c:pt idx="475">
                  <c:v>224.88</c:v>
                </c:pt>
                <c:pt idx="476">
                  <c:v>237.34</c:v>
                </c:pt>
                <c:pt idx="477">
                  <c:v>235.48</c:v>
                </c:pt>
                <c:pt idx="478">
                  <c:v>230.93</c:v>
                </c:pt>
                <c:pt idx="479">
                  <c:v>228.6</c:v>
                </c:pt>
                <c:pt idx="480">
                  <c:v>218.42</c:v>
                </c:pt>
                <c:pt idx="481">
                  <c:v>222.59</c:v>
                </c:pt>
                <c:pt idx="482">
                  <c:v>222.66</c:v>
                </c:pt>
                <c:pt idx="483">
                  <c:v>225.69</c:v>
                </c:pt>
                <c:pt idx="484">
                  <c:v>235.13</c:v>
                </c:pt>
                <c:pt idx="485">
                  <c:v>233.43</c:v>
                </c:pt>
                <c:pt idx="486">
                  <c:v>234.13</c:v>
                </c:pt>
                <c:pt idx="487">
                  <c:v>240.51</c:v>
                </c:pt>
                <c:pt idx="488">
                  <c:v>236.17</c:v>
                </c:pt>
                <c:pt idx="489">
                  <c:v>234.66</c:v>
                </c:pt>
                <c:pt idx="490">
                  <c:v>235.79</c:v>
                </c:pt>
                <c:pt idx="491">
                  <c:v>233.99</c:v>
                </c:pt>
                <c:pt idx="492">
                  <c:v>244.72</c:v>
                </c:pt>
                <c:pt idx="493">
                  <c:v>241.08</c:v>
                </c:pt>
                <c:pt idx="494">
                  <c:v>239.35</c:v>
                </c:pt>
                <c:pt idx="495">
                  <c:v>244.19</c:v>
                </c:pt>
                <c:pt idx="496">
                  <c:v>241.51</c:v>
                </c:pt>
                <c:pt idx="497">
                  <c:v>242.72</c:v>
                </c:pt>
                <c:pt idx="498">
                  <c:v>238.32</c:v>
                </c:pt>
                <c:pt idx="499">
                  <c:v>237.6</c:v>
                </c:pt>
                <c:pt idx="500">
                  <c:v>236.63</c:v>
                </c:pt>
                <c:pt idx="501">
                  <c:v>235.78</c:v>
                </c:pt>
                <c:pt idx="502">
                  <c:v>236.45</c:v>
                </c:pt>
                <c:pt idx="503">
                  <c:v>232.04</c:v>
                </c:pt>
                <c:pt idx="504">
                  <c:v>234.6</c:v>
                </c:pt>
                <c:pt idx="505">
                  <c:v>236</c:v>
                </c:pt>
                <c:pt idx="506">
                  <c:v>240.5</c:v>
                </c:pt>
                <c:pt idx="507">
                  <c:v>238.77</c:v>
                </c:pt>
                <c:pt idx="508">
                  <c:v>240.46</c:v>
                </c:pt>
                <c:pt idx="509">
                  <c:v>235.65</c:v>
                </c:pt>
                <c:pt idx="510">
                  <c:v>235.94</c:v>
                </c:pt>
                <c:pt idx="511">
                  <c:v>235</c:v>
                </c:pt>
                <c:pt idx="512">
                  <c:v>236.48</c:v>
                </c:pt>
                <c:pt idx="513">
                  <c:v>235.87</c:v>
                </c:pt>
                <c:pt idx="514">
                  <c:v>231.12</c:v>
                </c:pt>
                <c:pt idx="515">
                  <c:v>231.95</c:v>
                </c:pt>
                <c:pt idx="516">
                  <c:v>222.4</c:v>
                </c:pt>
                <c:pt idx="517">
                  <c:v>224.83</c:v>
                </c:pt>
                <c:pt idx="518">
                  <c:v>226.29</c:v>
                </c:pt>
                <c:pt idx="519">
                  <c:v>225.54</c:v>
                </c:pt>
                <c:pt idx="520">
                  <c:v>224.15</c:v>
                </c:pt>
                <c:pt idx="521">
                  <c:v>224.49</c:v>
                </c:pt>
                <c:pt idx="522">
                  <c:v>222.6</c:v>
                </c:pt>
                <c:pt idx="523">
                  <c:v>228</c:v>
                </c:pt>
                <c:pt idx="524">
                  <c:v>230.1</c:v>
                </c:pt>
                <c:pt idx="525">
                  <c:v>228.01</c:v>
                </c:pt>
                <c:pt idx="526">
                  <c:v>229</c:v>
                </c:pt>
                <c:pt idx="527">
                  <c:v>229.98</c:v>
                </c:pt>
                <c:pt idx="528">
                  <c:v>230.22</c:v>
                </c:pt>
                <c:pt idx="529">
                  <c:v>232.05</c:v>
                </c:pt>
                <c:pt idx="530">
                  <c:v>236.46</c:v>
                </c:pt>
                <c:pt idx="531">
                  <c:v>245.35</c:v>
                </c:pt>
                <c:pt idx="532">
                  <c:v>249.96</c:v>
                </c:pt>
                <c:pt idx="533">
                  <c:v>248.25</c:v>
                </c:pt>
                <c:pt idx="534">
                  <c:v>246.45</c:v>
                </c:pt>
                <c:pt idx="535">
                  <c:v>244.08</c:v>
                </c:pt>
                <c:pt idx="536">
                  <c:v>242.47</c:v>
                </c:pt>
                <c:pt idx="537">
                  <c:v>246.35</c:v>
                </c:pt>
                <c:pt idx="538">
                  <c:v>243.92</c:v>
                </c:pt>
                <c:pt idx="539">
                  <c:v>240.64</c:v>
                </c:pt>
                <c:pt idx="540">
                  <c:v>241.92</c:v>
                </c:pt>
                <c:pt idx="541">
                  <c:v>241.19</c:v>
                </c:pt>
                <c:pt idx="542">
                  <c:v>248.5</c:v>
                </c:pt>
                <c:pt idx="543">
                  <c:v>248.76</c:v>
                </c:pt>
                <c:pt idx="544">
                  <c:v>253.8</c:v>
                </c:pt>
                <c:pt idx="545">
                  <c:v>262.52999999999997</c:v>
                </c:pt>
                <c:pt idx="546">
                  <c:v>257.85000000000002</c:v>
                </c:pt>
                <c:pt idx="547">
                  <c:v>255.06</c:v>
                </c:pt>
                <c:pt idx="548">
                  <c:v>255.1</c:v>
                </c:pt>
                <c:pt idx="549">
                  <c:v>257.92</c:v>
                </c:pt>
                <c:pt idx="550">
                  <c:v>270.92</c:v>
                </c:pt>
                <c:pt idx="551">
                  <c:v>273.37</c:v>
                </c:pt>
                <c:pt idx="552">
                  <c:v>267.26</c:v>
                </c:pt>
                <c:pt idx="553">
                  <c:v>269.68</c:v>
                </c:pt>
                <c:pt idx="554">
                  <c:v>270.68</c:v>
                </c:pt>
                <c:pt idx="555">
                  <c:v>286.98</c:v>
                </c:pt>
                <c:pt idx="556">
                  <c:v>293.5</c:v>
                </c:pt>
                <c:pt idx="557">
                  <c:v>309.3</c:v>
                </c:pt>
                <c:pt idx="558">
                  <c:v>289.89999999999998</c:v>
                </c:pt>
                <c:pt idx="559">
                  <c:v>292.87</c:v>
                </c:pt>
                <c:pt idx="560">
                  <c:v>290.95</c:v>
                </c:pt>
                <c:pt idx="561">
                  <c:v>275.76</c:v>
                </c:pt>
                <c:pt idx="562">
                  <c:v>277.99</c:v>
                </c:pt>
                <c:pt idx="563">
                  <c:v>278.08</c:v>
                </c:pt>
                <c:pt idx="564">
                  <c:v>276.08999999999997</c:v>
                </c:pt>
                <c:pt idx="565">
                  <c:v>278.26</c:v>
                </c:pt>
                <c:pt idx="566">
                  <c:v>278.97000000000003</c:v>
                </c:pt>
                <c:pt idx="567">
                  <c:v>277.54000000000002</c:v>
                </c:pt>
                <c:pt idx="568">
                  <c:v>276.64</c:v>
                </c:pt>
                <c:pt idx="569">
                  <c:v>287.3</c:v>
                </c:pt>
                <c:pt idx="570">
                  <c:v>287.12</c:v>
                </c:pt>
                <c:pt idx="571">
                  <c:v>292.33</c:v>
                </c:pt>
                <c:pt idx="572">
                  <c:v>290.79000000000002</c:v>
                </c:pt>
                <c:pt idx="573">
                  <c:v>295.24</c:v>
                </c:pt>
                <c:pt idx="574">
                  <c:v>290.7</c:v>
                </c:pt>
                <c:pt idx="575">
                  <c:v>287.56</c:v>
                </c:pt>
                <c:pt idx="576">
                  <c:v>284.77999999999997</c:v>
                </c:pt>
                <c:pt idx="577">
                  <c:v>280.72000000000003</c:v>
                </c:pt>
                <c:pt idx="578">
                  <c:v>280.69</c:v>
                </c:pt>
                <c:pt idx="579">
                  <c:v>284.39</c:v>
                </c:pt>
                <c:pt idx="580">
                  <c:v>285</c:v>
                </c:pt>
                <c:pt idx="581">
                  <c:v>282.69</c:v>
                </c:pt>
                <c:pt idx="582">
                  <c:v>277.10000000000002</c:v>
                </c:pt>
                <c:pt idx="583">
                  <c:v>279.39</c:v>
                </c:pt>
                <c:pt idx="584">
                  <c:v>269.89</c:v>
                </c:pt>
                <c:pt idx="585">
                  <c:v>265.42</c:v>
                </c:pt>
                <c:pt idx="586">
                  <c:v>264.07</c:v>
                </c:pt>
                <c:pt idx="587">
                  <c:v>265.85000000000002</c:v>
                </c:pt>
                <c:pt idx="588">
                  <c:v>267.89</c:v>
                </c:pt>
                <c:pt idx="589">
                  <c:v>265.97000000000003</c:v>
                </c:pt>
                <c:pt idx="590">
                  <c:v>266.99</c:v>
                </c:pt>
                <c:pt idx="591">
                  <c:v>265.41000000000003</c:v>
                </c:pt>
                <c:pt idx="592">
                  <c:v>257.47000000000003</c:v>
                </c:pt>
                <c:pt idx="593">
                  <c:v>257.45</c:v>
                </c:pt>
                <c:pt idx="594">
                  <c:v>253.91</c:v>
                </c:pt>
                <c:pt idx="595">
                  <c:v>233.29</c:v>
                </c:pt>
                <c:pt idx="596">
                  <c:v>233.23</c:v>
                </c:pt>
                <c:pt idx="597">
                  <c:v>233.59</c:v>
                </c:pt>
                <c:pt idx="598">
                  <c:v>226.04</c:v>
                </c:pt>
                <c:pt idx="599">
                  <c:v>228.68</c:v>
                </c:pt>
                <c:pt idx="600">
                  <c:v>213.24</c:v>
                </c:pt>
                <c:pt idx="601">
                  <c:v>222.02</c:v>
                </c:pt>
                <c:pt idx="602">
                  <c:v>228.84</c:v>
                </c:pt>
                <c:pt idx="603">
                  <c:v>228.27</c:v>
                </c:pt>
                <c:pt idx="604">
                  <c:v>234.17</c:v>
                </c:pt>
                <c:pt idx="605">
                  <c:v>228.22</c:v>
                </c:pt>
                <c:pt idx="606">
                  <c:v>226.47</c:v>
                </c:pt>
                <c:pt idx="607">
                  <c:v>230.94</c:v>
                </c:pt>
                <c:pt idx="608">
                  <c:v>228.32</c:v>
                </c:pt>
                <c:pt idx="609">
                  <c:v>230.68</c:v>
                </c:pt>
                <c:pt idx="610">
                  <c:v>227.42</c:v>
                </c:pt>
                <c:pt idx="611">
                  <c:v>230.8</c:v>
                </c:pt>
                <c:pt idx="612">
                  <c:v>234.67</c:v>
                </c:pt>
                <c:pt idx="613">
                  <c:v>240.2</c:v>
                </c:pt>
                <c:pt idx="614">
                  <c:v>241.31</c:v>
                </c:pt>
                <c:pt idx="615">
                  <c:v>243.08</c:v>
                </c:pt>
                <c:pt idx="616">
                  <c:v>240.08</c:v>
                </c:pt>
                <c:pt idx="617">
                  <c:v>239.68</c:v>
                </c:pt>
                <c:pt idx="618">
                  <c:v>239.93</c:v>
                </c:pt>
                <c:pt idx="619">
                  <c:v>235.13</c:v>
                </c:pt>
                <c:pt idx="620">
                  <c:v>229.86</c:v>
                </c:pt>
                <c:pt idx="621">
                  <c:v>230.88</c:v>
                </c:pt>
                <c:pt idx="622">
                  <c:v>230</c:v>
                </c:pt>
                <c:pt idx="623">
                  <c:v>227.86</c:v>
                </c:pt>
                <c:pt idx="624">
                  <c:v>234</c:v>
                </c:pt>
                <c:pt idx="625">
                  <c:v>232.99</c:v>
                </c:pt>
                <c:pt idx="626">
                  <c:v>230.71</c:v>
                </c:pt>
                <c:pt idx="627">
                  <c:v>230.2</c:v>
                </c:pt>
                <c:pt idx="628">
                  <c:v>226.56</c:v>
                </c:pt>
                <c:pt idx="629">
                  <c:v>229.43</c:v>
                </c:pt>
                <c:pt idx="630">
                  <c:v>229.95</c:v>
                </c:pt>
                <c:pt idx="631">
                  <c:v>233.9</c:v>
                </c:pt>
                <c:pt idx="632">
                  <c:v>235.79</c:v>
                </c:pt>
                <c:pt idx="633">
                  <c:v>233.76</c:v>
                </c:pt>
                <c:pt idx="634">
                  <c:v>232.85</c:v>
                </c:pt>
                <c:pt idx="635">
                  <c:v>238.94</c:v>
                </c:pt>
                <c:pt idx="636">
                  <c:v>237.68</c:v>
                </c:pt>
                <c:pt idx="637">
                  <c:v>237.91</c:v>
                </c:pt>
                <c:pt idx="638">
                  <c:v>238.98</c:v>
                </c:pt>
                <c:pt idx="639">
                  <c:v>237.78</c:v>
                </c:pt>
                <c:pt idx="640">
                  <c:v>239.17</c:v>
                </c:pt>
                <c:pt idx="641">
                  <c:v>239.47</c:v>
                </c:pt>
                <c:pt idx="642">
                  <c:v>239.22</c:v>
                </c:pt>
                <c:pt idx="643">
                  <c:v>246.67</c:v>
                </c:pt>
                <c:pt idx="644">
                  <c:v>245.25</c:v>
                </c:pt>
                <c:pt idx="645">
                  <c:v>243.91</c:v>
                </c:pt>
                <c:pt idx="646">
                  <c:v>244.78</c:v>
                </c:pt>
                <c:pt idx="647">
                  <c:v>245.79</c:v>
                </c:pt>
                <c:pt idx="648">
                  <c:v>248.08</c:v>
                </c:pt>
                <c:pt idx="649">
                  <c:v>246.63</c:v>
                </c:pt>
                <c:pt idx="650">
                  <c:v>249.58</c:v>
                </c:pt>
                <c:pt idx="651">
                  <c:v>254.6</c:v>
                </c:pt>
                <c:pt idx="652">
                  <c:v>254.73</c:v>
                </c:pt>
                <c:pt idx="653">
                  <c:v>262.31</c:v>
                </c:pt>
                <c:pt idx="654">
                  <c:v>269.07</c:v>
                </c:pt>
                <c:pt idx="655">
                  <c:v>262.44</c:v>
                </c:pt>
                <c:pt idx="656">
                  <c:v>264.16000000000003</c:v>
                </c:pt>
                <c:pt idx="657">
                  <c:v>269.8</c:v>
                </c:pt>
                <c:pt idx="658">
                  <c:v>269.10000000000002</c:v>
                </c:pt>
                <c:pt idx="659">
                  <c:v>273.95</c:v>
                </c:pt>
                <c:pt idx="660">
                  <c:v>277.43</c:v>
                </c:pt>
                <c:pt idx="661">
                  <c:v>279.89999999999998</c:v>
                </c:pt>
                <c:pt idx="662">
                  <c:v>295.01</c:v>
                </c:pt>
                <c:pt idx="663">
                  <c:v>284.95</c:v>
                </c:pt>
                <c:pt idx="664">
                  <c:v>294.73</c:v>
                </c:pt>
                <c:pt idx="665">
                  <c:v>298.95</c:v>
                </c:pt>
                <c:pt idx="666">
                  <c:v>310.36</c:v>
                </c:pt>
                <c:pt idx="667">
                  <c:v>329.2</c:v>
                </c:pt>
                <c:pt idx="668">
                  <c:v>310.92</c:v>
                </c:pt>
                <c:pt idx="669">
                  <c:v>311.5</c:v>
                </c:pt>
                <c:pt idx="670">
                  <c:v>340.69</c:v>
                </c:pt>
                <c:pt idx="671">
                  <c:v>409</c:v>
                </c:pt>
                <c:pt idx="672">
                  <c:v>437.05</c:v>
                </c:pt>
                <c:pt idx="673">
                  <c:v>400</c:v>
                </c:pt>
                <c:pt idx="674">
                  <c:v>388.38</c:v>
                </c:pt>
                <c:pt idx="675">
                  <c:v>387.38</c:v>
                </c:pt>
                <c:pt idx="676">
                  <c:v>381.51</c:v>
                </c:pt>
                <c:pt idx="677">
                  <c:v>378.8</c:v>
                </c:pt>
                <c:pt idx="678">
                  <c:v>353.58</c:v>
                </c:pt>
                <c:pt idx="679">
                  <c:v>309.89999999999998</c:v>
                </c:pt>
                <c:pt idx="680">
                  <c:v>331.6</c:v>
                </c:pt>
                <c:pt idx="681">
                  <c:v>332.2</c:v>
                </c:pt>
                <c:pt idx="682">
                  <c:v>331.9</c:v>
                </c:pt>
                <c:pt idx="683">
                  <c:v>322.33</c:v>
                </c:pt>
                <c:pt idx="684">
                  <c:v>329.32</c:v>
                </c:pt>
                <c:pt idx="685">
                  <c:v>335.95</c:v>
                </c:pt>
                <c:pt idx="686">
                  <c:v>334.46</c:v>
                </c:pt>
                <c:pt idx="687">
                  <c:v>329</c:v>
                </c:pt>
                <c:pt idx="688">
                  <c:v>320.62</c:v>
                </c:pt>
                <c:pt idx="689">
                  <c:v>325.56</c:v>
                </c:pt>
                <c:pt idx="690">
                  <c:v>322.33</c:v>
                </c:pt>
                <c:pt idx="691">
                  <c:v>324.49</c:v>
                </c:pt>
                <c:pt idx="692">
                  <c:v>321.10000000000002</c:v>
                </c:pt>
                <c:pt idx="693">
                  <c:v>318.73</c:v>
                </c:pt>
                <c:pt idx="694">
                  <c:v>348</c:v>
                </c:pt>
                <c:pt idx="695">
                  <c:v>359.54</c:v>
                </c:pt>
                <c:pt idx="696">
                  <c:v>353.88</c:v>
                </c:pt>
                <c:pt idx="697">
                  <c:v>363.98</c:v>
                </c:pt>
                <c:pt idx="698">
                  <c:v>372.53</c:v>
                </c:pt>
                <c:pt idx="699">
                  <c:v>359.32</c:v>
                </c:pt>
                <c:pt idx="700">
                  <c:v>360.98</c:v>
                </c:pt>
                <c:pt idx="701">
                  <c:v>362.49</c:v>
                </c:pt>
                <c:pt idx="702">
                  <c:v>360.88</c:v>
                </c:pt>
                <c:pt idx="703">
                  <c:v>377.72</c:v>
                </c:pt>
                <c:pt idx="704">
                  <c:v>390.04</c:v>
                </c:pt>
                <c:pt idx="705">
                  <c:v>395.58</c:v>
                </c:pt>
                <c:pt idx="706">
                  <c:v>394.99</c:v>
                </c:pt>
                <c:pt idx="707">
                  <c:v>414.01</c:v>
                </c:pt>
                <c:pt idx="708">
                  <c:v>415.64</c:v>
                </c:pt>
                <c:pt idx="709">
                  <c:v>444.29</c:v>
                </c:pt>
                <c:pt idx="710">
                  <c:v>426.06</c:v>
                </c:pt>
                <c:pt idx="711">
                  <c:v>438.79</c:v>
                </c:pt>
                <c:pt idx="712">
                  <c:v>445.6</c:v>
                </c:pt>
                <c:pt idx="713">
                  <c:v>459.48</c:v>
                </c:pt>
                <c:pt idx="714">
                  <c:v>454.43</c:v>
                </c:pt>
                <c:pt idx="715">
                  <c:v>453.39</c:v>
                </c:pt>
                <c:pt idx="716">
                  <c:v>458.95</c:v>
                </c:pt>
                <c:pt idx="717">
                  <c:v>461.16</c:v>
                </c:pt>
                <c:pt idx="718">
                  <c:v>434.98</c:v>
                </c:pt>
                <c:pt idx="719">
                  <c:v>438.7</c:v>
                </c:pt>
                <c:pt idx="720">
                  <c:v>435.98</c:v>
                </c:pt>
                <c:pt idx="721">
                  <c:v>441.4</c:v>
                </c:pt>
                <c:pt idx="722">
                  <c:v>453.95</c:v>
                </c:pt>
                <c:pt idx="723">
                  <c:v>454.98</c:v>
                </c:pt>
                <c:pt idx="724">
                  <c:v>417.99</c:v>
                </c:pt>
                <c:pt idx="725">
                  <c:v>418.46</c:v>
                </c:pt>
                <c:pt idx="726">
                  <c:v>423.98</c:v>
                </c:pt>
                <c:pt idx="727">
                  <c:v>431.13</c:v>
                </c:pt>
                <c:pt idx="728">
                  <c:v>428</c:v>
                </c:pt>
                <c:pt idx="729">
                  <c:v>429.34</c:v>
                </c:pt>
                <c:pt idx="730">
                  <c:v>432.33</c:v>
                </c:pt>
                <c:pt idx="731">
                  <c:v>433.94</c:v>
                </c:pt>
                <c:pt idx="732">
                  <c:v>428.13</c:v>
                </c:pt>
                <c:pt idx="733">
                  <c:v>433</c:v>
                </c:pt>
                <c:pt idx="734">
                  <c:v>431.9</c:v>
                </c:pt>
                <c:pt idx="735">
                  <c:v>430.75</c:v>
                </c:pt>
                <c:pt idx="736">
                  <c:v>453.71</c:v>
                </c:pt>
                <c:pt idx="737">
                  <c:v>447.04</c:v>
                </c:pt>
                <c:pt idx="738">
                  <c:v>450.15</c:v>
                </c:pt>
                <c:pt idx="739">
                  <c:v>446.24</c:v>
                </c:pt>
                <c:pt idx="740">
                  <c:v>447.11</c:v>
                </c:pt>
                <c:pt idx="741">
                  <c:v>446.66</c:v>
                </c:pt>
                <c:pt idx="742">
                  <c:v>429.57</c:v>
                </c:pt>
                <c:pt idx="743">
                  <c:v>431.9</c:v>
                </c:pt>
                <c:pt idx="744">
                  <c:v>391.62</c:v>
                </c:pt>
                <c:pt idx="745">
                  <c:v>370.4</c:v>
                </c:pt>
                <c:pt idx="746">
                  <c:v>385.45</c:v>
                </c:pt>
                <c:pt idx="747">
                  <c:v>385.28</c:v>
                </c:pt>
                <c:pt idx="748">
                  <c:v>378.66</c:v>
                </c:pt>
                <c:pt idx="749">
                  <c:v>408.33</c:v>
                </c:pt>
                <c:pt idx="750">
                  <c:v>408</c:v>
                </c:pt>
                <c:pt idx="751">
                  <c:v>385.7</c:v>
                </c:pt>
                <c:pt idx="752">
                  <c:v>388.5</c:v>
                </c:pt>
                <c:pt idx="753">
                  <c:v>404.75</c:v>
                </c:pt>
                <c:pt idx="754">
                  <c:v>387.09</c:v>
                </c:pt>
                <c:pt idx="755">
                  <c:v>394.12</c:v>
                </c:pt>
                <c:pt idx="756">
                  <c:v>394.45</c:v>
                </c:pt>
                <c:pt idx="757">
                  <c:v>382.44</c:v>
                </c:pt>
                <c:pt idx="758">
                  <c:v>377.26</c:v>
                </c:pt>
                <c:pt idx="759">
                  <c:v>378.24</c:v>
                </c:pt>
                <c:pt idx="760">
                  <c:v>376.86</c:v>
                </c:pt>
                <c:pt idx="761">
                  <c:v>372</c:v>
                </c:pt>
                <c:pt idx="762">
                  <c:v>373.48</c:v>
                </c:pt>
                <c:pt idx="763">
                  <c:v>368.38</c:v>
                </c:pt>
                <c:pt idx="764">
                  <c:v>385.06</c:v>
                </c:pt>
                <c:pt idx="765">
                  <c:v>386.49</c:v>
                </c:pt>
                <c:pt idx="766">
                  <c:v>373.04</c:v>
                </c:pt>
                <c:pt idx="767">
                  <c:v>373.74</c:v>
                </c:pt>
                <c:pt idx="768">
                  <c:v>375.8</c:v>
                </c:pt>
                <c:pt idx="769">
                  <c:v>372.61</c:v>
                </c:pt>
                <c:pt idx="770">
                  <c:v>378.98</c:v>
                </c:pt>
                <c:pt idx="771">
                  <c:v>376.75</c:v>
                </c:pt>
                <c:pt idx="772">
                  <c:v>381.46</c:v>
                </c:pt>
                <c:pt idx="773">
                  <c:v>388.6</c:v>
                </c:pt>
                <c:pt idx="774">
                  <c:v>402.38</c:v>
                </c:pt>
                <c:pt idx="775">
                  <c:v>402.64</c:v>
                </c:pt>
                <c:pt idx="776">
                  <c:v>406.69</c:v>
                </c:pt>
                <c:pt idx="777">
                  <c:v>418.04</c:v>
                </c:pt>
                <c:pt idx="778">
                  <c:v>418.97</c:v>
                </c:pt>
                <c:pt idx="779">
                  <c:v>418.02</c:v>
                </c:pt>
                <c:pt idx="780">
                  <c:v>439.48</c:v>
                </c:pt>
                <c:pt idx="781">
                  <c:v>434.67</c:v>
                </c:pt>
                <c:pt idx="782">
                  <c:v>438.5</c:v>
                </c:pt>
                <c:pt idx="783">
                  <c:v>417</c:v>
                </c:pt>
                <c:pt idx="784">
                  <c:v>423.1</c:v>
                </c:pt>
                <c:pt idx="785">
                  <c:v>421.4</c:v>
                </c:pt>
                <c:pt idx="786">
                  <c:v>424.34</c:v>
                </c:pt>
                <c:pt idx="787">
                  <c:v>432</c:v>
                </c:pt>
                <c:pt idx="788">
                  <c:v>433.47</c:v>
                </c:pt>
                <c:pt idx="789">
                  <c:v>436.18</c:v>
                </c:pt>
                <c:pt idx="790">
                  <c:v>431.87</c:v>
                </c:pt>
                <c:pt idx="791">
                  <c:v>429.99</c:v>
                </c:pt>
                <c:pt idx="792">
                  <c:v>421.44</c:v>
                </c:pt>
                <c:pt idx="793">
                  <c:v>416.48</c:v>
                </c:pt>
                <c:pt idx="794">
                  <c:v>401</c:v>
                </c:pt>
                <c:pt idx="795">
                  <c:v>408.86</c:v>
                </c:pt>
                <c:pt idx="796">
                  <c:v>411.94</c:v>
                </c:pt>
                <c:pt idx="797">
                  <c:v>412.39</c:v>
                </c:pt>
                <c:pt idx="798">
                  <c:v>413.1</c:v>
                </c:pt>
                <c:pt idx="799">
                  <c:v>416</c:v>
                </c:pt>
                <c:pt idx="800">
                  <c:v>421.22</c:v>
                </c:pt>
                <c:pt idx="801">
                  <c:v>410</c:v>
                </c:pt>
                <c:pt idx="802">
                  <c:v>412.44</c:v>
                </c:pt>
                <c:pt idx="803">
                  <c:v>413.89</c:v>
                </c:pt>
                <c:pt idx="804">
                  <c:v>414.78</c:v>
                </c:pt>
                <c:pt idx="805">
                  <c:v>415.99</c:v>
                </c:pt>
                <c:pt idx="806">
                  <c:v>418.64</c:v>
                </c:pt>
                <c:pt idx="807">
                  <c:v>408.87</c:v>
                </c:pt>
                <c:pt idx="808">
                  <c:v>405.59</c:v>
                </c:pt>
                <c:pt idx="809">
                  <c:v>410.77</c:v>
                </c:pt>
                <c:pt idx="810">
                  <c:v>410.49</c:v>
                </c:pt>
                <c:pt idx="811">
                  <c:v>415.35</c:v>
                </c:pt>
                <c:pt idx="812">
                  <c:v>417.8</c:v>
                </c:pt>
                <c:pt idx="813">
                  <c:v>416.47</c:v>
                </c:pt>
                <c:pt idx="814">
                  <c:v>416.44</c:v>
                </c:pt>
                <c:pt idx="815">
                  <c:v>415.71</c:v>
                </c:pt>
                <c:pt idx="816">
                  <c:v>426.8</c:v>
                </c:pt>
                <c:pt idx="817">
                  <c:v>422.96</c:v>
                </c:pt>
                <c:pt idx="818">
                  <c:v>414</c:v>
                </c:pt>
                <c:pt idx="819">
                  <c:v>412.35</c:v>
                </c:pt>
                <c:pt idx="820">
                  <c:v>416.94</c:v>
                </c:pt>
                <c:pt idx="821">
                  <c:v>416.25</c:v>
                </c:pt>
                <c:pt idx="822">
                  <c:v>418.07</c:v>
                </c:pt>
                <c:pt idx="823">
                  <c:v>418.07</c:v>
                </c:pt>
                <c:pt idx="824">
                  <c:v>418.99</c:v>
                </c:pt>
                <c:pt idx="825">
                  <c:v>421.77</c:v>
                </c:pt>
                <c:pt idx="826">
                  <c:v>421.09</c:v>
                </c:pt>
                <c:pt idx="827">
                  <c:v>420.33</c:v>
                </c:pt>
                <c:pt idx="828">
                  <c:v>422.2</c:v>
                </c:pt>
                <c:pt idx="829">
                  <c:v>417.73</c:v>
                </c:pt>
                <c:pt idx="830">
                  <c:v>421.63</c:v>
                </c:pt>
                <c:pt idx="831">
                  <c:v>420.69</c:v>
                </c:pt>
                <c:pt idx="832">
                  <c:v>425.89</c:v>
                </c:pt>
                <c:pt idx="833">
                  <c:v>424.61</c:v>
                </c:pt>
                <c:pt idx="834">
                  <c:v>423.76</c:v>
                </c:pt>
                <c:pt idx="835">
                  <c:v>429.09</c:v>
                </c:pt>
                <c:pt idx="836">
                  <c:v>429.43</c:v>
                </c:pt>
                <c:pt idx="837">
                  <c:v>425.71</c:v>
                </c:pt>
                <c:pt idx="838">
                  <c:v>427.28</c:v>
                </c:pt>
                <c:pt idx="839">
                  <c:v>435.91</c:v>
                </c:pt>
                <c:pt idx="840">
                  <c:v>442.34</c:v>
                </c:pt>
                <c:pt idx="841">
                  <c:v>451</c:v>
                </c:pt>
                <c:pt idx="842">
                  <c:v>447.25</c:v>
                </c:pt>
                <c:pt idx="843">
                  <c:v>451.29</c:v>
                </c:pt>
                <c:pt idx="844">
                  <c:v>459.4</c:v>
                </c:pt>
                <c:pt idx="845">
                  <c:v>463.86</c:v>
                </c:pt>
                <c:pt idx="846">
                  <c:v>467.98</c:v>
                </c:pt>
                <c:pt idx="847">
                  <c:v>447.31</c:v>
                </c:pt>
                <c:pt idx="848">
                  <c:v>450</c:v>
                </c:pt>
                <c:pt idx="849">
                  <c:v>456.16</c:v>
                </c:pt>
                <c:pt idx="850">
                  <c:v>447.17</c:v>
                </c:pt>
                <c:pt idx="851">
                  <c:v>451.9</c:v>
                </c:pt>
                <c:pt idx="852">
                  <c:v>443.9</c:v>
                </c:pt>
                <c:pt idx="853">
                  <c:v>450.96</c:v>
                </c:pt>
                <c:pt idx="854">
                  <c:v>447.37</c:v>
                </c:pt>
                <c:pt idx="855">
                  <c:v>448.51</c:v>
                </c:pt>
                <c:pt idx="856">
                  <c:v>460.91</c:v>
                </c:pt>
                <c:pt idx="857">
                  <c:v>459.04</c:v>
                </c:pt>
                <c:pt idx="858">
                  <c:v>457.82</c:v>
                </c:pt>
                <c:pt idx="859">
                  <c:v>461.63</c:v>
                </c:pt>
                <c:pt idx="860">
                  <c:v>450</c:v>
                </c:pt>
                <c:pt idx="861">
                  <c:v>452.51</c:v>
                </c:pt>
                <c:pt idx="862">
                  <c:v>454.7</c:v>
                </c:pt>
                <c:pt idx="863">
                  <c:v>456.82</c:v>
                </c:pt>
                <c:pt idx="864">
                  <c:v>455.65</c:v>
                </c:pt>
                <c:pt idx="865">
                  <c:v>457.08</c:v>
                </c:pt>
                <c:pt idx="866">
                  <c:v>454.88</c:v>
                </c:pt>
                <c:pt idx="867">
                  <c:v>452.89</c:v>
                </c:pt>
                <c:pt idx="868">
                  <c:v>452.9</c:v>
                </c:pt>
                <c:pt idx="869">
                  <c:v>441.87</c:v>
                </c:pt>
                <c:pt idx="870">
                  <c:v>441.25</c:v>
                </c:pt>
                <c:pt idx="871">
                  <c:v>443.89</c:v>
                </c:pt>
                <c:pt idx="872">
                  <c:v>438</c:v>
                </c:pt>
                <c:pt idx="873">
                  <c:v>442.17</c:v>
                </c:pt>
                <c:pt idx="874">
                  <c:v>445.34</c:v>
                </c:pt>
                <c:pt idx="875">
                  <c:v>447.94</c:v>
                </c:pt>
                <c:pt idx="876">
                  <c:v>452.49</c:v>
                </c:pt>
                <c:pt idx="877">
                  <c:v>470.29</c:v>
                </c:pt>
                <c:pt idx="878">
                  <c:v>522.42999999999995</c:v>
                </c:pt>
                <c:pt idx="879">
                  <c:v>512.16</c:v>
                </c:pt>
                <c:pt idx="880">
                  <c:v>525.15</c:v>
                </c:pt>
                <c:pt idx="881">
                  <c:v>531.15</c:v>
                </c:pt>
                <c:pt idx="882">
                  <c:v>539.47</c:v>
                </c:pt>
                <c:pt idx="883">
                  <c:v>539.99</c:v>
                </c:pt>
                <c:pt idx="884">
                  <c:v>568</c:v>
                </c:pt>
                <c:pt idx="885">
                  <c:v>573.74</c:v>
                </c:pt>
                <c:pt idx="886">
                  <c:v>574.02</c:v>
                </c:pt>
                <c:pt idx="887">
                  <c:v>584.5</c:v>
                </c:pt>
                <c:pt idx="888">
                  <c:v>577.54</c:v>
                </c:pt>
                <c:pt idx="889">
                  <c:v>578.67999999999995</c:v>
                </c:pt>
                <c:pt idx="890">
                  <c:v>575.29413750000003</c:v>
                </c:pt>
                <c:pt idx="891">
                  <c:v>577.54987500000004</c:v>
                </c:pt>
                <c:pt idx="892">
                  <c:v>594.43998750000003</c:v>
                </c:pt>
                <c:pt idx="893">
                  <c:v>664.84649999999999</c:v>
                </c:pt>
                <c:pt idx="894">
                  <c:v>702.06650000000002</c:v>
                </c:pt>
                <c:pt idx="895">
                  <c:v>685.24187499999903</c:v>
                </c:pt>
                <c:pt idx="896">
                  <c:v>692.289625</c:v>
                </c:pt>
                <c:pt idx="897">
                  <c:v>762.43005000000005</c:v>
                </c:pt>
                <c:pt idx="898">
                  <c:v>743.91639999999995</c:v>
                </c:pt>
                <c:pt idx="899">
                  <c:v>754.36625000000004</c:v>
                </c:pt>
                <c:pt idx="900">
                  <c:v>760.81679999999994</c:v>
                </c:pt>
                <c:pt idx="901">
                  <c:v>729.19258571428497</c:v>
                </c:pt>
                <c:pt idx="902">
                  <c:v>665.95861249999996</c:v>
                </c:pt>
                <c:pt idx="903">
                  <c:v>587.45423749999998</c:v>
                </c:pt>
                <c:pt idx="904">
                  <c:v>624.54200000000003</c:v>
                </c:pt>
                <c:pt idx="905">
                  <c:v>660.60464999999999</c:v>
                </c:pt>
                <c:pt idx="906">
                  <c:v>664.90688750000004</c:v>
                </c:pt>
                <c:pt idx="907">
                  <c:v>627.39261250000004</c:v>
                </c:pt>
                <c:pt idx="908">
                  <c:v>646.7030125</c:v>
                </c:pt>
                <c:pt idx="909">
                  <c:v>646.37847499999998</c:v>
                </c:pt>
                <c:pt idx="910">
                  <c:v>637.95962499999996</c:v>
                </c:pt>
                <c:pt idx="911">
                  <c:v>671.40792499999998</c:v>
                </c:pt>
                <c:pt idx="912">
                  <c:v>675.18633750000004</c:v>
                </c:pt>
                <c:pt idx="913">
                  <c:v>701.71211249999999</c:v>
                </c:pt>
                <c:pt idx="914">
                  <c:v>658.41750000000002</c:v>
                </c:pt>
                <c:pt idx="915">
                  <c:v>676.32943750000004</c:v>
                </c:pt>
                <c:pt idx="916">
                  <c:v>666.48558749999995</c:v>
                </c:pt>
                <c:pt idx="917">
                  <c:v>673.78682500000002</c:v>
                </c:pt>
                <c:pt idx="918">
                  <c:v>636.35886249999999</c:v>
                </c:pt>
                <c:pt idx="919">
                  <c:v>659.55523749999998</c:v>
                </c:pt>
                <c:pt idx="920">
                  <c:v>651.86491249999995</c:v>
                </c:pt>
                <c:pt idx="921">
                  <c:v>648.09490000000005</c:v>
                </c:pt>
                <c:pt idx="922">
                  <c:v>647.9837</c:v>
                </c:pt>
                <c:pt idx="923">
                  <c:v>672.76531249999903</c:v>
                </c:pt>
                <c:pt idx="924">
                  <c:v>657.45248749999996</c:v>
                </c:pt>
                <c:pt idx="925">
                  <c:v>658.83161250000001</c:v>
                </c:pt>
                <c:pt idx="926">
                  <c:v>664.57145000000003</c:v>
                </c:pt>
                <c:pt idx="927">
                  <c:v>662.15335000000005</c:v>
                </c:pt>
                <c:pt idx="928">
                  <c:v>675.45905000000005</c:v>
                </c:pt>
                <c:pt idx="929">
                  <c:v>673.20563749999997</c:v>
                </c:pt>
                <c:pt idx="930">
                  <c:v>672.84320000000002</c:v>
                </c:pt>
                <c:pt idx="931">
                  <c:v>665.64312500000005</c:v>
                </c:pt>
                <c:pt idx="932">
                  <c:v>664.88207499999999</c:v>
                </c:pt>
                <c:pt idx="933">
                  <c:v>651.58136249999995</c:v>
                </c:pt>
                <c:pt idx="934">
                  <c:v>655.84691250000003</c:v>
                </c:pt>
                <c:pt idx="935">
                  <c:v>661.41301250000004</c:v>
                </c:pt>
                <c:pt idx="936">
                  <c:v>654.69544999999903</c:v>
                </c:pt>
                <c:pt idx="937">
                  <c:v>655.06546249999997</c:v>
                </c:pt>
                <c:pt idx="938">
                  <c:v>654.98103749999996</c:v>
                </c:pt>
                <c:pt idx="939">
                  <c:v>655.32875000000001</c:v>
                </c:pt>
                <c:pt idx="940">
                  <c:v>656.88761249999902</c:v>
                </c:pt>
                <c:pt idx="941">
                  <c:v>654.7369625</c:v>
                </c:pt>
                <c:pt idx="942">
                  <c:v>628.01537499999995</c:v>
                </c:pt>
                <c:pt idx="943">
                  <c:v>606.32234285714196</c:v>
                </c:pt>
                <c:pt idx="944">
                  <c:v>515.06189999999901</c:v>
                </c:pt>
                <c:pt idx="945">
                  <c:v>565.05167142857101</c:v>
                </c:pt>
                <c:pt idx="946">
                  <c:v>577.315771428571</c:v>
                </c:pt>
                <c:pt idx="947">
                  <c:v>576.55908571428495</c:v>
                </c:pt>
                <c:pt idx="948">
                  <c:v>588.23127142857095</c:v>
                </c:pt>
                <c:pt idx="949">
                  <c:v>594.27488571428501</c:v>
                </c:pt>
                <c:pt idx="950">
                  <c:v>592.69749999999999</c:v>
                </c:pt>
                <c:pt idx="951">
                  <c:v>588.77538749999997</c:v>
                </c:pt>
                <c:pt idx="952">
                  <c:v>592.18989999999997</c:v>
                </c:pt>
                <c:pt idx="953">
                  <c:v>589.24185</c:v>
                </c:pt>
                <c:pt idx="954">
                  <c:v>587.75559999999996</c:v>
                </c:pt>
                <c:pt idx="955">
                  <c:v>586.43453750000003</c:v>
                </c:pt>
                <c:pt idx="956">
                  <c:v>570.97641428571399</c:v>
                </c:pt>
                <c:pt idx="957">
                  <c:v>570.14222499999903</c:v>
                </c:pt>
                <c:pt idx="958">
                  <c:v>581.11858749999999</c:v>
                </c:pt>
                <c:pt idx="959">
                  <c:v>575.51800000000003</c:v>
                </c:pt>
                <c:pt idx="960">
                  <c:v>576.03608750000001</c:v>
                </c:pt>
                <c:pt idx="961">
                  <c:v>576.65707499999996</c:v>
                </c:pt>
                <c:pt idx="962">
                  <c:v>583.20786250000003</c:v>
                </c:pt>
                <c:pt idx="963">
                  <c:v>582.82167500000003</c:v>
                </c:pt>
                <c:pt idx="964">
                  <c:v>588.97276250000004</c:v>
                </c:pt>
                <c:pt idx="965">
                  <c:v>586.18515000000002</c:v>
                </c:pt>
                <c:pt idx="966">
                  <c:v>582.84798750000004</c:v>
                </c:pt>
                <c:pt idx="967">
                  <c:v>579.86365000000001</c:v>
                </c:pt>
                <c:pt idx="968">
                  <c:v>581.07245</c:v>
                </c:pt>
                <c:pt idx="969">
                  <c:v>571.5419875</c:v>
                </c:pt>
                <c:pt idx="970">
                  <c:v>576.53399999999999</c:v>
                </c:pt>
                <c:pt idx="971">
                  <c:v>575.22441249999997</c:v>
                </c:pt>
                <c:pt idx="972">
                  <c:v>578.61657500000001</c:v>
                </c:pt>
                <c:pt idx="973">
                  <c:v>574.82793749999996</c:v>
                </c:pt>
                <c:pt idx="974">
                  <c:v>572.81837499999995</c:v>
                </c:pt>
                <c:pt idx="975">
                  <c:v>576.21799999999996</c:v>
                </c:pt>
                <c:pt idx="976">
                  <c:v>600.88608750000003</c:v>
                </c:pt>
                <c:pt idx="977">
                  <c:v>610.59875</c:v>
                </c:pt>
                <c:pt idx="978">
                  <c:v>608.10974999999996</c:v>
                </c:pt>
                <c:pt idx="979">
                  <c:v>611.09747500000003</c:v>
                </c:pt>
                <c:pt idx="980">
                  <c:v>614.46376250000003</c:v>
                </c:pt>
                <c:pt idx="981">
                  <c:v>627.77787499999999</c:v>
                </c:pt>
                <c:pt idx="982">
                  <c:v>625.07089999999903</c:v>
                </c:pt>
                <c:pt idx="983">
                  <c:v>625.76350000000002</c:v>
                </c:pt>
                <c:pt idx="984">
                  <c:v>608.15854999999999</c:v>
                </c:pt>
                <c:pt idx="985">
                  <c:v>609.67049999999995</c:v>
                </c:pt>
                <c:pt idx="986">
                  <c:v>610.92812500000002</c:v>
                </c:pt>
                <c:pt idx="987">
                  <c:v>612.08473749999996</c:v>
                </c:pt>
                <c:pt idx="988">
                  <c:v>610.38612499999999</c:v>
                </c:pt>
                <c:pt idx="989">
                  <c:v>609.11464999999998</c:v>
                </c:pt>
                <c:pt idx="990">
                  <c:v>608.00687500000004</c:v>
                </c:pt>
                <c:pt idx="991">
                  <c:v>611.58590000000004</c:v>
                </c:pt>
                <c:pt idx="992">
                  <c:v>610.19650000000001</c:v>
                </c:pt>
                <c:pt idx="993">
                  <c:v>609.74874999999997</c:v>
                </c:pt>
                <c:pt idx="994">
                  <c:v>598.88487499999997</c:v>
                </c:pt>
                <c:pt idx="995">
                  <c:v>597.42259999999999</c:v>
                </c:pt>
                <c:pt idx="996">
                  <c:v>604.22249999999997</c:v>
                </c:pt>
                <c:pt idx="997">
                  <c:v>603.8854</c:v>
                </c:pt>
                <c:pt idx="998">
                  <c:v>601.74723749999998</c:v>
                </c:pt>
                <c:pt idx="999">
                  <c:v>608.14696249999997</c:v>
                </c:pt>
                <c:pt idx="1000">
                  <c:v>605.96221249999996</c:v>
                </c:pt>
                <c:pt idx="1001">
                  <c:v>605.67947500000002</c:v>
                </c:pt>
                <c:pt idx="1002">
                  <c:v>606.36374999999998</c:v>
                </c:pt>
                <c:pt idx="1003">
                  <c:v>609.39628749999997</c:v>
                </c:pt>
                <c:pt idx="1004">
                  <c:v>614.82380000000001</c:v>
                </c:pt>
                <c:pt idx="1005">
                  <c:v>610.51891249999903</c:v>
                </c:pt>
                <c:pt idx="1006">
                  <c:v>611.85109999999997</c:v>
                </c:pt>
                <c:pt idx="1007">
                  <c:v>609.62481249999996</c:v>
                </c:pt>
                <c:pt idx="1008">
                  <c:v>612.35228749999999</c:v>
                </c:pt>
                <c:pt idx="1009">
                  <c:v>612.08875</c:v>
                </c:pt>
                <c:pt idx="1010">
                  <c:v>617.21034999999995</c:v>
                </c:pt>
                <c:pt idx="1011">
                  <c:v>618.04600000000005</c:v>
                </c:pt>
                <c:pt idx="1012">
                  <c:v>615.65674999999999</c:v>
                </c:pt>
                <c:pt idx="1013">
                  <c:v>617.54825000000005</c:v>
                </c:pt>
                <c:pt idx="1014">
                  <c:v>639.30994999999996</c:v>
                </c:pt>
                <c:pt idx="1015">
                  <c:v>635.0139375</c:v>
                </c:pt>
                <c:pt idx="1016">
                  <c:v>635.96508749999998</c:v>
                </c:pt>
                <c:pt idx="1017">
                  <c:v>639.56564285714205</c:v>
                </c:pt>
                <c:pt idx="1018">
                  <c:v>637.94985714285701</c:v>
                </c:pt>
                <c:pt idx="1019">
                  <c:v>641.42512499999998</c:v>
                </c:pt>
                <c:pt idx="1020">
                  <c:v>638.18338749999998</c:v>
                </c:pt>
                <c:pt idx="1021">
                  <c:v>636.29650000000004</c:v>
                </c:pt>
                <c:pt idx="1022">
                  <c:v>629.25367500000004</c:v>
                </c:pt>
                <c:pt idx="1023">
                  <c:v>630.22704999999996</c:v>
                </c:pt>
                <c:pt idx="1024">
                  <c:v>631.92421249999995</c:v>
                </c:pt>
                <c:pt idx="1025">
                  <c:v>655.48866250000003</c:v>
                </c:pt>
                <c:pt idx="1026">
                  <c:v>653.00286249999999</c:v>
                </c:pt>
                <c:pt idx="1027">
                  <c:v>651.39642500000002</c:v>
                </c:pt>
                <c:pt idx="1028">
                  <c:v>655.31994999999995</c:v>
                </c:pt>
                <c:pt idx="1029">
                  <c:v>672.22141250000004</c:v>
                </c:pt>
                <c:pt idx="1030">
                  <c:v>682.22396249999997</c:v>
                </c:pt>
                <c:pt idx="1031">
                  <c:v>687.68833749999999</c:v>
                </c:pt>
                <c:pt idx="1032">
                  <c:v>714.89544999999998</c:v>
                </c:pt>
                <c:pt idx="1033">
                  <c:v>698.00339999999903</c:v>
                </c:pt>
                <c:pt idx="1034">
                  <c:v>702.00151249999999</c:v>
                </c:pt>
                <c:pt idx="1035">
                  <c:v>728.20688749999999</c:v>
                </c:pt>
                <c:pt idx="1036">
                  <c:v>733.33612500000004</c:v>
                </c:pt>
                <c:pt idx="1037">
                  <c:v>686.17087500000002</c:v>
                </c:pt>
                <c:pt idx="1038">
                  <c:v>703.69408750000002</c:v>
                </c:pt>
                <c:pt idx="1039">
                  <c:v>704.79089999999997</c:v>
                </c:pt>
                <c:pt idx="1040">
                  <c:v>712.00324999999998</c:v>
                </c:pt>
                <c:pt idx="1041">
                  <c:v>703.81899999999996</c:v>
                </c:pt>
                <c:pt idx="1042">
                  <c:v>708.974875</c:v>
                </c:pt>
                <c:pt idx="1043">
                  <c:v>720.93010000000004</c:v>
                </c:pt>
                <c:pt idx="1044">
                  <c:v>713.69012499999997</c:v>
                </c:pt>
                <c:pt idx="1045">
                  <c:v>715.45929999999998</c:v>
                </c:pt>
                <c:pt idx="1046">
                  <c:v>703.71799999999996</c:v>
                </c:pt>
                <c:pt idx="1047">
                  <c:v>701.90112499999998</c:v>
                </c:pt>
                <c:pt idx="1048">
                  <c:v>706.46787500000005</c:v>
                </c:pt>
                <c:pt idx="1049">
                  <c:v>710.91012499999999</c:v>
                </c:pt>
                <c:pt idx="1050">
                  <c:v>736.91437499999995</c:v>
                </c:pt>
                <c:pt idx="1051">
                  <c:v>736.9615</c:v>
                </c:pt>
                <c:pt idx="1052">
                  <c:v>747.52176250000002</c:v>
                </c:pt>
                <c:pt idx="1053">
                  <c:v>750.03087500000004</c:v>
                </c:pt>
                <c:pt idx="1054">
                  <c:v>729.06662500000004</c:v>
                </c:pt>
                <c:pt idx="1055">
                  <c:v>738.53762500000005</c:v>
                </c:pt>
                <c:pt idx="1056">
                  <c:v>748.74937499999999</c:v>
                </c:pt>
                <c:pt idx="1057">
                  <c:v>741.63840000000005</c:v>
                </c:pt>
                <c:pt idx="1058">
                  <c:v>737.45037500000001</c:v>
                </c:pt>
                <c:pt idx="1059">
                  <c:v>739.78612499999997</c:v>
                </c:pt>
                <c:pt idx="1060">
                  <c:v>733.673</c:v>
                </c:pt>
                <c:pt idx="1061">
                  <c:v>727.96550000000002</c:v>
                </c:pt>
                <c:pt idx="1062">
                  <c:v>733.05212499999902</c:v>
                </c:pt>
                <c:pt idx="1063">
                  <c:v>732.71212500000001</c:v>
                </c:pt>
                <c:pt idx="1064">
                  <c:v>742.69676249999998</c:v>
                </c:pt>
                <c:pt idx="1065">
                  <c:v>752.24612500000001</c:v>
                </c:pt>
                <c:pt idx="1066">
                  <c:v>772.43724999999995</c:v>
                </c:pt>
                <c:pt idx="1067">
                  <c:v>764.33962499999996</c:v>
                </c:pt>
                <c:pt idx="1068">
                  <c:v>764.81624999999997</c:v>
                </c:pt>
                <c:pt idx="1069">
                  <c:v>754.63974999999903</c:v>
                </c:pt>
                <c:pt idx="1070">
                  <c:v>756.62149999999997</c:v>
                </c:pt>
                <c:pt idx="1071">
                  <c:v>766.11663750000002</c:v>
                </c:pt>
                <c:pt idx="1072">
                  <c:v>769.72974999999997</c:v>
                </c:pt>
                <c:pt idx="1073">
                  <c:v>770.02812500000005</c:v>
                </c:pt>
                <c:pt idx="1074">
                  <c:v>773.40125</c:v>
                </c:pt>
                <c:pt idx="1075">
                  <c:v>768.30312500000002</c:v>
                </c:pt>
                <c:pt idx="1076">
                  <c:v>777.00687500000004</c:v>
                </c:pt>
                <c:pt idx="1077">
                  <c:v>778.49350000000004</c:v>
                </c:pt>
                <c:pt idx="1078">
                  <c:v>774.89700000000005</c:v>
                </c:pt>
                <c:pt idx="1079">
                  <c:v>776.75215000000003</c:v>
                </c:pt>
                <c:pt idx="1080">
                  <c:v>781.56837499999995</c:v>
                </c:pt>
                <c:pt idx="1081">
                  <c:v>788.70550000000003</c:v>
                </c:pt>
                <c:pt idx="1082">
                  <c:v>788.40575000000001</c:v>
                </c:pt>
                <c:pt idx="1083">
                  <c:v>789.52412500000003</c:v>
                </c:pt>
                <c:pt idx="1084">
                  <c:v>793.09013749999997</c:v>
                </c:pt>
                <c:pt idx="1085">
                  <c:v>824.21893750000004</c:v>
                </c:pt>
                <c:pt idx="1086">
                  <c:v>860.599875</c:v>
                </c:pt>
                <c:pt idx="1087">
                  <c:v>901.31823750000001</c:v>
                </c:pt>
                <c:pt idx="1088">
                  <c:v>891.61261249999995</c:v>
                </c:pt>
                <c:pt idx="1089">
                  <c:v>886.90037499999903</c:v>
                </c:pt>
                <c:pt idx="1090">
                  <c:v>897.335375</c:v>
                </c:pt>
                <c:pt idx="1091">
                  <c:v>930.37599999999998</c:v>
                </c:pt>
                <c:pt idx="1092">
                  <c:v>967.48037499999998</c:v>
                </c:pt>
                <c:pt idx="1093">
                  <c:v>963.38162499999999</c:v>
                </c:pt>
                <c:pt idx="1094">
                  <c:v>952.15637500000003</c:v>
                </c:pt>
                <c:pt idx="1095">
                  <c:v>959.87987499999997</c:v>
                </c:pt>
                <c:pt idx="1096">
                  <c:v>997.72987499999999</c:v>
                </c:pt>
                <c:pt idx="1097">
                  <c:v>1015.9771125</c:v>
                </c:pt>
                <c:pt idx="1098">
                  <c:v>1023.141875</c:v>
                </c:pt>
                <c:pt idx="1099">
                  <c:v>1126.7633375</c:v>
                </c:pt>
                <c:pt idx="1100">
                  <c:v>994.67487500000004</c:v>
                </c:pt>
                <c:pt idx="1101">
                  <c:v>883.09917499999995</c:v>
                </c:pt>
                <c:pt idx="1102">
                  <c:v>896.830375</c:v>
                </c:pt>
                <c:pt idx="1103">
                  <c:v>908.14903749999996</c:v>
                </c:pt>
                <c:pt idx="1104">
                  <c:v>894.18025</c:v>
                </c:pt>
                <c:pt idx="1105">
                  <c:v>906.05691428571402</c:v>
                </c:pt>
                <c:pt idx="1106">
                  <c:v>785.22373749999997</c:v>
                </c:pt>
                <c:pt idx="1107">
                  <c:v>803.37237500000003</c:v>
                </c:pt>
                <c:pt idx="1108">
                  <c:v>826.29566250000005</c:v>
                </c:pt>
                <c:pt idx="1109">
                  <c:v>817.91287499999999</c:v>
                </c:pt>
                <c:pt idx="1110">
                  <c:v>822.20759999999996</c:v>
                </c:pt>
                <c:pt idx="1111">
                  <c:v>830.50512500000002</c:v>
                </c:pt>
                <c:pt idx="1112">
                  <c:v>903.84574999999995</c:v>
                </c:pt>
                <c:pt idx="1113">
                  <c:v>874.99496250000004</c:v>
                </c:pt>
                <c:pt idx="1114">
                  <c:v>895.79887499999995</c:v>
                </c:pt>
                <c:pt idx="1115">
                  <c:v>893.62108750000004</c:v>
                </c:pt>
                <c:pt idx="1116">
                  <c:v>920.4479</c:v>
                </c:pt>
                <c:pt idx="1117">
                  <c:v>918.60362499999997</c:v>
                </c:pt>
                <c:pt idx="1118">
                  <c:v>922.07361249999997</c:v>
                </c:pt>
                <c:pt idx="1119">
                  <c:v>890.32022500000005</c:v>
                </c:pt>
                <c:pt idx="1120">
                  <c:v>893.04562499999997</c:v>
                </c:pt>
                <c:pt idx="1121">
                  <c:v>915.95624999999995</c:v>
                </c:pt>
                <c:pt idx="1122">
                  <c:v>919.27975000000004</c:v>
                </c:pt>
                <c:pt idx="1123">
                  <c:v>920.31224999999995</c:v>
                </c:pt>
                <c:pt idx="1124">
                  <c:v>915.93299999999999</c:v>
                </c:pt>
                <c:pt idx="1125">
                  <c:v>921.17932499999995</c:v>
                </c:pt>
                <c:pt idx="1126">
                  <c:v>964.70607500000006</c:v>
                </c:pt>
                <c:pt idx="1127">
                  <c:v>979.70387499999902</c:v>
                </c:pt>
                <c:pt idx="1128">
                  <c:v>1007.6137125</c:v>
                </c:pt>
                <c:pt idx="1129">
                  <c:v>1013.027</c:v>
                </c:pt>
                <c:pt idx="1130">
                  <c:v>1030.9994125000001</c:v>
                </c:pt>
                <c:pt idx="1131">
                  <c:v>1014.837725</c:v>
                </c:pt>
                <c:pt idx="1132">
                  <c:v>1024.0137500000001</c:v>
                </c:pt>
                <c:pt idx="1133">
                  <c:v>1050.1099999999999</c:v>
                </c:pt>
                <c:pt idx="1134">
                  <c:v>1052.3766125</c:v>
                </c:pt>
                <c:pt idx="1135">
                  <c:v>976.10299999999995</c:v>
                </c:pt>
                <c:pt idx="1136">
                  <c:v>999.10349999999903</c:v>
                </c:pt>
                <c:pt idx="1137">
                  <c:v>1008.8466625</c:v>
                </c:pt>
                <c:pt idx="1138">
                  <c:v>1000.6046250000001</c:v>
                </c:pt>
                <c:pt idx="1139">
                  <c:v>999.87737500000003</c:v>
                </c:pt>
                <c:pt idx="1140">
                  <c:v>1011.78025</c:v>
                </c:pt>
                <c:pt idx="1141">
                  <c:v>1012.3259875</c:v>
                </c:pt>
                <c:pt idx="1142">
                  <c:v>1035.2081249999901</c:v>
                </c:pt>
                <c:pt idx="1143">
                  <c:v>1055.53685</c:v>
                </c:pt>
                <c:pt idx="1144">
                  <c:v>1056.6371374999901</c:v>
                </c:pt>
                <c:pt idx="1145">
                  <c:v>1052.7792857142799</c:v>
                </c:pt>
                <c:pt idx="1146">
                  <c:v>1084.7550125</c:v>
                </c:pt>
                <c:pt idx="1147">
                  <c:v>1123.7884285714199</c:v>
                </c:pt>
                <c:pt idx="1148">
                  <c:v>1123.2231875</c:v>
                </c:pt>
                <c:pt idx="1149">
                  <c:v>1172.0171499999999</c:v>
                </c:pt>
                <c:pt idx="1150">
                  <c:v>1174.86625</c:v>
                </c:pt>
                <c:pt idx="1151">
                  <c:v>1150.6057142857101</c:v>
                </c:pt>
                <c:pt idx="1152">
                  <c:v>1175.0497499999999</c:v>
                </c:pt>
                <c:pt idx="1153">
                  <c:v>1190.7519500000001</c:v>
                </c:pt>
                <c:pt idx="1154">
                  <c:v>1187.56528571428</c:v>
                </c:pt>
                <c:pt idx="1155">
                  <c:v>1222.4993999999999</c:v>
                </c:pt>
                <c:pt idx="1156">
                  <c:v>1259.4108166666599</c:v>
                </c:pt>
                <c:pt idx="1157">
                  <c:v>1285.1400000000001</c:v>
                </c:pt>
                <c:pt idx="1158">
                  <c:v>1267.0272</c:v>
                </c:pt>
                <c:pt idx="1159">
                  <c:v>1270.9332999999999</c:v>
                </c:pt>
                <c:pt idx="1160">
                  <c:v>1275.197375</c:v>
                </c:pt>
                <c:pt idx="1161">
                  <c:v>1238.4469999999999</c:v>
                </c:pt>
                <c:pt idx="1162">
                  <c:v>1157.3933</c:v>
                </c:pt>
                <c:pt idx="1163">
                  <c:v>1192.46914285714</c:v>
                </c:pt>
                <c:pt idx="1164">
                  <c:v>1098.6171285714199</c:v>
                </c:pt>
                <c:pt idx="1165">
                  <c:v>1179.1598750000001</c:v>
                </c:pt>
                <c:pt idx="1166">
                  <c:v>1227.494625</c:v>
                </c:pt>
                <c:pt idx="1167">
                  <c:v>1239.816225</c:v>
                </c:pt>
                <c:pt idx="1168">
                  <c:v>1245.3707857142799</c:v>
                </c:pt>
                <c:pt idx="1169">
                  <c:v>1257.399625</c:v>
                </c:pt>
                <c:pt idx="1170">
                  <c:v>1180.94565714285</c:v>
                </c:pt>
                <c:pt idx="1171">
                  <c:v>1091.1718874999999</c:v>
                </c:pt>
                <c:pt idx="1172">
                  <c:v>952.23236250000002</c:v>
                </c:pt>
                <c:pt idx="1173">
                  <c:v>1029.8008124999999</c:v>
                </c:pt>
                <c:pt idx="1174">
                  <c:v>1049.0844875</c:v>
                </c:pt>
                <c:pt idx="1175">
                  <c:v>1118.6300428571401</c:v>
                </c:pt>
                <c:pt idx="1176">
                  <c:v>1028.7268624999999</c:v>
                </c:pt>
                <c:pt idx="1177">
                  <c:v>1038.789</c:v>
                </c:pt>
                <c:pt idx="1178">
                  <c:v>941.91971428571401</c:v>
                </c:pt>
                <c:pt idx="1179">
                  <c:v>959.34008571428501</c:v>
                </c:pt>
                <c:pt idx="1180">
                  <c:v>956.78631250000001</c:v>
                </c:pt>
                <c:pt idx="1181">
                  <c:v>1037.2292499999901</c:v>
                </c:pt>
                <c:pt idx="1182">
                  <c:v>1046.1276250000001</c:v>
                </c:pt>
                <c:pt idx="1183">
                  <c:v>1040.5754999999999</c:v>
                </c:pt>
                <c:pt idx="1184">
                  <c:v>1037.90455</c:v>
                </c:pt>
                <c:pt idx="1185">
                  <c:v>1079.5493142857099</c:v>
                </c:pt>
                <c:pt idx="1186">
                  <c:v>1086.9295714285699</c:v>
                </c:pt>
                <c:pt idx="1187">
                  <c:v>1099.1691249999999</c:v>
                </c:pt>
                <c:pt idx="1188">
                  <c:v>1141.8130000000001</c:v>
                </c:pt>
                <c:pt idx="1189">
                  <c:v>1141.6003625000001</c:v>
                </c:pt>
                <c:pt idx="1190">
                  <c:v>1133.0793142857101</c:v>
                </c:pt>
                <c:pt idx="1191">
                  <c:v>1196.3079375</c:v>
                </c:pt>
                <c:pt idx="1192">
                  <c:v>1190.45425</c:v>
                </c:pt>
                <c:pt idx="1193">
                  <c:v>1181.1498375000001</c:v>
                </c:pt>
                <c:pt idx="1194">
                  <c:v>1208.8005000000001</c:v>
                </c:pt>
                <c:pt idx="1195">
                  <c:v>1207.7448750000001</c:v>
                </c:pt>
                <c:pt idx="1196">
                  <c:v>1226.6170374999999</c:v>
                </c:pt>
                <c:pt idx="1197">
                  <c:v>1218.9220499999999</c:v>
                </c:pt>
                <c:pt idx="1198">
                  <c:v>1180.0237125000001</c:v>
                </c:pt>
                <c:pt idx="1199">
                  <c:v>1185.26005714285</c:v>
                </c:pt>
                <c:pt idx="1200">
                  <c:v>1184.8806714285699</c:v>
                </c:pt>
                <c:pt idx="1201">
                  <c:v>1186.9274124999999</c:v>
                </c:pt>
                <c:pt idx="1202">
                  <c:v>1205.634875</c:v>
                </c:pt>
                <c:pt idx="1203">
                  <c:v>1216.18674285714</c:v>
                </c:pt>
                <c:pt idx="1204">
                  <c:v>1217.9300874999999</c:v>
                </c:pt>
                <c:pt idx="1205">
                  <c:v>1241.6863249999999</c:v>
                </c:pt>
                <c:pt idx="1206">
                  <c:v>1258.3614124999999</c:v>
                </c:pt>
                <c:pt idx="1207">
                  <c:v>1261.3112249999999</c:v>
                </c:pt>
                <c:pt idx="1208">
                  <c:v>1257.9881124999999</c:v>
                </c:pt>
                <c:pt idx="1209">
                  <c:v>1262.902775</c:v>
                </c:pt>
                <c:pt idx="1210">
                  <c:v>1279.4146874999999</c:v>
                </c:pt>
                <c:pt idx="1211">
                  <c:v>1309.1098750000001</c:v>
                </c:pt>
                <c:pt idx="1212">
                  <c:v>1345.3539125</c:v>
                </c:pt>
                <c:pt idx="1213">
                  <c:v>1331.29442857142</c:v>
                </c:pt>
                <c:pt idx="1214">
                  <c:v>1334.9790375</c:v>
                </c:pt>
                <c:pt idx="1215">
                  <c:v>1353.0045</c:v>
                </c:pt>
                <c:pt idx="1216">
                  <c:v>1417.1728125</c:v>
                </c:pt>
                <c:pt idx="1217">
                  <c:v>1452.0762875</c:v>
                </c:pt>
                <c:pt idx="1218">
                  <c:v>1507.57685714285</c:v>
                </c:pt>
                <c:pt idx="1219">
                  <c:v>1508.2921249999999</c:v>
                </c:pt>
                <c:pt idx="1220">
                  <c:v>1533.33507142857</c:v>
                </c:pt>
                <c:pt idx="1221">
                  <c:v>1560.4102</c:v>
                </c:pt>
                <c:pt idx="1222">
                  <c:v>1535.8684285714201</c:v>
                </c:pt>
                <c:pt idx="1223">
                  <c:v>1640.6192249999999</c:v>
                </c:pt>
                <c:pt idx="1224">
                  <c:v>1721.2849714285701</c:v>
                </c:pt>
                <c:pt idx="1225">
                  <c:v>1762.88625</c:v>
                </c:pt>
                <c:pt idx="1226">
                  <c:v>1820.9905624999999</c:v>
                </c:pt>
                <c:pt idx="1227">
                  <c:v>1720.4784999999999</c:v>
                </c:pt>
                <c:pt idx="1228">
                  <c:v>1771.9200125</c:v>
                </c:pt>
                <c:pt idx="1229">
                  <c:v>1776.3164999999999</c:v>
                </c:pt>
                <c:pt idx="1230">
                  <c:v>1723.1269374999999</c:v>
                </c:pt>
                <c:pt idx="1231">
                  <c:v>1739.0319750000001</c:v>
                </c:pt>
                <c:pt idx="1232">
                  <c:v>1807.4850624999999</c:v>
                </c:pt>
                <c:pt idx="1233">
                  <c:v>1899.0828875</c:v>
                </c:pt>
                <c:pt idx="1234">
                  <c:v>1961.5204874999999</c:v>
                </c:pt>
                <c:pt idx="1235">
                  <c:v>2052.9097875000002</c:v>
                </c:pt>
                <c:pt idx="1236">
                  <c:v>2046.5344625</c:v>
                </c:pt>
                <c:pt idx="1237">
                  <c:v>2090.6623125000001</c:v>
                </c:pt>
                <c:pt idx="1238">
                  <c:v>2287.7102875</c:v>
                </c:pt>
                <c:pt idx="1239">
                  <c:v>2379.1938333333301</c:v>
                </c:pt>
                <c:pt idx="1240">
                  <c:v>2387.2062857142801</c:v>
                </c:pt>
                <c:pt idx="1241">
                  <c:v>2211.9768571428499</c:v>
                </c:pt>
                <c:pt idx="1242">
                  <c:v>2014.0529624999999</c:v>
                </c:pt>
                <c:pt idx="1243">
                  <c:v>2192.9807999999998</c:v>
                </c:pt>
                <c:pt idx="1244">
                  <c:v>2275.9306999999999</c:v>
                </c:pt>
                <c:pt idx="1245">
                  <c:v>2239.2053428571398</c:v>
                </c:pt>
                <c:pt idx="1246">
                  <c:v>2285.9339142857102</c:v>
                </c:pt>
                <c:pt idx="1247">
                  <c:v>2399.2426714285698</c:v>
                </c:pt>
                <c:pt idx="1248">
                  <c:v>2446.1424142857099</c:v>
                </c:pt>
                <c:pt idx="1249">
                  <c:v>2525.7651584699902</c:v>
                </c:pt>
                <c:pt idx="1250">
                  <c:v>2516.1731428571402</c:v>
                </c:pt>
                <c:pt idx="1251">
                  <c:v>2698.3138125</c:v>
                </c:pt>
                <c:pt idx="1252">
                  <c:v>2883.3136966371399</c:v>
                </c:pt>
                <c:pt idx="1253">
                  <c:v>2664.9208625000001</c:v>
                </c:pt>
                <c:pt idx="1254">
                  <c:v>2792.9991875000001</c:v>
                </c:pt>
                <c:pt idx="1255">
                  <c:v>2827.4913000000001</c:v>
                </c:pt>
                <c:pt idx="1256">
                  <c:v>2845.3728571428501</c:v>
                </c:pt>
                <c:pt idx="1257">
                  <c:v>2961.8296124999902</c:v>
                </c:pt>
                <c:pt idx="1258">
                  <c:v>2657.6750625</c:v>
                </c:pt>
                <c:pt idx="1259">
                  <c:v>2748.1850857142799</c:v>
                </c:pt>
                <c:pt idx="1260">
                  <c:v>2447.0415625000001</c:v>
                </c:pt>
                <c:pt idx="1261">
                  <c:v>2442.4802500000001</c:v>
                </c:pt>
                <c:pt idx="1262">
                  <c:v>2464.9598142857099</c:v>
                </c:pt>
                <c:pt idx="1263">
                  <c:v>2665.9270000000001</c:v>
                </c:pt>
                <c:pt idx="1264">
                  <c:v>2507.3892521442799</c:v>
                </c:pt>
                <c:pt idx="1265">
                  <c:v>2617.2102625000002</c:v>
                </c:pt>
                <c:pt idx="1266">
                  <c:v>2754.9782500000001</c:v>
                </c:pt>
                <c:pt idx="1267">
                  <c:v>2671.0432500000002</c:v>
                </c:pt>
                <c:pt idx="1268">
                  <c:v>2727.2880125000001</c:v>
                </c:pt>
                <c:pt idx="1269">
                  <c:v>2710.4122857142802</c:v>
                </c:pt>
                <c:pt idx="1270">
                  <c:v>2589.1648875000001</c:v>
                </c:pt>
                <c:pt idx="1271">
                  <c:v>2512.3662857142799</c:v>
                </c:pt>
                <c:pt idx="1272">
                  <c:v>2436.45105714285</c:v>
                </c:pt>
                <c:pt idx="1273">
                  <c:v>2517.9031142857102</c:v>
                </c:pt>
                <c:pt idx="1274">
                  <c:v>2585.3491857142799</c:v>
                </c:pt>
                <c:pt idx="1275">
                  <c:v>2544.414475</c:v>
                </c:pt>
                <c:pt idx="1276">
                  <c:v>2477.6413750000002</c:v>
                </c:pt>
                <c:pt idx="1277">
                  <c:v>2434.0778624999998</c:v>
                </c:pt>
                <c:pt idx="1278">
                  <c:v>2501.1913428571402</c:v>
                </c:pt>
                <c:pt idx="1279">
                  <c:v>2561.2254285714198</c:v>
                </c:pt>
                <c:pt idx="1280">
                  <c:v>2599.7298375</c:v>
                </c:pt>
                <c:pt idx="1281">
                  <c:v>2619.1875030042802</c:v>
                </c:pt>
                <c:pt idx="1282">
                  <c:v>2609.9677499999998</c:v>
                </c:pt>
                <c:pt idx="1283">
                  <c:v>2491.2012142857102</c:v>
                </c:pt>
                <c:pt idx="1284">
                  <c:v>2562.1306624999902</c:v>
                </c:pt>
                <c:pt idx="1285">
                  <c:v>2536.2389374999998</c:v>
                </c:pt>
                <c:pt idx="1286">
                  <c:v>2366.17014285714</c:v>
                </c:pt>
                <c:pt idx="1287">
                  <c:v>2369.8621285714198</c:v>
                </c:pt>
                <c:pt idx="1288">
                  <c:v>2385.7485714285699</c:v>
                </c:pt>
                <c:pt idx="1289">
                  <c:v>2354.7834166666598</c:v>
                </c:pt>
                <c:pt idx="1290">
                  <c:v>2190.94783333333</c:v>
                </c:pt>
                <c:pt idx="1291">
                  <c:v>2058.9955999999902</c:v>
                </c:pt>
                <c:pt idx="1292">
                  <c:v>1931.2143000000001</c:v>
                </c:pt>
                <c:pt idx="1293">
                  <c:v>2176.6234875</c:v>
                </c:pt>
                <c:pt idx="1294">
                  <c:v>2320.1222499999999</c:v>
                </c:pt>
                <c:pt idx="1295">
                  <c:v>2264.7656999999999</c:v>
                </c:pt>
                <c:pt idx="1296">
                  <c:v>2898.18841666666</c:v>
                </c:pt>
                <c:pt idx="1297">
                  <c:v>2682.1953625000001</c:v>
                </c:pt>
                <c:pt idx="1298">
                  <c:v>2807.6098571428502</c:v>
                </c:pt>
                <c:pt idx="1299">
                  <c:v>2725.5497166666601</c:v>
                </c:pt>
                <c:pt idx="1300">
                  <c:v>2751.8210285714199</c:v>
                </c:pt>
                <c:pt idx="1301">
                  <c:v>2560.9979166666599</c:v>
                </c:pt>
                <c:pt idx="1302">
                  <c:v>2495.0285857142799</c:v>
                </c:pt>
                <c:pt idx="1303">
                  <c:v>2647.625</c:v>
                </c:pt>
                <c:pt idx="1304">
                  <c:v>2781.6365833333298</c:v>
                </c:pt>
                <c:pt idx="1305">
                  <c:v>2722.5127857142802</c:v>
                </c:pt>
                <c:pt idx="1306">
                  <c:v>2745.9554166666599</c:v>
                </c:pt>
                <c:pt idx="1307">
                  <c:v>2866.43166666666</c:v>
                </c:pt>
                <c:pt idx="1308">
                  <c:v>2710.4130666666601</c:v>
                </c:pt>
                <c:pt idx="1309">
                  <c:v>2693.63398333333</c:v>
                </c:pt>
                <c:pt idx="1310">
                  <c:v>2794.1177166666598</c:v>
                </c:pt>
                <c:pt idx="1311">
                  <c:v>2873.8510833333298</c:v>
                </c:pt>
                <c:pt idx="1312">
                  <c:v>3218.1150166666598</c:v>
                </c:pt>
                <c:pt idx="1313">
                  <c:v>3252.5625333333301</c:v>
                </c:pt>
                <c:pt idx="1314">
                  <c:v>3407.22683333333</c:v>
                </c:pt>
                <c:pt idx="1315">
                  <c:v>3457.37433333333</c:v>
                </c:pt>
                <c:pt idx="1316">
                  <c:v>3357.3263166666602</c:v>
                </c:pt>
                <c:pt idx="1317">
                  <c:v>3424.4041999999999</c:v>
                </c:pt>
                <c:pt idx="1318">
                  <c:v>3632.5066666666598</c:v>
                </c:pt>
                <c:pt idx="1319">
                  <c:v>3852.8029142857099</c:v>
                </c:pt>
                <c:pt idx="1320">
                  <c:v>4125.5480200000002</c:v>
                </c:pt>
                <c:pt idx="1321">
                  <c:v>4282.9920000000002</c:v>
                </c:pt>
                <c:pt idx="1322">
                  <c:v>4217.0283285714204</c:v>
                </c:pt>
                <c:pt idx="1323">
                  <c:v>4360.8768714285698</c:v>
                </c:pt>
                <c:pt idx="1324">
                  <c:v>4328.7257166666604</c:v>
                </c:pt>
                <c:pt idx="1325">
                  <c:v>4130.4400666666597</c:v>
                </c:pt>
                <c:pt idx="1326">
                  <c:v>4222.6622142857104</c:v>
                </c:pt>
                <c:pt idx="1327">
                  <c:v>4157.9580333333297</c:v>
                </c:pt>
                <c:pt idx="1328">
                  <c:v>4043.7220000000002</c:v>
                </c:pt>
                <c:pt idx="1329">
                  <c:v>4082.18098333333</c:v>
                </c:pt>
                <c:pt idx="1330">
                  <c:v>4174.95</c:v>
                </c:pt>
                <c:pt idx="1331">
                  <c:v>4340.3167166666599</c:v>
                </c:pt>
                <c:pt idx="1332">
                  <c:v>4363.0544499999996</c:v>
                </c:pt>
                <c:pt idx="1333">
                  <c:v>4360.5133166666601</c:v>
                </c:pt>
                <c:pt idx="1334">
                  <c:v>4354.3083333333298</c:v>
                </c:pt>
                <c:pt idx="1335">
                  <c:v>4391.6735166666604</c:v>
                </c:pt>
                <c:pt idx="1336">
                  <c:v>4607.9854500000001</c:v>
                </c:pt>
                <c:pt idx="1337">
                  <c:v>4594.9878500000004</c:v>
                </c:pt>
                <c:pt idx="1338">
                  <c:v>4748.2550000000001</c:v>
                </c:pt>
                <c:pt idx="1339">
                  <c:v>4911.7400166666603</c:v>
                </c:pt>
                <c:pt idx="1340">
                  <c:v>4580.3874799999903</c:v>
                </c:pt>
                <c:pt idx="1341">
                  <c:v>4648.1599833333303</c:v>
                </c:pt>
                <c:pt idx="1342">
                  <c:v>4344.0983166666601</c:v>
                </c:pt>
                <c:pt idx="1343">
                  <c:v>4488.7201400000004</c:v>
                </c:pt>
                <c:pt idx="1344">
                  <c:v>4641.8220166666597</c:v>
                </c:pt>
                <c:pt idx="1345">
                  <c:v>4654.6584999999995</c:v>
                </c:pt>
                <c:pt idx="1346">
                  <c:v>4310.7501833333299</c:v>
                </c:pt>
                <c:pt idx="1347">
                  <c:v>4375.5595199999998</c:v>
                </c:pt>
                <c:pt idx="1348">
                  <c:v>4329.9549999999999</c:v>
                </c:pt>
                <c:pt idx="1349">
                  <c:v>4248.0900166666597</c:v>
                </c:pt>
                <c:pt idx="1350">
                  <c:v>4219.0366166666599</c:v>
                </c:pt>
                <c:pt idx="1351">
                  <c:v>3961.2712666666598</c:v>
                </c:pt>
                <c:pt idx="1352">
                  <c:v>3319.6299999999901</c:v>
                </c:pt>
                <c:pt idx="1353">
                  <c:v>3774.26528333333</c:v>
                </c:pt>
                <c:pt idx="1354">
                  <c:v>3763.6260400000001</c:v>
                </c:pt>
                <c:pt idx="1355">
                  <c:v>3746.0607833333302</c:v>
                </c:pt>
                <c:pt idx="1356">
                  <c:v>4093.3166666666598</c:v>
                </c:pt>
                <c:pt idx="1357">
                  <c:v>3943.4133333333298</c:v>
                </c:pt>
                <c:pt idx="1358">
                  <c:v>3977.5616666666601</c:v>
                </c:pt>
                <c:pt idx="1359">
                  <c:v>3658.8981833333301</c:v>
                </c:pt>
                <c:pt idx="1360">
                  <c:v>3637.5025499999902</c:v>
                </c:pt>
                <c:pt idx="1361">
                  <c:v>3776.3869</c:v>
                </c:pt>
                <c:pt idx="1362">
                  <c:v>3703.0406499999999</c:v>
                </c:pt>
                <c:pt idx="1363">
                  <c:v>3942.5549999999998</c:v>
                </c:pt>
                <c:pt idx="1364">
                  <c:v>3910.3073833333301</c:v>
                </c:pt>
                <c:pt idx="1365">
                  <c:v>4202.5549833333298</c:v>
                </c:pt>
                <c:pt idx="1366">
                  <c:v>4201.9890500000001</c:v>
                </c:pt>
                <c:pt idx="1367">
                  <c:v>4193.5746666666601</c:v>
                </c:pt>
                <c:pt idx="1368">
                  <c:v>4335.3683166666597</c:v>
                </c:pt>
                <c:pt idx="1369">
                  <c:v>4360.7229666666599</c:v>
                </c:pt>
                <c:pt idx="1370">
                  <c:v>4386.88375</c:v>
                </c:pt>
                <c:pt idx="1371">
                  <c:v>4293.3065999999999</c:v>
                </c:pt>
                <c:pt idx="1372">
                  <c:v>4225.1750000000002</c:v>
                </c:pt>
                <c:pt idx="1373">
                  <c:v>4338.8519999999999</c:v>
                </c:pt>
                <c:pt idx="1374">
                  <c:v>4345.6033333333298</c:v>
                </c:pt>
                <c:pt idx="1375">
                  <c:v>4376.1916666666602</c:v>
                </c:pt>
                <c:pt idx="1376">
                  <c:v>4602.2808833333302</c:v>
                </c:pt>
                <c:pt idx="1377">
                  <c:v>4777.9678166666599</c:v>
                </c:pt>
                <c:pt idx="1378">
                  <c:v>4782.28</c:v>
                </c:pt>
                <c:pt idx="1379">
                  <c:v>4819.4857666666603</c:v>
                </c:pt>
                <c:pt idx="1380">
                  <c:v>5325.1306833333301</c:v>
                </c:pt>
                <c:pt idx="1381">
                  <c:v>5563.8065666666598</c:v>
                </c:pt>
                <c:pt idx="1382">
                  <c:v>5739.4387333333298</c:v>
                </c:pt>
                <c:pt idx="1383">
                  <c:v>5647.3116666666601</c:v>
                </c:pt>
                <c:pt idx="1384">
                  <c:v>5711.2058666666599</c:v>
                </c:pt>
                <c:pt idx="1385">
                  <c:v>5603.7129400000003</c:v>
                </c:pt>
                <c:pt idx="1386">
                  <c:v>5546.1760999999997</c:v>
                </c:pt>
                <c:pt idx="1387">
                  <c:v>5727.6334999999999</c:v>
                </c:pt>
                <c:pt idx="1388">
                  <c:v>5979.4598400000004</c:v>
                </c:pt>
                <c:pt idx="1389">
                  <c:v>6020.3716833333301</c:v>
                </c:pt>
                <c:pt idx="1390">
                  <c:v>5983.1845499999999</c:v>
                </c:pt>
                <c:pt idx="1391">
                  <c:v>5876.0798666666597</c:v>
                </c:pt>
                <c:pt idx="1392">
                  <c:v>5505.82776666666</c:v>
                </c:pt>
                <c:pt idx="1393">
                  <c:v>5669.6225333333296</c:v>
                </c:pt>
                <c:pt idx="1394">
                  <c:v>5893.1384166666603</c:v>
                </c:pt>
                <c:pt idx="1395">
                  <c:v>5772.5049833333296</c:v>
                </c:pt>
                <c:pt idx="1396">
                  <c:v>5776.6969499999996</c:v>
                </c:pt>
                <c:pt idx="1397">
                  <c:v>6155.4340199999997</c:v>
                </c:pt>
                <c:pt idx="1398">
                  <c:v>6105.8742199999997</c:v>
                </c:pt>
                <c:pt idx="1399">
                  <c:v>6388.6451666666599</c:v>
                </c:pt>
                <c:pt idx="1400">
                  <c:v>6665.3066833333296</c:v>
                </c:pt>
                <c:pt idx="1401">
                  <c:v>7068.0200999999997</c:v>
                </c:pt>
                <c:pt idx="1402">
                  <c:v>7197.7200599999996</c:v>
                </c:pt>
                <c:pt idx="1403">
                  <c:v>7437.5433166666598</c:v>
                </c:pt>
                <c:pt idx="1404">
                  <c:v>7377.0123666666605</c:v>
                </c:pt>
                <c:pt idx="1405">
                  <c:v>6989.0716666666603</c:v>
                </c:pt>
                <c:pt idx="1406">
                  <c:v>7092.12723333333</c:v>
                </c:pt>
                <c:pt idx="1407">
                  <c:v>7415.8782499999998</c:v>
                </c:pt>
                <c:pt idx="1408">
                  <c:v>7158.0370599999997</c:v>
                </c:pt>
                <c:pt idx="1409">
                  <c:v>6719.3978500000003</c:v>
                </c:pt>
                <c:pt idx="1410">
                  <c:v>6362.8510333333297</c:v>
                </c:pt>
                <c:pt idx="1411">
                  <c:v>5716.3015833333302</c:v>
                </c:pt>
                <c:pt idx="1412">
                  <c:v>6550.22753333333</c:v>
                </c:pt>
                <c:pt idx="1413">
                  <c:v>6635.4126333333297</c:v>
                </c:pt>
                <c:pt idx="1414">
                  <c:v>7301.4299199999996</c:v>
                </c:pt>
                <c:pt idx="1415">
                  <c:v>7815.0307000000003</c:v>
                </c:pt>
                <c:pt idx="1416">
                  <c:v>7786.8843666666598</c:v>
                </c:pt>
                <c:pt idx="1417">
                  <c:v>7817.1403833333297</c:v>
                </c:pt>
                <c:pt idx="1418">
                  <c:v>8007.6540666666597</c:v>
                </c:pt>
                <c:pt idx="1419">
                  <c:v>8255.5968166666607</c:v>
                </c:pt>
                <c:pt idx="1420">
                  <c:v>8059.8</c:v>
                </c:pt>
                <c:pt idx="1421">
                  <c:v>8268.0349999999999</c:v>
                </c:pt>
                <c:pt idx="1422">
                  <c:v>8148.95</c:v>
                </c:pt>
                <c:pt idx="1423">
                  <c:v>8250.9783333333307</c:v>
                </c:pt>
                <c:pt idx="1424">
                  <c:v>8707.4072666666598</c:v>
                </c:pt>
                <c:pt idx="1425">
                  <c:v>9284.1437999999998</c:v>
                </c:pt>
                <c:pt idx="1426">
                  <c:v>9718.2950500000006</c:v>
                </c:pt>
                <c:pt idx="1427">
                  <c:v>9952.5088199999991</c:v>
                </c:pt>
                <c:pt idx="1428">
                  <c:v>9879.3283333333293</c:v>
                </c:pt>
                <c:pt idx="1429">
                  <c:v>10147.371999999999</c:v>
                </c:pt>
                <c:pt idx="1430">
                  <c:v>10883.912</c:v>
                </c:pt>
                <c:pt idx="1431">
                  <c:v>11071.368333333299</c:v>
                </c:pt>
                <c:pt idx="1432">
                  <c:v>11332.621999999999</c:v>
                </c:pt>
                <c:pt idx="1433">
                  <c:v>11584.83</c:v>
                </c:pt>
                <c:pt idx="1434">
                  <c:v>11878.4333333333</c:v>
                </c:pt>
                <c:pt idx="1435">
                  <c:v>13540.98</c:v>
                </c:pt>
                <c:pt idx="1436">
                  <c:v>16501.971666666599</c:v>
                </c:pt>
                <c:pt idx="1437">
                  <c:v>16007.436666666599</c:v>
                </c:pt>
                <c:pt idx="1438">
                  <c:v>15142.8341521233</c:v>
                </c:pt>
                <c:pt idx="1439">
                  <c:v>14869.805</c:v>
                </c:pt>
                <c:pt idx="1440">
                  <c:v>16762.116666666599</c:v>
                </c:pt>
                <c:pt idx="1441">
                  <c:v>17276.393333333301</c:v>
                </c:pt>
                <c:pt idx="1442">
                  <c:v>16808.366666666599</c:v>
                </c:pt>
                <c:pt idx="1443">
                  <c:v>16678.892</c:v>
                </c:pt>
                <c:pt idx="1444">
                  <c:v>17771.8999999999</c:v>
                </c:pt>
                <c:pt idx="1445">
                  <c:v>19498.683333333302</c:v>
                </c:pt>
                <c:pt idx="1446">
                  <c:v>19289.785</c:v>
                </c:pt>
                <c:pt idx="1447">
                  <c:v>18961.856666666601</c:v>
                </c:pt>
                <c:pt idx="1448">
                  <c:v>17737.111666666598</c:v>
                </c:pt>
                <c:pt idx="1449">
                  <c:v>16026.2716666666</c:v>
                </c:pt>
                <c:pt idx="1450">
                  <c:v>16047.51</c:v>
                </c:pt>
                <c:pt idx="1451">
                  <c:v>15190.945</c:v>
                </c:pt>
                <c:pt idx="1452">
                  <c:v>15360.2616666666</c:v>
                </c:pt>
                <c:pt idx="1453">
                  <c:v>13949.174999999999</c:v>
                </c:pt>
                <c:pt idx="1454">
                  <c:v>14119.028333333301</c:v>
                </c:pt>
                <c:pt idx="1455">
                  <c:v>15999.0483333333</c:v>
                </c:pt>
                <c:pt idx="1456">
                  <c:v>15589.321666666599</c:v>
                </c:pt>
                <c:pt idx="1457">
                  <c:v>14380.5816666666</c:v>
                </c:pt>
                <c:pt idx="1458">
                  <c:v>14640.14</c:v>
                </c:pt>
                <c:pt idx="1459">
                  <c:v>13215.5739999999</c:v>
                </c:pt>
                <c:pt idx="1460">
                  <c:v>14165.574999999901</c:v>
                </c:pt>
                <c:pt idx="1461">
                  <c:v>13812.186666666599</c:v>
                </c:pt>
                <c:pt idx="1462">
                  <c:v>15005.856666666599</c:v>
                </c:pt>
                <c:pt idx="1463">
                  <c:v>15053.2616666666</c:v>
                </c:pt>
                <c:pt idx="1464">
                  <c:v>15199.355</c:v>
                </c:pt>
                <c:pt idx="1465">
                  <c:v>17174.12</c:v>
                </c:pt>
                <c:pt idx="1466">
                  <c:v>17319.198</c:v>
                </c:pt>
                <c:pt idx="1467">
                  <c:v>16651.471666666599</c:v>
                </c:pt>
                <c:pt idx="1468">
                  <c:v>15265.9066666666</c:v>
                </c:pt>
                <c:pt idx="1469">
                  <c:v>14714.253333333299</c:v>
                </c:pt>
                <c:pt idx="1470">
                  <c:v>15126.3983333333</c:v>
                </c:pt>
                <c:pt idx="1471">
                  <c:v>13296.794</c:v>
                </c:pt>
                <c:pt idx="1472">
                  <c:v>13912.882</c:v>
                </c:pt>
                <c:pt idx="1473">
                  <c:v>14499.7733333333</c:v>
                </c:pt>
                <c:pt idx="1474">
                  <c:v>13852.92</c:v>
                </c:pt>
                <c:pt idx="1475">
                  <c:v>14012.196</c:v>
                </c:pt>
                <c:pt idx="1476">
                  <c:v>11180.9983333333</c:v>
                </c:pt>
                <c:pt idx="1477">
                  <c:v>11116.946666666599</c:v>
                </c:pt>
                <c:pt idx="1478">
                  <c:v>11345.4233333333</c:v>
                </c:pt>
                <c:pt idx="1479">
                  <c:v>11422.44</c:v>
                </c:pt>
                <c:pt idx="1480">
                  <c:v>12950.7933333333</c:v>
                </c:pt>
                <c:pt idx="1481">
                  <c:v>11505.227999999999</c:v>
                </c:pt>
                <c:pt idx="1482">
                  <c:v>10544.5933333333</c:v>
                </c:pt>
                <c:pt idx="1483">
                  <c:v>11223.064</c:v>
                </c:pt>
                <c:pt idx="1484">
                  <c:v>11282.2583333333</c:v>
                </c:pt>
                <c:pt idx="1485">
                  <c:v>11214.44</c:v>
                </c:pt>
                <c:pt idx="1486">
                  <c:v>10969.815000000001</c:v>
                </c:pt>
                <c:pt idx="1487">
                  <c:v>11524.776666666599</c:v>
                </c:pt>
                <c:pt idx="1488">
                  <c:v>11765.71</c:v>
                </c:pt>
                <c:pt idx="1489">
                  <c:v>11212.654999999901</c:v>
                </c:pt>
                <c:pt idx="1490">
                  <c:v>10184.061666666599</c:v>
                </c:pt>
                <c:pt idx="1491">
                  <c:v>10125.0133333333</c:v>
                </c:pt>
                <c:pt idx="1492">
                  <c:v>9083.2583333333296</c:v>
                </c:pt>
                <c:pt idx="1493">
                  <c:v>8901.9016666666594</c:v>
                </c:pt>
                <c:pt idx="1494">
                  <c:v>9076.6783333333296</c:v>
                </c:pt>
                <c:pt idx="1495">
                  <c:v>8400.6483333333308</c:v>
                </c:pt>
                <c:pt idx="1496">
                  <c:v>6838.8166666666602</c:v>
                </c:pt>
                <c:pt idx="1497">
                  <c:v>7685.6333333333296</c:v>
                </c:pt>
                <c:pt idx="1498">
                  <c:v>8099.9583333333303</c:v>
                </c:pt>
                <c:pt idx="1499">
                  <c:v>8240.5366666666596</c:v>
                </c:pt>
                <c:pt idx="1500">
                  <c:v>8535.5166666666591</c:v>
                </c:pt>
                <c:pt idx="1501">
                  <c:v>8319.8765661840007</c:v>
                </c:pt>
                <c:pt idx="1502">
                  <c:v>8343.4549999999999</c:v>
                </c:pt>
                <c:pt idx="1503">
                  <c:v>8811.3433333333305</c:v>
                </c:pt>
                <c:pt idx="1504">
                  <c:v>8597.7674999999999</c:v>
                </c:pt>
                <c:pt idx="1505">
                  <c:v>9334.6333333333296</c:v>
                </c:pt>
                <c:pt idx="1506">
                  <c:v>9977.1540000000005</c:v>
                </c:pt>
                <c:pt idx="1507">
                  <c:v>10127.1616666666</c:v>
                </c:pt>
                <c:pt idx="1508">
                  <c:v>10841.991666666599</c:v>
                </c:pt>
                <c:pt idx="1509">
                  <c:v>10503.2983333333</c:v>
                </c:pt>
                <c:pt idx="1510">
                  <c:v>11110.9649999999</c:v>
                </c:pt>
                <c:pt idx="1511">
                  <c:v>11390.391666666599</c:v>
                </c:pt>
                <c:pt idx="1512">
                  <c:v>10532.791666666601</c:v>
                </c:pt>
                <c:pt idx="1513">
                  <c:v>9931.0716666666594</c:v>
                </c:pt>
                <c:pt idx="1514">
                  <c:v>10162.116666666599</c:v>
                </c:pt>
                <c:pt idx="1515">
                  <c:v>9697.9560000000001</c:v>
                </c:pt>
                <c:pt idx="1516">
                  <c:v>9696.5933333333305</c:v>
                </c:pt>
                <c:pt idx="1517">
                  <c:v>10348.6033333333</c:v>
                </c:pt>
                <c:pt idx="1518">
                  <c:v>10763.8833333333</c:v>
                </c:pt>
                <c:pt idx="1519">
                  <c:v>10370.164999999901</c:v>
                </c:pt>
                <c:pt idx="1520">
                  <c:v>11009.381666666601</c:v>
                </c:pt>
                <c:pt idx="1521">
                  <c:v>11055.815000000001</c:v>
                </c:pt>
                <c:pt idx="1522">
                  <c:v>11326.948333333299</c:v>
                </c:pt>
                <c:pt idx="1523">
                  <c:v>11430.1816666666</c:v>
                </c:pt>
                <c:pt idx="1524">
                  <c:v>11595.54</c:v>
                </c:pt>
                <c:pt idx="1525">
                  <c:v>10763.198333333299</c:v>
                </c:pt>
                <c:pt idx="1526">
                  <c:v>10118.058000000001</c:v>
                </c:pt>
                <c:pt idx="1527">
                  <c:v>9429.1116666666603</c:v>
                </c:pt>
                <c:pt idx="1528">
                  <c:v>9089.27833333333</c:v>
                </c:pt>
                <c:pt idx="1529">
                  <c:v>8746.0020000000004</c:v>
                </c:pt>
                <c:pt idx="1530">
                  <c:v>9761.3966666666602</c:v>
                </c:pt>
                <c:pt idx="1531">
                  <c:v>9182.8433333333305</c:v>
                </c:pt>
                <c:pt idx="1532">
                  <c:v>9154.6999999999898</c:v>
                </c:pt>
                <c:pt idx="1533">
                  <c:v>8151.5316666666604</c:v>
                </c:pt>
                <c:pt idx="1534">
                  <c:v>8358.1216666666605</c:v>
                </c:pt>
                <c:pt idx="1535">
                  <c:v>8530.402</c:v>
                </c:pt>
                <c:pt idx="1536">
                  <c:v>7993.6746436416597</c:v>
                </c:pt>
                <c:pt idx="1537">
                  <c:v>8171.415</c:v>
                </c:pt>
                <c:pt idx="1538">
                  <c:v>8412.0333333333292</c:v>
                </c:pt>
                <c:pt idx="1539">
                  <c:v>8986.9483333333301</c:v>
                </c:pt>
                <c:pt idx="1540">
                  <c:v>8947.7533333333304</c:v>
                </c:pt>
                <c:pt idx="1541">
                  <c:v>8690.4083333333292</c:v>
                </c:pt>
                <c:pt idx="1542">
                  <c:v>8686.8266666666605</c:v>
                </c:pt>
                <c:pt idx="1543">
                  <c:v>8662.3783333333304</c:v>
                </c:pt>
                <c:pt idx="1544">
                  <c:v>8617.2966666666598</c:v>
                </c:pt>
                <c:pt idx="1545">
                  <c:v>8197.5483333333304</c:v>
                </c:pt>
                <c:pt idx="1546">
                  <c:v>7876.1949999999997</c:v>
                </c:pt>
                <c:pt idx="1547">
                  <c:v>7960.38</c:v>
                </c:pt>
                <c:pt idx="1548">
                  <c:v>7172.28</c:v>
                </c:pt>
                <c:pt idx="1549">
                  <c:v>6882.5316666666604</c:v>
                </c:pt>
                <c:pt idx="1550">
                  <c:v>6935.48</c:v>
                </c:pt>
                <c:pt idx="1551">
                  <c:v>6794.1049999999996</c:v>
                </c:pt>
                <c:pt idx="1552">
                  <c:v>7035.8483333333297</c:v>
                </c:pt>
                <c:pt idx="1553">
                  <c:v>7410.4350000000004</c:v>
                </c:pt>
                <c:pt idx="1554">
                  <c:v>6787.7616666666599</c:v>
                </c:pt>
                <c:pt idx="1555">
                  <c:v>6826.5099999999902</c:v>
                </c:pt>
                <c:pt idx="1556">
                  <c:v>6603.8766666666597</c:v>
                </c:pt>
                <c:pt idx="1557">
                  <c:v>6927.6880000000001</c:v>
                </c:pt>
                <c:pt idx="1558">
                  <c:v>7017.6566666666604</c:v>
                </c:pt>
                <c:pt idx="1559">
                  <c:v>6699.2733333333299</c:v>
                </c:pt>
                <c:pt idx="1560">
                  <c:v>6787.5716666666603</c:v>
                </c:pt>
                <c:pt idx="1561">
                  <c:v>6926.2666666666601</c:v>
                </c:pt>
                <c:pt idx="1562">
                  <c:v>7847.8450000000003</c:v>
                </c:pt>
                <c:pt idx="1563">
                  <c:v>7895.4083333333301</c:v>
                </c:pt>
                <c:pt idx="1564">
                  <c:v>8036.5110514083299</c:v>
                </c:pt>
                <c:pt idx="1565">
                  <c:v>8340.7483333333294</c:v>
                </c:pt>
                <c:pt idx="1566">
                  <c:v>8043.8033333333296</c:v>
                </c:pt>
                <c:pt idx="1567">
                  <c:v>7895.4169259560003</c:v>
                </c:pt>
                <c:pt idx="1568">
                  <c:v>8164.9374257649997</c:v>
                </c:pt>
                <c:pt idx="1569">
                  <c:v>8254.625</c:v>
                </c:pt>
                <c:pt idx="1570">
                  <c:v>8852.7183333333305</c:v>
                </c:pt>
                <c:pt idx="1571">
                  <c:v>8807.2049999999999</c:v>
                </c:pt>
                <c:pt idx="1572">
                  <c:v>8838.5483333333304</c:v>
                </c:pt>
                <c:pt idx="1573">
                  <c:v>8933.8616666666603</c:v>
                </c:pt>
                <c:pt idx="1574">
                  <c:v>9555.5419999999995</c:v>
                </c:pt>
                <c:pt idx="1575">
                  <c:v>8995.5066666666607</c:v>
                </c:pt>
                <c:pt idx="1576">
                  <c:v>9258.3983333333308</c:v>
                </c:pt>
                <c:pt idx="1577">
                  <c:v>9010.32</c:v>
                </c:pt>
                <c:pt idx="1578">
                  <c:v>9326.1733333333304</c:v>
                </c:pt>
                <c:pt idx="1579">
                  <c:v>9334.2816666666604</c:v>
                </c:pt>
                <c:pt idx="1580">
                  <c:v>9259.57</c:v>
                </c:pt>
                <c:pt idx="1581">
                  <c:v>9075.1366666666599</c:v>
                </c:pt>
                <c:pt idx="1582">
                  <c:v>9221.4259999999995</c:v>
                </c:pt>
                <c:pt idx="1583">
                  <c:v>9639.2683333333298</c:v>
                </c:pt>
                <c:pt idx="1584">
                  <c:v>9710.73</c:v>
                </c:pt>
                <c:pt idx="1585">
                  <c:v>9803.30666666666</c:v>
                </c:pt>
                <c:pt idx="1586">
                  <c:v>9630.1362766833299</c:v>
                </c:pt>
                <c:pt idx="1587">
                  <c:v>9345.6899999999896</c:v>
                </c:pt>
                <c:pt idx="1588">
                  <c:v>9228.6083333333299</c:v>
                </c:pt>
                <c:pt idx="1589">
                  <c:v>9322.0416666666606</c:v>
                </c:pt>
                <c:pt idx="1590">
                  <c:v>9101.4833333333299</c:v>
                </c:pt>
                <c:pt idx="1591">
                  <c:v>8468.7880000000005</c:v>
                </c:pt>
                <c:pt idx="1592">
                  <c:v>8484.3466666666609</c:v>
                </c:pt>
                <c:pt idx="1593">
                  <c:v>8727.6516666666594</c:v>
                </c:pt>
                <c:pt idx="1594">
                  <c:v>8652.0383333333302</c:v>
                </c:pt>
                <c:pt idx="1595">
                  <c:v>8511.4580000000005</c:v>
                </c:pt>
                <c:pt idx="1596">
                  <c:v>8340.7033333333293</c:v>
                </c:pt>
                <c:pt idx="1597">
                  <c:v>8106.1183333333302</c:v>
                </c:pt>
                <c:pt idx="1598">
                  <c:v>8240.0550000000003</c:v>
                </c:pt>
                <c:pt idx="1599">
                  <c:v>8223.2883333333302</c:v>
                </c:pt>
                <c:pt idx="1600">
                  <c:v>8507.4066666666604</c:v>
                </c:pt>
                <c:pt idx="1601">
                  <c:v>8385.5561869283301</c:v>
                </c:pt>
                <c:pt idx="1602">
                  <c:v>8015.58</c:v>
                </c:pt>
                <c:pt idx="1603">
                  <c:v>7555.74</c:v>
                </c:pt>
                <c:pt idx="1604">
                  <c:v>7566.19333333333</c:v>
                </c:pt>
                <c:pt idx="1605">
                  <c:v>7445.23833333333</c:v>
                </c:pt>
                <c:pt idx="1606">
                  <c:v>7342.9083333333301</c:v>
                </c:pt>
                <c:pt idx="1607">
                  <c:v>7361.8316666666597</c:v>
                </c:pt>
                <c:pt idx="1608">
                  <c:v>7130.5416666666597</c:v>
                </c:pt>
                <c:pt idx="1609">
                  <c:v>7459.8766666666597</c:v>
                </c:pt>
                <c:pt idx="1610">
                  <c:v>7385.3950000000004</c:v>
                </c:pt>
                <c:pt idx="1611">
                  <c:v>7491.4339999999902</c:v>
                </c:pt>
                <c:pt idx="1612">
                  <c:v>7535.1466666666602</c:v>
                </c:pt>
                <c:pt idx="1613">
                  <c:v>7645.1466666666602</c:v>
                </c:pt>
                <c:pt idx="1614">
                  <c:v>7699.8860000000004</c:v>
                </c:pt>
                <c:pt idx="1615">
                  <c:v>7500.2733333333299</c:v>
                </c:pt>
                <c:pt idx="1616">
                  <c:v>7615.7221420966598</c:v>
                </c:pt>
                <c:pt idx="1617">
                  <c:v>7655.61333333333</c:v>
                </c:pt>
                <c:pt idx="1618">
                  <c:v>7676.2716666666602</c:v>
                </c:pt>
                <c:pt idx="1619">
                  <c:v>7620.15333333333</c:v>
                </c:pt>
                <c:pt idx="1620">
                  <c:v>7564.4083333333301</c:v>
                </c:pt>
                <c:pt idx="1621">
                  <c:v>6776.8883333333297</c:v>
                </c:pt>
                <c:pt idx="1622">
                  <c:v>6875.6783333333296</c:v>
                </c:pt>
                <c:pt idx="1623">
                  <c:v>6535.0816666666597</c:v>
                </c:pt>
                <c:pt idx="1624">
                  <c:v>6315.7</c:v>
                </c:pt>
                <c:pt idx="1625">
                  <c:v>6647.0133333333297</c:v>
                </c:pt>
                <c:pt idx="1626">
                  <c:v>6434.0879999999997</c:v>
                </c:pt>
                <c:pt idx="1627">
                  <c:v>6509.4266666666599</c:v>
                </c:pt>
                <c:pt idx="1628">
                  <c:v>6464.4116666666596</c:v>
                </c:pt>
                <c:pt idx="1629">
                  <c:v>6713.4880000000003</c:v>
                </c:pt>
              </c:numCache>
            </c:numRef>
          </c:val>
          <c:smooth val="0"/>
          <c:extLst>
            <c:ext xmlns:c16="http://schemas.microsoft.com/office/drawing/2014/chart" uri="{C3380CC4-5D6E-409C-BE32-E72D297353CC}">
              <c16:uniqueId val="{00000000-CBAC-4168-99CF-F78F5CF1886D}"/>
            </c:ext>
          </c:extLst>
        </c:ser>
        <c:dLbls>
          <c:showLegendKey val="0"/>
          <c:showVal val="0"/>
          <c:showCatName val="0"/>
          <c:showSerName val="0"/>
          <c:showPercent val="0"/>
          <c:showBubbleSize val="0"/>
        </c:dLbls>
        <c:smooth val="0"/>
        <c:axId val="479369624"/>
        <c:axId val="208551120"/>
      </c:lineChart>
      <c:catAx>
        <c:axId val="479369624"/>
        <c:scaling>
          <c:orientation val="minMax"/>
        </c:scaling>
        <c:delete val="0"/>
        <c:axPos val="b"/>
        <c:numFmt formatCode="yyyy/mm" sourceLinked="0"/>
        <c:majorTickMark val="none"/>
        <c:minorTickMark val="none"/>
        <c:tickLblPos val="nextTo"/>
        <c:crossAx val="208551120"/>
        <c:crosses val="autoZero"/>
        <c:auto val="1"/>
        <c:lblAlgn val="ctr"/>
        <c:lblOffset val="100"/>
        <c:tickLblSkip val="40"/>
        <c:noMultiLvlLbl val="0"/>
      </c:catAx>
      <c:valAx>
        <c:axId val="208551120"/>
        <c:scaling>
          <c:orientation val="minMax"/>
        </c:scaling>
        <c:delete val="0"/>
        <c:axPos val="l"/>
        <c:majorGridlines/>
        <c:numFmt formatCode="General" sourceLinked="1"/>
        <c:majorTickMark val="none"/>
        <c:minorTickMark val="none"/>
        <c:tickLblPos val="nextTo"/>
        <c:spPr>
          <a:ln w="9525">
            <a:noFill/>
          </a:ln>
        </c:spPr>
        <c:crossAx val="479369624"/>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zh-CN" sz="4000" dirty="0"/>
              <a:t>Real</a:t>
            </a:r>
            <a:r>
              <a:rPr lang="en-US" altLang="zh-CN" sz="4000" baseline="0" dirty="0"/>
              <a:t> Gold Price (USD), 1850-present</a:t>
            </a:r>
            <a:endParaRPr lang="zh-CN" altLang="en-US" dirty="0"/>
          </a:p>
        </c:rich>
      </c:tx>
      <c:layout>
        <c:manualLayout>
          <c:xMode val="edge"/>
          <c:yMode val="edge"/>
          <c:x val="0.15735631494573257"/>
          <c:y val="0.12765956682983709"/>
        </c:manualLayout>
      </c:layout>
      <c:overlay val="0"/>
    </c:title>
    <c:autoTitleDeleted val="0"/>
    <c:plotArea>
      <c:layout/>
      <c:lineChart>
        <c:grouping val="standard"/>
        <c:varyColors val="0"/>
        <c:ser>
          <c:idx val="0"/>
          <c:order val="0"/>
          <c:marker>
            <c:symbol val="none"/>
          </c:marker>
          <c:cat>
            <c:strRef>
              <c:f>'figure 14.2 data'!$A$2:$A$169</c:f>
              <c:strCache>
                <c:ptCount val="168"/>
                <c:pt idx="0">
                  <c:v>1850</c:v>
                </c:pt>
                <c:pt idx="1">
                  <c:v>1851</c:v>
                </c:pt>
                <c:pt idx="2">
                  <c:v>1852</c:v>
                </c:pt>
                <c:pt idx="3">
                  <c:v>1853</c:v>
                </c:pt>
                <c:pt idx="4">
                  <c:v>1854</c:v>
                </c:pt>
                <c:pt idx="5">
                  <c:v>1855</c:v>
                </c:pt>
                <c:pt idx="6">
                  <c:v>1856</c:v>
                </c:pt>
                <c:pt idx="7">
                  <c:v>1857</c:v>
                </c:pt>
                <c:pt idx="8">
                  <c:v>1858</c:v>
                </c:pt>
                <c:pt idx="9">
                  <c:v>1859</c:v>
                </c:pt>
                <c:pt idx="10">
                  <c:v>1860</c:v>
                </c:pt>
                <c:pt idx="11">
                  <c:v>1861</c:v>
                </c:pt>
                <c:pt idx="12">
                  <c:v>1862</c:v>
                </c:pt>
                <c:pt idx="13">
                  <c:v>1863</c:v>
                </c:pt>
                <c:pt idx="14">
                  <c:v>1864</c:v>
                </c:pt>
                <c:pt idx="15">
                  <c:v>1865</c:v>
                </c:pt>
                <c:pt idx="16">
                  <c:v>1866</c:v>
                </c:pt>
                <c:pt idx="17">
                  <c:v>1867</c:v>
                </c:pt>
                <c:pt idx="18">
                  <c:v>1868</c:v>
                </c:pt>
                <c:pt idx="19">
                  <c:v>1869</c:v>
                </c:pt>
                <c:pt idx="20">
                  <c:v>1870</c:v>
                </c:pt>
                <c:pt idx="21">
                  <c:v>1871</c:v>
                </c:pt>
                <c:pt idx="22">
                  <c:v>1872</c:v>
                </c:pt>
                <c:pt idx="23">
                  <c:v>1873</c:v>
                </c:pt>
                <c:pt idx="24">
                  <c:v>1874</c:v>
                </c:pt>
                <c:pt idx="25">
                  <c:v>1875</c:v>
                </c:pt>
                <c:pt idx="26">
                  <c:v>1876</c:v>
                </c:pt>
                <c:pt idx="27">
                  <c:v>1877</c:v>
                </c:pt>
                <c:pt idx="28">
                  <c:v>1878</c:v>
                </c:pt>
                <c:pt idx="29">
                  <c:v>1879</c:v>
                </c:pt>
                <c:pt idx="30">
                  <c:v>1880</c:v>
                </c:pt>
                <c:pt idx="31">
                  <c:v>1881</c:v>
                </c:pt>
                <c:pt idx="32">
                  <c:v>1882</c:v>
                </c:pt>
                <c:pt idx="33">
                  <c:v>1883</c:v>
                </c:pt>
                <c:pt idx="34">
                  <c:v>1884</c:v>
                </c:pt>
                <c:pt idx="35">
                  <c:v>1885</c:v>
                </c:pt>
                <c:pt idx="36">
                  <c:v>1886</c:v>
                </c:pt>
                <c:pt idx="37">
                  <c:v>1887</c:v>
                </c:pt>
                <c:pt idx="38">
                  <c:v>1888</c:v>
                </c:pt>
                <c:pt idx="39">
                  <c:v>1889</c:v>
                </c:pt>
                <c:pt idx="40">
                  <c:v>1890</c:v>
                </c:pt>
                <c:pt idx="41">
                  <c:v>1891</c:v>
                </c:pt>
                <c:pt idx="42">
                  <c:v>1892</c:v>
                </c:pt>
                <c:pt idx="43">
                  <c:v>1893</c:v>
                </c:pt>
                <c:pt idx="44">
                  <c:v>1894</c:v>
                </c:pt>
                <c:pt idx="45">
                  <c:v>1895</c:v>
                </c:pt>
                <c:pt idx="46">
                  <c:v>1896</c:v>
                </c:pt>
                <c:pt idx="47">
                  <c:v>1897</c:v>
                </c:pt>
                <c:pt idx="48">
                  <c:v>1898</c:v>
                </c:pt>
                <c:pt idx="49">
                  <c:v>1899</c:v>
                </c:pt>
                <c:pt idx="50">
                  <c:v>1900</c:v>
                </c:pt>
                <c:pt idx="51">
                  <c:v>1901</c:v>
                </c:pt>
                <c:pt idx="52">
                  <c:v>1902</c:v>
                </c:pt>
                <c:pt idx="53">
                  <c:v>1903</c:v>
                </c:pt>
                <c:pt idx="54">
                  <c:v>1904</c:v>
                </c:pt>
                <c:pt idx="55">
                  <c:v>1905</c:v>
                </c:pt>
                <c:pt idx="56">
                  <c:v>1906</c:v>
                </c:pt>
                <c:pt idx="57">
                  <c:v>1907</c:v>
                </c:pt>
                <c:pt idx="58">
                  <c:v>1908</c:v>
                </c:pt>
                <c:pt idx="59">
                  <c:v>1909</c:v>
                </c:pt>
                <c:pt idx="60">
                  <c:v>1910</c:v>
                </c:pt>
                <c:pt idx="61">
                  <c:v>1911</c:v>
                </c:pt>
                <c:pt idx="62">
                  <c:v>1912</c:v>
                </c:pt>
                <c:pt idx="63">
                  <c:v>1913</c:v>
                </c:pt>
                <c:pt idx="64">
                  <c:v>1914</c:v>
                </c:pt>
                <c:pt idx="65">
                  <c:v>1915</c:v>
                </c:pt>
                <c:pt idx="66">
                  <c:v>1916</c:v>
                </c:pt>
                <c:pt idx="67">
                  <c:v>1917</c:v>
                </c:pt>
                <c:pt idx="68">
                  <c:v>1918</c:v>
                </c:pt>
                <c:pt idx="69">
                  <c:v>1919</c:v>
                </c:pt>
                <c:pt idx="70">
                  <c:v>1920</c:v>
                </c:pt>
                <c:pt idx="71">
                  <c:v>1921</c:v>
                </c:pt>
                <c:pt idx="72">
                  <c:v>1922</c:v>
                </c:pt>
                <c:pt idx="73">
                  <c:v>1923</c:v>
                </c:pt>
                <c:pt idx="74">
                  <c:v>1924</c:v>
                </c:pt>
                <c:pt idx="75">
                  <c:v>1925</c:v>
                </c:pt>
                <c:pt idx="76">
                  <c:v>1926</c:v>
                </c:pt>
                <c:pt idx="77">
                  <c:v>1927</c:v>
                </c:pt>
                <c:pt idx="78">
                  <c:v>1928</c:v>
                </c:pt>
                <c:pt idx="79">
                  <c:v>1929</c:v>
                </c:pt>
                <c:pt idx="80">
                  <c:v>1930</c:v>
                </c:pt>
                <c:pt idx="81">
                  <c:v>1931</c:v>
                </c:pt>
                <c:pt idx="82">
                  <c:v>1932</c:v>
                </c:pt>
                <c:pt idx="83">
                  <c:v>1933</c:v>
                </c:pt>
                <c:pt idx="84">
                  <c:v>1934</c:v>
                </c:pt>
                <c:pt idx="85">
                  <c:v>1935</c:v>
                </c:pt>
                <c:pt idx="86">
                  <c:v>1936</c:v>
                </c:pt>
                <c:pt idx="87">
                  <c:v>1937</c:v>
                </c:pt>
                <c:pt idx="88">
                  <c:v>1938</c:v>
                </c:pt>
                <c:pt idx="89">
                  <c:v>1939</c:v>
                </c:pt>
                <c:pt idx="90">
                  <c:v>1940</c:v>
                </c:pt>
                <c:pt idx="91">
                  <c:v>1941</c:v>
                </c:pt>
                <c:pt idx="92">
                  <c:v>1942</c:v>
                </c:pt>
                <c:pt idx="93">
                  <c:v>1943</c:v>
                </c:pt>
                <c:pt idx="94">
                  <c:v>1944</c:v>
                </c:pt>
                <c:pt idx="95">
                  <c:v>1945</c:v>
                </c:pt>
                <c:pt idx="96">
                  <c:v>1946</c:v>
                </c:pt>
                <c:pt idx="97">
                  <c:v>1947</c:v>
                </c:pt>
                <c:pt idx="98">
                  <c:v>1948</c:v>
                </c:pt>
                <c:pt idx="99">
                  <c:v>1949</c:v>
                </c:pt>
                <c:pt idx="100">
                  <c:v>1950</c:v>
                </c:pt>
                <c:pt idx="101">
                  <c:v>1951</c:v>
                </c:pt>
                <c:pt idx="102">
                  <c:v>1952</c:v>
                </c:pt>
                <c:pt idx="103">
                  <c:v>1953</c:v>
                </c:pt>
                <c:pt idx="104">
                  <c:v>1954</c:v>
                </c:pt>
                <c:pt idx="105">
                  <c:v>1955</c:v>
                </c:pt>
                <c:pt idx="106">
                  <c:v>1956</c:v>
                </c:pt>
                <c:pt idx="107">
                  <c:v>1957</c:v>
                </c:pt>
                <c:pt idx="108">
                  <c:v>1958</c:v>
                </c:pt>
                <c:pt idx="109">
                  <c:v>1959</c:v>
                </c:pt>
                <c:pt idx="110">
                  <c:v>1960</c:v>
                </c:pt>
                <c:pt idx="111">
                  <c:v>1961</c:v>
                </c:pt>
                <c:pt idx="112">
                  <c:v>1962</c:v>
                </c:pt>
                <c:pt idx="113">
                  <c:v>1963</c:v>
                </c:pt>
                <c:pt idx="114">
                  <c:v>1964</c:v>
                </c:pt>
                <c:pt idx="115">
                  <c:v>1965</c:v>
                </c:pt>
                <c:pt idx="116">
                  <c:v>1966</c:v>
                </c:pt>
                <c:pt idx="117">
                  <c:v>1967</c:v>
                </c:pt>
                <c:pt idx="118">
                  <c:v>1968</c:v>
                </c:pt>
                <c:pt idx="119">
                  <c:v>1969</c:v>
                </c:pt>
                <c:pt idx="120">
                  <c:v>1970</c:v>
                </c:pt>
                <c:pt idx="121">
                  <c:v>1971</c:v>
                </c:pt>
                <c:pt idx="122">
                  <c:v>1972</c:v>
                </c:pt>
                <c:pt idx="123">
                  <c:v>1973</c:v>
                </c:pt>
                <c:pt idx="124">
                  <c:v>1974</c:v>
                </c:pt>
                <c:pt idx="125">
                  <c:v>1975</c:v>
                </c:pt>
                <c:pt idx="126">
                  <c:v>1976</c:v>
                </c:pt>
                <c:pt idx="127">
                  <c:v>1977</c:v>
                </c:pt>
                <c:pt idx="128">
                  <c:v>1978</c:v>
                </c:pt>
                <c:pt idx="129">
                  <c:v>1979</c:v>
                </c:pt>
                <c:pt idx="130">
                  <c:v>1980</c:v>
                </c:pt>
                <c:pt idx="131">
                  <c:v>1981</c:v>
                </c:pt>
                <c:pt idx="132">
                  <c:v>1982</c:v>
                </c:pt>
                <c:pt idx="133">
                  <c:v>1983</c:v>
                </c:pt>
                <c:pt idx="134">
                  <c:v>1984</c:v>
                </c:pt>
                <c:pt idx="135">
                  <c:v>1985</c:v>
                </c:pt>
                <c:pt idx="136">
                  <c:v>1986</c:v>
                </c:pt>
                <c:pt idx="137">
                  <c:v>1987</c:v>
                </c:pt>
                <c:pt idx="138">
                  <c:v>1988</c:v>
                </c:pt>
                <c:pt idx="139">
                  <c:v>1989</c:v>
                </c:pt>
                <c:pt idx="140">
                  <c:v>1990</c:v>
                </c:pt>
                <c:pt idx="141">
                  <c:v>1991</c:v>
                </c:pt>
                <c:pt idx="142">
                  <c:v>1992</c:v>
                </c:pt>
                <c:pt idx="143">
                  <c:v>1993</c:v>
                </c:pt>
                <c:pt idx="144">
                  <c:v>1994</c:v>
                </c:pt>
                <c:pt idx="145">
                  <c:v>1995</c:v>
                </c:pt>
                <c:pt idx="146">
                  <c:v>1996</c:v>
                </c:pt>
                <c:pt idx="147">
                  <c:v>1997</c:v>
                </c:pt>
                <c:pt idx="148">
                  <c:v>1998</c:v>
                </c:pt>
                <c:pt idx="149">
                  <c:v>1999</c:v>
                </c:pt>
                <c:pt idx="150">
                  <c:v>2000</c:v>
                </c:pt>
                <c:pt idx="151">
                  <c:v>2001</c:v>
                </c:pt>
                <c:pt idx="152">
                  <c:v>2002</c:v>
                </c:pt>
                <c:pt idx="153">
                  <c:v>2003</c:v>
                </c:pt>
                <c:pt idx="154">
                  <c:v>2004</c:v>
                </c:pt>
                <c:pt idx="155">
                  <c:v>2005</c:v>
                </c:pt>
                <c:pt idx="156">
                  <c:v>2006</c:v>
                </c:pt>
                <c:pt idx="157">
                  <c:v>2007</c:v>
                </c:pt>
                <c:pt idx="158">
                  <c:v>2008</c:v>
                </c:pt>
                <c:pt idx="159">
                  <c:v>2009</c:v>
                </c:pt>
                <c:pt idx="160">
                  <c:v>2010</c:v>
                </c:pt>
                <c:pt idx="161">
                  <c:v>2011</c:v>
                </c:pt>
                <c:pt idx="162">
                  <c:v>2012</c:v>
                </c:pt>
                <c:pt idx="163">
                  <c:v>2013</c:v>
                </c:pt>
                <c:pt idx="164">
                  <c:v>2014</c:v>
                </c:pt>
                <c:pt idx="165">
                  <c:v>2015</c:v>
                </c:pt>
                <c:pt idx="166">
                  <c:v>2016</c:v>
                </c:pt>
                <c:pt idx="167">
                  <c:v>2017</c:v>
                </c:pt>
              </c:strCache>
            </c:strRef>
          </c:cat>
          <c:val>
            <c:numRef>
              <c:f>'figure 14.2 data'!$B$2:$B$169</c:f>
              <c:numCache>
                <c:formatCode>General</c:formatCode>
                <c:ptCount val="168"/>
                <c:pt idx="0">
                  <c:v>564.36528454117695</c:v>
                </c:pt>
                <c:pt idx="1">
                  <c:v>576.60524237157097</c:v>
                </c:pt>
                <c:pt idx="2">
                  <c:v>570.41961032855158</c:v>
                </c:pt>
                <c:pt idx="3">
                  <c:v>570.41961032855158</c:v>
                </c:pt>
                <c:pt idx="4">
                  <c:v>525.20963050244006</c:v>
                </c:pt>
                <c:pt idx="5">
                  <c:v>510.09437414609386</c:v>
                </c:pt>
                <c:pt idx="6">
                  <c:v>520.07265202828228</c:v>
                </c:pt>
                <c:pt idx="7">
                  <c:v>505.2474556510594</c:v>
                </c:pt>
                <c:pt idx="8">
                  <c:v>535.85921868771288</c:v>
                </c:pt>
                <c:pt idx="9">
                  <c:v>530.51286514148387</c:v>
                </c:pt>
                <c:pt idx="10">
                  <c:v>530.51286514148387</c:v>
                </c:pt>
                <c:pt idx="11">
                  <c:v>500.4350294945009</c:v>
                </c:pt>
                <c:pt idx="12">
                  <c:v>438.39639665362114</c:v>
                </c:pt>
                <c:pt idx="13">
                  <c:v>351.32435321700399</c:v>
                </c:pt>
                <c:pt idx="14">
                  <c:v>280.67517966878683</c:v>
                </c:pt>
                <c:pt idx="15">
                  <c:v>270.65721360922379</c:v>
                </c:pt>
                <c:pt idx="16">
                  <c:v>277.74301605487756</c:v>
                </c:pt>
                <c:pt idx="17">
                  <c:v>298.0171871910328</c:v>
                </c:pt>
                <c:pt idx="18">
                  <c:v>310.23031949332238</c:v>
                </c:pt>
                <c:pt idx="19">
                  <c:v>323.46353892641486</c:v>
                </c:pt>
                <c:pt idx="20">
                  <c:v>337.87601631541912</c:v>
                </c:pt>
                <c:pt idx="21">
                  <c:v>360.8615310802947</c:v>
                </c:pt>
                <c:pt idx="22">
                  <c:v>361.05216052090765</c:v>
                </c:pt>
                <c:pt idx="23">
                  <c:v>368.58663799421544</c:v>
                </c:pt>
                <c:pt idx="24">
                  <c:v>387.40725769176186</c:v>
                </c:pt>
                <c:pt idx="25">
                  <c:v>402.08230952200881</c:v>
                </c:pt>
                <c:pt idx="26">
                  <c:v>411.4487442387906</c:v>
                </c:pt>
                <c:pt idx="27">
                  <c:v>421.22178032726316</c:v>
                </c:pt>
                <c:pt idx="28">
                  <c:v>442.31873416515072</c:v>
                </c:pt>
                <c:pt idx="29">
                  <c:v>442.31873416515072</c:v>
                </c:pt>
                <c:pt idx="30">
                  <c:v>431.51254990429976</c:v>
                </c:pt>
                <c:pt idx="31">
                  <c:v>431.51254990429976</c:v>
                </c:pt>
                <c:pt idx="32">
                  <c:v>431.51254990429976</c:v>
                </c:pt>
                <c:pt idx="33">
                  <c:v>438.62798481878411</c:v>
                </c:pt>
                <c:pt idx="34">
                  <c:v>449.79809750134467</c:v>
                </c:pt>
                <c:pt idx="35">
                  <c:v>457.53475527620981</c:v>
                </c:pt>
                <c:pt idx="36">
                  <c:v>469.70193842896509</c:v>
                </c:pt>
                <c:pt idx="37">
                  <c:v>465.59130358189594</c:v>
                </c:pt>
                <c:pt idx="38">
                  <c:v>465.59130358189594</c:v>
                </c:pt>
                <c:pt idx="39">
                  <c:v>477.89242285998972</c:v>
                </c:pt>
                <c:pt idx="40">
                  <c:v>486.95058702808802</c:v>
                </c:pt>
                <c:pt idx="41">
                  <c:v>487.46479039348196</c:v>
                </c:pt>
                <c:pt idx="42">
                  <c:v>487.46479039348196</c:v>
                </c:pt>
                <c:pt idx="43">
                  <c:v>491.96780403874175</c:v>
                </c:pt>
                <c:pt idx="44">
                  <c:v>515.30726142731953</c:v>
                </c:pt>
                <c:pt idx="45">
                  <c:v>525.20963050244018</c:v>
                </c:pt>
                <c:pt idx="46">
                  <c:v>526.59687199874872</c:v>
                </c:pt>
                <c:pt idx="47">
                  <c:v>531.91411412495313</c:v>
                </c:pt>
                <c:pt idx="48">
                  <c:v>531.91411412495313</c:v>
                </c:pt>
                <c:pt idx="49">
                  <c:v>530.79311493817772</c:v>
                </c:pt>
                <c:pt idx="50">
                  <c:v>526.04197540022528</c:v>
                </c:pt>
                <c:pt idx="51">
                  <c:v>521.44632517151604</c:v>
                </c:pt>
                <c:pt idx="52">
                  <c:v>516.12348201036161</c:v>
                </c:pt>
                <c:pt idx="53">
                  <c:v>500.96375113157916</c:v>
                </c:pt>
                <c:pt idx="54">
                  <c:v>496.55478760818841</c:v>
                </c:pt>
                <c:pt idx="55">
                  <c:v>500.17066867596191</c:v>
                </c:pt>
                <c:pt idx="56">
                  <c:v>490.41094389937842</c:v>
                </c:pt>
                <c:pt idx="57">
                  <c:v>469.70193842896515</c:v>
                </c:pt>
                <c:pt idx="58">
                  <c:v>478.39732769132627</c:v>
                </c:pt>
                <c:pt idx="59">
                  <c:v>487.46479039348196</c:v>
                </c:pt>
                <c:pt idx="60">
                  <c:v>465.09965489807144</c:v>
                </c:pt>
                <c:pt idx="61">
                  <c:v>465.09965489807144</c:v>
                </c:pt>
                <c:pt idx="62">
                  <c:v>453.39393107787185</c:v>
                </c:pt>
                <c:pt idx="63">
                  <c:v>445.55607343972815</c:v>
                </c:pt>
                <c:pt idx="64">
                  <c:v>442.73249134641816</c:v>
                </c:pt>
                <c:pt idx="65">
                  <c:v>438.34900133308724</c:v>
                </c:pt>
                <c:pt idx="66">
                  <c:v>406.17659756552121</c:v>
                </c:pt>
                <c:pt idx="67">
                  <c:v>345.88475886438908</c:v>
                </c:pt>
                <c:pt idx="68">
                  <c:v>293.20032539497879</c:v>
                </c:pt>
                <c:pt idx="69">
                  <c:v>268.85197266468322</c:v>
                </c:pt>
                <c:pt idx="70">
                  <c:v>241.06655926919234</c:v>
                </c:pt>
                <c:pt idx="71">
                  <c:v>268.04565389926728</c:v>
                </c:pt>
                <c:pt idx="72">
                  <c:v>286.70645174205083</c:v>
                </c:pt>
                <c:pt idx="73">
                  <c:v>290.67489246435127</c:v>
                </c:pt>
                <c:pt idx="74">
                  <c:v>282.08553119547037</c:v>
                </c:pt>
                <c:pt idx="75">
                  <c:v>274.97174817994636</c:v>
                </c:pt>
                <c:pt idx="76">
                  <c:v>271.733005372337</c:v>
                </c:pt>
                <c:pt idx="77">
                  <c:v>276.55204558327944</c:v>
                </c:pt>
                <c:pt idx="78">
                  <c:v>281.67651399219028</c:v>
                </c:pt>
                <c:pt idx="79">
                  <c:v>281.26749678891019</c:v>
                </c:pt>
                <c:pt idx="80">
                  <c:v>288.28365216812921</c:v>
                </c:pt>
                <c:pt idx="81">
                  <c:v>261.6687557984082</c:v>
                </c:pt>
                <c:pt idx="82">
                  <c:v>352.09215937536817</c:v>
                </c:pt>
                <c:pt idx="83">
                  <c:v>472.19777604209452</c:v>
                </c:pt>
                <c:pt idx="84">
                  <c:v>603.55372131472348</c:v>
                </c:pt>
                <c:pt idx="85">
                  <c:v>592.88984208012698</c:v>
                </c:pt>
                <c:pt idx="86">
                  <c:v>584.86223242257745</c:v>
                </c:pt>
                <c:pt idx="87">
                  <c:v>563.25929487529572</c:v>
                </c:pt>
                <c:pt idx="88">
                  <c:v>576.23561947208771</c:v>
                </c:pt>
                <c:pt idx="89">
                  <c:v>577.31454086564725</c:v>
                </c:pt>
                <c:pt idx="90">
                  <c:v>563.69874490620077</c:v>
                </c:pt>
                <c:pt idx="91">
                  <c:v>536.85594752971497</c:v>
                </c:pt>
                <c:pt idx="92">
                  <c:v>484.15843120777976</c:v>
                </c:pt>
                <c:pt idx="93">
                  <c:v>456.17239472178079</c:v>
                </c:pt>
                <c:pt idx="94">
                  <c:v>448.39672890265956</c:v>
                </c:pt>
                <c:pt idx="95">
                  <c:v>449.57125898526039</c:v>
                </c:pt>
                <c:pt idx="96">
                  <c:v>414.98885444793268</c:v>
                </c:pt>
                <c:pt idx="97">
                  <c:v>362.88263057106229</c:v>
                </c:pt>
                <c:pt idx="98">
                  <c:v>335.77936355745595</c:v>
                </c:pt>
                <c:pt idx="99">
                  <c:v>310.42859025245468</c:v>
                </c:pt>
                <c:pt idx="100">
                  <c:v>335.87610206611561</c:v>
                </c:pt>
                <c:pt idx="101">
                  <c:v>311.33130999205332</c:v>
                </c:pt>
                <c:pt idx="102">
                  <c:v>304.40140690902007</c:v>
                </c:pt>
                <c:pt idx="103">
                  <c:v>304.21688526208771</c:v>
                </c:pt>
                <c:pt idx="104">
                  <c:v>303.68843114021064</c:v>
                </c:pt>
                <c:pt idx="105">
                  <c:v>304.73460446317051</c:v>
                </c:pt>
                <c:pt idx="106">
                  <c:v>299.91036056537445</c:v>
                </c:pt>
                <c:pt idx="107">
                  <c:v>289.97281904424909</c:v>
                </c:pt>
                <c:pt idx="108">
                  <c:v>283.15595799390462</c:v>
                </c:pt>
                <c:pt idx="109">
                  <c:v>281.2098689355272</c:v>
                </c:pt>
                <c:pt idx="110">
                  <c:v>277.79868084532694</c:v>
                </c:pt>
                <c:pt idx="111">
                  <c:v>274.85545675265172</c:v>
                </c:pt>
                <c:pt idx="112">
                  <c:v>271.97070731082425</c:v>
                </c:pt>
                <c:pt idx="113">
                  <c:v>267.34888195964527</c:v>
                </c:pt>
                <c:pt idx="114">
                  <c:v>263.97442535560782</c:v>
                </c:pt>
                <c:pt idx="115">
                  <c:v>259.93238038543603</c:v>
                </c:pt>
                <c:pt idx="116">
                  <c:v>252.78399321604732</c:v>
                </c:pt>
                <c:pt idx="117">
                  <c:v>243.95916811806592</c:v>
                </c:pt>
                <c:pt idx="118">
                  <c:v>263.35418875675191</c:v>
                </c:pt>
                <c:pt idx="119">
                  <c:v>262.23463722883184</c:v>
                </c:pt>
                <c:pt idx="120">
                  <c:v>216.43545895422426</c:v>
                </c:pt>
                <c:pt idx="121">
                  <c:v>233.83059047960924</c:v>
                </c:pt>
                <c:pt idx="122">
                  <c:v>325.83797748572982</c:v>
                </c:pt>
                <c:pt idx="123">
                  <c:v>511.38481291988279</c:v>
                </c:pt>
                <c:pt idx="124">
                  <c:v>728.26633070836272</c:v>
                </c:pt>
                <c:pt idx="125">
                  <c:v>697.07935264289813</c:v>
                </c:pt>
                <c:pt idx="126">
                  <c:v>511.1047343440606</c:v>
                </c:pt>
                <c:pt idx="127">
                  <c:v>568.7687937255015</c:v>
                </c:pt>
                <c:pt idx="128">
                  <c:v>691.5527370427227</c:v>
                </c:pt>
                <c:pt idx="129">
                  <c:v>982.65538011164392</c:v>
                </c:pt>
                <c:pt idx="130">
                  <c:v>1740.0604442939266</c:v>
                </c:pt>
                <c:pt idx="131">
                  <c:v>1179.8053982401282</c:v>
                </c:pt>
                <c:pt idx="132">
                  <c:v>908.3996581034105</c:v>
                </c:pt>
                <c:pt idx="133">
                  <c:v>992.48270771808359</c:v>
                </c:pt>
                <c:pt idx="134">
                  <c:v>810.04302135644593</c:v>
                </c:pt>
                <c:pt idx="135">
                  <c:v>686.85240205084779</c:v>
                </c:pt>
                <c:pt idx="136">
                  <c:v>782.80518759144263</c:v>
                </c:pt>
                <c:pt idx="137">
                  <c:v>917.37229950459948</c:v>
                </c:pt>
                <c:pt idx="138">
                  <c:v>861.21804873225915</c:v>
                </c:pt>
                <c:pt idx="139">
                  <c:v>716.34085513167111</c:v>
                </c:pt>
                <c:pt idx="140">
                  <c:v>684.09676319097161</c:v>
                </c:pt>
                <c:pt idx="141">
                  <c:v>619.84034584030849</c:v>
                </c:pt>
                <c:pt idx="142">
                  <c:v>571.33377087736665</c:v>
                </c:pt>
                <c:pt idx="143">
                  <c:v>580.46164676619424</c:v>
                </c:pt>
                <c:pt idx="144">
                  <c:v>604.08694638283475</c:v>
                </c:pt>
                <c:pt idx="145">
                  <c:v>587.11762529332987</c:v>
                </c:pt>
                <c:pt idx="146">
                  <c:v>576.25205936455939</c:v>
                </c:pt>
                <c:pt idx="147">
                  <c:v>480.83450803092416</c:v>
                </c:pt>
                <c:pt idx="148">
                  <c:v>420.85310723361061</c:v>
                </c:pt>
                <c:pt idx="149">
                  <c:v>390.40421993702313</c:v>
                </c:pt>
                <c:pt idx="150">
                  <c:v>377.8841534045942</c:v>
                </c:pt>
                <c:pt idx="151">
                  <c:v>356.80526811351348</c:v>
                </c:pt>
                <c:pt idx="152">
                  <c:v>401.39184031127871</c:v>
                </c:pt>
                <c:pt idx="153">
                  <c:v>460.4257753092632</c:v>
                </c:pt>
                <c:pt idx="154">
                  <c:v>505.65076615095586</c:v>
                </c:pt>
                <c:pt idx="155">
                  <c:v>530.93012806998684</c:v>
                </c:pt>
                <c:pt idx="156">
                  <c:v>697.94986471715208</c:v>
                </c:pt>
                <c:pt idx="157">
                  <c:v>781.83559738861982</c:v>
                </c:pt>
                <c:pt idx="158">
                  <c:v>944.32017919703435</c:v>
                </c:pt>
                <c:pt idx="159">
                  <c:v>1056.4640534950613</c:v>
                </c:pt>
                <c:pt idx="160">
                  <c:v>1311.8699253121879</c:v>
                </c:pt>
                <c:pt idx="161">
                  <c:v>1635.1685377007339</c:v>
                </c:pt>
                <c:pt idx="162">
                  <c:v>1713.3735663172201</c:v>
                </c:pt>
                <c:pt idx="163">
                  <c:v>1214.7706611056044</c:v>
                </c:pt>
                <c:pt idx="164">
                  <c:v>1184.8599999999999</c:v>
                </c:pt>
                <c:pt idx="165">
                  <c:v>1061.42</c:v>
                </c:pt>
                <c:pt idx="166">
                  <c:v>1152.27</c:v>
                </c:pt>
                <c:pt idx="167">
                  <c:v>1308.7</c:v>
                </c:pt>
              </c:numCache>
            </c:numRef>
          </c:val>
          <c:smooth val="0"/>
          <c:extLst>
            <c:ext xmlns:c16="http://schemas.microsoft.com/office/drawing/2014/chart" uri="{C3380CC4-5D6E-409C-BE32-E72D297353CC}">
              <c16:uniqueId val="{00000000-205B-46A5-BABF-1BEB985D5499}"/>
            </c:ext>
          </c:extLst>
        </c:ser>
        <c:dLbls>
          <c:showLegendKey val="0"/>
          <c:showVal val="0"/>
          <c:showCatName val="0"/>
          <c:showSerName val="0"/>
          <c:showPercent val="0"/>
          <c:showBubbleSize val="0"/>
        </c:dLbls>
        <c:smooth val="0"/>
        <c:axId val="478745000"/>
        <c:axId val="478745392"/>
      </c:lineChart>
      <c:catAx>
        <c:axId val="478745000"/>
        <c:scaling>
          <c:orientation val="minMax"/>
        </c:scaling>
        <c:delete val="0"/>
        <c:axPos val="b"/>
        <c:numFmt formatCode="General" sourceLinked="0"/>
        <c:majorTickMark val="none"/>
        <c:minorTickMark val="none"/>
        <c:tickLblPos val="nextTo"/>
        <c:crossAx val="478745392"/>
        <c:crosses val="autoZero"/>
        <c:auto val="1"/>
        <c:lblAlgn val="ctr"/>
        <c:lblOffset val="100"/>
        <c:noMultiLvlLbl val="0"/>
      </c:catAx>
      <c:valAx>
        <c:axId val="478745392"/>
        <c:scaling>
          <c:orientation val="minMax"/>
        </c:scaling>
        <c:delete val="0"/>
        <c:axPos val="l"/>
        <c:majorGridlines/>
        <c:numFmt formatCode="General" sourceLinked="1"/>
        <c:majorTickMark val="none"/>
        <c:minorTickMark val="none"/>
        <c:tickLblPos val="nextTo"/>
        <c:spPr>
          <a:ln w="9525">
            <a:noFill/>
          </a:ln>
        </c:spPr>
        <c:crossAx val="478745000"/>
        <c:crosses val="autoZero"/>
        <c:crossBetween val="between"/>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altLang="en-US" sz="3600" dirty="0"/>
              <a:t>Figure 3.4:</a:t>
            </a:r>
            <a:r>
              <a:rPr lang="en-US" altLang="en-US" sz="3600" baseline="0" dirty="0"/>
              <a:t> </a:t>
            </a:r>
            <a:r>
              <a:rPr lang="en-US" altLang="en-US" sz="3600" dirty="0"/>
              <a:t>Currency-GDP Ratio</a:t>
            </a:r>
          </a:p>
        </c:rich>
      </c:tx>
      <c:overlay val="0"/>
    </c:title>
    <c:autoTitleDeleted val="0"/>
    <c:plotArea>
      <c:layout/>
      <c:barChart>
        <c:barDir val="bar"/>
        <c:grouping val="clustered"/>
        <c:varyColors val="0"/>
        <c:ser>
          <c:idx val="0"/>
          <c:order val="0"/>
          <c:tx>
            <c:strRef>
              <c:f>'figure 3.4 data'!$B$1</c:f>
              <c:strCache>
                <c:ptCount val="1"/>
                <c:pt idx="0">
                  <c:v>Currency to GDP Ratio</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'figure 3.4 data'!$A$2:$A$28</c:f>
              <c:strCache>
                <c:ptCount val="27"/>
                <c:pt idx="0">
                  <c:v>Japan</c:v>
                </c:pt>
                <c:pt idx="1">
                  <c:v>Hong Kong</c:v>
                </c:pt>
                <c:pt idx="2">
                  <c:v>Thailand</c:v>
                </c:pt>
                <c:pt idx="3">
                  <c:v>Switzerland</c:v>
                </c:pt>
                <c:pt idx="4">
                  <c:v>Eurozone</c:v>
                </c:pt>
                <c:pt idx="5">
                  <c:v>Russia</c:v>
                </c:pt>
                <c:pt idx="6">
                  <c:v>Singapore</c:v>
                </c:pt>
                <c:pt idx="7">
                  <c:v>India</c:v>
                </c:pt>
                <c:pt idx="8">
                  <c:v>China</c:v>
                </c:pt>
                <c:pt idx="9">
                  <c:v>US</c:v>
                </c:pt>
                <c:pt idx="10">
                  <c:v>Mexico</c:v>
                </c:pt>
                <c:pt idx="11">
                  <c:v>Argentina</c:v>
                </c:pt>
                <c:pt idx="12">
                  <c:v>Colombia</c:v>
                </c:pt>
                <c:pt idx="13">
                  <c:v>Israel</c:v>
                </c:pt>
                <c:pt idx="14">
                  <c:v>Korea</c:v>
                </c:pt>
                <c:pt idx="15">
                  <c:v>South Africa</c:v>
                </c:pt>
                <c:pt idx="16">
                  <c:v>Indonesia</c:v>
                </c:pt>
                <c:pt idx="17">
                  <c:v>Australia</c:v>
                </c:pt>
                <c:pt idx="18">
                  <c:v>Canada</c:v>
                </c:pt>
                <c:pt idx="19">
                  <c:v>Turkey</c:v>
                </c:pt>
                <c:pt idx="20">
                  <c:v>Brazil</c:v>
                </c:pt>
                <c:pt idx="21">
                  <c:v>UK</c:v>
                </c:pt>
                <c:pt idx="22">
                  <c:v>Denmark</c:v>
                </c:pt>
                <c:pt idx="23">
                  <c:v>Nigeria</c:v>
                </c:pt>
                <c:pt idx="24">
                  <c:v>New Zealand</c:v>
                </c:pt>
                <c:pt idx="25">
                  <c:v>Norway </c:v>
                </c:pt>
                <c:pt idx="26">
                  <c:v>Sweden</c:v>
                </c:pt>
              </c:strCache>
            </c:strRef>
          </c:cat>
          <c:val>
            <c:numRef>
              <c:f>'figure 3.4 data'!$B$2:$B$28</c:f>
              <c:numCache>
                <c:formatCode>0.00%</c:formatCode>
                <c:ptCount val="27"/>
                <c:pt idx="0">
                  <c:v>0.20404469553436247</c:v>
                </c:pt>
                <c:pt idx="1">
                  <c:v>0.16478165405197928</c:v>
                </c:pt>
                <c:pt idx="2">
                  <c:v>0.11663369062751475</c:v>
                </c:pt>
                <c:pt idx="3">
                  <c:v>0.11449940970205989</c:v>
                </c:pt>
                <c:pt idx="4">
                  <c:v>0.10479230851776693</c:v>
                </c:pt>
                <c:pt idx="5">
                  <c:v>0.10359256270776342</c:v>
                </c:pt>
                <c:pt idx="6">
                  <c:v>0.10236438146680855</c:v>
                </c:pt>
                <c:pt idx="7">
                  <c:v>0.10075642817028978</c:v>
                </c:pt>
                <c:pt idx="8">
                  <c:v>8.700331115021874E-2</c:v>
                </c:pt>
                <c:pt idx="9">
                  <c:v>8.1023795034707538E-2</c:v>
                </c:pt>
                <c:pt idx="10">
                  <c:v>7.092130830616028E-2</c:v>
                </c:pt>
                <c:pt idx="11">
                  <c:v>7.0249013661698265E-2</c:v>
                </c:pt>
                <c:pt idx="12">
                  <c:v>6.5201457538971525E-2</c:v>
                </c:pt>
                <c:pt idx="13">
                  <c:v>6.5045852910870394E-2</c:v>
                </c:pt>
                <c:pt idx="14">
                  <c:v>6.2066243543104541E-2</c:v>
                </c:pt>
                <c:pt idx="15">
                  <c:v>5.5224834171148103E-2</c:v>
                </c:pt>
                <c:pt idx="16">
                  <c:v>5.1132560495254421E-2</c:v>
                </c:pt>
                <c:pt idx="17">
                  <c:v>4.0920763022743945E-2</c:v>
                </c:pt>
                <c:pt idx="18">
                  <c:v>3.8256477934335793E-2</c:v>
                </c:pt>
                <c:pt idx="19">
                  <c:v>3.8234431214045919E-2</c:v>
                </c:pt>
                <c:pt idx="20">
                  <c:v>3.8175705232263643E-2</c:v>
                </c:pt>
                <c:pt idx="21">
                  <c:v>3.5948485452273665E-2</c:v>
                </c:pt>
                <c:pt idx="22">
                  <c:v>3.3136930382435002E-2</c:v>
                </c:pt>
                <c:pt idx="23">
                  <c:v>1.8773755551951665E-2</c:v>
                </c:pt>
                <c:pt idx="24">
                  <c:v>1.7954227128558476E-2</c:v>
                </c:pt>
                <c:pt idx="25">
                  <c:v>1.4320764636069678E-2</c:v>
                </c:pt>
                <c:pt idx="26">
                  <c:v>1.2594573873231102E-2</c:v>
                </c:pt>
              </c:numCache>
            </c:numRef>
          </c:val>
          <c:extLst>
            <c:ext xmlns:c16="http://schemas.microsoft.com/office/drawing/2014/chart" uri="{C3380CC4-5D6E-409C-BE32-E72D297353CC}">
              <c16:uniqueId val="{00000000-4B5E-4D52-9162-E8D5FCF706F4}"/>
            </c:ext>
          </c:extLst>
        </c:ser>
        <c:dLbls>
          <c:showLegendKey val="0"/>
          <c:showVal val="0"/>
          <c:showCatName val="0"/>
          <c:showSerName val="0"/>
          <c:showPercent val="0"/>
          <c:showBubbleSize val="0"/>
        </c:dLbls>
        <c:gapWidth val="25"/>
        <c:overlap val="-25"/>
        <c:axId val="233101912"/>
        <c:axId val="233112072"/>
      </c:barChart>
      <c:catAx>
        <c:axId val="233101912"/>
        <c:scaling>
          <c:orientation val="minMax"/>
        </c:scaling>
        <c:delete val="0"/>
        <c:axPos val="l"/>
        <c:numFmt formatCode="General" sourceLinked="0"/>
        <c:majorTickMark val="none"/>
        <c:minorTickMark val="none"/>
        <c:tickLblPos val="nextTo"/>
        <c:crossAx val="233112072"/>
        <c:crosses val="autoZero"/>
        <c:auto val="1"/>
        <c:lblAlgn val="ctr"/>
        <c:lblOffset val="100"/>
        <c:noMultiLvlLbl val="0"/>
      </c:catAx>
      <c:valAx>
        <c:axId val="233112072"/>
        <c:scaling>
          <c:orientation val="minMax"/>
        </c:scaling>
        <c:delete val="0"/>
        <c:axPos val="b"/>
        <c:majorGridlines/>
        <c:numFmt formatCode="0.00%" sourceLinked="1"/>
        <c:majorTickMark val="none"/>
        <c:minorTickMark val="none"/>
        <c:tickLblPos val="nextTo"/>
        <c:spPr>
          <a:ln w="9525">
            <a:noFill/>
          </a:ln>
        </c:spPr>
        <c:crossAx val="233101912"/>
        <c:crosses val="autoZero"/>
        <c:crossBetween val="between"/>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zh-CN" sz="3600" dirty="0"/>
              <a:t>US</a:t>
            </a:r>
            <a:r>
              <a:rPr lang="en-US" altLang="zh-CN" sz="3600" baseline="0" dirty="0"/>
              <a:t> Currency/GDP, 1948-2017</a:t>
            </a:r>
            <a:endParaRPr lang="zh-CN" altLang="en-US" sz="3600" dirty="0"/>
          </a:p>
        </c:rich>
      </c:tx>
      <c:layout>
        <c:manualLayout>
          <c:xMode val="edge"/>
          <c:yMode val="edge"/>
          <c:x val="0.25029779737234054"/>
          <c:y val="4.5449103376426803E-4"/>
        </c:manualLayout>
      </c:layout>
      <c:overlay val="0"/>
    </c:title>
    <c:autoTitleDeleted val="0"/>
    <c:plotArea>
      <c:layout/>
      <c:lineChart>
        <c:grouping val="standard"/>
        <c:varyColors val="0"/>
        <c:ser>
          <c:idx val="0"/>
          <c:order val="0"/>
          <c:tx>
            <c:strRef>
              <c:f>'figure 3.1 data'!$B$1</c:f>
              <c:strCache>
                <c:ptCount val="1"/>
                <c:pt idx="0">
                  <c:v>$100 bills/GDP </c:v>
                </c:pt>
              </c:strCache>
            </c:strRef>
          </c:tx>
          <c:marker>
            <c:symbol val="none"/>
          </c:marker>
          <c:cat>
            <c:numRef>
              <c:f>'figure 3.1 data'!$A$3:$A$72</c:f>
              <c:numCache>
                <c:formatCode>General</c:formatCode>
                <c:ptCount val="70"/>
                <c:pt idx="0">
                  <c:v>1948</c:v>
                </c:pt>
                <c:pt idx="1">
                  <c:v>1949</c:v>
                </c:pt>
                <c:pt idx="2">
                  <c:v>1950</c:v>
                </c:pt>
                <c:pt idx="3">
                  <c:v>1951</c:v>
                </c:pt>
                <c:pt idx="4">
                  <c:v>1952</c:v>
                </c:pt>
                <c:pt idx="5">
                  <c:v>1953</c:v>
                </c:pt>
                <c:pt idx="6">
                  <c:v>1954</c:v>
                </c:pt>
                <c:pt idx="7">
                  <c:v>1955</c:v>
                </c:pt>
                <c:pt idx="8">
                  <c:v>1956</c:v>
                </c:pt>
                <c:pt idx="9">
                  <c:v>1957</c:v>
                </c:pt>
                <c:pt idx="10">
                  <c:v>1958</c:v>
                </c:pt>
                <c:pt idx="11">
                  <c:v>1959</c:v>
                </c:pt>
                <c:pt idx="12">
                  <c:v>1960</c:v>
                </c:pt>
                <c:pt idx="13">
                  <c:v>1961</c:v>
                </c:pt>
                <c:pt idx="14">
                  <c:v>1962</c:v>
                </c:pt>
                <c:pt idx="15">
                  <c:v>1963</c:v>
                </c:pt>
                <c:pt idx="16">
                  <c:v>1964</c:v>
                </c:pt>
                <c:pt idx="17">
                  <c:v>1965</c:v>
                </c:pt>
                <c:pt idx="18">
                  <c:v>1966</c:v>
                </c:pt>
                <c:pt idx="19">
                  <c:v>1967</c:v>
                </c:pt>
                <c:pt idx="20">
                  <c:v>1968</c:v>
                </c:pt>
                <c:pt idx="21">
                  <c:v>1969</c:v>
                </c:pt>
                <c:pt idx="22">
                  <c:v>1970</c:v>
                </c:pt>
                <c:pt idx="23">
                  <c:v>1971</c:v>
                </c:pt>
                <c:pt idx="24">
                  <c:v>1972</c:v>
                </c:pt>
                <c:pt idx="25">
                  <c:v>1973</c:v>
                </c:pt>
                <c:pt idx="26">
                  <c:v>1974</c:v>
                </c:pt>
                <c:pt idx="27">
                  <c:v>1975</c:v>
                </c:pt>
                <c:pt idx="28">
                  <c:v>1976</c:v>
                </c:pt>
                <c:pt idx="29">
                  <c:v>1977</c:v>
                </c:pt>
                <c:pt idx="30">
                  <c:v>1978</c:v>
                </c:pt>
                <c:pt idx="31">
                  <c:v>1979</c:v>
                </c:pt>
                <c:pt idx="32">
                  <c:v>1980</c:v>
                </c:pt>
                <c:pt idx="33">
                  <c:v>1981</c:v>
                </c:pt>
                <c:pt idx="34">
                  <c:v>1982</c:v>
                </c:pt>
                <c:pt idx="35">
                  <c:v>1983</c:v>
                </c:pt>
                <c:pt idx="36">
                  <c:v>1984</c:v>
                </c:pt>
                <c:pt idx="37">
                  <c:v>1985</c:v>
                </c:pt>
                <c:pt idx="38">
                  <c:v>1986</c:v>
                </c:pt>
                <c:pt idx="39">
                  <c:v>1987</c:v>
                </c:pt>
                <c:pt idx="40">
                  <c:v>1988</c:v>
                </c:pt>
                <c:pt idx="41">
                  <c:v>1989</c:v>
                </c:pt>
                <c:pt idx="42">
                  <c:v>1990</c:v>
                </c:pt>
                <c:pt idx="43">
                  <c:v>1991</c:v>
                </c:pt>
                <c:pt idx="44">
                  <c:v>1992</c:v>
                </c:pt>
                <c:pt idx="45">
                  <c:v>1993</c:v>
                </c:pt>
                <c:pt idx="46">
                  <c:v>1994</c:v>
                </c:pt>
                <c:pt idx="47">
                  <c:v>1995</c:v>
                </c:pt>
                <c:pt idx="48">
                  <c:v>1996</c:v>
                </c:pt>
                <c:pt idx="49">
                  <c:v>1997</c:v>
                </c:pt>
                <c:pt idx="50">
                  <c:v>1998</c:v>
                </c:pt>
                <c:pt idx="51">
                  <c:v>1999</c:v>
                </c:pt>
                <c:pt idx="52">
                  <c:v>2000</c:v>
                </c:pt>
                <c:pt idx="53">
                  <c:v>2001</c:v>
                </c:pt>
                <c:pt idx="54">
                  <c:v>2002</c:v>
                </c:pt>
                <c:pt idx="55">
                  <c:v>2003</c:v>
                </c:pt>
                <c:pt idx="56">
                  <c:v>2004</c:v>
                </c:pt>
                <c:pt idx="57">
                  <c:v>2005</c:v>
                </c:pt>
                <c:pt idx="58">
                  <c:v>2006</c:v>
                </c:pt>
                <c:pt idx="59">
                  <c:v>2007</c:v>
                </c:pt>
                <c:pt idx="60">
                  <c:v>2008</c:v>
                </c:pt>
                <c:pt idx="61">
                  <c:v>2009</c:v>
                </c:pt>
                <c:pt idx="62">
                  <c:v>2010</c:v>
                </c:pt>
                <c:pt idx="63">
                  <c:v>2011</c:v>
                </c:pt>
                <c:pt idx="64">
                  <c:v>2012</c:v>
                </c:pt>
                <c:pt idx="65">
                  <c:v>2013</c:v>
                </c:pt>
                <c:pt idx="66">
                  <c:v>2014</c:v>
                </c:pt>
                <c:pt idx="67">
                  <c:v>2015</c:v>
                </c:pt>
                <c:pt idx="68">
                  <c:v>2016</c:v>
                </c:pt>
                <c:pt idx="69">
                  <c:v>2017</c:v>
                </c:pt>
              </c:numCache>
            </c:numRef>
          </c:cat>
          <c:val>
            <c:numRef>
              <c:f>'figure 3.1 data'!$B$3:$B$72</c:f>
              <c:numCache>
                <c:formatCode>General</c:formatCode>
                <c:ptCount val="70"/>
                <c:pt idx="0">
                  <c:v>1.8853692522062239E-2</c:v>
                </c:pt>
                <c:pt idx="1">
                  <c:v>9.1121713911497797E-3</c:v>
                </c:pt>
                <c:pt idx="2">
                  <c:v>8.2458081538854377E-3</c:v>
                </c:pt>
                <c:pt idx="3">
                  <c:v>7.498894620486367E-3</c:v>
                </c:pt>
                <c:pt idx="4">
                  <c:v>7.4490650293050518E-3</c:v>
                </c:pt>
                <c:pt idx="5">
                  <c:v>1.4712007381046527E-2</c:v>
                </c:pt>
                <c:pt idx="6">
                  <c:v>1.4754831076639937E-2</c:v>
                </c:pt>
                <c:pt idx="7">
                  <c:v>1.3601784314907469E-2</c:v>
                </c:pt>
                <c:pt idx="8">
                  <c:v>1.3039204480512058E-2</c:v>
                </c:pt>
                <c:pt idx="9">
                  <c:v>1.2475193840481484E-2</c:v>
                </c:pt>
                <c:pt idx="10">
                  <c:v>1.2599807342395377E-2</c:v>
                </c:pt>
                <c:pt idx="11">
                  <c:v>1.1671354552183568E-2</c:v>
                </c:pt>
                <c:pt idx="12">
                  <c:v>1.1309178973360557E-2</c:v>
                </c:pt>
                <c:pt idx="13">
                  <c:v>1.1208297003350007E-2</c:v>
                </c:pt>
                <c:pt idx="14">
                  <c:v>1.1009988901220867E-2</c:v>
                </c:pt>
                <c:pt idx="15">
                  <c:v>1.1509044555056453E-2</c:v>
                </c:pt>
                <c:pt idx="16">
                  <c:v>1.1436751299630829E-2</c:v>
                </c:pt>
                <c:pt idx="17">
                  <c:v>1.1312358769337737E-2</c:v>
                </c:pt>
                <c:pt idx="18">
                  <c:v>1.108959913669978E-2</c:v>
                </c:pt>
                <c:pt idx="19">
                  <c:v>1.1185056159529101E-2</c:v>
                </c:pt>
                <c:pt idx="20">
                  <c:v>1.1065560257185249E-2</c:v>
                </c:pt>
                <c:pt idx="21">
                  <c:v>1.1190004571080298E-2</c:v>
                </c:pt>
                <c:pt idx="22">
                  <c:v>1.1637694419030193E-2</c:v>
                </c:pt>
                <c:pt idx="23">
                  <c:v>1.0634068420819098E-2</c:v>
                </c:pt>
                <c:pt idx="24">
                  <c:v>1.2212618143630342E-2</c:v>
                </c:pt>
                <c:pt idx="25">
                  <c:v>1.2506917943245736E-2</c:v>
                </c:pt>
                <c:pt idx="26">
                  <c:v>1.3536963553302877E-2</c:v>
                </c:pt>
                <c:pt idx="27">
                  <c:v>1.4105362785656496E-2</c:v>
                </c:pt>
                <c:pt idx="28">
                  <c:v>1.4633544798103667E-2</c:v>
                </c:pt>
                <c:pt idx="29">
                  <c:v>1.5171479588695278E-2</c:v>
                </c:pt>
                <c:pt idx="30">
                  <c:v>1.5825613079019071E-2</c:v>
                </c:pt>
                <c:pt idx="31">
                  <c:v>1.6392162984934823E-2</c:v>
                </c:pt>
                <c:pt idx="32">
                  <c:v>1.7646109427398096E-2</c:v>
                </c:pt>
                <c:pt idx="33">
                  <c:v>1.7205814158018452E-2</c:v>
                </c:pt>
                <c:pt idx="34">
                  <c:v>1.8259085355076192E-2</c:v>
                </c:pt>
                <c:pt idx="35">
                  <c:v>1.8163299949074861E-2</c:v>
                </c:pt>
                <c:pt idx="36">
                  <c:v>1.813822446370765E-2</c:v>
                </c:pt>
                <c:pt idx="37">
                  <c:v>1.8518189200884414E-2</c:v>
                </c:pt>
                <c:pt idx="38">
                  <c:v>1.910292485510252E-2</c:v>
                </c:pt>
                <c:pt idx="39">
                  <c:v>2.0057639321418391E-2</c:v>
                </c:pt>
                <c:pt idx="40">
                  <c:v>2.0919825308675258E-2</c:v>
                </c:pt>
                <c:pt idx="41">
                  <c:v>2.1652187792142646E-2</c:v>
                </c:pt>
                <c:pt idx="42">
                  <c:v>2.4170225970925045E-2</c:v>
                </c:pt>
                <c:pt idx="43">
                  <c:v>2.5642803254287052E-2</c:v>
                </c:pt>
                <c:pt idx="44">
                  <c:v>2.708240943220222E-2</c:v>
                </c:pt>
                <c:pt idx="45">
                  <c:v>2.9293325773765394E-2</c:v>
                </c:pt>
                <c:pt idx="46">
                  <c:v>3.134588217587763E-2</c:v>
                </c:pt>
                <c:pt idx="47">
                  <c:v>3.1510754757602052E-2</c:v>
                </c:pt>
                <c:pt idx="48">
                  <c:v>3.2270907727302185E-2</c:v>
                </c:pt>
                <c:pt idx="49">
                  <c:v>3.3873398752980337E-2</c:v>
                </c:pt>
                <c:pt idx="50">
                  <c:v>3.5217814647134221E-2</c:v>
                </c:pt>
                <c:pt idx="51">
                  <c:v>3.9976709581419419E-2</c:v>
                </c:pt>
                <c:pt idx="52">
                  <c:v>3.6724276234230288E-2</c:v>
                </c:pt>
                <c:pt idx="53">
                  <c:v>3.9644787971935144E-2</c:v>
                </c:pt>
                <c:pt idx="54">
                  <c:v>4.1785375118708452E-2</c:v>
                </c:pt>
                <c:pt idx="55">
                  <c:v>4.2375447139285927E-2</c:v>
                </c:pt>
                <c:pt idx="56">
                  <c:v>4.2093943547516589E-2</c:v>
                </c:pt>
                <c:pt idx="57">
                  <c:v>4.1619252006690241E-2</c:v>
                </c:pt>
                <c:pt idx="58">
                  <c:v>4.0712620616488282E-2</c:v>
                </c:pt>
                <c:pt idx="59">
                  <c:v>3.931929442847152E-2</c:v>
                </c:pt>
                <c:pt idx="60">
                  <c:v>4.2465388123510597E-2</c:v>
                </c:pt>
                <c:pt idx="61">
                  <c:v>4.5523442606749211E-2</c:v>
                </c:pt>
                <c:pt idx="62">
                  <c:v>4.7085081927775253E-2</c:v>
                </c:pt>
                <c:pt idx="63">
                  <c:v>5.0433289244534954E-2</c:v>
                </c:pt>
                <c:pt idx="64">
                  <c:v>5.3423500100586503E-2</c:v>
                </c:pt>
                <c:pt idx="65">
                  <c:v>5.5399454812329635E-2</c:v>
                </c:pt>
                <c:pt idx="66">
                  <c:v>5.832772766211889E-2</c:v>
                </c:pt>
                <c:pt idx="67">
                  <c:v>6.0000221771287277E-2</c:v>
                </c:pt>
                <c:pt idx="68">
                  <c:v>6.2004432339703534E-2</c:v>
                </c:pt>
                <c:pt idx="69">
                  <c:v>6.4551879634493103E-2</c:v>
                </c:pt>
              </c:numCache>
            </c:numRef>
          </c:val>
          <c:smooth val="0"/>
          <c:extLst>
            <c:ext xmlns:c16="http://schemas.microsoft.com/office/drawing/2014/chart" uri="{C3380CC4-5D6E-409C-BE32-E72D297353CC}">
              <c16:uniqueId val="{00000000-2020-498D-B1C7-BF3C5C153DBA}"/>
            </c:ext>
          </c:extLst>
        </c:ser>
        <c:ser>
          <c:idx val="1"/>
          <c:order val="1"/>
          <c:tx>
            <c:strRef>
              <c:f>'figure 3.1 data'!$C$1</c:f>
              <c:strCache>
                <c:ptCount val="1"/>
                <c:pt idx="0">
                  <c:v>Currency Held by Public/GDP</c:v>
                </c:pt>
              </c:strCache>
            </c:strRef>
          </c:tx>
          <c:marker>
            <c:symbol val="none"/>
          </c:marker>
          <c:cat>
            <c:numRef>
              <c:f>'figure 3.1 data'!$A$3:$A$72</c:f>
              <c:numCache>
                <c:formatCode>General</c:formatCode>
                <c:ptCount val="70"/>
                <c:pt idx="0">
                  <c:v>1948</c:v>
                </c:pt>
                <c:pt idx="1">
                  <c:v>1949</c:v>
                </c:pt>
                <c:pt idx="2">
                  <c:v>1950</c:v>
                </c:pt>
                <c:pt idx="3">
                  <c:v>1951</c:v>
                </c:pt>
                <c:pt idx="4">
                  <c:v>1952</c:v>
                </c:pt>
                <c:pt idx="5">
                  <c:v>1953</c:v>
                </c:pt>
                <c:pt idx="6">
                  <c:v>1954</c:v>
                </c:pt>
                <c:pt idx="7">
                  <c:v>1955</c:v>
                </c:pt>
                <c:pt idx="8">
                  <c:v>1956</c:v>
                </c:pt>
                <c:pt idx="9">
                  <c:v>1957</c:v>
                </c:pt>
                <c:pt idx="10">
                  <c:v>1958</c:v>
                </c:pt>
                <c:pt idx="11">
                  <c:v>1959</c:v>
                </c:pt>
                <c:pt idx="12">
                  <c:v>1960</c:v>
                </c:pt>
                <c:pt idx="13">
                  <c:v>1961</c:v>
                </c:pt>
                <c:pt idx="14">
                  <c:v>1962</c:v>
                </c:pt>
                <c:pt idx="15">
                  <c:v>1963</c:v>
                </c:pt>
                <c:pt idx="16">
                  <c:v>1964</c:v>
                </c:pt>
                <c:pt idx="17">
                  <c:v>1965</c:v>
                </c:pt>
                <c:pt idx="18">
                  <c:v>1966</c:v>
                </c:pt>
                <c:pt idx="19">
                  <c:v>1967</c:v>
                </c:pt>
                <c:pt idx="20">
                  <c:v>1968</c:v>
                </c:pt>
                <c:pt idx="21">
                  <c:v>1969</c:v>
                </c:pt>
                <c:pt idx="22">
                  <c:v>1970</c:v>
                </c:pt>
                <c:pt idx="23">
                  <c:v>1971</c:v>
                </c:pt>
                <c:pt idx="24">
                  <c:v>1972</c:v>
                </c:pt>
                <c:pt idx="25">
                  <c:v>1973</c:v>
                </c:pt>
                <c:pt idx="26">
                  <c:v>1974</c:v>
                </c:pt>
                <c:pt idx="27">
                  <c:v>1975</c:v>
                </c:pt>
                <c:pt idx="28">
                  <c:v>1976</c:v>
                </c:pt>
                <c:pt idx="29">
                  <c:v>1977</c:v>
                </c:pt>
                <c:pt idx="30">
                  <c:v>1978</c:v>
                </c:pt>
                <c:pt idx="31">
                  <c:v>1979</c:v>
                </c:pt>
                <c:pt idx="32">
                  <c:v>1980</c:v>
                </c:pt>
                <c:pt idx="33">
                  <c:v>1981</c:v>
                </c:pt>
                <c:pt idx="34">
                  <c:v>1982</c:v>
                </c:pt>
                <c:pt idx="35">
                  <c:v>1983</c:v>
                </c:pt>
                <c:pt idx="36">
                  <c:v>1984</c:v>
                </c:pt>
                <c:pt idx="37">
                  <c:v>1985</c:v>
                </c:pt>
                <c:pt idx="38">
                  <c:v>1986</c:v>
                </c:pt>
                <c:pt idx="39">
                  <c:v>1987</c:v>
                </c:pt>
                <c:pt idx="40">
                  <c:v>1988</c:v>
                </c:pt>
                <c:pt idx="41">
                  <c:v>1989</c:v>
                </c:pt>
                <c:pt idx="42">
                  <c:v>1990</c:v>
                </c:pt>
                <c:pt idx="43">
                  <c:v>1991</c:v>
                </c:pt>
                <c:pt idx="44">
                  <c:v>1992</c:v>
                </c:pt>
                <c:pt idx="45">
                  <c:v>1993</c:v>
                </c:pt>
                <c:pt idx="46">
                  <c:v>1994</c:v>
                </c:pt>
                <c:pt idx="47">
                  <c:v>1995</c:v>
                </c:pt>
                <c:pt idx="48">
                  <c:v>1996</c:v>
                </c:pt>
                <c:pt idx="49">
                  <c:v>1997</c:v>
                </c:pt>
                <c:pt idx="50">
                  <c:v>1998</c:v>
                </c:pt>
                <c:pt idx="51">
                  <c:v>1999</c:v>
                </c:pt>
                <c:pt idx="52">
                  <c:v>2000</c:v>
                </c:pt>
                <c:pt idx="53">
                  <c:v>2001</c:v>
                </c:pt>
                <c:pt idx="54">
                  <c:v>2002</c:v>
                </c:pt>
                <c:pt idx="55">
                  <c:v>2003</c:v>
                </c:pt>
                <c:pt idx="56">
                  <c:v>2004</c:v>
                </c:pt>
                <c:pt idx="57">
                  <c:v>2005</c:v>
                </c:pt>
                <c:pt idx="58">
                  <c:v>2006</c:v>
                </c:pt>
                <c:pt idx="59">
                  <c:v>2007</c:v>
                </c:pt>
                <c:pt idx="60">
                  <c:v>2008</c:v>
                </c:pt>
                <c:pt idx="61">
                  <c:v>2009</c:v>
                </c:pt>
                <c:pt idx="62">
                  <c:v>2010</c:v>
                </c:pt>
                <c:pt idx="63">
                  <c:v>2011</c:v>
                </c:pt>
                <c:pt idx="64">
                  <c:v>2012</c:v>
                </c:pt>
                <c:pt idx="65">
                  <c:v>2013</c:v>
                </c:pt>
                <c:pt idx="66">
                  <c:v>2014</c:v>
                </c:pt>
                <c:pt idx="67">
                  <c:v>2015</c:v>
                </c:pt>
                <c:pt idx="68">
                  <c:v>2016</c:v>
                </c:pt>
                <c:pt idx="69">
                  <c:v>2017</c:v>
                </c:pt>
              </c:numCache>
            </c:numRef>
          </c:cat>
          <c:val>
            <c:numRef>
              <c:f>'figure 3.1 data'!$C$3:$C$72</c:f>
              <c:numCache>
                <c:formatCode>General</c:formatCode>
                <c:ptCount val="70"/>
                <c:pt idx="0">
                  <c:v>9.5866233163028336E-2</c:v>
                </c:pt>
                <c:pt idx="1">
                  <c:v>9.3928337543268778E-2</c:v>
                </c:pt>
                <c:pt idx="2">
                  <c:v>8.5113626691633318E-2</c:v>
                </c:pt>
                <c:pt idx="3">
                  <c:v>7.693441414885778E-2</c:v>
                </c:pt>
                <c:pt idx="4">
                  <c:v>7.6193134245046049E-2</c:v>
                </c:pt>
                <c:pt idx="5">
                  <c:v>7.3019638855937777E-2</c:v>
                </c:pt>
                <c:pt idx="6">
                  <c:v>7.2038911528854999E-2</c:v>
                </c:pt>
                <c:pt idx="7">
                  <c:v>6.7032370848152389E-2</c:v>
                </c:pt>
                <c:pt idx="8">
                  <c:v>6.4464510229740549E-2</c:v>
                </c:pt>
                <c:pt idx="9">
                  <c:v>6.1378300710296589E-2</c:v>
                </c:pt>
                <c:pt idx="10">
                  <c:v>6.1222305469335339E-2</c:v>
                </c:pt>
                <c:pt idx="11">
                  <c:v>5.6846780162842343E-2</c:v>
                </c:pt>
                <c:pt idx="12">
                  <c:v>5.451350966332684E-2</c:v>
                </c:pt>
                <c:pt idx="13">
                  <c:v>5.3783672158230468E-2</c:v>
                </c:pt>
                <c:pt idx="14">
                  <c:v>5.1737385810637755E-2</c:v>
                </c:pt>
                <c:pt idx="15">
                  <c:v>5.2122536522196602E-2</c:v>
                </c:pt>
                <c:pt idx="16">
                  <c:v>5.1081142168311611E-2</c:v>
                </c:pt>
                <c:pt idx="17">
                  <c:v>5.0060837823744132E-2</c:v>
                </c:pt>
                <c:pt idx="18">
                  <c:v>4.8243247532294413E-2</c:v>
                </c:pt>
                <c:pt idx="19">
                  <c:v>4.805093399002943E-2</c:v>
                </c:pt>
                <c:pt idx="20">
                  <c:v>4.7260537451228227E-2</c:v>
                </c:pt>
                <c:pt idx="21">
                  <c:v>4.6421859921783735E-2</c:v>
                </c:pt>
                <c:pt idx="22">
                  <c:v>4.6805027206625903E-2</c:v>
                </c:pt>
                <c:pt idx="23">
                  <c:v>4.6146337134489956E-2</c:v>
                </c:pt>
                <c:pt idx="24">
                  <c:v>4.5399466839001534E-2</c:v>
                </c:pt>
                <c:pt idx="25">
                  <c:v>4.3985458754589347E-2</c:v>
                </c:pt>
                <c:pt idx="26">
                  <c:v>4.4683050451832337E-2</c:v>
                </c:pt>
                <c:pt idx="27">
                  <c:v>4.4453264536614405E-2</c:v>
                </c:pt>
                <c:pt idx="28">
                  <c:v>4.3571790690982833E-2</c:v>
                </c:pt>
                <c:pt idx="29">
                  <c:v>4.3051536235453484E-2</c:v>
                </c:pt>
                <c:pt idx="30">
                  <c:v>4.1852861035422344E-2</c:v>
                </c:pt>
                <c:pt idx="31">
                  <c:v>4.0902349543361173E-2</c:v>
                </c:pt>
                <c:pt idx="32">
                  <c:v>4.1353585710955293E-2</c:v>
                </c:pt>
                <c:pt idx="33">
                  <c:v>3.9176807330060605E-2</c:v>
                </c:pt>
                <c:pt idx="34">
                  <c:v>4.0729441238175013E-2</c:v>
                </c:pt>
                <c:pt idx="35">
                  <c:v>4.1362530413625302E-2</c:v>
                </c:pt>
                <c:pt idx="36">
                  <c:v>3.9710755102170606E-2</c:v>
                </c:pt>
                <c:pt idx="37">
                  <c:v>3.9763128412142329E-2</c:v>
                </c:pt>
                <c:pt idx="38">
                  <c:v>4.0447977040616138E-2</c:v>
                </c:pt>
                <c:pt idx="39">
                  <c:v>4.1529870047610495E-2</c:v>
                </c:pt>
                <c:pt idx="40">
                  <c:v>4.1565163687339778E-2</c:v>
                </c:pt>
                <c:pt idx="41">
                  <c:v>4.0549969218140774E-2</c:v>
                </c:pt>
                <c:pt idx="42">
                  <c:v>4.2496153365428134E-2</c:v>
                </c:pt>
                <c:pt idx="43">
                  <c:v>4.3569928430153136E-2</c:v>
                </c:pt>
                <c:pt idx="44">
                  <c:v>4.4668389582982887E-2</c:v>
                </c:pt>
                <c:pt idx="45">
                  <c:v>4.6753020192768988E-2</c:v>
                </c:pt>
                <c:pt idx="46">
                  <c:v>4.8503340163023219E-2</c:v>
                </c:pt>
                <c:pt idx="47">
                  <c:v>4.8642688917739318E-2</c:v>
                </c:pt>
                <c:pt idx="48">
                  <c:v>4.8714996898215165E-2</c:v>
                </c:pt>
                <c:pt idx="49">
                  <c:v>4.940451471070828E-2</c:v>
                </c:pt>
                <c:pt idx="50">
                  <c:v>5.0653801510592296E-2</c:v>
                </c:pt>
                <c:pt idx="51">
                  <c:v>5.3609367923917961E-2</c:v>
                </c:pt>
                <c:pt idx="52">
                  <c:v>5.1659009698825926E-2</c:v>
                </c:pt>
                <c:pt idx="53">
                  <c:v>5.4717527355233213E-2</c:v>
                </c:pt>
                <c:pt idx="54">
                  <c:v>5.7043823630554255E-2</c:v>
                </c:pt>
                <c:pt idx="55">
                  <c:v>5.7555269347801065E-2</c:v>
                </c:pt>
                <c:pt idx="56">
                  <c:v>5.6847597846830022E-2</c:v>
                </c:pt>
                <c:pt idx="57">
                  <c:v>5.5339590795573441E-2</c:v>
                </c:pt>
                <c:pt idx="58">
                  <c:v>5.4143000454679964E-2</c:v>
                </c:pt>
                <c:pt idx="59">
                  <c:v>5.2536241268854526E-2</c:v>
                </c:pt>
                <c:pt idx="60">
                  <c:v>5.5453737878836777E-2</c:v>
                </c:pt>
                <c:pt idx="61">
                  <c:v>5.9901274211138646E-2</c:v>
                </c:pt>
                <c:pt idx="62">
                  <c:v>6.139237122771378E-2</c:v>
                </c:pt>
                <c:pt idx="63">
                  <c:v>6.4518935360236632E-2</c:v>
                </c:pt>
                <c:pt idx="64">
                  <c:v>6.7470326983488343E-2</c:v>
                </c:pt>
                <c:pt idx="65">
                  <c:v>6.9466494922565375E-2</c:v>
                </c:pt>
                <c:pt idx="66">
                  <c:v>7.2103305333724291E-2</c:v>
                </c:pt>
                <c:pt idx="67">
                  <c:v>7.4304469800294967E-2</c:v>
                </c:pt>
                <c:pt idx="68">
                  <c:v>7.8574026918879603E-2</c:v>
                </c:pt>
                <c:pt idx="69">
                  <c:v>8.1023774142168326E-2</c:v>
                </c:pt>
              </c:numCache>
            </c:numRef>
          </c:val>
          <c:smooth val="0"/>
          <c:extLst>
            <c:ext xmlns:c16="http://schemas.microsoft.com/office/drawing/2014/chart" uri="{C3380CC4-5D6E-409C-BE32-E72D297353CC}">
              <c16:uniqueId val="{00000001-2020-498D-B1C7-BF3C5C153DBA}"/>
            </c:ext>
          </c:extLst>
        </c:ser>
        <c:dLbls>
          <c:showLegendKey val="0"/>
          <c:showVal val="0"/>
          <c:showCatName val="0"/>
          <c:showSerName val="0"/>
          <c:showPercent val="0"/>
          <c:showBubbleSize val="0"/>
        </c:dLbls>
        <c:smooth val="0"/>
        <c:axId val="3671448"/>
        <c:axId val="138517568"/>
      </c:lineChart>
      <c:catAx>
        <c:axId val="3671448"/>
        <c:scaling>
          <c:orientation val="minMax"/>
        </c:scaling>
        <c:delete val="0"/>
        <c:axPos val="b"/>
        <c:numFmt formatCode="General" sourceLinked="0"/>
        <c:majorTickMark val="none"/>
        <c:minorTickMark val="none"/>
        <c:tickLblPos val="nextTo"/>
        <c:crossAx val="138517568"/>
        <c:crosses val="autoZero"/>
        <c:auto val="1"/>
        <c:lblAlgn val="ctr"/>
        <c:lblOffset val="100"/>
        <c:tickLblSkip val="2"/>
        <c:tickMarkSkip val="1"/>
        <c:noMultiLvlLbl val="0"/>
      </c:catAx>
      <c:valAx>
        <c:axId val="138517568"/>
        <c:scaling>
          <c:orientation val="minMax"/>
        </c:scaling>
        <c:delete val="0"/>
        <c:axPos val="l"/>
        <c:majorGridlines/>
        <c:numFmt formatCode="General" sourceLinked="1"/>
        <c:majorTickMark val="none"/>
        <c:minorTickMark val="none"/>
        <c:tickLblPos val="nextTo"/>
        <c:spPr>
          <a:ln w="9525">
            <a:noFill/>
          </a:ln>
        </c:spPr>
        <c:crossAx val="3671448"/>
        <c:crosses val="autoZero"/>
        <c:crossBetween val="between"/>
      </c:valAx>
    </c:plotArea>
    <c:legend>
      <c:legendPos val="b"/>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ysClr val="windowText" lastClr="000000"/>
                </a:solidFill>
                <a:latin typeface="+mn-lt"/>
                <a:ea typeface="+mn-ea"/>
                <a:cs typeface="+mn-cs"/>
              </a:defRPr>
            </a:pPr>
            <a:r>
              <a:rPr lang="en-US" altLang="zh-CN" sz="3600" b="1" i="0" baseline="0" dirty="0">
                <a:effectLst/>
              </a:rPr>
              <a:t> EURO Currency/GDP:  1995-2017</a:t>
            </a:r>
            <a:endParaRPr lang="zh-CN" altLang="zh-CN" sz="3600" dirty="0">
              <a:effectLst/>
            </a:endParaRPr>
          </a:p>
        </c:rich>
      </c:tx>
      <c:overlay val="0"/>
    </c:title>
    <c:autoTitleDeleted val="0"/>
    <c:plotArea>
      <c:layout/>
      <c:lineChart>
        <c:grouping val="standard"/>
        <c:varyColors val="0"/>
        <c:ser>
          <c:idx val="0"/>
          <c:order val="0"/>
          <c:tx>
            <c:strRef>
              <c:f>'[v2 updated_curse_fig_3.2_currency-gdp_graphdata_euro-2_07062018.xlsx]figure 3.2 data'!$B$4</c:f>
              <c:strCache>
                <c:ptCount val="1"/>
                <c:pt idx="0">
                  <c:v>Total Currency/GDP</c:v>
                </c:pt>
              </c:strCache>
            </c:strRef>
          </c:tx>
          <c:marker>
            <c:symbol val="none"/>
          </c:marker>
          <c:cat>
            <c:strRef>
              <c:f>'[v2 updated_curse_fig_3.2_currency-gdp_graphdata_euro-2_07062018.xlsx]figure 3.2 data'!$A$5:$A$28</c:f>
              <c:strCache>
                <c:ptCount val="2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2018e</c:v>
                </c:pt>
              </c:strCache>
            </c:strRef>
          </c:cat>
          <c:val>
            <c:numRef>
              <c:f>'[v2 updated_curse_fig_3.2_currency-gdp_graphdata_euro-2_07062018.xlsx]figure 3.2 data'!$B$5:$B$28</c:f>
              <c:numCache>
                <c:formatCode>General</c:formatCode>
                <c:ptCount val="24"/>
                <c:pt idx="0">
                  <c:v>5.1246125566472137E-2</c:v>
                </c:pt>
                <c:pt idx="1">
                  <c:v>5.1137956978056988E-2</c:v>
                </c:pt>
                <c:pt idx="2">
                  <c:v>5.1157223569566292E-2</c:v>
                </c:pt>
                <c:pt idx="3">
                  <c:v>4.9308116760796286E-2</c:v>
                </c:pt>
                <c:pt idx="4">
                  <c:v>5.1155156032900495E-2</c:v>
                </c:pt>
                <c:pt idx="5">
                  <c:v>4.8227280708627737E-2</c:v>
                </c:pt>
                <c:pt idx="6">
                  <c:v>3.1883102779094431E-2</c:v>
                </c:pt>
                <c:pt idx="7">
                  <c:v>4.4018748190386224E-2</c:v>
                </c:pt>
                <c:pt idx="8">
                  <c:v>4.982577529512798E-2</c:v>
                </c:pt>
                <c:pt idx="9">
                  <c:v>5.6140359357842048E-2</c:v>
                </c:pt>
                <c:pt idx="10">
                  <c:v>6.1618511085647511E-2</c:v>
                </c:pt>
                <c:pt idx="11">
                  <c:v>6.512074516111313E-2</c:v>
                </c:pt>
                <c:pt idx="12">
                  <c:v>6.6580844796806399E-2</c:v>
                </c:pt>
                <c:pt idx="13">
                  <c:v>7.3760543638085152E-2</c:v>
                </c:pt>
                <c:pt idx="14">
                  <c:v>8.149123022743486E-2</c:v>
                </c:pt>
                <c:pt idx="15">
                  <c:v>8.3316678351609205E-2</c:v>
                </c:pt>
                <c:pt idx="16">
                  <c:v>8.6123836724186734E-2</c:v>
                </c:pt>
                <c:pt idx="17">
                  <c:v>8.7805692522319109E-2</c:v>
                </c:pt>
                <c:pt idx="18">
                  <c:v>9.1535799692088068E-2</c:v>
                </c:pt>
                <c:pt idx="19">
                  <c:v>9.6524165522030581E-2</c:v>
                </c:pt>
                <c:pt idx="20">
                  <c:v>0.10298870818874073</c:v>
                </c:pt>
                <c:pt idx="21">
                  <c:v>0.10437860252149363</c:v>
                </c:pt>
                <c:pt idx="22">
                  <c:v>0.10479230851776693</c:v>
                </c:pt>
                <c:pt idx="23">
                  <c:v>0.10464150322420288</c:v>
                </c:pt>
              </c:numCache>
            </c:numRef>
          </c:val>
          <c:smooth val="0"/>
          <c:extLst>
            <c:ext xmlns:c16="http://schemas.microsoft.com/office/drawing/2014/chart" uri="{C3380CC4-5D6E-409C-BE32-E72D297353CC}">
              <c16:uniqueId val="{00000000-2067-45AD-A9AE-6FC825EB87D0}"/>
            </c:ext>
          </c:extLst>
        </c:ser>
        <c:ser>
          <c:idx val="1"/>
          <c:order val="1"/>
          <c:tx>
            <c:strRef>
              <c:f>'[v2 updated_curse_fig_3.2_currency-gdp_graphdata_euro-2_07062018.xlsx]figure 3.2 data'!$C$4</c:f>
              <c:strCache>
                <c:ptCount val="1"/>
                <c:pt idx="0">
                  <c:v>500EUR/GDP</c:v>
                </c:pt>
              </c:strCache>
            </c:strRef>
          </c:tx>
          <c:marker>
            <c:symbol val="none"/>
          </c:marker>
          <c:cat>
            <c:strRef>
              <c:f>'[v2 updated_curse_fig_3.2_currency-gdp_graphdata_euro-2_07062018.xlsx]figure 3.2 data'!$A$5:$A$28</c:f>
              <c:strCache>
                <c:ptCount val="2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2018e</c:v>
                </c:pt>
              </c:strCache>
            </c:strRef>
          </c:cat>
          <c:val>
            <c:numRef>
              <c:f>'[v2 updated_curse_fig_3.2_currency-gdp_graphdata_euro-2_07062018.xlsx]figure 3.2 data'!$C$5:$C$28</c:f>
              <c:numCache>
                <c:formatCode>General</c:formatCode>
                <c:ptCount val="24"/>
                <c:pt idx="0">
                  <c:v>#N/A</c:v>
                </c:pt>
                <c:pt idx="1">
                  <c:v>#N/A</c:v>
                </c:pt>
                <c:pt idx="2">
                  <c:v>#N/A</c:v>
                </c:pt>
                <c:pt idx="3">
                  <c:v>#N/A</c:v>
                </c:pt>
                <c:pt idx="4">
                  <c:v>#N/A</c:v>
                </c:pt>
                <c:pt idx="5">
                  <c:v>#N/A</c:v>
                </c:pt>
                <c:pt idx="6">
                  <c:v>#N/A</c:v>
                </c:pt>
                <c:pt idx="7">
                  <c:v>1.0970324832411027E-2</c:v>
                </c:pt>
                <c:pt idx="8">
                  <c:v>1.5239142984906778E-2</c:v>
                </c:pt>
                <c:pt idx="9">
                  <c:v>1.876654863318868E-2</c:v>
                </c:pt>
                <c:pt idx="10">
                  <c:v>2.189962406823296E-2</c:v>
                </c:pt>
                <c:pt idx="11">
                  <c:v>2.3558964697322743E-2</c:v>
                </c:pt>
                <c:pt idx="12">
                  <c:v>2.4080415580350713E-2</c:v>
                </c:pt>
                <c:pt idx="13">
                  <c:v>2.7514081049169917E-2</c:v>
                </c:pt>
                <c:pt idx="14">
                  <c:v>3.0347054771412425E-2</c:v>
                </c:pt>
                <c:pt idx="15">
                  <c:v>3.016702141706144E-2</c:v>
                </c:pt>
                <c:pt idx="16">
                  <c:v>3.0573440349669356E-2</c:v>
                </c:pt>
                <c:pt idx="17">
                  <c:v>2.9853030312368238E-2</c:v>
                </c:pt>
                <c:pt idx="18">
                  <c:v>2.9342803676684955E-2</c:v>
                </c:pt>
                <c:pt idx="19">
                  <c:v>2.9826563240616232E-2</c:v>
                </c:pt>
                <c:pt idx="20">
                  <c:v>2.916186841658186E-2</c:v>
                </c:pt>
                <c:pt idx="21">
                  <c:v>2.5017631976958485E-2</c:v>
                </c:pt>
                <c:pt idx="22">
                  <c:v>2.2982688560721314E-2</c:v>
                </c:pt>
                <c:pt idx="23">
                  <c:v>2.2937026713921161E-2</c:v>
                </c:pt>
              </c:numCache>
            </c:numRef>
          </c:val>
          <c:smooth val="0"/>
          <c:extLst>
            <c:ext xmlns:c16="http://schemas.microsoft.com/office/drawing/2014/chart" uri="{C3380CC4-5D6E-409C-BE32-E72D297353CC}">
              <c16:uniqueId val="{00000001-2067-45AD-A9AE-6FC825EB87D0}"/>
            </c:ext>
          </c:extLst>
        </c:ser>
        <c:ser>
          <c:idx val="2"/>
          <c:order val="2"/>
          <c:tx>
            <c:strRef>
              <c:f>'[v2 updated_curse_fig_3.2_currency-gdp_graphdata_euro-2_07062018.xlsx]figure 3.2 data'!$D$4</c:f>
              <c:strCache>
                <c:ptCount val="1"/>
                <c:pt idx="0">
                  <c:v>50 Euro and above/GDP</c:v>
                </c:pt>
              </c:strCache>
            </c:strRef>
          </c:tx>
          <c:marker>
            <c:symbol val="none"/>
          </c:marker>
          <c:cat>
            <c:strRef>
              <c:f>'[v2 updated_curse_fig_3.2_currency-gdp_graphdata_euro-2_07062018.xlsx]figure 3.2 data'!$A$5:$A$28</c:f>
              <c:strCache>
                <c:ptCount val="2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2018e</c:v>
                </c:pt>
              </c:strCache>
            </c:strRef>
          </c:cat>
          <c:val>
            <c:numRef>
              <c:f>'[v2 updated_curse_fig_3.2_currency-gdp_graphdata_euro-2_07062018.xlsx]figure 3.2 data'!$D$5:$D$28</c:f>
              <c:numCache>
                <c:formatCode>General</c:formatCode>
                <c:ptCount val="24"/>
                <c:pt idx="0">
                  <c:v>#N/A</c:v>
                </c:pt>
                <c:pt idx="1">
                  <c:v>#N/A</c:v>
                </c:pt>
                <c:pt idx="2">
                  <c:v>#N/A</c:v>
                </c:pt>
                <c:pt idx="3">
                  <c:v>#N/A</c:v>
                </c:pt>
                <c:pt idx="4">
                  <c:v>#N/A</c:v>
                </c:pt>
                <c:pt idx="5">
                  <c:v>#N/A</c:v>
                </c:pt>
                <c:pt idx="6">
                  <c:v>#N/A</c:v>
                </c:pt>
                <c:pt idx="7">
                  <c:v>3.9006631766048926E-2</c:v>
                </c:pt>
                <c:pt idx="8">
                  <c:v>4.7558904644255461E-2</c:v>
                </c:pt>
                <c:pt idx="9">
                  <c:v>5.3491525948307708E-2</c:v>
                </c:pt>
                <c:pt idx="10">
                  <c:v>5.8895163044567919E-2</c:v>
                </c:pt>
                <c:pt idx="11">
                  <c:v>6.2442117745655897E-2</c:v>
                </c:pt>
                <c:pt idx="12">
                  <c:v>6.3892268391125551E-2</c:v>
                </c:pt>
                <c:pt idx="13">
                  <c:v>7.0878016420264339E-2</c:v>
                </c:pt>
                <c:pt idx="14">
                  <c:v>7.8017373945571525E-2</c:v>
                </c:pt>
                <c:pt idx="15">
                  <c:v>7.9278193673098199E-2</c:v>
                </c:pt>
                <c:pt idx="16">
                  <c:v>8.1957814806324691E-2</c:v>
                </c:pt>
                <c:pt idx="17">
                  <c:v>8.3649506135043003E-2</c:v>
                </c:pt>
                <c:pt idx="18">
                  <c:v>8.6999850061763084E-2</c:v>
                </c:pt>
                <c:pt idx="19">
                  <c:v>9.063960932128616E-2</c:v>
                </c:pt>
                <c:pt idx="20">
                  <c:v>9.3399281442584706E-2</c:v>
                </c:pt>
                <c:pt idx="21">
                  <c:v>9.4673814202761788E-2</c:v>
                </c:pt>
                <c:pt idx="22">
                  <c:v>9.4861376139977568E-2</c:v>
                </c:pt>
                <c:pt idx="23">
                  <c:v>9.4929566553810782E-2</c:v>
                </c:pt>
              </c:numCache>
            </c:numRef>
          </c:val>
          <c:smooth val="0"/>
          <c:extLst>
            <c:ext xmlns:c16="http://schemas.microsoft.com/office/drawing/2014/chart" uri="{C3380CC4-5D6E-409C-BE32-E72D297353CC}">
              <c16:uniqueId val="{00000002-2067-45AD-A9AE-6FC825EB87D0}"/>
            </c:ext>
          </c:extLst>
        </c:ser>
        <c:dLbls>
          <c:showLegendKey val="0"/>
          <c:showVal val="0"/>
          <c:showCatName val="0"/>
          <c:showSerName val="0"/>
          <c:showPercent val="0"/>
          <c:showBubbleSize val="0"/>
        </c:dLbls>
        <c:smooth val="0"/>
        <c:axId val="238249032"/>
        <c:axId val="238284136"/>
      </c:lineChart>
      <c:catAx>
        <c:axId val="238249032"/>
        <c:scaling>
          <c:orientation val="minMax"/>
        </c:scaling>
        <c:delete val="0"/>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US" altLang="zh-CN" sz="1000" b="0" i="0" baseline="0" dirty="0">
                    <a:effectLst/>
                  </a:rPr>
                  <a:t>Source: European Central Bank</a:t>
                </a:r>
                <a:endParaRPr lang="zh-CN" altLang="zh-CN" sz="1000">
                  <a:effectLst/>
                </a:endParaRPr>
              </a:p>
            </c:rich>
          </c:tx>
          <c:layout>
            <c:manualLayout>
              <c:xMode val="edge"/>
              <c:yMode val="edge"/>
              <c:x val="0.34703314502044103"/>
              <c:y val="0.92559912686155599"/>
            </c:manualLayout>
          </c:layout>
          <c:overlay val="0"/>
        </c:title>
        <c:numFmt formatCode="General" sourceLinked="0"/>
        <c:majorTickMark val="none"/>
        <c:minorTickMark val="none"/>
        <c:tickLblPos val="nextTo"/>
        <c:crossAx val="238284136"/>
        <c:crosses val="autoZero"/>
        <c:auto val="1"/>
        <c:lblAlgn val="ctr"/>
        <c:lblOffset val="100"/>
        <c:noMultiLvlLbl val="0"/>
      </c:catAx>
      <c:valAx>
        <c:axId val="238284136"/>
        <c:scaling>
          <c:orientation val="minMax"/>
        </c:scaling>
        <c:delete val="0"/>
        <c:axPos val="l"/>
        <c:majorGridlines/>
        <c:numFmt formatCode="General" sourceLinked="1"/>
        <c:majorTickMark val="none"/>
        <c:minorTickMark val="none"/>
        <c:tickLblPos val="nextTo"/>
        <c:spPr>
          <a:ln w="9525">
            <a:noFill/>
          </a:ln>
        </c:spPr>
        <c:crossAx val="238249032"/>
        <c:crosses val="autoZero"/>
        <c:crossBetween val="between"/>
      </c:valAx>
    </c:plotArea>
    <c:legend>
      <c:legendPos val="b"/>
      <c:layout>
        <c:manualLayout>
          <c:xMode val="edge"/>
          <c:yMode val="edge"/>
          <c:x val="5.2478217174526103E-2"/>
          <c:y val="0.84243632264733104"/>
          <c:w val="0.9"/>
          <c:h val="6.3199339091878803E-2"/>
        </c:manualLayou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198247845545565E-2"/>
          <c:y val="0"/>
          <c:w val="0.95526198557624498"/>
          <c:h val="0.95428954632927587"/>
        </c:manualLayout>
      </c:layout>
      <c:barChart>
        <c:barDir val="bar"/>
        <c:grouping val="clustered"/>
        <c:varyColors val="0"/>
        <c:ser>
          <c:idx val="0"/>
          <c:order val="0"/>
          <c:invertIfNegative val="0"/>
          <c:dLbls>
            <c:dLbl>
              <c:idx val="17"/>
              <c:layout>
                <c:manualLayout>
                  <c:x val="-0.13350260599452105"/>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3E-46F0-A168-ADF01E3E7221}"/>
                </c:ext>
              </c:extLst>
            </c:dLbl>
            <c:dLbl>
              <c:idx val="21"/>
              <c:layout>
                <c:manualLayout>
                  <c:x val="-0.129887106779354"/>
                  <c:y val="-2.45323496698178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3E-46F0-A168-ADF01E3E7221}"/>
                </c:ext>
              </c:extLst>
            </c:dLbl>
            <c:spPr>
              <a:noFill/>
              <a:ln>
                <a:noFill/>
              </a:ln>
              <a:effectLst/>
            </c:spPr>
            <c:txPr>
              <a:bodyPr/>
              <a:lstStyle/>
              <a:p>
                <a:pPr>
                  <a:defRPr lang="en-GB"/>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 for figure 6.1'!$A$2:$A$19</c:f>
              <c:strCache>
                <c:ptCount val="18"/>
                <c:pt idx="0">
                  <c:v>Hong Kong</c:v>
                </c:pt>
                <c:pt idx="1">
                  <c:v>Singapore</c:v>
                </c:pt>
                <c:pt idx="2">
                  <c:v>Mexico</c:v>
                </c:pt>
                <c:pt idx="3">
                  <c:v>Turkey</c:v>
                </c:pt>
                <c:pt idx="4">
                  <c:v>Colombia</c:v>
                </c:pt>
                <c:pt idx="5">
                  <c:v>Switzerland</c:v>
                </c:pt>
                <c:pt idx="6">
                  <c:v>Eurozone</c:v>
                </c:pt>
                <c:pt idx="7">
                  <c:v>Israel</c:v>
                </c:pt>
                <c:pt idx="8">
                  <c:v>Japan</c:v>
                </c:pt>
                <c:pt idx="9">
                  <c:v>South Africa</c:v>
                </c:pt>
                <c:pt idx="10">
                  <c:v>US</c:v>
                </c:pt>
                <c:pt idx="11">
                  <c:v>Nigeria</c:v>
                </c:pt>
                <c:pt idx="12">
                  <c:v>Australia</c:v>
                </c:pt>
                <c:pt idx="13">
                  <c:v>Canada</c:v>
                </c:pt>
                <c:pt idx="14">
                  <c:v>UK</c:v>
                </c:pt>
                <c:pt idx="15">
                  <c:v>New Zealand</c:v>
                </c:pt>
                <c:pt idx="16">
                  <c:v>Norway</c:v>
                </c:pt>
                <c:pt idx="17">
                  <c:v>Sweden</c:v>
                </c:pt>
              </c:strCache>
            </c:strRef>
          </c:cat>
          <c:val>
            <c:numRef>
              <c:f>'data for figure 6.1'!$B$2:$B$19</c:f>
              <c:numCache>
                <c:formatCode>0.00%</c:formatCode>
                <c:ptCount val="18"/>
                <c:pt idx="0">
                  <c:v>1.23903313619971E-2</c:v>
                </c:pt>
                <c:pt idx="1">
                  <c:v>7.5895002298376028E-3</c:v>
                </c:pt>
                <c:pt idx="2">
                  <c:v>6.659093105990721E-3</c:v>
                </c:pt>
                <c:pt idx="3">
                  <c:v>6.2370141453782545E-3</c:v>
                </c:pt>
                <c:pt idx="4">
                  <c:v>6.1668387019120719E-3</c:v>
                </c:pt>
                <c:pt idx="5">
                  <c:v>5.6387041360954617E-3</c:v>
                </c:pt>
                <c:pt idx="6">
                  <c:v>5.5607736916769472E-3</c:v>
                </c:pt>
                <c:pt idx="7">
                  <c:v>5.3910227164135271E-3</c:v>
                </c:pt>
                <c:pt idx="8">
                  <c:v>5.3524844625600062E-3</c:v>
                </c:pt>
                <c:pt idx="9">
                  <c:v>4.7862054125355231E-3</c:v>
                </c:pt>
                <c:pt idx="10">
                  <c:v>4.2107598966583636E-3</c:v>
                </c:pt>
                <c:pt idx="11">
                  <c:v>2.8886115673746235E-3</c:v>
                </c:pt>
                <c:pt idx="12">
                  <c:v>2.3791115667206315E-3</c:v>
                </c:pt>
                <c:pt idx="13">
                  <c:v>1.7684727562455932E-3</c:v>
                </c:pt>
                <c:pt idx="14">
                  <c:v>1.4185319943049062E-3</c:v>
                </c:pt>
                <c:pt idx="15">
                  <c:v>9.7480846627716583E-4</c:v>
                </c:pt>
                <c:pt idx="16">
                  <c:v>2.6096078523521639E-4</c:v>
                </c:pt>
                <c:pt idx="17">
                  <c:v>-8.1702590259118406E-4</c:v>
                </c:pt>
              </c:numCache>
            </c:numRef>
          </c:val>
          <c:extLst>
            <c:ext xmlns:c16="http://schemas.microsoft.com/office/drawing/2014/chart" uri="{C3380CC4-5D6E-409C-BE32-E72D297353CC}">
              <c16:uniqueId val="{00000002-BC3E-46F0-A168-ADF01E3E7221}"/>
            </c:ext>
          </c:extLst>
        </c:ser>
        <c:dLbls>
          <c:showLegendKey val="0"/>
          <c:showVal val="0"/>
          <c:showCatName val="0"/>
          <c:showSerName val="0"/>
          <c:showPercent val="0"/>
          <c:showBubbleSize val="0"/>
        </c:dLbls>
        <c:gapWidth val="25"/>
        <c:overlap val="-25"/>
        <c:axId val="211742280"/>
        <c:axId val="211761304"/>
      </c:barChart>
      <c:catAx>
        <c:axId val="211742280"/>
        <c:scaling>
          <c:orientation val="minMax"/>
        </c:scaling>
        <c:delete val="0"/>
        <c:axPos val="l"/>
        <c:numFmt formatCode="General" sourceLinked="0"/>
        <c:majorTickMark val="none"/>
        <c:minorTickMark val="none"/>
        <c:tickLblPos val="nextTo"/>
        <c:txPr>
          <a:bodyPr/>
          <a:lstStyle/>
          <a:p>
            <a:pPr>
              <a:defRPr lang="en-GB"/>
            </a:pPr>
            <a:endParaRPr lang="en-US"/>
          </a:p>
        </c:txPr>
        <c:crossAx val="211761304"/>
        <c:crosses val="autoZero"/>
        <c:auto val="1"/>
        <c:lblAlgn val="l"/>
        <c:lblOffset val="100"/>
        <c:noMultiLvlLbl val="0"/>
      </c:catAx>
      <c:valAx>
        <c:axId val="211761304"/>
        <c:scaling>
          <c:orientation val="minMax"/>
          <c:max val="1.9E-2"/>
        </c:scaling>
        <c:delete val="0"/>
        <c:axPos val="b"/>
        <c:majorGridlines/>
        <c:title>
          <c:tx>
            <c:rich>
              <a:bodyPr/>
              <a:lstStyle/>
              <a:p>
                <a:pPr>
                  <a:defRPr lang="en-GB"/>
                </a:pPr>
                <a:r>
                  <a:rPr lang="en-US" altLang="zh-CN" sz="1000" b="0" i="0" u="none" strike="noStrike" baseline="0" dirty="0">
                    <a:effectLst/>
                  </a:rPr>
                  <a:t>Data Source:  International Monetary Financial Statistics and Central Bank sources.  </a:t>
                </a:r>
                <a:endParaRPr lang="zh-CN" altLang="en-US" b="0"/>
              </a:p>
            </c:rich>
          </c:tx>
          <c:layout>
            <c:manualLayout>
              <c:xMode val="edge"/>
              <c:yMode val="edge"/>
              <c:x val="0.13961080976381901"/>
              <c:y val="0.91522994820781101"/>
            </c:manualLayout>
          </c:layout>
          <c:overlay val="0"/>
        </c:title>
        <c:numFmt formatCode="0.00%" sourceLinked="1"/>
        <c:majorTickMark val="none"/>
        <c:minorTickMark val="none"/>
        <c:tickLblPos val="nextTo"/>
        <c:spPr>
          <a:ln w="9525">
            <a:noFill/>
          </a:ln>
        </c:spPr>
        <c:txPr>
          <a:bodyPr/>
          <a:lstStyle/>
          <a:p>
            <a:pPr>
              <a:defRPr lang="en-GB"/>
            </a:pPr>
            <a:endParaRPr lang="en-US"/>
          </a:p>
        </c:txPr>
        <c:crossAx val="211742280"/>
        <c:crosses val="autoZero"/>
        <c:crossBetween val="between"/>
      </c:valAx>
    </c:plotArea>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rgbClr val="000000"/>
                </a:solidFill>
                <a:latin typeface="Gisha"/>
                <a:ea typeface="Gisha"/>
                <a:cs typeface="Gisha"/>
              </a:defRPr>
            </a:pPr>
            <a:r>
              <a:rPr lang="en-US" altLang="zh-CN" sz="1600" b="1" i="0" baseline="0" dirty="0">
                <a:effectLst/>
              </a:rPr>
              <a:t>Sweden: Banknotes and Coins and in Circulation (billion kronor)</a:t>
            </a:r>
            <a:endParaRPr lang="zh-CN" altLang="zh-CN" sz="1600">
              <a:effectLst/>
            </a:endParaRPr>
          </a:p>
        </c:rich>
      </c:tx>
      <c:overlay val="0"/>
      <c:spPr>
        <a:noFill/>
        <a:ln w="25400">
          <a:noFill/>
        </a:ln>
      </c:spPr>
    </c:title>
    <c:autoTitleDeleted val="0"/>
    <c:plotArea>
      <c:layout/>
      <c:barChart>
        <c:barDir val="col"/>
        <c:grouping val="clustered"/>
        <c:varyColors val="0"/>
        <c:ser>
          <c:idx val="0"/>
          <c:order val="0"/>
          <c:tx>
            <c:v>Banknotes and Coins and in Circulation </c:v>
          </c:tx>
          <c:spPr>
            <a:solidFill>
              <a:srgbClr val="A41D22"/>
            </a:solidFill>
            <a:ln w="25400">
              <a:noFill/>
            </a:ln>
          </c:spPr>
          <c:invertIfNegative val="0"/>
          <c:cat>
            <c:numRef>
              <c:f>'figure 7.1 data'!$A$2:$A$14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'figure 7.1 data'!$B$2:$B$14</c:f>
              <c:numCache>
                <c:formatCode>#,##0.0_ ;[Red]\-#,##0.0\ </c:formatCode>
                <c:ptCount val="13"/>
                <c:pt idx="0">
                  <c:v>105.55527541399999</c:v>
                </c:pt>
                <c:pt idx="1">
                  <c:v>106.523010107</c:v>
                </c:pt>
                <c:pt idx="2">
                  <c:v>109.4882836826667</c:v>
                </c:pt>
                <c:pt idx="3">
                  <c:v>107.745652718</c:v>
                </c:pt>
                <c:pt idx="4">
                  <c:v>106.507472388</c:v>
                </c:pt>
                <c:pt idx="5">
                  <c:v>104.05073495249472</c:v>
                </c:pt>
                <c:pt idx="6">
                  <c:v>98.984671276666688</c:v>
                </c:pt>
                <c:pt idx="7">
                  <c:v>94.181152119250029</c:v>
                </c:pt>
                <c:pt idx="8">
                  <c:v>88.407905606083403</c:v>
                </c:pt>
                <c:pt idx="9">
                  <c:v>80.399957432500017</c:v>
                </c:pt>
                <c:pt idx="10">
                  <c:v>77.012655687727275</c:v>
                </c:pt>
                <c:pt idx="11">
                  <c:v>65</c:v>
                </c:pt>
                <c:pt idx="12">
                  <c:v>57</c:v>
                </c:pt>
              </c:numCache>
            </c:numRef>
          </c:val>
          <c:extLst>
            <c:ext xmlns:c16="http://schemas.microsoft.com/office/drawing/2014/chart" uri="{C3380CC4-5D6E-409C-BE32-E72D297353CC}">
              <c16:uniqueId val="{00000000-0FEC-4D14-B286-9B6E388D0A6D}"/>
            </c:ext>
          </c:extLst>
        </c:ser>
        <c:dLbls>
          <c:showLegendKey val="0"/>
          <c:showVal val="0"/>
          <c:showCatName val="0"/>
          <c:showSerName val="0"/>
          <c:showPercent val="0"/>
          <c:showBubbleSize val="0"/>
        </c:dLbls>
        <c:gapWidth val="150"/>
        <c:axId val="393148175"/>
        <c:axId val="1"/>
      </c:barChart>
      <c:catAx>
        <c:axId val="393148175"/>
        <c:scaling>
          <c:orientation val="minMax"/>
        </c:scaling>
        <c:delete val="0"/>
        <c:axPos val="b"/>
        <c:numFmt formatCode="General" sourceLinked="1"/>
        <c:majorTickMark val="out"/>
        <c:minorTickMark val="none"/>
        <c:tickLblPos val="nextTo"/>
        <c:spPr>
          <a:ln w="3175">
            <a:solidFill>
              <a:srgbClr val="808080"/>
            </a:solidFill>
            <a:prstDash val="solid"/>
          </a:ln>
        </c:spPr>
        <c:txPr>
          <a:bodyPr rot="-5400000" vert="horz"/>
          <a:lstStyle/>
          <a:p>
            <a:pPr>
              <a:defRPr sz="1000" b="0" i="0" u="none" strike="noStrike" baseline="0">
                <a:solidFill>
                  <a:srgbClr val="000000"/>
                </a:solidFill>
                <a:latin typeface="Gisha"/>
                <a:ea typeface="Gisha"/>
                <a:cs typeface="Gisha"/>
              </a:defRPr>
            </a:pPr>
            <a:endParaRPr lang="en-US"/>
          </a:p>
        </c:txPr>
        <c:crossAx val="1"/>
        <c:crosses val="autoZero"/>
        <c:auto val="0"/>
        <c:lblAlgn val="ctr"/>
        <c:lblOffset val="100"/>
        <c:noMultiLvlLbl val="0"/>
      </c:catAx>
      <c:valAx>
        <c:axId val="1"/>
        <c:scaling>
          <c:orientation val="minMax"/>
          <c:min val="0"/>
        </c:scaling>
        <c:delete val="0"/>
        <c:axPos val="l"/>
        <c:majorGridlines>
          <c:spPr>
            <a:ln w="3175">
              <a:solidFill>
                <a:srgbClr val="808080"/>
              </a:solidFill>
              <a:prstDash val="solid"/>
            </a:ln>
          </c:spPr>
        </c:majorGridlines>
        <c:numFmt formatCode="#,##0" sourceLinked="0"/>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Gisha"/>
                <a:ea typeface="Gisha"/>
                <a:cs typeface="Gisha"/>
              </a:defRPr>
            </a:pPr>
            <a:endParaRPr lang="en-US"/>
          </a:p>
        </c:txPr>
        <c:crossAx val="393148175"/>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Gisha"/>
          <a:ea typeface="Gisha"/>
          <a:cs typeface="Gisha"/>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GB" sz="1600"/>
            </a:pPr>
            <a:r>
              <a:rPr lang="en-US" altLang="zh-CN" sz="3200" b="1" i="0" u="none" strike="noStrike" baseline="0" dirty="0">
                <a:effectLst/>
              </a:rPr>
              <a:t>Figure 7.2 Declining Total Demand for Large Notes in Sweden (value in billion kronor)  POLICY DRIVEN</a:t>
            </a:r>
            <a:endParaRPr lang="zh-CN" altLang="en-US" sz="3200" dirty="0"/>
          </a:p>
        </c:rich>
      </c:tx>
      <c:overlay val="0"/>
    </c:title>
    <c:autoTitleDeleted val="0"/>
    <c:plotArea>
      <c:layout/>
      <c:lineChart>
        <c:grouping val="standard"/>
        <c:varyColors val="0"/>
        <c:ser>
          <c:idx val="0"/>
          <c:order val="0"/>
          <c:tx>
            <c:strRef>
              <c:f>'figure 7.2 data'!$A$4</c:f>
              <c:strCache>
                <c:ptCount val="1"/>
                <c:pt idx="0">
                  <c:v>1000 Krona</c:v>
                </c:pt>
              </c:strCache>
            </c:strRef>
          </c:tx>
          <c:dLbls>
            <c:dLbl>
              <c:idx val="0"/>
              <c:layout>
                <c:manualLayout>
                  <c:x val="-4.0785084549353708E-2"/>
                  <c:y val="-3.18091517684762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FD-415F-B963-8989754E3084}"/>
                </c:ext>
              </c:extLst>
            </c:dLbl>
            <c:dLbl>
              <c:idx val="1"/>
              <c:layout>
                <c:manualLayout>
                  <c:x val="-3.5976841112483247E-2"/>
                  <c:y val="-2.12061011789840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FD-415F-B963-8989754E3084}"/>
                </c:ext>
              </c:extLst>
            </c:dLbl>
            <c:dLbl>
              <c:idx val="2"/>
              <c:layout>
                <c:manualLayout>
                  <c:x val="-3.8375297186648796E-2"/>
                  <c:y val="-2.38568638263570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6FD-415F-B963-8989754E3084}"/>
                </c:ext>
              </c:extLst>
            </c:dLbl>
            <c:dLbl>
              <c:idx val="3"/>
              <c:layout>
                <c:manualLayout>
                  <c:x val="-3.8375297186648796E-2"/>
                  <c:y val="-2.38568638263570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6FD-415F-B963-8989754E3084}"/>
                </c:ext>
              </c:extLst>
            </c:dLbl>
            <c:dLbl>
              <c:idx val="4"/>
              <c:layout>
                <c:manualLayout>
                  <c:x val="-3.8375297186648887E-2"/>
                  <c:y val="-2.12061011789841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6FD-415F-B963-8989754E3084}"/>
                </c:ext>
              </c:extLst>
            </c:dLbl>
            <c:dLbl>
              <c:idx val="5"/>
              <c:layout>
                <c:manualLayout>
                  <c:x val="-3.3284380209459466E-2"/>
                  <c:y val="-2.91583891211032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6FD-415F-B963-8989754E3084}"/>
                </c:ext>
              </c:extLst>
            </c:dLbl>
            <c:dLbl>
              <c:idx val="6"/>
              <c:layout>
                <c:manualLayout>
                  <c:x val="-3.5661835938706657E-2"/>
                  <c:y val="-2.91583891211032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6FD-415F-B963-8989754E3084}"/>
                </c:ext>
              </c:extLst>
            </c:dLbl>
            <c:dLbl>
              <c:idx val="7"/>
              <c:layout>
                <c:manualLayout>
                  <c:x val="-4.7549114584942272E-2"/>
                  <c:y val="1.85553385316109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6FD-415F-B963-8989754E3084}"/>
                </c:ext>
              </c:extLst>
            </c:dLbl>
            <c:dLbl>
              <c:idx val="8"/>
              <c:layout>
                <c:manualLayout>
                  <c:x val="-3.8039291667953848E-2"/>
                  <c:y val="1.85553385316109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6FD-415F-B963-8989754E3084}"/>
                </c:ext>
              </c:extLst>
            </c:dLbl>
            <c:spPr>
              <a:noFill/>
              <a:ln>
                <a:noFill/>
              </a:ln>
              <a:effectLst/>
            </c:spPr>
            <c:txPr>
              <a:bodyPr/>
              <a:lstStyle/>
              <a:p>
                <a:pPr>
                  <a:defRPr lang="en-GB"/>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'figure 7.2 data'!$B$3:$J$3</c:f>
              <c:strCache>
                <c:ptCount val="9"/>
                <c:pt idx="0">
                  <c:v>2009</c:v>
                </c:pt>
                <c:pt idx="1">
                  <c:v>2010</c:v>
                </c:pt>
                <c:pt idx="2">
                  <c:v>2011</c:v>
                </c:pt>
                <c:pt idx="3">
                  <c:v>2012</c:v>
                </c:pt>
                <c:pt idx="4">
                  <c:v>2013</c:v>
                </c:pt>
                <c:pt idx="5">
                  <c:v>2014</c:v>
                </c:pt>
                <c:pt idx="6">
                  <c:v>2015</c:v>
                </c:pt>
                <c:pt idx="7">
                  <c:v>2016</c:v>
                </c:pt>
                <c:pt idx="8">
                  <c:v>2017</c:v>
                </c:pt>
              </c:strCache>
            </c:strRef>
          </c:cat>
          <c:val>
            <c:numRef>
              <c:f>'figure 7.2 data'!$B$4:$J$4</c:f>
              <c:numCache>
                <c:formatCode>General</c:formatCode>
                <c:ptCount val="9"/>
                <c:pt idx="0">
                  <c:v>32.1</c:v>
                </c:pt>
                <c:pt idx="1">
                  <c:v>29.4</c:v>
                </c:pt>
                <c:pt idx="2">
                  <c:v>26.3</c:v>
                </c:pt>
                <c:pt idx="3">
                  <c:v>22.7</c:v>
                </c:pt>
                <c:pt idx="4">
                  <c:v>16.600000000000001</c:v>
                </c:pt>
                <c:pt idx="5">
                  <c:v>8.1</c:v>
                </c:pt>
                <c:pt idx="6">
                  <c:v>6.8</c:v>
                </c:pt>
                <c:pt idx="7" formatCode="0.0">
                  <c:v>3.2989999999999999</c:v>
                </c:pt>
                <c:pt idx="8" formatCode="0.0">
                  <c:v>3.4940000000000002</c:v>
                </c:pt>
              </c:numCache>
            </c:numRef>
          </c:val>
          <c:smooth val="0"/>
          <c:extLst>
            <c:ext xmlns:c16="http://schemas.microsoft.com/office/drawing/2014/chart" uri="{C3380CC4-5D6E-409C-BE32-E72D297353CC}">
              <c16:uniqueId val="{00000009-E6FD-415F-B963-8989754E3084}"/>
            </c:ext>
          </c:extLst>
        </c:ser>
        <c:ser>
          <c:idx val="1"/>
          <c:order val="1"/>
          <c:tx>
            <c:strRef>
              <c:f>'figure 7.2 data'!$A$5</c:f>
              <c:strCache>
                <c:ptCount val="1"/>
                <c:pt idx="0">
                  <c:v>500 Krona</c:v>
                </c:pt>
              </c:strCache>
            </c:strRef>
          </c:tx>
          <c:dLbls>
            <c:dLbl>
              <c:idx val="0"/>
              <c:layout>
                <c:manualLayout>
                  <c:x val="-4.3172209334979908E-2"/>
                  <c:y val="-2.38568638263570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6FD-415F-B963-8989754E3084}"/>
                </c:ext>
              </c:extLst>
            </c:dLbl>
            <c:dLbl>
              <c:idx val="1"/>
              <c:layout>
                <c:manualLayout>
                  <c:x val="-3.5976841112483247E-2"/>
                  <c:y val="-2.65076264737301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6FD-415F-B963-8989754E3084}"/>
                </c:ext>
              </c:extLst>
            </c:dLbl>
            <c:dLbl>
              <c:idx val="2"/>
              <c:layout>
                <c:manualLayout>
                  <c:x val="-3.1179928964152146E-2"/>
                  <c:y val="-2.91583891211031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6FD-415F-B963-8989754E3084}"/>
                </c:ext>
              </c:extLst>
            </c:dLbl>
            <c:dLbl>
              <c:idx val="3"/>
              <c:layout>
                <c:manualLayout>
                  <c:x val="-3.5976841112483338E-2"/>
                  <c:y val="-2.38568638263571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6FD-415F-B963-8989754E3084}"/>
                </c:ext>
              </c:extLst>
            </c:dLbl>
            <c:dLbl>
              <c:idx val="4"/>
              <c:layout>
                <c:manualLayout>
                  <c:x val="-4.0773753260814345E-2"/>
                  <c:y val="-2.65076264737302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6FD-415F-B963-8989754E3084}"/>
                </c:ext>
              </c:extLst>
            </c:dLbl>
            <c:dLbl>
              <c:idx val="5"/>
              <c:layout>
                <c:manualLayout>
                  <c:x val="-3.5976841112483247E-2"/>
                  <c:y val="-2.91583891211032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6FD-415F-B963-8989754E3084}"/>
                </c:ext>
              </c:extLst>
            </c:dLbl>
            <c:dLbl>
              <c:idx val="6"/>
              <c:layout>
                <c:manualLayout>
                  <c:x val="-3.8375297186648796E-2"/>
                  <c:y val="-2.38568638263570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6FD-415F-B963-8989754E3084}"/>
                </c:ext>
              </c:extLst>
            </c:dLbl>
            <c:dLbl>
              <c:idx val="7"/>
              <c:layout>
                <c:manualLayout>
                  <c:x val="-4.0773753260814345E-2"/>
                  <c:y val="-2.91583891211032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6FD-415F-B963-8989754E3084}"/>
                </c:ext>
              </c:extLst>
            </c:dLbl>
            <c:dLbl>
              <c:idx val="8"/>
              <c:layout>
                <c:manualLayout>
                  <c:x val="-3.5976841112483247E-2"/>
                  <c:y val="-3.18091517684762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6FD-415F-B963-8989754E3084}"/>
                </c:ext>
              </c:extLst>
            </c:dLbl>
            <c:spPr>
              <a:noFill/>
              <a:ln>
                <a:noFill/>
              </a:ln>
              <a:effectLst/>
            </c:spPr>
            <c:txPr>
              <a:bodyPr/>
              <a:lstStyle/>
              <a:p>
                <a:pPr>
                  <a:defRPr lang="en-GB"/>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'figure 7.2 data'!$B$3:$J$3</c:f>
              <c:strCache>
                <c:ptCount val="9"/>
                <c:pt idx="0">
                  <c:v>2009</c:v>
                </c:pt>
                <c:pt idx="1">
                  <c:v>2010</c:v>
                </c:pt>
                <c:pt idx="2">
                  <c:v>2011</c:v>
                </c:pt>
                <c:pt idx="3">
                  <c:v>2012</c:v>
                </c:pt>
                <c:pt idx="4">
                  <c:v>2013</c:v>
                </c:pt>
                <c:pt idx="5">
                  <c:v>2014</c:v>
                </c:pt>
                <c:pt idx="6">
                  <c:v>2015</c:v>
                </c:pt>
                <c:pt idx="7">
                  <c:v>2016</c:v>
                </c:pt>
                <c:pt idx="8">
                  <c:v>2017</c:v>
                </c:pt>
              </c:strCache>
            </c:strRef>
          </c:cat>
          <c:val>
            <c:numRef>
              <c:f>'figure 7.2 data'!$B$5:$J$5</c:f>
              <c:numCache>
                <c:formatCode>General</c:formatCode>
                <c:ptCount val="9"/>
                <c:pt idx="0">
                  <c:v>55.7</c:v>
                </c:pt>
                <c:pt idx="1">
                  <c:v>56.2</c:v>
                </c:pt>
                <c:pt idx="2">
                  <c:v>55</c:v>
                </c:pt>
                <c:pt idx="3">
                  <c:v>53.9</c:v>
                </c:pt>
                <c:pt idx="4">
                  <c:v>53.9</c:v>
                </c:pt>
                <c:pt idx="5">
                  <c:v>54.6</c:v>
                </c:pt>
                <c:pt idx="6">
                  <c:v>52.9</c:v>
                </c:pt>
                <c:pt idx="7" formatCode="0.0">
                  <c:v>37.94</c:v>
                </c:pt>
                <c:pt idx="8" formatCode="0.0">
                  <c:v>33.942999999999998</c:v>
                </c:pt>
              </c:numCache>
            </c:numRef>
          </c:val>
          <c:smooth val="0"/>
          <c:extLst>
            <c:ext xmlns:c16="http://schemas.microsoft.com/office/drawing/2014/chart" uri="{C3380CC4-5D6E-409C-BE32-E72D297353CC}">
              <c16:uniqueId val="{00000013-E6FD-415F-B963-8989754E3084}"/>
            </c:ext>
          </c:extLst>
        </c:ser>
        <c:ser>
          <c:idx val="2"/>
          <c:order val="2"/>
          <c:tx>
            <c:strRef>
              <c:f>'figure 7.2 data'!$A$6</c:f>
              <c:strCache>
                <c:ptCount val="1"/>
                <c:pt idx="0">
                  <c:v>200 Krona</c:v>
                </c:pt>
              </c:strCache>
            </c:strRef>
          </c:tx>
          <c:dLbls>
            <c:dLbl>
              <c:idx val="0"/>
              <c:layout>
                <c:manualLayout>
                  <c:x val="-3.0906924480212362E-2"/>
                  <c:y val="-1.59045758842381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E6FD-415F-B963-8989754E3084}"/>
                </c:ext>
              </c:extLst>
            </c:dLbl>
            <c:dLbl>
              <c:idx val="1"/>
              <c:layout>
                <c:manualLayout>
                  <c:x val="-3.0906924480212403E-2"/>
                  <c:y val="-2.65076264737301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E6FD-415F-B963-8989754E3084}"/>
                </c:ext>
              </c:extLst>
            </c:dLbl>
            <c:dLbl>
              <c:idx val="2"/>
              <c:layout>
                <c:manualLayout>
                  <c:x val="-2.8529468750965258E-2"/>
                  <c:y val="-1.85553385316110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E6FD-415F-B963-8989754E3084}"/>
                </c:ext>
              </c:extLst>
            </c:dLbl>
            <c:dLbl>
              <c:idx val="3"/>
              <c:layout>
                <c:manualLayout>
                  <c:x val="-3.0906924480212362E-2"/>
                  <c:y val="-2.38568638263571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E6FD-415F-B963-8989754E3084}"/>
                </c:ext>
              </c:extLst>
            </c:dLbl>
            <c:dLbl>
              <c:idx val="4"/>
              <c:layout>
                <c:manualLayout>
                  <c:x val="-2.6152013021718153E-2"/>
                  <c:y val="-2.12061011789840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E6FD-415F-B963-8989754E3084}"/>
                </c:ext>
              </c:extLst>
            </c:dLbl>
            <c:dLbl>
              <c:idx val="5"/>
              <c:layout>
                <c:manualLayout>
                  <c:x val="-3.0906924480212362E-2"/>
                  <c:y val="-1.59045758842381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E6FD-415F-B963-8989754E3084}"/>
                </c:ext>
              </c:extLst>
            </c:dLbl>
            <c:dLbl>
              <c:idx val="6"/>
              <c:layout>
                <c:manualLayout>
                  <c:x val="-3.8039291667953674E-2"/>
                  <c:y val="-1.85553385316110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E6FD-415F-B963-8989754E3084}"/>
                </c:ext>
              </c:extLst>
            </c:dLbl>
            <c:dLbl>
              <c:idx val="7"/>
              <c:layout>
                <c:manualLayout>
                  <c:x val="-4.0262119174180454E-2"/>
                  <c:y val="-2.65076264737302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E6FD-415F-B963-8989754E3084}"/>
                </c:ext>
              </c:extLst>
            </c:dLbl>
            <c:dLbl>
              <c:idx val="8"/>
              <c:layout>
                <c:manualLayout>
                  <c:x val="-3.8039291667953848E-2"/>
                  <c:y val="-2.65076264737301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E6FD-415F-B963-8989754E3084}"/>
                </c:ext>
              </c:extLst>
            </c:dLbl>
            <c:spPr>
              <a:noFill/>
              <a:ln>
                <a:noFill/>
              </a:ln>
              <a:effectLst/>
            </c:spPr>
            <c:txPr>
              <a:bodyPr/>
              <a:lstStyle/>
              <a:p>
                <a:pPr>
                  <a:defRPr lang="en-GB"/>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'figure 7.2 data'!$B$3:$J$3</c:f>
              <c:strCache>
                <c:ptCount val="9"/>
                <c:pt idx="0">
                  <c:v>2009</c:v>
                </c:pt>
                <c:pt idx="1">
                  <c:v>2010</c:v>
                </c:pt>
                <c:pt idx="2">
                  <c:v>2011</c:v>
                </c:pt>
                <c:pt idx="3">
                  <c:v>2012</c:v>
                </c:pt>
                <c:pt idx="4">
                  <c:v>2013</c:v>
                </c:pt>
                <c:pt idx="5">
                  <c:v>2014</c:v>
                </c:pt>
                <c:pt idx="6">
                  <c:v>2015</c:v>
                </c:pt>
                <c:pt idx="7">
                  <c:v>2016</c:v>
                </c:pt>
                <c:pt idx="8">
                  <c:v>2017</c:v>
                </c:pt>
              </c:strCache>
            </c:strRef>
          </c:cat>
          <c:val>
            <c:numRef>
              <c:f>'figure 7.2 data'!$B$6:$J$6</c:f>
              <c:numCache>
                <c:formatCode>General</c:formatCode>
                <c:ptCount val="9"/>
                <c:pt idx="0">
                  <c:v>0</c:v>
                </c:pt>
                <c:pt idx="1">
                  <c:v>0</c:v>
                </c:pt>
                <c:pt idx="2">
                  <c:v>0</c:v>
                </c:pt>
                <c:pt idx="3">
                  <c:v>0</c:v>
                </c:pt>
                <c:pt idx="4">
                  <c:v>0</c:v>
                </c:pt>
                <c:pt idx="5">
                  <c:v>0</c:v>
                </c:pt>
                <c:pt idx="6">
                  <c:v>0.1</c:v>
                </c:pt>
                <c:pt idx="7" formatCode="0.0">
                  <c:v>6.5129999999999999</c:v>
                </c:pt>
                <c:pt idx="8" formatCode="0.0">
                  <c:v>6.2430000000000003</c:v>
                </c:pt>
              </c:numCache>
            </c:numRef>
          </c:val>
          <c:smooth val="0"/>
          <c:extLst>
            <c:ext xmlns:c16="http://schemas.microsoft.com/office/drawing/2014/chart" uri="{C3380CC4-5D6E-409C-BE32-E72D297353CC}">
              <c16:uniqueId val="{0000001D-E6FD-415F-B963-8989754E3084}"/>
            </c:ext>
          </c:extLst>
        </c:ser>
        <c:ser>
          <c:idx val="5"/>
          <c:order val="3"/>
          <c:tx>
            <c:strRef>
              <c:f>'figure 7.2 data'!$A$9</c:f>
              <c:strCache>
                <c:ptCount val="1"/>
                <c:pt idx="0">
                  <c:v>All Banknotes</c:v>
                </c:pt>
              </c:strCache>
            </c:strRef>
          </c:tx>
          <c:dLbls>
            <c:dLbl>
              <c:idx val="0"/>
              <c:layout>
                <c:manualLayout>
                  <c:x val="-4.7969121483310992E-2"/>
                  <c:y val="-3.18091517684761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E6FD-415F-B963-8989754E3084}"/>
                </c:ext>
              </c:extLst>
            </c:dLbl>
            <c:dLbl>
              <c:idx val="1"/>
              <c:layout>
                <c:manualLayout>
                  <c:x val="-3.3578385038317698E-2"/>
                  <c:y val="-3.44599144158491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E6FD-415F-B963-8989754E3084}"/>
                </c:ext>
              </c:extLst>
            </c:dLbl>
            <c:dLbl>
              <c:idx val="2"/>
              <c:layout>
                <c:manualLayout>
                  <c:x val="-4.3172209334979894E-2"/>
                  <c:y val="-2.91583891211031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E6FD-415F-B963-8989754E3084}"/>
                </c:ext>
              </c:extLst>
            </c:dLbl>
            <c:dLbl>
              <c:idx val="3"/>
              <c:layout>
                <c:manualLayout>
                  <c:x val="-3.1179928964152236E-2"/>
                  <c:y val="-2.38568638263570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6FD-415F-B963-8989754E3084}"/>
                </c:ext>
              </c:extLst>
            </c:dLbl>
            <c:dLbl>
              <c:idx val="4"/>
              <c:layout>
                <c:manualLayout>
                  <c:x val="-3.3578385038317698E-2"/>
                  <c:y val="-2.12061011789840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E6FD-415F-B963-8989754E3084}"/>
                </c:ext>
              </c:extLst>
            </c:dLbl>
            <c:dLbl>
              <c:idx val="5"/>
              <c:layout>
                <c:manualLayout>
                  <c:x val="-4.3172209334979984E-2"/>
                  <c:y val="-2.91583891211031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E6FD-415F-B963-8989754E3084}"/>
                </c:ext>
              </c:extLst>
            </c:dLbl>
            <c:dLbl>
              <c:idx val="6"/>
              <c:layout>
                <c:manualLayout>
                  <c:x val="-4.3172209334979894E-2"/>
                  <c:y val="-1.85553385316110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E6FD-415F-B963-8989754E3084}"/>
                </c:ext>
              </c:extLst>
            </c:dLbl>
            <c:dLbl>
              <c:idx val="7"/>
              <c:layout>
                <c:manualLayout>
                  <c:x val="-3.1179928964152146E-2"/>
                  <c:y val="-2.91583891211031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E6FD-415F-B963-8989754E3084}"/>
                </c:ext>
              </c:extLst>
            </c:dLbl>
            <c:dLbl>
              <c:idx val="8"/>
              <c:layout>
                <c:manualLayout>
                  <c:x val="-4.0773753260814345E-2"/>
                  <c:y val="-2.65076264737301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E6FD-415F-B963-8989754E3084}"/>
                </c:ext>
              </c:extLst>
            </c:dLbl>
            <c:spPr>
              <a:noFill/>
              <a:ln>
                <a:noFill/>
              </a:ln>
              <a:effectLst/>
            </c:spPr>
            <c:txPr>
              <a:bodyPr/>
              <a:lstStyle/>
              <a:p>
                <a:pPr>
                  <a:defRPr lang="en-GB"/>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'figure 7.2 data'!$B$3:$J$3</c:f>
              <c:strCache>
                <c:ptCount val="9"/>
                <c:pt idx="0">
                  <c:v>2009</c:v>
                </c:pt>
                <c:pt idx="1">
                  <c:v>2010</c:v>
                </c:pt>
                <c:pt idx="2">
                  <c:v>2011</c:v>
                </c:pt>
                <c:pt idx="3">
                  <c:v>2012</c:v>
                </c:pt>
                <c:pt idx="4">
                  <c:v>2013</c:v>
                </c:pt>
                <c:pt idx="5">
                  <c:v>2014</c:v>
                </c:pt>
                <c:pt idx="6">
                  <c:v>2015</c:v>
                </c:pt>
                <c:pt idx="7">
                  <c:v>2016</c:v>
                </c:pt>
                <c:pt idx="8">
                  <c:v>2017</c:v>
                </c:pt>
              </c:strCache>
            </c:strRef>
          </c:cat>
          <c:val>
            <c:numRef>
              <c:f>'figure 7.2 data'!$B$9:$J$9</c:f>
              <c:numCache>
                <c:formatCode>General</c:formatCode>
                <c:ptCount val="9"/>
                <c:pt idx="0">
                  <c:v>100.5</c:v>
                </c:pt>
                <c:pt idx="1">
                  <c:v>98</c:v>
                </c:pt>
                <c:pt idx="2">
                  <c:v>93.6</c:v>
                </c:pt>
                <c:pt idx="3">
                  <c:v>88.8</c:v>
                </c:pt>
                <c:pt idx="4">
                  <c:v>83</c:v>
                </c:pt>
                <c:pt idx="5">
                  <c:v>75.099999999999994</c:v>
                </c:pt>
                <c:pt idx="6">
                  <c:v>71.7</c:v>
                </c:pt>
                <c:pt idx="7" formatCode="0.0">
                  <c:v>57.534999999999997</c:v>
                </c:pt>
                <c:pt idx="8" formatCode="0.0">
                  <c:v>55.215000000000003</c:v>
                </c:pt>
              </c:numCache>
            </c:numRef>
          </c:val>
          <c:smooth val="0"/>
          <c:extLst>
            <c:ext xmlns:c16="http://schemas.microsoft.com/office/drawing/2014/chart" uri="{C3380CC4-5D6E-409C-BE32-E72D297353CC}">
              <c16:uniqueId val="{00000027-E6FD-415F-B963-8989754E3084}"/>
            </c:ext>
          </c:extLst>
        </c:ser>
        <c:dLbls>
          <c:showLegendKey val="0"/>
          <c:showVal val="0"/>
          <c:showCatName val="0"/>
          <c:showSerName val="0"/>
          <c:showPercent val="0"/>
          <c:showBubbleSize val="0"/>
        </c:dLbls>
        <c:marker val="1"/>
        <c:smooth val="0"/>
        <c:axId val="222966504"/>
        <c:axId val="223005704"/>
      </c:lineChart>
      <c:catAx>
        <c:axId val="222966504"/>
        <c:scaling>
          <c:orientation val="minMax"/>
        </c:scaling>
        <c:delete val="0"/>
        <c:axPos val="b"/>
        <c:title>
          <c:tx>
            <c:rich>
              <a:bodyPr/>
              <a:lstStyle/>
              <a:p>
                <a:pPr>
                  <a:defRPr lang="en-GB"/>
                </a:pPr>
                <a:r>
                  <a:rPr lang="en-US" altLang="zh-CN" sz="1000" b="0" i="0" u="none" strike="noStrike" baseline="0" dirty="0">
                    <a:effectLst/>
                  </a:rPr>
                  <a:t>Source:  Swedish Riksbank</a:t>
                </a:r>
                <a:endParaRPr lang="zh-CN" altLang="en-US" b="0"/>
              </a:p>
            </c:rich>
          </c:tx>
          <c:layout>
            <c:manualLayout>
              <c:xMode val="edge"/>
              <c:yMode val="edge"/>
              <c:x val="0.40349111589722275"/>
              <c:y val="0.93642218842789737"/>
            </c:manualLayout>
          </c:layout>
          <c:overlay val="0"/>
        </c:title>
        <c:numFmt formatCode="General" sourceLinked="0"/>
        <c:majorTickMark val="none"/>
        <c:minorTickMark val="none"/>
        <c:tickLblPos val="nextTo"/>
        <c:spPr>
          <a:ln>
            <a:solidFill>
              <a:schemeClr val="bg1">
                <a:lumMod val="50000"/>
              </a:schemeClr>
            </a:solidFill>
          </a:ln>
        </c:spPr>
        <c:txPr>
          <a:bodyPr/>
          <a:lstStyle/>
          <a:p>
            <a:pPr>
              <a:defRPr lang="en-GB"/>
            </a:pPr>
            <a:endParaRPr lang="en-US"/>
          </a:p>
        </c:txPr>
        <c:crossAx val="223005704"/>
        <c:crosses val="autoZero"/>
        <c:auto val="1"/>
        <c:lblAlgn val="ctr"/>
        <c:lblOffset val="100"/>
        <c:noMultiLvlLbl val="0"/>
      </c:catAx>
      <c:valAx>
        <c:axId val="223005704"/>
        <c:scaling>
          <c:orientation val="minMax"/>
        </c:scaling>
        <c:delete val="0"/>
        <c:axPos val="l"/>
        <c:numFmt formatCode="General" sourceLinked="1"/>
        <c:majorTickMark val="none"/>
        <c:minorTickMark val="none"/>
        <c:tickLblPos val="nextTo"/>
        <c:spPr>
          <a:ln w="9525">
            <a:solidFill>
              <a:schemeClr val="bg1">
                <a:lumMod val="50000"/>
              </a:schemeClr>
            </a:solidFill>
          </a:ln>
        </c:spPr>
        <c:txPr>
          <a:bodyPr/>
          <a:lstStyle/>
          <a:p>
            <a:pPr>
              <a:defRPr lang="en-GB"/>
            </a:pPr>
            <a:endParaRPr lang="en-US"/>
          </a:p>
        </c:txPr>
        <c:crossAx val="222966504"/>
        <c:crosses val="autoZero"/>
        <c:crossBetween val="between"/>
      </c:valAx>
    </c:plotArea>
    <c:legend>
      <c:legendPos val="b"/>
      <c:layout>
        <c:manualLayout>
          <c:xMode val="edge"/>
          <c:yMode val="edge"/>
          <c:x val="4.1627289989860254E-2"/>
          <c:y val="0.84833713693422397"/>
          <c:w val="0.89999992956265795"/>
          <c:h val="7.9742663127307156E-2"/>
        </c:manualLayout>
      </c:layout>
      <c:overlay val="0"/>
      <c:txPr>
        <a:bodyPr/>
        <a:lstStyle/>
        <a:p>
          <a:pPr>
            <a:defRPr lang="en-GB"/>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5119860017497815"/>
          <c:y val="5.0925925925925923E-2"/>
          <c:w val="0.51805139982502191"/>
          <c:h val="0.67568678915135605"/>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 O.1'!$A$31:$A$37</c:f>
              <c:strCache>
                <c:ptCount val="7"/>
                <c:pt idx="0">
                  <c:v>Religious reasons</c:v>
                </c:pt>
                <c:pt idx="1">
                  <c:v>Lack of trust</c:v>
                </c:pt>
                <c:pt idx="2">
                  <c:v>Lack of documentation</c:v>
                </c:pt>
                <c:pt idx="3">
                  <c:v>Too far away</c:v>
                </c:pt>
                <c:pt idx="4">
                  <c:v>Too expensive</c:v>
                </c:pt>
                <c:pt idx="5">
                  <c:v>Family member already has account</c:v>
                </c:pt>
                <c:pt idx="6">
                  <c:v>Not enough money</c:v>
                </c:pt>
              </c:strCache>
            </c:strRef>
          </c:cat>
          <c:val>
            <c:numRef>
              <c:f>'Fig O.1'!$B$31:$B$37</c:f>
              <c:numCache>
                <c:formatCode>General</c:formatCode>
                <c:ptCount val="7"/>
                <c:pt idx="0">
                  <c:v>5</c:v>
                </c:pt>
                <c:pt idx="1">
                  <c:v>13</c:v>
                </c:pt>
                <c:pt idx="2">
                  <c:v>18</c:v>
                </c:pt>
                <c:pt idx="3">
                  <c:v>20</c:v>
                </c:pt>
                <c:pt idx="4">
                  <c:v>23</c:v>
                </c:pt>
                <c:pt idx="5">
                  <c:v>25</c:v>
                </c:pt>
                <c:pt idx="6">
                  <c:v>30</c:v>
                </c:pt>
              </c:numCache>
            </c:numRef>
          </c:val>
          <c:extLst>
            <c:ext xmlns:c16="http://schemas.microsoft.com/office/drawing/2014/chart" uri="{C3380CC4-5D6E-409C-BE32-E72D297353CC}">
              <c16:uniqueId val="{00000000-17FF-43CA-84A0-41E9CD4A1FF0}"/>
            </c:ext>
          </c:extLst>
        </c:ser>
        <c:dLbls>
          <c:showLegendKey val="0"/>
          <c:showVal val="0"/>
          <c:showCatName val="0"/>
          <c:showSerName val="0"/>
          <c:showPercent val="0"/>
          <c:showBubbleSize val="0"/>
        </c:dLbls>
        <c:gapWidth val="150"/>
        <c:axId val="26657536"/>
        <c:axId val="26659072"/>
      </c:barChart>
      <c:catAx>
        <c:axId val="26657536"/>
        <c:scaling>
          <c:orientation val="minMax"/>
        </c:scaling>
        <c:delete val="0"/>
        <c:axPos val="l"/>
        <c:numFmt formatCode="General" sourceLinked="0"/>
        <c:majorTickMark val="out"/>
        <c:minorTickMark val="none"/>
        <c:tickLblPos val="nextTo"/>
        <c:crossAx val="26659072"/>
        <c:crosses val="autoZero"/>
        <c:auto val="1"/>
        <c:lblAlgn val="ctr"/>
        <c:lblOffset val="100"/>
        <c:noMultiLvlLbl val="0"/>
      </c:catAx>
      <c:valAx>
        <c:axId val="26659072"/>
        <c:scaling>
          <c:orientation val="minMax"/>
          <c:max val="35"/>
          <c:min val="0"/>
        </c:scaling>
        <c:delete val="0"/>
        <c:axPos val="b"/>
        <c:numFmt formatCode="General" sourceLinked="1"/>
        <c:majorTickMark val="out"/>
        <c:minorTickMark val="none"/>
        <c:tickLblPos val="nextTo"/>
        <c:crossAx val="26657536"/>
        <c:crosses val="autoZero"/>
        <c:crossBetween val="between"/>
        <c:majorUnit val="5"/>
      </c:valAx>
    </c:plotArea>
    <c:plotVisOnly val="1"/>
    <c:dispBlanksAs val="gap"/>
    <c:showDLblsOverMax val="0"/>
  </c:chart>
  <c:txPr>
    <a:bodyPr/>
    <a:lstStyle/>
    <a:p>
      <a:pPr>
        <a:defRPr sz="14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2111503303466374E-4"/>
          <c:y val="0.20317807983606825"/>
          <c:w val="0.94355507285727225"/>
          <c:h val="0.79328080730144568"/>
        </c:manualLayout>
      </c:layout>
      <c:doughnutChart>
        <c:varyColors val="1"/>
        <c:ser>
          <c:idx val="0"/>
          <c:order val="0"/>
          <c:dLbls>
            <c:dLbl>
              <c:idx val="0"/>
              <c:spPr/>
              <c:txPr>
                <a:bodyPr/>
                <a:lstStyle/>
                <a:p>
                  <a:pPr>
                    <a:defRPr sz="1200" b="1">
                      <a:solidFill>
                        <a:schemeClr val="bg1"/>
                      </a:solidFill>
                    </a:defRPr>
                  </a:pPr>
                  <a:endParaRPr lang="en-US"/>
                </a:p>
              </c:txPr>
              <c:showLegendKey val="0"/>
              <c:showVal val="0"/>
              <c:showCatName val="1"/>
              <c:showSerName val="0"/>
              <c:showPercent val="1"/>
              <c:showBubbleSize val="0"/>
              <c:extLst>
                <c:ext xmlns:c16="http://schemas.microsoft.com/office/drawing/2014/chart" uri="{C3380CC4-5D6E-409C-BE32-E72D297353CC}">
                  <c16:uniqueId val="{00000000-7D67-4D3B-B148-396073EDE527}"/>
                </c:ext>
              </c:extLst>
            </c:dLbl>
            <c:dLbl>
              <c:idx val="1"/>
              <c:spPr/>
              <c:txPr>
                <a:bodyPr/>
                <a:lstStyle/>
                <a:p>
                  <a:pPr>
                    <a:defRPr sz="1200" b="1">
                      <a:solidFill>
                        <a:schemeClr val="bg1"/>
                      </a:solidFill>
                    </a:defRPr>
                  </a:pPr>
                  <a:endParaRPr lang="en-US"/>
                </a:p>
              </c:txPr>
              <c:showLegendKey val="0"/>
              <c:showVal val="0"/>
              <c:showCatName val="1"/>
              <c:showSerName val="0"/>
              <c:showPercent val="1"/>
              <c:showBubbleSize val="0"/>
              <c:extLst>
                <c:ext xmlns:c16="http://schemas.microsoft.com/office/drawing/2014/chart" uri="{C3380CC4-5D6E-409C-BE32-E72D297353CC}">
                  <c16:uniqueId val="{00000001-7D67-4D3B-B148-396073EDE527}"/>
                </c:ext>
              </c:extLst>
            </c:dLbl>
            <c:spPr>
              <a:noFill/>
              <a:ln>
                <a:noFill/>
              </a:ln>
              <a:effectLst/>
            </c:spPr>
            <c:txPr>
              <a:bodyPr/>
              <a:lstStyle/>
              <a:p>
                <a:pPr>
                  <a:defRPr sz="1200" b="1"/>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percentages!$B$21:$E$21</c:f>
              <c:strCache>
                <c:ptCount val="4"/>
                <c:pt idx="0">
                  <c:v>Very important</c:v>
                </c:pt>
                <c:pt idx="1">
                  <c:v>Somewhat important</c:v>
                </c:pt>
                <c:pt idx="2">
                  <c:v>Not sure</c:v>
                </c:pt>
                <c:pt idx="3">
                  <c:v>Not very important</c:v>
                </c:pt>
              </c:strCache>
            </c:strRef>
          </c:cat>
          <c:val>
            <c:numRef>
              <c:f>percentages!$B$23:$E$23</c:f>
              <c:numCache>
                <c:formatCode>0%</c:formatCode>
                <c:ptCount val="4"/>
                <c:pt idx="0">
                  <c:v>0.34782608695652201</c:v>
                </c:pt>
                <c:pt idx="1">
                  <c:v>0.24844720496894426</c:v>
                </c:pt>
                <c:pt idx="2">
                  <c:v>0.16149068322981366</c:v>
                </c:pt>
                <c:pt idx="3">
                  <c:v>0.24223602484472068</c:v>
                </c:pt>
              </c:numCache>
            </c:numRef>
          </c:val>
          <c:extLst>
            <c:ext xmlns:c16="http://schemas.microsoft.com/office/drawing/2014/chart" uri="{C3380CC4-5D6E-409C-BE32-E72D297353CC}">
              <c16:uniqueId val="{00000002-7D67-4D3B-B148-396073EDE527}"/>
            </c:ext>
          </c:extLst>
        </c:ser>
        <c:dLbls>
          <c:showLegendKey val="0"/>
          <c:showVal val="0"/>
          <c:showCatName val="1"/>
          <c:showSerName val="0"/>
          <c:showPercent val="1"/>
          <c:showBubbleSize val="0"/>
          <c:showLeaderLines val="1"/>
        </c:dLbls>
        <c:firstSliceAng val="0"/>
        <c:holeSize val="5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9.8094996189992387E-2"/>
          <c:y val="0.17852979198495711"/>
          <c:w val="0.8857759715519431"/>
          <c:h val="0.81967328710776832"/>
        </c:manualLayout>
      </c:layout>
      <c:doughnutChart>
        <c:varyColors val="1"/>
        <c:ser>
          <c:idx val="0"/>
          <c:order val="0"/>
          <c:dLbls>
            <c:dLbl>
              <c:idx val="0"/>
              <c:numFmt formatCode="0%" sourceLinked="0"/>
              <c:spPr/>
              <c:txPr>
                <a:bodyPr/>
                <a:lstStyle/>
                <a:p>
                  <a:pPr>
                    <a:defRPr sz="1200" b="1">
                      <a:solidFill>
                        <a:schemeClr val="bg1"/>
                      </a:solidFill>
                    </a:defRPr>
                  </a:pPr>
                  <a:endParaRPr lang="en-US"/>
                </a:p>
              </c:txPr>
              <c:showLegendKey val="0"/>
              <c:showVal val="1"/>
              <c:showCatName val="1"/>
              <c:showSerName val="0"/>
              <c:showPercent val="0"/>
              <c:showBubbleSize val="0"/>
              <c:extLst>
                <c:ext xmlns:c16="http://schemas.microsoft.com/office/drawing/2014/chart" uri="{C3380CC4-5D6E-409C-BE32-E72D297353CC}">
                  <c16:uniqueId val="{00000000-00B6-40C9-95CA-6B202D831FAB}"/>
                </c:ext>
              </c:extLst>
            </c:dLbl>
            <c:dLbl>
              <c:idx val="1"/>
              <c:tx>
                <c:rich>
                  <a:bodyPr/>
                  <a:lstStyle/>
                  <a:p>
                    <a:pPr>
                      <a:defRPr sz="1200" b="1">
                        <a:solidFill>
                          <a:schemeClr val="bg1"/>
                        </a:solidFill>
                      </a:defRPr>
                    </a:pPr>
                    <a:r>
                      <a:rPr lang="en-US" sz="1200" dirty="0"/>
                      <a:t>Better legal framework </a:t>
                    </a:r>
                    <a:br>
                      <a:rPr lang="en-US" sz="1200" dirty="0"/>
                    </a:br>
                    <a:r>
                      <a:rPr lang="en-US" sz="1200" dirty="0"/>
                      <a:t>and credit information, 27%</a:t>
                    </a:r>
                    <a:endParaRPr lang="en-US" dirty="0"/>
                  </a:p>
                </c:rich>
              </c:tx>
              <c:numFmt formatCode="0%" sourceLinked="0"/>
              <c:sp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B6-40C9-95CA-6B202D831FAB}"/>
                </c:ext>
              </c:extLst>
            </c:dLbl>
            <c:numFmt formatCode="0%" sourceLinked="0"/>
            <c:spPr>
              <a:noFill/>
              <a:ln>
                <a:noFill/>
              </a:ln>
              <a:effectLst/>
            </c:spPr>
            <c:txPr>
              <a:bodyPr/>
              <a:lstStyle/>
              <a:p>
                <a:pPr>
                  <a:defRPr sz="12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percentages!$B$29:$G$29</c:f>
              <c:strCache>
                <c:ptCount val="6"/>
                <c:pt idx="0">
                  <c:v>Financial education</c:v>
                </c:pt>
                <c:pt idx="1">
                  <c:v>Better legal framework, improved credit information</c:v>
                </c:pt>
                <c:pt idx="2">
                  <c:v>Promote new lending technologies</c:v>
                </c:pt>
                <c:pt idx="3">
                  <c:v>More competition</c:v>
                </c:pt>
                <c:pt idx="4">
                  <c:v>More microfinance</c:v>
                </c:pt>
                <c:pt idx="5">
                  <c:v>More state banking</c:v>
                </c:pt>
              </c:strCache>
            </c:strRef>
          </c:cat>
          <c:val>
            <c:numRef>
              <c:f>percentages!$B$31:$G$31</c:f>
              <c:numCache>
                <c:formatCode>0%</c:formatCode>
                <c:ptCount val="6"/>
                <c:pt idx="0">
                  <c:v>0.32298136645962733</c:v>
                </c:pt>
                <c:pt idx="1">
                  <c:v>0.26708074534161491</c:v>
                </c:pt>
                <c:pt idx="2">
                  <c:v>0.16770186335403728</c:v>
                </c:pt>
                <c:pt idx="3">
                  <c:v>8.0745341614906832E-2</c:v>
                </c:pt>
                <c:pt idx="4">
                  <c:v>8.0745341614906832E-2</c:v>
                </c:pt>
                <c:pt idx="5">
                  <c:v>8.0745341614906832E-2</c:v>
                </c:pt>
              </c:numCache>
            </c:numRef>
          </c:val>
          <c:extLst>
            <c:ext xmlns:c16="http://schemas.microsoft.com/office/drawing/2014/chart" uri="{C3380CC4-5D6E-409C-BE32-E72D297353CC}">
              <c16:uniqueId val="{00000002-00B6-40C9-95CA-6B202D831FAB}"/>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0.54394</cdr:x>
      <cdr:y>0.72468</cdr:y>
    </cdr:from>
    <cdr:to>
      <cdr:x>0.67305</cdr:x>
      <cdr:y>0.72468</cdr:y>
    </cdr:to>
    <cdr:cxnSp macro="">
      <cdr:nvCxnSpPr>
        <cdr:cNvPr id="7" name="Straight Arrow Connector 6">
          <a:extLst xmlns:a="http://schemas.openxmlformats.org/drawingml/2006/main">
            <a:ext uri="{FF2B5EF4-FFF2-40B4-BE49-F238E27FC236}">
              <a16:creationId xmlns:a16="http://schemas.microsoft.com/office/drawing/2014/main" id="{5898492A-2D5E-4835-8E20-893A52FBFE66}"/>
            </a:ext>
          </a:extLst>
        </cdr:cNvPr>
        <cdr:cNvCxnSpPr/>
      </cdr:nvCxnSpPr>
      <cdr:spPr>
        <a:xfrm xmlns:a="http://schemas.openxmlformats.org/drawingml/2006/main" flipH="1">
          <a:off x="6506547" y="4584441"/>
          <a:ext cx="1544392" cy="1"/>
        </a:xfrm>
        <a:prstGeom xmlns:a="http://schemas.openxmlformats.org/drawingml/2006/main" prst="straightConnector1">
          <a:avLst/>
        </a:prstGeom>
        <a:ln xmlns:a="http://schemas.openxmlformats.org/drawingml/2006/main" w="69850">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0.66771</cdr:x>
      <cdr:y>0.67847</cdr:y>
    </cdr:from>
    <cdr:to>
      <cdr:x>0.9194</cdr:x>
      <cdr:y>0.88102</cdr:y>
    </cdr:to>
    <cdr:sp macro="" textlink="">
      <cdr:nvSpPr>
        <cdr:cNvPr id="8" name="TextBox 7">
          <a:extLst xmlns:a="http://schemas.openxmlformats.org/drawingml/2006/main">
            <a:ext uri="{FF2B5EF4-FFF2-40B4-BE49-F238E27FC236}">
              <a16:creationId xmlns:a16="http://schemas.microsoft.com/office/drawing/2014/main" id="{E5716E29-B510-4C26-9F7E-4566A2A96E2F}"/>
            </a:ext>
          </a:extLst>
        </cdr:cNvPr>
        <cdr:cNvSpPr txBox="1"/>
      </cdr:nvSpPr>
      <cdr:spPr>
        <a:xfrm xmlns:a="http://schemas.openxmlformats.org/drawingml/2006/main">
          <a:off x="7987004" y="4292082"/>
          <a:ext cx="3010678" cy="128140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3200" dirty="0"/>
            <a:t>Colombia 0.62%</a:t>
          </a:r>
        </a:p>
      </cdr:txBody>
    </cdr:sp>
  </cdr:relSizeAnchor>
  <cdr:relSizeAnchor xmlns:cdr="http://schemas.openxmlformats.org/drawingml/2006/chartDrawing">
    <cdr:from>
      <cdr:x>0.39867</cdr:x>
      <cdr:y>0.09712</cdr:y>
    </cdr:from>
    <cdr:to>
      <cdr:x>0.94364</cdr:x>
      <cdr:y>0.24167</cdr:y>
    </cdr:to>
    <cdr:sp macro="" textlink="">
      <cdr:nvSpPr>
        <cdr:cNvPr id="2" name="TextBox 1">
          <a:extLst xmlns:a="http://schemas.openxmlformats.org/drawingml/2006/main">
            <a:ext uri="{FF2B5EF4-FFF2-40B4-BE49-F238E27FC236}">
              <a16:creationId xmlns:a16="http://schemas.microsoft.com/office/drawing/2014/main" id="{9D641A5E-6243-4363-9E03-3DA527679D5A}"/>
            </a:ext>
          </a:extLst>
        </cdr:cNvPr>
        <cdr:cNvSpPr txBox="1"/>
      </cdr:nvSpPr>
      <cdr:spPr>
        <a:xfrm xmlns:a="http://schemas.openxmlformats.org/drawingml/2006/main">
          <a:off x="4768846" y="614416"/>
          <a:ext cx="6518787"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rtl="0">
            <a:defRPr lang="en-GB" sz="1600" b="1" i="0" u="none" strike="noStrike" kern="1200" baseline="0">
              <a:solidFill>
                <a:sysClr val="windowText" lastClr="000000"/>
              </a:solidFill>
              <a:latin typeface="+mn-lt"/>
              <a:ea typeface="+mn-ea"/>
              <a:cs typeface="+mn-cs"/>
            </a:defRPr>
          </a:pPr>
          <a:r>
            <a:rPr lang="en-US" altLang="zh-CN" sz="2800" b="1" dirty="0"/>
            <a:t>Seigniorage Revenue/GDP </a:t>
          </a:r>
          <a:r>
            <a:rPr lang="en-US" altLang="zh-CN" sz="2800" dirty="0"/>
            <a:t>2005-2017 average</a:t>
          </a:r>
          <a:endParaRPr lang="zh-CN" altLang="en-US" sz="2800" dirty="0"/>
        </a:p>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0.03195</cdr:x>
      <cdr:y>0.91349</cdr:y>
    </cdr:from>
    <cdr:to>
      <cdr:x>0.99775</cdr:x>
      <cdr:y>1</cdr:y>
    </cdr:to>
    <cdr:sp macro="" textlink="">
      <cdr:nvSpPr>
        <cdr:cNvPr id="2" name="TextBox 1"/>
        <cdr:cNvSpPr txBox="1"/>
      </cdr:nvSpPr>
      <cdr:spPr>
        <a:xfrm xmlns:a="http://schemas.openxmlformats.org/drawingml/2006/main">
          <a:off x="245912" y="4872556"/>
          <a:ext cx="7432975" cy="4614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0" i="1" u="none" strike="noStrike" baseline="0" dirty="0">
              <a:latin typeface="+mn-lt"/>
              <a:ea typeface="+mn-ea"/>
              <a:cs typeface="+mn-cs"/>
            </a:rPr>
            <a:t>Note: </a:t>
          </a:r>
          <a:r>
            <a:rPr lang="en-US" sz="1200" b="0" i="0" u="none" strike="noStrike" baseline="0" dirty="0">
              <a:latin typeface="+mn-lt"/>
              <a:ea typeface="+mn-ea"/>
              <a:cs typeface="+mn-cs"/>
            </a:rPr>
            <a:t>Respondents could choose more than one reason. The data for “not enough money” refer to the percentage of adults who reported only this reason. </a:t>
          </a:r>
          <a:r>
            <a:rPr lang="en-US" sz="1200" b="0" i="1" u="none" strike="noStrike" baseline="0" dirty="0">
              <a:latin typeface="+mn-lt"/>
              <a:ea typeface="+mn-ea"/>
              <a:cs typeface="+mn-cs"/>
            </a:rPr>
            <a:t>Source: </a:t>
          </a:r>
          <a:r>
            <a:rPr lang="en-US" sz="1200" b="0" i="0" u="none" strike="noStrike" baseline="0" dirty="0" err="1">
              <a:latin typeface="+mn-lt"/>
              <a:ea typeface="+mn-ea"/>
              <a:cs typeface="+mn-cs"/>
            </a:rPr>
            <a:t>Demirguc-Kunt</a:t>
          </a:r>
          <a:r>
            <a:rPr lang="en-US" sz="1200" b="0" i="0" u="none" strike="noStrike" baseline="0" dirty="0">
              <a:latin typeface="+mn-lt"/>
              <a:ea typeface="+mn-ea"/>
              <a:cs typeface="+mn-cs"/>
            </a:rPr>
            <a:t> and </a:t>
          </a:r>
          <a:r>
            <a:rPr lang="en-US" sz="1200" b="0" i="0" u="none" strike="noStrike" baseline="0" dirty="0" err="1">
              <a:latin typeface="+mn-lt"/>
              <a:ea typeface="+mn-ea"/>
              <a:cs typeface="+mn-cs"/>
            </a:rPr>
            <a:t>Klapper</a:t>
          </a:r>
          <a:r>
            <a:rPr lang="en-US" sz="1200" b="0" i="0" u="none" strike="noStrike" baseline="0" dirty="0">
              <a:latin typeface="+mn-lt"/>
              <a:ea typeface="+mn-ea"/>
              <a:cs typeface="+mn-cs"/>
            </a:rPr>
            <a:t> 2012.</a:t>
          </a:r>
          <a:endParaRPr lang="en-US" sz="1200" dirty="0"/>
        </a:p>
      </cdr:txBody>
    </cdr:sp>
  </cdr:relSizeAnchor>
  <cdr:relSizeAnchor xmlns:cdr="http://schemas.openxmlformats.org/drawingml/2006/chartDrawing">
    <cdr:from>
      <cdr:x>0.42574</cdr:x>
      <cdr:y>0.8</cdr:y>
    </cdr:from>
    <cdr:to>
      <cdr:x>0.9604</cdr:x>
      <cdr:y>0.92857</cdr:y>
    </cdr:to>
    <cdr:sp macro="" textlink="">
      <cdr:nvSpPr>
        <cdr:cNvPr id="4" name="TextBox 3"/>
        <cdr:cNvSpPr txBox="1"/>
      </cdr:nvSpPr>
      <cdr:spPr>
        <a:xfrm xmlns:a="http://schemas.openxmlformats.org/drawingml/2006/main">
          <a:off x="3276600" y="4267200"/>
          <a:ext cx="4114800"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a:t>Non-account-holders reporting barrier as a reason for not having an account (%) </a:t>
          </a:r>
        </a:p>
      </cdr:txBody>
    </cdr:sp>
  </cdr:relSizeAnchor>
</c:userShapes>
</file>

<file path=ppt/drawings/drawing3.xml><?xml version="1.0" encoding="utf-8"?>
<c:userShapes xmlns:c="http://schemas.openxmlformats.org/drawingml/2006/chart">
  <cdr:relSizeAnchor xmlns:cdr="http://schemas.openxmlformats.org/drawingml/2006/chartDrawing">
    <cdr:from>
      <cdr:x>0.00647</cdr:x>
      <cdr:y>0.03093</cdr:y>
    </cdr:from>
    <cdr:to>
      <cdr:x>0.94635</cdr:x>
      <cdr:y>0.2358</cdr:y>
    </cdr:to>
    <cdr:sp macro="" textlink="">
      <cdr:nvSpPr>
        <cdr:cNvPr id="2" name="TextBox 1"/>
        <cdr:cNvSpPr txBox="1"/>
      </cdr:nvSpPr>
      <cdr:spPr>
        <a:xfrm xmlns:a="http://schemas.openxmlformats.org/drawingml/2006/main">
          <a:off x="28575" y="162580"/>
          <a:ext cx="4153894" cy="10769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What is the role of new technologies in expanding access to finance? </a:t>
          </a:r>
        </a:p>
      </cdr:txBody>
    </cdr:sp>
  </cdr:relSizeAnchor>
</c:userShapes>
</file>

<file path=ppt/drawings/drawing4.xml><?xml version="1.0" encoding="utf-8"?>
<c:userShapes xmlns:c="http://schemas.openxmlformats.org/drawingml/2006/chart">
  <cdr:relSizeAnchor xmlns:cdr="http://schemas.openxmlformats.org/drawingml/2006/chartDrawing">
    <cdr:from>
      <cdr:x>0.16129</cdr:x>
      <cdr:y>0.01274</cdr:y>
    </cdr:from>
    <cdr:to>
      <cdr:x>0.9811</cdr:x>
      <cdr:y>0.27995</cdr:y>
    </cdr:to>
    <cdr:sp macro="" textlink="">
      <cdr:nvSpPr>
        <cdr:cNvPr id="2" name="TextBox 1"/>
        <cdr:cNvSpPr txBox="1"/>
      </cdr:nvSpPr>
      <cdr:spPr>
        <a:xfrm xmlns:a="http://schemas.openxmlformats.org/drawingml/2006/main">
          <a:off x="761999" y="65043"/>
          <a:ext cx="3873109" cy="13642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What is the most effective policy to improve access to finance among low-income borrowers?   </a:t>
          </a:r>
        </a:p>
      </cdr:txBody>
    </cdr:sp>
  </cdr:relSizeAnchor>
</c:userShapes>
</file>

<file path=ppt/drawings/drawing5.xml><?xml version="1.0" encoding="utf-8"?>
<c:userShapes xmlns:c="http://schemas.openxmlformats.org/drawingml/2006/chart">
  <cdr:relSizeAnchor xmlns:cdr="http://schemas.openxmlformats.org/drawingml/2006/chartDrawing">
    <cdr:from>
      <cdr:x>0.65231</cdr:x>
      <cdr:y>0.53152</cdr:y>
    </cdr:from>
    <cdr:to>
      <cdr:x>0.89829</cdr:x>
      <cdr:y>0.65567</cdr:y>
    </cdr:to>
    <cdr:sp macro="" textlink="">
      <cdr:nvSpPr>
        <cdr:cNvPr id="2" name="TextBox 1">
          <a:extLst xmlns:a="http://schemas.openxmlformats.org/drawingml/2006/main">
            <a:ext uri="{FF2B5EF4-FFF2-40B4-BE49-F238E27FC236}">
              <a16:creationId xmlns:a16="http://schemas.microsoft.com/office/drawing/2014/main" id="{4740AB9B-CC7A-40C5-A881-5D44C076A724}"/>
            </a:ext>
          </a:extLst>
        </cdr:cNvPr>
        <cdr:cNvSpPr txBox="1"/>
      </cdr:nvSpPr>
      <cdr:spPr>
        <a:xfrm xmlns:a="http://schemas.openxmlformats.org/drawingml/2006/main">
          <a:off x="7819052" y="3408782"/>
          <a:ext cx="2948473" cy="79621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3200" dirty="0"/>
            <a:t>Colombia 6.52%</a:t>
          </a:r>
        </a:p>
      </cdr:txBody>
    </cdr:sp>
  </cdr:relSizeAnchor>
  <cdr:relSizeAnchor xmlns:cdr="http://schemas.openxmlformats.org/drawingml/2006/chartDrawing">
    <cdr:from>
      <cdr:x>0.35911</cdr:x>
      <cdr:y>0.56741</cdr:y>
    </cdr:from>
    <cdr:to>
      <cdr:x>0.65231</cdr:x>
      <cdr:y>0.58099</cdr:y>
    </cdr:to>
    <cdr:cxnSp macro="">
      <cdr:nvCxnSpPr>
        <cdr:cNvPr id="4" name="Straight Arrow Connector 3">
          <a:extLst xmlns:a="http://schemas.openxmlformats.org/drawingml/2006/main">
            <a:ext uri="{FF2B5EF4-FFF2-40B4-BE49-F238E27FC236}">
              <a16:creationId xmlns:a16="http://schemas.microsoft.com/office/drawing/2014/main" id="{B0C9D8B5-AA19-4198-88C7-6678BC470DE2}"/>
            </a:ext>
          </a:extLst>
        </cdr:cNvPr>
        <cdr:cNvCxnSpPr/>
      </cdr:nvCxnSpPr>
      <cdr:spPr>
        <a:xfrm xmlns:a="http://schemas.openxmlformats.org/drawingml/2006/main" flipH="1" flipV="1">
          <a:off x="4304522" y="3638939"/>
          <a:ext cx="3514531" cy="87085"/>
        </a:xfrm>
        <a:prstGeom xmlns:a="http://schemas.openxmlformats.org/drawingml/2006/main" prst="straightConnector1">
          <a:avLst/>
        </a:prstGeom>
        <a:ln xmlns:a="http://schemas.openxmlformats.org/drawingml/2006/main" w="73025">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B8DC47-FEE2-486E-8A86-161A9B60658B}" type="datetimeFigureOut">
              <a:rPr lang="en-US" smtClean="0"/>
              <a:t>8/16/2018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44095-402C-48B2-A5FF-409EEF7470F0}" type="slidenum">
              <a:rPr lang="en-US" smtClean="0"/>
              <a:t>‹#›</a:t>
            </a:fld>
            <a:endParaRPr lang="en-US" dirty="0"/>
          </a:p>
        </p:txBody>
      </p:sp>
    </p:spTree>
    <p:extLst>
      <p:ext uri="{BB962C8B-B14F-4D97-AF65-F5344CB8AC3E}">
        <p14:creationId xmlns:p14="http://schemas.microsoft.com/office/powerpoint/2010/main" val="2480112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A9C9F8-F3C2-4F02-A23A-122FB8F83E62}" type="slidenum">
              <a:rPr lang="en-US" smtClean="0"/>
              <a:t>1</a:t>
            </a:fld>
            <a:endParaRPr lang="en-US" dirty="0"/>
          </a:p>
        </p:txBody>
      </p:sp>
    </p:spTree>
    <p:extLst>
      <p:ext uri="{BB962C8B-B14F-4D97-AF65-F5344CB8AC3E}">
        <p14:creationId xmlns:p14="http://schemas.microsoft.com/office/powerpoint/2010/main" val="2475398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 that 22 % of adults made new savings/deposits with financial institution,</a:t>
            </a:r>
            <a:r>
              <a:rPr lang="en-US" baseline="0" dirty="0"/>
              <a:t> and 9</a:t>
            </a:r>
            <a:r>
              <a:rPr lang="en-US" dirty="0"/>
              <a:t> % received new loans in 2011.</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accent1">
                    <a:lumMod val="50000"/>
                  </a:schemeClr>
                </a:solidFill>
              </a:rPr>
              <a:t>Simply having an account does not guarantee that it will be regularly used. It is possible to create many new accounts but their real-world impact is small if they simply lie dormant. In the report, we also show a different map, illustrating f</a:t>
            </a:r>
            <a:r>
              <a:rPr lang="en-US" sz="1200" dirty="0">
                <a:solidFill>
                  <a:schemeClr val="accent1">
                    <a:lumMod val="50000"/>
                  </a:schemeClr>
                </a:solidFill>
              </a:rPr>
              <a:t>requency of use </a:t>
            </a:r>
            <a:r>
              <a:rPr lang="en-US" sz="1200" baseline="0" dirty="0">
                <a:solidFill>
                  <a:schemeClr val="accent1">
                    <a:lumMod val="50000"/>
                  </a:schemeClr>
                </a:solidFill>
              </a:rPr>
              <a:t>around the world.</a:t>
            </a:r>
          </a:p>
          <a:p>
            <a:endParaRPr lang="en-US" dirty="0"/>
          </a:p>
        </p:txBody>
      </p:sp>
      <p:sp>
        <p:nvSpPr>
          <p:cNvPr id="4" name="Slide Number Placeholder 3"/>
          <p:cNvSpPr>
            <a:spLocks noGrp="1"/>
          </p:cNvSpPr>
          <p:nvPr>
            <p:ph type="sldNum" sz="quarter" idx="10"/>
          </p:nvPr>
        </p:nvSpPr>
        <p:spPr/>
        <p:txBody>
          <a:bodyPr/>
          <a:lstStyle/>
          <a:p>
            <a:fld id="{46DDA76F-9D01-4939-8C6F-21F4202A59B3}"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a:t>What are the (</a:t>
            </a:r>
            <a:r>
              <a:rPr lang="en-US" baseline="0" dirty="0"/>
              <a:t>self-reported) reasons for not having a bank account? As illustrated in this chart, the reason most frequently cited for not having a formal account is the lack of enough money to have and use one. This is the response given by 65 percent of adults who are without a formal account; 30 percent cite this as the only reason. The next most commonly cited reasons for not having an account are the expense of banks or accounts and the fact that another family member already has an account. The other reasons reported are the excessive distance of banks, a lack of the necessary documentation, a lack of trust in banks, and religious reasons. </a:t>
            </a:r>
          </a:p>
          <a:p>
            <a:pPr>
              <a:buFont typeface="Arial" pitchFamily="34" charset="0"/>
              <a:buNone/>
            </a:pPr>
            <a:endParaRPr lang="en-US" baseline="0" dirty="0"/>
          </a:p>
          <a:p>
            <a:pPr>
              <a:buFont typeface="Arial" pitchFamily="34" charset="0"/>
              <a:buNone/>
            </a:pPr>
            <a:r>
              <a:rPr lang="en-US" sz="1200" b="0" i="0" u="none" strike="noStrike" baseline="0" dirty="0">
                <a:latin typeface="Times New Roman"/>
              </a:rPr>
              <a:t>Twenty percent of unbanked respondents cited distance as a key reason as to why they did not have a formal account. The frequency with which this barrier was cited increases sharply as one moves down the income level of countries, from 10 percent in high-income economies to 28 percent in low-income economies. Among developing economies, there is a significant relationship between distance as a self-reported barrier and objective measures of providers such as bank branch penetration. To illustrate this point: Tanzania has a large share of non–account-holders who cite distance as a reason they do not have an account—47 percent—and also ranks near the bottom in bank branch penetration, averaging less than 0.5 bank branches per 1,000 square kilometers. </a:t>
            </a:r>
            <a:endParaRPr lang="en-US" dirty="0"/>
          </a:p>
        </p:txBody>
      </p:sp>
      <p:sp>
        <p:nvSpPr>
          <p:cNvPr id="4" name="Slide Number Placeholder 3"/>
          <p:cNvSpPr>
            <a:spLocks noGrp="1"/>
          </p:cNvSpPr>
          <p:nvPr>
            <p:ph type="sldNum" sz="quarter" idx="10"/>
          </p:nvPr>
        </p:nvSpPr>
        <p:spPr/>
        <p:txBody>
          <a:bodyPr/>
          <a:lstStyle/>
          <a:p>
            <a:fld id="{46DDA76F-9D01-4939-8C6F-21F4202A59B3}" type="slidenum">
              <a:rPr lang="en-US" smtClean="0"/>
              <a:pPr/>
              <a:t>31</a:t>
            </a:fld>
            <a:endParaRPr lang="en-US"/>
          </a:p>
        </p:txBody>
      </p:sp>
    </p:spTree>
    <p:extLst>
      <p:ext uri="{BB962C8B-B14F-4D97-AF65-F5344CB8AC3E}">
        <p14:creationId xmlns:p14="http://schemas.microsoft.com/office/powerpoint/2010/main" val="3654911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The left-hand donut</a:t>
            </a:r>
            <a:r>
              <a:rPr lang="en-US" sz="1200" baseline="0" dirty="0"/>
              <a:t> chart…. under the “new technologies”, the survey explicitly mentioned </a:t>
            </a:r>
            <a:r>
              <a:rPr lang="en-US" sz="1200" dirty="0"/>
              <a:t>mobile banking and biometric borrower identification </a:t>
            </a:r>
            <a:endParaRPr lang="en-US" dirty="0"/>
          </a:p>
          <a:p>
            <a:r>
              <a:rPr lang="en-US" dirty="0"/>
              <a:t>The r</a:t>
            </a:r>
            <a:r>
              <a:rPr lang="en-US" baseline="0" dirty="0"/>
              <a:t>ight-hand donut chart…. </a:t>
            </a:r>
          </a:p>
          <a:p>
            <a:r>
              <a:rPr lang="en-US" baseline="0" dirty="0"/>
              <a:t>- the “more competition” category combines “policies promoting competition from foreign banks” and “policies promoting competition from domestic banks”</a:t>
            </a:r>
          </a:p>
          <a:p>
            <a:r>
              <a:rPr lang="en-US" baseline="0" dirty="0"/>
              <a:t>- the “better legal framework and credit information category” combines “better legal framework” and “policies to improve credit information”</a:t>
            </a:r>
          </a:p>
          <a:p>
            <a:pPr marL="171450" indent="-171450">
              <a:buFontTx/>
              <a:buChar char="-"/>
            </a:pPr>
            <a:endParaRPr lang="en-US" baseline="0"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46DDA76F-9D01-4939-8C6F-21F4202A59B3}" type="slidenum">
              <a:rPr lang="en-US" smtClean="0"/>
              <a:pPr/>
              <a:t>37</a:t>
            </a:fld>
            <a:endParaRPr lang="en-US"/>
          </a:p>
        </p:txBody>
      </p:sp>
    </p:spTree>
    <p:extLst>
      <p:ext uri="{BB962C8B-B14F-4D97-AF65-F5344CB8AC3E}">
        <p14:creationId xmlns:p14="http://schemas.microsoft.com/office/powerpoint/2010/main" val="2317506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574011-5C95-427B-B89D-8D6C27AB93DC}" type="slidenum">
              <a:rPr lang="en-US" smtClean="0"/>
              <a:t>46</a:t>
            </a:fld>
            <a:endParaRPr lang="en-US"/>
          </a:p>
        </p:txBody>
      </p:sp>
    </p:spTree>
    <p:extLst>
      <p:ext uri="{BB962C8B-B14F-4D97-AF65-F5344CB8AC3E}">
        <p14:creationId xmlns:p14="http://schemas.microsoft.com/office/powerpoint/2010/main" val="4123352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B72CB-CBC4-4C22-816B-38B6480834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F0F2DA-9519-48CD-BE98-2A555A1F5E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2672A7-4154-4F82-9E94-35CE8AB3CA2B}"/>
              </a:ext>
            </a:extLst>
          </p:cNvPr>
          <p:cNvSpPr>
            <a:spLocks noGrp="1"/>
          </p:cNvSpPr>
          <p:nvPr>
            <p:ph type="dt" sz="half" idx="10"/>
          </p:nvPr>
        </p:nvSpPr>
        <p:spPr/>
        <p:txBody>
          <a:bodyPr/>
          <a:lstStyle/>
          <a:p>
            <a:fld id="{BDAF9868-D12E-4B5C-98F4-8E2D685E9479}" type="datetime1">
              <a:rPr lang="en-US" smtClean="0"/>
              <a:t>8/16/2018</a:t>
            </a:fld>
            <a:endParaRPr lang="en-US" dirty="0"/>
          </a:p>
        </p:txBody>
      </p:sp>
      <p:sp>
        <p:nvSpPr>
          <p:cNvPr id="5" name="Footer Placeholder 4">
            <a:extLst>
              <a:ext uri="{FF2B5EF4-FFF2-40B4-BE49-F238E27FC236}">
                <a16:creationId xmlns:a16="http://schemas.microsoft.com/office/drawing/2014/main" id="{DE485BE7-983C-414A-B63E-558B2E52D9C7}"/>
              </a:ext>
            </a:extLst>
          </p:cNvPr>
          <p:cNvSpPr>
            <a:spLocks noGrp="1"/>
          </p:cNvSpPr>
          <p:nvPr>
            <p:ph type="ftr" sz="quarter" idx="11"/>
          </p:nvPr>
        </p:nvSpPr>
        <p:spPr/>
        <p:txBody>
          <a:bodyPr/>
          <a:lstStyle/>
          <a:p>
            <a:r>
              <a:rPr lang="en-US" dirty="0"/>
              <a:t>Kenneth Rogoff Harvard University</a:t>
            </a:r>
          </a:p>
        </p:txBody>
      </p:sp>
      <p:sp>
        <p:nvSpPr>
          <p:cNvPr id="6" name="Slide Number Placeholder 5">
            <a:extLst>
              <a:ext uri="{FF2B5EF4-FFF2-40B4-BE49-F238E27FC236}">
                <a16:creationId xmlns:a16="http://schemas.microsoft.com/office/drawing/2014/main" id="{F7531CD5-4A7C-47EF-A7DD-214D777F4899}"/>
              </a:ext>
            </a:extLst>
          </p:cNvPr>
          <p:cNvSpPr>
            <a:spLocks noGrp="1"/>
          </p:cNvSpPr>
          <p:nvPr>
            <p:ph type="sldNum" sz="quarter" idx="12"/>
          </p:nvPr>
        </p:nvSpPr>
        <p:spPr/>
        <p:txBody>
          <a:bodyPr/>
          <a:lstStyle/>
          <a:p>
            <a:fld id="{30EBF5E3-CC93-4729-AC58-5195FBBC6511}" type="slidenum">
              <a:rPr lang="en-US" smtClean="0"/>
              <a:t>‹#›</a:t>
            </a:fld>
            <a:endParaRPr lang="en-US" dirty="0"/>
          </a:p>
        </p:txBody>
      </p:sp>
    </p:spTree>
    <p:extLst>
      <p:ext uri="{BB962C8B-B14F-4D97-AF65-F5344CB8AC3E}">
        <p14:creationId xmlns:p14="http://schemas.microsoft.com/office/powerpoint/2010/main" val="914124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6256F-0FA0-4C9C-BBAA-CBE3AA420E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F39BCA-15EB-40F0-AFA7-CAA5ABE36A8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F4762E-015F-4EB1-997A-DE039D1EE272}"/>
              </a:ext>
            </a:extLst>
          </p:cNvPr>
          <p:cNvSpPr>
            <a:spLocks noGrp="1"/>
          </p:cNvSpPr>
          <p:nvPr>
            <p:ph type="dt" sz="half" idx="10"/>
          </p:nvPr>
        </p:nvSpPr>
        <p:spPr/>
        <p:txBody>
          <a:bodyPr/>
          <a:lstStyle/>
          <a:p>
            <a:fld id="{09CADFC9-804F-4ECC-8D30-A730CBB1C2F8}" type="datetime1">
              <a:rPr lang="en-US" smtClean="0"/>
              <a:t>8/16/2018</a:t>
            </a:fld>
            <a:endParaRPr lang="en-US" dirty="0"/>
          </a:p>
        </p:txBody>
      </p:sp>
      <p:sp>
        <p:nvSpPr>
          <p:cNvPr id="5" name="Footer Placeholder 4">
            <a:extLst>
              <a:ext uri="{FF2B5EF4-FFF2-40B4-BE49-F238E27FC236}">
                <a16:creationId xmlns:a16="http://schemas.microsoft.com/office/drawing/2014/main" id="{BD5273D9-7CB8-4C9A-986F-426FE2E08D18}"/>
              </a:ext>
            </a:extLst>
          </p:cNvPr>
          <p:cNvSpPr>
            <a:spLocks noGrp="1"/>
          </p:cNvSpPr>
          <p:nvPr>
            <p:ph type="ftr" sz="quarter" idx="11"/>
          </p:nvPr>
        </p:nvSpPr>
        <p:spPr/>
        <p:txBody>
          <a:bodyPr/>
          <a:lstStyle/>
          <a:p>
            <a:r>
              <a:rPr lang="en-US" dirty="0"/>
              <a:t>Kenneth Rogoff Harvard University</a:t>
            </a:r>
          </a:p>
        </p:txBody>
      </p:sp>
      <p:sp>
        <p:nvSpPr>
          <p:cNvPr id="6" name="Slide Number Placeholder 5">
            <a:extLst>
              <a:ext uri="{FF2B5EF4-FFF2-40B4-BE49-F238E27FC236}">
                <a16:creationId xmlns:a16="http://schemas.microsoft.com/office/drawing/2014/main" id="{1365A142-11A0-4D1B-A262-8EAA783862A9}"/>
              </a:ext>
            </a:extLst>
          </p:cNvPr>
          <p:cNvSpPr>
            <a:spLocks noGrp="1"/>
          </p:cNvSpPr>
          <p:nvPr>
            <p:ph type="sldNum" sz="quarter" idx="12"/>
          </p:nvPr>
        </p:nvSpPr>
        <p:spPr/>
        <p:txBody>
          <a:bodyPr/>
          <a:lstStyle/>
          <a:p>
            <a:fld id="{30EBF5E3-CC93-4729-AC58-5195FBBC6511}" type="slidenum">
              <a:rPr lang="en-US" smtClean="0"/>
              <a:t>‹#›</a:t>
            </a:fld>
            <a:endParaRPr lang="en-US" dirty="0"/>
          </a:p>
        </p:txBody>
      </p:sp>
    </p:spTree>
    <p:extLst>
      <p:ext uri="{BB962C8B-B14F-4D97-AF65-F5344CB8AC3E}">
        <p14:creationId xmlns:p14="http://schemas.microsoft.com/office/powerpoint/2010/main" val="1167476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8BE9C8-D065-485D-A9A7-EEF4AC3247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1D9887-EB8F-4A5B-BA7E-BC3E46E34B0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6AF26F-CF1B-4E25-9782-287BFD404007}"/>
              </a:ext>
            </a:extLst>
          </p:cNvPr>
          <p:cNvSpPr>
            <a:spLocks noGrp="1"/>
          </p:cNvSpPr>
          <p:nvPr>
            <p:ph type="dt" sz="half" idx="10"/>
          </p:nvPr>
        </p:nvSpPr>
        <p:spPr/>
        <p:txBody>
          <a:bodyPr/>
          <a:lstStyle/>
          <a:p>
            <a:fld id="{F21A2A6C-ABBA-4A92-8A22-47CEDC191E70}" type="datetime1">
              <a:rPr lang="en-US" smtClean="0"/>
              <a:t>8/16/2018</a:t>
            </a:fld>
            <a:endParaRPr lang="en-US" dirty="0"/>
          </a:p>
        </p:txBody>
      </p:sp>
      <p:sp>
        <p:nvSpPr>
          <p:cNvPr id="5" name="Footer Placeholder 4">
            <a:extLst>
              <a:ext uri="{FF2B5EF4-FFF2-40B4-BE49-F238E27FC236}">
                <a16:creationId xmlns:a16="http://schemas.microsoft.com/office/drawing/2014/main" id="{1E433EEE-3FDA-4BFF-8A3B-D29BAFA92F09}"/>
              </a:ext>
            </a:extLst>
          </p:cNvPr>
          <p:cNvSpPr>
            <a:spLocks noGrp="1"/>
          </p:cNvSpPr>
          <p:nvPr>
            <p:ph type="ftr" sz="quarter" idx="11"/>
          </p:nvPr>
        </p:nvSpPr>
        <p:spPr/>
        <p:txBody>
          <a:bodyPr/>
          <a:lstStyle/>
          <a:p>
            <a:r>
              <a:rPr lang="en-US" dirty="0"/>
              <a:t>Kenneth Rogoff Harvard University</a:t>
            </a:r>
          </a:p>
        </p:txBody>
      </p:sp>
      <p:sp>
        <p:nvSpPr>
          <p:cNvPr id="6" name="Slide Number Placeholder 5">
            <a:extLst>
              <a:ext uri="{FF2B5EF4-FFF2-40B4-BE49-F238E27FC236}">
                <a16:creationId xmlns:a16="http://schemas.microsoft.com/office/drawing/2014/main" id="{D1FCEB09-E272-4FF4-9206-91540A124FF4}"/>
              </a:ext>
            </a:extLst>
          </p:cNvPr>
          <p:cNvSpPr>
            <a:spLocks noGrp="1"/>
          </p:cNvSpPr>
          <p:nvPr>
            <p:ph type="sldNum" sz="quarter" idx="12"/>
          </p:nvPr>
        </p:nvSpPr>
        <p:spPr/>
        <p:txBody>
          <a:bodyPr/>
          <a:lstStyle/>
          <a:p>
            <a:fld id="{30EBF5E3-CC93-4729-AC58-5195FBBC6511}" type="slidenum">
              <a:rPr lang="en-US" smtClean="0"/>
              <a:t>‹#›</a:t>
            </a:fld>
            <a:endParaRPr lang="en-US" dirty="0"/>
          </a:p>
        </p:txBody>
      </p:sp>
    </p:spTree>
    <p:extLst>
      <p:ext uri="{BB962C8B-B14F-4D97-AF65-F5344CB8AC3E}">
        <p14:creationId xmlns:p14="http://schemas.microsoft.com/office/powerpoint/2010/main" val="1406391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F2DC5-5802-4D13-8EC9-43F1CBCC33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D92F22-19C2-4C5C-8CA6-28E4B19ADD2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21C680-D8CC-45D1-A2A3-B8CB60158499}"/>
              </a:ext>
            </a:extLst>
          </p:cNvPr>
          <p:cNvSpPr>
            <a:spLocks noGrp="1"/>
          </p:cNvSpPr>
          <p:nvPr>
            <p:ph type="dt" sz="half" idx="10"/>
          </p:nvPr>
        </p:nvSpPr>
        <p:spPr/>
        <p:txBody>
          <a:bodyPr/>
          <a:lstStyle/>
          <a:p>
            <a:fld id="{3FC7D11A-F426-42FC-B8F0-E7FEB440F842}" type="datetime1">
              <a:rPr lang="en-US" smtClean="0"/>
              <a:t>8/16/2018</a:t>
            </a:fld>
            <a:endParaRPr lang="en-US" dirty="0"/>
          </a:p>
        </p:txBody>
      </p:sp>
      <p:sp>
        <p:nvSpPr>
          <p:cNvPr id="5" name="Footer Placeholder 4">
            <a:extLst>
              <a:ext uri="{FF2B5EF4-FFF2-40B4-BE49-F238E27FC236}">
                <a16:creationId xmlns:a16="http://schemas.microsoft.com/office/drawing/2014/main" id="{5299FA53-5784-47C0-B2ED-D536F8BE4EBD}"/>
              </a:ext>
            </a:extLst>
          </p:cNvPr>
          <p:cNvSpPr>
            <a:spLocks noGrp="1"/>
          </p:cNvSpPr>
          <p:nvPr>
            <p:ph type="ftr" sz="quarter" idx="11"/>
          </p:nvPr>
        </p:nvSpPr>
        <p:spPr/>
        <p:txBody>
          <a:bodyPr/>
          <a:lstStyle/>
          <a:p>
            <a:r>
              <a:rPr lang="en-US" dirty="0"/>
              <a:t>Kenneth Rogoff Harvard University</a:t>
            </a:r>
          </a:p>
        </p:txBody>
      </p:sp>
      <p:sp>
        <p:nvSpPr>
          <p:cNvPr id="6" name="Slide Number Placeholder 5">
            <a:extLst>
              <a:ext uri="{FF2B5EF4-FFF2-40B4-BE49-F238E27FC236}">
                <a16:creationId xmlns:a16="http://schemas.microsoft.com/office/drawing/2014/main" id="{4389540F-68EE-407E-A910-3EDF3F2C591D}"/>
              </a:ext>
            </a:extLst>
          </p:cNvPr>
          <p:cNvSpPr>
            <a:spLocks noGrp="1"/>
          </p:cNvSpPr>
          <p:nvPr>
            <p:ph type="sldNum" sz="quarter" idx="12"/>
          </p:nvPr>
        </p:nvSpPr>
        <p:spPr/>
        <p:txBody>
          <a:bodyPr/>
          <a:lstStyle/>
          <a:p>
            <a:fld id="{30EBF5E3-CC93-4729-AC58-5195FBBC6511}" type="slidenum">
              <a:rPr lang="en-US" smtClean="0"/>
              <a:t>‹#›</a:t>
            </a:fld>
            <a:endParaRPr lang="en-US" dirty="0"/>
          </a:p>
        </p:txBody>
      </p:sp>
    </p:spTree>
    <p:extLst>
      <p:ext uri="{BB962C8B-B14F-4D97-AF65-F5344CB8AC3E}">
        <p14:creationId xmlns:p14="http://schemas.microsoft.com/office/powerpoint/2010/main" val="1258925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A1FA5-5E8D-41CD-8118-6FB12DC619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A4293D-81D2-4DAB-80E0-90231A90B2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1C434F2-3E50-45B0-B1B5-2D81C6957596}"/>
              </a:ext>
            </a:extLst>
          </p:cNvPr>
          <p:cNvSpPr>
            <a:spLocks noGrp="1"/>
          </p:cNvSpPr>
          <p:nvPr>
            <p:ph type="dt" sz="half" idx="10"/>
          </p:nvPr>
        </p:nvSpPr>
        <p:spPr/>
        <p:txBody>
          <a:bodyPr/>
          <a:lstStyle/>
          <a:p>
            <a:fld id="{15A561FF-E0B1-4FD5-BC95-2C0F77872E37}" type="datetime1">
              <a:rPr lang="en-US" smtClean="0"/>
              <a:t>8/16/2018</a:t>
            </a:fld>
            <a:endParaRPr lang="en-US" dirty="0"/>
          </a:p>
        </p:txBody>
      </p:sp>
      <p:sp>
        <p:nvSpPr>
          <p:cNvPr id="5" name="Footer Placeholder 4">
            <a:extLst>
              <a:ext uri="{FF2B5EF4-FFF2-40B4-BE49-F238E27FC236}">
                <a16:creationId xmlns:a16="http://schemas.microsoft.com/office/drawing/2014/main" id="{BC4A698B-A023-4D59-B729-369B6906F60E}"/>
              </a:ext>
            </a:extLst>
          </p:cNvPr>
          <p:cNvSpPr>
            <a:spLocks noGrp="1"/>
          </p:cNvSpPr>
          <p:nvPr>
            <p:ph type="ftr" sz="quarter" idx="11"/>
          </p:nvPr>
        </p:nvSpPr>
        <p:spPr/>
        <p:txBody>
          <a:bodyPr/>
          <a:lstStyle/>
          <a:p>
            <a:r>
              <a:rPr lang="en-US" dirty="0"/>
              <a:t>Kenneth Rogoff Harvard University</a:t>
            </a:r>
          </a:p>
        </p:txBody>
      </p:sp>
      <p:sp>
        <p:nvSpPr>
          <p:cNvPr id="6" name="Slide Number Placeholder 5">
            <a:extLst>
              <a:ext uri="{FF2B5EF4-FFF2-40B4-BE49-F238E27FC236}">
                <a16:creationId xmlns:a16="http://schemas.microsoft.com/office/drawing/2014/main" id="{402FDC4D-8FEB-4665-9062-5CA0815DC1B1}"/>
              </a:ext>
            </a:extLst>
          </p:cNvPr>
          <p:cNvSpPr>
            <a:spLocks noGrp="1"/>
          </p:cNvSpPr>
          <p:nvPr>
            <p:ph type="sldNum" sz="quarter" idx="12"/>
          </p:nvPr>
        </p:nvSpPr>
        <p:spPr/>
        <p:txBody>
          <a:bodyPr/>
          <a:lstStyle/>
          <a:p>
            <a:fld id="{30EBF5E3-CC93-4729-AC58-5195FBBC6511}" type="slidenum">
              <a:rPr lang="en-US" smtClean="0"/>
              <a:t>‹#›</a:t>
            </a:fld>
            <a:endParaRPr lang="en-US" dirty="0"/>
          </a:p>
        </p:txBody>
      </p:sp>
    </p:spTree>
    <p:extLst>
      <p:ext uri="{BB962C8B-B14F-4D97-AF65-F5344CB8AC3E}">
        <p14:creationId xmlns:p14="http://schemas.microsoft.com/office/powerpoint/2010/main" val="4252842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8C864-502E-47C4-9FDC-C5659A559B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AFDD1C-C67A-4E54-8174-66AD7DDE256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39B97B-1DB8-4073-B0F4-B44E9721057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E9CFC0-5BC7-4CEF-B5EA-ACCDA64F1A56}"/>
              </a:ext>
            </a:extLst>
          </p:cNvPr>
          <p:cNvSpPr>
            <a:spLocks noGrp="1"/>
          </p:cNvSpPr>
          <p:nvPr>
            <p:ph type="dt" sz="half" idx="10"/>
          </p:nvPr>
        </p:nvSpPr>
        <p:spPr/>
        <p:txBody>
          <a:bodyPr/>
          <a:lstStyle/>
          <a:p>
            <a:fld id="{7C69EB43-4E48-4E3A-A1D7-C414852373C1}" type="datetime1">
              <a:rPr lang="en-US" smtClean="0"/>
              <a:t>8/16/2018</a:t>
            </a:fld>
            <a:endParaRPr lang="en-US" dirty="0"/>
          </a:p>
        </p:txBody>
      </p:sp>
      <p:sp>
        <p:nvSpPr>
          <p:cNvPr id="6" name="Footer Placeholder 5">
            <a:extLst>
              <a:ext uri="{FF2B5EF4-FFF2-40B4-BE49-F238E27FC236}">
                <a16:creationId xmlns:a16="http://schemas.microsoft.com/office/drawing/2014/main" id="{665C74DC-1BE3-4C9F-834C-F32E4179543C}"/>
              </a:ext>
            </a:extLst>
          </p:cNvPr>
          <p:cNvSpPr>
            <a:spLocks noGrp="1"/>
          </p:cNvSpPr>
          <p:nvPr>
            <p:ph type="ftr" sz="quarter" idx="11"/>
          </p:nvPr>
        </p:nvSpPr>
        <p:spPr/>
        <p:txBody>
          <a:bodyPr/>
          <a:lstStyle/>
          <a:p>
            <a:r>
              <a:rPr lang="en-US" dirty="0"/>
              <a:t>Kenneth Rogoff Harvard University</a:t>
            </a:r>
          </a:p>
        </p:txBody>
      </p:sp>
      <p:sp>
        <p:nvSpPr>
          <p:cNvPr id="7" name="Slide Number Placeholder 6">
            <a:extLst>
              <a:ext uri="{FF2B5EF4-FFF2-40B4-BE49-F238E27FC236}">
                <a16:creationId xmlns:a16="http://schemas.microsoft.com/office/drawing/2014/main" id="{A60F8FC3-5071-4A1F-8D77-AE0BA48263B6}"/>
              </a:ext>
            </a:extLst>
          </p:cNvPr>
          <p:cNvSpPr>
            <a:spLocks noGrp="1"/>
          </p:cNvSpPr>
          <p:nvPr>
            <p:ph type="sldNum" sz="quarter" idx="12"/>
          </p:nvPr>
        </p:nvSpPr>
        <p:spPr/>
        <p:txBody>
          <a:bodyPr/>
          <a:lstStyle/>
          <a:p>
            <a:fld id="{30EBF5E3-CC93-4729-AC58-5195FBBC6511}" type="slidenum">
              <a:rPr lang="en-US" smtClean="0"/>
              <a:t>‹#›</a:t>
            </a:fld>
            <a:endParaRPr lang="en-US" dirty="0"/>
          </a:p>
        </p:txBody>
      </p:sp>
    </p:spTree>
    <p:extLst>
      <p:ext uri="{BB962C8B-B14F-4D97-AF65-F5344CB8AC3E}">
        <p14:creationId xmlns:p14="http://schemas.microsoft.com/office/powerpoint/2010/main" val="2647959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D27F8-2964-4443-95FC-BA30742DA7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ACD329-5440-4A97-AE44-1D3392B452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9AB3D55-4930-4415-97F5-FA844BC6467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4C746A-F731-4A58-9657-91B52C24B3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D003689-53C5-4FEE-8DA9-D7D52CF0AB2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0474A5-2C20-491B-9B22-109C5F7D19FD}"/>
              </a:ext>
            </a:extLst>
          </p:cNvPr>
          <p:cNvSpPr>
            <a:spLocks noGrp="1"/>
          </p:cNvSpPr>
          <p:nvPr>
            <p:ph type="dt" sz="half" idx="10"/>
          </p:nvPr>
        </p:nvSpPr>
        <p:spPr/>
        <p:txBody>
          <a:bodyPr/>
          <a:lstStyle/>
          <a:p>
            <a:fld id="{0B1EA2F1-3CC8-4A8E-B5D1-866EAB0D4618}" type="datetime1">
              <a:rPr lang="en-US" smtClean="0"/>
              <a:t>8/16/2018</a:t>
            </a:fld>
            <a:endParaRPr lang="en-US" dirty="0"/>
          </a:p>
        </p:txBody>
      </p:sp>
      <p:sp>
        <p:nvSpPr>
          <p:cNvPr id="8" name="Footer Placeholder 7">
            <a:extLst>
              <a:ext uri="{FF2B5EF4-FFF2-40B4-BE49-F238E27FC236}">
                <a16:creationId xmlns:a16="http://schemas.microsoft.com/office/drawing/2014/main" id="{95EEF740-24B6-4592-95A4-0A808C00B260}"/>
              </a:ext>
            </a:extLst>
          </p:cNvPr>
          <p:cNvSpPr>
            <a:spLocks noGrp="1"/>
          </p:cNvSpPr>
          <p:nvPr>
            <p:ph type="ftr" sz="quarter" idx="11"/>
          </p:nvPr>
        </p:nvSpPr>
        <p:spPr/>
        <p:txBody>
          <a:bodyPr/>
          <a:lstStyle/>
          <a:p>
            <a:r>
              <a:rPr lang="en-US" dirty="0"/>
              <a:t>Kenneth Rogoff Harvard University</a:t>
            </a:r>
          </a:p>
        </p:txBody>
      </p:sp>
      <p:sp>
        <p:nvSpPr>
          <p:cNvPr id="9" name="Slide Number Placeholder 8">
            <a:extLst>
              <a:ext uri="{FF2B5EF4-FFF2-40B4-BE49-F238E27FC236}">
                <a16:creationId xmlns:a16="http://schemas.microsoft.com/office/drawing/2014/main" id="{4936D53A-9E5C-42C6-8E28-46DC86A82E5E}"/>
              </a:ext>
            </a:extLst>
          </p:cNvPr>
          <p:cNvSpPr>
            <a:spLocks noGrp="1"/>
          </p:cNvSpPr>
          <p:nvPr>
            <p:ph type="sldNum" sz="quarter" idx="12"/>
          </p:nvPr>
        </p:nvSpPr>
        <p:spPr/>
        <p:txBody>
          <a:bodyPr/>
          <a:lstStyle/>
          <a:p>
            <a:fld id="{30EBF5E3-CC93-4729-AC58-5195FBBC6511}" type="slidenum">
              <a:rPr lang="en-US" smtClean="0"/>
              <a:t>‹#›</a:t>
            </a:fld>
            <a:endParaRPr lang="en-US" dirty="0"/>
          </a:p>
        </p:txBody>
      </p:sp>
    </p:spTree>
    <p:extLst>
      <p:ext uri="{BB962C8B-B14F-4D97-AF65-F5344CB8AC3E}">
        <p14:creationId xmlns:p14="http://schemas.microsoft.com/office/powerpoint/2010/main" val="994948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54602-F5D3-4961-A86A-F34A7E3046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DC723A-1693-4E31-A109-3B8BE5E98FD1}"/>
              </a:ext>
            </a:extLst>
          </p:cNvPr>
          <p:cNvSpPr>
            <a:spLocks noGrp="1"/>
          </p:cNvSpPr>
          <p:nvPr>
            <p:ph type="dt" sz="half" idx="10"/>
          </p:nvPr>
        </p:nvSpPr>
        <p:spPr/>
        <p:txBody>
          <a:bodyPr/>
          <a:lstStyle/>
          <a:p>
            <a:fld id="{11ADAC2E-A592-4044-9214-0F9339E03C04}" type="datetime1">
              <a:rPr lang="en-US" smtClean="0"/>
              <a:t>8/16/2018</a:t>
            </a:fld>
            <a:endParaRPr lang="en-US" dirty="0"/>
          </a:p>
        </p:txBody>
      </p:sp>
      <p:sp>
        <p:nvSpPr>
          <p:cNvPr id="4" name="Footer Placeholder 3">
            <a:extLst>
              <a:ext uri="{FF2B5EF4-FFF2-40B4-BE49-F238E27FC236}">
                <a16:creationId xmlns:a16="http://schemas.microsoft.com/office/drawing/2014/main" id="{3E57AC70-51F5-4839-861C-72256DB96ECC}"/>
              </a:ext>
            </a:extLst>
          </p:cNvPr>
          <p:cNvSpPr>
            <a:spLocks noGrp="1"/>
          </p:cNvSpPr>
          <p:nvPr>
            <p:ph type="ftr" sz="quarter" idx="11"/>
          </p:nvPr>
        </p:nvSpPr>
        <p:spPr/>
        <p:txBody>
          <a:bodyPr/>
          <a:lstStyle/>
          <a:p>
            <a:r>
              <a:rPr lang="en-US" dirty="0"/>
              <a:t>Kenneth Rogoff Harvard University</a:t>
            </a:r>
          </a:p>
        </p:txBody>
      </p:sp>
      <p:sp>
        <p:nvSpPr>
          <p:cNvPr id="5" name="Slide Number Placeholder 4">
            <a:extLst>
              <a:ext uri="{FF2B5EF4-FFF2-40B4-BE49-F238E27FC236}">
                <a16:creationId xmlns:a16="http://schemas.microsoft.com/office/drawing/2014/main" id="{A65EA01E-9C82-4A39-A193-EAB5F0E5E47B}"/>
              </a:ext>
            </a:extLst>
          </p:cNvPr>
          <p:cNvSpPr>
            <a:spLocks noGrp="1"/>
          </p:cNvSpPr>
          <p:nvPr>
            <p:ph type="sldNum" sz="quarter" idx="12"/>
          </p:nvPr>
        </p:nvSpPr>
        <p:spPr/>
        <p:txBody>
          <a:bodyPr/>
          <a:lstStyle/>
          <a:p>
            <a:fld id="{30EBF5E3-CC93-4729-AC58-5195FBBC6511}" type="slidenum">
              <a:rPr lang="en-US" smtClean="0"/>
              <a:t>‹#›</a:t>
            </a:fld>
            <a:endParaRPr lang="en-US" dirty="0"/>
          </a:p>
        </p:txBody>
      </p:sp>
    </p:spTree>
    <p:extLst>
      <p:ext uri="{BB962C8B-B14F-4D97-AF65-F5344CB8AC3E}">
        <p14:creationId xmlns:p14="http://schemas.microsoft.com/office/powerpoint/2010/main" val="1516747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76ADD9-7E08-4B0D-BD58-B14E70A79D18}"/>
              </a:ext>
            </a:extLst>
          </p:cNvPr>
          <p:cNvSpPr>
            <a:spLocks noGrp="1"/>
          </p:cNvSpPr>
          <p:nvPr>
            <p:ph type="dt" sz="half" idx="10"/>
          </p:nvPr>
        </p:nvSpPr>
        <p:spPr/>
        <p:txBody>
          <a:bodyPr/>
          <a:lstStyle/>
          <a:p>
            <a:fld id="{9F05D8BB-2E4C-4078-B167-1C6BD9A3CAD7}" type="datetime1">
              <a:rPr lang="en-US" smtClean="0"/>
              <a:t>8/16/2018</a:t>
            </a:fld>
            <a:endParaRPr lang="en-US" dirty="0"/>
          </a:p>
        </p:txBody>
      </p:sp>
      <p:sp>
        <p:nvSpPr>
          <p:cNvPr id="3" name="Footer Placeholder 2">
            <a:extLst>
              <a:ext uri="{FF2B5EF4-FFF2-40B4-BE49-F238E27FC236}">
                <a16:creationId xmlns:a16="http://schemas.microsoft.com/office/drawing/2014/main" id="{1864DCD3-AD25-418E-A584-7289B1FB72A2}"/>
              </a:ext>
            </a:extLst>
          </p:cNvPr>
          <p:cNvSpPr>
            <a:spLocks noGrp="1"/>
          </p:cNvSpPr>
          <p:nvPr>
            <p:ph type="ftr" sz="quarter" idx="11"/>
          </p:nvPr>
        </p:nvSpPr>
        <p:spPr/>
        <p:txBody>
          <a:bodyPr/>
          <a:lstStyle/>
          <a:p>
            <a:r>
              <a:rPr lang="en-US" dirty="0"/>
              <a:t>Kenneth Rogoff Harvard University</a:t>
            </a:r>
          </a:p>
        </p:txBody>
      </p:sp>
      <p:sp>
        <p:nvSpPr>
          <p:cNvPr id="4" name="Slide Number Placeholder 3">
            <a:extLst>
              <a:ext uri="{FF2B5EF4-FFF2-40B4-BE49-F238E27FC236}">
                <a16:creationId xmlns:a16="http://schemas.microsoft.com/office/drawing/2014/main" id="{BAC8A0C5-5662-4EC0-BA94-88B6422BA7A6}"/>
              </a:ext>
            </a:extLst>
          </p:cNvPr>
          <p:cNvSpPr>
            <a:spLocks noGrp="1"/>
          </p:cNvSpPr>
          <p:nvPr>
            <p:ph type="sldNum" sz="quarter" idx="12"/>
          </p:nvPr>
        </p:nvSpPr>
        <p:spPr/>
        <p:txBody>
          <a:bodyPr/>
          <a:lstStyle/>
          <a:p>
            <a:fld id="{30EBF5E3-CC93-4729-AC58-5195FBBC6511}" type="slidenum">
              <a:rPr lang="en-US" smtClean="0"/>
              <a:t>‹#›</a:t>
            </a:fld>
            <a:endParaRPr lang="en-US" dirty="0"/>
          </a:p>
        </p:txBody>
      </p:sp>
    </p:spTree>
    <p:extLst>
      <p:ext uri="{BB962C8B-B14F-4D97-AF65-F5344CB8AC3E}">
        <p14:creationId xmlns:p14="http://schemas.microsoft.com/office/powerpoint/2010/main" val="4118421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B1F31-944B-4AF6-88F4-EEF54FAD86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EB180C-6BF5-41E7-8A97-86855F63DB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A1D997-1349-4571-83A6-4F9D1E512F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F8210B-58F8-48B2-88E7-4CA2A74B089C}"/>
              </a:ext>
            </a:extLst>
          </p:cNvPr>
          <p:cNvSpPr>
            <a:spLocks noGrp="1"/>
          </p:cNvSpPr>
          <p:nvPr>
            <p:ph type="dt" sz="half" idx="10"/>
          </p:nvPr>
        </p:nvSpPr>
        <p:spPr/>
        <p:txBody>
          <a:bodyPr/>
          <a:lstStyle/>
          <a:p>
            <a:fld id="{3988F743-1ED4-4C23-B5BC-99CFA4851F11}" type="datetime1">
              <a:rPr lang="en-US" smtClean="0"/>
              <a:t>8/16/2018</a:t>
            </a:fld>
            <a:endParaRPr lang="en-US" dirty="0"/>
          </a:p>
        </p:txBody>
      </p:sp>
      <p:sp>
        <p:nvSpPr>
          <p:cNvPr id="6" name="Footer Placeholder 5">
            <a:extLst>
              <a:ext uri="{FF2B5EF4-FFF2-40B4-BE49-F238E27FC236}">
                <a16:creationId xmlns:a16="http://schemas.microsoft.com/office/drawing/2014/main" id="{FA2FA7AE-51B0-4227-AAF9-FF798E67C534}"/>
              </a:ext>
            </a:extLst>
          </p:cNvPr>
          <p:cNvSpPr>
            <a:spLocks noGrp="1"/>
          </p:cNvSpPr>
          <p:nvPr>
            <p:ph type="ftr" sz="quarter" idx="11"/>
          </p:nvPr>
        </p:nvSpPr>
        <p:spPr/>
        <p:txBody>
          <a:bodyPr/>
          <a:lstStyle/>
          <a:p>
            <a:r>
              <a:rPr lang="en-US" dirty="0"/>
              <a:t>Kenneth Rogoff Harvard University</a:t>
            </a:r>
          </a:p>
        </p:txBody>
      </p:sp>
      <p:sp>
        <p:nvSpPr>
          <p:cNvPr id="7" name="Slide Number Placeholder 6">
            <a:extLst>
              <a:ext uri="{FF2B5EF4-FFF2-40B4-BE49-F238E27FC236}">
                <a16:creationId xmlns:a16="http://schemas.microsoft.com/office/drawing/2014/main" id="{156AF1D1-FD55-4EED-ACD2-B97EC02375E3}"/>
              </a:ext>
            </a:extLst>
          </p:cNvPr>
          <p:cNvSpPr>
            <a:spLocks noGrp="1"/>
          </p:cNvSpPr>
          <p:nvPr>
            <p:ph type="sldNum" sz="quarter" idx="12"/>
          </p:nvPr>
        </p:nvSpPr>
        <p:spPr/>
        <p:txBody>
          <a:bodyPr/>
          <a:lstStyle/>
          <a:p>
            <a:fld id="{30EBF5E3-CC93-4729-AC58-5195FBBC6511}" type="slidenum">
              <a:rPr lang="en-US" smtClean="0"/>
              <a:t>‹#›</a:t>
            </a:fld>
            <a:endParaRPr lang="en-US" dirty="0"/>
          </a:p>
        </p:txBody>
      </p:sp>
    </p:spTree>
    <p:extLst>
      <p:ext uri="{BB962C8B-B14F-4D97-AF65-F5344CB8AC3E}">
        <p14:creationId xmlns:p14="http://schemas.microsoft.com/office/powerpoint/2010/main" val="413886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5738A-3D8D-4809-9BA0-2D43A2EF4D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80446C-9D9B-457B-B357-5B60827D85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D84F920-2DD5-45D7-8F01-C655F8DC04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E659826-0B51-4040-998C-D3E80A7BF74D}"/>
              </a:ext>
            </a:extLst>
          </p:cNvPr>
          <p:cNvSpPr>
            <a:spLocks noGrp="1"/>
          </p:cNvSpPr>
          <p:nvPr>
            <p:ph type="dt" sz="half" idx="10"/>
          </p:nvPr>
        </p:nvSpPr>
        <p:spPr/>
        <p:txBody>
          <a:bodyPr/>
          <a:lstStyle/>
          <a:p>
            <a:fld id="{433D2CA5-F4EB-42F4-9886-C4D6EAB3A990}" type="datetime1">
              <a:rPr lang="en-US" smtClean="0"/>
              <a:t>8/16/2018</a:t>
            </a:fld>
            <a:endParaRPr lang="en-US" dirty="0"/>
          </a:p>
        </p:txBody>
      </p:sp>
      <p:sp>
        <p:nvSpPr>
          <p:cNvPr id="6" name="Footer Placeholder 5">
            <a:extLst>
              <a:ext uri="{FF2B5EF4-FFF2-40B4-BE49-F238E27FC236}">
                <a16:creationId xmlns:a16="http://schemas.microsoft.com/office/drawing/2014/main" id="{2D56F50C-AD50-469C-B980-629EF60474A0}"/>
              </a:ext>
            </a:extLst>
          </p:cNvPr>
          <p:cNvSpPr>
            <a:spLocks noGrp="1"/>
          </p:cNvSpPr>
          <p:nvPr>
            <p:ph type="ftr" sz="quarter" idx="11"/>
          </p:nvPr>
        </p:nvSpPr>
        <p:spPr/>
        <p:txBody>
          <a:bodyPr/>
          <a:lstStyle/>
          <a:p>
            <a:r>
              <a:rPr lang="en-US" dirty="0"/>
              <a:t>Kenneth Rogoff Harvard University</a:t>
            </a:r>
          </a:p>
        </p:txBody>
      </p:sp>
      <p:sp>
        <p:nvSpPr>
          <p:cNvPr id="7" name="Slide Number Placeholder 6">
            <a:extLst>
              <a:ext uri="{FF2B5EF4-FFF2-40B4-BE49-F238E27FC236}">
                <a16:creationId xmlns:a16="http://schemas.microsoft.com/office/drawing/2014/main" id="{6FB44B9B-3AFA-470C-9B2D-1D8311EC872A}"/>
              </a:ext>
            </a:extLst>
          </p:cNvPr>
          <p:cNvSpPr>
            <a:spLocks noGrp="1"/>
          </p:cNvSpPr>
          <p:nvPr>
            <p:ph type="sldNum" sz="quarter" idx="12"/>
          </p:nvPr>
        </p:nvSpPr>
        <p:spPr/>
        <p:txBody>
          <a:bodyPr/>
          <a:lstStyle/>
          <a:p>
            <a:fld id="{30EBF5E3-CC93-4729-AC58-5195FBBC6511}" type="slidenum">
              <a:rPr lang="en-US" smtClean="0"/>
              <a:t>‹#›</a:t>
            </a:fld>
            <a:endParaRPr lang="en-US" dirty="0"/>
          </a:p>
        </p:txBody>
      </p:sp>
    </p:spTree>
    <p:extLst>
      <p:ext uri="{BB962C8B-B14F-4D97-AF65-F5344CB8AC3E}">
        <p14:creationId xmlns:p14="http://schemas.microsoft.com/office/powerpoint/2010/main" val="3594936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9C698F-3C09-4DEF-9F5D-202CAF3D48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B52361-07AC-4316-A2FA-9ECDA00FAD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8E54F2-B6C9-4212-BFA7-6BECD4B587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742DCF-3071-43A6-9676-AB786B1A1352}" type="datetime1">
              <a:rPr lang="en-US" smtClean="0"/>
              <a:t>8/16/2018</a:t>
            </a:fld>
            <a:endParaRPr lang="en-US" dirty="0"/>
          </a:p>
        </p:txBody>
      </p:sp>
      <p:sp>
        <p:nvSpPr>
          <p:cNvPr id="5" name="Footer Placeholder 4">
            <a:extLst>
              <a:ext uri="{FF2B5EF4-FFF2-40B4-BE49-F238E27FC236}">
                <a16:creationId xmlns:a16="http://schemas.microsoft.com/office/drawing/2014/main" id="{65FB6358-AD37-4385-A97E-60092E03DF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Kenneth Rogoff Harvard University</a:t>
            </a:r>
          </a:p>
        </p:txBody>
      </p:sp>
      <p:sp>
        <p:nvSpPr>
          <p:cNvPr id="6" name="Slide Number Placeholder 5">
            <a:extLst>
              <a:ext uri="{FF2B5EF4-FFF2-40B4-BE49-F238E27FC236}">
                <a16:creationId xmlns:a16="http://schemas.microsoft.com/office/drawing/2014/main" id="{225EBA12-D561-4BD1-B145-B410A88BD4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BF5E3-CC93-4729-AC58-5195FBBC6511}" type="slidenum">
              <a:rPr lang="en-US" smtClean="0"/>
              <a:t>‹#›</a:t>
            </a:fld>
            <a:endParaRPr lang="en-US" dirty="0"/>
          </a:p>
        </p:txBody>
      </p:sp>
    </p:spTree>
    <p:extLst>
      <p:ext uri="{BB962C8B-B14F-4D97-AF65-F5344CB8AC3E}">
        <p14:creationId xmlns:p14="http://schemas.microsoft.com/office/powerpoint/2010/main" val="3862751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1119" y="1295401"/>
            <a:ext cx="10427515" cy="1498133"/>
          </a:xfrm>
        </p:spPr>
        <p:txBody>
          <a:bodyPr>
            <a:normAutofit/>
          </a:bodyPr>
          <a:lstStyle/>
          <a:p>
            <a:r>
              <a:rPr lang="en-US" sz="4800" dirty="0"/>
              <a:t>Transition to a Less Cash Economy</a:t>
            </a:r>
            <a:br>
              <a:rPr lang="en-US" sz="4800" dirty="0"/>
            </a:br>
            <a:r>
              <a:rPr lang="en-US" sz="3200" dirty="0"/>
              <a:t>Kenneth Rogoff, Harvard University</a:t>
            </a:r>
          </a:p>
        </p:txBody>
      </p:sp>
      <p:sp>
        <p:nvSpPr>
          <p:cNvPr id="3" name="Subtitle 2"/>
          <p:cNvSpPr>
            <a:spLocks noGrp="1"/>
          </p:cNvSpPr>
          <p:nvPr>
            <p:ph type="subTitle" idx="1"/>
          </p:nvPr>
        </p:nvSpPr>
        <p:spPr>
          <a:xfrm>
            <a:off x="2438400" y="3886200"/>
            <a:ext cx="7543800" cy="2209800"/>
          </a:xfrm>
        </p:spPr>
        <p:txBody>
          <a:bodyPr>
            <a:normAutofit/>
          </a:bodyPr>
          <a:lstStyle/>
          <a:p>
            <a:r>
              <a:rPr lang="en-US" b="1" dirty="0">
                <a:solidFill>
                  <a:schemeClr val="tx1"/>
                </a:solidFill>
              </a:rPr>
              <a:t>Kenneth Rogoff, Harvard University</a:t>
            </a:r>
          </a:p>
          <a:p>
            <a:r>
              <a:rPr lang="en-US" dirty="0"/>
              <a:t>Asobancaria Banking Summit</a:t>
            </a:r>
          </a:p>
          <a:p>
            <a:r>
              <a:rPr lang="en-US" dirty="0"/>
              <a:t>  Cartagena, Colombia, August 24, 2018</a:t>
            </a:r>
          </a:p>
        </p:txBody>
      </p:sp>
    </p:spTree>
    <p:extLst>
      <p:ext uri="{BB962C8B-B14F-4D97-AF65-F5344CB8AC3E}">
        <p14:creationId xmlns:p14="http://schemas.microsoft.com/office/powerpoint/2010/main" val="1119749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3435090741"/>
              </p:ext>
            </p:extLst>
          </p:nvPr>
        </p:nvGraphicFramePr>
        <p:xfrm>
          <a:off x="643467" y="643466"/>
          <a:ext cx="10905066" cy="557106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1986A28-2025-49EE-B8A3-CDD32B606F36}"/>
              </a:ext>
            </a:extLst>
          </p:cNvPr>
          <p:cNvSpPr txBox="1"/>
          <p:nvPr/>
        </p:nvSpPr>
        <p:spPr>
          <a:xfrm>
            <a:off x="287594" y="6356350"/>
            <a:ext cx="3058530" cy="369332"/>
          </a:xfrm>
          <a:prstGeom prst="rect">
            <a:avLst/>
          </a:prstGeom>
          <a:noFill/>
        </p:spPr>
        <p:txBody>
          <a:bodyPr wrap="none" rtlCol="0">
            <a:spAutoFit/>
          </a:bodyPr>
          <a:lstStyle/>
          <a:p>
            <a:r>
              <a:rPr lang="en-US" dirty="0"/>
              <a:t>Source:  Rogoff, 2017  updated</a:t>
            </a:r>
          </a:p>
        </p:txBody>
      </p:sp>
      <p:sp>
        <p:nvSpPr>
          <p:cNvPr id="3" name="Slide Number Placeholder 2">
            <a:extLst>
              <a:ext uri="{FF2B5EF4-FFF2-40B4-BE49-F238E27FC236}">
                <a16:creationId xmlns:a16="http://schemas.microsoft.com/office/drawing/2014/main" id="{AC725797-5000-476F-B477-CA6FA22BD0FF}"/>
              </a:ext>
            </a:extLst>
          </p:cNvPr>
          <p:cNvSpPr>
            <a:spLocks noGrp="1"/>
          </p:cNvSpPr>
          <p:nvPr>
            <p:ph type="sldNum" sz="quarter" idx="12"/>
          </p:nvPr>
        </p:nvSpPr>
        <p:spPr/>
        <p:txBody>
          <a:bodyPr/>
          <a:lstStyle/>
          <a:p>
            <a:fld id="{30EBF5E3-CC93-4729-AC58-5195FBBC6511}" type="slidenum">
              <a:rPr lang="en-US" smtClean="0"/>
              <a:t>10</a:t>
            </a:fld>
            <a:endParaRPr lang="en-US" dirty="0"/>
          </a:p>
        </p:txBody>
      </p:sp>
    </p:spTree>
    <p:extLst>
      <p:ext uri="{BB962C8B-B14F-4D97-AF65-F5344CB8AC3E}">
        <p14:creationId xmlns:p14="http://schemas.microsoft.com/office/powerpoint/2010/main" val="3388869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9" y="0"/>
            <a:ext cx="10906487" cy="1182848"/>
          </a:xfrm>
        </p:spPr>
        <p:txBody>
          <a:bodyPr>
            <a:normAutofit/>
          </a:bodyPr>
          <a:lstStyle/>
          <a:p>
            <a:pPr algn="ctr"/>
            <a:r>
              <a:rPr lang="en-US" sz="4800" dirty="0"/>
              <a:t>Proportion large notes by value</a:t>
            </a:r>
          </a:p>
        </p:txBody>
      </p:sp>
      <p:graphicFrame>
        <p:nvGraphicFramePr>
          <p:cNvPr id="4" name="Content Placeholder 3"/>
          <p:cNvGraphicFramePr>
            <a:graphicFrameLocks noGrp="1"/>
          </p:cNvGraphicFramePr>
          <p:nvPr>
            <p:ph idx="1"/>
            <p:extLst/>
          </p:nvPr>
        </p:nvGraphicFramePr>
        <p:xfrm>
          <a:off x="838200" y="1300296"/>
          <a:ext cx="10797330" cy="5192784"/>
        </p:xfrm>
        <a:graphic>
          <a:graphicData uri="http://schemas.openxmlformats.org/drawingml/2006/table">
            <a:tbl>
              <a:tblPr firstRow="1" bandRow="1">
                <a:tableStyleId>{5C22544A-7EE6-4342-B048-85BDC9FD1C3A}</a:tableStyleId>
              </a:tblPr>
              <a:tblGrid>
                <a:gridCol w="3423407">
                  <a:extLst>
                    <a:ext uri="{9D8B030D-6E8A-4147-A177-3AD203B41FA5}">
                      <a16:colId xmlns:a16="http://schemas.microsoft.com/office/drawing/2014/main" val="321850910"/>
                    </a:ext>
                  </a:extLst>
                </a:gridCol>
                <a:gridCol w="3774813">
                  <a:extLst>
                    <a:ext uri="{9D8B030D-6E8A-4147-A177-3AD203B41FA5}">
                      <a16:colId xmlns:a16="http://schemas.microsoft.com/office/drawing/2014/main" val="2116554699"/>
                    </a:ext>
                  </a:extLst>
                </a:gridCol>
                <a:gridCol w="3599110">
                  <a:extLst>
                    <a:ext uri="{9D8B030D-6E8A-4147-A177-3AD203B41FA5}">
                      <a16:colId xmlns:a16="http://schemas.microsoft.com/office/drawing/2014/main" val="514723961"/>
                    </a:ext>
                  </a:extLst>
                </a:gridCol>
              </a:tblGrid>
              <a:tr h="855688">
                <a:tc>
                  <a:txBody>
                    <a:bodyPr/>
                    <a:lstStyle/>
                    <a:p>
                      <a:endParaRPr lang="en-US" sz="2400" dirty="0"/>
                    </a:p>
                  </a:txBody>
                  <a:tcPr/>
                </a:tc>
                <a:tc>
                  <a:txBody>
                    <a:bodyPr/>
                    <a:lstStyle/>
                    <a:p>
                      <a:r>
                        <a:rPr lang="en-US" sz="2400" dirty="0"/>
                        <a:t>Proportion of Large Notes (by Value)</a:t>
                      </a:r>
                    </a:p>
                  </a:txBody>
                  <a:tcPr/>
                </a:tc>
                <a:tc>
                  <a:txBody>
                    <a:bodyPr/>
                    <a:lstStyle/>
                    <a:p>
                      <a:r>
                        <a:rPr lang="en-US" sz="2400" dirty="0"/>
                        <a:t>Local Currency Threshold used to define large note</a:t>
                      </a:r>
                    </a:p>
                  </a:txBody>
                  <a:tcPr/>
                </a:tc>
                <a:extLst>
                  <a:ext uri="{0D108BD9-81ED-4DB2-BD59-A6C34878D82A}">
                    <a16:rowId xmlns:a16="http://schemas.microsoft.com/office/drawing/2014/main" val="4084454846"/>
                  </a:ext>
                </a:extLst>
              </a:tr>
              <a:tr h="542137">
                <a:tc>
                  <a:txBody>
                    <a:bodyPr/>
                    <a:lstStyle/>
                    <a:p>
                      <a:r>
                        <a:rPr lang="en-US" sz="2400" dirty="0"/>
                        <a:t>Australia</a:t>
                      </a:r>
                    </a:p>
                  </a:txBody>
                  <a:tcPr/>
                </a:tc>
                <a:tc>
                  <a:txBody>
                    <a:bodyPr/>
                    <a:lstStyle/>
                    <a:p>
                      <a:r>
                        <a:rPr lang="en-US" sz="2400" dirty="0"/>
                        <a:t>92.2%</a:t>
                      </a:r>
                    </a:p>
                  </a:txBody>
                  <a:tcPr/>
                </a:tc>
                <a:tc>
                  <a:txBody>
                    <a:bodyPr/>
                    <a:lstStyle/>
                    <a:p>
                      <a:r>
                        <a:rPr lang="en-US" sz="2400" dirty="0"/>
                        <a:t>50 Australian dollar</a:t>
                      </a:r>
                    </a:p>
                  </a:txBody>
                  <a:tcPr/>
                </a:tc>
                <a:extLst>
                  <a:ext uri="{0D108BD9-81ED-4DB2-BD59-A6C34878D82A}">
                    <a16:rowId xmlns:a16="http://schemas.microsoft.com/office/drawing/2014/main" val="2530561472"/>
                  </a:ext>
                </a:extLst>
              </a:tr>
              <a:tr h="542137">
                <a:tc>
                  <a:txBody>
                    <a:bodyPr/>
                    <a:lstStyle/>
                    <a:p>
                      <a:r>
                        <a:rPr lang="en-US" sz="2400" dirty="0"/>
                        <a:t>Japan</a:t>
                      </a:r>
                    </a:p>
                  </a:txBody>
                  <a:tcPr/>
                </a:tc>
                <a:tc>
                  <a:txBody>
                    <a:bodyPr/>
                    <a:lstStyle/>
                    <a:p>
                      <a:r>
                        <a:rPr lang="en-US" sz="2400" dirty="0"/>
                        <a:t>91.1%</a:t>
                      </a:r>
                    </a:p>
                  </a:txBody>
                  <a:tcPr/>
                </a:tc>
                <a:tc>
                  <a:txBody>
                    <a:bodyPr/>
                    <a:lstStyle/>
                    <a:p>
                      <a:r>
                        <a:rPr lang="en-US" sz="2400" dirty="0"/>
                        <a:t>5000 yen</a:t>
                      </a:r>
                    </a:p>
                  </a:txBody>
                  <a:tcPr/>
                </a:tc>
                <a:extLst>
                  <a:ext uri="{0D108BD9-81ED-4DB2-BD59-A6C34878D82A}">
                    <a16:rowId xmlns:a16="http://schemas.microsoft.com/office/drawing/2014/main" val="2394987427"/>
                  </a:ext>
                </a:extLst>
              </a:tr>
              <a:tr h="542137">
                <a:tc>
                  <a:txBody>
                    <a:bodyPr/>
                    <a:lstStyle/>
                    <a:p>
                      <a:r>
                        <a:rPr lang="en-US" sz="2400" dirty="0"/>
                        <a:t>Eurozone</a:t>
                      </a:r>
                    </a:p>
                  </a:txBody>
                  <a:tcPr/>
                </a:tc>
                <a:tc>
                  <a:txBody>
                    <a:bodyPr/>
                    <a:lstStyle/>
                    <a:p>
                      <a:r>
                        <a:rPr lang="en-US" sz="2400" dirty="0"/>
                        <a:t>90.7%</a:t>
                      </a:r>
                    </a:p>
                  </a:txBody>
                  <a:tcPr/>
                </a:tc>
                <a:tc>
                  <a:txBody>
                    <a:bodyPr/>
                    <a:lstStyle/>
                    <a:p>
                      <a:r>
                        <a:rPr lang="en-US" sz="2400" dirty="0"/>
                        <a:t>50 Euro</a:t>
                      </a:r>
                    </a:p>
                  </a:txBody>
                  <a:tcPr/>
                </a:tc>
                <a:extLst>
                  <a:ext uri="{0D108BD9-81ED-4DB2-BD59-A6C34878D82A}">
                    <a16:rowId xmlns:a16="http://schemas.microsoft.com/office/drawing/2014/main" val="31954201"/>
                  </a:ext>
                </a:extLst>
              </a:tr>
              <a:tr h="542137">
                <a:tc>
                  <a:txBody>
                    <a:bodyPr/>
                    <a:lstStyle/>
                    <a:p>
                      <a:r>
                        <a:rPr lang="en-US" sz="2400" dirty="0">
                          <a:solidFill>
                            <a:srgbClr val="FF0000"/>
                          </a:solidFill>
                        </a:rPr>
                        <a:t>India (Nov 7 2016)</a:t>
                      </a:r>
                    </a:p>
                  </a:txBody>
                  <a:tcPr/>
                </a:tc>
                <a:tc>
                  <a:txBody>
                    <a:bodyPr/>
                    <a:lstStyle/>
                    <a:p>
                      <a:r>
                        <a:rPr lang="en-US" sz="2400" dirty="0">
                          <a:solidFill>
                            <a:srgbClr val="FF0000"/>
                          </a:solidFill>
                        </a:rPr>
                        <a:t>86.0%</a:t>
                      </a:r>
                    </a:p>
                  </a:txBody>
                  <a:tcPr/>
                </a:tc>
                <a:tc>
                  <a:txBody>
                    <a:bodyPr/>
                    <a:lstStyle/>
                    <a:p>
                      <a:r>
                        <a:rPr lang="en-US" sz="2400" dirty="0">
                          <a:solidFill>
                            <a:srgbClr val="FF0000"/>
                          </a:solidFill>
                        </a:rPr>
                        <a:t>500 Rupee</a:t>
                      </a:r>
                    </a:p>
                  </a:txBody>
                  <a:tcPr/>
                </a:tc>
                <a:extLst>
                  <a:ext uri="{0D108BD9-81ED-4DB2-BD59-A6C34878D82A}">
                    <a16:rowId xmlns:a16="http://schemas.microsoft.com/office/drawing/2014/main" val="4274053336"/>
                  </a:ext>
                </a:extLst>
              </a:tr>
              <a:tr h="542137">
                <a:tc>
                  <a:txBody>
                    <a:bodyPr/>
                    <a:lstStyle/>
                    <a:p>
                      <a:r>
                        <a:rPr lang="en-US" sz="2400" dirty="0"/>
                        <a:t>United States</a:t>
                      </a:r>
                    </a:p>
                  </a:txBody>
                  <a:tcPr/>
                </a:tc>
                <a:tc>
                  <a:txBody>
                    <a:bodyPr/>
                    <a:lstStyle/>
                    <a:p>
                      <a:r>
                        <a:rPr lang="en-US" sz="2400" dirty="0"/>
                        <a:t>84.2%</a:t>
                      </a:r>
                    </a:p>
                  </a:txBody>
                  <a:tcPr/>
                </a:tc>
                <a:tc>
                  <a:txBody>
                    <a:bodyPr/>
                    <a:lstStyle/>
                    <a:p>
                      <a:r>
                        <a:rPr lang="en-US" sz="2400" dirty="0"/>
                        <a:t>50 dollars</a:t>
                      </a:r>
                    </a:p>
                  </a:txBody>
                  <a:tcPr/>
                </a:tc>
                <a:extLst>
                  <a:ext uri="{0D108BD9-81ED-4DB2-BD59-A6C34878D82A}">
                    <a16:rowId xmlns:a16="http://schemas.microsoft.com/office/drawing/2014/main" val="3562080243"/>
                  </a:ext>
                </a:extLst>
              </a:tr>
              <a:tr h="542137">
                <a:tc>
                  <a:txBody>
                    <a:bodyPr/>
                    <a:lstStyle/>
                    <a:p>
                      <a:r>
                        <a:rPr lang="en-US" sz="2400" dirty="0"/>
                        <a:t>Hong Kong</a:t>
                      </a:r>
                    </a:p>
                  </a:txBody>
                  <a:tcPr/>
                </a:tc>
                <a:tc>
                  <a:txBody>
                    <a:bodyPr/>
                    <a:lstStyle/>
                    <a:p>
                      <a:r>
                        <a:rPr lang="en-US" sz="2400" dirty="0"/>
                        <a:t>84.2%</a:t>
                      </a:r>
                    </a:p>
                  </a:txBody>
                  <a:tcPr/>
                </a:tc>
                <a:tc>
                  <a:txBody>
                    <a:bodyPr/>
                    <a:lstStyle/>
                    <a:p>
                      <a:r>
                        <a:rPr lang="en-US" sz="2400" dirty="0"/>
                        <a:t>500 Hong Kong Dollars</a:t>
                      </a:r>
                    </a:p>
                  </a:txBody>
                  <a:tcPr/>
                </a:tc>
                <a:extLst>
                  <a:ext uri="{0D108BD9-81ED-4DB2-BD59-A6C34878D82A}">
                    <a16:rowId xmlns:a16="http://schemas.microsoft.com/office/drawing/2014/main" val="3282686120"/>
                  </a:ext>
                </a:extLst>
              </a:tr>
              <a:tr h="542137">
                <a:tc>
                  <a:txBody>
                    <a:bodyPr/>
                    <a:lstStyle/>
                    <a:p>
                      <a:r>
                        <a:rPr lang="en-US" sz="2400" dirty="0"/>
                        <a:t>Sweden</a:t>
                      </a:r>
                    </a:p>
                  </a:txBody>
                  <a:tcPr/>
                </a:tc>
                <a:tc>
                  <a:txBody>
                    <a:bodyPr/>
                    <a:lstStyle/>
                    <a:p>
                      <a:r>
                        <a:rPr lang="en-US" sz="2400" dirty="0"/>
                        <a:t>79.2%</a:t>
                      </a:r>
                    </a:p>
                  </a:txBody>
                  <a:tcPr/>
                </a:tc>
                <a:tc>
                  <a:txBody>
                    <a:bodyPr/>
                    <a:lstStyle/>
                    <a:p>
                      <a:r>
                        <a:rPr lang="en-US" sz="2400" dirty="0"/>
                        <a:t>500 Kroner</a:t>
                      </a:r>
                    </a:p>
                  </a:txBody>
                  <a:tcPr/>
                </a:tc>
                <a:extLst>
                  <a:ext uri="{0D108BD9-81ED-4DB2-BD59-A6C34878D82A}">
                    <a16:rowId xmlns:a16="http://schemas.microsoft.com/office/drawing/2014/main" val="631470725"/>
                  </a:ext>
                </a:extLst>
              </a:tr>
              <a:tr h="542137">
                <a:tc>
                  <a:txBody>
                    <a:bodyPr/>
                    <a:lstStyle/>
                    <a:p>
                      <a:r>
                        <a:rPr lang="en-US" sz="2400" dirty="0"/>
                        <a:t>New Zealand</a:t>
                      </a:r>
                    </a:p>
                  </a:txBody>
                  <a:tcPr/>
                </a:tc>
                <a:tc>
                  <a:txBody>
                    <a:bodyPr/>
                    <a:lstStyle/>
                    <a:p>
                      <a:r>
                        <a:rPr lang="en-US" sz="2400" dirty="0"/>
                        <a:t>70.7%</a:t>
                      </a:r>
                    </a:p>
                  </a:txBody>
                  <a:tcPr/>
                </a:tc>
                <a:tc>
                  <a:txBody>
                    <a:bodyPr/>
                    <a:lstStyle/>
                    <a:p>
                      <a:r>
                        <a:rPr lang="en-US" sz="2400" dirty="0"/>
                        <a:t>50 NZ dollar</a:t>
                      </a:r>
                    </a:p>
                  </a:txBody>
                  <a:tcPr/>
                </a:tc>
                <a:extLst>
                  <a:ext uri="{0D108BD9-81ED-4DB2-BD59-A6C34878D82A}">
                    <a16:rowId xmlns:a16="http://schemas.microsoft.com/office/drawing/2014/main" val="2661661673"/>
                  </a:ext>
                </a:extLst>
              </a:tr>
            </a:tbl>
          </a:graphicData>
        </a:graphic>
      </p:graphicFrame>
      <p:sp>
        <p:nvSpPr>
          <p:cNvPr id="5" name="TextBox 4"/>
          <p:cNvSpPr txBox="1"/>
          <p:nvPr/>
        </p:nvSpPr>
        <p:spPr>
          <a:xfrm>
            <a:off x="1098958" y="6493081"/>
            <a:ext cx="4764947" cy="646331"/>
          </a:xfrm>
          <a:prstGeom prst="rect">
            <a:avLst/>
          </a:prstGeom>
          <a:noFill/>
        </p:spPr>
        <p:txBody>
          <a:bodyPr wrap="square" rtlCol="0">
            <a:spAutoFit/>
          </a:bodyPr>
          <a:lstStyle/>
          <a:p>
            <a:r>
              <a:rPr lang="en-US" dirty="0"/>
              <a:t>Source:  Kenneth Rogoff, </a:t>
            </a:r>
            <a:r>
              <a:rPr lang="en-US" i="1" dirty="0"/>
              <a:t>The Curse of Cash</a:t>
            </a:r>
            <a:r>
              <a:rPr lang="en-US" dirty="0"/>
              <a:t>, 2016</a:t>
            </a:r>
          </a:p>
          <a:p>
            <a:endParaRPr lang="en-US" dirty="0"/>
          </a:p>
        </p:txBody>
      </p:sp>
      <p:sp>
        <p:nvSpPr>
          <p:cNvPr id="3" name="Slide Number Placeholder 2">
            <a:extLst>
              <a:ext uri="{FF2B5EF4-FFF2-40B4-BE49-F238E27FC236}">
                <a16:creationId xmlns:a16="http://schemas.microsoft.com/office/drawing/2014/main" id="{FF1A5BCF-76B1-445F-91C6-4A488FCF8B81}"/>
              </a:ext>
            </a:extLst>
          </p:cNvPr>
          <p:cNvSpPr>
            <a:spLocks noGrp="1"/>
          </p:cNvSpPr>
          <p:nvPr>
            <p:ph type="sldNum" sz="quarter" idx="12"/>
          </p:nvPr>
        </p:nvSpPr>
        <p:spPr/>
        <p:txBody>
          <a:bodyPr/>
          <a:lstStyle/>
          <a:p>
            <a:fld id="{30EBF5E3-CC93-4729-AC58-5195FBBC6511}" type="slidenum">
              <a:rPr lang="en-US" smtClean="0"/>
              <a:t>11</a:t>
            </a:fld>
            <a:endParaRPr lang="en-US" dirty="0"/>
          </a:p>
        </p:txBody>
      </p:sp>
    </p:spTree>
    <p:extLst>
      <p:ext uri="{BB962C8B-B14F-4D97-AF65-F5344CB8AC3E}">
        <p14:creationId xmlns:p14="http://schemas.microsoft.com/office/powerpoint/2010/main" val="4127943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19200892"/>
              </p:ext>
            </p:extLst>
          </p:nvPr>
        </p:nvGraphicFramePr>
        <p:xfrm>
          <a:off x="186612" y="211494"/>
          <a:ext cx="11961845" cy="632615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6B0F0EA9-40CB-443A-BF2C-8EC7008A2791}"/>
              </a:ext>
            </a:extLst>
          </p:cNvPr>
          <p:cNvSpPr txBox="1"/>
          <p:nvPr/>
        </p:nvSpPr>
        <p:spPr>
          <a:xfrm>
            <a:off x="848032" y="6537649"/>
            <a:ext cx="3005631" cy="369332"/>
          </a:xfrm>
          <a:prstGeom prst="rect">
            <a:avLst/>
          </a:prstGeom>
          <a:noFill/>
        </p:spPr>
        <p:txBody>
          <a:bodyPr wrap="none" rtlCol="0">
            <a:spAutoFit/>
          </a:bodyPr>
          <a:lstStyle/>
          <a:p>
            <a:r>
              <a:rPr lang="en-US" dirty="0"/>
              <a:t>Source:  Rogoff, 2017 updated</a:t>
            </a:r>
          </a:p>
        </p:txBody>
      </p:sp>
      <p:sp>
        <p:nvSpPr>
          <p:cNvPr id="3" name="Slide Number Placeholder 2">
            <a:extLst>
              <a:ext uri="{FF2B5EF4-FFF2-40B4-BE49-F238E27FC236}">
                <a16:creationId xmlns:a16="http://schemas.microsoft.com/office/drawing/2014/main" id="{55B47B2C-1A54-47E5-92E1-994892C6B6B0}"/>
              </a:ext>
            </a:extLst>
          </p:cNvPr>
          <p:cNvSpPr>
            <a:spLocks noGrp="1"/>
          </p:cNvSpPr>
          <p:nvPr>
            <p:ph type="sldNum" sz="quarter" idx="12"/>
          </p:nvPr>
        </p:nvSpPr>
        <p:spPr/>
        <p:txBody>
          <a:bodyPr/>
          <a:lstStyle/>
          <a:p>
            <a:fld id="{30EBF5E3-CC93-4729-AC58-5195FBBC6511}" type="slidenum">
              <a:rPr lang="en-US" smtClean="0"/>
              <a:t>12</a:t>
            </a:fld>
            <a:endParaRPr lang="en-US" dirty="0"/>
          </a:p>
        </p:txBody>
      </p:sp>
    </p:spTree>
    <p:extLst>
      <p:ext uri="{BB962C8B-B14F-4D97-AF65-F5344CB8AC3E}">
        <p14:creationId xmlns:p14="http://schemas.microsoft.com/office/powerpoint/2010/main" val="2695553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208" y="365125"/>
            <a:ext cx="10924592" cy="1325563"/>
          </a:xfrm>
        </p:spPr>
        <p:txBody>
          <a:bodyPr>
            <a:normAutofit fontScale="90000"/>
          </a:bodyPr>
          <a:lstStyle/>
          <a:p>
            <a:r>
              <a:rPr lang="en-US" dirty="0"/>
              <a:t>November 8 2016:  Prime Minister Modi announces “demonetization” of India’s two largest notes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52787" y="1910556"/>
            <a:ext cx="5686425" cy="4181475"/>
          </a:xfrm>
        </p:spPr>
      </p:pic>
      <p:sp>
        <p:nvSpPr>
          <p:cNvPr id="3" name="Slide Number Placeholder 2">
            <a:extLst>
              <a:ext uri="{FF2B5EF4-FFF2-40B4-BE49-F238E27FC236}">
                <a16:creationId xmlns:a16="http://schemas.microsoft.com/office/drawing/2014/main" id="{FD486052-0674-4DBB-8F5B-54FEB06874FD}"/>
              </a:ext>
            </a:extLst>
          </p:cNvPr>
          <p:cNvSpPr>
            <a:spLocks noGrp="1"/>
          </p:cNvSpPr>
          <p:nvPr>
            <p:ph type="sldNum" sz="quarter" idx="12"/>
          </p:nvPr>
        </p:nvSpPr>
        <p:spPr/>
        <p:txBody>
          <a:bodyPr/>
          <a:lstStyle/>
          <a:p>
            <a:fld id="{30EBF5E3-CC93-4729-AC58-5195FBBC6511}" type="slidenum">
              <a:rPr lang="en-US" smtClean="0"/>
              <a:t>13</a:t>
            </a:fld>
            <a:endParaRPr lang="en-US" dirty="0"/>
          </a:p>
        </p:txBody>
      </p:sp>
    </p:spTree>
    <p:extLst>
      <p:ext uri="{BB962C8B-B14F-4D97-AF65-F5344CB8AC3E}">
        <p14:creationId xmlns:p14="http://schemas.microsoft.com/office/powerpoint/2010/main" val="183896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8637" y="854843"/>
            <a:ext cx="7530525" cy="5228715"/>
          </a:xfrm>
          <a:prstGeom prst="rect">
            <a:avLst/>
          </a:prstGeom>
        </p:spPr>
      </p:pic>
      <p:sp>
        <p:nvSpPr>
          <p:cNvPr id="7" name="TextBox 6"/>
          <p:cNvSpPr txBox="1"/>
          <p:nvPr/>
        </p:nvSpPr>
        <p:spPr>
          <a:xfrm>
            <a:off x="436228" y="242595"/>
            <a:ext cx="10922466" cy="523220"/>
          </a:xfrm>
          <a:prstGeom prst="rect">
            <a:avLst/>
          </a:prstGeom>
          <a:noFill/>
        </p:spPr>
        <p:txBody>
          <a:bodyPr wrap="square" rtlCol="0">
            <a:spAutoFit/>
          </a:bodyPr>
          <a:lstStyle/>
          <a:p>
            <a:r>
              <a:rPr lang="en-US" sz="2800" dirty="0"/>
              <a:t>Urjit Patel,  Governor of Central Bank of India with the new notes </a:t>
            </a:r>
          </a:p>
        </p:txBody>
      </p:sp>
      <p:sp>
        <p:nvSpPr>
          <p:cNvPr id="2" name="Slide Number Placeholder 1">
            <a:extLst>
              <a:ext uri="{FF2B5EF4-FFF2-40B4-BE49-F238E27FC236}">
                <a16:creationId xmlns:a16="http://schemas.microsoft.com/office/drawing/2014/main" id="{E95DF507-20D5-42E3-962F-8EA56DD3B9D4}"/>
              </a:ext>
            </a:extLst>
          </p:cNvPr>
          <p:cNvSpPr>
            <a:spLocks noGrp="1"/>
          </p:cNvSpPr>
          <p:nvPr>
            <p:ph type="sldNum" sz="quarter" idx="12"/>
          </p:nvPr>
        </p:nvSpPr>
        <p:spPr/>
        <p:txBody>
          <a:bodyPr/>
          <a:lstStyle/>
          <a:p>
            <a:fld id="{30EBF5E3-CC93-4729-AC58-5195FBBC6511}" type="slidenum">
              <a:rPr lang="en-US" smtClean="0"/>
              <a:t>14</a:t>
            </a:fld>
            <a:endParaRPr lang="en-US" dirty="0"/>
          </a:p>
        </p:txBody>
      </p:sp>
    </p:spTree>
    <p:extLst>
      <p:ext uri="{BB962C8B-B14F-4D97-AF65-F5344CB8AC3E}">
        <p14:creationId xmlns:p14="http://schemas.microsoft.com/office/powerpoint/2010/main" val="2185150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233" y="-86430"/>
            <a:ext cx="11560628" cy="1325563"/>
          </a:xfrm>
        </p:spPr>
        <p:txBody>
          <a:bodyPr/>
          <a:lstStyle/>
          <a:p>
            <a:r>
              <a:rPr lang="en-US" dirty="0"/>
              <a:t>Ques for converting old rupee notes to new ones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1680" y="1554480"/>
            <a:ext cx="7629031" cy="5086021"/>
          </a:xfrm>
        </p:spPr>
      </p:pic>
      <p:sp>
        <p:nvSpPr>
          <p:cNvPr id="3" name="Slide Number Placeholder 2">
            <a:extLst>
              <a:ext uri="{FF2B5EF4-FFF2-40B4-BE49-F238E27FC236}">
                <a16:creationId xmlns:a16="http://schemas.microsoft.com/office/drawing/2014/main" id="{B587F0FD-031D-4CD3-865E-C9A3C867CD3D}"/>
              </a:ext>
            </a:extLst>
          </p:cNvPr>
          <p:cNvSpPr>
            <a:spLocks noGrp="1"/>
          </p:cNvSpPr>
          <p:nvPr>
            <p:ph type="sldNum" sz="quarter" idx="12"/>
          </p:nvPr>
        </p:nvSpPr>
        <p:spPr/>
        <p:txBody>
          <a:bodyPr/>
          <a:lstStyle/>
          <a:p>
            <a:fld id="{30EBF5E3-CC93-4729-AC58-5195FBBC6511}" type="slidenum">
              <a:rPr lang="en-US" smtClean="0"/>
              <a:t>15</a:t>
            </a:fld>
            <a:endParaRPr lang="en-US" dirty="0"/>
          </a:p>
        </p:txBody>
      </p:sp>
    </p:spTree>
    <p:extLst>
      <p:ext uri="{BB962C8B-B14F-4D97-AF65-F5344CB8AC3E}">
        <p14:creationId xmlns:p14="http://schemas.microsoft.com/office/powerpoint/2010/main" val="999723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728" y="320676"/>
            <a:ext cx="11353800" cy="618892"/>
          </a:xfrm>
        </p:spPr>
        <p:txBody>
          <a:bodyPr>
            <a:normAutofit fontScale="90000"/>
          </a:bodyPr>
          <a:lstStyle/>
          <a:p>
            <a:r>
              <a:rPr lang="en-US" dirty="0"/>
              <a:t>Unfortunately, modern currency very high tech, takes </a:t>
            </a:r>
            <a:br>
              <a:rPr lang="en-US" dirty="0"/>
            </a:br>
            <a:r>
              <a:rPr lang="en-US" dirty="0"/>
              <a:t>six months to a year to print a new supply</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57039" y="1333850"/>
            <a:ext cx="5699218" cy="4843113"/>
          </a:xfrm>
        </p:spPr>
      </p:pic>
      <p:sp>
        <p:nvSpPr>
          <p:cNvPr id="7" name="TextBox 6"/>
          <p:cNvSpPr txBox="1"/>
          <p:nvPr/>
        </p:nvSpPr>
        <p:spPr>
          <a:xfrm>
            <a:off x="9555061" y="2357306"/>
            <a:ext cx="2630720" cy="646331"/>
          </a:xfrm>
          <a:prstGeom prst="rect">
            <a:avLst/>
          </a:prstGeom>
          <a:noFill/>
        </p:spPr>
        <p:txBody>
          <a:bodyPr wrap="none" rtlCol="0">
            <a:spAutoFit/>
          </a:bodyPr>
          <a:lstStyle/>
          <a:p>
            <a:r>
              <a:rPr lang="en-US" dirty="0"/>
              <a:t>Note counting and sorting</a:t>
            </a:r>
          </a:p>
          <a:p>
            <a:r>
              <a:rPr lang="en-US" dirty="0"/>
              <a:t>Matching, Bank of Israel</a:t>
            </a:r>
          </a:p>
        </p:txBody>
      </p:sp>
      <p:sp>
        <p:nvSpPr>
          <p:cNvPr id="3" name="Slide Number Placeholder 2">
            <a:extLst>
              <a:ext uri="{FF2B5EF4-FFF2-40B4-BE49-F238E27FC236}">
                <a16:creationId xmlns:a16="http://schemas.microsoft.com/office/drawing/2014/main" id="{E769803F-3ED2-4682-AD9B-FFFDB00F4DB6}"/>
              </a:ext>
            </a:extLst>
          </p:cNvPr>
          <p:cNvSpPr>
            <a:spLocks noGrp="1"/>
          </p:cNvSpPr>
          <p:nvPr>
            <p:ph type="sldNum" sz="quarter" idx="12"/>
          </p:nvPr>
        </p:nvSpPr>
        <p:spPr/>
        <p:txBody>
          <a:bodyPr/>
          <a:lstStyle/>
          <a:p>
            <a:fld id="{30EBF5E3-CC93-4729-AC58-5195FBBC6511}" type="slidenum">
              <a:rPr lang="en-US" smtClean="0"/>
              <a:t>16</a:t>
            </a:fld>
            <a:endParaRPr lang="en-US" dirty="0"/>
          </a:p>
        </p:txBody>
      </p:sp>
    </p:spTree>
    <p:extLst>
      <p:ext uri="{BB962C8B-B14F-4D97-AF65-F5344CB8AC3E}">
        <p14:creationId xmlns:p14="http://schemas.microsoft.com/office/powerpoint/2010/main" val="1025744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6810" y="1628523"/>
            <a:ext cx="8278380" cy="3600953"/>
          </a:xfrm>
          <a:prstGeom prst="rect">
            <a:avLst/>
          </a:prstGeom>
        </p:spPr>
      </p:pic>
      <p:sp>
        <p:nvSpPr>
          <p:cNvPr id="5" name="TextBox 4"/>
          <p:cNvSpPr txBox="1"/>
          <p:nvPr/>
        </p:nvSpPr>
        <p:spPr>
          <a:xfrm>
            <a:off x="285226" y="513183"/>
            <a:ext cx="11476139" cy="523220"/>
          </a:xfrm>
          <a:prstGeom prst="rect">
            <a:avLst/>
          </a:prstGeom>
          <a:noFill/>
        </p:spPr>
        <p:txBody>
          <a:bodyPr wrap="square" rtlCol="0">
            <a:spAutoFit/>
          </a:bodyPr>
          <a:lstStyle/>
          <a:p>
            <a:r>
              <a:rPr lang="en-US" sz="2800" dirty="0"/>
              <a:t>New Series (2013) US $100 Bill and Its Many Anti-Counterfeiting Features</a:t>
            </a:r>
          </a:p>
        </p:txBody>
      </p:sp>
      <p:sp>
        <p:nvSpPr>
          <p:cNvPr id="2" name="Slide Number Placeholder 1">
            <a:extLst>
              <a:ext uri="{FF2B5EF4-FFF2-40B4-BE49-F238E27FC236}">
                <a16:creationId xmlns:a16="http://schemas.microsoft.com/office/drawing/2014/main" id="{FF38D1C9-9A5C-43BA-AB09-BFD92FF8636A}"/>
              </a:ext>
            </a:extLst>
          </p:cNvPr>
          <p:cNvSpPr>
            <a:spLocks noGrp="1"/>
          </p:cNvSpPr>
          <p:nvPr>
            <p:ph type="sldNum" sz="quarter" idx="12"/>
          </p:nvPr>
        </p:nvSpPr>
        <p:spPr/>
        <p:txBody>
          <a:bodyPr/>
          <a:lstStyle/>
          <a:p>
            <a:fld id="{30EBF5E3-CC93-4729-AC58-5195FBBC6511}" type="slidenum">
              <a:rPr lang="en-US" smtClean="0"/>
              <a:t>17</a:t>
            </a:fld>
            <a:endParaRPr lang="en-US" dirty="0"/>
          </a:p>
        </p:txBody>
      </p:sp>
    </p:spTree>
    <p:extLst>
      <p:ext uri="{BB962C8B-B14F-4D97-AF65-F5344CB8AC3E}">
        <p14:creationId xmlns:p14="http://schemas.microsoft.com/office/powerpoint/2010/main" val="2407509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India demonetization might yield long-run benefits but also shows things to avoid</a:t>
            </a:r>
          </a:p>
        </p:txBody>
      </p:sp>
      <p:sp>
        <p:nvSpPr>
          <p:cNvPr id="3" name="Content Placeholder 2"/>
          <p:cNvSpPr>
            <a:spLocks noGrp="1"/>
          </p:cNvSpPr>
          <p:nvPr>
            <p:ph idx="1"/>
          </p:nvPr>
        </p:nvSpPr>
        <p:spPr/>
        <p:txBody>
          <a:bodyPr>
            <a:normAutofit lnSpcReduction="10000"/>
          </a:bodyPr>
          <a:lstStyle/>
          <a:p>
            <a:r>
              <a:rPr lang="en-US" dirty="0"/>
              <a:t>In </a:t>
            </a:r>
            <a:r>
              <a:rPr lang="en-US" i="1" dirty="0"/>
              <a:t>The Curse of Cash</a:t>
            </a:r>
            <a:r>
              <a:rPr lang="en-US" dirty="0"/>
              <a:t>, I essentially argue “If you are a developing economy, do not try this at home”.  Cost of providing financial inclusion, small in advanced economies, is too great</a:t>
            </a:r>
          </a:p>
          <a:p>
            <a:r>
              <a:rPr lang="en-US" i="1" dirty="0"/>
              <a:t>TCO</a:t>
            </a:r>
            <a:r>
              <a:rPr lang="en-US" dirty="0"/>
              <a:t>C argues for taking five to seven years to phase out big bills.  India did this almost overnight</a:t>
            </a:r>
          </a:p>
          <a:p>
            <a:r>
              <a:rPr lang="en-US" i="1" dirty="0"/>
              <a:t>TCO</a:t>
            </a:r>
            <a:r>
              <a:rPr lang="en-US" dirty="0"/>
              <a:t>C argues only for taking LARGE BILLS out of Circulation.  But 500 rupees is only $7</a:t>
            </a:r>
          </a:p>
          <a:p>
            <a:r>
              <a:rPr lang="en-US" dirty="0"/>
              <a:t>Few people realize that it takes six months to one year to print a new currency supply due to technical difficulties in producing counterfeit resistant currency.  India’s biggest problem was that it did not have nearly enough new notes on hand to exchange for the old ones.</a:t>
            </a:r>
          </a:p>
          <a:p>
            <a:endParaRPr lang="en-US" dirty="0"/>
          </a:p>
        </p:txBody>
      </p:sp>
      <p:sp>
        <p:nvSpPr>
          <p:cNvPr id="4" name="Slide Number Placeholder 3">
            <a:extLst>
              <a:ext uri="{FF2B5EF4-FFF2-40B4-BE49-F238E27FC236}">
                <a16:creationId xmlns:a16="http://schemas.microsoft.com/office/drawing/2014/main" id="{18E9232B-8778-4D30-BA71-3FCF191A08DB}"/>
              </a:ext>
            </a:extLst>
          </p:cNvPr>
          <p:cNvSpPr>
            <a:spLocks noGrp="1"/>
          </p:cNvSpPr>
          <p:nvPr>
            <p:ph type="sldNum" sz="quarter" idx="12"/>
          </p:nvPr>
        </p:nvSpPr>
        <p:spPr/>
        <p:txBody>
          <a:bodyPr/>
          <a:lstStyle/>
          <a:p>
            <a:fld id="{30EBF5E3-CC93-4729-AC58-5195FBBC6511}" type="slidenum">
              <a:rPr lang="en-US" smtClean="0"/>
              <a:t>18</a:t>
            </a:fld>
            <a:endParaRPr lang="en-US" dirty="0"/>
          </a:p>
        </p:txBody>
      </p:sp>
    </p:spTree>
    <p:extLst>
      <p:ext uri="{BB962C8B-B14F-4D97-AF65-F5344CB8AC3E}">
        <p14:creationId xmlns:p14="http://schemas.microsoft.com/office/powerpoint/2010/main" val="3558316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323" y="320675"/>
            <a:ext cx="11394232" cy="1325563"/>
          </a:xfrm>
        </p:spPr>
        <p:txBody>
          <a:bodyPr/>
          <a:lstStyle/>
          <a:p>
            <a:r>
              <a:rPr lang="en-US" dirty="0"/>
              <a:t>Some countries are approaching it a better way</a:t>
            </a:r>
          </a:p>
        </p:txBody>
      </p:sp>
      <p:sp>
        <p:nvSpPr>
          <p:cNvPr id="3" name="Content Placeholder 2"/>
          <p:cNvSpPr>
            <a:spLocks noGrp="1"/>
          </p:cNvSpPr>
          <p:nvPr>
            <p:ph idx="1"/>
          </p:nvPr>
        </p:nvSpPr>
        <p:spPr>
          <a:xfrm>
            <a:off x="177282" y="1825625"/>
            <a:ext cx="11176518" cy="4351338"/>
          </a:xfrm>
        </p:spPr>
        <p:txBody>
          <a:bodyPr>
            <a:normAutofit/>
          </a:bodyPr>
          <a:lstStyle/>
          <a:p>
            <a:r>
              <a:rPr lang="en-US" sz="3600" dirty="0"/>
              <a:t>Euro phase out of 500 euro notes, Singapore discontinuation of 10,000 Sing dollar notes, Australia panel on discontinuing the $100.</a:t>
            </a:r>
          </a:p>
          <a:p>
            <a:pPr lvl="1"/>
            <a:r>
              <a:rPr lang="en-US" sz="3200" dirty="0"/>
              <a:t>Important to move slowly, so avoid collateral damage</a:t>
            </a:r>
          </a:p>
          <a:p>
            <a:r>
              <a:rPr lang="en-US" sz="3600" dirty="0"/>
              <a:t>Nordic Countries Approach the problem for many angles.</a:t>
            </a:r>
          </a:p>
          <a:p>
            <a:r>
              <a:rPr lang="en-US" sz="3600" dirty="0"/>
              <a:t>LESS CASH, not CASHLESS</a:t>
            </a:r>
          </a:p>
        </p:txBody>
      </p:sp>
      <p:sp>
        <p:nvSpPr>
          <p:cNvPr id="4" name="Slide Number Placeholder 3">
            <a:extLst>
              <a:ext uri="{FF2B5EF4-FFF2-40B4-BE49-F238E27FC236}">
                <a16:creationId xmlns:a16="http://schemas.microsoft.com/office/drawing/2014/main" id="{B420D243-5D21-49F6-8C85-B336AE51800B}"/>
              </a:ext>
            </a:extLst>
          </p:cNvPr>
          <p:cNvSpPr>
            <a:spLocks noGrp="1"/>
          </p:cNvSpPr>
          <p:nvPr>
            <p:ph type="sldNum" sz="quarter" idx="12"/>
          </p:nvPr>
        </p:nvSpPr>
        <p:spPr/>
        <p:txBody>
          <a:bodyPr/>
          <a:lstStyle/>
          <a:p>
            <a:fld id="{30EBF5E3-CC93-4729-AC58-5195FBBC6511}" type="slidenum">
              <a:rPr lang="en-US" smtClean="0"/>
              <a:t>19</a:t>
            </a:fld>
            <a:endParaRPr lang="en-US" dirty="0"/>
          </a:p>
        </p:txBody>
      </p:sp>
    </p:spTree>
    <p:extLst>
      <p:ext uri="{BB962C8B-B14F-4D97-AF65-F5344CB8AC3E}">
        <p14:creationId xmlns:p14="http://schemas.microsoft.com/office/powerpoint/2010/main" val="1152657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7A287-A0C0-475C-9003-9E81DD5F642B}"/>
              </a:ext>
            </a:extLst>
          </p:cNvPr>
          <p:cNvSpPr>
            <a:spLocks noGrp="1"/>
          </p:cNvSpPr>
          <p:nvPr>
            <p:ph type="title"/>
          </p:nvPr>
        </p:nvSpPr>
        <p:spPr>
          <a:xfrm>
            <a:off x="640702" y="365126"/>
            <a:ext cx="10713098" cy="754548"/>
          </a:xfrm>
        </p:spPr>
        <p:txBody>
          <a:bodyPr>
            <a:normAutofit fontScale="90000"/>
          </a:bodyPr>
          <a:lstStyle/>
          <a:p>
            <a:r>
              <a:rPr lang="en-US" sz="5400" dirty="0"/>
              <a:t>The case for a cash-light/less cash society</a:t>
            </a:r>
          </a:p>
        </p:txBody>
      </p:sp>
      <p:sp>
        <p:nvSpPr>
          <p:cNvPr id="3" name="Content Placeholder 2">
            <a:extLst>
              <a:ext uri="{FF2B5EF4-FFF2-40B4-BE49-F238E27FC236}">
                <a16:creationId xmlns:a16="http://schemas.microsoft.com/office/drawing/2014/main" id="{AE47B632-D56C-4281-9615-8616DE316B8D}"/>
              </a:ext>
            </a:extLst>
          </p:cNvPr>
          <p:cNvSpPr>
            <a:spLocks noGrp="1"/>
          </p:cNvSpPr>
          <p:nvPr>
            <p:ph idx="1"/>
          </p:nvPr>
        </p:nvSpPr>
        <p:spPr>
          <a:xfrm>
            <a:off x="80866" y="1119674"/>
            <a:ext cx="12024048" cy="5435984"/>
          </a:xfrm>
        </p:spPr>
        <p:txBody>
          <a:bodyPr>
            <a:normAutofit/>
          </a:bodyPr>
          <a:lstStyle/>
          <a:p>
            <a:r>
              <a:rPr lang="en-US" sz="3600" dirty="0"/>
              <a:t>This talk is based on my recent book (and more technical writings dating back to 1990s)</a:t>
            </a:r>
          </a:p>
          <a:p>
            <a:r>
              <a:rPr lang="en-US" sz="4400" i="1" dirty="0"/>
              <a:t>The Curse of Cash: </a:t>
            </a:r>
            <a:r>
              <a:rPr lang="en-US" sz="3600" i="1" dirty="0"/>
              <a:t>How Large Denomination Notes Aid Tax Evasion and Crime and Constraint Monetary Policy</a:t>
            </a:r>
            <a:r>
              <a:rPr lang="en-US" sz="3600" dirty="0"/>
              <a:t>.  Princeton University Press, July 2017</a:t>
            </a:r>
          </a:p>
          <a:p>
            <a:r>
              <a:rPr lang="en-US" sz="3600" dirty="0"/>
              <a:t>More broadly, the book is about the past, present and future of currency, from early coins to paper currency to digital and cryptocurrencies.</a:t>
            </a:r>
          </a:p>
          <a:p>
            <a:pPr lvl="1"/>
            <a:r>
              <a:rPr lang="en-US" sz="3200" dirty="0"/>
              <a:t>Major innovations generally come from the private sector but eventually government regulates, and sometimes appropriates</a:t>
            </a:r>
          </a:p>
          <a:p>
            <a:pPr marL="0" indent="0">
              <a:buNone/>
            </a:pPr>
            <a:endParaRPr lang="en-US" sz="3600" dirty="0"/>
          </a:p>
          <a:p>
            <a:pPr marL="0" indent="0">
              <a:buNone/>
            </a:pPr>
            <a:endParaRPr lang="en-US" sz="3600" dirty="0"/>
          </a:p>
          <a:p>
            <a:pPr marL="0" indent="0">
              <a:buNone/>
            </a:pPr>
            <a:endParaRPr lang="en-US" sz="3600" dirty="0"/>
          </a:p>
        </p:txBody>
      </p:sp>
      <p:sp>
        <p:nvSpPr>
          <p:cNvPr id="4" name="Slide Number Placeholder 3">
            <a:extLst>
              <a:ext uri="{FF2B5EF4-FFF2-40B4-BE49-F238E27FC236}">
                <a16:creationId xmlns:a16="http://schemas.microsoft.com/office/drawing/2014/main" id="{0FDC7CC4-3CA0-45E8-A8AA-BCE2A70DACBE}"/>
              </a:ext>
            </a:extLst>
          </p:cNvPr>
          <p:cNvSpPr>
            <a:spLocks noGrp="1"/>
          </p:cNvSpPr>
          <p:nvPr>
            <p:ph type="sldNum" sz="quarter" idx="12"/>
          </p:nvPr>
        </p:nvSpPr>
        <p:spPr/>
        <p:txBody>
          <a:bodyPr/>
          <a:lstStyle/>
          <a:p>
            <a:fld id="{30EBF5E3-CC93-4729-AC58-5195FBBC6511}" type="slidenum">
              <a:rPr lang="en-US" smtClean="0"/>
              <a:t>2</a:t>
            </a:fld>
            <a:endParaRPr lang="en-US" dirty="0"/>
          </a:p>
        </p:txBody>
      </p:sp>
    </p:spTree>
    <p:extLst>
      <p:ext uri="{BB962C8B-B14F-4D97-AF65-F5344CB8AC3E}">
        <p14:creationId xmlns:p14="http://schemas.microsoft.com/office/powerpoint/2010/main" val="1255811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2">
            <a:extLst>
              <a:ext uri="{FF2B5EF4-FFF2-40B4-BE49-F238E27FC236}">
                <a16:creationId xmlns:a16="http://schemas.microsoft.com/office/drawing/2014/main" id="{D8BDCF71-8AEA-41C4-8CDA-353EF995C00F}"/>
              </a:ext>
            </a:extLst>
          </p:cNvPr>
          <p:cNvGraphicFramePr>
            <a:graphicFrameLocks/>
          </p:cNvGraphicFramePr>
          <p:nvPr>
            <p:extLst/>
          </p:nvPr>
        </p:nvGraphicFramePr>
        <p:xfrm>
          <a:off x="643467" y="643466"/>
          <a:ext cx="10905066" cy="557106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78B909C5-E05F-4651-B8B8-4E9E219E69DE}"/>
              </a:ext>
            </a:extLst>
          </p:cNvPr>
          <p:cNvSpPr txBox="1"/>
          <p:nvPr/>
        </p:nvSpPr>
        <p:spPr>
          <a:xfrm>
            <a:off x="309715" y="95864"/>
            <a:ext cx="10552471" cy="584775"/>
          </a:xfrm>
          <a:prstGeom prst="rect">
            <a:avLst/>
          </a:prstGeom>
          <a:noFill/>
        </p:spPr>
        <p:txBody>
          <a:bodyPr wrap="square" rtlCol="0">
            <a:spAutoFit/>
          </a:bodyPr>
          <a:lstStyle/>
          <a:p>
            <a:pPr algn="ctr"/>
            <a:r>
              <a:rPr lang="en-US" sz="3200" dirty="0"/>
              <a:t>Sweden</a:t>
            </a:r>
          </a:p>
        </p:txBody>
      </p:sp>
      <p:sp>
        <p:nvSpPr>
          <p:cNvPr id="6" name="TextBox 5">
            <a:extLst>
              <a:ext uri="{FF2B5EF4-FFF2-40B4-BE49-F238E27FC236}">
                <a16:creationId xmlns:a16="http://schemas.microsoft.com/office/drawing/2014/main" id="{423601CE-2428-4931-85D4-C0C0A9BF614B}"/>
              </a:ext>
            </a:extLst>
          </p:cNvPr>
          <p:cNvSpPr txBox="1"/>
          <p:nvPr/>
        </p:nvSpPr>
        <p:spPr>
          <a:xfrm>
            <a:off x="309715" y="6540910"/>
            <a:ext cx="2962093" cy="369332"/>
          </a:xfrm>
          <a:prstGeom prst="rect">
            <a:avLst/>
          </a:prstGeom>
          <a:noFill/>
        </p:spPr>
        <p:txBody>
          <a:bodyPr wrap="none" rtlCol="0">
            <a:spAutoFit/>
          </a:bodyPr>
          <a:lstStyle/>
          <a:p>
            <a:r>
              <a:rPr lang="en-US" dirty="0"/>
              <a:t>Source, Rogoff 2017, updated</a:t>
            </a:r>
          </a:p>
        </p:txBody>
      </p:sp>
      <p:sp>
        <p:nvSpPr>
          <p:cNvPr id="4" name="Slide Number Placeholder 3">
            <a:extLst>
              <a:ext uri="{FF2B5EF4-FFF2-40B4-BE49-F238E27FC236}">
                <a16:creationId xmlns:a16="http://schemas.microsoft.com/office/drawing/2014/main" id="{A0066E2D-81A7-4D33-8E2F-2C480F7D37A2}"/>
              </a:ext>
            </a:extLst>
          </p:cNvPr>
          <p:cNvSpPr>
            <a:spLocks noGrp="1"/>
          </p:cNvSpPr>
          <p:nvPr>
            <p:ph type="sldNum" sz="quarter" idx="12"/>
          </p:nvPr>
        </p:nvSpPr>
        <p:spPr/>
        <p:txBody>
          <a:bodyPr/>
          <a:lstStyle/>
          <a:p>
            <a:fld id="{30EBF5E3-CC93-4729-AC58-5195FBBC6511}" type="slidenum">
              <a:rPr lang="en-US" smtClean="0"/>
              <a:t>20</a:t>
            </a:fld>
            <a:endParaRPr lang="en-US" dirty="0"/>
          </a:p>
        </p:txBody>
      </p:sp>
    </p:spTree>
    <p:extLst>
      <p:ext uri="{BB962C8B-B14F-4D97-AF65-F5344CB8AC3E}">
        <p14:creationId xmlns:p14="http://schemas.microsoft.com/office/powerpoint/2010/main" val="1457144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520853735"/>
              </p:ext>
            </p:extLst>
          </p:nvPr>
        </p:nvGraphicFramePr>
        <p:xfrm>
          <a:off x="643467" y="699450"/>
          <a:ext cx="10905066" cy="5571067"/>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0C5BC908-204F-4B36-B9E0-3790BFEBF661}"/>
              </a:ext>
            </a:extLst>
          </p:cNvPr>
          <p:cNvSpPr>
            <a:spLocks noGrp="1"/>
          </p:cNvSpPr>
          <p:nvPr>
            <p:ph type="sldNum" sz="quarter" idx="12"/>
          </p:nvPr>
        </p:nvSpPr>
        <p:spPr/>
        <p:txBody>
          <a:bodyPr/>
          <a:lstStyle/>
          <a:p>
            <a:fld id="{30EBF5E3-CC93-4729-AC58-5195FBBC6511}" type="slidenum">
              <a:rPr lang="en-US" smtClean="0"/>
              <a:t>21</a:t>
            </a:fld>
            <a:endParaRPr lang="en-US" dirty="0"/>
          </a:p>
        </p:txBody>
      </p:sp>
    </p:spTree>
    <p:extLst>
      <p:ext uri="{BB962C8B-B14F-4D97-AF65-F5344CB8AC3E}">
        <p14:creationId xmlns:p14="http://schemas.microsoft.com/office/powerpoint/2010/main" val="1072111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98853-FF51-4257-82FA-EC31D24828AE}"/>
              </a:ext>
            </a:extLst>
          </p:cNvPr>
          <p:cNvSpPr>
            <a:spLocks noGrp="1"/>
          </p:cNvSpPr>
          <p:nvPr>
            <p:ph type="title"/>
          </p:nvPr>
        </p:nvSpPr>
        <p:spPr/>
        <p:txBody>
          <a:bodyPr>
            <a:normAutofit fontScale="90000"/>
          </a:bodyPr>
          <a:lstStyle/>
          <a:p>
            <a:r>
              <a:rPr lang="en-US" dirty="0"/>
              <a:t>Some policies such as tax on bank transactions expand use of cash, and these costs must be weighed again benefits of higher revenue</a:t>
            </a:r>
          </a:p>
        </p:txBody>
      </p:sp>
      <p:sp>
        <p:nvSpPr>
          <p:cNvPr id="3" name="Content Placeholder 2">
            <a:extLst>
              <a:ext uri="{FF2B5EF4-FFF2-40B4-BE49-F238E27FC236}">
                <a16:creationId xmlns:a16="http://schemas.microsoft.com/office/drawing/2014/main" id="{77D6AE4B-C7C2-4441-8857-6EC7B446FD8F}"/>
              </a:ext>
            </a:extLst>
          </p:cNvPr>
          <p:cNvSpPr>
            <a:spLocks noGrp="1"/>
          </p:cNvSpPr>
          <p:nvPr>
            <p:ph idx="1"/>
          </p:nvPr>
        </p:nvSpPr>
        <p:spPr>
          <a:xfrm>
            <a:off x="984738" y="2508737"/>
            <a:ext cx="10369062" cy="3668225"/>
          </a:xfrm>
        </p:spPr>
        <p:txBody>
          <a:bodyPr/>
          <a:lstStyle/>
          <a:p>
            <a:r>
              <a:rPr lang="en-US" dirty="0"/>
              <a:t>This is a difficult question that needs to be studied, as replacing the lost revenue would require other distorting taxes.  </a:t>
            </a:r>
          </a:p>
          <a:p>
            <a:r>
              <a:rPr lang="en-US" dirty="0"/>
              <a:t>However, to the extent that a reduction in cash helped shift economy towards greater formalization, some of the lost taxes might be recovered</a:t>
            </a:r>
          </a:p>
          <a:p>
            <a:pPr lvl="1"/>
            <a:r>
              <a:rPr lang="en-US" dirty="0"/>
              <a:t>Importantly, the transition may take time and it can be dangerous to replace revenue by borrowing (as for example Argentina tried to do when it tried to control inflation and money printing but lost seigniorage revenue)</a:t>
            </a:r>
          </a:p>
        </p:txBody>
      </p:sp>
      <p:sp>
        <p:nvSpPr>
          <p:cNvPr id="4" name="Slide Number Placeholder 3">
            <a:extLst>
              <a:ext uri="{FF2B5EF4-FFF2-40B4-BE49-F238E27FC236}">
                <a16:creationId xmlns:a16="http://schemas.microsoft.com/office/drawing/2014/main" id="{2DD45709-17C5-4889-B2E4-F0D353260312}"/>
              </a:ext>
            </a:extLst>
          </p:cNvPr>
          <p:cNvSpPr>
            <a:spLocks noGrp="1"/>
          </p:cNvSpPr>
          <p:nvPr>
            <p:ph type="sldNum" sz="quarter" idx="12"/>
          </p:nvPr>
        </p:nvSpPr>
        <p:spPr/>
        <p:txBody>
          <a:bodyPr/>
          <a:lstStyle/>
          <a:p>
            <a:fld id="{30EBF5E3-CC93-4729-AC58-5195FBBC6511}" type="slidenum">
              <a:rPr lang="en-US" smtClean="0"/>
              <a:t>22</a:t>
            </a:fld>
            <a:endParaRPr lang="en-US" dirty="0"/>
          </a:p>
        </p:txBody>
      </p:sp>
    </p:spTree>
    <p:extLst>
      <p:ext uri="{BB962C8B-B14F-4D97-AF65-F5344CB8AC3E}">
        <p14:creationId xmlns:p14="http://schemas.microsoft.com/office/powerpoint/2010/main" val="1193569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6BDFD-74A7-428A-A0E8-82AEE4C335A6}"/>
              </a:ext>
            </a:extLst>
          </p:cNvPr>
          <p:cNvSpPr>
            <a:spLocks noGrp="1"/>
          </p:cNvSpPr>
          <p:nvPr>
            <p:ph type="title"/>
          </p:nvPr>
        </p:nvSpPr>
        <p:spPr>
          <a:xfrm>
            <a:off x="-1" y="365126"/>
            <a:ext cx="11590215" cy="531108"/>
          </a:xfrm>
        </p:spPr>
        <p:txBody>
          <a:bodyPr>
            <a:normAutofit fontScale="90000"/>
          </a:bodyPr>
          <a:lstStyle/>
          <a:p>
            <a:r>
              <a:rPr lang="en-US" dirty="0"/>
              <a:t>There are Different Types of Financial transactions taxes</a:t>
            </a:r>
          </a:p>
        </p:txBody>
      </p:sp>
      <p:sp>
        <p:nvSpPr>
          <p:cNvPr id="3" name="Content Placeholder 2">
            <a:extLst>
              <a:ext uri="{FF2B5EF4-FFF2-40B4-BE49-F238E27FC236}">
                <a16:creationId xmlns:a16="http://schemas.microsoft.com/office/drawing/2014/main" id="{6B22B8F6-FEDE-497A-A7D9-6BFA98598E93}"/>
              </a:ext>
            </a:extLst>
          </p:cNvPr>
          <p:cNvSpPr>
            <a:spLocks noGrp="1"/>
          </p:cNvSpPr>
          <p:nvPr>
            <p:ph idx="1"/>
          </p:nvPr>
        </p:nvSpPr>
        <p:spPr>
          <a:xfrm>
            <a:off x="78723" y="1017346"/>
            <a:ext cx="11990146" cy="5716513"/>
          </a:xfrm>
        </p:spPr>
        <p:txBody>
          <a:bodyPr>
            <a:normAutofit fontScale="92500" lnSpcReduction="10000"/>
          </a:bodyPr>
          <a:lstStyle/>
          <a:p>
            <a:r>
              <a:rPr lang="en-US" dirty="0"/>
              <a:t>The UK has a “stamp tax” on stock transfers; raises an average of about .3% of GDP.</a:t>
            </a:r>
          </a:p>
          <a:p>
            <a:r>
              <a:rPr lang="en-US" dirty="0"/>
              <a:t>Some European governments are proposing a broader financial transactions tax that would also cover bond sales and derivatives, in part to account for the fact the value added tax does not currently apply to financial transactions</a:t>
            </a:r>
          </a:p>
          <a:p>
            <a:r>
              <a:rPr lang="en-US" dirty="0"/>
              <a:t>In 2016 Democratic candidate for US President Bernie Sanders proposed a broad financial transactions tax that, he argued, could easily raise several hundred billion dollars while making the financial system safer.</a:t>
            </a:r>
          </a:p>
          <a:p>
            <a:pPr lvl="1"/>
            <a:r>
              <a:rPr lang="en-US" dirty="0"/>
              <a:t>Independent estimates (e.g., by Brookings 2015) suggest that such tax would raise a far lower amount (perhaps 50-75 billion dollars), and would not necessarily make the financial system safer.</a:t>
            </a:r>
          </a:p>
          <a:p>
            <a:pPr lvl="1"/>
            <a:r>
              <a:rPr lang="en-US" dirty="0"/>
              <a:t>Costs probably not as large as opponents say, either</a:t>
            </a:r>
          </a:p>
          <a:p>
            <a:r>
              <a:rPr lang="en-US" dirty="0"/>
              <a:t>Latin American countries (including Colombia) have tended to favor taxes on banking transaction</a:t>
            </a:r>
          </a:p>
          <a:p>
            <a:pPr lvl="1"/>
            <a:r>
              <a:rPr lang="en-US" dirty="0"/>
              <a:t>The direct effect is to raise significant revenue (over 1% of GDP)</a:t>
            </a:r>
          </a:p>
          <a:p>
            <a:pPr lvl="1"/>
            <a:r>
              <a:rPr lang="en-US" dirty="0"/>
              <a:t>Indirect effects, however, may mitigate this gain by incentivizing a switch to cash transaction and the informal economy.</a:t>
            </a:r>
          </a:p>
          <a:p>
            <a:endParaRPr lang="en-US" dirty="0"/>
          </a:p>
          <a:p>
            <a:endParaRPr lang="en-US" dirty="0"/>
          </a:p>
        </p:txBody>
      </p:sp>
      <p:sp>
        <p:nvSpPr>
          <p:cNvPr id="4" name="Slide Number Placeholder 3">
            <a:extLst>
              <a:ext uri="{FF2B5EF4-FFF2-40B4-BE49-F238E27FC236}">
                <a16:creationId xmlns:a16="http://schemas.microsoft.com/office/drawing/2014/main" id="{F1F954FD-9488-4DF8-AFC9-769797F9C731}"/>
              </a:ext>
            </a:extLst>
          </p:cNvPr>
          <p:cNvSpPr>
            <a:spLocks noGrp="1"/>
          </p:cNvSpPr>
          <p:nvPr>
            <p:ph type="sldNum" sz="quarter" idx="12"/>
          </p:nvPr>
        </p:nvSpPr>
        <p:spPr/>
        <p:txBody>
          <a:bodyPr/>
          <a:lstStyle/>
          <a:p>
            <a:fld id="{30EBF5E3-CC93-4729-AC58-5195FBBC6511}" type="slidenum">
              <a:rPr lang="en-US" smtClean="0"/>
              <a:t>23</a:t>
            </a:fld>
            <a:endParaRPr lang="en-US" dirty="0"/>
          </a:p>
        </p:txBody>
      </p:sp>
    </p:spTree>
    <p:extLst>
      <p:ext uri="{BB962C8B-B14F-4D97-AF65-F5344CB8AC3E}">
        <p14:creationId xmlns:p14="http://schemas.microsoft.com/office/powerpoint/2010/main" val="3171940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528883" cy="1664023"/>
          </a:xfrm>
        </p:spPr>
        <p:txBody>
          <a:bodyPr>
            <a:normAutofit fontScale="90000"/>
          </a:bodyPr>
          <a:lstStyle/>
          <a:p>
            <a:r>
              <a:rPr lang="en-US" dirty="0"/>
              <a:t>John Maynard Keynes recommended a financial transaction tax on stocks to reduce speculation</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62943" y="2223154"/>
            <a:ext cx="3269945" cy="4304315"/>
          </a:xfrm>
        </p:spPr>
      </p:pic>
      <p:sp>
        <p:nvSpPr>
          <p:cNvPr id="3" name="Slide Number Placeholder 2">
            <a:extLst>
              <a:ext uri="{FF2B5EF4-FFF2-40B4-BE49-F238E27FC236}">
                <a16:creationId xmlns:a16="http://schemas.microsoft.com/office/drawing/2014/main" id="{468C51F5-D82E-4D20-AB04-DCD73649B875}"/>
              </a:ext>
            </a:extLst>
          </p:cNvPr>
          <p:cNvSpPr>
            <a:spLocks noGrp="1"/>
          </p:cNvSpPr>
          <p:nvPr>
            <p:ph type="sldNum" sz="quarter" idx="12"/>
          </p:nvPr>
        </p:nvSpPr>
        <p:spPr/>
        <p:txBody>
          <a:bodyPr/>
          <a:lstStyle/>
          <a:p>
            <a:fld id="{30EBF5E3-CC93-4729-AC58-5195FBBC6511}" type="slidenum">
              <a:rPr lang="en-US" smtClean="0"/>
              <a:t>24</a:t>
            </a:fld>
            <a:endParaRPr lang="en-US" dirty="0"/>
          </a:p>
        </p:txBody>
      </p:sp>
    </p:spTree>
    <p:extLst>
      <p:ext uri="{BB962C8B-B14F-4D97-AF65-F5344CB8AC3E}">
        <p14:creationId xmlns:p14="http://schemas.microsoft.com/office/powerpoint/2010/main" val="3157152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57365-CAF4-406D-93A8-68D0A1D0FB34}"/>
              </a:ext>
            </a:extLst>
          </p:cNvPr>
          <p:cNvSpPr>
            <a:spLocks noGrp="1"/>
          </p:cNvSpPr>
          <p:nvPr>
            <p:ph type="title"/>
          </p:nvPr>
        </p:nvSpPr>
        <p:spPr/>
        <p:txBody>
          <a:bodyPr/>
          <a:lstStyle/>
          <a:p>
            <a:r>
              <a:rPr lang="en-US" dirty="0"/>
              <a:t>Bank transactions taxes can raise significant revenue but are distorting</a:t>
            </a:r>
          </a:p>
        </p:txBody>
      </p:sp>
      <p:sp>
        <p:nvSpPr>
          <p:cNvPr id="3" name="Content Placeholder 2">
            <a:extLst>
              <a:ext uri="{FF2B5EF4-FFF2-40B4-BE49-F238E27FC236}">
                <a16:creationId xmlns:a16="http://schemas.microsoft.com/office/drawing/2014/main" id="{107B6887-D704-4ED4-8EF2-EBDF65C4D6E1}"/>
              </a:ext>
            </a:extLst>
          </p:cNvPr>
          <p:cNvSpPr>
            <a:spLocks noGrp="1"/>
          </p:cNvSpPr>
          <p:nvPr>
            <p:ph idx="1"/>
          </p:nvPr>
        </p:nvSpPr>
        <p:spPr>
          <a:xfrm>
            <a:off x="199836" y="1690689"/>
            <a:ext cx="11882749" cy="4619278"/>
          </a:xfrm>
        </p:spPr>
        <p:txBody>
          <a:bodyPr>
            <a:normAutofit fontScale="92500" lnSpcReduction="10000"/>
          </a:bodyPr>
          <a:lstStyle/>
          <a:p>
            <a:r>
              <a:rPr lang="en-US" dirty="0"/>
              <a:t>Econometric estimates from Bank for International Settlements (Restrepo, May 2018) examines introduction of bank transactions taxes across seven Latin America implemented since 1980s:</a:t>
            </a:r>
            <a:r>
              <a:rPr lang="es-ES" dirty="0"/>
              <a:t>Argentina, Brazil, Bolivia, Colombia, Ecuador, Perú and Venezuela.</a:t>
            </a:r>
          </a:p>
          <a:p>
            <a:r>
              <a:rPr lang="es-ES" dirty="0"/>
              <a:t>BIS paper finds </a:t>
            </a:r>
            <a:r>
              <a:rPr lang="en-US" dirty="0"/>
              <a:t>that</a:t>
            </a:r>
            <a:r>
              <a:rPr lang="es-ES" dirty="0"/>
              <a:t> ratio of bank credit </a:t>
            </a:r>
            <a:r>
              <a:rPr lang="en-US" dirty="0"/>
              <a:t>to</a:t>
            </a:r>
            <a:r>
              <a:rPr lang="es-ES" dirty="0"/>
              <a:t> GDP </a:t>
            </a:r>
            <a:r>
              <a:rPr lang="en-GB" dirty="0"/>
              <a:t>decreases</a:t>
            </a:r>
            <a:r>
              <a:rPr lang="es-ES" dirty="0"/>
              <a:t> by an </a:t>
            </a:r>
            <a:r>
              <a:rPr lang="es-ES" dirty="0" err="1"/>
              <a:t>estimated</a:t>
            </a:r>
            <a:r>
              <a:rPr lang="es-ES" dirty="0"/>
              <a:t> 4% of GDP after </a:t>
            </a:r>
            <a:r>
              <a:rPr lang="es-ES" dirty="0" err="1"/>
              <a:t>introduction</a:t>
            </a:r>
            <a:r>
              <a:rPr lang="es-ES" dirty="0"/>
              <a:t> of bank </a:t>
            </a:r>
            <a:r>
              <a:rPr lang="es-ES" dirty="0" err="1"/>
              <a:t>transactions</a:t>
            </a:r>
            <a:r>
              <a:rPr lang="es-ES" dirty="0"/>
              <a:t> </a:t>
            </a:r>
            <a:r>
              <a:rPr lang="es-ES" dirty="0" err="1"/>
              <a:t>tax</a:t>
            </a:r>
            <a:r>
              <a:rPr lang="es-ES" dirty="0"/>
              <a:t>, </a:t>
            </a:r>
            <a:r>
              <a:rPr lang="es-ES" dirty="0" err="1"/>
              <a:t>which</a:t>
            </a:r>
            <a:r>
              <a:rPr lang="es-ES" dirty="0"/>
              <a:t> </a:t>
            </a:r>
            <a:r>
              <a:rPr lang="es-ES" dirty="0" err="1"/>
              <a:t>is</a:t>
            </a:r>
            <a:r>
              <a:rPr lang="es-ES" dirty="0"/>
              <a:t> </a:t>
            </a:r>
            <a:r>
              <a:rPr lang="es-ES" dirty="0" err="1"/>
              <a:t>substantial</a:t>
            </a:r>
            <a:r>
              <a:rPr lang="es-ES" dirty="0"/>
              <a:t> </a:t>
            </a:r>
            <a:r>
              <a:rPr lang="es-ES" dirty="0" err="1"/>
              <a:t>given</a:t>
            </a:r>
            <a:r>
              <a:rPr lang="es-ES" dirty="0"/>
              <a:t> </a:t>
            </a:r>
            <a:r>
              <a:rPr lang="es-ES" dirty="0" err="1"/>
              <a:t>that</a:t>
            </a:r>
            <a:r>
              <a:rPr lang="es-ES" dirty="0"/>
              <a:t> bank credit </a:t>
            </a:r>
            <a:r>
              <a:rPr lang="es-ES" dirty="0" err="1"/>
              <a:t>to</a:t>
            </a:r>
            <a:r>
              <a:rPr lang="es-ES" dirty="0"/>
              <a:t> GDP </a:t>
            </a:r>
            <a:r>
              <a:rPr lang="es-ES" dirty="0" err="1"/>
              <a:t>averages</a:t>
            </a:r>
            <a:r>
              <a:rPr lang="es-ES" dirty="0"/>
              <a:t> </a:t>
            </a:r>
            <a:r>
              <a:rPr lang="es-ES" dirty="0" err="1"/>
              <a:t>under</a:t>
            </a:r>
            <a:r>
              <a:rPr lang="es-ES" dirty="0"/>
              <a:t> 30%. (Note: </a:t>
            </a:r>
            <a:r>
              <a:rPr lang="es-ES" dirty="0" err="1"/>
              <a:t>this</a:t>
            </a:r>
            <a:r>
              <a:rPr lang="es-ES" dirty="0"/>
              <a:t> </a:t>
            </a:r>
            <a:r>
              <a:rPr lang="es-ES" dirty="0" err="1"/>
              <a:t>is</a:t>
            </a:r>
            <a:r>
              <a:rPr lang="es-ES" dirty="0"/>
              <a:t> an </a:t>
            </a:r>
            <a:r>
              <a:rPr lang="es-ES" dirty="0" err="1"/>
              <a:t>econometric</a:t>
            </a:r>
            <a:r>
              <a:rPr lang="es-ES" dirty="0"/>
              <a:t> </a:t>
            </a:r>
            <a:r>
              <a:rPr lang="es-ES" dirty="0" err="1"/>
              <a:t>estimate</a:t>
            </a:r>
            <a:r>
              <a:rPr lang="es-ES" dirty="0"/>
              <a:t> </a:t>
            </a:r>
            <a:r>
              <a:rPr lang="es-ES" dirty="0" err="1"/>
              <a:t>subject</a:t>
            </a:r>
            <a:r>
              <a:rPr lang="es-ES" dirty="0"/>
              <a:t> </a:t>
            </a:r>
            <a:r>
              <a:rPr lang="es-ES" dirty="0" err="1"/>
              <a:t>to</a:t>
            </a:r>
            <a:r>
              <a:rPr lang="es-ES" dirty="0"/>
              <a:t> standard error.) </a:t>
            </a:r>
          </a:p>
          <a:p>
            <a:r>
              <a:rPr lang="en-US" dirty="0"/>
              <a:t>The ratio of cash relative to bank deposits rises (estimate) by almost a third.</a:t>
            </a:r>
          </a:p>
          <a:p>
            <a:r>
              <a:rPr lang="en-US" dirty="0"/>
              <a:t>There is a negative impact on growth particularly in small and medium firms dependent on bank financing.</a:t>
            </a:r>
          </a:p>
          <a:p>
            <a:r>
              <a:rPr lang="en-US" dirty="0"/>
              <a:t>Caution: further study required to better refine and confirm the above results</a:t>
            </a:r>
          </a:p>
        </p:txBody>
      </p:sp>
      <p:sp>
        <p:nvSpPr>
          <p:cNvPr id="5" name="TextBox 4">
            <a:extLst>
              <a:ext uri="{FF2B5EF4-FFF2-40B4-BE49-F238E27FC236}">
                <a16:creationId xmlns:a16="http://schemas.microsoft.com/office/drawing/2014/main" id="{70AB9C0D-161D-4F44-8B15-1BC49570615F}"/>
              </a:ext>
            </a:extLst>
          </p:cNvPr>
          <p:cNvSpPr txBox="1"/>
          <p:nvPr/>
        </p:nvSpPr>
        <p:spPr>
          <a:xfrm>
            <a:off x="199836" y="6309967"/>
            <a:ext cx="2455672" cy="369332"/>
          </a:xfrm>
          <a:prstGeom prst="rect">
            <a:avLst/>
          </a:prstGeom>
          <a:noFill/>
        </p:spPr>
        <p:txBody>
          <a:bodyPr wrap="none" rtlCol="0">
            <a:spAutoFit/>
          </a:bodyPr>
          <a:lstStyle/>
          <a:p>
            <a:r>
              <a:rPr lang="en-US" dirty="0"/>
              <a:t>Restrepo, BIS, May 2018</a:t>
            </a:r>
          </a:p>
        </p:txBody>
      </p:sp>
      <p:sp>
        <p:nvSpPr>
          <p:cNvPr id="4" name="Slide Number Placeholder 3">
            <a:extLst>
              <a:ext uri="{FF2B5EF4-FFF2-40B4-BE49-F238E27FC236}">
                <a16:creationId xmlns:a16="http://schemas.microsoft.com/office/drawing/2014/main" id="{AFEDEDE4-A4B1-422B-8D97-30CBFDE907E5}"/>
              </a:ext>
            </a:extLst>
          </p:cNvPr>
          <p:cNvSpPr>
            <a:spLocks noGrp="1"/>
          </p:cNvSpPr>
          <p:nvPr>
            <p:ph type="sldNum" sz="quarter" idx="12"/>
          </p:nvPr>
        </p:nvSpPr>
        <p:spPr/>
        <p:txBody>
          <a:bodyPr/>
          <a:lstStyle/>
          <a:p>
            <a:fld id="{30EBF5E3-CC93-4729-AC58-5195FBBC6511}" type="slidenum">
              <a:rPr lang="en-US" smtClean="0"/>
              <a:t>25</a:t>
            </a:fld>
            <a:endParaRPr lang="en-US" dirty="0"/>
          </a:p>
        </p:txBody>
      </p:sp>
    </p:spTree>
    <p:extLst>
      <p:ext uri="{BB962C8B-B14F-4D97-AF65-F5344CB8AC3E}">
        <p14:creationId xmlns:p14="http://schemas.microsoft.com/office/powerpoint/2010/main" val="1179042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4BF9B-36A5-4FD9-80E0-40C0112F7674}"/>
              </a:ext>
            </a:extLst>
          </p:cNvPr>
          <p:cNvPicPr>
            <a:picLocks noChangeAspect="1"/>
          </p:cNvPicPr>
          <p:nvPr/>
        </p:nvPicPr>
        <p:blipFill>
          <a:blip r:embed="rId2"/>
          <a:stretch>
            <a:fillRect/>
          </a:stretch>
        </p:blipFill>
        <p:spPr>
          <a:xfrm>
            <a:off x="2211754" y="545007"/>
            <a:ext cx="8401537" cy="6028582"/>
          </a:xfrm>
          <a:prstGeom prst="rect">
            <a:avLst/>
          </a:prstGeom>
        </p:spPr>
      </p:pic>
      <p:sp>
        <p:nvSpPr>
          <p:cNvPr id="5" name="TextBox 4">
            <a:extLst>
              <a:ext uri="{FF2B5EF4-FFF2-40B4-BE49-F238E27FC236}">
                <a16:creationId xmlns:a16="http://schemas.microsoft.com/office/drawing/2014/main" id="{9B241A97-7D9B-4591-BE84-3049A5D80E3B}"/>
              </a:ext>
            </a:extLst>
          </p:cNvPr>
          <p:cNvSpPr txBox="1"/>
          <p:nvPr/>
        </p:nvSpPr>
        <p:spPr>
          <a:xfrm>
            <a:off x="121113" y="109001"/>
            <a:ext cx="12002258" cy="461665"/>
          </a:xfrm>
          <a:prstGeom prst="rect">
            <a:avLst/>
          </a:prstGeom>
          <a:noFill/>
        </p:spPr>
        <p:txBody>
          <a:bodyPr wrap="square" rtlCol="0">
            <a:spAutoFit/>
          </a:bodyPr>
          <a:lstStyle/>
          <a:p>
            <a:r>
              <a:rPr lang="en-US" sz="2400" dirty="0"/>
              <a:t>Pauses in financial reform the norm after implementation of bank transactions taxes (red bars)  </a:t>
            </a:r>
          </a:p>
        </p:txBody>
      </p:sp>
      <p:sp>
        <p:nvSpPr>
          <p:cNvPr id="3" name="TextBox 2">
            <a:extLst>
              <a:ext uri="{FF2B5EF4-FFF2-40B4-BE49-F238E27FC236}">
                <a16:creationId xmlns:a16="http://schemas.microsoft.com/office/drawing/2014/main" id="{024EC791-97B6-4019-9CFF-199212DEB71B}"/>
              </a:ext>
            </a:extLst>
          </p:cNvPr>
          <p:cNvSpPr txBox="1"/>
          <p:nvPr/>
        </p:nvSpPr>
        <p:spPr>
          <a:xfrm>
            <a:off x="8268677" y="5830277"/>
            <a:ext cx="2749920" cy="369332"/>
          </a:xfrm>
          <a:prstGeom prst="rect">
            <a:avLst/>
          </a:prstGeom>
          <a:noFill/>
        </p:spPr>
        <p:txBody>
          <a:bodyPr wrap="none" rtlCol="0">
            <a:spAutoFit/>
          </a:bodyPr>
          <a:lstStyle/>
          <a:p>
            <a:r>
              <a:rPr lang="en-US" dirty="0"/>
              <a:t>Source: Restrepo, BIS, 2018</a:t>
            </a:r>
          </a:p>
        </p:txBody>
      </p:sp>
      <p:sp>
        <p:nvSpPr>
          <p:cNvPr id="4" name="Slide Number Placeholder 3">
            <a:extLst>
              <a:ext uri="{FF2B5EF4-FFF2-40B4-BE49-F238E27FC236}">
                <a16:creationId xmlns:a16="http://schemas.microsoft.com/office/drawing/2014/main" id="{2ED06DDC-2B97-4D0E-BD1E-163397A281B8}"/>
              </a:ext>
            </a:extLst>
          </p:cNvPr>
          <p:cNvSpPr>
            <a:spLocks noGrp="1"/>
          </p:cNvSpPr>
          <p:nvPr>
            <p:ph type="sldNum" sz="quarter" idx="12"/>
          </p:nvPr>
        </p:nvSpPr>
        <p:spPr/>
        <p:txBody>
          <a:bodyPr/>
          <a:lstStyle/>
          <a:p>
            <a:fld id="{30EBF5E3-CC93-4729-AC58-5195FBBC6511}" type="slidenum">
              <a:rPr lang="en-US" smtClean="0"/>
              <a:t>26</a:t>
            </a:fld>
            <a:endParaRPr lang="en-US" dirty="0"/>
          </a:p>
        </p:txBody>
      </p:sp>
    </p:spTree>
    <p:extLst>
      <p:ext uri="{BB962C8B-B14F-4D97-AF65-F5344CB8AC3E}">
        <p14:creationId xmlns:p14="http://schemas.microsoft.com/office/powerpoint/2010/main" val="27413668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CFA5C9-A32E-4909-A883-B4B0157574A7}"/>
              </a:ext>
            </a:extLst>
          </p:cNvPr>
          <p:cNvSpPr>
            <a:spLocks noGrp="1"/>
          </p:cNvSpPr>
          <p:nvPr>
            <p:ph idx="1"/>
          </p:nvPr>
        </p:nvSpPr>
        <p:spPr/>
        <p:txBody>
          <a:bodyPr/>
          <a:lstStyle/>
          <a:p>
            <a:r>
              <a:rPr lang="en-US" dirty="0"/>
              <a:t>Previous table is BIS 2018: The Financial Reform Index from </a:t>
            </a:r>
            <a:r>
              <a:rPr lang="en-US" dirty="0" err="1"/>
              <a:t>Abiad</a:t>
            </a:r>
            <a:r>
              <a:rPr lang="en-US" dirty="0"/>
              <a:t> et al (2009) is plotted in solid lines for each country. Vertical bars highlight periods  where bank account debits taxes were implemented. The Financial Reform Index records financial policy changes along  seven different dimensions: credit controls and reserve requirements, interest rate controls, entry barriers, state ownership policies on securities markets, banking regulations, and restrictions on the capital account. </a:t>
            </a:r>
          </a:p>
        </p:txBody>
      </p:sp>
      <p:sp>
        <p:nvSpPr>
          <p:cNvPr id="2" name="Slide Number Placeholder 1">
            <a:extLst>
              <a:ext uri="{FF2B5EF4-FFF2-40B4-BE49-F238E27FC236}">
                <a16:creationId xmlns:a16="http://schemas.microsoft.com/office/drawing/2014/main" id="{512404BE-3D9F-45EB-B78D-DDEBA074136C}"/>
              </a:ext>
            </a:extLst>
          </p:cNvPr>
          <p:cNvSpPr>
            <a:spLocks noGrp="1"/>
          </p:cNvSpPr>
          <p:nvPr>
            <p:ph type="sldNum" sz="quarter" idx="12"/>
          </p:nvPr>
        </p:nvSpPr>
        <p:spPr/>
        <p:txBody>
          <a:bodyPr/>
          <a:lstStyle/>
          <a:p>
            <a:fld id="{30EBF5E3-CC93-4729-AC58-5195FBBC6511}" type="slidenum">
              <a:rPr lang="en-US" smtClean="0"/>
              <a:t>27</a:t>
            </a:fld>
            <a:endParaRPr lang="en-US" dirty="0"/>
          </a:p>
        </p:txBody>
      </p:sp>
    </p:spTree>
    <p:extLst>
      <p:ext uri="{BB962C8B-B14F-4D97-AF65-F5344CB8AC3E}">
        <p14:creationId xmlns:p14="http://schemas.microsoft.com/office/powerpoint/2010/main" val="1171619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FF8F6-EEAE-4A65-826B-BD2293CF30B2}"/>
              </a:ext>
            </a:extLst>
          </p:cNvPr>
          <p:cNvSpPr>
            <a:spLocks noGrp="1"/>
          </p:cNvSpPr>
          <p:nvPr>
            <p:ph type="title"/>
          </p:nvPr>
        </p:nvSpPr>
        <p:spPr/>
        <p:txBody>
          <a:bodyPr/>
          <a:lstStyle/>
          <a:p>
            <a:r>
              <a:rPr lang="en-US" dirty="0"/>
              <a:t>Increasing Financial Inclusion</a:t>
            </a:r>
          </a:p>
        </p:txBody>
      </p:sp>
      <p:sp>
        <p:nvSpPr>
          <p:cNvPr id="3" name="Slide Number Placeholder 2">
            <a:extLst>
              <a:ext uri="{FF2B5EF4-FFF2-40B4-BE49-F238E27FC236}">
                <a16:creationId xmlns:a16="http://schemas.microsoft.com/office/drawing/2014/main" id="{B0AC7ECA-5E4D-452D-9BAA-1D9C42D70493}"/>
              </a:ext>
            </a:extLst>
          </p:cNvPr>
          <p:cNvSpPr>
            <a:spLocks noGrp="1"/>
          </p:cNvSpPr>
          <p:nvPr>
            <p:ph type="sldNum" sz="quarter" idx="12"/>
          </p:nvPr>
        </p:nvSpPr>
        <p:spPr/>
        <p:txBody>
          <a:bodyPr/>
          <a:lstStyle/>
          <a:p>
            <a:fld id="{30EBF5E3-CC93-4729-AC58-5195FBBC6511}" type="slidenum">
              <a:rPr lang="en-US" smtClean="0"/>
              <a:t>28</a:t>
            </a:fld>
            <a:endParaRPr lang="en-US" dirty="0"/>
          </a:p>
        </p:txBody>
      </p:sp>
    </p:spTree>
    <p:extLst>
      <p:ext uri="{BB962C8B-B14F-4D97-AF65-F5344CB8AC3E}">
        <p14:creationId xmlns:p14="http://schemas.microsoft.com/office/powerpoint/2010/main" val="3321104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5950" y="914400"/>
            <a:ext cx="8458200" cy="914400"/>
          </a:xfrm>
        </p:spPr>
        <p:txBody>
          <a:bodyPr>
            <a:normAutofit/>
          </a:bodyPr>
          <a:lstStyle/>
          <a:p>
            <a:r>
              <a:rPr lang="en-US" sz="2000" dirty="0">
                <a:solidFill>
                  <a:schemeClr val="accent1">
                    <a:lumMod val="50000"/>
                  </a:schemeClr>
                </a:solidFill>
              </a:rPr>
              <a:t>Globally, about 50 % of adults have a bank account </a:t>
            </a:r>
          </a:p>
          <a:p>
            <a:r>
              <a:rPr lang="en-US" sz="2000" dirty="0">
                <a:solidFill>
                  <a:schemeClr val="accent1">
                    <a:lumMod val="50000"/>
                  </a:schemeClr>
                </a:solidFill>
              </a:rPr>
              <a:t>The other 50 % (2.5 billion) remain “unbanked”</a:t>
            </a:r>
            <a:endParaRPr lang="en-US" sz="2000" dirty="0">
              <a:solidFill>
                <a:schemeClr val="bg2">
                  <a:lumMod val="10000"/>
                </a:schemeClr>
              </a:solidFill>
            </a:endParaRPr>
          </a:p>
          <a:p>
            <a:pPr lvl="1">
              <a:buNone/>
            </a:pPr>
            <a:endParaRPr lang="en-US" sz="1600" dirty="0">
              <a:solidFill>
                <a:schemeClr val="bg2">
                  <a:lumMod val="10000"/>
                </a:schemeClr>
              </a:solidFill>
            </a:endParaRPr>
          </a:p>
          <a:p>
            <a:pPr lvl="1"/>
            <a:endParaRPr lang="en-US" sz="1600" dirty="0">
              <a:solidFill>
                <a:schemeClr val="bg2">
                  <a:lumMod val="10000"/>
                </a:schemeClr>
              </a:solidFill>
            </a:endParaRPr>
          </a:p>
          <a:p>
            <a:pPr>
              <a:buNone/>
            </a:pPr>
            <a:endParaRPr lang="en-US" sz="800" dirty="0">
              <a:solidFill>
                <a:schemeClr val="bg2">
                  <a:lumMod val="10000"/>
                </a:schemeClr>
              </a:solidFill>
            </a:endParaRPr>
          </a:p>
          <a:p>
            <a:pPr>
              <a:buNone/>
            </a:pPr>
            <a:endParaRPr lang="en-US" sz="800" b="1" dirty="0">
              <a:solidFill>
                <a:schemeClr val="bg2">
                  <a:lumMod val="10000"/>
                </a:schemeClr>
              </a:solidFill>
            </a:endParaRPr>
          </a:p>
          <a:p>
            <a:pPr>
              <a:buNone/>
            </a:pPr>
            <a:endParaRPr lang="en-US" sz="2100" i="1" dirty="0">
              <a:solidFill>
                <a:schemeClr val="bg2">
                  <a:lumMod val="10000"/>
                </a:schemeClr>
              </a:solidFill>
            </a:endParaRPr>
          </a:p>
          <a:p>
            <a:pPr>
              <a:buNone/>
            </a:pPr>
            <a:endParaRPr lang="en-US" sz="800" dirty="0">
              <a:solidFill>
                <a:schemeClr val="bg2">
                  <a:lumMod val="10000"/>
                </a:schemeClr>
              </a:solidFill>
            </a:endParaRPr>
          </a:p>
          <a:p>
            <a:pPr>
              <a:buNone/>
            </a:pPr>
            <a:endParaRPr lang="en-US" sz="800" dirty="0">
              <a:solidFill>
                <a:schemeClr val="bg2">
                  <a:lumMod val="10000"/>
                </a:schemeClr>
              </a:solidFill>
            </a:endParaRPr>
          </a:p>
          <a:p>
            <a:pPr lvl="1">
              <a:buNone/>
            </a:pPr>
            <a:endParaRPr lang="en-US" sz="1100" dirty="0">
              <a:solidFill>
                <a:schemeClr val="bg2">
                  <a:lumMod val="10000"/>
                </a:schemeClr>
              </a:solidFill>
            </a:endParaRPr>
          </a:p>
          <a:p>
            <a:pPr lvl="1">
              <a:buNone/>
            </a:pPr>
            <a:endParaRPr lang="en-US" sz="1100" dirty="0">
              <a:solidFill>
                <a:schemeClr val="bg2">
                  <a:lumMod val="10000"/>
                </a:schemeClr>
              </a:solidFill>
            </a:endParaRPr>
          </a:p>
          <a:p>
            <a:pPr>
              <a:buNone/>
            </a:pPr>
            <a:endParaRPr lang="en-US" dirty="0">
              <a:solidFill>
                <a:schemeClr val="bg2">
                  <a:lumMod val="10000"/>
                </a:schemeClr>
              </a:solidFill>
            </a:endParaRPr>
          </a:p>
        </p:txBody>
      </p:sp>
      <p:sp>
        <p:nvSpPr>
          <p:cNvPr id="5" name="Title 4"/>
          <p:cNvSpPr>
            <a:spLocks noGrp="1"/>
          </p:cNvSpPr>
          <p:nvPr>
            <p:ph type="title"/>
          </p:nvPr>
        </p:nvSpPr>
        <p:spPr>
          <a:xfrm>
            <a:off x="1524000" y="274638"/>
            <a:ext cx="9144000" cy="563562"/>
          </a:xfrm>
        </p:spPr>
        <p:txBody>
          <a:bodyPr>
            <a:normAutofit/>
          </a:bodyPr>
          <a:lstStyle/>
          <a:p>
            <a:r>
              <a:rPr lang="en-US" sz="2800" b="1" dirty="0">
                <a:solidFill>
                  <a:schemeClr val="accent1">
                    <a:lumMod val="50000"/>
                  </a:schemeClr>
                </a:solidFill>
              </a:rPr>
              <a:t>Measuring financial inclusion</a:t>
            </a:r>
          </a:p>
        </p:txBody>
      </p:sp>
      <p:sp>
        <p:nvSpPr>
          <p:cNvPr id="8" name="TextBox 7"/>
          <p:cNvSpPr txBox="1"/>
          <p:nvPr/>
        </p:nvSpPr>
        <p:spPr>
          <a:xfrm>
            <a:off x="1524000" y="3"/>
            <a:ext cx="9144000" cy="276999"/>
          </a:xfrm>
          <a:prstGeom prst="rect">
            <a:avLst/>
          </a:prstGeom>
          <a:noFill/>
        </p:spPr>
        <p:txBody>
          <a:bodyPr wrap="square" rtlCol="0">
            <a:spAutoFit/>
          </a:bodyPr>
          <a:lstStyle/>
          <a:p>
            <a:r>
              <a:rPr lang="en-US" sz="1200" dirty="0">
                <a:solidFill>
                  <a:srgbClr val="002060"/>
                </a:solidFill>
              </a:rPr>
              <a:t>Intro                        </a:t>
            </a:r>
            <a:r>
              <a:rPr lang="en-US" sz="1200" b="1" dirty="0">
                <a:solidFill>
                  <a:schemeClr val="accent1">
                    <a:lumMod val="50000"/>
                  </a:schemeClr>
                </a:solidFill>
              </a:rPr>
              <a:t>Measurement and Impact                            </a:t>
            </a:r>
            <a:r>
              <a:rPr lang="en-US" sz="1200" dirty="0">
                <a:solidFill>
                  <a:schemeClr val="accent1">
                    <a:lumMod val="50000"/>
                  </a:schemeClr>
                </a:solidFill>
              </a:rPr>
              <a:t>Public Policy                                       Focus Areas                                      Main Messages</a:t>
            </a:r>
          </a:p>
        </p:txBody>
      </p:sp>
      <p:sp>
        <p:nvSpPr>
          <p:cNvPr id="7" name="TextBox 6"/>
          <p:cNvSpPr txBox="1"/>
          <p:nvPr/>
        </p:nvSpPr>
        <p:spPr>
          <a:xfrm>
            <a:off x="3276600" y="1891286"/>
            <a:ext cx="5638800" cy="369332"/>
          </a:xfrm>
          <a:prstGeom prst="rect">
            <a:avLst/>
          </a:prstGeom>
          <a:noFill/>
        </p:spPr>
        <p:txBody>
          <a:bodyPr wrap="square" rtlCol="0">
            <a:spAutoFit/>
          </a:bodyPr>
          <a:lstStyle/>
          <a:p>
            <a:pPr algn="ctr"/>
            <a:r>
              <a:rPr lang="en-US" b="1" dirty="0"/>
              <a:t>Adults with accounts at a formal financial institution</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6353" y="2352207"/>
            <a:ext cx="7499295" cy="3874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828800" y="6300228"/>
            <a:ext cx="8534400" cy="369332"/>
          </a:xfrm>
          <a:prstGeom prst="rect">
            <a:avLst/>
          </a:prstGeom>
        </p:spPr>
        <p:txBody>
          <a:bodyPr wrap="square">
            <a:spAutoFit/>
          </a:bodyPr>
          <a:lstStyle/>
          <a:p>
            <a:r>
              <a:rPr lang="en-US" i="1" dirty="0"/>
              <a:t>Source: </a:t>
            </a:r>
            <a:r>
              <a:rPr lang="en-US" dirty="0"/>
              <a:t>Global Financial Inclusion (Global </a:t>
            </a:r>
            <a:r>
              <a:rPr lang="en-US" dirty="0" err="1"/>
              <a:t>Findex</a:t>
            </a:r>
            <a:r>
              <a:rPr lang="en-US" dirty="0"/>
              <a:t>) Database, worldbank.org/</a:t>
            </a:r>
            <a:r>
              <a:rPr lang="en-US" dirty="0" err="1"/>
              <a:t>globalfindex</a:t>
            </a:r>
            <a:endParaRPr lang="en-US" dirty="0"/>
          </a:p>
        </p:txBody>
      </p:sp>
      <p:sp>
        <p:nvSpPr>
          <p:cNvPr id="4" name="Slide Number Placeholder 3">
            <a:extLst>
              <a:ext uri="{FF2B5EF4-FFF2-40B4-BE49-F238E27FC236}">
                <a16:creationId xmlns:a16="http://schemas.microsoft.com/office/drawing/2014/main" id="{813492EB-4082-4C5F-B5D5-ACF69312C12A}"/>
              </a:ext>
            </a:extLst>
          </p:cNvPr>
          <p:cNvSpPr>
            <a:spLocks noGrp="1"/>
          </p:cNvSpPr>
          <p:nvPr>
            <p:ph type="sldNum" sz="quarter" idx="12"/>
          </p:nvPr>
        </p:nvSpPr>
        <p:spPr/>
        <p:txBody>
          <a:bodyPr/>
          <a:lstStyle/>
          <a:p>
            <a:fld id="{30EBF5E3-CC93-4729-AC58-5195FBBC6511}" type="slidenum">
              <a:rPr lang="en-US" smtClean="0"/>
              <a:t>29</a:t>
            </a:fld>
            <a:endParaRPr lang="en-US" dirty="0"/>
          </a:p>
        </p:txBody>
      </p:sp>
    </p:spTree>
    <p:extLst>
      <p:ext uri="{BB962C8B-B14F-4D97-AF65-F5344CB8AC3E}">
        <p14:creationId xmlns:p14="http://schemas.microsoft.com/office/powerpoint/2010/main" val="2556579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A5996-1B67-48C0-8CC8-0DA165C42DE4}"/>
              </a:ext>
            </a:extLst>
          </p:cNvPr>
          <p:cNvSpPr>
            <a:spLocks noGrp="1"/>
          </p:cNvSpPr>
          <p:nvPr>
            <p:ph type="title"/>
          </p:nvPr>
        </p:nvSpPr>
        <p:spPr>
          <a:xfrm>
            <a:off x="838199" y="365125"/>
            <a:ext cx="10787743" cy="1325563"/>
          </a:xfrm>
        </p:spPr>
        <p:txBody>
          <a:bodyPr>
            <a:normAutofit/>
          </a:bodyPr>
          <a:lstStyle/>
          <a:p>
            <a:r>
              <a:rPr lang="en-US" b="1" dirty="0"/>
              <a:t>INCREASING FINANCIAL INCLUSION </a:t>
            </a:r>
            <a:r>
              <a:rPr lang="en-US" dirty="0"/>
              <a:t>has many benefits independent of how cash is regulated</a:t>
            </a:r>
          </a:p>
        </p:txBody>
      </p:sp>
      <p:sp>
        <p:nvSpPr>
          <p:cNvPr id="3" name="Content Placeholder 2">
            <a:extLst>
              <a:ext uri="{FF2B5EF4-FFF2-40B4-BE49-F238E27FC236}">
                <a16:creationId xmlns:a16="http://schemas.microsoft.com/office/drawing/2014/main" id="{4BA6E0D4-2859-4410-83A6-92227BE8E8A5}"/>
              </a:ext>
            </a:extLst>
          </p:cNvPr>
          <p:cNvSpPr>
            <a:spLocks noGrp="1"/>
          </p:cNvSpPr>
          <p:nvPr>
            <p:ph idx="1"/>
          </p:nvPr>
        </p:nvSpPr>
        <p:spPr>
          <a:xfrm>
            <a:off x="286139" y="1825625"/>
            <a:ext cx="11545077" cy="4351338"/>
          </a:xfrm>
        </p:spPr>
        <p:txBody>
          <a:bodyPr/>
          <a:lstStyle/>
          <a:p>
            <a:r>
              <a:rPr lang="en-US" dirty="0"/>
              <a:t>Greatly simplifies government transfers, remittances, utility payments, etc., and makes day to day transfers safer and easier.</a:t>
            </a:r>
          </a:p>
          <a:p>
            <a:r>
              <a:rPr lang="en-US" dirty="0"/>
              <a:t>Reduces individuals vulnerability to cash crime</a:t>
            </a:r>
          </a:p>
          <a:p>
            <a:r>
              <a:rPr lang="en-US" dirty="0"/>
              <a:t>Helps families smooth consumption and invest in their education and health</a:t>
            </a:r>
          </a:p>
          <a:p>
            <a:r>
              <a:rPr lang="en-US" dirty="0"/>
              <a:t>Helps small businesses invest by improving access to banking sector</a:t>
            </a:r>
          </a:p>
          <a:p>
            <a:r>
              <a:rPr lang="en-US" dirty="0"/>
              <a:t>promotes shift  from the low productivity informal sector towards high productivity formal sector.</a:t>
            </a:r>
          </a:p>
          <a:p>
            <a:pPr lvl="1"/>
            <a:r>
              <a:rPr lang="en-US" dirty="0"/>
              <a:t>A shift to the formal sector helps the government budget both directly (more tax paying businesses) and through higher growth</a:t>
            </a:r>
          </a:p>
          <a:p>
            <a:endParaRPr lang="en-US" dirty="0"/>
          </a:p>
          <a:p>
            <a:endParaRPr lang="en-US" dirty="0"/>
          </a:p>
        </p:txBody>
      </p:sp>
      <p:sp>
        <p:nvSpPr>
          <p:cNvPr id="4" name="Slide Number Placeholder 3">
            <a:extLst>
              <a:ext uri="{FF2B5EF4-FFF2-40B4-BE49-F238E27FC236}">
                <a16:creationId xmlns:a16="http://schemas.microsoft.com/office/drawing/2014/main" id="{952F2E3C-939C-410A-AA3A-C8CD8A0E84AA}"/>
              </a:ext>
            </a:extLst>
          </p:cNvPr>
          <p:cNvSpPr>
            <a:spLocks noGrp="1"/>
          </p:cNvSpPr>
          <p:nvPr>
            <p:ph type="sldNum" sz="quarter" idx="12"/>
          </p:nvPr>
        </p:nvSpPr>
        <p:spPr/>
        <p:txBody>
          <a:bodyPr/>
          <a:lstStyle/>
          <a:p>
            <a:fld id="{30EBF5E3-CC93-4729-AC58-5195FBBC6511}" type="slidenum">
              <a:rPr lang="en-US" smtClean="0"/>
              <a:t>3</a:t>
            </a:fld>
            <a:endParaRPr lang="en-US" dirty="0"/>
          </a:p>
        </p:txBody>
      </p:sp>
    </p:spTree>
    <p:extLst>
      <p:ext uri="{BB962C8B-B14F-4D97-AF65-F5344CB8AC3E}">
        <p14:creationId xmlns:p14="http://schemas.microsoft.com/office/powerpoint/2010/main" val="1059902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FE8BA6-D18E-4FDF-BEAC-867DDAEFB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
        <p:nvSpPr>
          <p:cNvPr id="6" name="TextBox 5">
            <a:extLst>
              <a:ext uri="{FF2B5EF4-FFF2-40B4-BE49-F238E27FC236}">
                <a16:creationId xmlns:a16="http://schemas.microsoft.com/office/drawing/2014/main" id="{0C18E307-2700-43D0-91B9-006A4C5A13E4}"/>
              </a:ext>
            </a:extLst>
          </p:cNvPr>
          <p:cNvSpPr txBox="1"/>
          <p:nvPr/>
        </p:nvSpPr>
        <p:spPr>
          <a:xfrm>
            <a:off x="312420" y="1699260"/>
            <a:ext cx="3199530" cy="2308324"/>
          </a:xfrm>
          <a:prstGeom prst="rect">
            <a:avLst/>
          </a:prstGeom>
          <a:noFill/>
        </p:spPr>
        <p:txBody>
          <a:bodyPr wrap="none" rtlCol="0">
            <a:spAutoFit/>
          </a:bodyPr>
          <a:lstStyle/>
          <a:p>
            <a:r>
              <a:rPr lang="en-US" sz="3600" dirty="0">
                <a:solidFill>
                  <a:schemeClr val="accent1">
                    <a:lumMod val="75000"/>
                  </a:schemeClr>
                </a:solidFill>
              </a:rPr>
              <a:t>A larger fraction</a:t>
            </a:r>
          </a:p>
          <a:p>
            <a:r>
              <a:rPr lang="en-US" sz="3600" dirty="0">
                <a:solidFill>
                  <a:schemeClr val="accent1">
                    <a:lumMod val="75000"/>
                  </a:schemeClr>
                </a:solidFill>
              </a:rPr>
              <a:t>Of women are </a:t>
            </a:r>
          </a:p>
          <a:p>
            <a:r>
              <a:rPr lang="en-US" sz="3600" dirty="0">
                <a:solidFill>
                  <a:schemeClr val="accent1">
                    <a:lumMod val="75000"/>
                  </a:schemeClr>
                </a:solidFill>
              </a:rPr>
              <a:t>unbanked</a:t>
            </a:r>
          </a:p>
          <a:p>
            <a:r>
              <a:rPr lang="en-US" sz="3600" dirty="0">
                <a:solidFill>
                  <a:schemeClr val="accent1">
                    <a:lumMod val="75000"/>
                  </a:schemeClr>
                </a:solidFill>
              </a:rPr>
              <a:t>than of men</a:t>
            </a:r>
          </a:p>
        </p:txBody>
      </p:sp>
      <p:sp>
        <p:nvSpPr>
          <p:cNvPr id="4" name="TextBox 3">
            <a:extLst>
              <a:ext uri="{FF2B5EF4-FFF2-40B4-BE49-F238E27FC236}">
                <a16:creationId xmlns:a16="http://schemas.microsoft.com/office/drawing/2014/main" id="{82BA3959-B203-4D3F-866E-D8EE5D0FADC0}"/>
              </a:ext>
            </a:extLst>
          </p:cNvPr>
          <p:cNvSpPr txBox="1"/>
          <p:nvPr/>
        </p:nvSpPr>
        <p:spPr>
          <a:xfrm>
            <a:off x="312420" y="6356350"/>
            <a:ext cx="3638688" cy="369332"/>
          </a:xfrm>
          <a:prstGeom prst="rect">
            <a:avLst/>
          </a:prstGeom>
          <a:noFill/>
        </p:spPr>
        <p:txBody>
          <a:bodyPr wrap="none" rtlCol="0">
            <a:spAutoFit/>
          </a:bodyPr>
          <a:lstStyle/>
          <a:p>
            <a:r>
              <a:rPr lang="en-US" dirty="0"/>
              <a:t>World Bank:  Global </a:t>
            </a:r>
            <a:r>
              <a:rPr lang="en-US" dirty="0" err="1"/>
              <a:t>Findex</a:t>
            </a:r>
            <a:r>
              <a:rPr lang="en-US" dirty="0"/>
              <a:t> Database</a:t>
            </a:r>
          </a:p>
        </p:txBody>
      </p:sp>
      <p:sp>
        <p:nvSpPr>
          <p:cNvPr id="2" name="Slide Number Placeholder 1">
            <a:extLst>
              <a:ext uri="{FF2B5EF4-FFF2-40B4-BE49-F238E27FC236}">
                <a16:creationId xmlns:a16="http://schemas.microsoft.com/office/drawing/2014/main" id="{2FB1422B-DF81-4FA5-9A9B-8B7EF687B803}"/>
              </a:ext>
            </a:extLst>
          </p:cNvPr>
          <p:cNvSpPr>
            <a:spLocks noGrp="1"/>
          </p:cNvSpPr>
          <p:nvPr>
            <p:ph type="sldNum" sz="quarter" idx="12"/>
          </p:nvPr>
        </p:nvSpPr>
        <p:spPr/>
        <p:txBody>
          <a:bodyPr/>
          <a:lstStyle/>
          <a:p>
            <a:fld id="{30EBF5E3-CC93-4729-AC58-5195FBBC6511}" type="slidenum">
              <a:rPr lang="en-US" smtClean="0"/>
              <a:t>30</a:t>
            </a:fld>
            <a:endParaRPr lang="en-US" dirty="0"/>
          </a:p>
        </p:txBody>
      </p:sp>
    </p:spTree>
    <p:extLst>
      <p:ext uri="{BB962C8B-B14F-4D97-AF65-F5344CB8AC3E}">
        <p14:creationId xmlns:p14="http://schemas.microsoft.com/office/powerpoint/2010/main" val="1428041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914400"/>
            <a:ext cx="8458200" cy="5247620"/>
          </a:xfrm>
        </p:spPr>
        <p:txBody>
          <a:bodyPr>
            <a:normAutofit/>
          </a:bodyPr>
          <a:lstStyle/>
          <a:p>
            <a:r>
              <a:rPr lang="en-US" sz="2000" dirty="0">
                <a:solidFill>
                  <a:schemeClr val="accent1">
                    <a:lumMod val="50000"/>
                  </a:schemeClr>
                </a:solidFill>
              </a:rPr>
              <a:t>Not all “unbanked” need financial services, but barriers play a key role </a:t>
            </a:r>
            <a:endParaRPr lang="en-US" sz="1600" dirty="0">
              <a:solidFill>
                <a:schemeClr val="accent1">
                  <a:lumMod val="50000"/>
                </a:schemeClr>
              </a:solidFill>
            </a:endParaRPr>
          </a:p>
          <a:p>
            <a:endParaRPr lang="en-US" sz="2000" dirty="0">
              <a:solidFill>
                <a:schemeClr val="bg2">
                  <a:lumMod val="10000"/>
                </a:schemeClr>
              </a:solidFill>
            </a:endParaRPr>
          </a:p>
          <a:p>
            <a:endParaRPr lang="en-US" sz="1700" dirty="0">
              <a:solidFill>
                <a:schemeClr val="bg2">
                  <a:lumMod val="10000"/>
                </a:schemeClr>
              </a:solidFill>
            </a:endParaRPr>
          </a:p>
          <a:p>
            <a:pPr lvl="1">
              <a:buNone/>
            </a:pPr>
            <a:endParaRPr lang="en-US" sz="1600" dirty="0">
              <a:solidFill>
                <a:schemeClr val="bg2">
                  <a:lumMod val="10000"/>
                </a:schemeClr>
              </a:solidFill>
            </a:endParaRPr>
          </a:p>
          <a:p>
            <a:pPr lvl="1"/>
            <a:endParaRPr lang="en-US" sz="1600" dirty="0">
              <a:solidFill>
                <a:schemeClr val="bg2">
                  <a:lumMod val="10000"/>
                </a:schemeClr>
              </a:solidFill>
            </a:endParaRPr>
          </a:p>
          <a:p>
            <a:pPr>
              <a:buNone/>
            </a:pPr>
            <a:endParaRPr lang="en-US" sz="800" dirty="0">
              <a:solidFill>
                <a:schemeClr val="bg2">
                  <a:lumMod val="10000"/>
                </a:schemeClr>
              </a:solidFill>
            </a:endParaRPr>
          </a:p>
          <a:p>
            <a:pPr>
              <a:buNone/>
            </a:pPr>
            <a:endParaRPr lang="en-US" sz="800" b="1" dirty="0">
              <a:solidFill>
                <a:schemeClr val="bg2">
                  <a:lumMod val="10000"/>
                </a:schemeClr>
              </a:solidFill>
            </a:endParaRPr>
          </a:p>
          <a:p>
            <a:pPr>
              <a:buNone/>
            </a:pPr>
            <a:endParaRPr lang="en-US" sz="2100" i="1" dirty="0">
              <a:solidFill>
                <a:schemeClr val="bg2">
                  <a:lumMod val="10000"/>
                </a:schemeClr>
              </a:solidFill>
            </a:endParaRPr>
          </a:p>
          <a:p>
            <a:pPr>
              <a:buNone/>
            </a:pPr>
            <a:endParaRPr lang="en-US" sz="800" dirty="0">
              <a:solidFill>
                <a:schemeClr val="bg2">
                  <a:lumMod val="10000"/>
                </a:schemeClr>
              </a:solidFill>
            </a:endParaRPr>
          </a:p>
          <a:p>
            <a:pPr>
              <a:buNone/>
            </a:pPr>
            <a:endParaRPr lang="en-US" sz="800" dirty="0">
              <a:solidFill>
                <a:schemeClr val="bg2">
                  <a:lumMod val="10000"/>
                </a:schemeClr>
              </a:solidFill>
            </a:endParaRPr>
          </a:p>
          <a:p>
            <a:pPr lvl="1">
              <a:buNone/>
            </a:pPr>
            <a:endParaRPr lang="en-US" sz="1100" dirty="0">
              <a:solidFill>
                <a:schemeClr val="bg2">
                  <a:lumMod val="10000"/>
                </a:schemeClr>
              </a:solidFill>
            </a:endParaRPr>
          </a:p>
          <a:p>
            <a:pPr lvl="1">
              <a:buNone/>
            </a:pPr>
            <a:endParaRPr lang="en-US" sz="1100" dirty="0">
              <a:solidFill>
                <a:schemeClr val="bg2">
                  <a:lumMod val="10000"/>
                </a:schemeClr>
              </a:solidFill>
            </a:endParaRPr>
          </a:p>
          <a:p>
            <a:pPr>
              <a:buNone/>
            </a:pPr>
            <a:endParaRPr lang="en-US" dirty="0">
              <a:solidFill>
                <a:schemeClr val="bg2">
                  <a:lumMod val="10000"/>
                </a:schemeClr>
              </a:solidFill>
            </a:endParaRPr>
          </a:p>
        </p:txBody>
      </p:sp>
      <p:sp>
        <p:nvSpPr>
          <p:cNvPr id="5" name="Title 4"/>
          <p:cNvSpPr>
            <a:spLocks noGrp="1"/>
          </p:cNvSpPr>
          <p:nvPr>
            <p:ph type="title"/>
          </p:nvPr>
        </p:nvSpPr>
        <p:spPr>
          <a:xfrm>
            <a:off x="1524000" y="274638"/>
            <a:ext cx="9144000" cy="563562"/>
          </a:xfrm>
        </p:spPr>
        <p:txBody>
          <a:bodyPr>
            <a:normAutofit/>
          </a:bodyPr>
          <a:lstStyle/>
          <a:p>
            <a:r>
              <a:rPr lang="en-US" sz="2800" b="1" dirty="0">
                <a:solidFill>
                  <a:schemeClr val="accent1">
                    <a:lumMod val="50000"/>
                  </a:schemeClr>
                </a:solidFill>
              </a:rPr>
              <a:t>Measuring financial inclusion</a:t>
            </a:r>
            <a:endParaRPr lang="en-US" sz="2800" dirty="0">
              <a:solidFill>
                <a:schemeClr val="accent1">
                  <a:lumMod val="50000"/>
                </a:schemeClr>
              </a:solidFill>
            </a:endParaRPr>
          </a:p>
        </p:txBody>
      </p:sp>
      <p:sp>
        <p:nvSpPr>
          <p:cNvPr id="10" name="TextBox 9"/>
          <p:cNvSpPr txBox="1"/>
          <p:nvPr/>
        </p:nvSpPr>
        <p:spPr>
          <a:xfrm>
            <a:off x="1524000" y="3"/>
            <a:ext cx="9144000" cy="276999"/>
          </a:xfrm>
          <a:prstGeom prst="rect">
            <a:avLst/>
          </a:prstGeom>
          <a:noFill/>
        </p:spPr>
        <p:txBody>
          <a:bodyPr wrap="square" rtlCol="0">
            <a:spAutoFit/>
          </a:bodyPr>
          <a:lstStyle/>
          <a:p>
            <a:r>
              <a:rPr lang="en-US" sz="1200" dirty="0">
                <a:solidFill>
                  <a:srgbClr val="002060"/>
                </a:solidFill>
              </a:rPr>
              <a:t>Intro                        </a:t>
            </a:r>
            <a:r>
              <a:rPr lang="en-US" sz="1200" b="1" dirty="0">
                <a:solidFill>
                  <a:schemeClr val="accent1">
                    <a:lumMod val="50000"/>
                  </a:schemeClr>
                </a:solidFill>
              </a:rPr>
              <a:t>Measurement and Impact                            </a:t>
            </a:r>
            <a:r>
              <a:rPr lang="en-US" sz="1200" dirty="0">
                <a:solidFill>
                  <a:schemeClr val="accent1">
                    <a:lumMod val="50000"/>
                  </a:schemeClr>
                </a:solidFill>
              </a:rPr>
              <a:t>Public Policy                                       Focus Areas                                      Main Messages</a:t>
            </a:r>
          </a:p>
        </p:txBody>
      </p:sp>
      <p:graphicFrame>
        <p:nvGraphicFramePr>
          <p:cNvPr id="7" name="Chart 6"/>
          <p:cNvGraphicFramePr>
            <a:graphicFrameLocks/>
          </p:cNvGraphicFramePr>
          <p:nvPr>
            <p:extLst>
              <p:ext uri="{D42A27DB-BD31-4B8C-83A1-F6EECF244321}">
                <p14:modId xmlns:p14="http://schemas.microsoft.com/office/powerpoint/2010/main" val="3310877143"/>
              </p:ext>
            </p:extLst>
          </p:nvPr>
        </p:nvGraphicFramePr>
        <p:xfrm>
          <a:off x="2133600" y="1295400"/>
          <a:ext cx="76962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9484779F-1CA8-4F51-AAB0-94F5A00FAE84}"/>
              </a:ext>
            </a:extLst>
          </p:cNvPr>
          <p:cNvSpPr txBox="1"/>
          <p:nvPr/>
        </p:nvSpPr>
        <p:spPr>
          <a:xfrm>
            <a:off x="140110" y="6356350"/>
            <a:ext cx="3366371" cy="369332"/>
          </a:xfrm>
          <a:prstGeom prst="rect">
            <a:avLst/>
          </a:prstGeom>
          <a:noFill/>
        </p:spPr>
        <p:txBody>
          <a:bodyPr wrap="none" rtlCol="0">
            <a:spAutoFit/>
          </a:bodyPr>
          <a:lstStyle/>
          <a:p>
            <a:r>
              <a:rPr lang="en-US" dirty="0"/>
              <a:t>Source:  World Bank, Global </a:t>
            </a:r>
            <a:r>
              <a:rPr lang="en-US" dirty="0" err="1"/>
              <a:t>Finde</a:t>
            </a:r>
            <a:endParaRPr lang="en-US" dirty="0"/>
          </a:p>
        </p:txBody>
      </p:sp>
      <p:sp>
        <p:nvSpPr>
          <p:cNvPr id="2" name="Slide Number Placeholder 1">
            <a:extLst>
              <a:ext uri="{FF2B5EF4-FFF2-40B4-BE49-F238E27FC236}">
                <a16:creationId xmlns:a16="http://schemas.microsoft.com/office/drawing/2014/main" id="{DA68D444-03B9-41B5-B80C-7D1FC62B9117}"/>
              </a:ext>
            </a:extLst>
          </p:cNvPr>
          <p:cNvSpPr>
            <a:spLocks noGrp="1"/>
          </p:cNvSpPr>
          <p:nvPr>
            <p:ph type="sldNum" sz="quarter" idx="12"/>
          </p:nvPr>
        </p:nvSpPr>
        <p:spPr/>
        <p:txBody>
          <a:bodyPr/>
          <a:lstStyle/>
          <a:p>
            <a:fld id="{30EBF5E3-CC93-4729-AC58-5195FBBC6511}" type="slidenum">
              <a:rPr lang="en-US" smtClean="0"/>
              <a:t>31</a:t>
            </a:fld>
            <a:endParaRPr lang="en-US" dirty="0"/>
          </a:p>
        </p:txBody>
      </p:sp>
    </p:spTree>
    <p:extLst>
      <p:ext uri="{BB962C8B-B14F-4D97-AF65-F5344CB8AC3E}">
        <p14:creationId xmlns:p14="http://schemas.microsoft.com/office/powerpoint/2010/main" val="35370134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40D4D-19C0-48B1-A246-6FF9CFB413DA}"/>
              </a:ext>
            </a:extLst>
          </p:cNvPr>
          <p:cNvSpPr>
            <a:spLocks noGrp="1"/>
          </p:cNvSpPr>
          <p:nvPr>
            <p:ph type="title"/>
          </p:nvPr>
        </p:nvSpPr>
        <p:spPr>
          <a:xfrm>
            <a:off x="294968" y="365125"/>
            <a:ext cx="11584858" cy="1325563"/>
          </a:xfrm>
        </p:spPr>
        <p:txBody>
          <a:bodyPr/>
          <a:lstStyle/>
          <a:p>
            <a:r>
              <a:rPr lang="en-US" dirty="0"/>
              <a:t>In legal economy, moving to a cash-light society is more about the carrot than the stick</a:t>
            </a:r>
          </a:p>
        </p:txBody>
      </p:sp>
      <p:sp>
        <p:nvSpPr>
          <p:cNvPr id="3" name="Content Placeholder 2">
            <a:extLst>
              <a:ext uri="{FF2B5EF4-FFF2-40B4-BE49-F238E27FC236}">
                <a16:creationId xmlns:a16="http://schemas.microsoft.com/office/drawing/2014/main" id="{FCE8DF1C-1B4E-42B0-9C31-65E1EF681FC2}"/>
              </a:ext>
            </a:extLst>
          </p:cNvPr>
          <p:cNvSpPr>
            <a:spLocks noGrp="1"/>
          </p:cNvSpPr>
          <p:nvPr>
            <p:ph idx="1"/>
          </p:nvPr>
        </p:nvSpPr>
        <p:spPr>
          <a:xfrm>
            <a:off x="199103" y="1690688"/>
            <a:ext cx="11466871" cy="4776480"/>
          </a:xfrm>
        </p:spPr>
        <p:txBody>
          <a:bodyPr>
            <a:normAutofit/>
          </a:bodyPr>
          <a:lstStyle/>
          <a:p>
            <a:pPr marL="0" indent="0">
              <a:buNone/>
            </a:pPr>
            <a:endParaRPr lang="en-US" sz="3200" dirty="0"/>
          </a:p>
          <a:p>
            <a:r>
              <a:rPr lang="en-US" sz="3200" dirty="0"/>
              <a:t>India’s </a:t>
            </a:r>
            <a:r>
              <a:rPr lang="en-IN" sz="3200" dirty="0"/>
              <a:t>Aadhaar ID project is a remarkable example of how financial inclusion can be achieved even in a low income economy. </a:t>
            </a:r>
          </a:p>
          <a:p>
            <a:pPr lvl="1"/>
            <a:r>
              <a:rPr lang="en-IN" sz="2800" dirty="0"/>
              <a:t>Remarkable technological accomplishment, with huge benefits, allowing for nearly universal financial inclusion</a:t>
            </a:r>
          </a:p>
          <a:p>
            <a:pPr lvl="2"/>
            <a:r>
              <a:rPr lang="en-IN" sz="2400" dirty="0"/>
              <a:t>Accomplished at remarkably low cost of roughly 5 USD per person (presumably would cost far more in US</a:t>
            </a:r>
          </a:p>
          <a:p>
            <a:pPr lvl="1"/>
            <a:r>
              <a:rPr lang="en-IN" sz="2800" dirty="0"/>
              <a:t>In advanced economies, mandatory biometric identification is not likely given concerns about privacy, but many factors ranging from cybercrime to terrorism are likely to change that balance in the coming decade. </a:t>
            </a:r>
          </a:p>
          <a:p>
            <a:pPr marL="457200" lvl="1" indent="0">
              <a:buNone/>
            </a:pPr>
            <a:endParaRPr lang="en-IN" sz="2800" dirty="0"/>
          </a:p>
          <a:p>
            <a:pPr lvl="1"/>
            <a:endParaRPr lang="en-US" sz="2800" dirty="0"/>
          </a:p>
        </p:txBody>
      </p:sp>
      <p:sp>
        <p:nvSpPr>
          <p:cNvPr id="4" name="Slide Number Placeholder 3">
            <a:extLst>
              <a:ext uri="{FF2B5EF4-FFF2-40B4-BE49-F238E27FC236}">
                <a16:creationId xmlns:a16="http://schemas.microsoft.com/office/drawing/2014/main" id="{C7CA1BF1-E2B6-4EE3-867F-79E54665DFED}"/>
              </a:ext>
            </a:extLst>
          </p:cNvPr>
          <p:cNvSpPr>
            <a:spLocks noGrp="1"/>
          </p:cNvSpPr>
          <p:nvPr>
            <p:ph type="sldNum" sz="quarter" idx="12"/>
          </p:nvPr>
        </p:nvSpPr>
        <p:spPr/>
        <p:txBody>
          <a:bodyPr/>
          <a:lstStyle/>
          <a:p>
            <a:fld id="{30EBF5E3-CC93-4729-AC58-5195FBBC6511}" type="slidenum">
              <a:rPr lang="en-US" smtClean="0"/>
              <a:t>32</a:t>
            </a:fld>
            <a:endParaRPr lang="en-US" dirty="0"/>
          </a:p>
        </p:txBody>
      </p:sp>
    </p:spTree>
    <p:extLst>
      <p:ext uri="{BB962C8B-B14F-4D97-AF65-F5344CB8AC3E}">
        <p14:creationId xmlns:p14="http://schemas.microsoft.com/office/powerpoint/2010/main" val="3857639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92A861-81DC-4944-B3FD-19126DA47E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334268"/>
            <a:ext cx="8669236" cy="8358128"/>
          </a:xfrm>
          <a:prstGeom prst="rect">
            <a:avLst/>
          </a:prstGeom>
        </p:spPr>
      </p:pic>
      <p:sp>
        <p:nvSpPr>
          <p:cNvPr id="4" name="TextBox 3">
            <a:extLst>
              <a:ext uri="{FF2B5EF4-FFF2-40B4-BE49-F238E27FC236}">
                <a16:creationId xmlns:a16="http://schemas.microsoft.com/office/drawing/2014/main" id="{28852FC3-4EB5-4ADE-8960-3AD09E45A2BC}"/>
              </a:ext>
            </a:extLst>
          </p:cNvPr>
          <p:cNvSpPr txBox="1"/>
          <p:nvPr/>
        </p:nvSpPr>
        <p:spPr>
          <a:xfrm>
            <a:off x="1318260" y="914400"/>
            <a:ext cx="8944180" cy="646331"/>
          </a:xfrm>
          <a:prstGeom prst="rect">
            <a:avLst/>
          </a:prstGeom>
          <a:noFill/>
        </p:spPr>
        <p:txBody>
          <a:bodyPr wrap="none" rtlCol="0">
            <a:spAutoFit/>
          </a:bodyPr>
          <a:lstStyle/>
          <a:p>
            <a:r>
              <a:rPr lang="en-US" sz="3600" dirty="0"/>
              <a:t>Two thirds of unbanked have a mobile phones</a:t>
            </a:r>
          </a:p>
        </p:txBody>
      </p:sp>
      <p:sp>
        <p:nvSpPr>
          <p:cNvPr id="6" name="TextBox 5">
            <a:extLst>
              <a:ext uri="{FF2B5EF4-FFF2-40B4-BE49-F238E27FC236}">
                <a16:creationId xmlns:a16="http://schemas.microsoft.com/office/drawing/2014/main" id="{68CD9DFE-CE42-4C5F-8604-B1B46F1ECA09}"/>
              </a:ext>
            </a:extLst>
          </p:cNvPr>
          <p:cNvSpPr txBox="1"/>
          <p:nvPr/>
        </p:nvSpPr>
        <p:spPr>
          <a:xfrm>
            <a:off x="213852" y="6245942"/>
            <a:ext cx="4388702" cy="369332"/>
          </a:xfrm>
          <a:prstGeom prst="rect">
            <a:avLst/>
          </a:prstGeom>
          <a:noFill/>
        </p:spPr>
        <p:txBody>
          <a:bodyPr wrap="none" rtlCol="0">
            <a:spAutoFit/>
          </a:bodyPr>
          <a:lstStyle/>
          <a:p>
            <a:r>
              <a:rPr lang="en-US" dirty="0"/>
              <a:t>Source:  World Bank, Global </a:t>
            </a:r>
            <a:r>
              <a:rPr lang="en-US" dirty="0" err="1"/>
              <a:t>Findex</a:t>
            </a:r>
            <a:r>
              <a:rPr lang="en-US" dirty="0"/>
              <a:t> Database</a:t>
            </a:r>
          </a:p>
        </p:txBody>
      </p:sp>
      <p:sp>
        <p:nvSpPr>
          <p:cNvPr id="2" name="Slide Number Placeholder 1">
            <a:extLst>
              <a:ext uri="{FF2B5EF4-FFF2-40B4-BE49-F238E27FC236}">
                <a16:creationId xmlns:a16="http://schemas.microsoft.com/office/drawing/2014/main" id="{45888903-2E37-4973-B10E-5F34C2C53837}"/>
              </a:ext>
            </a:extLst>
          </p:cNvPr>
          <p:cNvSpPr>
            <a:spLocks noGrp="1"/>
          </p:cNvSpPr>
          <p:nvPr>
            <p:ph type="sldNum" sz="quarter" idx="12"/>
          </p:nvPr>
        </p:nvSpPr>
        <p:spPr/>
        <p:txBody>
          <a:bodyPr/>
          <a:lstStyle/>
          <a:p>
            <a:fld id="{30EBF5E3-CC93-4729-AC58-5195FBBC6511}" type="slidenum">
              <a:rPr lang="en-US" smtClean="0"/>
              <a:t>33</a:t>
            </a:fld>
            <a:endParaRPr lang="en-US" dirty="0"/>
          </a:p>
        </p:txBody>
      </p:sp>
    </p:spTree>
    <p:extLst>
      <p:ext uri="{BB962C8B-B14F-4D97-AF65-F5344CB8AC3E}">
        <p14:creationId xmlns:p14="http://schemas.microsoft.com/office/powerpoint/2010/main" val="16761680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ECAB9-A641-4DB2-BB24-42BEA26E6567}"/>
              </a:ext>
            </a:extLst>
          </p:cNvPr>
          <p:cNvSpPr>
            <a:spLocks noGrp="1"/>
          </p:cNvSpPr>
          <p:nvPr>
            <p:ph type="title"/>
          </p:nvPr>
        </p:nvSpPr>
        <p:spPr/>
        <p:txBody>
          <a:bodyPr>
            <a:normAutofit fontScale="90000"/>
          </a:bodyPr>
          <a:lstStyle/>
          <a:p>
            <a:r>
              <a:rPr lang="en-US" dirty="0"/>
              <a:t>Biometric IDs and e-payment appear to have significantly reduced leakage and fraud in India</a:t>
            </a:r>
          </a:p>
        </p:txBody>
      </p:sp>
      <p:sp>
        <p:nvSpPr>
          <p:cNvPr id="3" name="Content Placeholder 2">
            <a:extLst>
              <a:ext uri="{FF2B5EF4-FFF2-40B4-BE49-F238E27FC236}">
                <a16:creationId xmlns:a16="http://schemas.microsoft.com/office/drawing/2014/main" id="{89519E62-C32D-49B1-AC37-EBE6A76E5CDD}"/>
              </a:ext>
            </a:extLst>
          </p:cNvPr>
          <p:cNvSpPr>
            <a:spLocks noGrp="1"/>
          </p:cNvSpPr>
          <p:nvPr>
            <p:ph idx="1"/>
          </p:nvPr>
        </p:nvSpPr>
        <p:spPr/>
        <p:txBody>
          <a:bodyPr/>
          <a:lstStyle/>
          <a:p>
            <a:r>
              <a:rPr lang="en-US" dirty="0"/>
              <a:t>A large study involved data on 19 million people in the rural state of Andhra Pradesh (</a:t>
            </a:r>
            <a:r>
              <a:rPr lang="en-US" dirty="0" err="1"/>
              <a:t>Muralidharan</a:t>
            </a:r>
            <a:r>
              <a:rPr lang="en-US" dirty="0"/>
              <a:t>, </a:t>
            </a:r>
            <a:r>
              <a:rPr lang="en-US" dirty="0" err="1"/>
              <a:t>Neihans</a:t>
            </a:r>
            <a:r>
              <a:rPr lang="en-US" dirty="0"/>
              <a:t> and </a:t>
            </a:r>
            <a:r>
              <a:rPr lang="en-US" dirty="0" err="1"/>
              <a:t>Sukhtankar</a:t>
            </a:r>
            <a:r>
              <a:rPr lang="en-US" dirty="0"/>
              <a:t>, American Economic Review 2017)</a:t>
            </a:r>
          </a:p>
          <a:p>
            <a:r>
              <a:rPr lang="en-US" dirty="0"/>
              <a:t>Beneficiaries of Rural Employment Guarantee Scheme reported receiving 24% more subsidies at same level of government expenditures.  Payments received in 1/3 the time on average</a:t>
            </a:r>
          </a:p>
          <a:p>
            <a:r>
              <a:rPr lang="en-US" dirty="0"/>
              <a:t>Similar results hold for pension payment</a:t>
            </a:r>
          </a:p>
          <a:p>
            <a:r>
              <a:rPr lang="en-US" dirty="0"/>
              <a:t>McKinsey Global Institute (Lund, 2017) estimates that developing countries could save $200 to $300 billion annually by digitizing </a:t>
            </a:r>
            <a:r>
              <a:rPr lang="en-US" dirty="0" err="1"/>
              <a:t>tran</a:t>
            </a:r>
            <a:endParaRPr lang="en-US" dirty="0"/>
          </a:p>
          <a:p>
            <a:endParaRPr lang="en-US" dirty="0"/>
          </a:p>
        </p:txBody>
      </p:sp>
      <p:sp>
        <p:nvSpPr>
          <p:cNvPr id="5" name="Slide Number Placeholder 4">
            <a:extLst>
              <a:ext uri="{FF2B5EF4-FFF2-40B4-BE49-F238E27FC236}">
                <a16:creationId xmlns:a16="http://schemas.microsoft.com/office/drawing/2014/main" id="{774428ED-0F2A-4AD6-A321-79030773B22E}"/>
              </a:ext>
            </a:extLst>
          </p:cNvPr>
          <p:cNvSpPr>
            <a:spLocks noGrp="1"/>
          </p:cNvSpPr>
          <p:nvPr>
            <p:ph type="sldNum" sz="quarter" idx="12"/>
          </p:nvPr>
        </p:nvSpPr>
        <p:spPr/>
        <p:txBody>
          <a:bodyPr/>
          <a:lstStyle/>
          <a:p>
            <a:fld id="{30EBF5E3-CC93-4729-AC58-5195FBBC6511}" type="slidenum">
              <a:rPr lang="en-US" smtClean="0"/>
              <a:t>34</a:t>
            </a:fld>
            <a:endParaRPr lang="en-US" dirty="0"/>
          </a:p>
        </p:txBody>
      </p:sp>
    </p:spTree>
    <p:extLst>
      <p:ext uri="{BB962C8B-B14F-4D97-AF65-F5344CB8AC3E}">
        <p14:creationId xmlns:p14="http://schemas.microsoft.com/office/powerpoint/2010/main" val="2478001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EFE261-8186-4BC3-8AAB-53E9B1CAE449}"/>
              </a:ext>
            </a:extLst>
          </p:cNvPr>
          <p:cNvPicPr>
            <a:picLocks noChangeAspect="1"/>
          </p:cNvPicPr>
          <p:nvPr/>
        </p:nvPicPr>
        <p:blipFill>
          <a:blip r:embed="rId2"/>
          <a:stretch>
            <a:fillRect/>
          </a:stretch>
        </p:blipFill>
        <p:spPr>
          <a:xfrm>
            <a:off x="778213" y="151103"/>
            <a:ext cx="10476689" cy="6156270"/>
          </a:xfrm>
          <a:prstGeom prst="rect">
            <a:avLst/>
          </a:prstGeom>
        </p:spPr>
      </p:pic>
      <p:sp>
        <p:nvSpPr>
          <p:cNvPr id="4" name="TextBox 3">
            <a:extLst>
              <a:ext uri="{FF2B5EF4-FFF2-40B4-BE49-F238E27FC236}">
                <a16:creationId xmlns:a16="http://schemas.microsoft.com/office/drawing/2014/main" id="{A3A3FDB5-5AEE-4F9C-A70E-47C0793C70E7}"/>
              </a:ext>
            </a:extLst>
          </p:cNvPr>
          <p:cNvSpPr txBox="1"/>
          <p:nvPr/>
        </p:nvSpPr>
        <p:spPr>
          <a:xfrm>
            <a:off x="301557" y="6468894"/>
            <a:ext cx="8695778" cy="276999"/>
          </a:xfrm>
          <a:prstGeom prst="rect">
            <a:avLst/>
          </a:prstGeom>
          <a:noFill/>
        </p:spPr>
        <p:txBody>
          <a:bodyPr wrap="none" rtlCol="0">
            <a:spAutoFit/>
          </a:bodyPr>
          <a:lstStyle/>
          <a:p>
            <a:r>
              <a:rPr lang="en-US" sz="1200" dirty="0"/>
              <a:t>Source:  The Value of Digitizing Government Payments in Emerging Market Economics, McKinsey Global Institute, April 2017, Susan Lund</a:t>
            </a:r>
          </a:p>
        </p:txBody>
      </p:sp>
      <p:sp>
        <p:nvSpPr>
          <p:cNvPr id="5" name="Slide Number Placeholder 4">
            <a:extLst>
              <a:ext uri="{FF2B5EF4-FFF2-40B4-BE49-F238E27FC236}">
                <a16:creationId xmlns:a16="http://schemas.microsoft.com/office/drawing/2014/main" id="{56E9B2F3-012B-4003-A9DC-9EE00036639D}"/>
              </a:ext>
            </a:extLst>
          </p:cNvPr>
          <p:cNvSpPr>
            <a:spLocks noGrp="1"/>
          </p:cNvSpPr>
          <p:nvPr>
            <p:ph type="sldNum" sz="quarter" idx="12"/>
          </p:nvPr>
        </p:nvSpPr>
        <p:spPr/>
        <p:txBody>
          <a:bodyPr/>
          <a:lstStyle/>
          <a:p>
            <a:fld id="{30EBF5E3-CC93-4729-AC58-5195FBBC6511}" type="slidenum">
              <a:rPr lang="en-US" smtClean="0"/>
              <a:t>35</a:t>
            </a:fld>
            <a:endParaRPr lang="en-US" dirty="0"/>
          </a:p>
        </p:txBody>
      </p:sp>
    </p:spTree>
    <p:extLst>
      <p:ext uri="{BB962C8B-B14F-4D97-AF65-F5344CB8AC3E}">
        <p14:creationId xmlns:p14="http://schemas.microsoft.com/office/powerpoint/2010/main" val="18718021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1A97F5-9C49-489A-9D8D-ACCD1E31B0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0680" y="-1005840"/>
            <a:ext cx="9121140" cy="9372600"/>
          </a:xfrm>
          <a:prstGeom prst="rect">
            <a:avLst/>
          </a:prstGeom>
        </p:spPr>
      </p:pic>
      <p:sp>
        <p:nvSpPr>
          <p:cNvPr id="4" name="TextBox 3">
            <a:extLst>
              <a:ext uri="{FF2B5EF4-FFF2-40B4-BE49-F238E27FC236}">
                <a16:creationId xmlns:a16="http://schemas.microsoft.com/office/drawing/2014/main" id="{32078FB2-0F36-4639-94F8-86903CB99A9D}"/>
              </a:ext>
            </a:extLst>
          </p:cNvPr>
          <p:cNvSpPr txBox="1"/>
          <p:nvPr/>
        </p:nvSpPr>
        <p:spPr>
          <a:xfrm>
            <a:off x="1264920" y="556260"/>
            <a:ext cx="10980420" cy="584775"/>
          </a:xfrm>
          <a:prstGeom prst="rect">
            <a:avLst/>
          </a:prstGeom>
          <a:noFill/>
        </p:spPr>
        <p:txBody>
          <a:bodyPr wrap="square" rtlCol="0">
            <a:spAutoFit/>
          </a:bodyPr>
          <a:lstStyle/>
          <a:p>
            <a:r>
              <a:rPr lang="en-US" sz="3200" dirty="0"/>
              <a:t>In rich countries, over half of people borrow on formal markets</a:t>
            </a:r>
            <a:r>
              <a:rPr lang="en-US" dirty="0"/>
              <a:t>.</a:t>
            </a:r>
          </a:p>
        </p:txBody>
      </p:sp>
      <p:sp>
        <p:nvSpPr>
          <p:cNvPr id="2" name="Slide Number Placeholder 1">
            <a:extLst>
              <a:ext uri="{FF2B5EF4-FFF2-40B4-BE49-F238E27FC236}">
                <a16:creationId xmlns:a16="http://schemas.microsoft.com/office/drawing/2014/main" id="{26B45649-AF33-4A89-BA02-FF49E0A7A7E3}"/>
              </a:ext>
            </a:extLst>
          </p:cNvPr>
          <p:cNvSpPr>
            <a:spLocks noGrp="1"/>
          </p:cNvSpPr>
          <p:nvPr>
            <p:ph type="sldNum" sz="quarter" idx="12"/>
          </p:nvPr>
        </p:nvSpPr>
        <p:spPr/>
        <p:txBody>
          <a:bodyPr/>
          <a:lstStyle/>
          <a:p>
            <a:fld id="{30EBF5E3-CC93-4729-AC58-5195FBBC6511}" type="slidenum">
              <a:rPr lang="en-US" smtClean="0"/>
              <a:t>36</a:t>
            </a:fld>
            <a:endParaRPr lang="en-US" dirty="0"/>
          </a:p>
        </p:txBody>
      </p:sp>
    </p:spTree>
    <p:extLst>
      <p:ext uri="{BB962C8B-B14F-4D97-AF65-F5344CB8AC3E}">
        <p14:creationId xmlns:p14="http://schemas.microsoft.com/office/powerpoint/2010/main" val="13374773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4000" dirty="0"/>
            </a:br>
            <a:r>
              <a:rPr lang="en-US" sz="4000" dirty="0"/>
              <a:t> </a:t>
            </a:r>
            <a:br>
              <a:rPr lang="en-US" sz="3600" dirty="0"/>
            </a:br>
            <a:endParaRPr lang="en-US" sz="3600" dirty="0"/>
          </a:p>
        </p:txBody>
      </p:sp>
      <p:sp>
        <p:nvSpPr>
          <p:cNvPr id="7" name="Rectangle 6"/>
          <p:cNvSpPr/>
          <p:nvPr/>
        </p:nvSpPr>
        <p:spPr>
          <a:xfrm>
            <a:off x="391886" y="304800"/>
            <a:ext cx="10961914" cy="523220"/>
          </a:xfrm>
          <a:prstGeom prst="rect">
            <a:avLst/>
          </a:prstGeom>
        </p:spPr>
        <p:txBody>
          <a:bodyPr wrap="square">
            <a:spAutoFit/>
          </a:bodyPr>
          <a:lstStyle/>
          <a:p>
            <a:pPr lvl="0" algn="ctr">
              <a:spcBef>
                <a:spcPct val="0"/>
              </a:spcBef>
              <a:defRPr/>
            </a:pPr>
            <a:r>
              <a:rPr lang="en-US" sz="2800" b="1" i="1" dirty="0">
                <a:solidFill>
                  <a:schemeClr val="accent1">
                    <a:lumMod val="50000"/>
                  </a:schemeClr>
                </a:solidFill>
              </a:rPr>
              <a:t>How to achieve Financial Inclusion: Surveys of Experts Around World</a:t>
            </a:r>
          </a:p>
        </p:txBody>
      </p:sp>
      <p:sp>
        <p:nvSpPr>
          <p:cNvPr id="17" name="Rectangle 1"/>
          <p:cNvSpPr>
            <a:spLocks noChangeArrowheads="1"/>
          </p:cNvSpPr>
          <p:nvPr/>
        </p:nvSpPr>
        <p:spPr bwMode="auto">
          <a:xfrm>
            <a:off x="1676400" y="6269899"/>
            <a:ext cx="84582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200" dirty="0"/>
              <a:t>Source: World Bank, 2018. Financial Development Barometer (poll of financial sector officials and experts from 21 developed and 54 developing economies). </a:t>
            </a:r>
          </a:p>
        </p:txBody>
      </p:sp>
      <p:graphicFrame>
        <p:nvGraphicFramePr>
          <p:cNvPr id="18" name="Chart 17"/>
          <p:cNvGraphicFramePr>
            <a:graphicFrameLocks/>
          </p:cNvGraphicFramePr>
          <p:nvPr>
            <p:extLst/>
          </p:nvPr>
        </p:nvGraphicFramePr>
        <p:xfrm>
          <a:off x="1676400" y="828020"/>
          <a:ext cx="4419600" cy="52568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nvPr>
        </p:nvGraphicFramePr>
        <p:xfrm>
          <a:off x="5791200" y="914400"/>
          <a:ext cx="4724400" cy="52578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1524000" y="3"/>
            <a:ext cx="9144000" cy="276999"/>
          </a:xfrm>
          <a:prstGeom prst="rect">
            <a:avLst/>
          </a:prstGeom>
          <a:noFill/>
        </p:spPr>
        <p:txBody>
          <a:bodyPr wrap="square" rtlCol="0">
            <a:spAutoFit/>
          </a:bodyPr>
          <a:lstStyle/>
          <a:p>
            <a:r>
              <a:rPr lang="en-US" sz="1200" b="1" dirty="0">
                <a:solidFill>
                  <a:srgbClr val="002060"/>
                </a:solidFill>
              </a:rPr>
              <a:t>Intro</a:t>
            </a:r>
            <a:r>
              <a:rPr lang="en-US" sz="1200" dirty="0">
                <a:solidFill>
                  <a:srgbClr val="002060"/>
                </a:solidFill>
              </a:rPr>
              <a:t>                        </a:t>
            </a:r>
            <a:r>
              <a:rPr lang="en-US" sz="1200" dirty="0">
                <a:solidFill>
                  <a:schemeClr val="accent1">
                    <a:lumMod val="50000"/>
                  </a:schemeClr>
                </a:solidFill>
              </a:rPr>
              <a:t>Measurement and Impact                            Public Policy                                       Focus Areas                                      Main Messages</a:t>
            </a:r>
          </a:p>
        </p:txBody>
      </p:sp>
      <p:sp>
        <p:nvSpPr>
          <p:cNvPr id="3" name="Slide Number Placeholder 2">
            <a:extLst>
              <a:ext uri="{FF2B5EF4-FFF2-40B4-BE49-F238E27FC236}">
                <a16:creationId xmlns:a16="http://schemas.microsoft.com/office/drawing/2014/main" id="{2B6CDE76-D01D-4CDD-B39B-A3D5FE2C199C}"/>
              </a:ext>
            </a:extLst>
          </p:cNvPr>
          <p:cNvSpPr>
            <a:spLocks noGrp="1"/>
          </p:cNvSpPr>
          <p:nvPr>
            <p:ph type="sldNum" sz="quarter" idx="12"/>
          </p:nvPr>
        </p:nvSpPr>
        <p:spPr/>
        <p:txBody>
          <a:bodyPr/>
          <a:lstStyle/>
          <a:p>
            <a:fld id="{30EBF5E3-CC93-4729-AC58-5195FBBC6511}" type="slidenum">
              <a:rPr lang="en-US" smtClean="0"/>
              <a:t>37</a:t>
            </a:fld>
            <a:endParaRPr lang="en-US" dirty="0"/>
          </a:p>
        </p:txBody>
      </p:sp>
    </p:spTree>
    <p:extLst>
      <p:ext uri="{BB962C8B-B14F-4D97-AF65-F5344CB8AC3E}">
        <p14:creationId xmlns:p14="http://schemas.microsoft.com/office/powerpoint/2010/main" val="1612206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528883" cy="6127954"/>
          </a:xfrm>
        </p:spPr>
        <p:txBody>
          <a:bodyPr>
            <a:normAutofit/>
          </a:bodyPr>
          <a:lstStyle/>
          <a:p>
            <a:r>
              <a:rPr lang="en-US" dirty="0"/>
              <a:t>Currency continues to evolve but it is naïve to think that government’s will ever surrender </a:t>
            </a:r>
            <a:br>
              <a:rPr lang="en-US" dirty="0"/>
            </a:br>
            <a:r>
              <a:rPr lang="en-US" dirty="0"/>
              <a:t>their monopoly on the unit of account (nor should they)</a:t>
            </a:r>
            <a:br>
              <a:rPr lang="en-US" dirty="0"/>
            </a:br>
            <a:br>
              <a:rPr lang="en-US" dirty="0"/>
            </a:br>
            <a:r>
              <a:rPr lang="en-US" dirty="0"/>
              <a:t>Gold, uncut diamonds are very imperfect substitutes, and so is Bitcoin, which by the way also has much too volatile a value to serve as the unit of account.</a:t>
            </a:r>
          </a:p>
        </p:txBody>
      </p:sp>
      <p:sp>
        <p:nvSpPr>
          <p:cNvPr id="3" name="Slide Number Placeholder 2">
            <a:extLst>
              <a:ext uri="{FF2B5EF4-FFF2-40B4-BE49-F238E27FC236}">
                <a16:creationId xmlns:a16="http://schemas.microsoft.com/office/drawing/2014/main" id="{C63FB0E1-9D1F-4BAC-A12F-D98B6E8C9DFB}"/>
              </a:ext>
            </a:extLst>
          </p:cNvPr>
          <p:cNvSpPr>
            <a:spLocks noGrp="1"/>
          </p:cNvSpPr>
          <p:nvPr>
            <p:ph type="sldNum" sz="quarter" idx="12"/>
          </p:nvPr>
        </p:nvSpPr>
        <p:spPr/>
        <p:txBody>
          <a:bodyPr/>
          <a:lstStyle/>
          <a:p>
            <a:fld id="{30EBF5E3-CC93-4729-AC58-5195FBBC6511}" type="slidenum">
              <a:rPr lang="en-US" smtClean="0"/>
              <a:t>38</a:t>
            </a:fld>
            <a:endParaRPr lang="en-US" dirty="0"/>
          </a:p>
        </p:txBody>
      </p:sp>
    </p:spTree>
    <p:extLst>
      <p:ext uri="{BB962C8B-B14F-4D97-AF65-F5344CB8AC3E}">
        <p14:creationId xmlns:p14="http://schemas.microsoft.com/office/powerpoint/2010/main" val="595200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3BFD3-AB41-4F06-B261-6A0EDAB2D580}"/>
              </a:ext>
            </a:extLst>
          </p:cNvPr>
          <p:cNvSpPr>
            <a:spLocks noGrp="1"/>
          </p:cNvSpPr>
          <p:nvPr>
            <p:ph type="title"/>
          </p:nvPr>
        </p:nvSpPr>
        <p:spPr/>
        <p:txBody>
          <a:bodyPr/>
          <a:lstStyle/>
          <a:p>
            <a:r>
              <a:rPr lang="en-US" dirty="0"/>
              <a:t>Cryptocurrencies</a:t>
            </a:r>
          </a:p>
        </p:txBody>
      </p:sp>
      <p:sp>
        <p:nvSpPr>
          <p:cNvPr id="3" name="Content Placeholder 2">
            <a:extLst>
              <a:ext uri="{FF2B5EF4-FFF2-40B4-BE49-F238E27FC236}">
                <a16:creationId xmlns:a16="http://schemas.microsoft.com/office/drawing/2014/main" id="{8FA0D831-645D-4FCE-9C3A-92846607ABC9}"/>
              </a:ext>
            </a:extLst>
          </p:cNvPr>
          <p:cNvSpPr>
            <a:spLocks noGrp="1"/>
          </p:cNvSpPr>
          <p:nvPr>
            <p:ph idx="1"/>
          </p:nvPr>
        </p:nvSpPr>
        <p:spPr/>
        <p:txBody>
          <a:bodyPr/>
          <a:lstStyle/>
          <a:p>
            <a:r>
              <a:rPr lang="en-US" dirty="0"/>
              <a:t>Blockchain and related cryptographic </a:t>
            </a:r>
            <a:r>
              <a:rPr lang="en-US" dirty="0" err="1"/>
              <a:t>innnovations</a:t>
            </a:r>
            <a:r>
              <a:rPr lang="en-US" dirty="0"/>
              <a:t> offer many potential future benefits.</a:t>
            </a:r>
          </a:p>
          <a:p>
            <a:r>
              <a:rPr lang="en-US" dirty="0"/>
              <a:t>There are many factors encouraging innovation, not least including a desire by some countries to weaken monopoly of the dollar (US has financial sanctions on 12 different countries at present)</a:t>
            </a:r>
          </a:p>
          <a:p>
            <a:r>
              <a:rPr lang="en-US" dirty="0"/>
              <a:t>But naïve to think that these are “currencies” or will ever substitute for government issued fiat currencies</a:t>
            </a:r>
          </a:p>
          <a:p>
            <a:r>
              <a:rPr lang="en-US" dirty="0"/>
              <a:t>They are too volatile to form a store of value</a:t>
            </a:r>
          </a:p>
        </p:txBody>
      </p:sp>
      <p:sp>
        <p:nvSpPr>
          <p:cNvPr id="4" name="Slide Number Placeholder 3">
            <a:extLst>
              <a:ext uri="{FF2B5EF4-FFF2-40B4-BE49-F238E27FC236}">
                <a16:creationId xmlns:a16="http://schemas.microsoft.com/office/drawing/2014/main" id="{EA92898D-9932-4E12-9F3F-E8A4CDC13363}"/>
              </a:ext>
            </a:extLst>
          </p:cNvPr>
          <p:cNvSpPr>
            <a:spLocks noGrp="1"/>
          </p:cNvSpPr>
          <p:nvPr>
            <p:ph type="sldNum" sz="quarter" idx="12"/>
          </p:nvPr>
        </p:nvSpPr>
        <p:spPr/>
        <p:txBody>
          <a:bodyPr/>
          <a:lstStyle/>
          <a:p>
            <a:fld id="{30EBF5E3-CC93-4729-AC58-5195FBBC6511}" type="slidenum">
              <a:rPr lang="en-US" smtClean="0"/>
              <a:t>39</a:t>
            </a:fld>
            <a:endParaRPr lang="en-US" dirty="0"/>
          </a:p>
        </p:txBody>
      </p:sp>
    </p:spTree>
    <p:extLst>
      <p:ext uri="{BB962C8B-B14F-4D97-AF65-F5344CB8AC3E}">
        <p14:creationId xmlns:p14="http://schemas.microsoft.com/office/powerpoint/2010/main" val="2826484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A7D31-93CB-4A10-A452-31512720DBFC}"/>
              </a:ext>
            </a:extLst>
          </p:cNvPr>
          <p:cNvSpPr>
            <a:spLocks noGrp="1"/>
          </p:cNvSpPr>
          <p:nvPr>
            <p:ph type="title"/>
          </p:nvPr>
        </p:nvSpPr>
        <p:spPr>
          <a:xfrm>
            <a:off x="242277" y="62523"/>
            <a:ext cx="12210980" cy="961293"/>
          </a:xfrm>
        </p:spPr>
        <p:txBody>
          <a:bodyPr>
            <a:normAutofit/>
          </a:bodyPr>
          <a:lstStyle/>
          <a:p>
            <a:r>
              <a:rPr lang="en-US" dirty="0"/>
              <a:t>Case for rethinking issuance and regulation of cash</a:t>
            </a:r>
          </a:p>
        </p:txBody>
      </p:sp>
      <p:sp>
        <p:nvSpPr>
          <p:cNvPr id="3" name="Content Placeholder 2">
            <a:extLst>
              <a:ext uri="{FF2B5EF4-FFF2-40B4-BE49-F238E27FC236}">
                <a16:creationId xmlns:a16="http://schemas.microsoft.com/office/drawing/2014/main" id="{BEB34372-2126-4288-B9F8-E3DC9E80A12B}"/>
              </a:ext>
            </a:extLst>
          </p:cNvPr>
          <p:cNvSpPr>
            <a:spLocks noGrp="1"/>
          </p:cNvSpPr>
          <p:nvPr>
            <p:ph idx="1"/>
          </p:nvPr>
        </p:nvSpPr>
        <p:spPr>
          <a:xfrm>
            <a:off x="-18979" y="1023816"/>
            <a:ext cx="12210980" cy="5673969"/>
          </a:xfrm>
        </p:spPr>
        <p:txBody>
          <a:bodyPr>
            <a:normAutofit fontScale="77500" lnSpcReduction="20000"/>
          </a:bodyPr>
          <a:lstStyle/>
          <a:p>
            <a:r>
              <a:rPr lang="en-US" sz="3600" dirty="0"/>
              <a:t>Anonymity of cash promulgates the underground economy.</a:t>
            </a:r>
          </a:p>
          <a:p>
            <a:pPr lvl="1"/>
            <a:r>
              <a:rPr lang="en-US" sz="3200" dirty="0"/>
              <a:t>This is even the case in advanced economies</a:t>
            </a:r>
          </a:p>
          <a:p>
            <a:r>
              <a:rPr lang="en-US" sz="3600" dirty="0"/>
              <a:t>Cash is widely used in criminal activities.</a:t>
            </a:r>
          </a:p>
          <a:p>
            <a:pPr lvl="1"/>
            <a:r>
              <a:rPr lang="en-US" sz="3200" dirty="0"/>
              <a:t>Criminals use many transactions vehicles, but cash is King</a:t>
            </a:r>
          </a:p>
          <a:p>
            <a:pPr lvl="1"/>
            <a:r>
              <a:rPr lang="en-US" sz="3200" dirty="0"/>
              <a:t>Use of pseudonymous cryptocurrencies can be sharply circumscribed by regulation which makes it impossible to use them legally in banks, stores etc. </a:t>
            </a:r>
          </a:p>
          <a:p>
            <a:r>
              <a:rPr lang="en-US" sz="3600" dirty="0"/>
              <a:t>In emerging markets, in particular, cash helps fuel corruption</a:t>
            </a:r>
          </a:p>
          <a:p>
            <a:pPr lvl="1"/>
            <a:r>
              <a:rPr lang="en-US" sz="3200" dirty="0"/>
              <a:t>One of Indian prime minister Modi’s most successful early programs was to require that license payments be made online, reducing power of “license Raj”..</a:t>
            </a:r>
          </a:p>
          <a:p>
            <a:pPr lvl="1"/>
            <a:r>
              <a:rPr lang="en-US" sz="3200" dirty="0"/>
              <a:t>Corruption in advanced economies: Donald Trump’s former lawyer Michael Cohen made a tape of Trump urging him to use cash if for a potential payoff, so it cannot be traced.</a:t>
            </a:r>
          </a:p>
          <a:p>
            <a:pPr lvl="1"/>
            <a:r>
              <a:rPr lang="en-US" sz="3200" dirty="0"/>
              <a:t>Abscam is a famous case (memorialized in the movie “American Hustle” with Jennifer Lawrence and Bradley Cooper) where cash used to bribe members of the US Congress for immigration visas</a:t>
            </a:r>
          </a:p>
          <a:p>
            <a:r>
              <a:rPr lang="en-US" sz="3600" dirty="0"/>
              <a:t>Primary objective of policy should be to reduce large-scale tax evasion, regulatory evasion and criminal activity.</a:t>
            </a:r>
          </a:p>
          <a:p>
            <a:endParaRPr lang="en-US" dirty="0"/>
          </a:p>
        </p:txBody>
      </p:sp>
      <p:sp>
        <p:nvSpPr>
          <p:cNvPr id="4" name="Slide Number Placeholder 3">
            <a:extLst>
              <a:ext uri="{FF2B5EF4-FFF2-40B4-BE49-F238E27FC236}">
                <a16:creationId xmlns:a16="http://schemas.microsoft.com/office/drawing/2014/main" id="{C4299C8C-7A36-492F-8611-EF0303172041}"/>
              </a:ext>
            </a:extLst>
          </p:cNvPr>
          <p:cNvSpPr>
            <a:spLocks noGrp="1"/>
          </p:cNvSpPr>
          <p:nvPr>
            <p:ph type="sldNum" sz="quarter" idx="12"/>
          </p:nvPr>
        </p:nvSpPr>
        <p:spPr/>
        <p:txBody>
          <a:bodyPr/>
          <a:lstStyle/>
          <a:p>
            <a:fld id="{30EBF5E3-CC93-4729-AC58-5195FBBC6511}" type="slidenum">
              <a:rPr lang="en-US" smtClean="0"/>
              <a:t>4</a:t>
            </a:fld>
            <a:endParaRPr lang="en-US" dirty="0"/>
          </a:p>
        </p:txBody>
      </p:sp>
    </p:spTree>
    <p:extLst>
      <p:ext uri="{BB962C8B-B14F-4D97-AF65-F5344CB8AC3E}">
        <p14:creationId xmlns:p14="http://schemas.microsoft.com/office/powerpoint/2010/main" val="33691494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图表 1">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2595028430"/>
              </p:ext>
            </p:extLst>
          </p:nvPr>
        </p:nvGraphicFramePr>
        <p:xfrm>
          <a:off x="255037" y="267478"/>
          <a:ext cx="11557518" cy="620174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790C836F-ABE1-4E38-90B5-F7AA8B1CC732}"/>
              </a:ext>
            </a:extLst>
          </p:cNvPr>
          <p:cNvSpPr txBox="1"/>
          <p:nvPr/>
        </p:nvSpPr>
        <p:spPr>
          <a:xfrm>
            <a:off x="449826" y="6469224"/>
            <a:ext cx="3063339" cy="369332"/>
          </a:xfrm>
          <a:prstGeom prst="rect">
            <a:avLst/>
          </a:prstGeom>
          <a:noFill/>
        </p:spPr>
        <p:txBody>
          <a:bodyPr wrap="none" rtlCol="0">
            <a:spAutoFit/>
          </a:bodyPr>
          <a:lstStyle/>
          <a:p>
            <a:r>
              <a:rPr lang="en-US" dirty="0"/>
              <a:t>Source:  Rogoff, 2017, updated</a:t>
            </a:r>
          </a:p>
        </p:txBody>
      </p:sp>
      <p:sp>
        <p:nvSpPr>
          <p:cNvPr id="3" name="Slide Number Placeholder 2">
            <a:extLst>
              <a:ext uri="{FF2B5EF4-FFF2-40B4-BE49-F238E27FC236}">
                <a16:creationId xmlns:a16="http://schemas.microsoft.com/office/drawing/2014/main" id="{9059F8FB-BDE1-4B90-AB33-03F3B3D072F3}"/>
              </a:ext>
            </a:extLst>
          </p:cNvPr>
          <p:cNvSpPr>
            <a:spLocks noGrp="1"/>
          </p:cNvSpPr>
          <p:nvPr>
            <p:ph type="sldNum" sz="quarter" idx="12"/>
          </p:nvPr>
        </p:nvSpPr>
        <p:spPr/>
        <p:txBody>
          <a:bodyPr/>
          <a:lstStyle/>
          <a:p>
            <a:fld id="{30EBF5E3-CC93-4729-AC58-5195FBBC6511}" type="slidenum">
              <a:rPr lang="en-US" smtClean="0"/>
              <a:t>40</a:t>
            </a:fld>
            <a:endParaRPr lang="en-US" dirty="0"/>
          </a:p>
        </p:txBody>
      </p:sp>
    </p:spTree>
    <p:extLst>
      <p:ext uri="{BB962C8B-B14F-4D97-AF65-F5344CB8AC3E}">
        <p14:creationId xmlns:p14="http://schemas.microsoft.com/office/powerpoint/2010/main" val="25855124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图表 1">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4159698381"/>
              </p:ext>
            </p:extLst>
          </p:nvPr>
        </p:nvGraphicFramePr>
        <p:xfrm>
          <a:off x="450634" y="500397"/>
          <a:ext cx="10905066" cy="557106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355ADFEA-C294-4921-A26F-AA2B7DFB0C20}"/>
              </a:ext>
            </a:extLst>
          </p:cNvPr>
          <p:cNvSpPr txBox="1"/>
          <p:nvPr/>
        </p:nvSpPr>
        <p:spPr>
          <a:xfrm>
            <a:off x="582561" y="6422923"/>
            <a:ext cx="3005631" cy="369332"/>
          </a:xfrm>
          <a:prstGeom prst="rect">
            <a:avLst/>
          </a:prstGeom>
          <a:noFill/>
        </p:spPr>
        <p:txBody>
          <a:bodyPr wrap="none" rtlCol="0">
            <a:spAutoFit/>
          </a:bodyPr>
          <a:lstStyle/>
          <a:p>
            <a:r>
              <a:rPr lang="en-US" dirty="0"/>
              <a:t>Source:  Rogoff, 2017 updated</a:t>
            </a:r>
          </a:p>
        </p:txBody>
      </p:sp>
      <p:sp>
        <p:nvSpPr>
          <p:cNvPr id="3" name="Slide Number Placeholder 2">
            <a:extLst>
              <a:ext uri="{FF2B5EF4-FFF2-40B4-BE49-F238E27FC236}">
                <a16:creationId xmlns:a16="http://schemas.microsoft.com/office/drawing/2014/main" id="{F335798A-A06D-4B52-ADD3-74D0188BB6E1}"/>
              </a:ext>
            </a:extLst>
          </p:cNvPr>
          <p:cNvSpPr>
            <a:spLocks noGrp="1"/>
          </p:cNvSpPr>
          <p:nvPr>
            <p:ph type="sldNum" sz="quarter" idx="12"/>
          </p:nvPr>
        </p:nvSpPr>
        <p:spPr/>
        <p:txBody>
          <a:bodyPr/>
          <a:lstStyle/>
          <a:p>
            <a:fld id="{30EBF5E3-CC93-4729-AC58-5195FBBC6511}" type="slidenum">
              <a:rPr lang="en-US" smtClean="0"/>
              <a:t>41</a:t>
            </a:fld>
            <a:endParaRPr lang="en-US" dirty="0"/>
          </a:p>
        </p:txBody>
      </p:sp>
    </p:spTree>
    <p:extLst>
      <p:ext uri="{BB962C8B-B14F-4D97-AF65-F5344CB8AC3E}">
        <p14:creationId xmlns:p14="http://schemas.microsoft.com/office/powerpoint/2010/main" val="42897584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B51CA-1224-4F7B-8E17-80F3D2FC77DF}"/>
              </a:ext>
            </a:extLst>
          </p:cNvPr>
          <p:cNvSpPr>
            <a:spLocks noGrp="1"/>
          </p:cNvSpPr>
          <p:nvPr>
            <p:ph type="title"/>
          </p:nvPr>
        </p:nvSpPr>
        <p:spPr/>
        <p:txBody>
          <a:bodyPr/>
          <a:lstStyle/>
          <a:p>
            <a:r>
              <a:rPr lang="en-US" dirty="0"/>
              <a:t>Other problems with crypto as currencies</a:t>
            </a:r>
          </a:p>
        </p:txBody>
      </p:sp>
      <p:sp>
        <p:nvSpPr>
          <p:cNvPr id="3" name="Content Placeholder 2">
            <a:extLst>
              <a:ext uri="{FF2B5EF4-FFF2-40B4-BE49-F238E27FC236}">
                <a16:creationId xmlns:a16="http://schemas.microsoft.com/office/drawing/2014/main" id="{E4A7D3C5-77A0-48D3-BC2C-285E174E024D}"/>
              </a:ext>
            </a:extLst>
          </p:cNvPr>
          <p:cNvSpPr>
            <a:spLocks noGrp="1"/>
          </p:cNvSpPr>
          <p:nvPr>
            <p:ph idx="1"/>
          </p:nvPr>
        </p:nvSpPr>
        <p:spPr/>
        <p:txBody>
          <a:bodyPr/>
          <a:lstStyle/>
          <a:p>
            <a:r>
              <a:rPr lang="en-US" dirty="0"/>
              <a:t>Over long course of history, the private sector innovates, but the government eventually regulates and, often, appropriates new technologies</a:t>
            </a:r>
          </a:p>
          <a:p>
            <a:r>
              <a:rPr lang="en-US" dirty="0"/>
              <a:t>This is the case at different times in different places with both standardized coinage and paper currency, among other innovations.</a:t>
            </a:r>
          </a:p>
          <a:p>
            <a:r>
              <a:rPr lang="en-US" dirty="0"/>
              <a:t>Central banks will eventually issued digital currencies that can be widely held than at present (bank reserves are already largely digital</a:t>
            </a:r>
          </a:p>
          <a:p>
            <a:r>
              <a:rPr lang="en-US" dirty="0"/>
              <a:t>However, international coordination of regulation presents many challenges, as Japan’s misguided legalization of cryptocurrencies has illustrated.</a:t>
            </a:r>
          </a:p>
        </p:txBody>
      </p:sp>
      <p:sp>
        <p:nvSpPr>
          <p:cNvPr id="4" name="Slide Number Placeholder 3">
            <a:extLst>
              <a:ext uri="{FF2B5EF4-FFF2-40B4-BE49-F238E27FC236}">
                <a16:creationId xmlns:a16="http://schemas.microsoft.com/office/drawing/2014/main" id="{66EBA5F5-F477-4D55-AB89-FE4448546C99}"/>
              </a:ext>
            </a:extLst>
          </p:cNvPr>
          <p:cNvSpPr>
            <a:spLocks noGrp="1"/>
          </p:cNvSpPr>
          <p:nvPr>
            <p:ph type="sldNum" sz="quarter" idx="12"/>
          </p:nvPr>
        </p:nvSpPr>
        <p:spPr/>
        <p:txBody>
          <a:bodyPr/>
          <a:lstStyle/>
          <a:p>
            <a:fld id="{30EBF5E3-CC93-4729-AC58-5195FBBC6511}" type="slidenum">
              <a:rPr lang="en-US" smtClean="0"/>
              <a:t>42</a:t>
            </a:fld>
            <a:endParaRPr lang="en-US" dirty="0"/>
          </a:p>
        </p:txBody>
      </p:sp>
    </p:spTree>
    <p:extLst>
      <p:ext uri="{BB962C8B-B14F-4D97-AF65-F5344CB8AC3E}">
        <p14:creationId xmlns:p14="http://schemas.microsoft.com/office/powerpoint/2010/main" val="11168959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062B3-5CFD-40E8-AD95-17118470B34B}"/>
              </a:ext>
            </a:extLst>
          </p:cNvPr>
          <p:cNvSpPr>
            <a:spLocks noGrp="1"/>
          </p:cNvSpPr>
          <p:nvPr>
            <p:ph type="title"/>
          </p:nvPr>
        </p:nvSpPr>
        <p:spPr>
          <a:xfrm>
            <a:off x="286247" y="365125"/>
            <a:ext cx="11704320" cy="1325563"/>
          </a:xfrm>
        </p:spPr>
        <p:txBody>
          <a:bodyPr/>
          <a:lstStyle/>
          <a:p>
            <a:r>
              <a:rPr lang="en-US" dirty="0"/>
              <a:t>Cryptocurrencies have been a magnet for fraud</a:t>
            </a:r>
          </a:p>
        </p:txBody>
      </p:sp>
      <p:pic>
        <p:nvPicPr>
          <p:cNvPr id="1026" name="Picture 2" descr="Petro (cryptocurrency) logo.png">
            <a:extLst>
              <a:ext uri="{FF2B5EF4-FFF2-40B4-BE49-F238E27FC236}">
                <a16:creationId xmlns:a16="http://schemas.microsoft.com/office/drawing/2014/main" id="{5A52649B-2E73-4B68-AE0C-7003C55775C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47465" y="1825625"/>
            <a:ext cx="3297070"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1B7109B-7AB9-4DC6-B7FD-CB2142D41458}"/>
              </a:ext>
            </a:extLst>
          </p:cNvPr>
          <p:cNvSpPr txBox="1"/>
          <p:nvPr/>
        </p:nvSpPr>
        <p:spPr>
          <a:xfrm>
            <a:off x="8865704" y="6176963"/>
            <a:ext cx="2748894" cy="369332"/>
          </a:xfrm>
          <a:prstGeom prst="rect">
            <a:avLst/>
          </a:prstGeom>
          <a:noFill/>
        </p:spPr>
        <p:txBody>
          <a:bodyPr wrap="none" rtlCol="0">
            <a:spAutoFit/>
          </a:bodyPr>
          <a:lstStyle/>
          <a:p>
            <a:r>
              <a:rPr lang="en-US" dirty="0"/>
              <a:t>Venezuela’s </a:t>
            </a:r>
            <a:r>
              <a:rPr lang="en-US" dirty="0" err="1"/>
              <a:t>crpytocurrency</a:t>
            </a:r>
            <a:endParaRPr lang="en-US" dirty="0"/>
          </a:p>
        </p:txBody>
      </p:sp>
      <p:sp>
        <p:nvSpPr>
          <p:cNvPr id="3" name="Slide Number Placeholder 2">
            <a:extLst>
              <a:ext uri="{FF2B5EF4-FFF2-40B4-BE49-F238E27FC236}">
                <a16:creationId xmlns:a16="http://schemas.microsoft.com/office/drawing/2014/main" id="{E95F8C3D-BEFA-4E70-9902-8C64407BCC25}"/>
              </a:ext>
            </a:extLst>
          </p:cNvPr>
          <p:cNvSpPr>
            <a:spLocks noGrp="1"/>
          </p:cNvSpPr>
          <p:nvPr>
            <p:ph type="sldNum" sz="quarter" idx="12"/>
          </p:nvPr>
        </p:nvSpPr>
        <p:spPr/>
        <p:txBody>
          <a:bodyPr/>
          <a:lstStyle/>
          <a:p>
            <a:fld id="{30EBF5E3-CC93-4729-AC58-5195FBBC6511}" type="slidenum">
              <a:rPr lang="en-US" smtClean="0"/>
              <a:t>43</a:t>
            </a:fld>
            <a:endParaRPr lang="en-US" dirty="0"/>
          </a:p>
        </p:txBody>
      </p:sp>
    </p:spTree>
    <p:extLst>
      <p:ext uri="{BB962C8B-B14F-4D97-AF65-F5344CB8AC3E}">
        <p14:creationId xmlns:p14="http://schemas.microsoft.com/office/powerpoint/2010/main" val="15320555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EB3E7-2262-4AAD-B3E7-8753C3066D9F}"/>
              </a:ext>
            </a:extLst>
          </p:cNvPr>
          <p:cNvSpPr>
            <a:spLocks noGrp="1"/>
          </p:cNvSpPr>
          <p:nvPr>
            <p:ph type="title"/>
          </p:nvPr>
        </p:nvSpPr>
        <p:spPr/>
        <p:txBody>
          <a:bodyPr>
            <a:normAutofit/>
          </a:bodyPr>
          <a:lstStyle/>
          <a:p>
            <a:r>
              <a:rPr lang="en-US" dirty="0"/>
              <a:t>Total market cap of all cryptocurrencies has fallen from $750 billion to $300 billion </a:t>
            </a:r>
          </a:p>
        </p:txBody>
      </p:sp>
      <p:sp>
        <p:nvSpPr>
          <p:cNvPr id="3" name="Content Placeholder 2">
            <a:extLst>
              <a:ext uri="{FF2B5EF4-FFF2-40B4-BE49-F238E27FC236}">
                <a16:creationId xmlns:a16="http://schemas.microsoft.com/office/drawing/2014/main" id="{CA953389-EE04-47D4-AECC-A2422C1E7D5B}"/>
              </a:ext>
            </a:extLst>
          </p:cNvPr>
          <p:cNvSpPr>
            <a:spLocks noGrp="1"/>
          </p:cNvSpPr>
          <p:nvPr>
            <p:ph idx="1"/>
          </p:nvPr>
        </p:nvSpPr>
        <p:spPr/>
        <p:txBody>
          <a:bodyPr/>
          <a:lstStyle/>
          <a:p>
            <a:r>
              <a:rPr lang="en-US" dirty="0"/>
              <a:t>There were been roughly 1500 “ICOs” between 2015-2017 (</a:t>
            </a:r>
            <a:r>
              <a:rPr lang="en-US" dirty="0" err="1"/>
              <a:t>Cattolini</a:t>
            </a:r>
            <a:r>
              <a:rPr lang="en-US" dirty="0"/>
              <a:t>, et al, MIT, 2017), of which about ¼ raised zero funds</a:t>
            </a:r>
          </a:p>
          <a:p>
            <a:r>
              <a:rPr lang="en-US" dirty="0"/>
              <a:t>Over 90% of cryptocurrency ICO (initial coin offering) purchases are made with other cryptocurrencies.</a:t>
            </a:r>
          </a:p>
          <a:p>
            <a:r>
              <a:rPr lang="en-US" dirty="0"/>
              <a:t>Obviously a major “bubble” component but that said it is possible that there will someday be 2.0 versions of today’s cryptocurrencies that have the capacity to be regulatory compliant and perform other useful functions</a:t>
            </a:r>
          </a:p>
          <a:p>
            <a:r>
              <a:rPr lang="en-US" dirty="0"/>
              <a:t>Blockchain has many potential applications in the financial sector that do not depend on anonymity. </a:t>
            </a:r>
          </a:p>
          <a:p>
            <a:endParaRPr lang="en-US" dirty="0"/>
          </a:p>
          <a:p>
            <a:endParaRPr lang="en-US" dirty="0"/>
          </a:p>
        </p:txBody>
      </p:sp>
      <p:sp>
        <p:nvSpPr>
          <p:cNvPr id="4" name="Slide Number Placeholder 3">
            <a:extLst>
              <a:ext uri="{FF2B5EF4-FFF2-40B4-BE49-F238E27FC236}">
                <a16:creationId xmlns:a16="http://schemas.microsoft.com/office/drawing/2014/main" id="{0682EBB8-71F3-42C4-B040-1EBEB7D23C08}"/>
              </a:ext>
            </a:extLst>
          </p:cNvPr>
          <p:cNvSpPr>
            <a:spLocks noGrp="1"/>
          </p:cNvSpPr>
          <p:nvPr>
            <p:ph type="sldNum" sz="quarter" idx="12"/>
          </p:nvPr>
        </p:nvSpPr>
        <p:spPr/>
        <p:txBody>
          <a:bodyPr/>
          <a:lstStyle/>
          <a:p>
            <a:fld id="{30EBF5E3-CC93-4729-AC58-5195FBBC6511}" type="slidenum">
              <a:rPr lang="en-US" smtClean="0"/>
              <a:t>44</a:t>
            </a:fld>
            <a:endParaRPr lang="en-US" dirty="0"/>
          </a:p>
        </p:txBody>
      </p:sp>
    </p:spTree>
    <p:extLst>
      <p:ext uri="{BB962C8B-B14F-4D97-AF65-F5344CB8AC3E}">
        <p14:creationId xmlns:p14="http://schemas.microsoft.com/office/powerpoint/2010/main" val="41289493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353" y="1327042"/>
            <a:ext cx="5715294" cy="4203916"/>
          </a:xfrm>
          <a:prstGeom prst="rect">
            <a:avLst/>
          </a:prstGeom>
        </p:spPr>
      </p:pic>
      <p:sp>
        <p:nvSpPr>
          <p:cNvPr id="4" name="TextBox 3"/>
          <p:cNvSpPr txBox="1"/>
          <p:nvPr/>
        </p:nvSpPr>
        <p:spPr>
          <a:xfrm>
            <a:off x="1828800" y="6248401"/>
            <a:ext cx="1873590" cy="276999"/>
          </a:xfrm>
          <a:prstGeom prst="rect">
            <a:avLst/>
          </a:prstGeom>
          <a:noFill/>
        </p:spPr>
        <p:txBody>
          <a:bodyPr wrap="none" rtlCol="0">
            <a:spAutoFit/>
          </a:bodyPr>
          <a:lstStyle/>
          <a:p>
            <a:r>
              <a:rPr lang="en-US" sz="1200" dirty="0"/>
              <a:t>Source  IMF Article IV 2014</a:t>
            </a:r>
          </a:p>
        </p:txBody>
      </p:sp>
      <p:sp>
        <p:nvSpPr>
          <p:cNvPr id="5" name="TextBox 4"/>
          <p:cNvSpPr txBox="1"/>
          <p:nvPr/>
        </p:nvSpPr>
        <p:spPr>
          <a:xfrm>
            <a:off x="1600201" y="228601"/>
            <a:ext cx="8839199" cy="461665"/>
          </a:xfrm>
          <a:prstGeom prst="rect">
            <a:avLst/>
          </a:prstGeom>
          <a:noFill/>
        </p:spPr>
        <p:txBody>
          <a:bodyPr wrap="square" rtlCol="0">
            <a:spAutoFit/>
          </a:bodyPr>
          <a:lstStyle/>
          <a:p>
            <a:r>
              <a:rPr lang="en-US" sz="2400" dirty="0"/>
              <a:t>Colombia’s Financial Development Compared to Rest of Latin America</a:t>
            </a:r>
          </a:p>
        </p:txBody>
      </p:sp>
      <p:sp>
        <p:nvSpPr>
          <p:cNvPr id="2" name="Slide Number Placeholder 1">
            <a:extLst>
              <a:ext uri="{FF2B5EF4-FFF2-40B4-BE49-F238E27FC236}">
                <a16:creationId xmlns:a16="http://schemas.microsoft.com/office/drawing/2014/main" id="{5EC85316-A54D-44C2-8096-F0A40A9ADFA4}"/>
              </a:ext>
            </a:extLst>
          </p:cNvPr>
          <p:cNvSpPr>
            <a:spLocks noGrp="1"/>
          </p:cNvSpPr>
          <p:nvPr>
            <p:ph type="sldNum" sz="quarter" idx="12"/>
          </p:nvPr>
        </p:nvSpPr>
        <p:spPr/>
        <p:txBody>
          <a:bodyPr/>
          <a:lstStyle/>
          <a:p>
            <a:fld id="{30EBF5E3-CC93-4729-AC58-5195FBBC6511}" type="slidenum">
              <a:rPr lang="en-US" smtClean="0"/>
              <a:t>45</a:t>
            </a:fld>
            <a:endParaRPr lang="en-US" dirty="0"/>
          </a:p>
        </p:txBody>
      </p:sp>
    </p:spTree>
    <p:extLst>
      <p:ext uri="{BB962C8B-B14F-4D97-AF65-F5344CB8AC3E}">
        <p14:creationId xmlns:p14="http://schemas.microsoft.com/office/powerpoint/2010/main" val="32695651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7182" y="2057400"/>
            <a:ext cx="8936182" cy="3276600"/>
          </a:xfrm>
          <a:prstGeom prst="rect">
            <a:avLst/>
          </a:prstGeom>
        </p:spPr>
      </p:pic>
      <p:cxnSp>
        <p:nvCxnSpPr>
          <p:cNvPr id="4" name="Straight Arrow Connector 3"/>
          <p:cNvCxnSpPr/>
          <p:nvPr/>
        </p:nvCxnSpPr>
        <p:spPr>
          <a:xfrm>
            <a:off x="2362200" y="3276600"/>
            <a:ext cx="228600" cy="609600"/>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057401" y="533400"/>
            <a:ext cx="184731" cy="369332"/>
          </a:xfrm>
          <a:prstGeom prst="rect">
            <a:avLst/>
          </a:prstGeom>
          <a:noFill/>
        </p:spPr>
        <p:txBody>
          <a:bodyPr wrap="none" rtlCol="0">
            <a:spAutoFit/>
          </a:bodyPr>
          <a:lstStyle/>
          <a:p>
            <a:endParaRPr lang="en-US" dirty="0"/>
          </a:p>
        </p:txBody>
      </p:sp>
      <p:sp>
        <p:nvSpPr>
          <p:cNvPr id="6" name="TextBox 5"/>
          <p:cNvSpPr txBox="1"/>
          <p:nvPr/>
        </p:nvSpPr>
        <p:spPr>
          <a:xfrm>
            <a:off x="2105680" y="609600"/>
            <a:ext cx="7403373" cy="1477328"/>
          </a:xfrm>
          <a:prstGeom prst="rect">
            <a:avLst/>
          </a:prstGeom>
          <a:noFill/>
        </p:spPr>
        <p:txBody>
          <a:bodyPr wrap="none" rtlCol="0">
            <a:spAutoFit/>
          </a:bodyPr>
          <a:lstStyle/>
          <a:p>
            <a:pPr algn="ctr"/>
            <a:r>
              <a:rPr lang="en-US" sz="3600" dirty="0"/>
              <a:t>Financial Openness: </a:t>
            </a:r>
          </a:p>
          <a:p>
            <a:pPr algn="ctr"/>
            <a:r>
              <a:rPr lang="en-US" sz="3600" dirty="0"/>
              <a:t> Average Country Rankings, 2000-2012</a:t>
            </a:r>
          </a:p>
          <a:p>
            <a:endParaRPr lang="en-US" dirty="0"/>
          </a:p>
        </p:txBody>
      </p:sp>
      <p:sp>
        <p:nvSpPr>
          <p:cNvPr id="8" name="TextBox 7"/>
          <p:cNvSpPr txBox="1"/>
          <p:nvPr/>
        </p:nvSpPr>
        <p:spPr>
          <a:xfrm>
            <a:off x="2149765" y="6019800"/>
            <a:ext cx="1594732" cy="369332"/>
          </a:xfrm>
          <a:prstGeom prst="rect">
            <a:avLst/>
          </a:prstGeom>
          <a:noFill/>
        </p:spPr>
        <p:txBody>
          <a:bodyPr wrap="none" rtlCol="0">
            <a:spAutoFit/>
          </a:bodyPr>
          <a:lstStyle/>
          <a:p>
            <a:r>
              <a:rPr lang="en-US" dirty="0"/>
              <a:t>IMF, April 2012</a:t>
            </a:r>
          </a:p>
        </p:txBody>
      </p:sp>
      <p:sp>
        <p:nvSpPr>
          <p:cNvPr id="3" name="TextBox 2"/>
          <p:cNvSpPr txBox="1"/>
          <p:nvPr/>
        </p:nvSpPr>
        <p:spPr>
          <a:xfrm>
            <a:off x="6248401" y="6019801"/>
            <a:ext cx="2745047" cy="307777"/>
          </a:xfrm>
          <a:prstGeom prst="rect">
            <a:avLst/>
          </a:prstGeom>
          <a:noFill/>
        </p:spPr>
        <p:txBody>
          <a:bodyPr wrap="none" rtlCol="0">
            <a:spAutoFit/>
          </a:bodyPr>
          <a:lstStyle/>
          <a:p>
            <a:r>
              <a:rPr lang="en-US" sz="1400" dirty="0"/>
              <a:t>Kenneth Rogoff, Harvard University</a:t>
            </a:r>
          </a:p>
        </p:txBody>
      </p:sp>
      <p:sp>
        <p:nvSpPr>
          <p:cNvPr id="7" name="Slide Number Placeholder 6">
            <a:extLst>
              <a:ext uri="{FF2B5EF4-FFF2-40B4-BE49-F238E27FC236}">
                <a16:creationId xmlns:a16="http://schemas.microsoft.com/office/drawing/2014/main" id="{88F5566C-2FCD-4F9D-B6B8-3BD1AF319845}"/>
              </a:ext>
            </a:extLst>
          </p:cNvPr>
          <p:cNvSpPr>
            <a:spLocks noGrp="1"/>
          </p:cNvSpPr>
          <p:nvPr>
            <p:ph type="sldNum" sz="quarter" idx="12"/>
          </p:nvPr>
        </p:nvSpPr>
        <p:spPr/>
        <p:txBody>
          <a:bodyPr/>
          <a:lstStyle/>
          <a:p>
            <a:fld id="{30EBF5E3-CC93-4729-AC58-5195FBBC6511}" type="slidenum">
              <a:rPr lang="en-US" smtClean="0"/>
              <a:t>46</a:t>
            </a:fld>
            <a:endParaRPr lang="en-US" dirty="0"/>
          </a:p>
        </p:txBody>
      </p:sp>
    </p:spTree>
    <p:extLst>
      <p:ext uri="{BB962C8B-B14F-4D97-AF65-F5344CB8AC3E}">
        <p14:creationId xmlns:p14="http://schemas.microsoft.com/office/powerpoint/2010/main" val="29264725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3">
            <a:extLst>
              <a:ext uri="{FF2B5EF4-FFF2-40B4-BE49-F238E27FC236}">
                <a16:creationId xmlns:a16="http://schemas.microsoft.com/office/drawing/2014/main" id="{00000000-0008-0000-0100-000004000000}"/>
              </a:ext>
            </a:extLst>
          </p:cNvPr>
          <p:cNvGraphicFramePr>
            <a:graphicFrameLocks/>
          </p:cNvGraphicFramePr>
          <p:nvPr>
            <p:extLst/>
          </p:nvPr>
        </p:nvGraphicFramePr>
        <p:xfrm>
          <a:off x="149290" y="118188"/>
          <a:ext cx="11986726" cy="641324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352BEE89-7B20-4187-B0DA-4170B95CD8F8}"/>
              </a:ext>
            </a:extLst>
          </p:cNvPr>
          <p:cNvSpPr txBox="1"/>
          <p:nvPr/>
        </p:nvSpPr>
        <p:spPr>
          <a:xfrm>
            <a:off x="494071" y="6531429"/>
            <a:ext cx="3063339" cy="369332"/>
          </a:xfrm>
          <a:prstGeom prst="rect">
            <a:avLst/>
          </a:prstGeom>
          <a:noFill/>
        </p:spPr>
        <p:txBody>
          <a:bodyPr wrap="none" rtlCol="0">
            <a:spAutoFit/>
          </a:bodyPr>
          <a:lstStyle/>
          <a:p>
            <a:r>
              <a:rPr lang="en-US" dirty="0"/>
              <a:t>Source:  Rogoff, 2017, updated</a:t>
            </a:r>
          </a:p>
        </p:txBody>
      </p:sp>
      <p:sp>
        <p:nvSpPr>
          <p:cNvPr id="5" name="Slide Number Placeholder 4">
            <a:extLst>
              <a:ext uri="{FF2B5EF4-FFF2-40B4-BE49-F238E27FC236}">
                <a16:creationId xmlns:a16="http://schemas.microsoft.com/office/drawing/2014/main" id="{58C874C0-3F66-436A-9A5C-421548E2B41F}"/>
              </a:ext>
            </a:extLst>
          </p:cNvPr>
          <p:cNvSpPr>
            <a:spLocks noGrp="1"/>
          </p:cNvSpPr>
          <p:nvPr>
            <p:ph type="sldNum" sz="quarter" idx="12"/>
          </p:nvPr>
        </p:nvSpPr>
        <p:spPr/>
        <p:txBody>
          <a:bodyPr/>
          <a:lstStyle/>
          <a:p>
            <a:fld id="{30EBF5E3-CC93-4729-AC58-5195FBBC6511}" type="slidenum">
              <a:rPr lang="en-US" smtClean="0"/>
              <a:t>47</a:t>
            </a:fld>
            <a:endParaRPr lang="en-US" dirty="0"/>
          </a:p>
        </p:txBody>
      </p:sp>
    </p:spTree>
    <p:extLst>
      <p:ext uri="{BB962C8B-B14F-4D97-AF65-F5344CB8AC3E}">
        <p14:creationId xmlns:p14="http://schemas.microsoft.com/office/powerpoint/2010/main" val="24312606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731FC-D4F2-4DFF-805A-B64530FBAC4A}"/>
              </a:ext>
            </a:extLst>
          </p:cNvPr>
          <p:cNvSpPr>
            <a:spLocks noGrp="1"/>
          </p:cNvSpPr>
          <p:nvPr>
            <p:ph type="title"/>
          </p:nvPr>
        </p:nvSpPr>
        <p:spPr>
          <a:xfrm>
            <a:off x="360727" y="365125"/>
            <a:ext cx="11224469" cy="901613"/>
          </a:xfrm>
        </p:spPr>
        <p:txBody>
          <a:bodyPr/>
          <a:lstStyle/>
          <a:p>
            <a:r>
              <a:rPr lang="en-US" dirty="0"/>
              <a:t>Expanding Digital Payments in Colombia</a:t>
            </a:r>
          </a:p>
        </p:txBody>
      </p:sp>
      <p:sp>
        <p:nvSpPr>
          <p:cNvPr id="3" name="Content Placeholder 2">
            <a:extLst>
              <a:ext uri="{FF2B5EF4-FFF2-40B4-BE49-F238E27FC236}">
                <a16:creationId xmlns:a16="http://schemas.microsoft.com/office/drawing/2014/main" id="{3F03FBBF-CA46-4205-AB05-BD8C9EE7C4F1}"/>
              </a:ext>
            </a:extLst>
          </p:cNvPr>
          <p:cNvSpPr>
            <a:spLocks noGrp="1"/>
          </p:cNvSpPr>
          <p:nvPr>
            <p:ph idx="1"/>
          </p:nvPr>
        </p:nvSpPr>
        <p:spPr>
          <a:xfrm>
            <a:off x="67112" y="1434517"/>
            <a:ext cx="12124888" cy="5286958"/>
          </a:xfrm>
        </p:spPr>
        <p:txBody>
          <a:bodyPr>
            <a:normAutofit fontScale="85000" lnSpcReduction="20000"/>
          </a:bodyPr>
          <a:lstStyle/>
          <a:p>
            <a:r>
              <a:rPr lang="en-US" dirty="0"/>
              <a:t>Financial Inclusion</a:t>
            </a:r>
          </a:p>
          <a:p>
            <a:pPr lvl="1"/>
            <a:r>
              <a:rPr lang="en-US" dirty="0"/>
              <a:t>helps shield individuals from crime, to smooth expenditures, helps small businesses have access to banks.  (But important to have strong digital security safeguards)</a:t>
            </a:r>
          </a:p>
          <a:p>
            <a:pPr lvl="1"/>
            <a:r>
              <a:rPr lang="en-US" dirty="0"/>
              <a:t>Encourages shift of resources from the informal to the formal economy raising productivity and government revenue.</a:t>
            </a:r>
          </a:p>
          <a:p>
            <a:r>
              <a:rPr lang="en-US" dirty="0"/>
              <a:t>Cautionary Note:  It is important to proceed with transition at a reasonable pace, so people can adjust, and so that unforeseen problems can be dealt with.</a:t>
            </a:r>
          </a:p>
          <a:p>
            <a:r>
              <a:rPr lang="en-US" dirty="0"/>
              <a:t>Some Components of a Multi-faceted approach</a:t>
            </a:r>
          </a:p>
          <a:p>
            <a:pPr lvl="1"/>
            <a:r>
              <a:rPr lang="en-US" dirty="0"/>
              <a:t>Make it more difficult to use cash in large-scale payments.</a:t>
            </a:r>
          </a:p>
          <a:p>
            <a:pPr marL="914400" lvl="2" indent="0">
              <a:buNone/>
            </a:pPr>
            <a:r>
              <a:rPr lang="en-US" dirty="0"/>
              <a:t>For small payments, the main idea is to improve digital alternatives for ordinary people, and to make them more attractive</a:t>
            </a:r>
          </a:p>
          <a:p>
            <a:pPr lvl="1"/>
            <a:r>
              <a:rPr lang="en-US" dirty="0"/>
              <a:t>Help promote financial inclusion by offering free or subsidized basic debit accounts to low income individuals</a:t>
            </a:r>
          </a:p>
          <a:p>
            <a:pPr lvl="1"/>
            <a:r>
              <a:rPr lang="en-US" dirty="0"/>
              <a:t>Promote competition within the payments space</a:t>
            </a:r>
          </a:p>
          <a:p>
            <a:pPr lvl="1"/>
            <a:r>
              <a:rPr lang="en-US" dirty="0"/>
              <a:t>Eventually, it is highly likely all countries will adopt some form of biometric identification system perhaps along lines of India.  But given broad privacy issues (which are evolving on many fronts anyway, due to Google, Facebook, etc.), the speed and pace of adoption needs to conform to a broad range of other important public issues.</a:t>
            </a:r>
          </a:p>
          <a:p>
            <a:pPr lvl="1"/>
            <a:r>
              <a:rPr lang="en-US" dirty="0"/>
              <a:t>Central bank digital currencies will become more widespread in the coming one to two decades albeit they will look more like the Postal savings accounts in Japan than like cash.</a:t>
            </a:r>
          </a:p>
          <a:p>
            <a:pPr lvl="1"/>
            <a:r>
              <a:rPr lang="en-US" dirty="0"/>
              <a:t>Cryptocurrencies need to be regulated.</a:t>
            </a:r>
          </a:p>
          <a:p>
            <a:pPr lvl="1"/>
            <a:endParaRPr lang="en-US" dirty="0"/>
          </a:p>
        </p:txBody>
      </p:sp>
      <p:sp>
        <p:nvSpPr>
          <p:cNvPr id="5" name="Slide Number Placeholder 4">
            <a:extLst>
              <a:ext uri="{FF2B5EF4-FFF2-40B4-BE49-F238E27FC236}">
                <a16:creationId xmlns:a16="http://schemas.microsoft.com/office/drawing/2014/main" id="{B5674330-6842-47F7-B604-26FA8363FEBA}"/>
              </a:ext>
            </a:extLst>
          </p:cNvPr>
          <p:cNvSpPr>
            <a:spLocks noGrp="1"/>
          </p:cNvSpPr>
          <p:nvPr>
            <p:ph type="sldNum" sz="quarter" idx="12"/>
          </p:nvPr>
        </p:nvSpPr>
        <p:spPr/>
        <p:txBody>
          <a:bodyPr/>
          <a:lstStyle/>
          <a:p>
            <a:fld id="{30EBF5E3-CC93-4729-AC58-5195FBBC6511}" type="slidenum">
              <a:rPr lang="en-US" smtClean="0"/>
              <a:t>48</a:t>
            </a:fld>
            <a:endParaRPr lang="en-US" dirty="0"/>
          </a:p>
        </p:txBody>
      </p:sp>
    </p:spTree>
    <p:extLst>
      <p:ext uri="{BB962C8B-B14F-4D97-AF65-F5344CB8AC3E}">
        <p14:creationId xmlns:p14="http://schemas.microsoft.com/office/powerpoint/2010/main" val="18274445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59968" y="73104"/>
            <a:ext cx="4467068" cy="6704294"/>
          </a:xfrm>
          <a:prstGeom prst="rect">
            <a:avLst/>
          </a:prstGeom>
        </p:spPr>
      </p:pic>
      <p:sp>
        <p:nvSpPr>
          <p:cNvPr id="3" name="TextBox 2"/>
          <p:cNvSpPr txBox="1"/>
          <p:nvPr/>
        </p:nvSpPr>
        <p:spPr>
          <a:xfrm>
            <a:off x="265470" y="1651819"/>
            <a:ext cx="3008671" cy="369332"/>
          </a:xfrm>
          <a:prstGeom prst="rect">
            <a:avLst/>
          </a:prstGeom>
          <a:noFill/>
        </p:spPr>
        <p:txBody>
          <a:bodyPr wrap="square" rtlCol="0">
            <a:spAutoFit/>
          </a:bodyPr>
          <a:lstStyle/>
          <a:p>
            <a:r>
              <a:rPr lang="en-US" dirty="0"/>
              <a:t>Paperback edition, July 2017</a:t>
            </a:r>
          </a:p>
        </p:txBody>
      </p:sp>
      <p:sp>
        <p:nvSpPr>
          <p:cNvPr id="4" name="Slide Number Placeholder 3">
            <a:extLst>
              <a:ext uri="{FF2B5EF4-FFF2-40B4-BE49-F238E27FC236}">
                <a16:creationId xmlns:a16="http://schemas.microsoft.com/office/drawing/2014/main" id="{8DAF03B0-333C-4907-BE46-89F24561C62B}"/>
              </a:ext>
            </a:extLst>
          </p:cNvPr>
          <p:cNvSpPr>
            <a:spLocks noGrp="1"/>
          </p:cNvSpPr>
          <p:nvPr>
            <p:ph type="sldNum" sz="quarter" idx="12"/>
          </p:nvPr>
        </p:nvSpPr>
        <p:spPr/>
        <p:txBody>
          <a:bodyPr/>
          <a:lstStyle/>
          <a:p>
            <a:fld id="{30EBF5E3-CC93-4729-AC58-5195FBBC6511}" type="slidenum">
              <a:rPr lang="en-US" smtClean="0"/>
              <a:t>49</a:t>
            </a:fld>
            <a:endParaRPr lang="en-US" dirty="0"/>
          </a:p>
        </p:txBody>
      </p:sp>
    </p:spTree>
    <p:extLst>
      <p:ext uri="{BB962C8B-B14F-4D97-AF65-F5344CB8AC3E}">
        <p14:creationId xmlns:p14="http://schemas.microsoft.com/office/powerpoint/2010/main" val="724151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a:extLst>
              <a:ext uri="{FF2B5EF4-FFF2-40B4-BE49-F238E27FC236}">
                <a16:creationId xmlns:a16="http://schemas.microsoft.com/office/drawing/2014/main" id="{00000000-0008-0000-0100-000002000000}"/>
              </a:ext>
            </a:extLst>
          </p:cNvPr>
          <p:cNvGraphicFramePr>
            <a:graphicFrameLocks/>
          </p:cNvGraphicFramePr>
          <p:nvPr/>
        </p:nvGraphicFramePr>
        <p:xfrm>
          <a:off x="765908" y="508000"/>
          <a:ext cx="10128737" cy="600221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C5E41AB0-1A05-48D6-A84D-71E671AE96E3}"/>
              </a:ext>
            </a:extLst>
          </p:cNvPr>
          <p:cNvSpPr txBox="1"/>
          <p:nvPr/>
        </p:nvSpPr>
        <p:spPr>
          <a:xfrm>
            <a:off x="578498" y="155510"/>
            <a:ext cx="10624457" cy="541881"/>
          </a:xfrm>
          <a:prstGeom prst="rect">
            <a:avLst/>
          </a:prstGeom>
          <a:noFill/>
        </p:spPr>
        <p:txBody>
          <a:bodyPr wrap="square" rtlCol="0">
            <a:spAutoFit/>
          </a:bodyPr>
          <a:lstStyle/>
          <a:p>
            <a:r>
              <a:rPr lang="en-US" altLang="en-US" sz="2800" b="1" dirty="0"/>
              <a:t>Underground Economy as % Official GDP:</a:t>
            </a:r>
            <a:r>
              <a:rPr lang="en-US" altLang="zh-CN" sz="2800" b="1" dirty="0"/>
              <a:t> 2003-2016 average</a:t>
            </a:r>
            <a:endParaRPr lang="en-US" sz="2800" dirty="0"/>
          </a:p>
        </p:txBody>
      </p:sp>
      <p:sp>
        <p:nvSpPr>
          <p:cNvPr id="4" name="TextBox 3">
            <a:extLst>
              <a:ext uri="{FF2B5EF4-FFF2-40B4-BE49-F238E27FC236}">
                <a16:creationId xmlns:a16="http://schemas.microsoft.com/office/drawing/2014/main" id="{F119BAE8-4AD1-4F10-8017-14AA69896F6A}"/>
              </a:ext>
            </a:extLst>
          </p:cNvPr>
          <p:cNvSpPr txBox="1"/>
          <p:nvPr/>
        </p:nvSpPr>
        <p:spPr>
          <a:xfrm>
            <a:off x="7588898" y="2457061"/>
            <a:ext cx="3143019" cy="3046988"/>
          </a:xfrm>
          <a:prstGeom prst="rect">
            <a:avLst/>
          </a:prstGeom>
          <a:noFill/>
        </p:spPr>
        <p:txBody>
          <a:bodyPr wrap="square" rtlCol="0">
            <a:spAutoFit/>
          </a:bodyPr>
          <a:lstStyle/>
          <a:p>
            <a:r>
              <a:rPr lang="en-US" sz="3200" dirty="0"/>
              <a:t>Greece 25%,</a:t>
            </a:r>
          </a:p>
          <a:p>
            <a:r>
              <a:rPr lang="en-US" sz="3200" dirty="0"/>
              <a:t> Italy 22%</a:t>
            </a:r>
          </a:p>
          <a:p>
            <a:r>
              <a:rPr lang="en-US" sz="3200" dirty="0"/>
              <a:t>Spain 19%,</a:t>
            </a:r>
          </a:p>
          <a:p>
            <a:endParaRPr lang="en-US" sz="3200" dirty="0"/>
          </a:p>
          <a:p>
            <a:r>
              <a:rPr lang="en-US" sz="3200" dirty="0"/>
              <a:t>Colombia is probably higher..</a:t>
            </a:r>
          </a:p>
        </p:txBody>
      </p:sp>
      <p:sp>
        <p:nvSpPr>
          <p:cNvPr id="7" name="TextBox 6">
            <a:extLst>
              <a:ext uri="{FF2B5EF4-FFF2-40B4-BE49-F238E27FC236}">
                <a16:creationId xmlns:a16="http://schemas.microsoft.com/office/drawing/2014/main" id="{865AABC7-9321-41A6-A624-2D8AA5112592}"/>
              </a:ext>
            </a:extLst>
          </p:cNvPr>
          <p:cNvSpPr txBox="1"/>
          <p:nvPr/>
        </p:nvSpPr>
        <p:spPr>
          <a:xfrm>
            <a:off x="243348" y="6510215"/>
            <a:ext cx="3019801" cy="369332"/>
          </a:xfrm>
          <a:prstGeom prst="rect">
            <a:avLst/>
          </a:prstGeom>
          <a:noFill/>
        </p:spPr>
        <p:txBody>
          <a:bodyPr wrap="none" rtlCol="0">
            <a:spAutoFit/>
          </a:bodyPr>
          <a:lstStyle/>
          <a:p>
            <a:r>
              <a:rPr lang="en-US" dirty="0"/>
              <a:t>Source:  Rogoff 2017, updated</a:t>
            </a:r>
          </a:p>
        </p:txBody>
      </p:sp>
      <p:sp>
        <p:nvSpPr>
          <p:cNvPr id="5" name="Slide Number Placeholder 4">
            <a:extLst>
              <a:ext uri="{FF2B5EF4-FFF2-40B4-BE49-F238E27FC236}">
                <a16:creationId xmlns:a16="http://schemas.microsoft.com/office/drawing/2014/main" id="{D6E0B4FD-0DA8-4C3F-8A60-081787546F02}"/>
              </a:ext>
            </a:extLst>
          </p:cNvPr>
          <p:cNvSpPr>
            <a:spLocks noGrp="1"/>
          </p:cNvSpPr>
          <p:nvPr>
            <p:ph type="sldNum" sz="quarter" idx="12"/>
          </p:nvPr>
        </p:nvSpPr>
        <p:spPr/>
        <p:txBody>
          <a:bodyPr/>
          <a:lstStyle/>
          <a:p>
            <a:fld id="{30EBF5E3-CC93-4729-AC58-5195FBBC6511}" type="slidenum">
              <a:rPr lang="en-US" smtClean="0"/>
              <a:t>5</a:t>
            </a:fld>
            <a:endParaRPr lang="en-US" dirty="0"/>
          </a:p>
        </p:txBody>
      </p:sp>
    </p:spTree>
    <p:extLst>
      <p:ext uri="{BB962C8B-B14F-4D97-AF65-F5344CB8AC3E}">
        <p14:creationId xmlns:p14="http://schemas.microsoft.com/office/powerpoint/2010/main" val="2088505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20E32-D57C-4995-BC83-2D8075BF7915}"/>
              </a:ext>
            </a:extLst>
          </p:cNvPr>
          <p:cNvSpPr>
            <a:spLocks noGrp="1"/>
          </p:cNvSpPr>
          <p:nvPr>
            <p:ph type="title"/>
          </p:nvPr>
        </p:nvSpPr>
        <p:spPr>
          <a:xfrm>
            <a:off x="132735" y="365125"/>
            <a:ext cx="11221065" cy="1325563"/>
          </a:xfrm>
        </p:spPr>
        <p:txBody>
          <a:bodyPr>
            <a:normAutofit/>
          </a:bodyPr>
          <a:lstStyle/>
          <a:p>
            <a:r>
              <a:rPr lang="en-US" sz="3600" dirty="0">
                <a:latin typeface="+mn-lt"/>
                <a:ea typeface="+mn-ea"/>
                <a:cs typeface="+mn-cs"/>
              </a:rPr>
              <a:t>Cash-light/Less Cash is NOT equivalent to Cashless</a:t>
            </a:r>
          </a:p>
        </p:txBody>
      </p:sp>
      <p:sp>
        <p:nvSpPr>
          <p:cNvPr id="3" name="Content Placeholder 2">
            <a:extLst>
              <a:ext uri="{FF2B5EF4-FFF2-40B4-BE49-F238E27FC236}">
                <a16:creationId xmlns:a16="http://schemas.microsoft.com/office/drawing/2014/main" id="{A64C013F-4A5C-4883-A557-396CA8BD4C7E}"/>
              </a:ext>
            </a:extLst>
          </p:cNvPr>
          <p:cNvSpPr>
            <a:spLocks noGrp="1"/>
          </p:cNvSpPr>
          <p:nvPr>
            <p:ph idx="1"/>
          </p:nvPr>
        </p:nvSpPr>
        <p:spPr>
          <a:xfrm>
            <a:off x="132735" y="1415846"/>
            <a:ext cx="11695471" cy="5243052"/>
          </a:xfrm>
        </p:spPr>
        <p:txBody>
          <a:bodyPr>
            <a:normAutofit/>
          </a:bodyPr>
          <a:lstStyle/>
          <a:p>
            <a:pPr marL="0" indent="0">
              <a:buNone/>
            </a:pPr>
            <a:endParaRPr lang="en-US" dirty="0"/>
          </a:p>
          <a:p>
            <a:r>
              <a:rPr lang="en-US" dirty="0"/>
              <a:t>The basic idea is to make it more difficult for people to do LARGE-SCALE transactions in cash for purposes of crime and tax evasion, but NOT to dramatically change how cash is used by ordinary people.</a:t>
            </a:r>
          </a:p>
          <a:p>
            <a:r>
              <a:rPr lang="en-US" dirty="0"/>
              <a:t>My research has mainly on focused on ADVANCED ECONOMIES, although includes data on some emerging markets as well as an extensive discussion of demonetization in India</a:t>
            </a:r>
          </a:p>
          <a:p>
            <a:r>
              <a:rPr lang="en-US" dirty="0"/>
              <a:t>Cautious on applications to emerging markets since a key component of any plan to reduce reliance on cash is to dramatically increase financial inclusion.</a:t>
            </a:r>
          </a:p>
          <a:p>
            <a:r>
              <a:rPr lang="en-US" dirty="0"/>
              <a:t>COMPLETE CASHLESS SOCIEITY IS A STRAW MAN</a:t>
            </a:r>
          </a:p>
          <a:p>
            <a:pPr lvl="1"/>
            <a:r>
              <a:rPr lang="en-US" dirty="0"/>
              <a:t>The Curse of Cash makes the case for keeping around a physical currency indefinitely</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13C396B-44EF-4A8E-B481-2580AB5DCA95}"/>
              </a:ext>
            </a:extLst>
          </p:cNvPr>
          <p:cNvSpPr>
            <a:spLocks noGrp="1"/>
          </p:cNvSpPr>
          <p:nvPr>
            <p:ph type="sldNum" sz="quarter" idx="12"/>
          </p:nvPr>
        </p:nvSpPr>
        <p:spPr/>
        <p:txBody>
          <a:bodyPr/>
          <a:lstStyle/>
          <a:p>
            <a:fld id="{30EBF5E3-CC93-4729-AC58-5195FBBC6511}" type="slidenum">
              <a:rPr lang="en-US" smtClean="0"/>
              <a:t>6</a:t>
            </a:fld>
            <a:endParaRPr lang="en-US" dirty="0"/>
          </a:p>
        </p:txBody>
      </p:sp>
    </p:spTree>
    <p:extLst>
      <p:ext uri="{BB962C8B-B14F-4D97-AF65-F5344CB8AC3E}">
        <p14:creationId xmlns:p14="http://schemas.microsoft.com/office/powerpoint/2010/main" val="2665975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DC9A6-C6D3-4722-812C-3E94F49E7389}"/>
              </a:ext>
            </a:extLst>
          </p:cNvPr>
          <p:cNvSpPr>
            <a:spLocks noGrp="1"/>
          </p:cNvSpPr>
          <p:nvPr>
            <p:ph type="title"/>
          </p:nvPr>
        </p:nvSpPr>
        <p:spPr>
          <a:xfrm>
            <a:off x="176981" y="365125"/>
            <a:ext cx="11658600" cy="1325563"/>
          </a:xfrm>
        </p:spPr>
        <p:txBody>
          <a:bodyPr>
            <a:normAutofit fontScale="90000"/>
          </a:bodyPr>
          <a:lstStyle/>
          <a:p>
            <a:r>
              <a:rPr lang="en-US" dirty="0"/>
              <a:t>The case for limiting use of cash is </a:t>
            </a:r>
            <a:r>
              <a:rPr lang="en-US" sz="4800" b="1" dirty="0"/>
              <a:t>not a moral question </a:t>
            </a:r>
            <a:r>
              <a:rPr lang="en-US" dirty="0"/>
              <a:t>but one of regulatory balance</a:t>
            </a:r>
          </a:p>
        </p:txBody>
      </p:sp>
      <p:sp>
        <p:nvSpPr>
          <p:cNvPr id="3" name="Content Placeholder 2">
            <a:extLst>
              <a:ext uri="{FF2B5EF4-FFF2-40B4-BE49-F238E27FC236}">
                <a16:creationId xmlns:a16="http://schemas.microsoft.com/office/drawing/2014/main" id="{FA6CD7B8-530E-4937-BD4B-AC52B2FCDFA6}"/>
              </a:ext>
            </a:extLst>
          </p:cNvPr>
          <p:cNvSpPr>
            <a:spLocks noGrp="1"/>
          </p:cNvSpPr>
          <p:nvPr>
            <p:ph idx="1"/>
          </p:nvPr>
        </p:nvSpPr>
        <p:spPr>
          <a:xfrm>
            <a:off x="169606" y="1832997"/>
            <a:ext cx="11916697" cy="4604673"/>
          </a:xfrm>
        </p:spPr>
        <p:txBody>
          <a:bodyPr>
            <a:normAutofit/>
          </a:bodyPr>
          <a:lstStyle/>
          <a:p>
            <a:r>
              <a:rPr lang="en-US" sz="3200" dirty="0"/>
              <a:t>Cash is convenient is some transactions and still important given social conventions. (tipping is an example)</a:t>
            </a:r>
          </a:p>
          <a:p>
            <a:r>
              <a:rPr lang="en-US" sz="3200" dirty="0"/>
              <a:t>It is important to be able to retain cash for privacy.  The question is scale.</a:t>
            </a:r>
          </a:p>
          <a:p>
            <a:r>
              <a:rPr lang="en-US" sz="2800" dirty="0"/>
              <a:t>Opioids are widely prescribed for pain relief, but if made too freely available, there can be an epidemic. </a:t>
            </a:r>
            <a:endParaRPr lang="en-US" dirty="0"/>
          </a:p>
          <a:p>
            <a:r>
              <a:rPr lang="en-US" sz="2800" dirty="0"/>
              <a:t>It is one thing for the government to make it easy to use cash for small  or even medium-size purchases.  It is another to facilitate the use of cash in wholesale crime and tax evasion, for example, the purchase of a 40 million dollar apartment in Trump Tower.</a:t>
            </a:r>
          </a:p>
        </p:txBody>
      </p:sp>
      <p:sp>
        <p:nvSpPr>
          <p:cNvPr id="4" name="Slide Number Placeholder 3">
            <a:extLst>
              <a:ext uri="{FF2B5EF4-FFF2-40B4-BE49-F238E27FC236}">
                <a16:creationId xmlns:a16="http://schemas.microsoft.com/office/drawing/2014/main" id="{ED9A5075-084E-420C-BDAD-B3655043B62C}"/>
              </a:ext>
            </a:extLst>
          </p:cNvPr>
          <p:cNvSpPr>
            <a:spLocks noGrp="1"/>
          </p:cNvSpPr>
          <p:nvPr>
            <p:ph type="sldNum" sz="quarter" idx="12"/>
          </p:nvPr>
        </p:nvSpPr>
        <p:spPr/>
        <p:txBody>
          <a:bodyPr/>
          <a:lstStyle/>
          <a:p>
            <a:fld id="{30EBF5E3-CC93-4729-AC58-5195FBBC6511}" type="slidenum">
              <a:rPr lang="en-US" smtClean="0"/>
              <a:t>7</a:t>
            </a:fld>
            <a:endParaRPr lang="en-US" dirty="0"/>
          </a:p>
        </p:txBody>
      </p:sp>
    </p:spTree>
    <p:extLst>
      <p:ext uri="{BB962C8B-B14F-4D97-AF65-F5344CB8AC3E}">
        <p14:creationId xmlns:p14="http://schemas.microsoft.com/office/powerpoint/2010/main" val="1550812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AEF73-316D-485B-A22D-8FC19F1A2538}"/>
              </a:ext>
            </a:extLst>
          </p:cNvPr>
          <p:cNvSpPr>
            <a:spLocks noGrp="1"/>
          </p:cNvSpPr>
          <p:nvPr>
            <p:ph type="title"/>
          </p:nvPr>
        </p:nvSpPr>
        <p:spPr>
          <a:xfrm>
            <a:off x="234461" y="365125"/>
            <a:ext cx="11651225" cy="1325563"/>
          </a:xfrm>
        </p:spPr>
        <p:txBody>
          <a:bodyPr/>
          <a:lstStyle/>
          <a:p>
            <a:r>
              <a:rPr lang="en-US" dirty="0"/>
              <a:t>Around the world, cash is being used less and less in the formal sector as payments systems improve</a:t>
            </a:r>
          </a:p>
        </p:txBody>
      </p:sp>
      <p:sp>
        <p:nvSpPr>
          <p:cNvPr id="3" name="Content Placeholder 2">
            <a:extLst>
              <a:ext uri="{FF2B5EF4-FFF2-40B4-BE49-F238E27FC236}">
                <a16:creationId xmlns:a16="http://schemas.microsoft.com/office/drawing/2014/main" id="{F0D94300-E132-417C-A01B-AFE17CF38CA2}"/>
              </a:ext>
            </a:extLst>
          </p:cNvPr>
          <p:cNvSpPr>
            <a:spLocks noGrp="1"/>
          </p:cNvSpPr>
          <p:nvPr>
            <p:ph idx="1"/>
          </p:nvPr>
        </p:nvSpPr>
        <p:spPr>
          <a:xfrm>
            <a:off x="346587" y="1825625"/>
            <a:ext cx="11651226" cy="4685788"/>
          </a:xfrm>
        </p:spPr>
        <p:txBody>
          <a:bodyPr>
            <a:normAutofit fontScale="92500" lnSpcReduction="10000"/>
          </a:bodyPr>
          <a:lstStyle/>
          <a:p>
            <a:r>
              <a:rPr lang="en-US" sz="3600" dirty="0"/>
              <a:t>Alternative transactions mechanisms continually improving. </a:t>
            </a:r>
          </a:p>
          <a:p>
            <a:pPr lvl="1"/>
            <a:r>
              <a:rPr lang="en-US" sz="3200" dirty="0"/>
              <a:t>In US, accounts for less than 9% of the value of FORMAL ECONOMY consumer transactions, in many countries it is already less than 4%.  </a:t>
            </a:r>
          </a:p>
          <a:p>
            <a:pPr lvl="1"/>
            <a:r>
              <a:rPr lang="en-US" sz="3200" dirty="0"/>
              <a:t>Except for small transactions, cash is overtaken by debit cards, credit cards, electronic transfers, checks (in US), and in some countries.</a:t>
            </a:r>
          </a:p>
          <a:p>
            <a:pPr lvl="1"/>
            <a:r>
              <a:rPr lang="en-US" sz="3200" dirty="0"/>
              <a:t>(Legal) business to business payments already use almost no cash</a:t>
            </a:r>
          </a:p>
          <a:p>
            <a:r>
              <a:rPr lang="en-US" sz="3600" dirty="0"/>
              <a:t>Yet even as cash usage shrinks in legal transactions, the global supplies of currency are expanding, and by far the largest share is in large denomination notes (equivalent to US $50 and above</a:t>
            </a:r>
            <a:r>
              <a:rPr lang="en-US" sz="3200" dirty="0"/>
              <a:t>)</a:t>
            </a:r>
          </a:p>
          <a:p>
            <a:pPr lvl="1"/>
            <a:r>
              <a:rPr lang="en-US" sz="2800" dirty="0"/>
              <a:t>For Colombia, large notes total over 50% of currency supply by value)</a:t>
            </a:r>
          </a:p>
        </p:txBody>
      </p:sp>
      <p:sp>
        <p:nvSpPr>
          <p:cNvPr id="4" name="Slide Number Placeholder 3">
            <a:extLst>
              <a:ext uri="{FF2B5EF4-FFF2-40B4-BE49-F238E27FC236}">
                <a16:creationId xmlns:a16="http://schemas.microsoft.com/office/drawing/2014/main" id="{4E733201-6D7D-4C0A-8E44-9A4FE531D58B}"/>
              </a:ext>
            </a:extLst>
          </p:cNvPr>
          <p:cNvSpPr>
            <a:spLocks noGrp="1"/>
          </p:cNvSpPr>
          <p:nvPr>
            <p:ph type="sldNum" sz="quarter" idx="12"/>
          </p:nvPr>
        </p:nvSpPr>
        <p:spPr/>
        <p:txBody>
          <a:bodyPr/>
          <a:lstStyle/>
          <a:p>
            <a:fld id="{30EBF5E3-CC93-4729-AC58-5195FBBC6511}" type="slidenum">
              <a:rPr lang="en-US" smtClean="0"/>
              <a:t>8</a:t>
            </a:fld>
            <a:endParaRPr lang="en-US" dirty="0"/>
          </a:p>
        </p:txBody>
      </p:sp>
    </p:spTree>
    <p:extLst>
      <p:ext uri="{BB962C8B-B14F-4D97-AF65-F5344CB8AC3E}">
        <p14:creationId xmlns:p14="http://schemas.microsoft.com/office/powerpoint/2010/main" val="184287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2">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2849540039"/>
              </p:ext>
            </p:extLst>
          </p:nvPr>
        </p:nvGraphicFramePr>
        <p:xfrm>
          <a:off x="643467" y="643466"/>
          <a:ext cx="10905066" cy="557106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ECA2A6B4-BEA4-4FCA-A991-798CB118180D}"/>
              </a:ext>
            </a:extLst>
          </p:cNvPr>
          <p:cNvSpPr txBox="1"/>
          <p:nvPr/>
        </p:nvSpPr>
        <p:spPr>
          <a:xfrm>
            <a:off x="265471" y="6356350"/>
            <a:ext cx="3063339" cy="369332"/>
          </a:xfrm>
          <a:prstGeom prst="rect">
            <a:avLst/>
          </a:prstGeom>
          <a:noFill/>
        </p:spPr>
        <p:txBody>
          <a:bodyPr wrap="none" rtlCol="0">
            <a:spAutoFit/>
          </a:bodyPr>
          <a:lstStyle/>
          <a:p>
            <a:r>
              <a:rPr lang="en-US" dirty="0"/>
              <a:t>Source:  Rogoff, 2017, updated</a:t>
            </a:r>
          </a:p>
        </p:txBody>
      </p:sp>
      <p:sp>
        <p:nvSpPr>
          <p:cNvPr id="3" name="Slide Number Placeholder 2">
            <a:extLst>
              <a:ext uri="{FF2B5EF4-FFF2-40B4-BE49-F238E27FC236}">
                <a16:creationId xmlns:a16="http://schemas.microsoft.com/office/drawing/2014/main" id="{4B48B300-399E-4FDA-A379-9C9B83912354}"/>
              </a:ext>
            </a:extLst>
          </p:cNvPr>
          <p:cNvSpPr>
            <a:spLocks noGrp="1"/>
          </p:cNvSpPr>
          <p:nvPr>
            <p:ph type="sldNum" sz="quarter" idx="12"/>
          </p:nvPr>
        </p:nvSpPr>
        <p:spPr/>
        <p:txBody>
          <a:bodyPr/>
          <a:lstStyle/>
          <a:p>
            <a:fld id="{30EBF5E3-CC93-4729-AC58-5195FBBC6511}" type="slidenum">
              <a:rPr lang="en-US" smtClean="0"/>
              <a:t>9</a:t>
            </a:fld>
            <a:endParaRPr lang="en-US" dirty="0"/>
          </a:p>
        </p:txBody>
      </p:sp>
    </p:spTree>
    <p:extLst>
      <p:ext uri="{BB962C8B-B14F-4D97-AF65-F5344CB8AC3E}">
        <p14:creationId xmlns:p14="http://schemas.microsoft.com/office/powerpoint/2010/main" val="3288087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TotalTime>
  <Words>3452</Words>
  <Application>Microsoft Office PowerPoint</Application>
  <PresentationFormat>Widescreen</PresentationFormat>
  <Paragraphs>305</Paragraphs>
  <Slides>49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等线</vt:lpstr>
      <vt:lpstr>Arial</vt:lpstr>
      <vt:lpstr>Calibri</vt:lpstr>
      <vt:lpstr>Calibri Light</vt:lpstr>
      <vt:lpstr>Gisha</vt:lpstr>
      <vt:lpstr>Times New Roman</vt:lpstr>
      <vt:lpstr>Office Theme</vt:lpstr>
      <vt:lpstr>Transition to a Less Cash Economy Kenneth Rogoff, Harvard University</vt:lpstr>
      <vt:lpstr>The case for a cash-light/less cash society</vt:lpstr>
      <vt:lpstr>INCREASING FINANCIAL INCLUSION has many benefits independent of how cash is regulated</vt:lpstr>
      <vt:lpstr>Case for rethinking issuance and regulation of cash</vt:lpstr>
      <vt:lpstr>PowerPoint Presentation</vt:lpstr>
      <vt:lpstr>Cash-light/Less Cash is NOT equivalent to Cashless</vt:lpstr>
      <vt:lpstr>The case for limiting use of cash is not a moral question but one of regulatory balance</vt:lpstr>
      <vt:lpstr>Around the world, cash is being used less and less in the formal sector as payments systems improve</vt:lpstr>
      <vt:lpstr>PowerPoint Presentation</vt:lpstr>
      <vt:lpstr>PowerPoint Presentation</vt:lpstr>
      <vt:lpstr>Proportion large notes by value</vt:lpstr>
      <vt:lpstr>PowerPoint Presentation</vt:lpstr>
      <vt:lpstr>November 8 2016:  Prime Minister Modi announces “demonetization” of India’s two largest notes</vt:lpstr>
      <vt:lpstr>PowerPoint Presentation</vt:lpstr>
      <vt:lpstr>Ques for converting old rupee notes to new ones</vt:lpstr>
      <vt:lpstr>Unfortunately, modern currency very high tech, takes  six months to a year to print a new supply</vt:lpstr>
      <vt:lpstr>PowerPoint Presentation</vt:lpstr>
      <vt:lpstr>India demonetization might yield long-run benefits but also shows things to avoid</vt:lpstr>
      <vt:lpstr>Some countries are approaching it a better way</vt:lpstr>
      <vt:lpstr>PowerPoint Presentation</vt:lpstr>
      <vt:lpstr>PowerPoint Presentation</vt:lpstr>
      <vt:lpstr>Some policies such as tax on bank transactions expand use of cash, and these costs must be weighed again benefits of higher revenue</vt:lpstr>
      <vt:lpstr>There are Different Types of Financial transactions taxes</vt:lpstr>
      <vt:lpstr>John Maynard Keynes recommended a financial transaction tax on stocks to reduce speculation</vt:lpstr>
      <vt:lpstr>Bank transactions taxes can raise significant revenue but are distorting</vt:lpstr>
      <vt:lpstr>PowerPoint Presentation</vt:lpstr>
      <vt:lpstr>PowerPoint Presentation</vt:lpstr>
      <vt:lpstr>Increasing Financial Inclusion</vt:lpstr>
      <vt:lpstr>Measuring financial inclusion</vt:lpstr>
      <vt:lpstr>PowerPoint Presentation</vt:lpstr>
      <vt:lpstr>Measuring financial inclusion</vt:lpstr>
      <vt:lpstr>In legal economy, moving to a cash-light society is more about the carrot than the stick</vt:lpstr>
      <vt:lpstr>PowerPoint Presentation</vt:lpstr>
      <vt:lpstr>Biometric IDs and e-payment appear to have significantly reduced leakage and fraud in India</vt:lpstr>
      <vt:lpstr>PowerPoint Presentation</vt:lpstr>
      <vt:lpstr>PowerPoint Presentation</vt:lpstr>
      <vt:lpstr>   </vt:lpstr>
      <vt:lpstr>Currency continues to evolve but it is naïve to think that government’s will ever surrender  their monopoly on the unit of account (nor should they)  Gold, uncut diamonds are very imperfect substitutes, and so is Bitcoin, which by the way also has much too volatile a value to serve as the unit of account.</vt:lpstr>
      <vt:lpstr>Cryptocurrencies</vt:lpstr>
      <vt:lpstr>PowerPoint Presentation</vt:lpstr>
      <vt:lpstr>PowerPoint Presentation</vt:lpstr>
      <vt:lpstr>Other problems with crypto as currencies</vt:lpstr>
      <vt:lpstr>Cryptocurrencies have been a magnet for fraud</vt:lpstr>
      <vt:lpstr>Total market cap of all cryptocurrencies has fallen from $750 billion to $300 billion </vt:lpstr>
      <vt:lpstr>PowerPoint Presentation</vt:lpstr>
      <vt:lpstr>PowerPoint Presentation</vt:lpstr>
      <vt:lpstr>PowerPoint Presentation</vt:lpstr>
      <vt:lpstr>Expanding Digital Payments in Colombia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Kenneth Rogoff</dc:creator>
  <cp:lastModifiedBy>Kenneth Rogoff</cp:lastModifiedBy>
  <cp:revision>37</cp:revision>
  <dcterms:created xsi:type="dcterms:W3CDTF">2018-08-02T20:13:59Z</dcterms:created>
  <dcterms:modified xsi:type="dcterms:W3CDTF">2018-08-16T15:31:49Z</dcterms:modified>
</cp:coreProperties>
</file>