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</p:sldMasterIdLst>
  <p:notesMasterIdLst>
    <p:notesMasterId r:id="rId23"/>
  </p:notesMasterIdLst>
  <p:sldIdLst>
    <p:sldId id="259" r:id="rId5"/>
    <p:sldId id="260" r:id="rId6"/>
    <p:sldId id="292" r:id="rId7"/>
    <p:sldId id="293" r:id="rId8"/>
    <p:sldId id="270" r:id="rId9"/>
    <p:sldId id="276" r:id="rId10"/>
    <p:sldId id="280" r:id="rId11"/>
    <p:sldId id="279" r:id="rId12"/>
    <p:sldId id="278" r:id="rId13"/>
    <p:sldId id="294" r:id="rId14"/>
    <p:sldId id="297" r:id="rId15"/>
    <p:sldId id="296" r:id="rId16"/>
    <p:sldId id="283" r:id="rId17"/>
    <p:sldId id="284" r:id="rId18"/>
    <p:sldId id="291" r:id="rId19"/>
    <p:sldId id="288" r:id="rId20"/>
    <p:sldId id="289" r:id="rId21"/>
    <p:sldId id="298" r:id="rId2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del Pilar Galindo Vergara" initials="MdPGV" lastIdx="1" clrIdx="0">
    <p:extLst>
      <p:ext uri="{19B8F6BF-5375-455C-9EA6-DF929625EA0E}">
        <p15:presenceInfo xmlns:p15="http://schemas.microsoft.com/office/powerpoint/2012/main" userId="S-1-5-21-541558241-2645608006-1690898663-96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5E903C"/>
    <a:srgbClr val="83BC5C"/>
    <a:srgbClr val="0127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9" autoAdjust="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528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Soluciones de pagos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Hoja1!$A$2:$A$6</c:f>
              <c:strCache>
                <c:ptCount val="5"/>
                <c:pt idx="0">
                  <c:v>Colombia</c:v>
                </c:pt>
                <c:pt idx="1">
                  <c:v>Mexico</c:v>
                </c:pt>
                <c:pt idx="2">
                  <c:v>Brasil</c:v>
                </c:pt>
                <c:pt idx="3">
                  <c:v>Chile</c:v>
                </c:pt>
                <c:pt idx="4">
                  <c:v>Peru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37</c:v>
                </c:pt>
                <c:pt idx="1">
                  <c:v>53</c:v>
                </c:pt>
                <c:pt idx="2">
                  <c:v>96</c:v>
                </c:pt>
                <c:pt idx="3">
                  <c:v>23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FB-41B4-AABF-A8EC0CC8D763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Bancos digitales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Hoja1!$A$2:$A$6</c:f>
              <c:strCache>
                <c:ptCount val="5"/>
                <c:pt idx="0">
                  <c:v>Colombia</c:v>
                </c:pt>
                <c:pt idx="1">
                  <c:v>Mexico</c:v>
                </c:pt>
                <c:pt idx="2">
                  <c:v>Brasil</c:v>
                </c:pt>
                <c:pt idx="3">
                  <c:v>Chile</c:v>
                </c:pt>
                <c:pt idx="4">
                  <c:v>Peru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  <c:pt idx="0">
                  <c:v>22</c:v>
                </c:pt>
                <c:pt idx="1">
                  <c:v>54</c:v>
                </c:pt>
                <c:pt idx="2">
                  <c:v>56</c:v>
                </c:pt>
                <c:pt idx="3">
                  <c:v>7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FB-41B4-AABF-A8EC0CC8D763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Gestión de finanzas empresariales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Hoja1!$A$2:$A$6</c:f>
              <c:strCache>
                <c:ptCount val="5"/>
                <c:pt idx="0">
                  <c:v>Colombia</c:v>
                </c:pt>
                <c:pt idx="1">
                  <c:v>Mexico</c:v>
                </c:pt>
                <c:pt idx="2">
                  <c:v>Brasil</c:v>
                </c:pt>
                <c:pt idx="3">
                  <c:v>Chile</c:v>
                </c:pt>
                <c:pt idx="4">
                  <c:v>Peru</c:v>
                </c:pt>
              </c:strCache>
            </c:strRef>
          </c:cat>
          <c:val>
            <c:numRef>
              <c:f>Hoja1!$D$2:$D$6</c:f>
              <c:numCache>
                <c:formatCode>General</c:formatCode>
                <c:ptCount val="5"/>
                <c:pt idx="0">
                  <c:v>18</c:v>
                </c:pt>
                <c:pt idx="1">
                  <c:v>35</c:v>
                </c:pt>
                <c:pt idx="2">
                  <c:v>63</c:v>
                </c:pt>
                <c:pt idx="3">
                  <c:v>12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FB-41B4-AABF-A8EC0CC8D763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Gestión de finanzas personales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Hoja1!$A$2:$A$6</c:f>
              <c:strCache>
                <c:ptCount val="5"/>
                <c:pt idx="0">
                  <c:v>Colombia</c:v>
                </c:pt>
                <c:pt idx="1">
                  <c:v>Mexico</c:v>
                </c:pt>
                <c:pt idx="2">
                  <c:v>Brasil</c:v>
                </c:pt>
                <c:pt idx="3">
                  <c:v>Chile</c:v>
                </c:pt>
                <c:pt idx="4">
                  <c:v>Peru</c:v>
                </c:pt>
              </c:strCache>
            </c:strRef>
          </c:cat>
          <c:val>
            <c:numRef>
              <c:f>Hoja1!$E$2:$E$6</c:f>
              <c:numCache>
                <c:formatCode>General</c:formatCode>
                <c:ptCount val="5"/>
                <c:pt idx="0">
                  <c:v>8</c:v>
                </c:pt>
                <c:pt idx="1">
                  <c:v>34</c:v>
                </c:pt>
                <c:pt idx="2">
                  <c:v>30</c:v>
                </c:pt>
                <c:pt idx="3">
                  <c:v>6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CFB-41B4-AABF-A8EC0CC8D763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Plataformas de financiación alternativa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Hoja1!$A$2:$A$6</c:f>
              <c:strCache>
                <c:ptCount val="5"/>
                <c:pt idx="0">
                  <c:v>Colombia</c:v>
                </c:pt>
                <c:pt idx="1">
                  <c:v>Mexico</c:v>
                </c:pt>
                <c:pt idx="2">
                  <c:v>Brasil</c:v>
                </c:pt>
                <c:pt idx="3">
                  <c:v>Chile</c:v>
                </c:pt>
                <c:pt idx="4">
                  <c:v>Peru</c:v>
                </c:pt>
              </c:strCache>
            </c:strRef>
          </c:cat>
          <c:val>
            <c:numRef>
              <c:f>Hoja1!$F$2:$F$6</c:f>
              <c:numCache>
                <c:formatCode>General</c:formatCode>
                <c:ptCount val="5"/>
                <c:pt idx="0">
                  <c:v>11</c:v>
                </c:pt>
                <c:pt idx="1">
                  <c:v>22</c:v>
                </c:pt>
                <c:pt idx="2">
                  <c:v>25</c:v>
                </c:pt>
                <c:pt idx="3">
                  <c:v>11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CFB-41B4-AABF-A8EC0CC8D763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Empresas de tecnología para instituciones financieras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Hoja1!$A$2:$A$6</c:f>
              <c:strCache>
                <c:ptCount val="5"/>
                <c:pt idx="0">
                  <c:v>Colombia</c:v>
                </c:pt>
                <c:pt idx="1">
                  <c:v>Mexico</c:v>
                </c:pt>
                <c:pt idx="2">
                  <c:v>Brasil</c:v>
                </c:pt>
                <c:pt idx="3">
                  <c:v>Chile</c:v>
                </c:pt>
                <c:pt idx="4">
                  <c:v>Peru</c:v>
                </c:pt>
              </c:strCache>
            </c:strRef>
          </c:cat>
          <c:val>
            <c:numRef>
              <c:f>Hoja1!$G$2:$G$6</c:f>
              <c:numCache>
                <c:formatCode>General</c:formatCode>
                <c:ptCount val="5"/>
                <c:pt idx="0">
                  <c:v>7</c:v>
                </c:pt>
                <c:pt idx="1">
                  <c:v>10</c:v>
                </c:pt>
                <c:pt idx="2">
                  <c:v>5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CFB-41B4-AABF-A8EC0CC8D763}"/>
            </c:ext>
          </c:extLst>
        </c:ser>
        <c:ser>
          <c:idx val="6"/>
          <c:order val="6"/>
          <c:tx>
            <c:strRef>
              <c:f>Hoja1!$H$1</c:f>
              <c:strCache>
                <c:ptCount val="1"/>
                <c:pt idx="0">
                  <c:v>Negociación de activos financieros y mercado de valores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Hoja1!$A$2:$A$6</c:f>
              <c:strCache>
                <c:ptCount val="5"/>
                <c:pt idx="0">
                  <c:v>Colombia</c:v>
                </c:pt>
                <c:pt idx="1">
                  <c:v>Mexico</c:v>
                </c:pt>
                <c:pt idx="2">
                  <c:v>Brasil</c:v>
                </c:pt>
                <c:pt idx="3">
                  <c:v>Chile</c:v>
                </c:pt>
                <c:pt idx="4">
                  <c:v>Peru</c:v>
                </c:pt>
              </c:strCache>
            </c:strRef>
          </c:cat>
          <c:val>
            <c:numRef>
              <c:f>Hoja1!$H$2:$H$6</c:f>
              <c:numCache>
                <c:formatCode>General</c:formatCode>
                <c:ptCount val="5"/>
                <c:pt idx="0">
                  <c:v>4</c:v>
                </c:pt>
                <c:pt idx="1">
                  <c:v>3</c:v>
                </c:pt>
                <c:pt idx="2">
                  <c:v>17</c:v>
                </c:pt>
                <c:pt idx="3">
                  <c:v>2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CFB-41B4-AABF-A8EC0CC8D763}"/>
            </c:ext>
          </c:extLst>
        </c:ser>
        <c:ser>
          <c:idx val="7"/>
          <c:order val="7"/>
          <c:tx>
            <c:strRef>
              <c:f>Hoja1!$I$1</c:f>
              <c:strCache>
                <c:ptCount val="1"/>
                <c:pt idx="0">
                  <c:v>Seguros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Hoja1!$A$2:$A$6</c:f>
              <c:strCache>
                <c:ptCount val="5"/>
                <c:pt idx="0">
                  <c:v>Colombia</c:v>
                </c:pt>
                <c:pt idx="1">
                  <c:v>Mexico</c:v>
                </c:pt>
                <c:pt idx="2">
                  <c:v>Brasil</c:v>
                </c:pt>
                <c:pt idx="3">
                  <c:v>Chile</c:v>
                </c:pt>
                <c:pt idx="4">
                  <c:v>Peru</c:v>
                </c:pt>
              </c:strCache>
            </c:strRef>
          </c:cat>
          <c:val>
            <c:numRef>
              <c:f>Hoja1!$I$2:$I$6</c:f>
              <c:numCache>
                <c:formatCode>General</c:formatCode>
                <c:ptCount val="5"/>
                <c:pt idx="0">
                  <c:v>6</c:v>
                </c:pt>
                <c:pt idx="1">
                  <c:v>15</c:v>
                </c:pt>
                <c:pt idx="2">
                  <c:v>23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CFB-41B4-AABF-A8EC0CC8D763}"/>
            </c:ext>
          </c:extLst>
        </c:ser>
        <c:ser>
          <c:idx val="8"/>
          <c:order val="8"/>
          <c:tx>
            <c:strRef>
              <c:f>Hoja1!$J$1</c:f>
              <c:strCache>
                <c:ptCount val="1"/>
                <c:pt idx="0">
                  <c:v>Gestión patrimonial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Hoja1!$A$2:$A$6</c:f>
              <c:strCache>
                <c:ptCount val="5"/>
                <c:pt idx="0">
                  <c:v>Colombia</c:v>
                </c:pt>
                <c:pt idx="1">
                  <c:v>Mexico</c:v>
                </c:pt>
                <c:pt idx="2">
                  <c:v>Brasil</c:v>
                </c:pt>
                <c:pt idx="3">
                  <c:v>Chile</c:v>
                </c:pt>
                <c:pt idx="4">
                  <c:v>Peru</c:v>
                </c:pt>
              </c:strCache>
            </c:strRef>
          </c:cat>
          <c:val>
            <c:numRef>
              <c:f>Hoja1!$J$2:$J$6</c:f>
              <c:numCache>
                <c:formatCode>General</c:formatCode>
                <c:ptCount val="5"/>
                <c:pt idx="0">
                  <c:v>3</c:v>
                </c:pt>
                <c:pt idx="1">
                  <c:v>6</c:v>
                </c:pt>
                <c:pt idx="2">
                  <c:v>25</c:v>
                </c:pt>
                <c:pt idx="3">
                  <c:v>5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CFB-41B4-AABF-A8EC0CC8D763}"/>
            </c:ext>
          </c:extLst>
        </c:ser>
        <c:ser>
          <c:idx val="9"/>
          <c:order val="9"/>
          <c:tx>
            <c:strRef>
              <c:f>Hoja1!$K$1</c:f>
              <c:strCache>
                <c:ptCount val="1"/>
                <c:pt idx="0">
                  <c:v>Puntaje alternativo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Hoja1!$A$2:$A$6</c:f>
              <c:strCache>
                <c:ptCount val="5"/>
                <c:pt idx="0">
                  <c:v>Colombia</c:v>
                </c:pt>
                <c:pt idx="1">
                  <c:v>Mexico</c:v>
                </c:pt>
                <c:pt idx="2">
                  <c:v>Brasil</c:v>
                </c:pt>
                <c:pt idx="3">
                  <c:v>Chile</c:v>
                </c:pt>
                <c:pt idx="4">
                  <c:v>Peru</c:v>
                </c:pt>
              </c:strCache>
            </c:strRef>
          </c:cat>
          <c:val>
            <c:numRef>
              <c:f>Hoja1!$K$2:$K$6</c:f>
              <c:numCache>
                <c:formatCode>General</c:formatCode>
                <c:ptCount val="5"/>
                <c:pt idx="0">
                  <c:v>7</c:v>
                </c:pt>
                <c:pt idx="1">
                  <c:v>6</c:v>
                </c:pt>
                <c:pt idx="2">
                  <c:v>21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CFB-41B4-AABF-A8EC0CC8D7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5771536"/>
        <c:axId val="599264528"/>
      </c:barChart>
      <c:catAx>
        <c:axId val="435771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599264528"/>
        <c:crosses val="autoZero"/>
        <c:auto val="1"/>
        <c:lblAlgn val="ctr"/>
        <c:lblOffset val="100"/>
        <c:noMultiLvlLbl val="0"/>
      </c:catAx>
      <c:valAx>
        <c:axId val="599264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CO" dirty="0"/>
                  <a:t>Empresas </a:t>
                </a:r>
                <a:r>
                  <a:rPr lang="es-CO" dirty="0" err="1"/>
                  <a:t>Fintech</a:t>
                </a:r>
                <a:endParaRPr lang="es-CO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35771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66145726349423717"/>
          <c:y val="3.7572250772585573E-2"/>
          <c:w val="0.33693243054763083"/>
          <c:h val="0.962427749227414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Colombia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Categoría 1</c:v>
                </c:pt>
              </c:strCache>
            </c:strRef>
          </c:cat>
          <c:val>
            <c:numRef>
              <c:f>Hoja1!$B$2</c:f>
              <c:numCache>
                <c:formatCode>0.00%</c:formatCode>
                <c:ptCount val="1"/>
                <c:pt idx="0">
                  <c:v>0.104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C1-43B9-A432-B5A8F51A25FA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Mexico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Categoría 1</c:v>
                </c:pt>
              </c:strCache>
            </c:strRef>
          </c:cat>
          <c:val>
            <c:numRef>
              <c:f>Hoja1!$C$2</c:f>
              <c:numCache>
                <c:formatCode>0.00%</c:formatCode>
                <c:ptCount val="1"/>
                <c:pt idx="0">
                  <c:v>0.313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C1-43B9-A432-B5A8F51A25FA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Brasil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Categoría 1</c:v>
                </c:pt>
              </c:strCache>
            </c:strRef>
          </c:cat>
          <c:val>
            <c:numRef>
              <c:f>Hoja1!$D$2</c:f>
              <c:numCache>
                <c:formatCode>0.00%</c:formatCode>
                <c:ptCount val="1"/>
                <c:pt idx="0">
                  <c:v>0.35399999999999998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C1-43B9-A432-B5A8F51A25FA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Chile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Categoría 1</c:v>
                </c:pt>
              </c:strCache>
            </c:strRef>
          </c:cat>
          <c:val>
            <c:numRef>
              <c:f>Hoja1!$E$2</c:f>
              <c:numCache>
                <c:formatCode>0.00%</c:formatCode>
                <c:ptCount val="1"/>
                <c:pt idx="0">
                  <c:v>7.2999999999999995E-2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7C1-43B9-A432-B5A8F51A25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3596000"/>
        <c:axId val="73395344"/>
      </c:barChart>
      <c:catAx>
        <c:axId val="5335960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3395344"/>
        <c:crosses val="autoZero"/>
        <c:auto val="1"/>
        <c:lblAlgn val="ctr"/>
        <c:lblOffset val="100"/>
        <c:noMultiLvlLbl val="0"/>
      </c:catAx>
      <c:valAx>
        <c:axId val="73395344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CO" dirty="0"/>
                  <a:t>Participación de la inversión</a:t>
                </a:r>
                <a:r>
                  <a:rPr lang="es-CO" baseline="0" dirty="0"/>
                  <a:t> de la región</a:t>
                </a:r>
                <a:endParaRPr lang="es-CO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</c:title>
        <c:numFmt formatCode="0.00%" sourceLinked="1"/>
        <c:majorTickMark val="none"/>
        <c:minorTickMark val="none"/>
        <c:tickLblPos val="nextTo"/>
        <c:crossAx val="533596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Colombia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La regulación es excesiva</c:v>
                </c:pt>
                <c:pt idx="1">
                  <c:v>La regulación es adecuada o no es necesaria una regulación específica</c:v>
                </c:pt>
                <c:pt idx="2">
                  <c:v>La regulación es muy laxa</c:v>
                </c:pt>
                <c:pt idx="3">
                  <c:v>No existe regulación específica y sí se requiere</c:v>
                </c:pt>
              </c:strCache>
            </c:strRef>
          </c:cat>
          <c:val>
            <c:numRef>
              <c:f>Hoja1!$B$2:$B$5</c:f>
              <c:numCache>
                <c:formatCode>0.0%</c:formatCode>
                <c:ptCount val="4"/>
                <c:pt idx="0">
                  <c:v>0.375</c:v>
                </c:pt>
                <c:pt idx="1">
                  <c:v>0.34399999999999997</c:v>
                </c:pt>
                <c:pt idx="2">
                  <c:v>9.4E-2</c:v>
                </c:pt>
                <c:pt idx="3">
                  <c:v>0.188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55-4108-B29A-23959CFC5488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Mexico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La regulación es excesiva</c:v>
                </c:pt>
                <c:pt idx="1">
                  <c:v>La regulación es adecuada o no es necesaria una regulación específica</c:v>
                </c:pt>
                <c:pt idx="2">
                  <c:v>La regulación es muy laxa</c:v>
                </c:pt>
                <c:pt idx="3">
                  <c:v>No existe regulación específica y sí se requiere</c:v>
                </c:pt>
              </c:strCache>
            </c:strRef>
          </c:cat>
          <c:val>
            <c:numRef>
              <c:f>Hoja1!$C$2:$C$5</c:f>
              <c:numCache>
                <c:formatCode>0.0%</c:formatCode>
                <c:ptCount val="4"/>
                <c:pt idx="0">
                  <c:v>0.14799999999999999</c:v>
                </c:pt>
                <c:pt idx="1">
                  <c:v>0.41</c:v>
                </c:pt>
                <c:pt idx="2">
                  <c:v>3.3000000000000002E-2</c:v>
                </c:pt>
                <c:pt idx="3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55-4108-B29A-23959CFC5488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Brasil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La regulación es excesiva</c:v>
                </c:pt>
                <c:pt idx="1">
                  <c:v>La regulación es adecuada o no es necesaria una regulación específica</c:v>
                </c:pt>
                <c:pt idx="2">
                  <c:v>La regulación es muy laxa</c:v>
                </c:pt>
                <c:pt idx="3">
                  <c:v>No existe regulación específica y sí se requiere</c:v>
                </c:pt>
              </c:strCache>
            </c:strRef>
          </c:cat>
          <c:val>
            <c:numRef>
              <c:f>Hoja1!$D$2:$D$5</c:f>
              <c:numCache>
                <c:formatCode>0.0%</c:formatCode>
                <c:ptCount val="4"/>
                <c:pt idx="0">
                  <c:v>0.17799999999999999</c:v>
                </c:pt>
                <c:pt idx="1">
                  <c:v>0.64400000000000002</c:v>
                </c:pt>
                <c:pt idx="2">
                  <c:v>5.6000000000000001E-2</c:v>
                </c:pt>
                <c:pt idx="3">
                  <c:v>0.122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55-4108-B29A-23959CFC5488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Chile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La regulación es excesiva</c:v>
                </c:pt>
                <c:pt idx="1">
                  <c:v>La regulación es adecuada o no es necesaria una regulación específica</c:v>
                </c:pt>
                <c:pt idx="2">
                  <c:v>La regulación es muy laxa</c:v>
                </c:pt>
                <c:pt idx="3">
                  <c:v>No existe regulación específica y sí se requiere</c:v>
                </c:pt>
              </c:strCache>
            </c:strRef>
          </c:cat>
          <c:val>
            <c:numRef>
              <c:f>Hoja1!$E$2:$E$5</c:f>
              <c:numCache>
                <c:formatCode>0.0%</c:formatCode>
                <c:ptCount val="4"/>
                <c:pt idx="0">
                  <c:v>0.154</c:v>
                </c:pt>
                <c:pt idx="1">
                  <c:v>0.308</c:v>
                </c:pt>
                <c:pt idx="2">
                  <c:v>7.6999999999999999E-2</c:v>
                </c:pt>
                <c:pt idx="3">
                  <c:v>0.46200000000000002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55-4108-B29A-23959CFC5488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Peru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La regulación es excesiva</c:v>
                </c:pt>
                <c:pt idx="1">
                  <c:v>La regulación es adecuada o no es necesaria una regulación específica</c:v>
                </c:pt>
                <c:pt idx="2">
                  <c:v>La regulación es muy laxa</c:v>
                </c:pt>
                <c:pt idx="3">
                  <c:v>No existe regulación específica y sí se requiere</c:v>
                </c:pt>
              </c:strCache>
            </c:strRef>
          </c:cat>
          <c:val>
            <c:numRef>
              <c:f>Hoja1!$F$2:$F$5</c:f>
              <c:numCache>
                <c:formatCode>0.0%</c:formatCode>
                <c:ptCount val="4"/>
                <c:pt idx="0">
                  <c:v>7.6999999999999999E-2</c:v>
                </c:pt>
                <c:pt idx="1">
                  <c:v>0.38500000000000001</c:v>
                </c:pt>
                <c:pt idx="2">
                  <c:v>7.6999999999999999E-2</c:v>
                </c:pt>
                <c:pt idx="3">
                  <c:v>0.45200000000000001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455-4108-B29A-23959CFC54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-28"/>
        <c:axId val="192375040"/>
        <c:axId val="594885104"/>
      </c:barChart>
      <c:catAx>
        <c:axId val="192375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594885104"/>
        <c:crosses val="autoZero"/>
        <c:auto val="1"/>
        <c:lblAlgn val="ctr"/>
        <c:lblOffset val="100"/>
        <c:noMultiLvlLbl val="0"/>
      </c:catAx>
      <c:valAx>
        <c:axId val="594885104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192375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2" Type="http://schemas.openxmlformats.org/officeDocument/2006/relationships/image" Target="../media/image12.png"/><Relationship Id="rId1" Type="http://schemas.openxmlformats.org/officeDocument/2006/relationships/image" Target="../media/image11.png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image" Target="../media/image11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23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2" Type="http://schemas.openxmlformats.org/officeDocument/2006/relationships/image" Target="../media/image12.png"/><Relationship Id="rId1" Type="http://schemas.openxmlformats.org/officeDocument/2006/relationships/image" Target="../media/image11.png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image" Target="../media/image11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2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1F9A0C-B52B-4A05-80FA-140D64E16FCB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F801B2FD-0CBE-4337-9828-916FDFA07D00}">
      <dgm:prSet phldrT="[Texto]"/>
      <dgm:spPr/>
      <dgm:t>
        <a:bodyPr/>
        <a:lstStyle/>
        <a:p>
          <a:r>
            <a:rPr lang="es-ES" dirty="0"/>
            <a:t>Entorno proporcional</a:t>
          </a:r>
        </a:p>
      </dgm:t>
    </dgm:pt>
    <dgm:pt modelId="{313BF907-9FFB-4D0A-936C-4D6EF191308C}" type="parTrans" cxnId="{F5A1639D-677A-4C73-A9E9-D6FB4816A4F0}">
      <dgm:prSet/>
      <dgm:spPr/>
      <dgm:t>
        <a:bodyPr/>
        <a:lstStyle/>
        <a:p>
          <a:endParaRPr lang="es-ES"/>
        </a:p>
      </dgm:t>
    </dgm:pt>
    <dgm:pt modelId="{7A9F03E6-1AEB-4EA6-9BC3-6E73A19CF450}" type="sibTrans" cxnId="{F5A1639D-677A-4C73-A9E9-D6FB4816A4F0}">
      <dgm:prSet/>
      <dgm:spPr/>
      <dgm:t>
        <a:bodyPr/>
        <a:lstStyle/>
        <a:p>
          <a:endParaRPr lang="es-ES"/>
        </a:p>
      </dgm:t>
    </dgm:pt>
    <dgm:pt modelId="{B38A0FD5-F793-4DF5-840F-5FADCBA34491}">
      <dgm:prSet phldrT="[Texto]"/>
      <dgm:spPr/>
      <dgm:t>
        <a:bodyPr/>
        <a:lstStyle/>
        <a:p>
          <a:pPr>
            <a:lnSpc>
              <a:spcPct val="150000"/>
            </a:lnSpc>
            <a:buClr>
              <a:schemeClr val="accent5">
                <a:lumMod val="75000"/>
              </a:schemeClr>
            </a:buClr>
            <a:buFont typeface="+mj-lt"/>
            <a:buAutoNum type="arabicPeriod"/>
          </a:pPr>
          <a:r>
            <a:rPr lang="es-CO" dirty="0"/>
            <a:t> Flexibilidad</a:t>
          </a:r>
          <a:endParaRPr lang="es-ES" dirty="0"/>
        </a:p>
      </dgm:t>
    </dgm:pt>
    <dgm:pt modelId="{34F83B24-3136-43F3-AAAA-DAE31CDF9054}" type="parTrans" cxnId="{F0AC5B32-C13A-4F0E-87F4-1AE485405F01}">
      <dgm:prSet/>
      <dgm:spPr/>
      <dgm:t>
        <a:bodyPr/>
        <a:lstStyle/>
        <a:p>
          <a:endParaRPr lang="es-ES"/>
        </a:p>
      </dgm:t>
    </dgm:pt>
    <dgm:pt modelId="{D671D4EE-6087-4C57-B896-BCE881B70999}" type="sibTrans" cxnId="{F0AC5B32-C13A-4F0E-87F4-1AE485405F01}">
      <dgm:prSet/>
      <dgm:spPr/>
      <dgm:t>
        <a:bodyPr/>
        <a:lstStyle/>
        <a:p>
          <a:endParaRPr lang="es-ES"/>
        </a:p>
      </dgm:t>
    </dgm:pt>
    <dgm:pt modelId="{B6BADC65-5E41-4338-BE4B-1334BCDBEC58}">
      <dgm:prSet phldrT="[Texto]"/>
      <dgm:spPr/>
      <dgm:t>
        <a:bodyPr/>
        <a:lstStyle/>
        <a:p>
          <a:r>
            <a:rPr lang="es-ES" dirty="0"/>
            <a:t>Entorno seguro</a:t>
          </a:r>
        </a:p>
      </dgm:t>
    </dgm:pt>
    <dgm:pt modelId="{5A89BA63-91A9-4DA3-9567-F82EDBAC9640}" type="parTrans" cxnId="{4A794881-765F-4DD9-BF45-20F69E1DD400}">
      <dgm:prSet/>
      <dgm:spPr/>
      <dgm:t>
        <a:bodyPr/>
        <a:lstStyle/>
        <a:p>
          <a:endParaRPr lang="es-ES"/>
        </a:p>
      </dgm:t>
    </dgm:pt>
    <dgm:pt modelId="{A6F07792-1A69-48A9-8140-5DDD211FF40E}" type="sibTrans" cxnId="{4A794881-765F-4DD9-BF45-20F69E1DD400}">
      <dgm:prSet/>
      <dgm:spPr/>
      <dgm:t>
        <a:bodyPr/>
        <a:lstStyle/>
        <a:p>
          <a:endParaRPr lang="es-ES"/>
        </a:p>
      </dgm:t>
    </dgm:pt>
    <dgm:pt modelId="{0EA57F9B-C3A4-4682-B783-AA685295BB6D}">
      <dgm:prSet phldrT="[Texto]"/>
      <dgm:spPr/>
      <dgm:t>
        <a:bodyPr/>
        <a:lstStyle/>
        <a:p>
          <a:pPr>
            <a:lnSpc>
              <a:spcPct val="150000"/>
            </a:lnSpc>
            <a:buClr>
              <a:srgbClr val="21661C"/>
            </a:buClr>
            <a:buFont typeface="+mj-lt"/>
            <a:buAutoNum type="arabicPeriod" startAt="5"/>
          </a:pPr>
          <a:r>
            <a:rPr lang="es-CO" dirty="0"/>
            <a:t> Protección al consumidor</a:t>
          </a:r>
          <a:endParaRPr lang="es-ES" dirty="0"/>
        </a:p>
      </dgm:t>
    </dgm:pt>
    <dgm:pt modelId="{916C2C04-DFAF-4350-96E8-AF0FF53D806F}" type="parTrans" cxnId="{7B080D6C-094F-4E20-A0E5-B857252CE055}">
      <dgm:prSet/>
      <dgm:spPr/>
      <dgm:t>
        <a:bodyPr/>
        <a:lstStyle/>
        <a:p>
          <a:endParaRPr lang="es-ES"/>
        </a:p>
      </dgm:t>
    </dgm:pt>
    <dgm:pt modelId="{8D0E9FE5-7C75-4AC5-95D3-FF24922CD414}" type="sibTrans" cxnId="{7B080D6C-094F-4E20-A0E5-B857252CE055}">
      <dgm:prSet/>
      <dgm:spPr/>
      <dgm:t>
        <a:bodyPr/>
        <a:lstStyle/>
        <a:p>
          <a:endParaRPr lang="es-ES"/>
        </a:p>
      </dgm:t>
    </dgm:pt>
    <dgm:pt modelId="{9ECDF6E9-44A5-4F9B-8738-8BD67C2E2A5E}">
      <dgm:prSet phldrT="[Texto]"/>
      <dgm:spPr/>
      <dgm:t>
        <a:bodyPr/>
        <a:lstStyle/>
        <a:p>
          <a:r>
            <a:rPr lang="es-ES" dirty="0"/>
            <a:t>Entorno de coordinación y cooperación</a:t>
          </a:r>
        </a:p>
      </dgm:t>
    </dgm:pt>
    <dgm:pt modelId="{C599378E-5A25-4DB4-84E3-BC3EFD6C7D2A}" type="parTrans" cxnId="{8E19E918-94BF-461C-B7E6-DA97061506E3}">
      <dgm:prSet/>
      <dgm:spPr/>
      <dgm:t>
        <a:bodyPr/>
        <a:lstStyle/>
        <a:p>
          <a:endParaRPr lang="es-ES"/>
        </a:p>
      </dgm:t>
    </dgm:pt>
    <dgm:pt modelId="{DC6E52F8-8027-4B2F-B459-89C7AF790382}" type="sibTrans" cxnId="{8E19E918-94BF-461C-B7E6-DA97061506E3}">
      <dgm:prSet/>
      <dgm:spPr/>
      <dgm:t>
        <a:bodyPr/>
        <a:lstStyle/>
        <a:p>
          <a:endParaRPr lang="es-ES"/>
        </a:p>
      </dgm:t>
    </dgm:pt>
    <dgm:pt modelId="{A370BAD6-2956-4B85-B9FC-C7CEA41401D8}">
      <dgm:prSet phldrT="[Texto]"/>
      <dgm:spPr/>
      <dgm:t>
        <a:bodyPr/>
        <a:lstStyle/>
        <a:p>
          <a:pPr>
            <a:buClr>
              <a:schemeClr val="accent6">
                <a:lumMod val="50000"/>
              </a:schemeClr>
            </a:buClr>
            <a:buFont typeface="+mj-lt"/>
            <a:buAutoNum type="arabicPeriod" startAt="8"/>
          </a:pPr>
          <a:r>
            <a:rPr lang="es-CO" dirty="0"/>
            <a:t> Coordinación y cooperación</a:t>
          </a:r>
          <a:endParaRPr lang="es-ES" dirty="0"/>
        </a:p>
      </dgm:t>
    </dgm:pt>
    <dgm:pt modelId="{68E8CE60-8AC1-4D79-A001-942C5E2A4C18}" type="parTrans" cxnId="{B0F487A2-760B-4B42-8BE4-9E9AA165A01A}">
      <dgm:prSet/>
      <dgm:spPr/>
      <dgm:t>
        <a:bodyPr/>
        <a:lstStyle/>
        <a:p>
          <a:endParaRPr lang="es-ES"/>
        </a:p>
      </dgm:t>
    </dgm:pt>
    <dgm:pt modelId="{868D5E13-1308-41F8-96CE-9FD30A23D59C}" type="sibTrans" cxnId="{B0F487A2-760B-4B42-8BE4-9E9AA165A01A}">
      <dgm:prSet/>
      <dgm:spPr/>
      <dgm:t>
        <a:bodyPr/>
        <a:lstStyle/>
        <a:p>
          <a:endParaRPr lang="es-ES"/>
        </a:p>
      </dgm:t>
    </dgm:pt>
    <dgm:pt modelId="{2371DF57-1177-4824-B735-8D4BE3500D62}">
      <dgm:prSet phldrT="[Texto]"/>
      <dgm:spPr/>
      <dgm:t>
        <a:bodyPr/>
        <a:lstStyle/>
        <a:p>
          <a:pPr>
            <a:lnSpc>
              <a:spcPct val="150000"/>
            </a:lnSpc>
            <a:buClr>
              <a:srgbClr val="21661C"/>
            </a:buClr>
            <a:buFont typeface="+mj-lt"/>
            <a:buAutoNum type="arabicPeriod" startAt="5"/>
          </a:pPr>
          <a:r>
            <a:rPr lang="es-CO" dirty="0"/>
            <a:t> Integridad y estabilidad financiera</a:t>
          </a:r>
          <a:endParaRPr lang="es-ES" dirty="0"/>
        </a:p>
      </dgm:t>
    </dgm:pt>
    <dgm:pt modelId="{C549CD35-1715-4D2E-A7ED-8ED49190793F}" type="parTrans" cxnId="{28926D7B-4B52-454A-BE60-C32CD85CAAEF}">
      <dgm:prSet/>
      <dgm:spPr/>
      <dgm:t>
        <a:bodyPr/>
        <a:lstStyle/>
        <a:p>
          <a:endParaRPr lang="es-ES"/>
        </a:p>
      </dgm:t>
    </dgm:pt>
    <dgm:pt modelId="{2D9F0286-14D7-4D74-B27E-DD484585617E}" type="sibTrans" cxnId="{28926D7B-4B52-454A-BE60-C32CD85CAAEF}">
      <dgm:prSet/>
      <dgm:spPr/>
      <dgm:t>
        <a:bodyPr/>
        <a:lstStyle/>
        <a:p>
          <a:endParaRPr lang="es-ES"/>
        </a:p>
      </dgm:t>
    </dgm:pt>
    <dgm:pt modelId="{682CBFFE-F81A-4B73-AB7B-3BB65A404805}">
      <dgm:prSet phldrT="[Texto]"/>
      <dgm:spPr/>
      <dgm:t>
        <a:bodyPr/>
        <a:lstStyle/>
        <a:p>
          <a:pPr>
            <a:lnSpc>
              <a:spcPct val="150000"/>
            </a:lnSpc>
            <a:buClr>
              <a:srgbClr val="21661C"/>
            </a:buClr>
            <a:buFont typeface="+mj-lt"/>
            <a:buAutoNum type="arabicPeriod" startAt="5"/>
          </a:pPr>
          <a:r>
            <a:rPr lang="es-CO" dirty="0"/>
            <a:t> Prevención de riesgos de lavado de activos y financiación del terrorismo</a:t>
          </a:r>
          <a:endParaRPr lang="es-ES" dirty="0"/>
        </a:p>
      </dgm:t>
    </dgm:pt>
    <dgm:pt modelId="{7EDD1C98-40F5-4B5B-95F8-E7323C384EE9}" type="parTrans" cxnId="{C1A19AA5-578E-4471-892F-A4508375A3D6}">
      <dgm:prSet/>
      <dgm:spPr/>
      <dgm:t>
        <a:bodyPr/>
        <a:lstStyle/>
        <a:p>
          <a:endParaRPr lang="es-ES"/>
        </a:p>
      </dgm:t>
    </dgm:pt>
    <dgm:pt modelId="{21B46C7B-6DCF-456F-98D9-7AF95E63476F}" type="sibTrans" cxnId="{C1A19AA5-578E-4471-892F-A4508375A3D6}">
      <dgm:prSet/>
      <dgm:spPr/>
      <dgm:t>
        <a:bodyPr/>
        <a:lstStyle/>
        <a:p>
          <a:endParaRPr lang="es-ES"/>
        </a:p>
      </dgm:t>
    </dgm:pt>
    <dgm:pt modelId="{CC6F1EFC-2DD4-4145-86AC-961FF8979B02}">
      <dgm:prSet phldrT="[Texto]"/>
      <dgm:spPr/>
      <dgm:t>
        <a:bodyPr/>
        <a:lstStyle/>
        <a:p>
          <a:pPr>
            <a:lnSpc>
              <a:spcPct val="150000"/>
            </a:lnSpc>
            <a:buClr>
              <a:schemeClr val="accent5">
                <a:lumMod val="75000"/>
              </a:schemeClr>
            </a:buClr>
            <a:buFont typeface="+mj-lt"/>
            <a:buAutoNum type="arabicPeriod"/>
          </a:pPr>
          <a:r>
            <a:rPr lang="es-CO" dirty="0"/>
            <a:t> Regulación por actividades</a:t>
          </a:r>
          <a:endParaRPr lang="es-ES" dirty="0"/>
        </a:p>
      </dgm:t>
    </dgm:pt>
    <dgm:pt modelId="{1A11A919-334E-49E5-BD1E-FC4D1572C06D}" type="parTrans" cxnId="{21502299-E004-49A9-B87D-02947524BA60}">
      <dgm:prSet/>
      <dgm:spPr/>
      <dgm:t>
        <a:bodyPr/>
        <a:lstStyle/>
        <a:p>
          <a:endParaRPr lang="es-ES"/>
        </a:p>
      </dgm:t>
    </dgm:pt>
    <dgm:pt modelId="{131D7601-E3A5-4508-A328-66104731D87C}" type="sibTrans" cxnId="{21502299-E004-49A9-B87D-02947524BA60}">
      <dgm:prSet/>
      <dgm:spPr/>
      <dgm:t>
        <a:bodyPr/>
        <a:lstStyle/>
        <a:p>
          <a:endParaRPr lang="es-ES"/>
        </a:p>
      </dgm:t>
    </dgm:pt>
    <dgm:pt modelId="{5B6D7777-4A92-4124-8291-05B39CE586B8}">
      <dgm:prSet phldrT="[Texto]"/>
      <dgm:spPr/>
      <dgm:t>
        <a:bodyPr/>
        <a:lstStyle/>
        <a:p>
          <a:pPr>
            <a:lnSpc>
              <a:spcPct val="150000"/>
            </a:lnSpc>
            <a:buClr>
              <a:schemeClr val="accent5">
                <a:lumMod val="75000"/>
              </a:schemeClr>
            </a:buClr>
            <a:buFont typeface="+mj-lt"/>
            <a:buAutoNum type="arabicPeriod"/>
          </a:pPr>
          <a:r>
            <a:rPr lang="es-CO" dirty="0"/>
            <a:t> Proporcionalidad basada en riesgos</a:t>
          </a:r>
          <a:endParaRPr lang="es-ES" dirty="0"/>
        </a:p>
      </dgm:t>
    </dgm:pt>
    <dgm:pt modelId="{2B4283B5-6213-4657-8705-4C8E86F6CBBD}" type="parTrans" cxnId="{97832D53-0259-4B38-8228-318AC903E579}">
      <dgm:prSet/>
      <dgm:spPr/>
      <dgm:t>
        <a:bodyPr/>
        <a:lstStyle/>
        <a:p>
          <a:endParaRPr lang="es-ES"/>
        </a:p>
      </dgm:t>
    </dgm:pt>
    <dgm:pt modelId="{F276BAE6-260F-4C5F-AA73-DAB0D6EF79B1}" type="sibTrans" cxnId="{97832D53-0259-4B38-8228-318AC903E579}">
      <dgm:prSet/>
      <dgm:spPr/>
      <dgm:t>
        <a:bodyPr/>
        <a:lstStyle/>
        <a:p>
          <a:endParaRPr lang="es-ES"/>
        </a:p>
      </dgm:t>
    </dgm:pt>
    <dgm:pt modelId="{C2B60E84-8230-45F6-9439-E6EF1E15779B}">
      <dgm:prSet phldrT="[Texto]"/>
      <dgm:spPr/>
      <dgm:t>
        <a:bodyPr/>
        <a:lstStyle/>
        <a:p>
          <a:pPr>
            <a:lnSpc>
              <a:spcPct val="150000"/>
            </a:lnSpc>
            <a:buClr>
              <a:schemeClr val="accent5">
                <a:lumMod val="75000"/>
              </a:schemeClr>
            </a:buClr>
            <a:buFont typeface="+mj-lt"/>
            <a:buAutoNum type="arabicPeriod"/>
          </a:pPr>
          <a:r>
            <a:rPr lang="es-CO" dirty="0"/>
            <a:t> Neutralidad tecnológica</a:t>
          </a:r>
          <a:endParaRPr lang="es-ES" dirty="0"/>
        </a:p>
      </dgm:t>
    </dgm:pt>
    <dgm:pt modelId="{87445E0D-351B-4486-869B-EA54F4287B75}" type="parTrans" cxnId="{B05672D9-5595-4AF9-9C02-801960E07C2C}">
      <dgm:prSet/>
      <dgm:spPr/>
      <dgm:t>
        <a:bodyPr/>
        <a:lstStyle/>
        <a:p>
          <a:endParaRPr lang="es-ES"/>
        </a:p>
      </dgm:t>
    </dgm:pt>
    <dgm:pt modelId="{90238625-4F4D-4500-B061-0B8D7E41FD56}" type="sibTrans" cxnId="{B05672D9-5595-4AF9-9C02-801960E07C2C}">
      <dgm:prSet/>
      <dgm:spPr/>
      <dgm:t>
        <a:bodyPr/>
        <a:lstStyle/>
        <a:p>
          <a:endParaRPr lang="es-ES"/>
        </a:p>
      </dgm:t>
    </dgm:pt>
    <dgm:pt modelId="{17CE9EC0-A9D7-4517-9DD9-C329864B25C8}" type="pres">
      <dgm:prSet presAssocID="{A01F9A0C-B52B-4A05-80FA-140D64E16FCB}" presName="Name0" presStyleCnt="0">
        <dgm:presLayoutVars>
          <dgm:dir/>
          <dgm:animLvl val="lvl"/>
          <dgm:resizeHandles val="exact"/>
        </dgm:presLayoutVars>
      </dgm:prSet>
      <dgm:spPr/>
    </dgm:pt>
    <dgm:pt modelId="{F69FC027-0BF7-4577-9647-542C6C041263}" type="pres">
      <dgm:prSet presAssocID="{F801B2FD-0CBE-4337-9828-916FDFA07D00}" presName="composite" presStyleCnt="0"/>
      <dgm:spPr/>
    </dgm:pt>
    <dgm:pt modelId="{1DC32D63-3D80-42DB-B3E5-0C496FB17D93}" type="pres">
      <dgm:prSet presAssocID="{F801B2FD-0CBE-4337-9828-916FDFA07D0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B7CF969-974C-4A09-B3F8-B257D82B3E38}" type="pres">
      <dgm:prSet presAssocID="{F801B2FD-0CBE-4337-9828-916FDFA07D00}" presName="desTx" presStyleLbl="alignAccFollowNode1" presStyleIdx="0" presStyleCnt="3">
        <dgm:presLayoutVars>
          <dgm:bulletEnabled val="1"/>
        </dgm:presLayoutVars>
      </dgm:prSet>
      <dgm:spPr/>
    </dgm:pt>
    <dgm:pt modelId="{D1CCC325-A5E5-4140-82DF-D11E901D0640}" type="pres">
      <dgm:prSet presAssocID="{7A9F03E6-1AEB-4EA6-9BC3-6E73A19CF450}" presName="space" presStyleCnt="0"/>
      <dgm:spPr/>
    </dgm:pt>
    <dgm:pt modelId="{C8881031-9421-4268-8F0C-65DFB185554A}" type="pres">
      <dgm:prSet presAssocID="{B6BADC65-5E41-4338-BE4B-1334BCDBEC58}" presName="composite" presStyleCnt="0"/>
      <dgm:spPr/>
    </dgm:pt>
    <dgm:pt modelId="{98A4F604-3D0A-4397-A209-C8FFD9C58BC2}" type="pres">
      <dgm:prSet presAssocID="{B6BADC65-5E41-4338-BE4B-1334BCDBEC58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ACA5B773-1E54-4436-AE40-456152968783}" type="pres">
      <dgm:prSet presAssocID="{B6BADC65-5E41-4338-BE4B-1334BCDBEC58}" presName="desTx" presStyleLbl="alignAccFollowNode1" presStyleIdx="1" presStyleCnt="3">
        <dgm:presLayoutVars>
          <dgm:bulletEnabled val="1"/>
        </dgm:presLayoutVars>
      </dgm:prSet>
      <dgm:spPr/>
    </dgm:pt>
    <dgm:pt modelId="{5227B1B9-E7C6-4C90-A839-4389510DD27A}" type="pres">
      <dgm:prSet presAssocID="{A6F07792-1A69-48A9-8140-5DDD211FF40E}" presName="space" presStyleCnt="0"/>
      <dgm:spPr/>
    </dgm:pt>
    <dgm:pt modelId="{D78D2FD1-1E1C-456F-A482-3D197C8CBDBA}" type="pres">
      <dgm:prSet presAssocID="{9ECDF6E9-44A5-4F9B-8738-8BD67C2E2A5E}" presName="composite" presStyleCnt="0"/>
      <dgm:spPr/>
    </dgm:pt>
    <dgm:pt modelId="{5C298C23-0CEE-409F-9830-DF9BC2816B71}" type="pres">
      <dgm:prSet presAssocID="{9ECDF6E9-44A5-4F9B-8738-8BD67C2E2A5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81B6A348-C6C5-4982-8EB0-5E199921428B}" type="pres">
      <dgm:prSet presAssocID="{9ECDF6E9-44A5-4F9B-8738-8BD67C2E2A5E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17D41D0A-27E3-46E0-8EDB-75EC3CEDD669}" type="presOf" srcId="{B6BADC65-5E41-4338-BE4B-1334BCDBEC58}" destId="{98A4F604-3D0A-4397-A209-C8FFD9C58BC2}" srcOrd="0" destOrd="0" presId="urn:microsoft.com/office/officeart/2005/8/layout/hList1"/>
    <dgm:cxn modelId="{ED47750F-A7A6-463C-92DB-4A67A17E4054}" type="presOf" srcId="{B38A0FD5-F793-4DF5-840F-5FADCBA34491}" destId="{FB7CF969-974C-4A09-B3F8-B257D82B3E38}" srcOrd="0" destOrd="0" presId="urn:microsoft.com/office/officeart/2005/8/layout/hList1"/>
    <dgm:cxn modelId="{8E19E918-94BF-461C-B7E6-DA97061506E3}" srcId="{A01F9A0C-B52B-4A05-80FA-140D64E16FCB}" destId="{9ECDF6E9-44A5-4F9B-8738-8BD67C2E2A5E}" srcOrd="2" destOrd="0" parTransId="{C599378E-5A25-4DB4-84E3-BC3EFD6C7D2A}" sibTransId="{DC6E52F8-8027-4B2F-B459-89C7AF790382}"/>
    <dgm:cxn modelId="{F0AC5B32-C13A-4F0E-87F4-1AE485405F01}" srcId="{F801B2FD-0CBE-4337-9828-916FDFA07D00}" destId="{B38A0FD5-F793-4DF5-840F-5FADCBA34491}" srcOrd="0" destOrd="0" parTransId="{34F83B24-3136-43F3-AAAA-DAE31CDF9054}" sibTransId="{D671D4EE-6087-4C57-B896-BCE881B70999}"/>
    <dgm:cxn modelId="{82E1033C-9C11-4FDD-9845-DEF449AC4CC4}" type="presOf" srcId="{682CBFFE-F81A-4B73-AB7B-3BB65A404805}" destId="{ACA5B773-1E54-4436-AE40-456152968783}" srcOrd="0" destOrd="2" presId="urn:microsoft.com/office/officeart/2005/8/layout/hList1"/>
    <dgm:cxn modelId="{B3C05D3E-578C-4ABD-8EBF-1D2A044F1CB1}" type="presOf" srcId="{0EA57F9B-C3A4-4682-B783-AA685295BB6D}" destId="{ACA5B773-1E54-4436-AE40-456152968783}" srcOrd="0" destOrd="0" presId="urn:microsoft.com/office/officeart/2005/8/layout/hList1"/>
    <dgm:cxn modelId="{F4A22F3F-CB0D-4C92-8EAD-6376A7117685}" type="presOf" srcId="{5B6D7777-4A92-4124-8291-05B39CE586B8}" destId="{FB7CF969-974C-4A09-B3F8-B257D82B3E38}" srcOrd="0" destOrd="2" presId="urn:microsoft.com/office/officeart/2005/8/layout/hList1"/>
    <dgm:cxn modelId="{9AAA764B-478C-4CFA-86AD-419BDD17C72C}" type="presOf" srcId="{CC6F1EFC-2DD4-4145-86AC-961FF8979B02}" destId="{FB7CF969-974C-4A09-B3F8-B257D82B3E38}" srcOrd="0" destOrd="1" presId="urn:microsoft.com/office/officeart/2005/8/layout/hList1"/>
    <dgm:cxn modelId="{7B080D6C-094F-4E20-A0E5-B857252CE055}" srcId="{B6BADC65-5E41-4338-BE4B-1334BCDBEC58}" destId="{0EA57F9B-C3A4-4682-B783-AA685295BB6D}" srcOrd="0" destOrd="0" parTransId="{916C2C04-DFAF-4350-96E8-AF0FF53D806F}" sibTransId="{8D0E9FE5-7C75-4AC5-95D3-FF24922CD414}"/>
    <dgm:cxn modelId="{97832D53-0259-4B38-8228-318AC903E579}" srcId="{F801B2FD-0CBE-4337-9828-916FDFA07D00}" destId="{5B6D7777-4A92-4124-8291-05B39CE586B8}" srcOrd="2" destOrd="0" parTransId="{2B4283B5-6213-4657-8705-4C8E86F6CBBD}" sibTransId="{F276BAE6-260F-4C5F-AA73-DAB0D6EF79B1}"/>
    <dgm:cxn modelId="{28926D7B-4B52-454A-BE60-C32CD85CAAEF}" srcId="{B6BADC65-5E41-4338-BE4B-1334BCDBEC58}" destId="{2371DF57-1177-4824-B735-8D4BE3500D62}" srcOrd="1" destOrd="0" parTransId="{C549CD35-1715-4D2E-A7ED-8ED49190793F}" sibTransId="{2D9F0286-14D7-4D74-B27E-DD484585617E}"/>
    <dgm:cxn modelId="{4A794881-765F-4DD9-BF45-20F69E1DD400}" srcId="{A01F9A0C-B52B-4A05-80FA-140D64E16FCB}" destId="{B6BADC65-5E41-4338-BE4B-1334BCDBEC58}" srcOrd="1" destOrd="0" parTransId="{5A89BA63-91A9-4DA3-9567-F82EDBAC9640}" sibTransId="{A6F07792-1A69-48A9-8140-5DDD211FF40E}"/>
    <dgm:cxn modelId="{21502299-E004-49A9-B87D-02947524BA60}" srcId="{F801B2FD-0CBE-4337-9828-916FDFA07D00}" destId="{CC6F1EFC-2DD4-4145-86AC-961FF8979B02}" srcOrd="1" destOrd="0" parTransId="{1A11A919-334E-49E5-BD1E-FC4D1572C06D}" sibTransId="{131D7601-E3A5-4508-A328-66104731D87C}"/>
    <dgm:cxn modelId="{F5A1639D-677A-4C73-A9E9-D6FB4816A4F0}" srcId="{A01F9A0C-B52B-4A05-80FA-140D64E16FCB}" destId="{F801B2FD-0CBE-4337-9828-916FDFA07D00}" srcOrd="0" destOrd="0" parTransId="{313BF907-9FFB-4D0A-936C-4D6EF191308C}" sibTransId="{7A9F03E6-1AEB-4EA6-9BC3-6E73A19CF450}"/>
    <dgm:cxn modelId="{B0F487A2-760B-4B42-8BE4-9E9AA165A01A}" srcId="{9ECDF6E9-44A5-4F9B-8738-8BD67C2E2A5E}" destId="{A370BAD6-2956-4B85-B9FC-C7CEA41401D8}" srcOrd="0" destOrd="0" parTransId="{68E8CE60-8AC1-4D79-A001-942C5E2A4C18}" sibTransId="{868D5E13-1308-41F8-96CE-9FD30A23D59C}"/>
    <dgm:cxn modelId="{C1A19AA5-578E-4471-892F-A4508375A3D6}" srcId="{B6BADC65-5E41-4338-BE4B-1334BCDBEC58}" destId="{682CBFFE-F81A-4B73-AB7B-3BB65A404805}" srcOrd="2" destOrd="0" parTransId="{7EDD1C98-40F5-4B5B-95F8-E7323C384EE9}" sibTransId="{21B46C7B-6DCF-456F-98D9-7AF95E63476F}"/>
    <dgm:cxn modelId="{00E83BB1-DBCA-4699-9C45-8F7FF96831CB}" type="presOf" srcId="{2371DF57-1177-4824-B735-8D4BE3500D62}" destId="{ACA5B773-1E54-4436-AE40-456152968783}" srcOrd="0" destOrd="1" presId="urn:microsoft.com/office/officeart/2005/8/layout/hList1"/>
    <dgm:cxn modelId="{CF8C5DC7-B3D1-4067-9E9C-1D48885BD370}" type="presOf" srcId="{C2B60E84-8230-45F6-9439-E6EF1E15779B}" destId="{FB7CF969-974C-4A09-B3F8-B257D82B3E38}" srcOrd="0" destOrd="3" presId="urn:microsoft.com/office/officeart/2005/8/layout/hList1"/>
    <dgm:cxn modelId="{B05672D9-5595-4AF9-9C02-801960E07C2C}" srcId="{F801B2FD-0CBE-4337-9828-916FDFA07D00}" destId="{C2B60E84-8230-45F6-9439-E6EF1E15779B}" srcOrd="3" destOrd="0" parTransId="{87445E0D-351B-4486-869B-EA54F4287B75}" sibTransId="{90238625-4F4D-4500-B061-0B8D7E41FD56}"/>
    <dgm:cxn modelId="{8B932FE3-7BB7-4A61-BDCF-23CE68E0BA70}" type="presOf" srcId="{A01F9A0C-B52B-4A05-80FA-140D64E16FCB}" destId="{17CE9EC0-A9D7-4517-9DD9-C329864B25C8}" srcOrd="0" destOrd="0" presId="urn:microsoft.com/office/officeart/2005/8/layout/hList1"/>
    <dgm:cxn modelId="{3F51A6EC-CD2E-4527-952F-0D1433C01EF4}" type="presOf" srcId="{9ECDF6E9-44A5-4F9B-8738-8BD67C2E2A5E}" destId="{5C298C23-0CEE-409F-9830-DF9BC2816B71}" srcOrd="0" destOrd="0" presId="urn:microsoft.com/office/officeart/2005/8/layout/hList1"/>
    <dgm:cxn modelId="{6E6018EE-17C7-4479-849A-82851B95C973}" type="presOf" srcId="{F801B2FD-0CBE-4337-9828-916FDFA07D00}" destId="{1DC32D63-3D80-42DB-B3E5-0C496FB17D93}" srcOrd="0" destOrd="0" presId="urn:microsoft.com/office/officeart/2005/8/layout/hList1"/>
    <dgm:cxn modelId="{1EA5E7F4-8764-438F-834E-315D0DD5C011}" type="presOf" srcId="{A370BAD6-2956-4B85-B9FC-C7CEA41401D8}" destId="{81B6A348-C6C5-4982-8EB0-5E199921428B}" srcOrd="0" destOrd="0" presId="urn:microsoft.com/office/officeart/2005/8/layout/hList1"/>
    <dgm:cxn modelId="{D6DF0374-CD9A-4B60-9B03-E0C1B442D629}" type="presParOf" srcId="{17CE9EC0-A9D7-4517-9DD9-C329864B25C8}" destId="{F69FC027-0BF7-4577-9647-542C6C041263}" srcOrd="0" destOrd="0" presId="urn:microsoft.com/office/officeart/2005/8/layout/hList1"/>
    <dgm:cxn modelId="{51BD0FA6-CB40-403E-B91B-5064732F8E07}" type="presParOf" srcId="{F69FC027-0BF7-4577-9647-542C6C041263}" destId="{1DC32D63-3D80-42DB-B3E5-0C496FB17D93}" srcOrd="0" destOrd="0" presId="urn:microsoft.com/office/officeart/2005/8/layout/hList1"/>
    <dgm:cxn modelId="{C3195A20-5FE8-4D92-8602-C8CB80BD928D}" type="presParOf" srcId="{F69FC027-0BF7-4577-9647-542C6C041263}" destId="{FB7CF969-974C-4A09-B3F8-B257D82B3E38}" srcOrd="1" destOrd="0" presId="urn:microsoft.com/office/officeart/2005/8/layout/hList1"/>
    <dgm:cxn modelId="{B6C385C9-4E39-4CAE-9D29-49AFF53A92F1}" type="presParOf" srcId="{17CE9EC0-A9D7-4517-9DD9-C329864B25C8}" destId="{D1CCC325-A5E5-4140-82DF-D11E901D0640}" srcOrd="1" destOrd="0" presId="urn:microsoft.com/office/officeart/2005/8/layout/hList1"/>
    <dgm:cxn modelId="{6477EEBC-4D98-4648-8683-AA9AACBB2D27}" type="presParOf" srcId="{17CE9EC0-A9D7-4517-9DD9-C329864B25C8}" destId="{C8881031-9421-4268-8F0C-65DFB185554A}" srcOrd="2" destOrd="0" presId="urn:microsoft.com/office/officeart/2005/8/layout/hList1"/>
    <dgm:cxn modelId="{04327072-CB6F-4D17-B3B4-9E9CDFBFA895}" type="presParOf" srcId="{C8881031-9421-4268-8F0C-65DFB185554A}" destId="{98A4F604-3D0A-4397-A209-C8FFD9C58BC2}" srcOrd="0" destOrd="0" presId="urn:microsoft.com/office/officeart/2005/8/layout/hList1"/>
    <dgm:cxn modelId="{98F2DE6E-00AD-4F3B-8C32-7146CA1666CF}" type="presParOf" srcId="{C8881031-9421-4268-8F0C-65DFB185554A}" destId="{ACA5B773-1E54-4436-AE40-456152968783}" srcOrd="1" destOrd="0" presId="urn:microsoft.com/office/officeart/2005/8/layout/hList1"/>
    <dgm:cxn modelId="{E71959F8-0980-47BF-9456-4E45986CE594}" type="presParOf" srcId="{17CE9EC0-A9D7-4517-9DD9-C329864B25C8}" destId="{5227B1B9-E7C6-4C90-A839-4389510DD27A}" srcOrd="3" destOrd="0" presId="urn:microsoft.com/office/officeart/2005/8/layout/hList1"/>
    <dgm:cxn modelId="{FA92EE1A-0351-495A-BE77-D3E51D3431F6}" type="presParOf" srcId="{17CE9EC0-A9D7-4517-9DD9-C329864B25C8}" destId="{D78D2FD1-1E1C-456F-A482-3D197C8CBDBA}" srcOrd="4" destOrd="0" presId="urn:microsoft.com/office/officeart/2005/8/layout/hList1"/>
    <dgm:cxn modelId="{A51C34A6-89B6-4A49-B47B-C7F08AEDAFD2}" type="presParOf" srcId="{D78D2FD1-1E1C-456F-A482-3D197C8CBDBA}" destId="{5C298C23-0CEE-409F-9830-DF9BC2816B71}" srcOrd="0" destOrd="0" presId="urn:microsoft.com/office/officeart/2005/8/layout/hList1"/>
    <dgm:cxn modelId="{D268C954-E73C-475F-9B04-5F004FE995BF}" type="presParOf" srcId="{D78D2FD1-1E1C-456F-A482-3D197C8CBDBA}" destId="{81B6A348-C6C5-4982-8EB0-5E199921428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9FDD96-B59E-45DB-8CCC-9D6F9BCC515C}" type="doc">
      <dgm:prSet loTypeId="urn:microsoft.com/office/officeart/2005/8/layout/vList4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s-ES"/>
        </a:p>
      </dgm:t>
    </dgm:pt>
    <dgm:pt modelId="{F978CF65-5972-4EBD-B5D4-A92A941F254D}">
      <dgm:prSet custT="1"/>
      <dgm:spPr>
        <a:ln w="19050"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pPr algn="ctr"/>
          <a:r>
            <a:rPr lang="es-CO" sz="1400" b="1" dirty="0">
              <a:solidFill>
                <a:schemeClr val="accent6">
                  <a:lumMod val="75000"/>
                </a:schemeClr>
              </a:solidFill>
            </a:rPr>
            <a:t>Flexibilidad:</a:t>
          </a:r>
        </a:p>
        <a:p>
          <a:pPr algn="l"/>
          <a:r>
            <a:rPr lang="es-CO" sz="1100" dirty="0"/>
            <a:t>Para adaptarse al dinamismo de la innovación. A nivel de ley sólo principios, criterios y objetivos generales. Expedir normas de menor grado jerárquico que incorporen los detalles más específicos.</a:t>
          </a:r>
          <a:endParaRPr lang="es-CO" sz="600" dirty="0"/>
        </a:p>
      </dgm:t>
    </dgm:pt>
    <dgm:pt modelId="{26C7A2D6-001F-4945-80B9-483D94100543}" type="parTrans" cxnId="{369F10BE-9661-44F8-B6C0-23F26DB55664}">
      <dgm:prSet/>
      <dgm:spPr/>
      <dgm:t>
        <a:bodyPr/>
        <a:lstStyle/>
        <a:p>
          <a:endParaRPr lang="es-ES" sz="1600"/>
        </a:p>
      </dgm:t>
    </dgm:pt>
    <dgm:pt modelId="{89012AF3-6AE6-454D-826D-DE7B27DC444F}" type="sibTrans" cxnId="{369F10BE-9661-44F8-B6C0-23F26DB55664}">
      <dgm:prSet/>
      <dgm:spPr/>
      <dgm:t>
        <a:bodyPr/>
        <a:lstStyle/>
        <a:p>
          <a:endParaRPr lang="es-ES" sz="1600"/>
        </a:p>
      </dgm:t>
    </dgm:pt>
    <dgm:pt modelId="{0B9A537D-2638-4134-A5CE-1CEB7CF70281}">
      <dgm:prSet custT="1"/>
      <dgm:spPr>
        <a:ln w="19050"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pPr algn="ctr"/>
          <a:r>
            <a:rPr lang="es-CO" sz="1400" b="1" dirty="0">
              <a:solidFill>
                <a:schemeClr val="accent6">
                  <a:lumMod val="75000"/>
                </a:schemeClr>
              </a:solidFill>
            </a:rPr>
            <a:t>Regulación por actividades:</a:t>
          </a:r>
        </a:p>
        <a:p>
          <a:pPr algn="l"/>
          <a:r>
            <a:rPr lang="es-CO" sz="1100" dirty="0"/>
            <a:t>Basada en la naturaleza de las actividades o servicios ofrecidos. Misma actividad, misma regulación independientemente de la entidad que la desarrolle o preste.</a:t>
          </a:r>
        </a:p>
      </dgm:t>
    </dgm:pt>
    <dgm:pt modelId="{0388F232-32E7-48D7-BA9F-5015F37AA3AB}" type="parTrans" cxnId="{B8A6137C-82BC-4353-8BF1-D3DDD37B5BD4}">
      <dgm:prSet/>
      <dgm:spPr/>
      <dgm:t>
        <a:bodyPr/>
        <a:lstStyle/>
        <a:p>
          <a:endParaRPr lang="es-ES" sz="1600"/>
        </a:p>
      </dgm:t>
    </dgm:pt>
    <dgm:pt modelId="{B6741172-F773-410F-B1A7-993C71027ACF}" type="sibTrans" cxnId="{B8A6137C-82BC-4353-8BF1-D3DDD37B5BD4}">
      <dgm:prSet/>
      <dgm:spPr/>
      <dgm:t>
        <a:bodyPr/>
        <a:lstStyle/>
        <a:p>
          <a:endParaRPr lang="es-ES" sz="1600"/>
        </a:p>
      </dgm:t>
    </dgm:pt>
    <dgm:pt modelId="{8141C3FE-F3D1-4DCB-AA32-5E6AADF6E3AB}">
      <dgm:prSet custT="1"/>
      <dgm:spPr>
        <a:ln w="19050"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pPr algn="ctr"/>
          <a:r>
            <a:rPr lang="es-CO" sz="1400" b="1" dirty="0">
              <a:solidFill>
                <a:schemeClr val="accent6">
                  <a:lumMod val="75000"/>
                </a:schemeClr>
              </a:solidFill>
            </a:rPr>
            <a:t>Proporcionalidad basada en riesgos:</a:t>
          </a:r>
        </a:p>
        <a:p>
          <a:pPr algn="l"/>
          <a:r>
            <a:rPr lang="es-CO" sz="1100" dirty="0"/>
            <a:t>Requerimientos exigibles a una actividad asociada a los riesgos. Manteniendo una adecuada gestión de los mismos, en las mismas condiciones que los demás participantes que la desarrollen.</a:t>
          </a:r>
          <a:endParaRPr lang="es-CO" sz="900" dirty="0"/>
        </a:p>
      </dgm:t>
    </dgm:pt>
    <dgm:pt modelId="{52CBB0B1-83CF-404A-AC9C-D1B5F1B71811}" type="parTrans" cxnId="{A78C1E0F-D95E-4E75-B4AC-18F991B83F37}">
      <dgm:prSet/>
      <dgm:spPr/>
      <dgm:t>
        <a:bodyPr/>
        <a:lstStyle/>
        <a:p>
          <a:endParaRPr lang="es-ES" sz="1600"/>
        </a:p>
      </dgm:t>
    </dgm:pt>
    <dgm:pt modelId="{1C7679A9-EAFE-4A9F-AEA6-C4ECEF4A3182}" type="sibTrans" cxnId="{A78C1E0F-D95E-4E75-B4AC-18F991B83F37}">
      <dgm:prSet/>
      <dgm:spPr/>
      <dgm:t>
        <a:bodyPr/>
        <a:lstStyle/>
        <a:p>
          <a:endParaRPr lang="es-ES" sz="1600"/>
        </a:p>
      </dgm:t>
    </dgm:pt>
    <dgm:pt modelId="{575D7744-8724-4F3E-819F-B957BA056E90}">
      <dgm:prSet custT="1"/>
      <dgm:spPr>
        <a:ln w="19050"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pPr algn="ctr"/>
          <a:r>
            <a:rPr lang="es-CO" sz="1400" b="1" dirty="0">
              <a:solidFill>
                <a:schemeClr val="accent6">
                  <a:lumMod val="75000"/>
                </a:schemeClr>
              </a:solidFill>
            </a:rPr>
            <a:t>Neutralidad tecnológica:</a:t>
          </a:r>
        </a:p>
        <a:p>
          <a:pPr algn="l"/>
          <a:r>
            <a:rPr lang="es-CO" sz="1100" dirty="0"/>
            <a:t>Neutral en cuanto al tipo de tecnología para la prestación de servicios (no inhibe el uso o sesga en favor de una tecnología), con adecuados estándares de seguridad.</a:t>
          </a:r>
        </a:p>
      </dgm:t>
    </dgm:pt>
    <dgm:pt modelId="{D3EC7085-2ECD-477F-B0E4-61CF37C37B7C}" type="parTrans" cxnId="{F6DE49E6-DE94-4C3B-BB8C-149050D3CC62}">
      <dgm:prSet/>
      <dgm:spPr/>
      <dgm:t>
        <a:bodyPr/>
        <a:lstStyle/>
        <a:p>
          <a:endParaRPr lang="es-ES" sz="1600"/>
        </a:p>
      </dgm:t>
    </dgm:pt>
    <dgm:pt modelId="{DF4AE57E-17A0-4D65-A752-595EFF3B33FD}" type="sibTrans" cxnId="{F6DE49E6-DE94-4C3B-BB8C-149050D3CC62}">
      <dgm:prSet/>
      <dgm:spPr/>
      <dgm:t>
        <a:bodyPr/>
        <a:lstStyle/>
        <a:p>
          <a:endParaRPr lang="es-ES" sz="1600"/>
        </a:p>
      </dgm:t>
    </dgm:pt>
    <dgm:pt modelId="{A56B19F8-7EAD-4091-A17C-75DB64C633AB}" type="pres">
      <dgm:prSet presAssocID="{6F9FDD96-B59E-45DB-8CCC-9D6F9BCC515C}" presName="linear" presStyleCnt="0">
        <dgm:presLayoutVars>
          <dgm:dir/>
          <dgm:resizeHandles val="exact"/>
        </dgm:presLayoutVars>
      </dgm:prSet>
      <dgm:spPr/>
    </dgm:pt>
    <dgm:pt modelId="{5C744266-92A1-4C25-9722-53D1611EB55E}" type="pres">
      <dgm:prSet presAssocID="{F978CF65-5972-4EBD-B5D4-A92A941F254D}" presName="comp" presStyleCnt="0"/>
      <dgm:spPr/>
    </dgm:pt>
    <dgm:pt modelId="{FC1C61C8-A5C3-4C97-A75F-EDA2A913F9C4}" type="pres">
      <dgm:prSet presAssocID="{F978CF65-5972-4EBD-B5D4-A92A941F254D}" presName="box" presStyleLbl="node1" presStyleIdx="0" presStyleCnt="4" custLinFactNeighborX="-1019"/>
      <dgm:spPr/>
    </dgm:pt>
    <dgm:pt modelId="{E54AE0F4-DC38-4FFA-BA20-EC592253C276}" type="pres">
      <dgm:prSet presAssocID="{F978CF65-5972-4EBD-B5D4-A92A941F254D}" presName="img" presStyleLbl="fgImgPlace1" presStyleIdx="0" presStyleCnt="4" custScaleX="54753" custScaleY="82546" custLinFactNeighborX="-1041" custLinFactNeighborY="5257"/>
      <dgm:spPr>
        <a:prstGeom prst="ellipse">
          <a:avLst/>
        </a:prstGeom>
        <a:blipFill dpi="0" rotWithShape="1">
          <a:blip xmlns:r="http://schemas.openxmlformats.org/officeDocument/2006/relationships" r:embed="rId1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 t="-38235" b="-38235"/>
          </a:stretch>
        </a:blipFill>
        <a:ln>
          <a:noFill/>
        </a:ln>
      </dgm:spPr>
    </dgm:pt>
    <dgm:pt modelId="{C180A73F-246F-40E6-B056-33D6390D1C8E}" type="pres">
      <dgm:prSet presAssocID="{F978CF65-5972-4EBD-B5D4-A92A941F254D}" presName="text" presStyleLbl="node1" presStyleIdx="0" presStyleCnt="4">
        <dgm:presLayoutVars>
          <dgm:bulletEnabled val="1"/>
        </dgm:presLayoutVars>
      </dgm:prSet>
      <dgm:spPr/>
    </dgm:pt>
    <dgm:pt modelId="{4FDD0A3A-6066-49A8-B76D-71A86A88DFB6}" type="pres">
      <dgm:prSet presAssocID="{89012AF3-6AE6-454D-826D-DE7B27DC444F}" presName="spacer" presStyleCnt="0"/>
      <dgm:spPr/>
    </dgm:pt>
    <dgm:pt modelId="{AE7CE990-4240-4201-B08A-1AAF3B61BD46}" type="pres">
      <dgm:prSet presAssocID="{0B9A537D-2638-4134-A5CE-1CEB7CF70281}" presName="comp" presStyleCnt="0"/>
      <dgm:spPr/>
    </dgm:pt>
    <dgm:pt modelId="{44C03BB4-1868-4237-8455-E8249A53B437}" type="pres">
      <dgm:prSet presAssocID="{0B9A537D-2638-4134-A5CE-1CEB7CF70281}" presName="box" presStyleLbl="node1" presStyleIdx="1" presStyleCnt="4"/>
      <dgm:spPr/>
    </dgm:pt>
    <dgm:pt modelId="{219F2B34-1F3D-4DC7-B336-EBCE09E1CC56}" type="pres">
      <dgm:prSet presAssocID="{0B9A537D-2638-4134-A5CE-1CEB7CF70281}" presName="img" presStyleLbl="fgImgPlace1" presStyleIdx="1" presStyleCnt="4" custScaleX="62053" custScaleY="90825" custLinFactNeighborX="-1779" custLinFactNeighborY="0"/>
      <dgm:spPr>
        <a:prstGeom prst="ellipse">
          <a:avLst/>
        </a:prstGeom>
        <a:blipFill>
          <a:blip xmlns:r="http://schemas.openxmlformats.org/officeDocument/2006/relationships"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 l="27177" t="-9327" r="27177" b="-9327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erarquía"/>
        </a:ext>
      </dgm:extLst>
    </dgm:pt>
    <dgm:pt modelId="{BE9C1957-80A3-40CA-B04A-8CFF9705411B}" type="pres">
      <dgm:prSet presAssocID="{0B9A537D-2638-4134-A5CE-1CEB7CF70281}" presName="text" presStyleLbl="node1" presStyleIdx="1" presStyleCnt="4">
        <dgm:presLayoutVars>
          <dgm:bulletEnabled val="1"/>
        </dgm:presLayoutVars>
      </dgm:prSet>
      <dgm:spPr/>
    </dgm:pt>
    <dgm:pt modelId="{B65B559B-56B0-41A1-A688-70951207AF99}" type="pres">
      <dgm:prSet presAssocID="{B6741172-F773-410F-B1A7-993C71027ACF}" presName="spacer" presStyleCnt="0"/>
      <dgm:spPr/>
    </dgm:pt>
    <dgm:pt modelId="{D4880932-898F-41B7-B06A-0B96BEEA118C}" type="pres">
      <dgm:prSet presAssocID="{8141C3FE-F3D1-4DCB-AA32-5E6AADF6E3AB}" presName="comp" presStyleCnt="0"/>
      <dgm:spPr/>
    </dgm:pt>
    <dgm:pt modelId="{0D2BCC8A-C53B-4F9A-B9FB-4A46438815A5}" type="pres">
      <dgm:prSet presAssocID="{8141C3FE-F3D1-4DCB-AA32-5E6AADF6E3AB}" presName="box" presStyleLbl="node1" presStyleIdx="2" presStyleCnt="4"/>
      <dgm:spPr/>
    </dgm:pt>
    <dgm:pt modelId="{252FD73D-4BAC-42E2-98DF-3DB07459C8E8}" type="pres">
      <dgm:prSet presAssocID="{8141C3FE-F3D1-4DCB-AA32-5E6AADF6E3AB}" presName="img" presStyleLbl="fgImgPlace1" presStyleIdx="2" presStyleCnt="4" custScaleX="72746" custScaleY="95985" custLinFactNeighborX="-2758" custLinFactNeighborY="-1751"/>
      <dgm:spPr>
        <a:prstGeom prst="ellipse">
          <a:avLst/>
        </a:prstGeom>
        <a:blipFill>
          <a:blip xmlns:r="http://schemas.openxmlformats.org/officeDocument/2006/relationships"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 l="32883" t="5505" r="32883" b="5505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lanza de la Justicia"/>
        </a:ext>
      </dgm:extLst>
    </dgm:pt>
    <dgm:pt modelId="{1F68F03F-7A00-4E9E-B178-9A02A82CD937}" type="pres">
      <dgm:prSet presAssocID="{8141C3FE-F3D1-4DCB-AA32-5E6AADF6E3AB}" presName="text" presStyleLbl="node1" presStyleIdx="2" presStyleCnt="4">
        <dgm:presLayoutVars>
          <dgm:bulletEnabled val="1"/>
        </dgm:presLayoutVars>
      </dgm:prSet>
      <dgm:spPr/>
    </dgm:pt>
    <dgm:pt modelId="{AF051AAB-1125-437A-8885-B311B3B20F48}" type="pres">
      <dgm:prSet presAssocID="{1C7679A9-EAFE-4A9F-AEA6-C4ECEF4A3182}" presName="spacer" presStyleCnt="0"/>
      <dgm:spPr/>
    </dgm:pt>
    <dgm:pt modelId="{C1953826-91A7-487A-AD81-E9DBE596DB34}" type="pres">
      <dgm:prSet presAssocID="{575D7744-8724-4F3E-819F-B957BA056E90}" presName="comp" presStyleCnt="0"/>
      <dgm:spPr/>
    </dgm:pt>
    <dgm:pt modelId="{4E7F28DE-190D-44CA-B9F0-92EE100F3A8B}" type="pres">
      <dgm:prSet presAssocID="{575D7744-8724-4F3E-819F-B957BA056E90}" presName="box" presStyleLbl="node1" presStyleIdx="3" presStyleCnt="4"/>
      <dgm:spPr/>
    </dgm:pt>
    <dgm:pt modelId="{99DFA0C6-1E59-4567-95BD-006E236DA91C}" type="pres">
      <dgm:prSet presAssocID="{575D7744-8724-4F3E-819F-B957BA056E90}" presName="img" presStyleLbl="fgImgPlace1" presStyleIdx="3" presStyleCnt="4" custScaleX="70912" custScaleY="74209" custLinFactNeighborX="-3297" custLinFactNeighborY="4055"/>
      <dgm:spPr>
        <a:prstGeom prst="ellipse">
          <a:avLst/>
        </a:prstGeom>
        <a:blipFill dpi="0" rotWithShape="1">
          <a:blip xmlns:r="http://schemas.openxmlformats.org/officeDocument/2006/relationships" r:embed="rId6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 l="27177" t="-9327" r="27177" b="-9327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sco óptico"/>
        </a:ext>
      </dgm:extLst>
    </dgm:pt>
    <dgm:pt modelId="{62A87F33-B0FD-4D27-970F-6FE0747955D5}" type="pres">
      <dgm:prSet presAssocID="{575D7744-8724-4F3E-819F-B957BA056E90}" presName="text" presStyleLbl="node1" presStyleIdx="3" presStyleCnt="4">
        <dgm:presLayoutVars>
          <dgm:bulletEnabled val="1"/>
        </dgm:presLayoutVars>
      </dgm:prSet>
      <dgm:spPr/>
    </dgm:pt>
  </dgm:ptLst>
  <dgm:cxnLst>
    <dgm:cxn modelId="{AA0F6405-8B87-493F-8684-48EA33E121C6}" type="presOf" srcId="{575D7744-8724-4F3E-819F-B957BA056E90}" destId="{4E7F28DE-190D-44CA-B9F0-92EE100F3A8B}" srcOrd="0" destOrd="0" presId="urn:microsoft.com/office/officeart/2005/8/layout/vList4"/>
    <dgm:cxn modelId="{A78C1E0F-D95E-4E75-B4AC-18F991B83F37}" srcId="{6F9FDD96-B59E-45DB-8CCC-9D6F9BCC515C}" destId="{8141C3FE-F3D1-4DCB-AA32-5E6AADF6E3AB}" srcOrd="2" destOrd="0" parTransId="{52CBB0B1-83CF-404A-AC9C-D1B5F1B71811}" sibTransId="{1C7679A9-EAFE-4A9F-AEA6-C4ECEF4A3182}"/>
    <dgm:cxn modelId="{D88AFA12-287D-4B88-B3E8-814A7396F0B5}" type="presOf" srcId="{8141C3FE-F3D1-4DCB-AA32-5E6AADF6E3AB}" destId="{0D2BCC8A-C53B-4F9A-B9FB-4A46438815A5}" srcOrd="0" destOrd="0" presId="urn:microsoft.com/office/officeart/2005/8/layout/vList4"/>
    <dgm:cxn modelId="{04985114-4D88-45C2-925D-461666612E8D}" type="presOf" srcId="{8141C3FE-F3D1-4DCB-AA32-5E6AADF6E3AB}" destId="{1F68F03F-7A00-4E9E-B178-9A02A82CD937}" srcOrd="1" destOrd="0" presId="urn:microsoft.com/office/officeart/2005/8/layout/vList4"/>
    <dgm:cxn modelId="{1B98C22E-11BD-4051-A992-E078BB76877B}" type="presOf" srcId="{F978CF65-5972-4EBD-B5D4-A92A941F254D}" destId="{FC1C61C8-A5C3-4C97-A75F-EDA2A913F9C4}" srcOrd="0" destOrd="0" presId="urn:microsoft.com/office/officeart/2005/8/layout/vList4"/>
    <dgm:cxn modelId="{6E28355D-6FE8-462C-9FCF-B3A4220C202B}" type="presOf" srcId="{0B9A537D-2638-4134-A5CE-1CEB7CF70281}" destId="{BE9C1957-80A3-40CA-B04A-8CFF9705411B}" srcOrd="1" destOrd="0" presId="urn:microsoft.com/office/officeart/2005/8/layout/vList4"/>
    <dgm:cxn modelId="{B8A6137C-82BC-4353-8BF1-D3DDD37B5BD4}" srcId="{6F9FDD96-B59E-45DB-8CCC-9D6F9BCC515C}" destId="{0B9A537D-2638-4134-A5CE-1CEB7CF70281}" srcOrd="1" destOrd="0" parTransId="{0388F232-32E7-48D7-BA9F-5015F37AA3AB}" sibTransId="{B6741172-F773-410F-B1A7-993C71027ACF}"/>
    <dgm:cxn modelId="{2E2F6F9D-BB56-4772-8D17-AE1F465EC871}" type="presOf" srcId="{6F9FDD96-B59E-45DB-8CCC-9D6F9BCC515C}" destId="{A56B19F8-7EAD-4091-A17C-75DB64C633AB}" srcOrd="0" destOrd="0" presId="urn:microsoft.com/office/officeart/2005/8/layout/vList4"/>
    <dgm:cxn modelId="{E2A4FFB3-1640-44E9-B1B2-4B6D38021078}" type="presOf" srcId="{F978CF65-5972-4EBD-B5D4-A92A941F254D}" destId="{C180A73F-246F-40E6-B056-33D6390D1C8E}" srcOrd="1" destOrd="0" presId="urn:microsoft.com/office/officeart/2005/8/layout/vList4"/>
    <dgm:cxn modelId="{369F10BE-9661-44F8-B6C0-23F26DB55664}" srcId="{6F9FDD96-B59E-45DB-8CCC-9D6F9BCC515C}" destId="{F978CF65-5972-4EBD-B5D4-A92A941F254D}" srcOrd="0" destOrd="0" parTransId="{26C7A2D6-001F-4945-80B9-483D94100543}" sibTransId="{89012AF3-6AE6-454D-826D-DE7B27DC444F}"/>
    <dgm:cxn modelId="{F6DE49E6-DE94-4C3B-BB8C-149050D3CC62}" srcId="{6F9FDD96-B59E-45DB-8CCC-9D6F9BCC515C}" destId="{575D7744-8724-4F3E-819F-B957BA056E90}" srcOrd="3" destOrd="0" parTransId="{D3EC7085-2ECD-477F-B0E4-61CF37C37B7C}" sibTransId="{DF4AE57E-17A0-4D65-A752-595EFF3B33FD}"/>
    <dgm:cxn modelId="{56804AF5-1C62-401D-B73A-6D3267658159}" type="presOf" srcId="{575D7744-8724-4F3E-819F-B957BA056E90}" destId="{62A87F33-B0FD-4D27-970F-6FE0747955D5}" srcOrd="1" destOrd="0" presId="urn:microsoft.com/office/officeart/2005/8/layout/vList4"/>
    <dgm:cxn modelId="{8EF2A5F9-ED19-4A24-B90D-9D35923F6DBE}" type="presOf" srcId="{0B9A537D-2638-4134-A5CE-1CEB7CF70281}" destId="{44C03BB4-1868-4237-8455-E8249A53B437}" srcOrd="0" destOrd="0" presId="urn:microsoft.com/office/officeart/2005/8/layout/vList4"/>
    <dgm:cxn modelId="{553EF2DB-CC01-4C61-88AC-0F5F24E73B18}" type="presParOf" srcId="{A56B19F8-7EAD-4091-A17C-75DB64C633AB}" destId="{5C744266-92A1-4C25-9722-53D1611EB55E}" srcOrd="0" destOrd="0" presId="urn:microsoft.com/office/officeart/2005/8/layout/vList4"/>
    <dgm:cxn modelId="{E4FD7324-C7CF-4C49-BC99-680BF3F266CF}" type="presParOf" srcId="{5C744266-92A1-4C25-9722-53D1611EB55E}" destId="{FC1C61C8-A5C3-4C97-A75F-EDA2A913F9C4}" srcOrd="0" destOrd="0" presId="urn:microsoft.com/office/officeart/2005/8/layout/vList4"/>
    <dgm:cxn modelId="{36FA3DCA-56C1-4DCA-9684-92A5B2F8C7C1}" type="presParOf" srcId="{5C744266-92A1-4C25-9722-53D1611EB55E}" destId="{E54AE0F4-DC38-4FFA-BA20-EC592253C276}" srcOrd="1" destOrd="0" presId="urn:microsoft.com/office/officeart/2005/8/layout/vList4"/>
    <dgm:cxn modelId="{1365B3CE-78AA-44F7-87D6-88269F666BEB}" type="presParOf" srcId="{5C744266-92A1-4C25-9722-53D1611EB55E}" destId="{C180A73F-246F-40E6-B056-33D6390D1C8E}" srcOrd="2" destOrd="0" presId="urn:microsoft.com/office/officeart/2005/8/layout/vList4"/>
    <dgm:cxn modelId="{94E2BF4B-7912-4DD9-BB60-C8D21FE505BB}" type="presParOf" srcId="{A56B19F8-7EAD-4091-A17C-75DB64C633AB}" destId="{4FDD0A3A-6066-49A8-B76D-71A86A88DFB6}" srcOrd="1" destOrd="0" presId="urn:microsoft.com/office/officeart/2005/8/layout/vList4"/>
    <dgm:cxn modelId="{26B341E5-60FC-483D-8C47-EB06252E449F}" type="presParOf" srcId="{A56B19F8-7EAD-4091-A17C-75DB64C633AB}" destId="{AE7CE990-4240-4201-B08A-1AAF3B61BD46}" srcOrd="2" destOrd="0" presId="urn:microsoft.com/office/officeart/2005/8/layout/vList4"/>
    <dgm:cxn modelId="{12D0939A-6137-4378-BC6A-4A45606E67A8}" type="presParOf" srcId="{AE7CE990-4240-4201-B08A-1AAF3B61BD46}" destId="{44C03BB4-1868-4237-8455-E8249A53B437}" srcOrd="0" destOrd="0" presId="urn:microsoft.com/office/officeart/2005/8/layout/vList4"/>
    <dgm:cxn modelId="{2AFCA2E2-91DA-41D7-9966-456A557D7676}" type="presParOf" srcId="{AE7CE990-4240-4201-B08A-1AAF3B61BD46}" destId="{219F2B34-1F3D-4DC7-B336-EBCE09E1CC56}" srcOrd="1" destOrd="0" presId="urn:microsoft.com/office/officeart/2005/8/layout/vList4"/>
    <dgm:cxn modelId="{04AD6762-1962-43DC-BF74-E16534FD00EB}" type="presParOf" srcId="{AE7CE990-4240-4201-B08A-1AAF3B61BD46}" destId="{BE9C1957-80A3-40CA-B04A-8CFF9705411B}" srcOrd="2" destOrd="0" presId="urn:microsoft.com/office/officeart/2005/8/layout/vList4"/>
    <dgm:cxn modelId="{5A8F5329-B2F1-42A0-955F-396CB2148490}" type="presParOf" srcId="{A56B19F8-7EAD-4091-A17C-75DB64C633AB}" destId="{B65B559B-56B0-41A1-A688-70951207AF99}" srcOrd="3" destOrd="0" presId="urn:microsoft.com/office/officeart/2005/8/layout/vList4"/>
    <dgm:cxn modelId="{B4C1E193-7BF4-47B3-803C-CA26AE29C493}" type="presParOf" srcId="{A56B19F8-7EAD-4091-A17C-75DB64C633AB}" destId="{D4880932-898F-41B7-B06A-0B96BEEA118C}" srcOrd="4" destOrd="0" presId="urn:microsoft.com/office/officeart/2005/8/layout/vList4"/>
    <dgm:cxn modelId="{606842D3-8432-4142-BC56-B54218BF740F}" type="presParOf" srcId="{D4880932-898F-41B7-B06A-0B96BEEA118C}" destId="{0D2BCC8A-C53B-4F9A-B9FB-4A46438815A5}" srcOrd="0" destOrd="0" presId="urn:microsoft.com/office/officeart/2005/8/layout/vList4"/>
    <dgm:cxn modelId="{07281097-5993-46EB-9FD3-9A053E659AD9}" type="presParOf" srcId="{D4880932-898F-41B7-B06A-0B96BEEA118C}" destId="{252FD73D-4BAC-42E2-98DF-3DB07459C8E8}" srcOrd="1" destOrd="0" presId="urn:microsoft.com/office/officeart/2005/8/layout/vList4"/>
    <dgm:cxn modelId="{ED405A86-F6A7-4E99-BD4B-BDE1704496D7}" type="presParOf" srcId="{D4880932-898F-41B7-B06A-0B96BEEA118C}" destId="{1F68F03F-7A00-4E9E-B178-9A02A82CD937}" srcOrd="2" destOrd="0" presId="urn:microsoft.com/office/officeart/2005/8/layout/vList4"/>
    <dgm:cxn modelId="{D1AA9164-D69F-409A-8EC9-EDF423DDAA81}" type="presParOf" srcId="{A56B19F8-7EAD-4091-A17C-75DB64C633AB}" destId="{AF051AAB-1125-437A-8885-B311B3B20F48}" srcOrd="5" destOrd="0" presId="urn:microsoft.com/office/officeart/2005/8/layout/vList4"/>
    <dgm:cxn modelId="{3D9DA91B-8A7F-4622-9426-9C92663A5320}" type="presParOf" srcId="{A56B19F8-7EAD-4091-A17C-75DB64C633AB}" destId="{C1953826-91A7-487A-AD81-E9DBE596DB34}" srcOrd="6" destOrd="0" presId="urn:microsoft.com/office/officeart/2005/8/layout/vList4"/>
    <dgm:cxn modelId="{72E8FBCF-1C1F-45D3-A618-20457A060ABD}" type="presParOf" srcId="{C1953826-91A7-487A-AD81-E9DBE596DB34}" destId="{4E7F28DE-190D-44CA-B9F0-92EE100F3A8B}" srcOrd="0" destOrd="0" presId="urn:microsoft.com/office/officeart/2005/8/layout/vList4"/>
    <dgm:cxn modelId="{F1DA1ACC-F8E9-41B7-B741-3464C07A28B9}" type="presParOf" srcId="{C1953826-91A7-487A-AD81-E9DBE596DB34}" destId="{99DFA0C6-1E59-4567-95BD-006E236DA91C}" srcOrd="1" destOrd="0" presId="urn:microsoft.com/office/officeart/2005/8/layout/vList4"/>
    <dgm:cxn modelId="{58DC3BF8-A016-48A0-97D9-41761B9B0B59}" type="presParOf" srcId="{C1953826-91A7-487A-AD81-E9DBE596DB34}" destId="{62A87F33-B0FD-4D27-970F-6FE0747955D5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02DEC0-89C6-4845-A43B-F274AA40F9E2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26865B8-8E65-4D13-A45E-1CFDFE94F476}">
      <dgm:prSet custT="1"/>
      <dgm:spPr>
        <a:solidFill>
          <a:srgbClr val="5E903C"/>
        </a:solidFill>
      </dgm:spPr>
      <dgm:t>
        <a:bodyPr/>
        <a:lstStyle/>
        <a:p>
          <a:pPr algn="ctr"/>
          <a:r>
            <a:rPr lang="es-CO" sz="1200" b="1" dirty="0"/>
            <a:t>Protección al consumidor: </a:t>
          </a:r>
        </a:p>
        <a:p>
          <a:pPr algn="l"/>
          <a:r>
            <a:rPr lang="es-CO" sz="1200" b="1" dirty="0"/>
            <a:t>Innovación puede conllevar al surgimiento de nuevos riesgos o la exacerbación de los existentes. Deben analizarse mecanismos de protección que atiendan a ese entorno cambiante.</a:t>
          </a:r>
        </a:p>
      </dgm:t>
    </dgm:pt>
    <dgm:pt modelId="{C3AA1D1A-0555-4D4B-8FDB-9023D3CF8194}" type="parTrans" cxnId="{9B5BBE40-519E-4E98-8868-10F18FB4501F}">
      <dgm:prSet/>
      <dgm:spPr/>
      <dgm:t>
        <a:bodyPr/>
        <a:lstStyle/>
        <a:p>
          <a:endParaRPr lang="es-ES" sz="1200"/>
        </a:p>
      </dgm:t>
    </dgm:pt>
    <dgm:pt modelId="{F189CEDD-5F0C-4BB2-B059-64CAB6216F08}" type="sibTrans" cxnId="{9B5BBE40-519E-4E98-8868-10F18FB4501F}">
      <dgm:prSet/>
      <dgm:spPr/>
      <dgm:t>
        <a:bodyPr/>
        <a:lstStyle/>
        <a:p>
          <a:endParaRPr lang="es-ES" sz="1200"/>
        </a:p>
      </dgm:t>
    </dgm:pt>
    <dgm:pt modelId="{B302081A-8EDC-464D-BF9C-1C09EFDBD5CF}">
      <dgm:prSet custT="1"/>
      <dgm:spPr>
        <a:solidFill>
          <a:srgbClr val="5E903C"/>
        </a:solidFill>
      </dgm:spPr>
      <dgm:t>
        <a:bodyPr/>
        <a:lstStyle/>
        <a:p>
          <a:pPr algn="ctr"/>
          <a:r>
            <a:rPr lang="es-CO" sz="1200" b="1" dirty="0"/>
            <a:t>Integridad y estabilidad financiera (3 dimensiones):</a:t>
          </a:r>
        </a:p>
        <a:p>
          <a:pPr algn="l"/>
          <a:r>
            <a:rPr lang="es-CO" sz="1200" b="1" dirty="0"/>
            <a:t>1. Monitoreo de las innovaciones </a:t>
          </a:r>
          <a:r>
            <a:rPr lang="es-CO" sz="1200" b="1" dirty="0" err="1"/>
            <a:t>Fintech</a:t>
          </a:r>
          <a:r>
            <a:rPr lang="es-CO" sz="1200" b="1" dirty="0"/>
            <a:t> y </a:t>
          </a:r>
          <a:r>
            <a:rPr lang="es-CO" sz="1200" b="1" dirty="0" err="1"/>
            <a:t>análsis</a:t>
          </a:r>
          <a:r>
            <a:rPr lang="es-CO" sz="1200" b="1" dirty="0"/>
            <a:t> de sus posibles impactos sobre la estabilidad de los sistemas financieros.</a:t>
          </a:r>
        </a:p>
        <a:p>
          <a:pPr algn="l"/>
          <a:r>
            <a:rPr lang="es-CO" sz="1200" b="1" dirty="0"/>
            <a:t>2. Reglas prudenciales para las actividades reguladas.</a:t>
          </a:r>
        </a:p>
        <a:p>
          <a:pPr algn="l"/>
          <a:r>
            <a:rPr lang="es-CO" sz="1200" b="1" dirty="0"/>
            <a:t>3. Reglas de conducta para preservar la integridad del mercado.</a:t>
          </a:r>
        </a:p>
      </dgm:t>
    </dgm:pt>
    <dgm:pt modelId="{CB3816EE-04D5-4173-B109-20F33DA880BD}" type="parTrans" cxnId="{D936B365-ABFF-44DB-B0EE-9043E6FFBCA4}">
      <dgm:prSet/>
      <dgm:spPr/>
      <dgm:t>
        <a:bodyPr/>
        <a:lstStyle/>
        <a:p>
          <a:endParaRPr lang="es-ES" sz="1200"/>
        </a:p>
      </dgm:t>
    </dgm:pt>
    <dgm:pt modelId="{8F70FEAA-C6DF-4966-9163-F6D229A433D2}" type="sibTrans" cxnId="{D936B365-ABFF-44DB-B0EE-9043E6FFBCA4}">
      <dgm:prSet/>
      <dgm:spPr/>
      <dgm:t>
        <a:bodyPr/>
        <a:lstStyle/>
        <a:p>
          <a:endParaRPr lang="es-ES" sz="1200"/>
        </a:p>
      </dgm:t>
    </dgm:pt>
    <dgm:pt modelId="{EF23D9FA-C8CA-455D-8927-F73CDDD65A92}">
      <dgm:prSet custT="1"/>
      <dgm:spPr>
        <a:solidFill>
          <a:srgbClr val="5E903C"/>
        </a:solidFill>
      </dgm:spPr>
      <dgm:t>
        <a:bodyPr/>
        <a:lstStyle/>
        <a:p>
          <a:r>
            <a:rPr lang="es-CO" sz="1200" b="1" dirty="0"/>
            <a:t>Prevención de riesgos de lavado de activos y financiación del terrorismo.</a:t>
          </a:r>
        </a:p>
      </dgm:t>
    </dgm:pt>
    <dgm:pt modelId="{F1AC529C-8529-40FF-9819-CECEAEA5020E}" type="parTrans" cxnId="{5DE939D2-F433-4241-9E42-80994A6F6B3B}">
      <dgm:prSet/>
      <dgm:spPr/>
      <dgm:t>
        <a:bodyPr/>
        <a:lstStyle/>
        <a:p>
          <a:endParaRPr lang="es-ES" sz="1200"/>
        </a:p>
      </dgm:t>
    </dgm:pt>
    <dgm:pt modelId="{3214F2EC-C90F-4F97-97BF-7020BD696848}" type="sibTrans" cxnId="{5DE939D2-F433-4241-9E42-80994A6F6B3B}">
      <dgm:prSet/>
      <dgm:spPr/>
      <dgm:t>
        <a:bodyPr/>
        <a:lstStyle/>
        <a:p>
          <a:endParaRPr lang="es-ES" sz="1200"/>
        </a:p>
      </dgm:t>
    </dgm:pt>
    <dgm:pt modelId="{BF799FDE-9579-4F11-83E1-A2A3C94FC2E2}" type="pres">
      <dgm:prSet presAssocID="{1E02DEC0-89C6-4845-A43B-F274AA40F9E2}" presName="linearFlow" presStyleCnt="0">
        <dgm:presLayoutVars>
          <dgm:dir/>
          <dgm:resizeHandles val="exact"/>
        </dgm:presLayoutVars>
      </dgm:prSet>
      <dgm:spPr/>
    </dgm:pt>
    <dgm:pt modelId="{3915A93B-9F67-4876-A42C-F84EFB66D545}" type="pres">
      <dgm:prSet presAssocID="{426865B8-8E65-4D13-A45E-1CFDFE94F476}" presName="composite" presStyleCnt="0"/>
      <dgm:spPr/>
    </dgm:pt>
    <dgm:pt modelId="{55B2C801-7A52-4526-97F9-DE12AB335E76}" type="pres">
      <dgm:prSet presAssocID="{426865B8-8E65-4D13-A45E-1CFDFE94F476}" presName="imgShp" presStyleLbl="fgImgPlace1" presStyleIdx="0" presStyleCnt="3" custScaleX="74181" custScaleY="68153" custLinFactNeighborX="-49697" custLinFactNeighborY="-133"/>
      <dgm:spPr>
        <a:blipFill>
          <a:blip xmlns:r="http://schemas.openxmlformats.org/officeDocument/2006/relationships" r:embed="rId1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araguas"/>
        </a:ext>
      </dgm:extLst>
    </dgm:pt>
    <dgm:pt modelId="{70191A72-13D5-4BEB-837F-57C2974721B4}" type="pres">
      <dgm:prSet presAssocID="{426865B8-8E65-4D13-A45E-1CFDFE94F476}" presName="txShp" presStyleLbl="node1" presStyleIdx="0" presStyleCnt="3" custScaleX="103120" custLinFactNeighborX="0">
        <dgm:presLayoutVars>
          <dgm:bulletEnabled val="1"/>
        </dgm:presLayoutVars>
      </dgm:prSet>
      <dgm:spPr/>
    </dgm:pt>
    <dgm:pt modelId="{E1AC5AF2-A0A5-4F80-BC50-8A8B1A211BC6}" type="pres">
      <dgm:prSet presAssocID="{F189CEDD-5F0C-4BB2-B059-64CAB6216F08}" presName="spacing" presStyleCnt="0"/>
      <dgm:spPr/>
    </dgm:pt>
    <dgm:pt modelId="{1AC35EFC-E2AC-44C9-8D35-B5AEED91529F}" type="pres">
      <dgm:prSet presAssocID="{B302081A-8EDC-464D-BF9C-1C09EFDBD5CF}" presName="composite" presStyleCnt="0"/>
      <dgm:spPr/>
    </dgm:pt>
    <dgm:pt modelId="{E8038ECC-8FD4-4E14-8E72-06D26DDB86DD}" type="pres">
      <dgm:prSet presAssocID="{B302081A-8EDC-464D-BF9C-1C09EFDBD5CF}" presName="imgShp" presStyleLbl="fgImgPlace1" presStyleIdx="1" presStyleCnt="3" custScaleX="61146" custScaleY="68957" custLinFactNeighborX="-53218"/>
      <dgm:spPr>
        <a:blipFill>
          <a:blip xmlns:r="http://schemas.openxmlformats.org/officeDocument/2006/relationships"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loquear"/>
        </a:ext>
      </dgm:extLst>
    </dgm:pt>
    <dgm:pt modelId="{2F0D18C5-7FB3-4522-8C32-A344861A0DC3}" type="pres">
      <dgm:prSet presAssocID="{B302081A-8EDC-464D-BF9C-1C09EFDBD5CF}" presName="txShp" presStyleLbl="node1" presStyleIdx="1" presStyleCnt="3" custScaleX="105288" custScaleY="137015">
        <dgm:presLayoutVars>
          <dgm:bulletEnabled val="1"/>
        </dgm:presLayoutVars>
      </dgm:prSet>
      <dgm:spPr/>
    </dgm:pt>
    <dgm:pt modelId="{CE6EB993-B18E-4F3D-BFD1-8D0D547FAA7E}" type="pres">
      <dgm:prSet presAssocID="{8F70FEAA-C6DF-4966-9163-F6D229A433D2}" presName="spacing" presStyleCnt="0"/>
      <dgm:spPr/>
    </dgm:pt>
    <dgm:pt modelId="{EF545F1C-ECC3-446A-B7A6-76F9644B1239}" type="pres">
      <dgm:prSet presAssocID="{EF23D9FA-C8CA-455D-8927-F73CDDD65A92}" presName="composite" presStyleCnt="0"/>
      <dgm:spPr/>
    </dgm:pt>
    <dgm:pt modelId="{DA61FC6A-8505-4103-B043-D345AF58F40F}" type="pres">
      <dgm:prSet presAssocID="{EF23D9FA-C8CA-455D-8927-F73CDDD65A92}" presName="imgShp" presStyleLbl="fgImgPlace1" presStyleIdx="2" presStyleCnt="3" custScaleX="64670" custScaleY="76545" custLinFactNeighborX="-48784" custLinFactNeighborY="133"/>
      <dgm:spPr>
        <a:blipFill>
          <a:blip xmlns:r="http://schemas.openxmlformats.org/officeDocument/2006/relationships"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nero"/>
        </a:ext>
      </dgm:extLst>
    </dgm:pt>
    <dgm:pt modelId="{55932275-790F-4147-95F5-2461BA5E3F30}" type="pres">
      <dgm:prSet presAssocID="{EF23D9FA-C8CA-455D-8927-F73CDDD65A92}" presName="txShp" presStyleLbl="node1" presStyleIdx="2" presStyleCnt="3" custScaleX="103893">
        <dgm:presLayoutVars>
          <dgm:bulletEnabled val="1"/>
        </dgm:presLayoutVars>
      </dgm:prSet>
      <dgm:spPr/>
    </dgm:pt>
  </dgm:ptLst>
  <dgm:cxnLst>
    <dgm:cxn modelId="{D38F2F37-82CA-46B7-BA0F-667CEE9DA2C3}" type="presOf" srcId="{EF23D9FA-C8CA-455D-8927-F73CDDD65A92}" destId="{55932275-790F-4147-95F5-2461BA5E3F30}" srcOrd="0" destOrd="0" presId="urn:microsoft.com/office/officeart/2005/8/layout/vList3"/>
    <dgm:cxn modelId="{9B5BBE40-519E-4E98-8868-10F18FB4501F}" srcId="{1E02DEC0-89C6-4845-A43B-F274AA40F9E2}" destId="{426865B8-8E65-4D13-A45E-1CFDFE94F476}" srcOrd="0" destOrd="0" parTransId="{C3AA1D1A-0555-4D4B-8FDB-9023D3CF8194}" sibTransId="{F189CEDD-5F0C-4BB2-B059-64CAB6216F08}"/>
    <dgm:cxn modelId="{D936B365-ABFF-44DB-B0EE-9043E6FFBCA4}" srcId="{1E02DEC0-89C6-4845-A43B-F274AA40F9E2}" destId="{B302081A-8EDC-464D-BF9C-1C09EFDBD5CF}" srcOrd="1" destOrd="0" parTransId="{CB3816EE-04D5-4173-B109-20F33DA880BD}" sibTransId="{8F70FEAA-C6DF-4966-9163-F6D229A433D2}"/>
    <dgm:cxn modelId="{62840F96-36A8-423A-9D8A-CF5FE17FB012}" type="presOf" srcId="{426865B8-8E65-4D13-A45E-1CFDFE94F476}" destId="{70191A72-13D5-4BEB-837F-57C2974721B4}" srcOrd="0" destOrd="0" presId="urn:microsoft.com/office/officeart/2005/8/layout/vList3"/>
    <dgm:cxn modelId="{17B394B2-8123-4AB6-8A26-FF3D6DE003AD}" type="presOf" srcId="{1E02DEC0-89C6-4845-A43B-F274AA40F9E2}" destId="{BF799FDE-9579-4F11-83E1-A2A3C94FC2E2}" srcOrd="0" destOrd="0" presId="urn:microsoft.com/office/officeart/2005/8/layout/vList3"/>
    <dgm:cxn modelId="{BBA205C4-8AFA-4A49-94A7-8432EB9E10B2}" type="presOf" srcId="{B302081A-8EDC-464D-BF9C-1C09EFDBD5CF}" destId="{2F0D18C5-7FB3-4522-8C32-A344861A0DC3}" srcOrd="0" destOrd="0" presId="urn:microsoft.com/office/officeart/2005/8/layout/vList3"/>
    <dgm:cxn modelId="{5DE939D2-F433-4241-9E42-80994A6F6B3B}" srcId="{1E02DEC0-89C6-4845-A43B-F274AA40F9E2}" destId="{EF23D9FA-C8CA-455D-8927-F73CDDD65A92}" srcOrd="2" destOrd="0" parTransId="{F1AC529C-8529-40FF-9819-CECEAEA5020E}" sibTransId="{3214F2EC-C90F-4F97-97BF-7020BD696848}"/>
    <dgm:cxn modelId="{3BBAEEEE-8D7A-4B39-85B4-CBD1CACE4367}" type="presParOf" srcId="{BF799FDE-9579-4F11-83E1-A2A3C94FC2E2}" destId="{3915A93B-9F67-4876-A42C-F84EFB66D545}" srcOrd="0" destOrd="0" presId="urn:microsoft.com/office/officeart/2005/8/layout/vList3"/>
    <dgm:cxn modelId="{EF86D707-9E56-4995-8172-5ECE00484D51}" type="presParOf" srcId="{3915A93B-9F67-4876-A42C-F84EFB66D545}" destId="{55B2C801-7A52-4526-97F9-DE12AB335E76}" srcOrd="0" destOrd="0" presId="urn:microsoft.com/office/officeart/2005/8/layout/vList3"/>
    <dgm:cxn modelId="{5ECCF1CF-2644-4236-B94F-7093B6931996}" type="presParOf" srcId="{3915A93B-9F67-4876-A42C-F84EFB66D545}" destId="{70191A72-13D5-4BEB-837F-57C2974721B4}" srcOrd="1" destOrd="0" presId="urn:microsoft.com/office/officeart/2005/8/layout/vList3"/>
    <dgm:cxn modelId="{F92C6663-83A8-43F1-9919-2C76A6246F68}" type="presParOf" srcId="{BF799FDE-9579-4F11-83E1-A2A3C94FC2E2}" destId="{E1AC5AF2-A0A5-4F80-BC50-8A8B1A211BC6}" srcOrd="1" destOrd="0" presId="urn:microsoft.com/office/officeart/2005/8/layout/vList3"/>
    <dgm:cxn modelId="{1F3DA691-1B46-4C19-A45B-3A2C92B9E51A}" type="presParOf" srcId="{BF799FDE-9579-4F11-83E1-A2A3C94FC2E2}" destId="{1AC35EFC-E2AC-44C9-8D35-B5AEED91529F}" srcOrd="2" destOrd="0" presId="urn:microsoft.com/office/officeart/2005/8/layout/vList3"/>
    <dgm:cxn modelId="{FC36D114-561D-41AC-8437-5E54E5B54D9F}" type="presParOf" srcId="{1AC35EFC-E2AC-44C9-8D35-B5AEED91529F}" destId="{E8038ECC-8FD4-4E14-8E72-06D26DDB86DD}" srcOrd="0" destOrd="0" presId="urn:microsoft.com/office/officeart/2005/8/layout/vList3"/>
    <dgm:cxn modelId="{4D357058-7B46-4191-8735-321740F25641}" type="presParOf" srcId="{1AC35EFC-E2AC-44C9-8D35-B5AEED91529F}" destId="{2F0D18C5-7FB3-4522-8C32-A344861A0DC3}" srcOrd="1" destOrd="0" presId="urn:microsoft.com/office/officeart/2005/8/layout/vList3"/>
    <dgm:cxn modelId="{5F059400-313B-41E0-9234-3C70D4821CD6}" type="presParOf" srcId="{BF799FDE-9579-4F11-83E1-A2A3C94FC2E2}" destId="{CE6EB993-B18E-4F3D-BFD1-8D0D547FAA7E}" srcOrd="3" destOrd="0" presId="urn:microsoft.com/office/officeart/2005/8/layout/vList3"/>
    <dgm:cxn modelId="{EC8A2928-AB8E-43F9-A04F-D07FAF255845}" type="presParOf" srcId="{BF799FDE-9579-4F11-83E1-A2A3C94FC2E2}" destId="{EF545F1C-ECC3-446A-B7A6-76F9644B1239}" srcOrd="4" destOrd="0" presId="urn:microsoft.com/office/officeart/2005/8/layout/vList3"/>
    <dgm:cxn modelId="{1F57A622-67A6-4C41-B5C8-9ABF84A51644}" type="presParOf" srcId="{EF545F1C-ECC3-446A-B7A6-76F9644B1239}" destId="{DA61FC6A-8505-4103-B043-D345AF58F40F}" srcOrd="0" destOrd="0" presId="urn:microsoft.com/office/officeart/2005/8/layout/vList3"/>
    <dgm:cxn modelId="{2FA60F50-E60A-457E-A115-D4086D9F6340}" type="presParOf" srcId="{EF545F1C-ECC3-446A-B7A6-76F9644B1239}" destId="{55932275-790F-4147-95F5-2461BA5E3F30}" srcOrd="1" destOrd="0" presId="urn:microsoft.com/office/officeart/2005/8/layout/vList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CE2F2F-A2C1-4915-BD8C-2EF81FD5CCCE}" type="doc">
      <dgm:prSet loTypeId="urn:microsoft.com/office/officeart/2005/8/layout/hList2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228A080C-109C-4C43-B0DB-474F41785462}">
      <dgm:prSet phldrT="[Texto]"/>
      <dgm:spPr/>
      <dgm:t>
        <a:bodyPr/>
        <a:lstStyle/>
        <a:p>
          <a:r>
            <a:rPr lang="es-ES" dirty="0"/>
            <a:t>Flexibilidad</a:t>
          </a:r>
        </a:p>
      </dgm:t>
    </dgm:pt>
    <dgm:pt modelId="{5469C39A-C8B8-4AB5-9630-9A8F38AEE3B4}" type="parTrans" cxnId="{F225D656-1C71-436D-9875-AC1E32CA4132}">
      <dgm:prSet/>
      <dgm:spPr/>
      <dgm:t>
        <a:bodyPr/>
        <a:lstStyle/>
        <a:p>
          <a:endParaRPr lang="es-ES"/>
        </a:p>
      </dgm:t>
    </dgm:pt>
    <dgm:pt modelId="{94F3C758-B0E3-4908-9DC5-C7F136C1DD6B}" type="sibTrans" cxnId="{F225D656-1C71-436D-9875-AC1E32CA4132}">
      <dgm:prSet/>
      <dgm:spPr/>
      <dgm:t>
        <a:bodyPr/>
        <a:lstStyle/>
        <a:p>
          <a:endParaRPr lang="es-ES"/>
        </a:p>
      </dgm:t>
    </dgm:pt>
    <dgm:pt modelId="{C05D3D5E-12B8-4851-84C5-BEBCD7EE8020}">
      <dgm:prSet phldrT="[Texto]"/>
      <dgm:spPr/>
      <dgm:t>
        <a:bodyPr/>
        <a:lstStyle/>
        <a:p>
          <a:r>
            <a:rPr lang="es-ES" dirty="0"/>
            <a:t>Regulación por actividad</a:t>
          </a:r>
        </a:p>
      </dgm:t>
    </dgm:pt>
    <dgm:pt modelId="{9D289E15-12E9-41E7-A0F4-7172F6E8B5CE}" type="parTrans" cxnId="{97AFBDA6-BDDB-4602-ADAB-89DDD13FC4A3}">
      <dgm:prSet/>
      <dgm:spPr/>
      <dgm:t>
        <a:bodyPr/>
        <a:lstStyle/>
        <a:p>
          <a:endParaRPr lang="es-ES"/>
        </a:p>
      </dgm:t>
    </dgm:pt>
    <dgm:pt modelId="{038FF1D7-6C27-44B8-9DF6-FEBE9A4C0FFE}" type="sibTrans" cxnId="{97AFBDA6-BDDB-4602-ADAB-89DDD13FC4A3}">
      <dgm:prSet/>
      <dgm:spPr/>
      <dgm:t>
        <a:bodyPr/>
        <a:lstStyle/>
        <a:p>
          <a:endParaRPr lang="es-ES"/>
        </a:p>
      </dgm:t>
    </dgm:pt>
    <dgm:pt modelId="{C00F2C83-5393-4256-B552-BB94453C499B}">
      <dgm:prSet phldrT="[Texto]" custT="1"/>
      <dgm:spPr/>
      <dgm:t>
        <a:bodyPr/>
        <a:lstStyle/>
        <a:p>
          <a:r>
            <a:rPr lang="es-ES" sz="1200" dirty="0"/>
            <a:t>Regulación basada en el tipo de actividad (captación a través de depósito electrónico) </a:t>
          </a:r>
        </a:p>
      </dgm:t>
    </dgm:pt>
    <dgm:pt modelId="{F91577AC-60C1-447D-8830-53425EB5285C}" type="parTrans" cxnId="{4BC257F8-232C-476C-B26C-AEF138017362}">
      <dgm:prSet/>
      <dgm:spPr/>
      <dgm:t>
        <a:bodyPr/>
        <a:lstStyle/>
        <a:p>
          <a:endParaRPr lang="es-ES"/>
        </a:p>
      </dgm:t>
    </dgm:pt>
    <dgm:pt modelId="{A76B223E-4E04-4484-A845-51A407A2A8BC}" type="sibTrans" cxnId="{4BC257F8-232C-476C-B26C-AEF138017362}">
      <dgm:prSet/>
      <dgm:spPr/>
      <dgm:t>
        <a:bodyPr/>
        <a:lstStyle/>
        <a:p>
          <a:endParaRPr lang="es-ES"/>
        </a:p>
      </dgm:t>
    </dgm:pt>
    <dgm:pt modelId="{12B67255-8412-4FFB-9A01-98DD0E3A6214}">
      <dgm:prSet phldrT="[Texto]"/>
      <dgm:spPr/>
      <dgm:t>
        <a:bodyPr/>
        <a:lstStyle/>
        <a:p>
          <a:r>
            <a:rPr lang="es-ES" dirty="0"/>
            <a:t>Proporcionalidad</a:t>
          </a:r>
        </a:p>
      </dgm:t>
    </dgm:pt>
    <dgm:pt modelId="{E1AAC222-2272-45AC-9252-0E86AA96C9B5}" type="parTrans" cxnId="{D53B0F3B-48E5-49DA-900A-4EF5AD145D90}">
      <dgm:prSet/>
      <dgm:spPr/>
      <dgm:t>
        <a:bodyPr/>
        <a:lstStyle/>
        <a:p>
          <a:endParaRPr lang="es-ES"/>
        </a:p>
      </dgm:t>
    </dgm:pt>
    <dgm:pt modelId="{2B9384CE-3055-49D0-9121-CD5E4A62AEAB}" type="sibTrans" cxnId="{D53B0F3B-48E5-49DA-900A-4EF5AD145D90}">
      <dgm:prSet/>
      <dgm:spPr/>
      <dgm:t>
        <a:bodyPr/>
        <a:lstStyle/>
        <a:p>
          <a:endParaRPr lang="es-ES"/>
        </a:p>
      </dgm:t>
    </dgm:pt>
    <dgm:pt modelId="{9B9D919A-F03F-47E5-A734-81B6C6D94EB8}">
      <dgm:prSet phldrT="[Texto]" custT="1"/>
      <dgm:spPr/>
      <dgm:t>
        <a:bodyPr/>
        <a:lstStyle/>
        <a:p>
          <a:r>
            <a:rPr lang="es-ES" sz="1300" dirty="0"/>
            <a:t>No se establece un tipo de tecnología para la prestación de servicios.</a:t>
          </a:r>
        </a:p>
      </dgm:t>
    </dgm:pt>
    <dgm:pt modelId="{C1B479AE-B85C-4B11-B029-B95A66DFC028}" type="parTrans" cxnId="{30F73251-59C5-4235-BA6D-9F23B9093218}">
      <dgm:prSet/>
      <dgm:spPr/>
      <dgm:t>
        <a:bodyPr/>
        <a:lstStyle/>
        <a:p>
          <a:endParaRPr lang="es-ES"/>
        </a:p>
      </dgm:t>
    </dgm:pt>
    <dgm:pt modelId="{58A83E9F-AAC8-4C8C-A7A6-C19115FF8D2B}" type="sibTrans" cxnId="{30F73251-59C5-4235-BA6D-9F23B9093218}">
      <dgm:prSet/>
      <dgm:spPr/>
      <dgm:t>
        <a:bodyPr/>
        <a:lstStyle/>
        <a:p>
          <a:endParaRPr lang="es-ES"/>
        </a:p>
      </dgm:t>
    </dgm:pt>
    <dgm:pt modelId="{6D388762-F381-4888-B374-A5FE350EC4AD}">
      <dgm:prSet phldrT="[Texto]"/>
      <dgm:spPr/>
      <dgm:t>
        <a:bodyPr/>
        <a:lstStyle/>
        <a:p>
          <a:r>
            <a:rPr lang="es-ES" dirty="0"/>
            <a:t>Neutralidad tecnológica</a:t>
          </a:r>
        </a:p>
      </dgm:t>
    </dgm:pt>
    <dgm:pt modelId="{EC12A5D9-3662-49F5-B750-FD65F464D951}" type="parTrans" cxnId="{5323244F-1561-482B-8BBF-F9494E5DC3A7}">
      <dgm:prSet/>
      <dgm:spPr/>
      <dgm:t>
        <a:bodyPr/>
        <a:lstStyle/>
        <a:p>
          <a:endParaRPr lang="es-ES"/>
        </a:p>
      </dgm:t>
    </dgm:pt>
    <dgm:pt modelId="{1D3C4D97-CE9C-4242-9567-865F123B29DC}" type="sibTrans" cxnId="{5323244F-1561-482B-8BBF-F9494E5DC3A7}">
      <dgm:prSet/>
      <dgm:spPr/>
      <dgm:t>
        <a:bodyPr/>
        <a:lstStyle/>
        <a:p>
          <a:endParaRPr lang="es-ES"/>
        </a:p>
      </dgm:t>
    </dgm:pt>
    <dgm:pt modelId="{AEA4E8E9-9F3D-4543-9B34-6A24B5ACBB61}">
      <dgm:prSet phldrT="[Texto]" custT="1"/>
      <dgm:spPr/>
      <dgm:t>
        <a:bodyPr/>
        <a:lstStyle/>
        <a:p>
          <a:r>
            <a:rPr lang="es-ES" sz="1300" dirty="0"/>
            <a:t>Ley definió aspectos generales (constitución,  capital mínimo, naturaleza)</a:t>
          </a:r>
        </a:p>
      </dgm:t>
    </dgm:pt>
    <dgm:pt modelId="{84A6BC95-7A41-4181-B133-A8F146B48894}" type="parTrans" cxnId="{E7E31021-56E3-4B00-AF2D-B27994EB8154}">
      <dgm:prSet/>
      <dgm:spPr/>
      <dgm:t>
        <a:bodyPr/>
        <a:lstStyle/>
        <a:p>
          <a:endParaRPr lang="es-ES"/>
        </a:p>
      </dgm:t>
    </dgm:pt>
    <dgm:pt modelId="{8A435EFF-AB96-400C-B813-2E7B1F5D7723}" type="sibTrans" cxnId="{E7E31021-56E3-4B00-AF2D-B27994EB8154}">
      <dgm:prSet/>
      <dgm:spPr/>
      <dgm:t>
        <a:bodyPr/>
        <a:lstStyle/>
        <a:p>
          <a:endParaRPr lang="es-ES"/>
        </a:p>
      </dgm:t>
    </dgm:pt>
    <dgm:pt modelId="{77CC55BF-7171-4D68-9499-0D4C82033DF2}">
      <dgm:prSet phldrT="[Texto]" custT="1"/>
      <dgm:spPr/>
      <dgm:t>
        <a:bodyPr/>
        <a:lstStyle/>
        <a:p>
          <a:r>
            <a:rPr lang="es-ES" sz="1300" dirty="0"/>
            <a:t>Reglamentación definió el marco de la operación.</a:t>
          </a:r>
        </a:p>
      </dgm:t>
    </dgm:pt>
    <dgm:pt modelId="{741F8F2F-7A87-4188-865E-D3D7CF81BCF7}" type="parTrans" cxnId="{661C165B-9C07-48DA-BF0C-FD28560E740A}">
      <dgm:prSet/>
      <dgm:spPr/>
      <dgm:t>
        <a:bodyPr/>
        <a:lstStyle/>
        <a:p>
          <a:endParaRPr lang="es-ES"/>
        </a:p>
      </dgm:t>
    </dgm:pt>
    <dgm:pt modelId="{3CADB807-1DA9-4593-A471-7A7F8EE70651}" type="sibTrans" cxnId="{661C165B-9C07-48DA-BF0C-FD28560E740A}">
      <dgm:prSet/>
      <dgm:spPr/>
      <dgm:t>
        <a:bodyPr/>
        <a:lstStyle/>
        <a:p>
          <a:endParaRPr lang="es-ES"/>
        </a:p>
      </dgm:t>
    </dgm:pt>
    <dgm:pt modelId="{D04F3F6B-14DA-41ED-990D-A102CD2DDDFE}">
      <dgm:prSet phldrT="[Texto]" custT="1"/>
      <dgm:spPr/>
      <dgm:t>
        <a:bodyPr/>
        <a:lstStyle/>
        <a:p>
          <a:r>
            <a:rPr lang="es-ES" sz="1300" dirty="0"/>
            <a:t>SFC instrucciones específicas de funcionamiento</a:t>
          </a:r>
        </a:p>
      </dgm:t>
    </dgm:pt>
    <dgm:pt modelId="{DD0F951D-876E-4A09-946F-F73F687E3EE8}" type="parTrans" cxnId="{1812E897-DBDE-4D7D-9DE3-2FAF756F70F2}">
      <dgm:prSet/>
      <dgm:spPr/>
      <dgm:t>
        <a:bodyPr/>
        <a:lstStyle/>
        <a:p>
          <a:endParaRPr lang="es-ES"/>
        </a:p>
      </dgm:t>
    </dgm:pt>
    <dgm:pt modelId="{2E7E838C-F0A6-48FF-A6AD-7F7B9B32646C}" type="sibTrans" cxnId="{1812E897-DBDE-4D7D-9DE3-2FAF756F70F2}">
      <dgm:prSet/>
      <dgm:spPr/>
      <dgm:t>
        <a:bodyPr/>
        <a:lstStyle/>
        <a:p>
          <a:endParaRPr lang="es-ES"/>
        </a:p>
      </dgm:t>
    </dgm:pt>
    <dgm:pt modelId="{95CD299E-32A8-4BEA-BA44-93AC1B29DF7F}">
      <dgm:prSet phldrT="[Texto]" custT="1"/>
      <dgm:spPr/>
      <dgm:t>
        <a:bodyPr/>
        <a:lstStyle/>
        <a:p>
          <a:r>
            <a:rPr lang="es-ES" sz="1200" dirty="0"/>
            <a:t>Ley señaló expresamente que reglamentación daría mismo tratamiento a entidades que desarrollaran la misma actividad.</a:t>
          </a:r>
        </a:p>
      </dgm:t>
    </dgm:pt>
    <dgm:pt modelId="{0C3E8EA0-515D-4907-8F5D-9250BD4DA09E}" type="parTrans" cxnId="{00241BBF-476A-40C2-8B48-0A7623265E14}">
      <dgm:prSet/>
      <dgm:spPr/>
      <dgm:t>
        <a:bodyPr/>
        <a:lstStyle/>
        <a:p>
          <a:endParaRPr lang="es-ES"/>
        </a:p>
      </dgm:t>
    </dgm:pt>
    <dgm:pt modelId="{E00F1182-B19C-43C0-B5F3-9C6D0E4F45B0}" type="sibTrans" cxnId="{00241BBF-476A-40C2-8B48-0A7623265E14}">
      <dgm:prSet/>
      <dgm:spPr/>
      <dgm:t>
        <a:bodyPr/>
        <a:lstStyle/>
        <a:p>
          <a:endParaRPr lang="es-ES"/>
        </a:p>
      </dgm:t>
    </dgm:pt>
    <dgm:pt modelId="{28C1E4B1-8281-4BD2-AD0F-3C17FF5471C7}">
      <dgm:prSet custT="1"/>
      <dgm:spPr/>
      <dgm:t>
        <a:bodyPr/>
        <a:lstStyle/>
        <a:p>
          <a:r>
            <a:rPr lang="es-ES" sz="1200" dirty="0"/>
            <a:t>Regulación más liviana para las </a:t>
          </a:r>
          <a:r>
            <a:rPr lang="es-ES" sz="1200" dirty="0" err="1"/>
            <a:t>Sedpes</a:t>
          </a:r>
          <a:r>
            <a:rPr lang="es-ES" sz="1200" dirty="0"/>
            <a:t>. Estas no pueden otorgar crédito y no enfrentan los mismos riesgos que otras entidades que ofrecen depósitos como los bancos. </a:t>
          </a:r>
        </a:p>
      </dgm:t>
    </dgm:pt>
    <dgm:pt modelId="{E7784308-16BA-4F7E-B514-4428A8E32370}" type="parTrans" cxnId="{0A9C1D94-B564-4D9B-A121-3FEF8206030A}">
      <dgm:prSet/>
      <dgm:spPr/>
      <dgm:t>
        <a:bodyPr/>
        <a:lstStyle/>
        <a:p>
          <a:endParaRPr lang="es-ES"/>
        </a:p>
      </dgm:t>
    </dgm:pt>
    <dgm:pt modelId="{8C53EF73-190C-42AE-9D7B-9BF2C5962EBA}" type="sibTrans" cxnId="{0A9C1D94-B564-4D9B-A121-3FEF8206030A}">
      <dgm:prSet/>
      <dgm:spPr/>
      <dgm:t>
        <a:bodyPr/>
        <a:lstStyle/>
        <a:p>
          <a:endParaRPr lang="es-ES"/>
        </a:p>
      </dgm:t>
    </dgm:pt>
    <dgm:pt modelId="{F2D554FF-9845-4765-A665-60281A180126}">
      <dgm:prSet custT="1"/>
      <dgm:spPr/>
      <dgm:t>
        <a:bodyPr/>
        <a:lstStyle/>
        <a:p>
          <a:r>
            <a:rPr lang="es-ES" sz="1200" dirty="0"/>
            <a:t>Capital mínimo EC ($94 mil </a:t>
          </a:r>
          <a:r>
            <a:rPr lang="es-ES" sz="1200" dirty="0" err="1"/>
            <a:t>mill</a:t>
          </a:r>
          <a:r>
            <a:rPr lang="es-ES" sz="1200" dirty="0"/>
            <a:t>) – </a:t>
          </a:r>
          <a:r>
            <a:rPr lang="es-ES" sz="1200" dirty="0" err="1"/>
            <a:t>Sedpe</a:t>
          </a:r>
          <a:r>
            <a:rPr lang="es-ES" sz="1200" dirty="0"/>
            <a:t> ($7 mil mil)</a:t>
          </a:r>
        </a:p>
      </dgm:t>
    </dgm:pt>
    <dgm:pt modelId="{22B466AD-541C-4ECC-B93F-34B43E59D4D2}" type="parTrans" cxnId="{F67F1564-00FE-4615-8736-BCAF38778279}">
      <dgm:prSet/>
      <dgm:spPr/>
      <dgm:t>
        <a:bodyPr/>
        <a:lstStyle/>
        <a:p>
          <a:endParaRPr lang="es-ES"/>
        </a:p>
      </dgm:t>
    </dgm:pt>
    <dgm:pt modelId="{0AA5BA0B-0A71-4D2B-9276-53748F8A1645}" type="sibTrans" cxnId="{F67F1564-00FE-4615-8736-BCAF38778279}">
      <dgm:prSet/>
      <dgm:spPr/>
      <dgm:t>
        <a:bodyPr/>
        <a:lstStyle/>
        <a:p>
          <a:endParaRPr lang="es-ES"/>
        </a:p>
      </dgm:t>
    </dgm:pt>
    <dgm:pt modelId="{C8A8218F-4B51-4C34-B6B1-02537395C068}">
      <dgm:prSet phldrT="[Texto]" custT="1"/>
      <dgm:spPr/>
      <dgm:t>
        <a:bodyPr/>
        <a:lstStyle/>
        <a:p>
          <a:r>
            <a:rPr lang="es-ES" sz="1300" dirty="0"/>
            <a:t>Ley prevé igualdad de acceso a las infraestructuras requeridas para operar (</a:t>
          </a:r>
          <a:r>
            <a:rPr lang="es-ES" sz="1300" dirty="0" err="1"/>
            <a:t>ie</a:t>
          </a:r>
          <a:r>
            <a:rPr lang="es-ES" sz="1300" dirty="0"/>
            <a:t>. Sistemas de pago, red móvil)</a:t>
          </a:r>
        </a:p>
      </dgm:t>
    </dgm:pt>
    <dgm:pt modelId="{EB215D69-658D-4EFF-9487-5E6D6E153CD6}" type="parTrans" cxnId="{0B22AF4B-A11E-4400-A757-0302567B0626}">
      <dgm:prSet/>
      <dgm:spPr/>
      <dgm:t>
        <a:bodyPr/>
        <a:lstStyle/>
        <a:p>
          <a:endParaRPr lang="es-ES"/>
        </a:p>
      </dgm:t>
    </dgm:pt>
    <dgm:pt modelId="{C3EB1084-3795-4320-9269-B0984E6DFF2A}" type="sibTrans" cxnId="{0B22AF4B-A11E-4400-A757-0302567B0626}">
      <dgm:prSet/>
      <dgm:spPr/>
      <dgm:t>
        <a:bodyPr/>
        <a:lstStyle/>
        <a:p>
          <a:endParaRPr lang="es-ES"/>
        </a:p>
      </dgm:t>
    </dgm:pt>
    <dgm:pt modelId="{D980C511-4CF5-4874-9E5E-42C9EBCFEEF7}" type="pres">
      <dgm:prSet presAssocID="{67CE2F2F-A2C1-4915-BD8C-2EF81FD5CCCE}" presName="linearFlow" presStyleCnt="0">
        <dgm:presLayoutVars>
          <dgm:dir/>
          <dgm:animLvl val="lvl"/>
          <dgm:resizeHandles/>
        </dgm:presLayoutVars>
      </dgm:prSet>
      <dgm:spPr/>
    </dgm:pt>
    <dgm:pt modelId="{C3620F0F-C9AF-4B7E-8178-155495356007}" type="pres">
      <dgm:prSet presAssocID="{228A080C-109C-4C43-B0DB-474F41785462}" presName="compositeNode" presStyleCnt="0">
        <dgm:presLayoutVars>
          <dgm:bulletEnabled val="1"/>
        </dgm:presLayoutVars>
      </dgm:prSet>
      <dgm:spPr/>
    </dgm:pt>
    <dgm:pt modelId="{8A28D9D6-4AA5-4865-8D56-8E9F981FC974}" type="pres">
      <dgm:prSet presAssocID="{228A080C-109C-4C43-B0DB-474F41785462}" presName="image" presStyleLbl="fgImgPlace1" presStyleIdx="0" presStyleCnt="4" custLinFactX="8802" custLinFactNeighborX="100000" custLinFactNeighborY="-45693"/>
      <dgm:spPr>
        <a:blipFill rotWithShape="1">
          <a:blip xmlns:r="http://schemas.openxmlformats.org/officeDocument/2006/relationships" r:embed="rId1">
            <a:duotone>
              <a:srgbClr val="70AD47">
                <a:shade val="45000"/>
                <a:satMod val="135000"/>
              </a:srgbClr>
              <a:prstClr val="white"/>
            </a:duotone>
          </a:blip>
          <a:srcRect/>
          <a:stretch>
            <a:fillRect t="-3000" b="-3000"/>
          </a:stretch>
        </a:blipFill>
      </dgm:spPr>
    </dgm:pt>
    <dgm:pt modelId="{CB3C6B9F-4679-475F-8D7C-73B7AA56A243}" type="pres">
      <dgm:prSet presAssocID="{228A080C-109C-4C43-B0DB-474F41785462}" presName="childNode" presStyleLbl="node1" presStyleIdx="0" presStyleCnt="4">
        <dgm:presLayoutVars>
          <dgm:bulletEnabled val="1"/>
        </dgm:presLayoutVars>
      </dgm:prSet>
      <dgm:spPr/>
    </dgm:pt>
    <dgm:pt modelId="{9DE52C9E-1435-48F4-8E1A-1660317FA065}" type="pres">
      <dgm:prSet presAssocID="{228A080C-109C-4C43-B0DB-474F41785462}" presName="parentNode" presStyleLbl="revTx" presStyleIdx="0" presStyleCnt="4">
        <dgm:presLayoutVars>
          <dgm:chMax val="0"/>
          <dgm:bulletEnabled val="1"/>
        </dgm:presLayoutVars>
      </dgm:prSet>
      <dgm:spPr/>
    </dgm:pt>
    <dgm:pt modelId="{D105B6F1-F426-44C4-849A-2ECD3FAA0449}" type="pres">
      <dgm:prSet presAssocID="{94F3C758-B0E3-4908-9DC5-C7F136C1DD6B}" presName="sibTrans" presStyleCnt="0"/>
      <dgm:spPr/>
    </dgm:pt>
    <dgm:pt modelId="{15D45FC9-6FA5-4471-BDAC-AB367F13A471}" type="pres">
      <dgm:prSet presAssocID="{C05D3D5E-12B8-4851-84C5-BEBCD7EE8020}" presName="compositeNode" presStyleCnt="0">
        <dgm:presLayoutVars>
          <dgm:bulletEnabled val="1"/>
        </dgm:presLayoutVars>
      </dgm:prSet>
      <dgm:spPr/>
    </dgm:pt>
    <dgm:pt modelId="{DF4DC47B-98FD-4EF6-8622-4C1AD29569B7}" type="pres">
      <dgm:prSet presAssocID="{C05D3D5E-12B8-4851-84C5-BEBCD7EE8020}" presName="image" presStyleLbl="fgImgPlace1" presStyleIdx="1" presStyleCnt="4" custLinFactX="4916" custLinFactNeighborX="100000" custLinFactNeighborY="-45693"/>
      <dgm:spPr>
        <a:blipFill rotWithShape="1">
          <a:blip xmlns:r="http://schemas.openxmlformats.org/officeDocument/2006/relationships" r:embed="rId2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</dgm:spPr>
    </dgm:pt>
    <dgm:pt modelId="{8D90437F-7646-47AF-AF26-04505602CD39}" type="pres">
      <dgm:prSet presAssocID="{C05D3D5E-12B8-4851-84C5-BEBCD7EE8020}" presName="childNode" presStyleLbl="node1" presStyleIdx="1" presStyleCnt="4">
        <dgm:presLayoutVars>
          <dgm:bulletEnabled val="1"/>
        </dgm:presLayoutVars>
      </dgm:prSet>
      <dgm:spPr/>
    </dgm:pt>
    <dgm:pt modelId="{B8E13E88-792F-4B96-BC62-1AF7A96C94C9}" type="pres">
      <dgm:prSet presAssocID="{C05D3D5E-12B8-4851-84C5-BEBCD7EE8020}" presName="parentNode" presStyleLbl="revTx" presStyleIdx="1" presStyleCnt="4">
        <dgm:presLayoutVars>
          <dgm:chMax val="0"/>
          <dgm:bulletEnabled val="1"/>
        </dgm:presLayoutVars>
      </dgm:prSet>
      <dgm:spPr/>
    </dgm:pt>
    <dgm:pt modelId="{C18B71A7-29C3-48D5-932E-6BDDFE889CE0}" type="pres">
      <dgm:prSet presAssocID="{038FF1D7-6C27-44B8-9DF6-FEBE9A4C0FFE}" presName="sibTrans" presStyleCnt="0"/>
      <dgm:spPr/>
    </dgm:pt>
    <dgm:pt modelId="{B801E9AC-CC1F-45F4-B21C-0D8DB04F0513}" type="pres">
      <dgm:prSet presAssocID="{12B67255-8412-4FFB-9A01-98DD0E3A6214}" presName="compositeNode" presStyleCnt="0">
        <dgm:presLayoutVars>
          <dgm:bulletEnabled val="1"/>
        </dgm:presLayoutVars>
      </dgm:prSet>
      <dgm:spPr/>
    </dgm:pt>
    <dgm:pt modelId="{B6100421-87CD-4820-B51B-BCF8501FE319}" type="pres">
      <dgm:prSet presAssocID="{12B67255-8412-4FFB-9A01-98DD0E3A6214}" presName="image" presStyleLbl="fgImgPlace1" presStyleIdx="2" presStyleCnt="4" custLinFactX="20144" custLinFactNeighborX="100000" custLinFactNeighborY="-45693"/>
      <dgm:spPr>
        <a:blipFill rotWithShape="1">
          <a:blip xmlns:r="http://schemas.openxmlformats.org/officeDocument/2006/relationships" r:embed="rId4"/>
          <a:srcRect/>
          <a:stretch>
            <a:fillRect l="-42000" r="-42000"/>
          </a:stretch>
        </a:blipFill>
      </dgm:spPr>
    </dgm:pt>
    <dgm:pt modelId="{F6D711C6-ABEE-4777-A8CA-EC4F45B329CD}" type="pres">
      <dgm:prSet presAssocID="{12B67255-8412-4FFB-9A01-98DD0E3A6214}" presName="childNode" presStyleLbl="node1" presStyleIdx="2" presStyleCnt="4">
        <dgm:presLayoutVars>
          <dgm:bulletEnabled val="1"/>
        </dgm:presLayoutVars>
      </dgm:prSet>
      <dgm:spPr/>
    </dgm:pt>
    <dgm:pt modelId="{7E93C88A-007F-4690-A851-6219DC52EB41}" type="pres">
      <dgm:prSet presAssocID="{12B67255-8412-4FFB-9A01-98DD0E3A6214}" presName="parentNode" presStyleLbl="revTx" presStyleIdx="2" presStyleCnt="4">
        <dgm:presLayoutVars>
          <dgm:chMax val="0"/>
          <dgm:bulletEnabled val="1"/>
        </dgm:presLayoutVars>
      </dgm:prSet>
      <dgm:spPr/>
    </dgm:pt>
    <dgm:pt modelId="{0E1FE909-8025-44F1-A439-877A8DB30A06}" type="pres">
      <dgm:prSet presAssocID="{2B9384CE-3055-49D0-9121-CD5E4A62AEAB}" presName="sibTrans" presStyleCnt="0"/>
      <dgm:spPr/>
    </dgm:pt>
    <dgm:pt modelId="{B7910DA9-C771-40F3-958A-B676274F6457}" type="pres">
      <dgm:prSet presAssocID="{6D388762-F381-4888-B374-A5FE350EC4AD}" presName="compositeNode" presStyleCnt="0">
        <dgm:presLayoutVars>
          <dgm:bulletEnabled val="1"/>
        </dgm:presLayoutVars>
      </dgm:prSet>
      <dgm:spPr/>
    </dgm:pt>
    <dgm:pt modelId="{E6F100A1-56A6-4120-82E0-41F510103F55}" type="pres">
      <dgm:prSet presAssocID="{6D388762-F381-4888-B374-A5FE350EC4AD}" presName="image" presStyleLbl="fgImgPlace1" presStyleIdx="3" presStyleCnt="4" custLinFactX="14956" custLinFactNeighborX="100000" custLinFactNeighborY="-48917"/>
      <dgm:spPr>
        <a:blipFill rotWithShape="1">
          <a:blip xmlns:r="http://schemas.openxmlformats.org/officeDocument/2006/relationships" r:embed="rId5"/>
          <a:srcRect/>
          <a:stretch>
            <a:fillRect l="-65000" r="-65000"/>
          </a:stretch>
        </a:blipFill>
      </dgm:spPr>
    </dgm:pt>
    <dgm:pt modelId="{8B9AADDF-1F1D-453D-A209-AEE017156539}" type="pres">
      <dgm:prSet presAssocID="{6D388762-F381-4888-B374-A5FE350EC4AD}" presName="childNode" presStyleLbl="node1" presStyleIdx="3" presStyleCnt="4">
        <dgm:presLayoutVars>
          <dgm:bulletEnabled val="1"/>
        </dgm:presLayoutVars>
      </dgm:prSet>
      <dgm:spPr/>
    </dgm:pt>
    <dgm:pt modelId="{DCBB3760-46BA-4625-91FC-344ABACAB891}" type="pres">
      <dgm:prSet presAssocID="{6D388762-F381-4888-B374-A5FE350EC4AD}" presName="parentNode" presStyleLbl="revTx" presStyleIdx="3" presStyleCnt="4">
        <dgm:presLayoutVars>
          <dgm:chMax val="0"/>
          <dgm:bulletEnabled val="1"/>
        </dgm:presLayoutVars>
      </dgm:prSet>
      <dgm:spPr/>
    </dgm:pt>
  </dgm:ptLst>
  <dgm:cxnLst>
    <dgm:cxn modelId="{A7551D02-EC09-439A-BA9B-CEC901AEBCAF}" type="presOf" srcId="{C00F2C83-5393-4256-B552-BB94453C499B}" destId="{8D90437F-7646-47AF-AF26-04505602CD39}" srcOrd="0" destOrd="0" presId="urn:microsoft.com/office/officeart/2005/8/layout/hList2"/>
    <dgm:cxn modelId="{0D40D903-73BD-4AE9-8303-511C451BEACA}" type="presOf" srcId="{67CE2F2F-A2C1-4915-BD8C-2EF81FD5CCCE}" destId="{D980C511-4CF5-4874-9E5E-42C9EBCFEEF7}" srcOrd="0" destOrd="0" presId="urn:microsoft.com/office/officeart/2005/8/layout/hList2"/>
    <dgm:cxn modelId="{E7E31021-56E3-4B00-AF2D-B27994EB8154}" srcId="{228A080C-109C-4C43-B0DB-474F41785462}" destId="{AEA4E8E9-9F3D-4543-9B34-6A24B5ACBB61}" srcOrd="0" destOrd="0" parTransId="{84A6BC95-7A41-4181-B133-A8F146B48894}" sibTransId="{8A435EFF-AB96-400C-B813-2E7B1F5D7723}"/>
    <dgm:cxn modelId="{D53B0F3B-48E5-49DA-900A-4EF5AD145D90}" srcId="{67CE2F2F-A2C1-4915-BD8C-2EF81FD5CCCE}" destId="{12B67255-8412-4FFB-9A01-98DD0E3A6214}" srcOrd="2" destOrd="0" parTransId="{E1AAC222-2272-45AC-9252-0E86AA96C9B5}" sibTransId="{2B9384CE-3055-49D0-9121-CD5E4A62AEAB}"/>
    <dgm:cxn modelId="{661C165B-9C07-48DA-BF0C-FD28560E740A}" srcId="{228A080C-109C-4C43-B0DB-474F41785462}" destId="{77CC55BF-7171-4D68-9499-0D4C82033DF2}" srcOrd="1" destOrd="0" parTransId="{741F8F2F-7A87-4188-865E-D3D7CF81BCF7}" sibTransId="{3CADB807-1DA9-4593-A471-7A7F8EE70651}"/>
    <dgm:cxn modelId="{7880AA43-5FBA-4DFC-9DD1-A1BFB9BC29EC}" type="presOf" srcId="{6D388762-F381-4888-B374-A5FE350EC4AD}" destId="{DCBB3760-46BA-4625-91FC-344ABACAB891}" srcOrd="0" destOrd="0" presId="urn:microsoft.com/office/officeart/2005/8/layout/hList2"/>
    <dgm:cxn modelId="{F67F1564-00FE-4615-8736-BCAF38778279}" srcId="{12B67255-8412-4FFB-9A01-98DD0E3A6214}" destId="{F2D554FF-9845-4765-A665-60281A180126}" srcOrd="1" destOrd="0" parTransId="{22B466AD-541C-4ECC-B93F-34B43E59D4D2}" sibTransId="{0AA5BA0B-0A71-4D2B-9276-53748F8A1645}"/>
    <dgm:cxn modelId="{62185D65-483B-4400-B9A8-F624A5776F4C}" type="presOf" srcId="{95CD299E-32A8-4BEA-BA44-93AC1B29DF7F}" destId="{8D90437F-7646-47AF-AF26-04505602CD39}" srcOrd="0" destOrd="1" presId="urn:microsoft.com/office/officeart/2005/8/layout/hList2"/>
    <dgm:cxn modelId="{E294024A-F55F-4573-99EA-59FE3429B878}" type="presOf" srcId="{28C1E4B1-8281-4BD2-AD0F-3C17FF5471C7}" destId="{F6D711C6-ABEE-4777-A8CA-EC4F45B329CD}" srcOrd="0" destOrd="0" presId="urn:microsoft.com/office/officeart/2005/8/layout/hList2"/>
    <dgm:cxn modelId="{0B22AF4B-A11E-4400-A757-0302567B0626}" srcId="{6D388762-F381-4888-B374-A5FE350EC4AD}" destId="{C8A8218F-4B51-4C34-B6B1-02537395C068}" srcOrd="1" destOrd="0" parTransId="{EB215D69-658D-4EFF-9487-5E6D6E153CD6}" sibTransId="{C3EB1084-3795-4320-9269-B0984E6DFF2A}"/>
    <dgm:cxn modelId="{767CEA6C-0D1F-45BF-8FD9-DD36CE8C6E2A}" type="presOf" srcId="{F2D554FF-9845-4765-A665-60281A180126}" destId="{F6D711C6-ABEE-4777-A8CA-EC4F45B329CD}" srcOrd="0" destOrd="1" presId="urn:microsoft.com/office/officeart/2005/8/layout/hList2"/>
    <dgm:cxn modelId="{57A9334E-6108-4A34-94C3-2D55CEC2E92C}" type="presOf" srcId="{AEA4E8E9-9F3D-4543-9B34-6A24B5ACBB61}" destId="{CB3C6B9F-4679-475F-8D7C-73B7AA56A243}" srcOrd="0" destOrd="0" presId="urn:microsoft.com/office/officeart/2005/8/layout/hList2"/>
    <dgm:cxn modelId="{3BD1E76E-5CBF-4936-B883-31C7C4E18E99}" type="presOf" srcId="{12B67255-8412-4FFB-9A01-98DD0E3A6214}" destId="{7E93C88A-007F-4690-A851-6219DC52EB41}" srcOrd="0" destOrd="0" presId="urn:microsoft.com/office/officeart/2005/8/layout/hList2"/>
    <dgm:cxn modelId="{5323244F-1561-482B-8BBF-F9494E5DC3A7}" srcId="{67CE2F2F-A2C1-4915-BD8C-2EF81FD5CCCE}" destId="{6D388762-F381-4888-B374-A5FE350EC4AD}" srcOrd="3" destOrd="0" parTransId="{EC12A5D9-3662-49F5-B750-FD65F464D951}" sibTransId="{1D3C4D97-CE9C-4242-9567-865F123B29DC}"/>
    <dgm:cxn modelId="{30F73251-59C5-4235-BA6D-9F23B9093218}" srcId="{6D388762-F381-4888-B374-A5FE350EC4AD}" destId="{9B9D919A-F03F-47E5-A734-81B6C6D94EB8}" srcOrd="0" destOrd="0" parTransId="{C1B479AE-B85C-4B11-B029-B95A66DFC028}" sibTransId="{58A83E9F-AAC8-4C8C-A7A6-C19115FF8D2B}"/>
    <dgm:cxn modelId="{4C6F8E76-6B49-407E-91D6-539BD77EC563}" type="presOf" srcId="{C05D3D5E-12B8-4851-84C5-BEBCD7EE8020}" destId="{B8E13E88-792F-4B96-BC62-1AF7A96C94C9}" srcOrd="0" destOrd="0" presId="urn:microsoft.com/office/officeart/2005/8/layout/hList2"/>
    <dgm:cxn modelId="{F225D656-1C71-436D-9875-AC1E32CA4132}" srcId="{67CE2F2F-A2C1-4915-BD8C-2EF81FD5CCCE}" destId="{228A080C-109C-4C43-B0DB-474F41785462}" srcOrd="0" destOrd="0" parTransId="{5469C39A-C8B8-4AB5-9630-9A8F38AEE3B4}" sibTransId="{94F3C758-B0E3-4908-9DC5-C7F136C1DD6B}"/>
    <dgm:cxn modelId="{4B364485-9CA1-4FF6-A0D8-AB453AFF88EB}" type="presOf" srcId="{77CC55BF-7171-4D68-9499-0D4C82033DF2}" destId="{CB3C6B9F-4679-475F-8D7C-73B7AA56A243}" srcOrd="0" destOrd="1" presId="urn:microsoft.com/office/officeart/2005/8/layout/hList2"/>
    <dgm:cxn modelId="{0A9C1D94-B564-4D9B-A121-3FEF8206030A}" srcId="{12B67255-8412-4FFB-9A01-98DD0E3A6214}" destId="{28C1E4B1-8281-4BD2-AD0F-3C17FF5471C7}" srcOrd="0" destOrd="0" parTransId="{E7784308-16BA-4F7E-B514-4428A8E32370}" sibTransId="{8C53EF73-190C-42AE-9D7B-9BF2C5962EBA}"/>
    <dgm:cxn modelId="{1812E897-DBDE-4D7D-9DE3-2FAF756F70F2}" srcId="{228A080C-109C-4C43-B0DB-474F41785462}" destId="{D04F3F6B-14DA-41ED-990D-A102CD2DDDFE}" srcOrd="2" destOrd="0" parTransId="{DD0F951D-876E-4A09-946F-F73F687E3EE8}" sibTransId="{2E7E838C-F0A6-48FF-A6AD-7F7B9B32646C}"/>
    <dgm:cxn modelId="{573B16A2-B34F-4FC1-8810-BFD2DFE57F01}" type="presOf" srcId="{C8A8218F-4B51-4C34-B6B1-02537395C068}" destId="{8B9AADDF-1F1D-453D-A209-AEE017156539}" srcOrd="0" destOrd="1" presId="urn:microsoft.com/office/officeart/2005/8/layout/hList2"/>
    <dgm:cxn modelId="{97AFBDA6-BDDB-4602-ADAB-89DDD13FC4A3}" srcId="{67CE2F2F-A2C1-4915-BD8C-2EF81FD5CCCE}" destId="{C05D3D5E-12B8-4851-84C5-BEBCD7EE8020}" srcOrd="1" destOrd="0" parTransId="{9D289E15-12E9-41E7-A0F4-7172F6E8B5CE}" sibTransId="{038FF1D7-6C27-44B8-9DF6-FEBE9A4C0FFE}"/>
    <dgm:cxn modelId="{49E84BA7-10CE-4FF7-BC44-134247F17A59}" type="presOf" srcId="{9B9D919A-F03F-47E5-A734-81B6C6D94EB8}" destId="{8B9AADDF-1F1D-453D-A209-AEE017156539}" srcOrd="0" destOrd="0" presId="urn:microsoft.com/office/officeart/2005/8/layout/hList2"/>
    <dgm:cxn modelId="{A3E42CB7-67B0-45BB-926A-D64467ED57A9}" type="presOf" srcId="{D04F3F6B-14DA-41ED-990D-A102CD2DDDFE}" destId="{CB3C6B9F-4679-475F-8D7C-73B7AA56A243}" srcOrd="0" destOrd="2" presId="urn:microsoft.com/office/officeart/2005/8/layout/hList2"/>
    <dgm:cxn modelId="{00241BBF-476A-40C2-8B48-0A7623265E14}" srcId="{C05D3D5E-12B8-4851-84C5-BEBCD7EE8020}" destId="{95CD299E-32A8-4BEA-BA44-93AC1B29DF7F}" srcOrd="1" destOrd="0" parTransId="{0C3E8EA0-515D-4907-8F5D-9250BD4DA09E}" sibTransId="{E00F1182-B19C-43C0-B5F3-9C6D0E4F45B0}"/>
    <dgm:cxn modelId="{CB8886C0-9ADF-410A-8DB6-A952F038B024}" type="presOf" srcId="{228A080C-109C-4C43-B0DB-474F41785462}" destId="{9DE52C9E-1435-48F4-8E1A-1660317FA065}" srcOrd="0" destOrd="0" presId="urn:microsoft.com/office/officeart/2005/8/layout/hList2"/>
    <dgm:cxn modelId="{4BC257F8-232C-476C-B26C-AEF138017362}" srcId="{C05D3D5E-12B8-4851-84C5-BEBCD7EE8020}" destId="{C00F2C83-5393-4256-B552-BB94453C499B}" srcOrd="0" destOrd="0" parTransId="{F91577AC-60C1-447D-8830-53425EB5285C}" sibTransId="{A76B223E-4E04-4484-A845-51A407A2A8BC}"/>
    <dgm:cxn modelId="{57F736C0-0FF7-4A84-A34D-8E88126D3C12}" type="presParOf" srcId="{D980C511-4CF5-4874-9E5E-42C9EBCFEEF7}" destId="{C3620F0F-C9AF-4B7E-8178-155495356007}" srcOrd="0" destOrd="0" presId="urn:microsoft.com/office/officeart/2005/8/layout/hList2"/>
    <dgm:cxn modelId="{BEDDB411-F59C-46AB-8773-6E8995EA16A8}" type="presParOf" srcId="{C3620F0F-C9AF-4B7E-8178-155495356007}" destId="{8A28D9D6-4AA5-4865-8D56-8E9F981FC974}" srcOrd="0" destOrd="0" presId="urn:microsoft.com/office/officeart/2005/8/layout/hList2"/>
    <dgm:cxn modelId="{EFC64429-B246-40CD-8C67-9BB64935FCDF}" type="presParOf" srcId="{C3620F0F-C9AF-4B7E-8178-155495356007}" destId="{CB3C6B9F-4679-475F-8D7C-73B7AA56A243}" srcOrd="1" destOrd="0" presId="urn:microsoft.com/office/officeart/2005/8/layout/hList2"/>
    <dgm:cxn modelId="{6A1A2811-91B7-4075-A70C-60DFF1779C87}" type="presParOf" srcId="{C3620F0F-C9AF-4B7E-8178-155495356007}" destId="{9DE52C9E-1435-48F4-8E1A-1660317FA065}" srcOrd="2" destOrd="0" presId="urn:microsoft.com/office/officeart/2005/8/layout/hList2"/>
    <dgm:cxn modelId="{078511E4-0B24-4A4C-9038-7372E8030D1D}" type="presParOf" srcId="{D980C511-4CF5-4874-9E5E-42C9EBCFEEF7}" destId="{D105B6F1-F426-44C4-849A-2ECD3FAA0449}" srcOrd="1" destOrd="0" presId="urn:microsoft.com/office/officeart/2005/8/layout/hList2"/>
    <dgm:cxn modelId="{DF00435F-56B9-4698-903E-7A7AF4F51BEB}" type="presParOf" srcId="{D980C511-4CF5-4874-9E5E-42C9EBCFEEF7}" destId="{15D45FC9-6FA5-4471-BDAC-AB367F13A471}" srcOrd="2" destOrd="0" presId="urn:microsoft.com/office/officeart/2005/8/layout/hList2"/>
    <dgm:cxn modelId="{E2157383-65BB-477B-AFEF-EEA4508E5E16}" type="presParOf" srcId="{15D45FC9-6FA5-4471-BDAC-AB367F13A471}" destId="{DF4DC47B-98FD-4EF6-8622-4C1AD29569B7}" srcOrd="0" destOrd="0" presId="urn:microsoft.com/office/officeart/2005/8/layout/hList2"/>
    <dgm:cxn modelId="{AE5B8DDA-CD5E-4DDB-8C4B-0F2B09F415F9}" type="presParOf" srcId="{15D45FC9-6FA5-4471-BDAC-AB367F13A471}" destId="{8D90437F-7646-47AF-AF26-04505602CD39}" srcOrd="1" destOrd="0" presId="urn:microsoft.com/office/officeart/2005/8/layout/hList2"/>
    <dgm:cxn modelId="{38F33B0A-7295-49B8-A6C3-67D39B2A9E16}" type="presParOf" srcId="{15D45FC9-6FA5-4471-BDAC-AB367F13A471}" destId="{B8E13E88-792F-4B96-BC62-1AF7A96C94C9}" srcOrd="2" destOrd="0" presId="urn:microsoft.com/office/officeart/2005/8/layout/hList2"/>
    <dgm:cxn modelId="{FD80D76F-1076-4E69-BDCD-A05A6F2E33C7}" type="presParOf" srcId="{D980C511-4CF5-4874-9E5E-42C9EBCFEEF7}" destId="{C18B71A7-29C3-48D5-932E-6BDDFE889CE0}" srcOrd="3" destOrd="0" presId="urn:microsoft.com/office/officeart/2005/8/layout/hList2"/>
    <dgm:cxn modelId="{833A4B32-7218-430D-BAAB-B078F5C30209}" type="presParOf" srcId="{D980C511-4CF5-4874-9E5E-42C9EBCFEEF7}" destId="{B801E9AC-CC1F-45F4-B21C-0D8DB04F0513}" srcOrd="4" destOrd="0" presId="urn:microsoft.com/office/officeart/2005/8/layout/hList2"/>
    <dgm:cxn modelId="{38F1B973-0D1F-440B-A8E7-9CAD7B52BB17}" type="presParOf" srcId="{B801E9AC-CC1F-45F4-B21C-0D8DB04F0513}" destId="{B6100421-87CD-4820-B51B-BCF8501FE319}" srcOrd="0" destOrd="0" presId="urn:microsoft.com/office/officeart/2005/8/layout/hList2"/>
    <dgm:cxn modelId="{367706D1-287F-49A2-A765-A76C1A844511}" type="presParOf" srcId="{B801E9AC-CC1F-45F4-B21C-0D8DB04F0513}" destId="{F6D711C6-ABEE-4777-A8CA-EC4F45B329CD}" srcOrd="1" destOrd="0" presId="urn:microsoft.com/office/officeart/2005/8/layout/hList2"/>
    <dgm:cxn modelId="{669DC0CF-8DA2-490D-AC85-138117137F60}" type="presParOf" srcId="{B801E9AC-CC1F-45F4-B21C-0D8DB04F0513}" destId="{7E93C88A-007F-4690-A851-6219DC52EB41}" srcOrd="2" destOrd="0" presId="urn:microsoft.com/office/officeart/2005/8/layout/hList2"/>
    <dgm:cxn modelId="{DC4FFC15-4DB5-475E-A5C7-D107E876DE83}" type="presParOf" srcId="{D980C511-4CF5-4874-9E5E-42C9EBCFEEF7}" destId="{0E1FE909-8025-44F1-A439-877A8DB30A06}" srcOrd="5" destOrd="0" presId="urn:microsoft.com/office/officeart/2005/8/layout/hList2"/>
    <dgm:cxn modelId="{65A9AC61-EB45-4A3F-AE07-78B198377226}" type="presParOf" srcId="{D980C511-4CF5-4874-9E5E-42C9EBCFEEF7}" destId="{B7910DA9-C771-40F3-958A-B676274F6457}" srcOrd="6" destOrd="0" presId="urn:microsoft.com/office/officeart/2005/8/layout/hList2"/>
    <dgm:cxn modelId="{1A4DBF26-C717-42BD-8890-E467FFAAE6D1}" type="presParOf" srcId="{B7910DA9-C771-40F3-958A-B676274F6457}" destId="{E6F100A1-56A6-4120-82E0-41F510103F55}" srcOrd="0" destOrd="0" presId="urn:microsoft.com/office/officeart/2005/8/layout/hList2"/>
    <dgm:cxn modelId="{A533978A-3DDC-4F0B-9A8A-E990280CF11E}" type="presParOf" srcId="{B7910DA9-C771-40F3-958A-B676274F6457}" destId="{8B9AADDF-1F1D-453D-A209-AEE017156539}" srcOrd="1" destOrd="0" presId="urn:microsoft.com/office/officeart/2005/8/layout/hList2"/>
    <dgm:cxn modelId="{63F12FC2-BAC8-4343-924E-2B103EE972A1}" type="presParOf" srcId="{B7910DA9-C771-40F3-958A-B676274F6457}" destId="{DCBB3760-46BA-4625-91FC-344ABACAB891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7CE2F2F-A2C1-4915-BD8C-2EF81FD5CCCE}" type="doc">
      <dgm:prSet loTypeId="urn:microsoft.com/office/officeart/2005/8/layout/hList2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228A080C-109C-4C43-B0DB-474F41785462}">
      <dgm:prSet phldrT="[Texto]"/>
      <dgm:spPr/>
      <dgm:t>
        <a:bodyPr/>
        <a:lstStyle/>
        <a:p>
          <a:r>
            <a:rPr lang="es-ES" dirty="0"/>
            <a:t>Protección al consumir</a:t>
          </a:r>
        </a:p>
      </dgm:t>
    </dgm:pt>
    <dgm:pt modelId="{5469C39A-C8B8-4AB5-9630-9A8F38AEE3B4}" type="parTrans" cxnId="{F225D656-1C71-436D-9875-AC1E32CA4132}">
      <dgm:prSet/>
      <dgm:spPr/>
      <dgm:t>
        <a:bodyPr/>
        <a:lstStyle/>
        <a:p>
          <a:endParaRPr lang="es-ES"/>
        </a:p>
      </dgm:t>
    </dgm:pt>
    <dgm:pt modelId="{94F3C758-B0E3-4908-9DC5-C7F136C1DD6B}" type="sibTrans" cxnId="{F225D656-1C71-436D-9875-AC1E32CA4132}">
      <dgm:prSet/>
      <dgm:spPr/>
      <dgm:t>
        <a:bodyPr/>
        <a:lstStyle/>
        <a:p>
          <a:endParaRPr lang="es-ES"/>
        </a:p>
      </dgm:t>
    </dgm:pt>
    <dgm:pt modelId="{C05D3D5E-12B8-4851-84C5-BEBCD7EE8020}">
      <dgm:prSet phldrT="[Texto]"/>
      <dgm:spPr/>
      <dgm:t>
        <a:bodyPr/>
        <a:lstStyle/>
        <a:p>
          <a:r>
            <a:rPr lang="es-ES" dirty="0"/>
            <a:t>Prevención lavado de activos </a:t>
          </a:r>
        </a:p>
      </dgm:t>
    </dgm:pt>
    <dgm:pt modelId="{9D289E15-12E9-41E7-A0F4-7172F6E8B5CE}" type="parTrans" cxnId="{97AFBDA6-BDDB-4602-ADAB-89DDD13FC4A3}">
      <dgm:prSet/>
      <dgm:spPr/>
      <dgm:t>
        <a:bodyPr/>
        <a:lstStyle/>
        <a:p>
          <a:endParaRPr lang="es-ES"/>
        </a:p>
      </dgm:t>
    </dgm:pt>
    <dgm:pt modelId="{038FF1D7-6C27-44B8-9DF6-FEBE9A4C0FFE}" type="sibTrans" cxnId="{97AFBDA6-BDDB-4602-ADAB-89DDD13FC4A3}">
      <dgm:prSet/>
      <dgm:spPr/>
      <dgm:t>
        <a:bodyPr/>
        <a:lstStyle/>
        <a:p>
          <a:endParaRPr lang="es-ES"/>
        </a:p>
      </dgm:t>
    </dgm:pt>
    <dgm:pt modelId="{C00F2C83-5393-4256-B552-BB94453C499B}">
      <dgm:prSet phldrT="[Texto]" custT="1"/>
      <dgm:spPr/>
      <dgm:t>
        <a:bodyPr/>
        <a:lstStyle/>
        <a:p>
          <a:r>
            <a:rPr lang="es-ES" sz="1200" dirty="0"/>
            <a:t>Trámite simplificado únicamente para montos inferiores a 3 SMLV (saldo y flujo) y subsidios del Estado</a:t>
          </a:r>
        </a:p>
      </dgm:t>
    </dgm:pt>
    <dgm:pt modelId="{F91577AC-60C1-447D-8830-53425EB5285C}" type="parTrans" cxnId="{4BC257F8-232C-476C-B26C-AEF138017362}">
      <dgm:prSet/>
      <dgm:spPr/>
      <dgm:t>
        <a:bodyPr/>
        <a:lstStyle/>
        <a:p>
          <a:endParaRPr lang="es-ES"/>
        </a:p>
      </dgm:t>
    </dgm:pt>
    <dgm:pt modelId="{A76B223E-4E04-4484-A845-51A407A2A8BC}" type="sibTrans" cxnId="{4BC257F8-232C-476C-B26C-AEF138017362}">
      <dgm:prSet/>
      <dgm:spPr/>
      <dgm:t>
        <a:bodyPr/>
        <a:lstStyle/>
        <a:p>
          <a:endParaRPr lang="es-ES"/>
        </a:p>
      </dgm:t>
    </dgm:pt>
    <dgm:pt modelId="{12B67255-8412-4FFB-9A01-98DD0E3A6214}">
      <dgm:prSet phldrT="[Texto]"/>
      <dgm:spPr/>
      <dgm:t>
        <a:bodyPr/>
        <a:lstStyle/>
        <a:p>
          <a:r>
            <a:rPr lang="es-ES" dirty="0"/>
            <a:t>Estabilidad del sistema</a:t>
          </a:r>
        </a:p>
      </dgm:t>
    </dgm:pt>
    <dgm:pt modelId="{E1AAC222-2272-45AC-9252-0E86AA96C9B5}" type="parTrans" cxnId="{D53B0F3B-48E5-49DA-900A-4EF5AD145D90}">
      <dgm:prSet/>
      <dgm:spPr/>
      <dgm:t>
        <a:bodyPr/>
        <a:lstStyle/>
        <a:p>
          <a:endParaRPr lang="es-ES"/>
        </a:p>
      </dgm:t>
    </dgm:pt>
    <dgm:pt modelId="{2B9384CE-3055-49D0-9121-CD5E4A62AEAB}" type="sibTrans" cxnId="{D53B0F3B-48E5-49DA-900A-4EF5AD145D90}">
      <dgm:prSet/>
      <dgm:spPr/>
      <dgm:t>
        <a:bodyPr/>
        <a:lstStyle/>
        <a:p>
          <a:endParaRPr lang="es-ES"/>
        </a:p>
      </dgm:t>
    </dgm:pt>
    <dgm:pt modelId="{95CD299E-32A8-4BEA-BA44-93AC1B29DF7F}">
      <dgm:prSet phldrT="[Texto]" custT="1"/>
      <dgm:spPr/>
      <dgm:t>
        <a:bodyPr/>
        <a:lstStyle/>
        <a:p>
          <a:r>
            <a:rPr lang="es-ES" sz="1200" dirty="0"/>
            <a:t>Conocimiento pleno del cliente para montos superiores.</a:t>
          </a:r>
        </a:p>
      </dgm:t>
    </dgm:pt>
    <dgm:pt modelId="{0C3E8EA0-515D-4907-8F5D-9250BD4DA09E}" type="parTrans" cxnId="{00241BBF-476A-40C2-8B48-0A7623265E14}">
      <dgm:prSet/>
      <dgm:spPr/>
      <dgm:t>
        <a:bodyPr/>
        <a:lstStyle/>
        <a:p>
          <a:endParaRPr lang="es-ES"/>
        </a:p>
      </dgm:t>
    </dgm:pt>
    <dgm:pt modelId="{E00F1182-B19C-43C0-B5F3-9C6D0E4F45B0}" type="sibTrans" cxnId="{00241BBF-476A-40C2-8B48-0A7623265E14}">
      <dgm:prSet/>
      <dgm:spPr/>
      <dgm:t>
        <a:bodyPr/>
        <a:lstStyle/>
        <a:p>
          <a:endParaRPr lang="es-ES"/>
        </a:p>
      </dgm:t>
    </dgm:pt>
    <dgm:pt modelId="{28C1E4B1-8281-4BD2-AD0F-3C17FF5471C7}">
      <dgm:prSet custT="1"/>
      <dgm:spPr/>
      <dgm:t>
        <a:bodyPr/>
        <a:lstStyle/>
        <a:p>
          <a:r>
            <a:rPr lang="es-ES" sz="1200" dirty="0"/>
            <a:t>Recursos captados deben permanecer encajados al 100% en un establecimiento de crédito o en </a:t>
          </a:r>
          <a:r>
            <a:rPr lang="es-ES" sz="1200" dirty="0" err="1"/>
            <a:t>Banrep</a:t>
          </a:r>
          <a:endParaRPr lang="es-ES" sz="1200" dirty="0"/>
        </a:p>
      </dgm:t>
    </dgm:pt>
    <dgm:pt modelId="{E7784308-16BA-4F7E-B514-4428A8E32370}" type="parTrans" cxnId="{0A9C1D94-B564-4D9B-A121-3FEF8206030A}">
      <dgm:prSet/>
      <dgm:spPr/>
      <dgm:t>
        <a:bodyPr/>
        <a:lstStyle/>
        <a:p>
          <a:endParaRPr lang="es-ES"/>
        </a:p>
      </dgm:t>
    </dgm:pt>
    <dgm:pt modelId="{8C53EF73-190C-42AE-9D7B-9BF2C5962EBA}" type="sibTrans" cxnId="{0A9C1D94-B564-4D9B-A121-3FEF8206030A}">
      <dgm:prSet/>
      <dgm:spPr/>
      <dgm:t>
        <a:bodyPr/>
        <a:lstStyle/>
        <a:p>
          <a:endParaRPr lang="es-ES"/>
        </a:p>
      </dgm:t>
    </dgm:pt>
    <dgm:pt modelId="{F2D554FF-9845-4765-A665-60281A180126}">
      <dgm:prSet custT="1"/>
      <dgm:spPr/>
      <dgm:t>
        <a:bodyPr/>
        <a:lstStyle/>
        <a:p>
          <a:r>
            <a:rPr lang="es-ES" sz="1200" dirty="0"/>
            <a:t>Relación de apalancamiento del 2% entre patrimonio técnico y depósitos.</a:t>
          </a:r>
        </a:p>
      </dgm:t>
    </dgm:pt>
    <dgm:pt modelId="{22B466AD-541C-4ECC-B93F-34B43E59D4D2}" type="parTrans" cxnId="{F67F1564-00FE-4615-8736-BCAF38778279}">
      <dgm:prSet/>
      <dgm:spPr/>
      <dgm:t>
        <a:bodyPr/>
        <a:lstStyle/>
        <a:p>
          <a:endParaRPr lang="es-ES"/>
        </a:p>
      </dgm:t>
    </dgm:pt>
    <dgm:pt modelId="{0AA5BA0B-0A71-4D2B-9276-53748F8A1645}" type="sibTrans" cxnId="{F67F1564-00FE-4615-8736-BCAF38778279}">
      <dgm:prSet/>
      <dgm:spPr/>
      <dgm:t>
        <a:bodyPr/>
        <a:lstStyle/>
        <a:p>
          <a:endParaRPr lang="es-ES"/>
        </a:p>
      </dgm:t>
    </dgm:pt>
    <dgm:pt modelId="{AEA4E8E9-9F3D-4543-9B34-6A24B5ACBB61}">
      <dgm:prSet phldrT="[Texto]" custT="1"/>
      <dgm:spPr/>
      <dgm:t>
        <a:bodyPr/>
        <a:lstStyle/>
        <a:p>
          <a:r>
            <a:rPr lang="es-ES" sz="1300" dirty="0"/>
            <a:t>Entidad vigilada por la SFC.</a:t>
          </a:r>
        </a:p>
      </dgm:t>
    </dgm:pt>
    <dgm:pt modelId="{8A435EFF-AB96-400C-B813-2E7B1F5D7723}" type="sibTrans" cxnId="{E7E31021-56E3-4B00-AF2D-B27994EB8154}">
      <dgm:prSet/>
      <dgm:spPr/>
      <dgm:t>
        <a:bodyPr/>
        <a:lstStyle/>
        <a:p>
          <a:endParaRPr lang="es-ES"/>
        </a:p>
      </dgm:t>
    </dgm:pt>
    <dgm:pt modelId="{84A6BC95-7A41-4181-B133-A8F146B48894}" type="parTrans" cxnId="{E7E31021-56E3-4B00-AF2D-B27994EB8154}">
      <dgm:prSet/>
      <dgm:spPr/>
      <dgm:t>
        <a:bodyPr/>
        <a:lstStyle/>
        <a:p>
          <a:endParaRPr lang="es-ES"/>
        </a:p>
      </dgm:t>
    </dgm:pt>
    <dgm:pt modelId="{8F6671DE-31AB-4F18-B293-F155880A69A2}">
      <dgm:prSet phldrT="[Texto]" custT="1"/>
      <dgm:spPr/>
      <dgm:t>
        <a:bodyPr/>
        <a:lstStyle/>
        <a:p>
          <a:r>
            <a:rPr lang="es-ES" sz="1300" dirty="0"/>
            <a:t>Protección del seguro de depósito de Fogafín.</a:t>
          </a:r>
        </a:p>
      </dgm:t>
    </dgm:pt>
    <dgm:pt modelId="{D4E8EA5A-0452-4B28-986F-4197C380DD39}" type="parTrans" cxnId="{147FFB4D-4299-4FBD-B9E5-957917BC4F33}">
      <dgm:prSet/>
      <dgm:spPr/>
      <dgm:t>
        <a:bodyPr/>
        <a:lstStyle/>
        <a:p>
          <a:endParaRPr lang="es-ES"/>
        </a:p>
      </dgm:t>
    </dgm:pt>
    <dgm:pt modelId="{9D740F51-C985-4719-A663-994E79396857}" type="sibTrans" cxnId="{147FFB4D-4299-4FBD-B9E5-957917BC4F33}">
      <dgm:prSet/>
      <dgm:spPr/>
      <dgm:t>
        <a:bodyPr/>
        <a:lstStyle/>
        <a:p>
          <a:endParaRPr lang="es-ES"/>
        </a:p>
      </dgm:t>
    </dgm:pt>
    <dgm:pt modelId="{E5F00E10-A7D6-4029-ADD4-2C1DDBFBF44B}">
      <dgm:prSet phldrT="[Texto]" custT="1"/>
      <dgm:spPr/>
      <dgm:t>
        <a:bodyPr/>
        <a:lstStyle/>
        <a:p>
          <a:r>
            <a:rPr lang="es-ES" sz="1300" dirty="0"/>
            <a:t>Cuenta con Defensor del Consumidor y esquema de protección de las demás entidades financieras</a:t>
          </a:r>
        </a:p>
      </dgm:t>
    </dgm:pt>
    <dgm:pt modelId="{B6DC4C3B-17CA-4CA9-9D6D-A4452E23F8D4}" type="parTrans" cxnId="{6642ABE9-522A-443A-9129-55324FD8FD7D}">
      <dgm:prSet/>
      <dgm:spPr/>
      <dgm:t>
        <a:bodyPr/>
        <a:lstStyle/>
        <a:p>
          <a:endParaRPr lang="es-ES"/>
        </a:p>
      </dgm:t>
    </dgm:pt>
    <dgm:pt modelId="{A3990FA5-35A0-4A97-8FF2-69AAA0A951FD}" type="sibTrans" cxnId="{6642ABE9-522A-443A-9129-55324FD8FD7D}">
      <dgm:prSet/>
      <dgm:spPr/>
      <dgm:t>
        <a:bodyPr/>
        <a:lstStyle/>
        <a:p>
          <a:endParaRPr lang="es-ES"/>
        </a:p>
      </dgm:t>
    </dgm:pt>
    <dgm:pt modelId="{1B23EF21-2BD1-4C99-BC00-EA4FACEE0A3D}">
      <dgm:prSet custT="1"/>
      <dgm:spPr/>
      <dgm:t>
        <a:bodyPr/>
        <a:lstStyle/>
        <a:p>
          <a:r>
            <a:rPr lang="es-ES" sz="1200" dirty="0" err="1"/>
            <a:t>Regals</a:t>
          </a:r>
          <a:r>
            <a:rPr lang="es-ES" sz="1200" dirty="0"/>
            <a:t> de gestión de riesgos (liquidez, operativos, </a:t>
          </a:r>
          <a:r>
            <a:rPr lang="es-ES" sz="1200" dirty="0" err="1"/>
            <a:t>etc</a:t>
          </a:r>
          <a:r>
            <a:rPr lang="es-ES" sz="1200" dirty="0"/>
            <a:t>)</a:t>
          </a:r>
        </a:p>
      </dgm:t>
    </dgm:pt>
    <dgm:pt modelId="{323EC81B-D7F2-4482-9766-2ADA92B58405}" type="parTrans" cxnId="{4F593792-BC28-44FF-B865-86B61C482036}">
      <dgm:prSet/>
      <dgm:spPr/>
      <dgm:t>
        <a:bodyPr/>
        <a:lstStyle/>
        <a:p>
          <a:endParaRPr lang="es-ES"/>
        </a:p>
      </dgm:t>
    </dgm:pt>
    <dgm:pt modelId="{54EE1E6D-DD77-451A-BEFD-B18B2F48CB74}" type="sibTrans" cxnId="{4F593792-BC28-44FF-B865-86B61C482036}">
      <dgm:prSet/>
      <dgm:spPr/>
      <dgm:t>
        <a:bodyPr/>
        <a:lstStyle/>
        <a:p>
          <a:endParaRPr lang="es-ES"/>
        </a:p>
      </dgm:t>
    </dgm:pt>
    <dgm:pt modelId="{D980C511-4CF5-4874-9E5E-42C9EBCFEEF7}" type="pres">
      <dgm:prSet presAssocID="{67CE2F2F-A2C1-4915-BD8C-2EF81FD5CCCE}" presName="linearFlow" presStyleCnt="0">
        <dgm:presLayoutVars>
          <dgm:dir/>
          <dgm:animLvl val="lvl"/>
          <dgm:resizeHandles/>
        </dgm:presLayoutVars>
      </dgm:prSet>
      <dgm:spPr/>
    </dgm:pt>
    <dgm:pt modelId="{C3620F0F-C9AF-4B7E-8178-155495356007}" type="pres">
      <dgm:prSet presAssocID="{228A080C-109C-4C43-B0DB-474F41785462}" presName="compositeNode" presStyleCnt="0">
        <dgm:presLayoutVars>
          <dgm:bulletEnabled val="1"/>
        </dgm:presLayoutVars>
      </dgm:prSet>
      <dgm:spPr/>
    </dgm:pt>
    <dgm:pt modelId="{8A28D9D6-4AA5-4865-8D56-8E9F981FC974}" type="pres">
      <dgm:prSet presAssocID="{228A080C-109C-4C43-B0DB-474F41785462}" presName="image" presStyleLbl="fgImgPlace1" presStyleIdx="0" presStyleCnt="3" custLinFactX="8802" custLinFactNeighborX="100000" custLinFactNeighborY="-45283"/>
      <dgm:spPr>
        <a:blipFill rotWithShape="1">
          <a:blip xmlns:r="http://schemas.openxmlformats.org/officeDocument/2006/relationships" r:embed="rId1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</dgm:pt>
    <dgm:pt modelId="{CB3C6B9F-4679-475F-8D7C-73B7AA56A243}" type="pres">
      <dgm:prSet presAssocID="{228A080C-109C-4C43-B0DB-474F41785462}" presName="childNode" presStyleLbl="node1" presStyleIdx="0" presStyleCnt="3">
        <dgm:presLayoutVars>
          <dgm:bulletEnabled val="1"/>
        </dgm:presLayoutVars>
      </dgm:prSet>
      <dgm:spPr/>
    </dgm:pt>
    <dgm:pt modelId="{9DE52C9E-1435-48F4-8E1A-1660317FA065}" type="pres">
      <dgm:prSet presAssocID="{228A080C-109C-4C43-B0DB-474F41785462}" presName="parentNode" presStyleLbl="revTx" presStyleIdx="0" presStyleCnt="3">
        <dgm:presLayoutVars>
          <dgm:chMax val="0"/>
          <dgm:bulletEnabled val="1"/>
        </dgm:presLayoutVars>
      </dgm:prSet>
      <dgm:spPr/>
    </dgm:pt>
    <dgm:pt modelId="{D105B6F1-F426-44C4-849A-2ECD3FAA0449}" type="pres">
      <dgm:prSet presAssocID="{94F3C758-B0E3-4908-9DC5-C7F136C1DD6B}" presName="sibTrans" presStyleCnt="0"/>
      <dgm:spPr/>
    </dgm:pt>
    <dgm:pt modelId="{15D45FC9-6FA5-4471-BDAC-AB367F13A471}" type="pres">
      <dgm:prSet presAssocID="{C05D3D5E-12B8-4851-84C5-BEBCD7EE8020}" presName="compositeNode" presStyleCnt="0">
        <dgm:presLayoutVars>
          <dgm:bulletEnabled val="1"/>
        </dgm:presLayoutVars>
      </dgm:prSet>
      <dgm:spPr/>
    </dgm:pt>
    <dgm:pt modelId="{DF4DC47B-98FD-4EF6-8622-4C1AD29569B7}" type="pres">
      <dgm:prSet presAssocID="{C05D3D5E-12B8-4851-84C5-BEBCD7EE8020}" presName="image" presStyleLbl="fgImgPlace1" presStyleIdx="1" presStyleCnt="3" custLinFactX="4916" custLinFactNeighborX="100000" custLinFactNeighborY="-45693"/>
      <dgm:spPr>
        <a:blipFill rotWithShape="1">
          <a:blip xmlns:r="http://schemas.openxmlformats.org/officeDocument/2006/relationships" r:embed="rId3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</dgm:pt>
    <dgm:pt modelId="{8D90437F-7646-47AF-AF26-04505602CD39}" type="pres">
      <dgm:prSet presAssocID="{C05D3D5E-12B8-4851-84C5-BEBCD7EE8020}" presName="childNode" presStyleLbl="node1" presStyleIdx="1" presStyleCnt="3">
        <dgm:presLayoutVars>
          <dgm:bulletEnabled val="1"/>
        </dgm:presLayoutVars>
      </dgm:prSet>
      <dgm:spPr/>
    </dgm:pt>
    <dgm:pt modelId="{B8E13E88-792F-4B96-BC62-1AF7A96C94C9}" type="pres">
      <dgm:prSet presAssocID="{C05D3D5E-12B8-4851-84C5-BEBCD7EE8020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C18B71A7-29C3-48D5-932E-6BDDFE889CE0}" type="pres">
      <dgm:prSet presAssocID="{038FF1D7-6C27-44B8-9DF6-FEBE9A4C0FFE}" presName="sibTrans" presStyleCnt="0"/>
      <dgm:spPr/>
    </dgm:pt>
    <dgm:pt modelId="{B801E9AC-CC1F-45F4-B21C-0D8DB04F0513}" type="pres">
      <dgm:prSet presAssocID="{12B67255-8412-4FFB-9A01-98DD0E3A6214}" presName="compositeNode" presStyleCnt="0">
        <dgm:presLayoutVars>
          <dgm:bulletEnabled val="1"/>
        </dgm:presLayoutVars>
      </dgm:prSet>
      <dgm:spPr/>
    </dgm:pt>
    <dgm:pt modelId="{B6100421-87CD-4820-B51B-BCF8501FE319}" type="pres">
      <dgm:prSet presAssocID="{12B67255-8412-4FFB-9A01-98DD0E3A6214}" presName="image" presStyleLbl="fgImgPlace1" presStyleIdx="2" presStyleCnt="3" custLinFactX="20144" custLinFactNeighborX="100000" custLinFactNeighborY="-45693"/>
      <dgm:spPr>
        <a:blipFill rotWithShape="1">
          <a:blip xmlns:r="http://schemas.openxmlformats.org/officeDocument/2006/relationships" r:embed="rId5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</dgm:pt>
    <dgm:pt modelId="{F6D711C6-ABEE-4777-A8CA-EC4F45B329CD}" type="pres">
      <dgm:prSet presAssocID="{12B67255-8412-4FFB-9A01-98DD0E3A6214}" presName="childNode" presStyleLbl="node1" presStyleIdx="2" presStyleCnt="3">
        <dgm:presLayoutVars>
          <dgm:bulletEnabled val="1"/>
        </dgm:presLayoutVars>
      </dgm:prSet>
      <dgm:spPr/>
    </dgm:pt>
    <dgm:pt modelId="{7E93C88A-007F-4690-A851-6219DC52EB41}" type="pres">
      <dgm:prSet presAssocID="{12B67255-8412-4FFB-9A01-98DD0E3A6214}" presName="parentNode" presStyleLbl="revTx" presStyleIdx="2" presStyleCnt="3">
        <dgm:presLayoutVars>
          <dgm:chMax val="0"/>
          <dgm:bulletEnabled val="1"/>
        </dgm:presLayoutVars>
      </dgm:prSet>
      <dgm:spPr/>
    </dgm:pt>
  </dgm:ptLst>
  <dgm:cxnLst>
    <dgm:cxn modelId="{A7551D02-EC09-439A-BA9B-CEC901AEBCAF}" type="presOf" srcId="{C00F2C83-5393-4256-B552-BB94453C499B}" destId="{8D90437F-7646-47AF-AF26-04505602CD39}" srcOrd="0" destOrd="0" presId="urn:microsoft.com/office/officeart/2005/8/layout/hList2"/>
    <dgm:cxn modelId="{0D40D903-73BD-4AE9-8303-511C451BEACA}" type="presOf" srcId="{67CE2F2F-A2C1-4915-BD8C-2EF81FD5CCCE}" destId="{D980C511-4CF5-4874-9E5E-42C9EBCFEEF7}" srcOrd="0" destOrd="0" presId="urn:microsoft.com/office/officeart/2005/8/layout/hList2"/>
    <dgm:cxn modelId="{E7E31021-56E3-4B00-AF2D-B27994EB8154}" srcId="{228A080C-109C-4C43-B0DB-474F41785462}" destId="{AEA4E8E9-9F3D-4543-9B34-6A24B5ACBB61}" srcOrd="0" destOrd="0" parTransId="{84A6BC95-7A41-4181-B133-A8F146B48894}" sibTransId="{8A435EFF-AB96-400C-B813-2E7B1F5D7723}"/>
    <dgm:cxn modelId="{D53B0F3B-48E5-49DA-900A-4EF5AD145D90}" srcId="{67CE2F2F-A2C1-4915-BD8C-2EF81FD5CCCE}" destId="{12B67255-8412-4FFB-9A01-98DD0E3A6214}" srcOrd="2" destOrd="0" parTransId="{E1AAC222-2272-45AC-9252-0E86AA96C9B5}" sibTransId="{2B9384CE-3055-49D0-9121-CD5E4A62AEAB}"/>
    <dgm:cxn modelId="{89544743-7DFB-4201-B650-7BE4ADF0B834}" type="presOf" srcId="{8F6671DE-31AB-4F18-B293-F155880A69A2}" destId="{CB3C6B9F-4679-475F-8D7C-73B7AA56A243}" srcOrd="0" destOrd="1" presId="urn:microsoft.com/office/officeart/2005/8/layout/hList2"/>
    <dgm:cxn modelId="{F67F1564-00FE-4615-8736-BCAF38778279}" srcId="{12B67255-8412-4FFB-9A01-98DD0E3A6214}" destId="{F2D554FF-9845-4765-A665-60281A180126}" srcOrd="1" destOrd="0" parTransId="{22B466AD-541C-4ECC-B93F-34B43E59D4D2}" sibTransId="{0AA5BA0B-0A71-4D2B-9276-53748F8A1645}"/>
    <dgm:cxn modelId="{62185D65-483B-4400-B9A8-F624A5776F4C}" type="presOf" srcId="{95CD299E-32A8-4BEA-BA44-93AC1B29DF7F}" destId="{8D90437F-7646-47AF-AF26-04505602CD39}" srcOrd="0" destOrd="1" presId="urn:microsoft.com/office/officeart/2005/8/layout/hList2"/>
    <dgm:cxn modelId="{CC7DE768-6A54-4FA8-B6CD-81823414EDC9}" type="presOf" srcId="{E5F00E10-A7D6-4029-ADD4-2C1DDBFBF44B}" destId="{CB3C6B9F-4679-475F-8D7C-73B7AA56A243}" srcOrd="0" destOrd="2" presId="urn:microsoft.com/office/officeart/2005/8/layout/hList2"/>
    <dgm:cxn modelId="{E294024A-F55F-4573-99EA-59FE3429B878}" type="presOf" srcId="{28C1E4B1-8281-4BD2-AD0F-3C17FF5471C7}" destId="{F6D711C6-ABEE-4777-A8CA-EC4F45B329CD}" srcOrd="0" destOrd="0" presId="urn:microsoft.com/office/officeart/2005/8/layout/hList2"/>
    <dgm:cxn modelId="{767CEA6C-0D1F-45BF-8FD9-DD36CE8C6E2A}" type="presOf" srcId="{F2D554FF-9845-4765-A665-60281A180126}" destId="{F6D711C6-ABEE-4777-A8CA-EC4F45B329CD}" srcOrd="0" destOrd="1" presId="urn:microsoft.com/office/officeart/2005/8/layout/hList2"/>
    <dgm:cxn modelId="{147FFB4D-4299-4FBD-B9E5-957917BC4F33}" srcId="{228A080C-109C-4C43-B0DB-474F41785462}" destId="{8F6671DE-31AB-4F18-B293-F155880A69A2}" srcOrd="1" destOrd="0" parTransId="{D4E8EA5A-0452-4B28-986F-4197C380DD39}" sibTransId="{9D740F51-C985-4719-A663-994E79396857}"/>
    <dgm:cxn modelId="{57A9334E-6108-4A34-94C3-2D55CEC2E92C}" type="presOf" srcId="{AEA4E8E9-9F3D-4543-9B34-6A24B5ACBB61}" destId="{CB3C6B9F-4679-475F-8D7C-73B7AA56A243}" srcOrd="0" destOrd="0" presId="urn:microsoft.com/office/officeart/2005/8/layout/hList2"/>
    <dgm:cxn modelId="{3BD1E76E-5CBF-4936-B883-31C7C4E18E99}" type="presOf" srcId="{12B67255-8412-4FFB-9A01-98DD0E3A6214}" destId="{7E93C88A-007F-4690-A851-6219DC52EB41}" srcOrd="0" destOrd="0" presId="urn:microsoft.com/office/officeart/2005/8/layout/hList2"/>
    <dgm:cxn modelId="{4C6F8E76-6B49-407E-91D6-539BD77EC563}" type="presOf" srcId="{C05D3D5E-12B8-4851-84C5-BEBCD7EE8020}" destId="{B8E13E88-792F-4B96-BC62-1AF7A96C94C9}" srcOrd="0" destOrd="0" presId="urn:microsoft.com/office/officeart/2005/8/layout/hList2"/>
    <dgm:cxn modelId="{F225D656-1C71-436D-9875-AC1E32CA4132}" srcId="{67CE2F2F-A2C1-4915-BD8C-2EF81FD5CCCE}" destId="{228A080C-109C-4C43-B0DB-474F41785462}" srcOrd="0" destOrd="0" parTransId="{5469C39A-C8B8-4AB5-9630-9A8F38AEE3B4}" sibTransId="{94F3C758-B0E3-4908-9DC5-C7F136C1DD6B}"/>
    <dgm:cxn modelId="{4F593792-BC28-44FF-B865-86B61C482036}" srcId="{12B67255-8412-4FFB-9A01-98DD0E3A6214}" destId="{1B23EF21-2BD1-4C99-BC00-EA4FACEE0A3D}" srcOrd="2" destOrd="0" parTransId="{323EC81B-D7F2-4482-9766-2ADA92B58405}" sibTransId="{54EE1E6D-DD77-451A-BEFD-B18B2F48CB74}"/>
    <dgm:cxn modelId="{0A9C1D94-B564-4D9B-A121-3FEF8206030A}" srcId="{12B67255-8412-4FFB-9A01-98DD0E3A6214}" destId="{28C1E4B1-8281-4BD2-AD0F-3C17FF5471C7}" srcOrd="0" destOrd="0" parTransId="{E7784308-16BA-4F7E-B514-4428A8E32370}" sibTransId="{8C53EF73-190C-42AE-9D7B-9BF2C5962EBA}"/>
    <dgm:cxn modelId="{97AFBDA6-BDDB-4602-ADAB-89DDD13FC4A3}" srcId="{67CE2F2F-A2C1-4915-BD8C-2EF81FD5CCCE}" destId="{C05D3D5E-12B8-4851-84C5-BEBCD7EE8020}" srcOrd="1" destOrd="0" parTransId="{9D289E15-12E9-41E7-A0F4-7172F6E8B5CE}" sibTransId="{038FF1D7-6C27-44B8-9DF6-FEBE9A4C0FFE}"/>
    <dgm:cxn modelId="{00241BBF-476A-40C2-8B48-0A7623265E14}" srcId="{C05D3D5E-12B8-4851-84C5-BEBCD7EE8020}" destId="{95CD299E-32A8-4BEA-BA44-93AC1B29DF7F}" srcOrd="1" destOrd="0" parTransId="{0C3E8EA0-515D-4907-8F5D-9250BD4DA09E}" sibTransId="{E00F1182-B19C-43C0-B5F3-9C6D0E4F45B0}"/>
    <dgm:cxn modelId="{CB8886C0-9ADF-410A-8DB6-A952F038B024}" type="presOf" srcId="{228A080C-109C-4C43-B0DB-474F41785462}" destId="{9DE52C9E-1435-48F4-8E1A-1660317FA065}" srcOrd="0" destOrd="0" presId="urn:microsoft.com/office/officeart/2005/8/layout/hList2"/>
    <dgm:cxn modelId="{C7EDA2C6-B9BF-4F12-936A-6DADCBD0EE50}" type="presOf" srcId="{1B23EF21-2BD1-4C99-BC00-EA4FACEE0A3D}" destId="{F6D711C6-ABEE-4777-A8CA-EC4F45B329CD}" srcOrd="0" destOrd="2" presId="urn:microsoft.com/office/officeart/2005/8/layout/hList2"/>
    <dgm:cxn modelId="{6642ABE9-522A-443A-9129-55324FD8FD7D}" srcId="{228A080C-109C-4C43-B0DB-474F41785462}" destId="{E5F00E10-A7D6-4029-ADD4-2C1DDBFBF44B}" srcOrd="2" destOrd="0" parTransId="{B6DC4C3B-17CA-4CA9-9D6D-A4452E23F8D4}" sibTransId="{A3990FA5-35A0-4A97-8FF2-69AAA0A951FD}"/>
    <dgm:cxn modelId="{4BC257F8-232C-476C-B26C-AEF138017362}" srcId="{C05D3D5E-12B8-4851-84C5-BEBCD7EE8020}" destId="{C00F2C83-5393-4256-B552-BB94453C499B}" srcOrd="0" destOrd="0" parTransId="{F91577AC-60C1-447D-8830-53425EB5285C}" sibTransId="{A76B223E-4E04-4484-A845-51A407A2A8BC}"/>
    <dgm:cxn modelId="{57F736C0-0FF7-4A84-A34D-8E88126D3C12}" type="presParOf" srcId="{D980C511-4CF5-4874-9E5E-42C9EBCFEEF7}" destId="{C3620F0F-C9AF-4B7E-8178-155495356007}" srcOrd="0" destOrd="0" presId="urn:microsoft.com/office/officeart/2005/8/layout/hList2"/>
    <dgm:cxn modelId="{BEDDB411-F59C-46AB-8773-6E8995EA16A8}" type="presParOf" srcId="{C3620F0F-C9AF-4B7E-8178-155495356007}" destId="{8A28D9D6-4AA5-4865-8D56-8E9F981FC974}" srcOrd="0" destOrd="0" presId="urn:microsoft.com/office/officeart/2005/8/layout/hList2"/>
    <dgm:cxn modelId="{EFC64429-B246-40CD-8C67-9BB64935FCDF}" type="presParOf" srcId="{C3620F0F-C9AF-4B7E-8178-155495356007}" destId="{CB3C6B9F-4679-475F-8D7C-73B7AA56A243}" srcOrd="1" destOrd="0" presId="urn:microsoft.com/office/officeart/2005/8/layout/hList2"/>
    <dgm:cxn modelId="{6A1A2811-91B7-4075-A70C-60DFF1779C87}" type="presParOf" srcId="{C3620F0F-C9AF-4B7E-8178-155495356007}" destId="{9DE52C9E-1435-48F4-8E1A-1660317FA065}" srcOrd="2" destOrd="0" presId="urn:microsoft.com/office/officeart/2005/8/layout/hList2"/>
    <dgm:cxn modelId="{078511E4-0B24-4A4C-9038-7372E8030D1D}" type="presParOf" srcId="{D980C511-4CF5-4874-9E5E-42C9EBCFEEF7}" destId="{D105B6F1-F426-44C4-849A-2ECD3FAA0449}" srcOrd="1" destOrd="0" presId="urn:microsoft.com/office/officeart/2005/8/layout/hList2"/>
    <dgm:cxn modelId="{DF00435F-56B9-4698-903E-7A7AF4F51BEB}" type="presParOf" srcId="{D980C511-4CF5-4874-9E5E-42C9EBCFEEF7}" destId="{15D45FC9-6FA5-4471-BDAC-AB367F13A471}" srcOrd="2" destOrd="0" presId="urn:microsoft.com/office/officeart/2005/8/layout/hList2"/>
    <dgm:cxn modelId="{E2157383-65BB-477B-AFEF-EEA4508E5E16}" type="presParOf" srcId="{15D45FC9-6FA5-4471-BDAC-AB367F13A471}" destId="{DF4DC47B-98FD-4EF6-8622-4C1AD29569B7}" srcOrd="0" destOrd="0" presId="urn:microsoft.com/office/officeart/2005/8/layout/hList2"/>
    <dgm:cxn modelId="{AE5B8DDA-CD5E-4DDB-8C4B-0F2B09F415F9}" type="presParOf" srcId="{15D45FC9-6FA5-4471-BDAC-AB367F13A471}" destId="{8D90437F-7646-47AF-AF26-04505602CD39}" srcOrd="1" destOrd="0" presId="urn:microsoft.com/office/officeart/2005/8/layout/hList2"/>
    <dgm:cxn modelId="{38F33B0A-7295-49B8-A6C3-67D39B2A9E16}" type="presParOf" srcId="{15D45FC9-6FA5-4471-BDAC-AB367F13A471}" destId="{B8E13E88-792F-4B96-BC62-1AF7A96C94C9}" srcOrd="2" destOrd="0" presId="urn:microsoft.com/office/officeart/2005/8/layout/hList2"/>
    <dgm:cxn modelId="{FD80D76F-1076-4E69-BDCD-A05A6F2E33C7}" type="presParOf" srcId="{D980C511-4CF5-4874-9E5E-42C9EBCFEEF7}" destId="{C18B71A7-29C3-48D5-932E-6BDDFE889CE0}" srcOrd="3" destOrd="0" presId="urn:microsoft.com/office/officeart/2005/8/layout/hList2"/>
    <dgm:cxn modelId="{833A4B32-7218-430D-BAAB-B078F5C30209}" type="presParOf" srcId="{D980C511-4CF5-4874-9E5E-42C9EBCFEEF7}" destId="{B801E9AC-CC1F-45F4-B21C-0D8DB04F0513}" srcOrd="4" destOrd="0" presId="urn:microsoft.com/office/officeart/2005/8/layout/hList2"/>
    <dgm:cxn modelId="{38F1B973-0D1F-440B-A8E7-9CAD7B52BB17}" type="presParOf" srcId="{B801E9AC-CC1F-45F4-B21C-0D8DB04F0513}" destId="{B6100421-87CD-4820-B51B-BCF8501FE319}" srcOrd="0" destOrd="0" presId="urn:microsoft.com/office/officeart/2005/8/layout/hList2"/>
    <dgm:cxn modelId="{367706D1-287F-49A2-A765-A76C1A844511}" type="presParOf" srcId="{B801E9AC-CC1F-45F4-B21C-0D8DB04F0513}" destId="{F6D711C6-ABEE-4777-A8CA-EC4F45B329CD}" srcOrd="1" destOrd="0" presId="urn:microsoft.com/office/officeart/2005/8/layout/hList2"/>
    <dgm:cxn modelId="{669DC0CF-8DA2-490D-AC85-138117137F60}" type="presParOf" srcId="{B801E9AC-CC1F-45F4-B21C-0D8DB04F0513}" destId="{7E93C88A-007F-4690-A851-6219DC52EB41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EFDCE95-C549-4B4F-A540-3F437BCE14E9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D0574ADC-FA2F-4C9F-AD4A-0F0D2E0ED592}">
      <dgm:prSet phldrT="[Texto]"/>
      <dgm:spPr>
        <a:solidFill>
          <a:srgbClr val="5E903C"/>
        </a:solidFill>
        <a:ln>
          <a:solidFill>
            <a:srgbClr val="5E903C"/>
          </a:solidFill>
        </a:ln>
      </dgm:spPr>
      <dgm:t>
        <a:bodyPr/>
        <a:lstStyle/>
        <a:p>
          <a:r>
            <a:rPr lang="es-CO" b="1" dirty="0"/>
            <a:t>Modelos Novedosos (</a:t>
          </a:r>
          <a:r>
            <a:rPr lang="es-CO" b="1" dirty="0" err="1"/>
            <a:t>Regulatory</a:t>
          </a:r>
          <a:r>
            <a:rPr lang="es-CO" b="1" dirty="0"/>
            <a:t> Sandbox)</a:t>
          </a:r>
          <a:endParaRPr lang="es-ES" b="1" dirty="0"/>
        </a:p>
      </dgm:t>
    </dgm:pt>
    <dgm:pt modelId="{7CFA13BD-4242-4489-9622-48996E350C2E}" type="parTrans" cxnId="{0B341DBD-367B-44A6-AD46-F10202713293}">
      <dgm:prSet/>
      <dgm:spPr/>
      <dgm:t>
        <a:bodyPr/>
        <a:lstStyle/>
        <a:p>
          <a:endParaRPr lang="es-ES"/>
        </a:p>
      </dgm:t>
    </dgm:pt>
    <dgm:pt modelId="{1643B5ED-85CC-40A8-B227-8614FF730030}" type="sibTrans" cxnId="{0B341DBD-367B-44A6-AD46-F10202713293}">
      <dgm:prSet/>
      <dgm:spPr/>
      <dgm:t>
        <a:bodyPr/>
        <a:lstStyle/>
        <a:p>
          <a:endParaRPr lang="es-ES"/>
        </a:p>
      </dgm:t>
    </dgm:pt>
    <dgm:pt modelId="{E63A9EE4-1223-464A-937F-201815137648}">
      <dgm:prSet phldrT="[Texto]"/>
      <dgm:spPr>
        <a:solidFill>
          <a:srgbClr val="5E903C"/>
        </a:solidFill>
        <a:ln>
          <a:solidFill>
            <a:srgbClr val="5E903C"/>
          </a:solidFill>
        </a:ln>
      </dgm:spPr>
      <dgm:t>
        <a:bodyPr/>
        <a:lstStyle/>
        <a:p>
          <a:r>
            <a:rPr lang="es-CO" b="1" dirty="0"/>
            <a:t>Interfaces de programación de aplicaciones (</a:t>
          </a:r>
          <a:r>
            <a:rPr lang="es-CO" b="1" dirty="0" err="1"/>
            <a:t>APIs</a:t>
          </a:r>
          <a:r>
            <a:rPr lang="es-CO" b="1" dirty="0"/>
            <a:t>)</a:t>
          </a:r>
          <a:endParaRPr lang="es-ES" b="1" dirty="0"/>
        </a:p>
      </dgm:t>
    </dgm:pt>
    <dgm:pt modelId="{F6CBBDB9-7ACA-4D12-A256-D84514FF73A3}" type="parTrans" cxnId="{FB29CA02-DF15-406F-99BB-0D1E48F88109}">
      <dgm:prSet/>
      <dgm:spPr/>
      <dgm:t>
        <a:bodyPr/>
        <a:lstStyle/>
        <a:p>
          <a:endParaRPr lang="es-ES"/>
        </a:p>
      </dgm:t>
    </dgm:pt>
    <dgm:pt modelId="{5FA26D06-2944-49BE-94C2-A5BE902826E0}" type="sibTrans" cxnId="{FB29CA02-DF15-406F-99BB-0D1E48F88109}">
      <dgm:prSet/>
      <dgm:spPr/>
      <dgm:t>
        <a:bodyPr/>
        <a:lstStyle/>
        <a:p>
          <a:endParaRPr lang="es-ES"/>
        </a:p>
      </dgm:t>
    </dgm:pt>
    <dgm:pt modelId="{16BB23BB-5BAD-4564-B41E-2C296593B377}">
      <dgm:prSet phldrT="[Texto]"/>
      <dgm:spPr>
        <a:solidFill>
          <a:srgbClr val="5E903C"/>
        </a:solidFill>
        <a:ln>
          <a:solidFill>
            <a:srgbClr val="5E903C"/>
          </a:solidFill>
        </a:ln>
      </dgm:spPr>
      <dgm:t>
        <a:bodyPr/>
        <a:lstStyle/>
        <a:p>
          <a:r>
            <a:rPr lang="es-CO" b="1" dirty="0"/>
            <a:t>Grupo de innovación financiera</a:t>
          </a:r>
          <a:endParaRPr lang="es-ES" b="1" dirty="0"/>
        </a:p>
      </dgm:t>
    </dgm:pt>
    <dgm:pt modelId="{84FDB6A1-21F1-4BB8-83C8-267C84A80292}" type="parTrans" cxnId="{812148EF-5ABA-41B1-8590-95A68CD79BDE}">
      <dgm:prSet/>
      <dgm:spPr/>
      <dgm:t>
        <a:bodyPr/>
        <a:lstStyle/>
        <a:p>
          <a:endParaRPr lang="es-ES"/>
        </a:p>
      </dgm:t>
    </dgm:pt>
    <dgm:pt modelId="{EA41A2C5-B3FB-428D-A281-49ACBFCCFCE2}" type="sibTrans" cxnId="{812148EF-5ABA-41B1-8590-95A68CD79BDE}">
      <dgm:prSet/>
      <dgm:spPr/>
      <dgm:t>
        <a:bodyPr/>
        <a:lstStyle/>
        <a:p>
          <a:endParaRPr lang="es-ES"/>
        </a:p>
      </dgm:t>
    </dgm:pt>
    <dgm:pt modelId="{4494C42A-6D70-497C-9FE4-D9BD7D7EDABA}">
      <dgm:prSet/>
      <dgm:spPr>
        <a:ln>
          <a:solidFill>
            <a:srgbClr val="5E903C"/>
          </a:solidFill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CO" dirty="0">
              <a:solidFill>
                <a:schemeClr val="bg2">
                  <a:lumMod val="25000"/>
                </a:schemeClr>
              </a:solidFill>
            </a:rPr>
            <a:t>Espacio seguro bajo el cual se permite realizar una actividad regulada a través de un régimen regulatorio ad hoc por un periodo de tiempo limitado. </a:t>
          </a:r>
          <a:endParaRPr lang="es-ES" dirty="0">
            <a:solidFill>
              <a:schemeClr val="bg2">
                <a:lumMod val="25000"/>
              </a:schemeClr>
            </a:solidFill>
          </a:endParaRPr>
        </a:p>
      </dgm:t>
    </dgm:pt>
    <dgm:pt modelId="{71E38D66-2DEC-46AC-8F3B-9CB0289B51AF}" type="parTrans" cxnId="{4A61F409-C9ED-49A3-A023-B5F7FDABBB32}">
      <dgm:prSet/>
      <dgm:spPr/>
      <dgm:t>
        <a:bodyPr/>
        <a:lstStyle/>
        <a:p>
          <a:endParaRPr lang="es-ES"/>
        </a:p>
      </dgm:t>
    </dgm:pt>
    <dgm:pt modelId="{0375A69E-C77A-424F-BBF3-670FF3189E28}" type="sibTrans" cxnId="{4A61F409-C9ED-49A3-A023-B5F7FDABBB32}">
      <dgm:prSet/>
      <dgm:spPr/>
      <dgm:t>
        <a:bodyPr/>
        <a:lstStyle/>
        <a:p>
          <a:endParaRPr lang="es-ES"/>
        </a:p>
      </dgm:t>
    </dgm:pt>
    <dgm:pt modelId="{C72A349B-6EDE-4772-964A-97A29349ED4D}">
      <dgm:prSet/>
      <dgm:spPr>
        <a:ln>
          <a:solidFill>
            <a:srgbClr val="5E903C"/>
          </a:solidFill>
        </a:ln>
      </dgm:spPr>
      <dgm:t>
        <a:bodyPr/>
        <a:lstStyle/>
        <a:p>
          <a:r>
            <a:rPr lang="es-CO" dirty="0">
              <a:solidFill>
                <a:schemeClr val="bg2">
                  <a:lumMod val="25000"/>
                </a:schemeClr>
              </a:solidFill>
            </a:rPr>
            <a:t>Esquema válido para que puedan participar de la innovación tanto emprendedores como instituciones financieras establecidas. </a:t>
          </a:r>
        </a:p>
      </dgm:t>
    </dgm:pt>
    <dgm:pt modelId="{AD11C336-1513-4516-A624-FE3CF1045AF8}" type="parTrans" cxnId="{13E3415B-1787-45B5-82CD-F6F8065F1612}">
      <dgm:prSet/>
      <dgm:spPr/>
      <dgm:t>
        <a:bodyPr/>
        <a:lstStyle/>
        <a:p>
          <a:endParaRPr lang="es-ES"/>
        </a:p>
      </dgm:t>
    </dgm:pt>
    <dgm:pt modelId="{6F5E1E39-4D51-4D5F-B19A-7741810B0872}" type="sibTrans" cxnId="{13E3415B-1787-45B5-82CD-F6F8065F1612}">
      <dgm:prSet/>
      <dgm:spPr/>
      <dgm:t>
        <a:bodyPr/>
        <a:lstStyle/>
        <a:p>
          <a:endParaRPr lang="es-ES"/>
        </a:p>
      </dgm:t>
    </dgm:pt>
    <dgm:pt modelId="{5FC1B93D-46F9-4B00-A403-B6F33EF18796}">
      <dgm:prSet/>
      <dgm:spPr>
        <a:ln>
          <a:solidFill>
            <a:srgbClr val="5E903C"/>
          </a:solidFill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CO" dirty="0">
              <a:solidFill>
                <a:schemeClr val="bg2">
                  <a:lumMod val="25000"/>
                </a:schemeClr>
              </a:solidFill>
            </a:rPr>
            <a:t>Especificaciones tecnológicas usadas por aplicaciones para comunicarse con entidades financieras.</a:t>
          </a:r>
          <a:endParaRPr lang="es-ES" dirty="0">
            <a:solidFill>
              <a:schemeClr val="bg2">
                <a:lumMod val="25000"/>
              </a:schemeClr>
            </a:solidFill>
          </a:endParaRPr>
        </a:p>
      </dgm:t>
    </dgm:pt>
    <dgm:pt modelId="{8CA24E40-6012-49B4-8DA7-FE2E92239583}" type="parTrans" cxnId="{A3F7C75C-F28C-4CBC-AF41-026DA82E0D54}">
      <dgm:prSet/>
      <dgm:spPr/>
      <dgm:t>
        <a:bodyPr/>
        <a:lstStyle/>
        <a:p>
          <a:endParaRPr lang="es-ES"/>
        </a:p>
      </dgm:t>
    </dgm:pt>
    <dgm:pt modelId="{D0B3B828-2781-4282-8369-10E938508F0A}" type="sibTrans" cxnId="{A3F7C75C-F28C-4CBC-AF41-026DA82E0D54}">
      <dgm:prSet/>
      <dgm:spPr/>
      <dgm:t>
        <a:bodyPr/>
        <a:lstStyle/>
        <a:p>
          <a:endParaRPr lang="es-ES"/>
        </a:p>
      </dgm:t>
    </dgm:pt>
    <dgm:pt modelId="{4003C642-A90D-44FA-89E1-D56CB3F52163}">
      <dgm:prSet/>
      <dgm:spPr>
        <a:ln>
          <a:solidFill>
            <a:srgbClr val="5E903C"/>
          </a:solidFill>
        </a:ln>
      </dgm:spPr>
      <dgm:t>
        <a:bodyPr/>
        <a:lstStyle/>
        <a:p>
          <a:r>
            <a:rPr lang="es-CO" dirty="0">
              <a:solidFill>
                <a:schemeClr val="bg2">
                  <a:lumMod val="25000"/>
                </a:schemeClr>
              </a:solidFill>
            </a:rPr>
            <a:t>Se busca la interconectividad entre entidades financieras para mejorar la experiencia del cliente y creas nuevos mercados a través de servicios de valor agregado. </a:t>
          </a:r>
        </a:p>
      </dgm:t>
    </dgm:pt>
    <dgm:pt modelId="{35B59553-F680-4A88-B830-F0858C4969A5}" type="parTrans" cxnId="{2803BC6A-7B35-4712-8BE2-6B10A6531C86}">
      <dgm:prSet/>
      <dgm:spPr/>
      <dgm:t>
        <a:bodyPr/>
        <a:lstStyle/>
        <a:p>
          <a:endParaRPr lang="es-ES"/>
        </a:p>
      </dgm:t>
    </dgm:pt>
    <dgm:pt modelId="{3E6F3C95-857D-4A46-BDE8-7DED658111AC}" type="sibTrans" cxnId="{2803BC6A-7B35-4712-8BE2-6B10A6531C86}">
      <dgm:prSet/>
      <dgm:spPr/>
      <dgm:t>
        <a:bodyPr/>
        <a:lstStyle/>
        <a:p>
          <a:endParaRPr lang="es-ES"/>
        </a:p>
      </dgm:t>
    </dgm:pt>
    <dgm:pt modelId="{FB0CC780-166A-4E82-8722-2A54D3575220}">
      <dgm:prSet/>
      <dgm:spPr>
        <a:ln>
          <a:solidFill>
            <a:srgbClr val="5E903C"/>
          </a:solidFill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CO" dirty="0">
              <a:solidFill>
                <a:schemeClr val="bg2">
                  <a:lumMod val="25000"/>
                </a:schemeClr>
              </a:solidFill>
            </a:rPr>
            <a:t>Órgano de consulta, asesoría y coordinación entre los sectores público-privado para intercambiar ideas, impulsar el desarrollo de la industria y planear su regulación futura. </a:t>
          </a:r>
          <a:endParaRPr lang="es-ES" dirty="0">
            <a:solidFill>
              <a:schemeClr val="bg2">
                <a:lumMod val="25000"/>
              </a:schemeClr>
            </a:solidFill>
          </a:endParaRPr>
        </a:p>
      </dgm:t>
    </dgm:pt>
    <dgm:pt modelId="{DE4A4B54-21BB-410B-8D42-CF64DF652631}" type="parTrans" cxnId="{F6C62362-18F6-4376-959B-BBB1EE8BB528}">
      <dgm:prSet/>
      <dgm:spPr/>
      <dgm:t>
        <a:bodyPr/>
        <a:lstStyle/>
        <a:p>
          <a:endParaRPr lang="es-ES"/>
        </a:p>
      </dgm:t>
    </dgm:pt>
    <dgm:pt modelId="{034E6A73-B76C-4AD7-9F8B-895EBB946F71}" type="sibTrans" cxnId="{F6C62362-18F6-4376-959B-BBB1EE8BB528}">
      <dgm:prSet/>
      <dgm:spPr/>
      <dgm:t>
        <a:bodyPr/>
        <a:lstStyle/>
        <a:p>
          <a:endParaRPr lang="es-ES"/>
        </a:p>
      </dgm:t>
    </dgm:pt>
    <dgm:pt modelId="{6725BDBB-632A-4B0D-A63A-E6D3EB948F6B}">
      <dgm:prSet/>
      <dgm:spPr>
        <a:ln>
          <a:solidFill>
            <a:srgbClr val="5E903C"/>
          </a:solidFill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endParaRPr lang="es-ES" dirty="0">
            <a:solidFill>
              <a:schemeClr val="bg2">
                <a:lumMod val="25000"/>
              </a:schemeClr>
            </a:solidFill>
          </a:endParaRPr>
        </a:p>
      </dgm:t>
    </dgm:pt>
    <dgm:pt modelId="{498CE0F8-5F30-4063-A000-94150AE060DC}" type="parTrans" cxnId="{B53D3A2E-87F1-4C03-BB05-4D66D427F204}">
      <dgm:prSet/>
      <dgm:spPr/>
      <dgm:t>
        <a:bodyPr/>
        <a:lstStyle/>
        <a:p>
          <a:endParaRPr lang="es-ES"/>
        </a:p>
      </dgm:t>
    </dgm:pt>
    <dgm:pt modelId="{45DC1645-5A0C-48AF-9B57-A2729FB7A04C}" type="sibTrans" cxnId="{B53D3A2E-87F1-4C03-BB05-4D66D427F204}">
      <dgm:prSet/>
      <dgm:spPr/>
      <dgm:t>
        <a:bodyPr/>
        <a:lstStyle/>
        <a:p>
          <a:endParaRPr lang="es-ES"/>
        </a:p>
      </dgm:t>
    </dgm:pt>
    <dgm:pt modelId="{BF74D523-F9D8-4AD0-911C-DE64B67910B6}">
      <dgm:prSet/>
      <dgm:spPr>
        <a:ln>
          <a:solidFill>
            <a:srgbClr val="5E903C"/>
          </a:solidFill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endParaRPr lang="es-ES" dirty="0">
            <a:solidFill>
              <a:schemeClr val="bg2">
                <a:lumMod val="25000"/>
              </a:schemeClr>
            </a:solidFill>
          </a:endParaRPr>
        </a:p>
      </dgm:t>
    </dgm:pt>
    <dgm:pt modelId="{51B3ADEB-2276-43B7-8CC0-43B20C2F1D39}" type="parTrans" cxnId="{4F93A186-2E7B-4740-8BFB-1FBEC44CCF9F}">
      <dgm:prSet/>
      <dgm:spPr/>
      <dgm:t>
        <a:bodyPr/>
        <a:lstStyle/>
        <a:p>
          <a:endParaRPr lang="es-ES"/>
        </a:p>
      </dgm:t>
    </dgm:pt>
    <dgm:pt modelId="{A66FEBDF-0724-490A-9A8B-B490432207B5}" type="sibTrans" cxnId="{4F93A186-2E7B-4740-8BFB-1FBEC44CCF9F}">
      <dgm:prSet/>
      <dgm:spPr/>
      <dgm:t>
        <a:bodyPr/>
        <a:lstStyle/>
        <a:p>
          <a:endParaRPr lang="es-ES"/>
        </a:p>
      </dgm:t>
    </dgm:pt>
    <dgm:pt modelId="{DAC34D2B-BC01-41C1-9DCC-8179C0494628}" type="pres">
      <dgm:prSet presAssocID="{CEFDCE95-C549-4B4F-A540-3F437BCE14E9}" presName="diagram" presStyleCnt="0">
        <dgm:presLayoutVars>
          <dgm:dir/>
          <dgm:animLvl val="lvl"/>
          <dgm:resizeHandles val="exact"/>
        </dgm:presLayoutVars>
      </dgm:prSet>
      <dgm:spPr/>
    </dgm:pt>
    <dgm:pt modelId="{AF97FCBA-7B6F-42E8-9ED1-F9710E46F3C3}" type="pres">
      <dgm:prSet presAssocID="{D0574ADC-FA2F-4C9F-AD4A-0F0D2E0ED592}" presName="compNode" presStyleCnt="0"/>
      <dgm:spPr/>
    </dgm:pt>
    <dgm:pt modelId="{BE2EC9CF-7381-405E-AAA5-C86A2D6F29EF}" type="pres">
      <dgm:prSet presAssocID="{D0574ADC-FA2F-4C9F-AD4A-0F0D2E0ED592}" presName="childRect" presStyleLbl="bgAcc1" presStyleIdx="0" presStyleCnt="3">
        <dgm:presLayoutVars>
          <dgm:bulletEnabled val="1"/>
        </dgm:presLayoutVars>
      </dgm:prSet>
      <dgm:spPr/>
    </dgm:pt>
    <dgm:pt modelId="{24528A2C-0477-45FC-A6F7-2115254F709A}" type="pres">
      <dgm:prSet presAssocID="{D0574ADC-FA2F-4C9F-AD4A-0F0D2E0ED592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C7C65ED2-C649-42B4-89BC-909123562D2C}" type="pres">
      <dgm:prSet presAssocID="{D0574ADC-FA2F-4C9F-AD4A-0F0D2E0ED592}" presName="parentRect" presStyleLbl="alignNode1" presStyleIdx="0" presStyleCnt="3"/>
      <dgm:spPr/>
    </dgm:pt>
    <dgm:pt modelId="{A93C9789-C19E-4F02-80D6-C35342C108AF}" type="pres">
      <dgm:prSet presAssocID="{D0574ADC-FA2F-4C9F-AD4A-0F0D2E0ED592}" presName="adorn" presStyleLbl="fgAccFollowNode1" presStyleIdx="0" presStyleCnt="3"/>
      <dgm:spPr/>
    </dgm:pt>
    <dgm:pt modelId="{9738BC67-6D9E-42DD-B7EC-5B60EDDA4F11}" type="pres">
      <dgm:prSet presAssocID="{1643B5ED-85CC-40A8-B227-8614FF730030}" presName="sibTrans" presStyleLbl="sibTrans2D1" presStyleIdx="0" presStyleCnt="0"/>
      <dgm:spPr/>
    </dgm:pt>
    <dgm:pt modelId="{77FCC3FF-9F12-4F4A-AE9B-8B27329D7858}" type="pres">
      <dgm:prSet presAssocID="{E63A9EE4-1223-464A-937F-201815137648}" presName="compNode" presStyleCnt="0"/>
      <dgm:spPr/>
    </dgm:pt>
    <dgm:pt modelId="{7D73C6D6-1A58-4BC2-B998-9FF17ABB6617}" type="pres">
      <dgm:prSet presAssocID="{E63A9EE4-1223-464A-937F-201815137648}" presName="childRect" presStyleLbl="bgAcc1" presStyleIdx="1" presStyleCnt="3">
        <dgm:presLayoutVars>
          <dgm:bulletEnabled val="1"/>
        </dgm:presLayoutVars>
      </dgm:prSet>
      <dgm:spPr/>
    </dgm:pt>
    <dgm:pt modelId="{FE48B915-07B1-497C-9124-C0304F02D6F6}" type="pres">
      <dgm:prSet presAssocID="{E63A9EE4-1223-464A-937F-201815137648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5FDEBC43-35BA-4496-8986-ACA7D4D6445B}" type="pres">
      <dgm:prSet presAssocID="{E63A9EE4-1223-464A-937F-201815137648}" presName="parentRect" presStyleLbl="alignNode1" presStyleIdx="1" presStyleCnt="3"/>
      <dgm:spPr/>
    </dgm:pt>
    <dgm:pt modelId="{CB57E6B1-784F-4811-A644-47848214B281}" type="pres">
      <dgm:prSet presAssocID="{E63A9EE4-1223-464A-937F-201815137648}" presName="adorn" presStyleLbl="fgAccFollowNode1" presStyleIdx="1" presStyleCnt="3"/>
      <dgm:spPr/>
    </dgm:pt>
    <dgm:pt modelId="{F5C36FB6-251D-4B66-BFDB-21A410799C8B}" type="pres">
      <dgm:prSet presAssocID="{5FA26D06-2944-49BE-94C2-A5BE902826E0}" presName="sibTrans" presStyleLbl="sibTrans2D1" presStyleIdx="0" presStyleCnt="0"/>
      <dgm:spPr/>
    </dgm:pt>
    <dgm:pt modelId="{D52F30CF-FE77-4EC7-B5C4-AF1BB6504BFB}" type="pres">
      <dgm:prSet presAssocID="{16BB23BB-5BAD-4564-B41E-2C296593B377}" presName="compNode" presStyleCnt="0"/>
      <dgm:spPr/>
    </dgm:pt>
    <dgm:pt modelId="{3FD65881-F9B9-458E-97A0-F80AF6B89067}" type="pres">
      <dgm:prSet presAssocID="{16BB23BB-5BAD-4564-B41E-2C296593B377}" presName="childRect" presStyleLbl="bgAcc1" presStyleIdx="2" presStyleCnt="3">
        <dgm:presLayoutVars>
          <dgm:bulletEnabled val="1"/>
        </dgm:presLayoutVars>
      </dgm:prSet>
      <dgm:spPr/>
    </dgm:pt>
    <dgm:pt modelId="{0E085A2D-6E51-40D1-9F97-1AC00752D36B}" type="pres">
      <dgm:prSet presAssocID="{16BB23BB-5BAD-4564-B41E-2C296593B377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A19113D8-3D47-4DBE-A5F0-CB3896DF100F}" type="pres">
      <dgm:prSet presAssocID="{16BB23BB-5BAD-4564-B41E-2C296593B377}" presName="parentRect" presStyleLbl="alignNode1" presStyleIdx="2" presStyleCnt="3"/>
      <dgm:spPr/>
    </dgm:pt>
    <dgm:pt modelId="{DB5912DE-84F8-493D-BDEC-E5F1863DD6DE}" type="pres">
      <dgm:prSet presAssocID="{16BB23BB-5BAD-4564-B41E-2C296593B377}" presName="adorn" presStyleLbl="fgAccFollowNode1" presStyleIdx="2" presStyleCnt="3"/>
      <dgm:spPr>
        <a:ln>
          <a:solidFill>
            <a:srgbClr val="FFFFFF">
              <a:alpha val="90000"/>
            </a:srgbClr>
          </a:solidFill>
        </a:ln>
      </dgm:spPr>
    </dgm:pt>
  </dgm:ptLst>
  <dgm:cxnLst>
    <dgm:cxn modelId="{FB29CA02-DF15-406F-99BB-0D1E48F88109}" srcId="{CEFDCE95-C549-4B4F-A540-3F437BCE14E9}" destId="{E63A9EE4-1223-464A-937F-201815137648}" srcOrd="1" destOrd="0" parTransId="{F6CBBDB9-7ACA-4D12-A256-D84514FF73A3}" sibTransId="{5FA26D06-2944-49BE-94C2-A5BE902826E0}"/>
    <dgm:cxn modelId="{E0906A03-9827-4A26-8FF8-3F4360CA0707}" type="presOf" srcId="{16BB23BB-5BAD-4564-B41E-2C296593B377}" destId="{0E085A2D-6E51-40D1-9F97-1AC00752D36B}" srcOrd="0" destOrd="0" presId="urn:microsoft.com/office/officeart/2005/8/layout/bList2"/>
    <dgm:cxn modelId="{0BBD0905-B101-40C3-8661-5B010DAFBC84}" type="presOf" srcId="{D0574ADC-FA2F-4C9F-AD4A-0F0D2E0ED592}" destId="{24528A2C-0477-45FC-A6F7-2115254F709A}" srcOrd="0" destOrd="0" presId="urn:microsoft.com/office/officeart/2005/8/layout/bList2"/>
    <dgm:cxn modelId="{4A61F409-C9ED-49A3-A023-B5F7FDABBB32}" srcId="{D0574ADC-FA2F-4C9F-AD4A-0F0D2E0ED592}" destId="{4494C42A-6D70-497C-9FE4-D9BD7D7EDABA}" srcOrd="0" destOrd="0" parTransId="{71E38D66-2DEC-46AC-8F3B-9CB0289B51AF}" sibTransId="{0375A69E-C77A-424F-BBF3-670FF3189E28}"/>
    <dgm:cxn modelId="{32E22014-439C-439C-9B1D-7484E5DF9DE9}" type="presOf" srcId="{E63A9EE4-1223-464A-937F-201815137648}" destId="{5FDEBC43-35BA-4496-8986-ACA7D4D6445B}" srcOrd="1" destOrd="0" presId="urn:microsoft.com/office/officeart/2005/8/layout/bList2"/>
    <dgm:cxn modelId="{21C1ED1C-AFBA-4F3C-A3E2-49E50B61FE52}" type="presOf" srcId="{16BB23BB-5BAD-4564-B41E-2C296593B377}" destId="{A19113D8-3D47-4DBE-A5F0-CB3896DF100F}" srcOrd="1" destOrd="0" presId="urn:microsoft.com/office/officeart/2005/8/layout/bList2"/>
    <dgm:cxn modelId="{3A8D8623-1F0F-488B-ABF4-5EFF576418D6}" type="presOf" srcId="{FB0CC780-166A-4E82-8722-2A54D3575220}" destId="{3FD65881-F9B9-458E-97A0-F80AF6B89067}" srcOrd="0" destOrd="0" presId="urn:microsoft.com/office/officeart/2005/8/layout/bList2"/>
    <dgm:cxn modelId="{BE675726-4FC2-4143-9BCB-23191AE6126B}" type="presOf" srcId="{E63A9EE4-1223-464A-937F-201815137648}" destId="{FE48B915-07B1-497C-9124-C0304F02D6F6}" srcOrd="0" destOrd="0" presId="urn:microsoft.com/office/officeart/2005/8/layout/bList2"/>
    <dgm:cxn modelId="{B53D3A2E-87F1-4C03-BB05-4D66D427F204}" srcId="{D0574ADC-FA2F-4C9F-AD4A-0F0D2E0ED592}" destId="{6725BDBB-632A-4B0D-A63A-E6D3EB948F6B}" srcOrd="1" destOrd="0" parTransId="{498CE0F8-5F30-4063-A000-94150AE060DC}" sibTransId="{45DC1645-5A0C-48AF-9B57-A2729FB7A04C}"/>
    <dgm:cxn modelId="{B49D6933-85D2-49E0-BA70-5878742C2BB9}" type="presOf" srcId="{BF74D523-F9D8-4AD0-911C-DE64B67910B6}" destId="{7D73C6D6-1A58-4BC2-B998-9FF17ABB6617}" srcOrd="0" destOrd="1" presId="urn:microsoft.com/office/officeart/2005/8/layout/bList2"/>
    <dgm:cxn modelId="{13E3415B-1787-45B5-82CD-F6F8065F1612}" srcId="{D0574ADC-FA2F-4C9F-AD4A-0F0D2E0ED592}" destId="{C72A349B-6EDE-4772-964A-97A29349ED4D}" srcOrd="2" destOrd="0" parTransId="{AD11C336-1513-4516-A624-FE3CF1045AF8}" sibTransId="{6F5E1E39-4D51-4D5F-B19A-7741810B0872}"/>
    <dgm:cxn modelId="{A3F7C75C-F28C-4CBC-AF41-026DA82E0D54}" srcId="{E63A9EE4-1223-464A-937F-201815137648}" destId="{5FC1B93D-46F9-4B00-A403-B6F33EF18796}" srcOrd="0" destOrd="0" parTransId="{8CA24E40-6012-49B4-8DA7-FE2E92239583}" sibTransId="{D0B3B828-2781-4282-8369-10E938508F0A}"/>
    <dgm:cxn modelId="{A422A25D-25F0-4BD4-A3EE-BFD64927A7C0}" type="presOf" srcId="{4494C42A-6D70-497C-9FE4-D9BD7D7EDABA}" destId="{BE2EC9CF-7381-405E-AAA5-C86A2D6F29EF}" srcOrd="0" destOrd="0" presId="urn:microsoft.com/office/officeart/2005/8/layout/bList2"/>
    <dgm:cxn modelId="{C960065E-4D8D-49CC-AA26-78D05C94E0FE}" type="presOf" srcId="{5FA26D06-2944-49BE-94C2-A5BE902826E0}" destId="{F5C36FB6-251D-4B66-BFDB-21A410799C8B}" srcOrd="0" destOrd="0" presId="urn:microsoft.com/office/officeart/2005/8/layout/bList2"/>
    <dgm:cxn modelId="{F6C62362-18F6-4376-959B-BBB1EE8BB528}" srcId="{16BB23BB-5BAD-4564-B41E-2C296593B377}" destId="{FB0CC780-166A-4E82-8722-2A54D3575220}" srcOrd="0" destOrd="0" parTransId="{DE4A4B54-21BB-410B-8D42-CF64DF652631}" sibTransId="{034E6A73-B76C-4AD7-9F8B-895EBB946F71}"/>
    <dgm:cxn modelId="{2803BC6A-7B35-4712-8BE2-6B10A6531C86}" srcId="{E63A9EE4-1223-464A-937F-201815137648}" destId="{4003C642-A90D-44FA-89E1-D56CB3F52163}" srcOrd="2" destOrd="0" parTransId="{35B59553-F680-4A88-B830-F0858C4969A5}" sibTransId="{3E6F3C95-857D-4A46-BDE8-7DED658111AC}"/>
    <dgm:cxn modelId="{C0BE7470-7F5C-4BE0-B3BF-FF482E5D6F59}" type="presOf" srcId="{5FC1B93D-46F9-4B00-A403-B6F33EF18796}" destId="{7D73C6D6-1A58-4BC2-B998-9FF17ABB6617}" srcOrd="0" destOrd="0" presId="urn:microsoft.com/office/officeart/2005/8/layout/bList2"/>
    <dgm:cxn modelId="{338E1D7D-0348-4D3E-B5C9-5E89730309E3}" type="presOf" srcId="{CEFDCE95-C549-4B4F-A540-3F437BCE14E9}" destId="{DAC34D2B-BC01-41C1-9DCC-8179C0494628}" srcOrd="0" destOrd="0" presId="urn:microsoft.com/office/officeart/2005/8/layout/bList2"/>
    <dgm:cxn modelId="{4F93A186-2E7B-4740-8BFB-1FBEC44CCF9F}" srcId="{E63A9EE4-1223-464A-937F-201815137648}" destId="{BF74D523-F9D8-4AD0-911C-DE64B67910B6}" srcOrd="1" destOrd="0" parTransId="{51B3ADEB-2276-43B7-8CC0-43B20C2F1D39}" sibTransId="{A66FEBDF-0724-490A-9A8B-B490432207B5}"/>
    <dgm:cxn modelId="{20EADDA3-4F70-4A7B-A328-D830DBA8788A}" type="presOf" srcId="{1643B5ED-85CC-40A8-B227-8614FF730030}" destId="{9738BC67-6D9E-42DD-B7EC-5B60EDDA4F11}" srcOrd="0" destOrd="0" presId="urn:microsoft.com/office/officeart/2005/8/layout/bList2"/>
    <dgm:cxn modelId="{05B904B4-CB65-4E3D-B6AE-FD29C5B13EAA}" type="presOf" srcId="{C72A349B-6EDE-4772-964A-97A29349ED4D}" destId="{BE2EC9CF-7381-405E-AAA5-C86A2D6F29EF}" srcOrd="0" destOrd="2" presId="urn:microsoft.com/office/officeart/2005/8/layout/bList2"/>
    <dgm:cxn modelId="{0B341DBD-367B-44A6-AD46-F10202713293}" srcId="{CEFDCE95-C549-4B4F-A540-3F437BCE14E9}" destId="{D0574ADC-FA2F-4C9F-AD4A-0F0D2E0ED592}" srcOrd="0" destOrd="0" parTransId="{7CFA13BD-4242-4489-9622-48996E350C2E}" sibTransId="{1643B5ED-85CC-40A8-B227-8614FF730030}"/>
    <dgm:cxn modelId="{8EF5FBCD-50FD-4C5E-98EC-0FD1C1E41865}" type="presOf" srcId="{D0574ADC-FA2F-4C9F-AD4A-0F0D2E0ED592}" destId="{C7C65ED2-C649-42B4-89BC-909123562D2C}" srcOrd="1" destOrd="0" presId="urn:microsoft.com/office/officeart/2005/8/layout/bList2"/>
    <dgm:cxn modelId="{70FB65D9-7D9B-4055-AD6A-0E82B9AC9A91}" type="presOf" srcId="{6725BDBB-632A-4B0D-A63A-E6D3EB948F6B}" destId="{BE2EC9CF-7381-405E-AAA5-C86A2D6F29EF}" srcOrd="0" destOrd="1" presId="urn:microsoft.com/office/officeart/2005/8/layout/bList2"/>
    <dgm:cxn modelId="{14B04DE0-2AC5-40AD-A36F-1FB85E450405}" type="presOf" srcId="{4003C642-A90D-44FA-89E1-D56CB3F52163}" destId="{7D73C6D6-1A58-4BC2-B998-9FF17ABB6617}" srcOrd="0" destOrd="2" presId="urn:microsoft.com/office/officeart/2005/8/layout/bList2"/>
    <dgm:cxn modelId="{812148EF-5ABA-41B1-8590-95A68CD79BDE}" srcId="{CEFDCE95-C549-4B4F-A540-3F437BCE14E9}" destId="{16BB23BB-5BAD-4564-B41E-2C296593B377}" srcOrd="2" destOrd="0" parTransId="{84FDB6A1-21F1-4BB8-83C8-267C84A80292}" sibTransId="{EA41A2C5-B3FB-428D-A281-49ACBFCCFCE2}"/>
    <dgm:cxn modelId="{842BB16E-B5B7-4410-BB3C-479EBAF702BC}" type="presParOf" srcId="{DAC34D2B-BC01-41C1-9DCC-8179C0494628}" destId="{AF97FCBA-7B6F-42E8-9ED1-F9710E46F3C3}" srcOrd="0" destOrd="0" presId="urn:microsoft.com/office/officeart/2005/8/layout/bList2"/>
    <dgm:cxn modelId="{C82FFC4A-FF82-47BF-A554-BE28FE0B2CC3}" type="presParOf" srcId="{AF97FCBA-7B6F-42E8-9ED1-F9710E46F3C3}" destId="{BE2EC9CF-7381-405E-AAA5-C86A2D6F29EF}" srcOrd="0" destOrd="0" presId="urn:microsoft.com/office/officeart/2005/8/layout/bList2"/>
    <dgm:cxn modelId="{2144E321-491C-4DDC-9C8D-D9955A26E63C}" type="presParOf" srcId="{AF97FCBA-7B6F-42E8-9ED1-F9710E46F3C3}" destId="{24528A2C-0477-45FC-A6F7-2115254F709A}" srcOrd="1" destOrd="0" presId="urn:microsoft.com/office/officeart/2005/8/layout/bList2"/>
    <dgm:cxn modelId="{B678F1F8-6E20-4731-A818-DF99F0483B3A}" type="presParOf" srcId="{AF97FCBA-7B6F-42E8-9ED1-F9710E46F3C3}" destId="{C7C65ED2-C649-42B4-89BC-909123562D2C}" srcOrd="2" destOrd="0" presId="urn:microsoft.com/office/officeart/2005/8/layout/bList2"/>
    <dgm:cxn modelId="{363C9365-A9EE-48A6-8697-5B406CD8553A}" type="presParOf" srcId="{AF97FCBA-7B6F-42E8-9ED1-F9710E46F3C3}" destId="{A93C9789-C19E-4F02-80D6-C35342C108AF}" srcOrd="3" destOrd="0" presId="urn:microsoft.com/office/officeart/2005/8/layout/bList2"/>
    <dgm:cxn modelId="{D8FE1ED7-183C-4C00-B3C3-5AEF203A003B}" type="presParOf" srcId="{DAC34D2B-BC01-41C1-9DCC-8179C0494628}" destId="{9738BC67-6D9E-42DD-B7EC-5B60EDDA4F11}" srcOrd="1" destOrd="0" presId="urn:microsoft.com/office/officeart/2005/8/layout/bList2"/>
    <dgm:cxn modelId="{BD38C506-1CFE-4CEC-9E6C-84C505273CD1}" type="presParOf" srcId="{DAC34D2B-BC01-41C1-9DCC-8179C0494628}" destId="{77FCC3FF-9F12-4F4A-AE9B-8B27329D7858}" srcOrd="2" destOrd="0" presId="urn:microsoft.com/office/officeart/2005/8/layout/bList2"/>
    <dgm:cxn modelId="{B2D6C98A-4846-4629-B628-3B458A490DDC}" type="presParOf" srcId="{77FCC3FF-9F12-4F4A-AE9B-8B27329D7858}" destId="{7D73C6D6-1A58-4BC2-B998-9FF17ABB6617}" srcOrd="0" destOrd="0" presId="urn:microsoft.com/office/officeart/2005/8/layout/bList2"/>
    <dgm:cxn modelId="{0BB8F33D-063B-4663-BD02-700042121411}" type="presParOf" srcId="{77FCC3FF-9F12-4F4A-AE9B-8B27329D7858}" destId="{FE48B915-07B1-497C-9124-C0304F02D6F6}" srcOrd="1" destOrd="0" presId="urn:microsoft.com/office/officeart/2005/8/layout/bList2"/>
    <dgm:cxn modelId="{1FC07A01-B99C-4550-A973-6739DD89E9EB}" type="presParOf" srcId="{77FCC3FF-9F12-4F4A-AE9B-8B27329D7858}" destId="{5FDEBC43-35BA-4496-8986-ACA7D4D6445B}" srcOrd="2" destOrd="0" presId="urn:microsoft.com/office/officeart/2005/8/layout/bList2"/>
    <dgm:cxn modelId="{80A4A172-0454-4362-806A-FD4FCCF91053}" type="presParOf" srcId="{77FCC3FF-9F12-4F4A-AE9B-8B27329D7858}" destId="{CB57E6B1-784F-4811-A644-47848214B281}" srcOrd="3" destOrd="0" presId="urn:microsoft.com/office/officeart/2005/8/layout/bList2"/>
    <dgm:cxn modelId="{4D25C2EF-AF7C-43AA-970A-FBFAD76558E1}" type="presParOf" srcId="{DAC34D2B-BC01-41C1-9DCC-8179C0494628}" destId="{F5C36FB6-251D-4B66-BFDB-21A410799C8B}" srcOrd="3" destOrd="0" presId="urn:microsoft.com/office/officeart/2005/8/layout/bList2"/>
    <dgm:cxn modelId="{7049B66C-6E84-4CAA-BD05-0E39E439CB98}" type="presParOf" srcId="{DAC34D2B-BC01-41C1-9DCC-8179C0494628}" destId="{D52F30CF-FE77-4EC7-B5C4-AF1BB6504BFB}" srcOrd="4" destOrd="0" presId="urn:microsoft.com/office/officeart/2005/8/layout/bList2"/>
    <dgm:cxn modelId="{DF162A69-A6A2-45EF-ACA1-2F52C5DA32AA}" type="presParOf" srcId="{D52F30CF-FE77-4EC7-B5C4-AF1BB6504BFB}" destId="{3FD65881-F9B9-458E-97A0-F80AF6B89067}" srcOrd="0" destOrd="0" presId="urn:microsoft.com/office/officeart/2005/8/layout/bList2"/>
    <dgm:cxn modelId="{B711AF44-C5AB-42C6-89FD-A78BB1BC6A2D}" type="presParOf" srcId="{D52F30CF-FE77-4EC7-B5C4-AF1BB6504BFB}" destId="{0E085A2D-6E51-40D1-9F97-1AC00752D36B}" srcOrd="1" destOrd="0" presId="urn:microsoft.com/office/officeart/2005/8/layout/bList2"/>
    <dgm:cxn modelId="{B2E0D118-5250-43AC-9B4C-4FCF11AB2B8E}" type="presParOf" srcId="{D52F30CF-FE77-4EC7-B5C4-AF1BB6504BFB}" destId="{A19113D8-3D47-4DBE-A5F0-CB3896DF100F}" srcOrd="2" destOrd="0" presId="urn:microsoft.com/office/officeart/2005/8/layout/bList2"/>
    <dgm:cxn modelId="{A93333F7-8AC3-4478-B2B3-4B5BAF87A47F}" type="presParOf" srcId="{D52F30CF-FE77-4EC7-B5C4-AF1BB6504BFB}" destId="{DB5912DE-84F8-493D-BDEC-E5F1863DD6DE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C32D63-3D80-42DB-B3E5-0C496FB17D93}">
      <dsp:nvSpPr>
        <dsp:cNvPr id="0" name=""/>
        <dsp:cNvSpPr/>
      </dsp:nvSpPr>
      <dsp:spPr>
        <a:xfrm>
          <a:off x="2498" y="332050"/>
          <a:ext cx="2436184" cy="5506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Entorno proporcional</a:t>
          </a:r>
        </a:p>
      </dsp:txBody>
      <dsp:txXfrm>
        <a:off x="2498" y="332050"/>
        <a:ext cx="2436184" cy="550666"/>
      </dsp:txXfrm>
    </dsp:sp>
    <dsp:sp modelId="{FB7CF969-974C-4A09-B3F8-B257D82B3E38}">
      <dsp:nvSpPr>
        <dsp:cNvPr id="0" name=""/>
        <dsp:cNvSpPr/>
      </dsp:nvSpPr>
      <dsp:spPr>
        <a:xfrm>
          <a:off x="2498" y="882716"/>
          <a:ext cx="2436184" cy="2429325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150000"/>
            </a:lnSpc>
            <a:spcBef>
              <a:spcPct val="0"/>
            </a:spcBef>
            <a:spcAft>
              <a:spcPct val="15000"/>
            </a:spcAft>
            <a:buClr>
              <a:schemeClr val="accent5">
                <a:lumMod val="75000"/>
              </a:schemeClr>
            </a:buClr>
            <a:buFont typeface="+mj-lt"/>
            <a:buAutoNum type="arabicPeriod"/>
          </a:pPr>
          <a:r>
            <a:rPr lang="es-CO" sz="1500" kern="1200" dirty="0"/>
            <a:t> Flexibilidad</a:t>
          </a:r>
          <a:endParaRPr lang="es-ES" sz="1500" kern="1200" dirty="0"/>
        </a:p>
        <a:p>
          <a:pPr marL="114300" lvl="1" indent="-114300" algn="l" defTabSz="666750">
            <a:lnSpc>
              <a:spcPct val="150000"/>
            </a:lnSpc>
            <a:spcBef>
              <a:spcPct val="0"/>
            </a:spcBef>
            <a:spcAft>
              <a:spcPct val="15000"/>
            </a:spcAft>
            <a:buClr>
              <a:schemeClr val="accent5">
                <a:lumMod val="75000"/>
              </a:schemeClr>
            </a:buClr>
            <a:buFont typeface="+mj-lt"/>
            <a:buAutoNum type="arabicPeriod"/>
          </a:pPr>
          <a:r>
            <a:rPr lang="es-CO" sz="1500" kern="1200" dirty="0"/>
            <a:t> Regulación por actividades</a:t>
          </a:r>
          <a:endParaRPr lang="es-ES" sz="1500" kern="1200" dirty="0"/>
        </a:p>
        <a:p>
          <a:pPr marL="114300" lvl="1" indent="-114300" algn="l" defTabSz="666750">
            <a:lnSpc>
              <a:spcPct val="150000"/>
            </a:lnSpc>
            <a:spcBef>
              <a:spcPct val="0"/>
            </a:spcBef>
            <a:spcAft>
              <a:spcPct val="15000"/>
            </a:spcAft>
            <a:buClr>
              <a:schemeClr val="accent5">
                <a:lumMod val="75000"/>
              </a:schemeClr>
            </a:buClr>
            <a:buFont typeface="+mj-lt"/>
            <a:buAutoNum type="arabicPeriod"/>
          </a:pPr>
          <a:r>
            <a:rPr lang="es-CO" sz="1500" kern="1200" dirty="0"/>
            <a:t> Proporcionalidad basada en riesgos</a:t>
          </a:r>
          <a:endParaRPr lang="es-ES" sz="1500" kern="1200" dirty="0"/>
        </a:p>
        <a:p>
          <a:pPr marL="114300" lvl="1" indent="-114300" algn="l" defTabSz="666750">
            <a:lnSpc>
              <a:spcPct val="150000"/>
            </a:lnSpc>
            <a:spcBef>
              <a:spcPct val="0"/>
            </a:spcBef>
            <a:spcAft>
              <a:spcPct val="15000"/>
            </a:spcAft>
            <a:buClr>
              <a:schemeClr val="accent5">
                <a:lumMod val="75000"/>
              </a:schemeClr>
            </a:buClr>
            <a:buFont typeface="+mj-lt"/>
            <a:buAutoNum type="arabicPeriod"/>
          </a:pPr>
          <a:r>
            <a:rPr lang="es-CO" sz="1500" kern="1200" dirty="0"/>
            <a:t> Neutralidad tecnológica</a:t>
          </a:r>
          <a:endParaRPr lang="es-ES" sz="1500" kern="1200" dirty="0"/>
        </a:p>
      </dsp:txBody>
      <dsp:txXfrm>
        <a:off x="2498" y="882716"/>
        <a:ext cx="2436184" cy="2429325"/>
      </dsp:txXfrm>
    </dsp:sp>
    <dsp:sp modelId="{98A4F604-3D0A-4397-A209-C8FFD9C58BC2}">
      <dsp:nvSpPr>
        <dsp:cNvPr id="0" name=""/>
        <dsp:cNvSpPr/>
      </dsp:nvSpPr>
      <dsp:spPr>
        <a:xfrm>
          <a:off x="2779749" y="332050"/>
          <a:ext cx="2436184" cy="550666"/>
        </a:xfrm>
        <a:prstGeom prst="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Entorno seguro</a:t>
          </a:r>
        </a:p>
      </dsp:txBody>
      <dsp:txXfrm>
        <a:off x="2779749" y="332050"/>
        <a:ext cx="2436184" cy="550666"/>
      </dsp:txXfrm>
    </dsp:sp>
    <dsp:sp modelId="{ACA5B773-1E54-4436-AE40-456152968783}">
      <dsp:nvSpPr>
        <dsp:cNvPr id="0" name=""/>
        <dsp:cNvSpPr/>
      </dsp:nvSpPr>
      <dsp:spPr>
        <a:xfrm>
          <a:off x="2779749" y="882716"/>
          <a:ext cx="2436184" cy="2429325"/>
        </a:xfrm>
        <a:prstGeom prst="rect">
          <a:avLst/>
        </a:prstGeom>
        <a:solidFill>
          <a:schemeClr val="accent5">
            <a:tint val="40000"/>
            <a:alpha val="90000"/>
            <a:hueOff val="-3695877"/>
            <a:satOff val="-6408"/>
            <a:lumOff val="-64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695877"/>
              <a:satOff val="-6408"/>
              <a:lumOff val="-6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150000"/>
            </a:lnSpc>
            <a:spcBef>
              <a:spcPct val="0"/>
            </a:spcBef>
            <a:spcAft>
              <a:spcPct val="15000"/>
            </a:spcAft>
            <a:buClr>
              <a:srgbClr val="21661C"/>
            </a:buClr>
            <a:buFont typeface="+mj-lt"/>
            <a:buAutoNum type="arabicPeriod" startAt="5"/>
          </a:pPr>
          <a:r>
            <a:rPr lang="es-CO" sz="1500" kern="1200" dirty="0"/>
            <a:t> Protección al consumidor</a:t>
          </a:r>
          <a:endParaRPr lang="es-ES" sz="1500" kern="1200" dirty="0"/>
        </a:p>
        <a:p>
          <a:pPr marL="114300" lvl="1" indent="-114300" algn="l" defTabSz="666750">
            <a:lnSpc>
              <a:spcPct val="150000"/>
            </a:lnSpc>
            <a:spcBef>
              <a:spcPct val="0"/>
            </a:spcBef>
            <a:spcAft>
              <a:spcPct val="15000"/>
            </a:spcAft>
            <a:buClr>
              <a:srgbClr val="21661C"/>
            </a:buClr>
            <a:buFont typeface="+mj-lt"/>
            <a:buAutoNum type="arabicPeriod" startAt="5"/>
          </a:pPr>
          <a:r>
            <a:rPr lang="es-CO" sz="1500" kern="1200" dirty="0"/>
            <a:t> Integridad y estabilidad financiera</a:t>
          </a:r>
          <a:endParaRPr lang="es-ES" sz="1500" kern="1200" dirty="0"/>
        </a:p>
        <a:p>
          <a:pPr marL="114300" lvl="1" indent="-114300" algn="l" defTabSz="666750">
            <a:lnSpc>
              <a:spcPct val="150000"/>
            </a:lnSpc>
            <a:spcBef>
              <a:spcPct val="0"/>
            </a:spcBef>
            <a:spcAft>
              <a:spcPct val="15000"/>
            </a:spcAft>
            <a:buClr>
              <a:srgbClr val="21661C"/>
            </a:buClr>
            <a:buFont typeface="+mj-lt"/>
            <a:buAutoNum type="arabicPeriod" startAt="5"/>
          </a:pPr>
          <a:r>
            <a:rPr lang="es-CO" sz="1500" kern="1200" dirty="0"/>
            <a:t> Prevención de riesgos de lavado de activos y financiación del terrorismo</a:t>
          </a:r>
          <a:endParaRPr lang="es-ES" sz="1500" kern="1200" dirty="0"/>
        </a:p>
      </dsp:txBody>
      <dsp:txXfrm>
        <a:off x="2779749" y="882716"/>
        <a:ext cx="2436184" cy="2429325"/>
      </dsp:txXfrm>
    </dsp:sp>
    <dsp:sp modelId="{5C298C23-0CEE-409F-9830-DF9BC2816B71}">
      <dsp:nvSpPr>
        <dsp:cNvPr id="0" name=""/>
        <dsp:cNvSpPr/>
      </dsp:nvSpPr>
      <dsp:spPr>
        <a:xfrm>
          <a:off x="5556999" y="332050"/>
          <a:ext cx="2436184" cy="550666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Entorno de coordinación y cooperación</a:t>
          </a:r>
        </a:p>
      </dsp:txBody>
      <dsp:txXfrm>
        <a:off x="5556999" y="332050"/>
        <a:ext cx="2436184" cy="550666"/>
      </dsp:txXfrm>
    </dsp:sp>
    <dsp:sp modelId="{81B6A348-C6C5-4982-8EB0-5E199921428B}">
      <dsp:nvSpPr>
        <dsp:cNvPr id="0" name=""/>
        <dsp:cNvSpPr/>
      </dsp:nvSpPr>
      <dsp:spPr>
        <a:xfrm>
          <a:off x="5556999" y="882716"/>
          <a:ext cx="2436184" cy="2429325"/>
        </a:xfrm>
        <a:prstGeom prst="rect">
          <a:avLst/>
        </a:prstGeom>
        <a:solidFill>
          <a:schemeClr val="accent5">
            <a:tint val="40000"/>
            <a:alpha val="90000"/>
            <a:hueOff val="-7391755"/>
            <a:satOff val="-12816"/>
            <a:lumOff val="-1289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7391755"/>
              <a:satOff val="-12816"/>
              <a:lumOff val="-12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chemeClr val="accent6">
                <a:lumMod val="50000"/>
              </a:schemeClr>
            </a:buClr>
            <a:buFont typeface="+mj-lt"/>
            <a:buAutoNum type="arabicPeriod" startAt="8"/>
          </a:pPr>
          <a:r>
            <a:rPr lang="es-CO" sz="1500" kern="1200" dirty="0"/>
            <a:t> Coordinación y cooperación</a:t>
          </a:r>
          <a:endParaRPr lang="es-ES" sz="1500" kern="1200" dirty="0"/>
        </a:p>
      </dsp:txBody>
      <dsp:txXfrm>
        <a:off x="5556999" y="882716"/>
        <a:ext cx="2436184" cy="24293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1C61C8-A5C3-4C97-A75F-EDA2A913F9C4}">
      <dsp:nvSpPr>
        <dsp:cNvPr id="0" name=""/>
        <dsp:cNvSpPr/>
      </dsp:nvSpPr>
      <dsp:spPr>
        <a:xfrm>
          <a:off x="0" y="0"/>
          <a:ext cx="7303237" cy="75850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>
              <a:solidFill>
                <a:schemeClr val="accent6">
                  <a:lumMod val="75000"/>
                </a:schemeClr>
              </a:solidFill>
            </a:rPr>
            <a:t>Flexibilidad: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/>
            <a:t>Para adaptarse al dinamismo de la innovación. A nivel de ley sólo principios, criterios y objetivos generales. Expedir normas de menor grado jerárquico que incorporen los detalles más específicos.</a:t>
          </a:r>
          <a:endParaRPr lang="es-CO" sz="600" kern="1200" dirty="0"/>
        </a:p>
      </dsp:txBody>
      <dsp:txXfrm>
        <a:off x="1536498" y="0"/>
        <a:ext cx="5766738" cy="758509"/>
      </dsp:txXfrm>
    </dsp:sp>
    <dsp:sp modelId="{E54AE0F4-DC38-4FFA-BA20-EC592253C276}">
      <dsp:nvSpPr>
        <dsp:cNvPr id="0" name=""/>
        <dsp:cNvSpPr/>
      </dsp:nvSpPr>
      <dsp:spPr>
        <a:xfrm>
          <a:off x="391095" y="160706"/>
          <a:ext cx="799748" cy="500895"/>
        </a:xfrm>
        <a:prstGeom prst="ellipse">
          <a:avLst/>
        </a:prstGeom>
        <a:blipFill dpi="0" rotWithShape="1">
          <a:blip xmlns:r="http://schemas.openxmlformats.org/officeDocument/2006/relationships" r:embed="rId1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 t="-38235" b="-38235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C03BB4-1868-4237-8455-E8249A53B437}">
      <dsp:nvSpPr>
        <dsp:cNvPr id="0" name=""/>
        <dsp:cNvSpPr/>
      </dsp:nvSpPr>
      <dsp:spPr>
        <a:xfrm>
          <a:off x="0" y="834360"/>
          <a:ext cx="7303237" cy="75850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>
              <a:solidFill>
                <a:schemeClr val="accent6">
                  <a:lumMod val="75000"/>
                </a:schemeClr>
              </a:solidFill>
            </a:rPr>
            <a:t>Regulación por actividades: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/>
            <a:t>Basada en la naturaleza de las actividades o servicios ofrecidos. Misma actividad, misma regulación independientemente de la entidad que la desarrolle o preste.</a:t>
          </a:r>
        </a:p>
      </dsp:txBody>
      <dsp:txXfrm>
        <a:off x="1536498" y="834360"/>
        <a:ext cx="5766738" cy="758509"/>
      </dsp:txXfrm>
    </dsp:sp>
    <dsp:sp modelId="{219F2B34-1F3D-4DC7-B336-EBCE09E1CC56}">
      <dsp:nvSpPr>
        <dsp:cNvPr id="0" name=""/>
        <dsp:cNvSpPr/>
      </dsp:nvSpPr>
      <dsp:spPr>
        <a:xfrm>
          <a:off x="327001" y="938048"/>
          <a:ext cx="906375" cy="551133"/>
        </a:xfrm>
        <a:prstGeom prst="ellipse">
          <a:avLst/>
        </a:prstGeom>
        <a:blipFill>
          <a:blip xmlns:r="http://schemas.openxmlformats.org/officeDocument/2006/relationships"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 l="27177" t="-9327" r="27177" b="-9327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2BCC8A-C53B-4F9A-B9FB-4A46438815A5}">
      <dsp:nvSpPr>
        <dsp:cNvPr id="0" name=""/>
        <dsp:cNvSpPr/>
      </dsp:nvSpPr>
      <dsp:spPr>
        <a:xfrm>
          <a:off x="0" y="1668721"/>
          <a:ext cx="7303237" cy="75850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>
              <a:solidFill>
                <a:schemeClr val="accent6">
                  <a:lumMod val="75000"/>
                </a:schemeClr>
              </a:solidFill>
            </a:rPr>
            <a:t>Proporcionalidad basada en riesgos: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/>
            <a:t>Requerimientos exigibles a una actividad asociada a los riesgos. Manteniendo una adecuada gestión de los mismos, en las mismas condiciones que los demás participantes que la desarrollen.</a:t>
          </a:r>
          <a:endParaRPr lang="es-CO" sz="900" kern="1200" dirty="0"/>
        </a:p>
      </dsp:txBody>
      <dsp:txXfrm>
        <a:off x="1536498" y="1668721"/>
        <a:ext cx="5766738" cy="758509"/>
      </dsp:txXfrm>
    </dsp:sp>
    <dsp:sp modelId="{252FD73D-4BAC-42E2-98DF-3DB07459C8E8}">
      <dsp:nvSpPr>
        <dsp:cNvPr id="0" name=""/>
        <dsp:cNvSpPr/>
      </dsp:nvSpPr>
      <dsp:spPr>
        <a:xfrm>
          <a:off x="234608" y="1746128"/>
          <a:ext cx="1062562" cy="582444"/>
        </a:xfrm>
        <a:prstGeom prst="ellipse">
          <a:avLst/>
        </a:prstGeom>
        <a:blipFill>
          <a:blip xmlns:r="http://schemas.openxmlformats.org/officeDocument/2006/relationships"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 l="32883" t="5505" r="32883" b="5505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7F28DE-190D-44CA-B9F0-92EE100F3A8B}">
      <dsp:nvSpPr>
        <dsp:cNvPr id="0" name=""/>
        <dsp:cNvSpPr/>
      </dsp:nvSpPr>
      <dsp:spPr>
        <a:xfrm>
          <a:off x="0" y="2503082"/>
          <a:ext cx="7303237" cy="75850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>
              <a:solidFill>
                <a:schemeClr val="accent6">
                  <a:lumMod val="75000"/>
                </a:schemeClr>
              </a:solidFill>
            </a:rPr>
            <a:t>Neutralidad tecnológica: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/>
            <a:t>Neutral en cuanto al tipo de tecnología para la prestación de servicios (no inhibe el uso o sesga en favor de una tecnología), con adecuados estándares de seguridad.</a:t>
          </a:r>
        </a:p>
      </dsp:txBody>
      <dsp:txXfrm>
        <a:off x="1536498" y="2503082"/>
        <a:ext cx="5766738" cy="758509"/>
      </dsp:txXfrm>
    </dsp:sp>
    <dsp:sp modelId="{99DFA0C6-1E59-4567-95BD-006E236DA91C}">
      <dsp:nvSpPr>
        <dsp:cNvPr id="0" name=""/>
        <dsp:cNvSpPr/>
      </dsp:nvSpPr>
      <dsp:spPr>
        <a:xfrm>
          <a:off x="240129" y="2681789"/>
          <a:ext cx="1035774" cy="450305"/>
        </a:xfrm>
        <a:prstGeom prst="ellipse">
          <a:avLst/>
        </a:prstGeom>
        <a:blipFill dpi="0" rotWithShape="1">
          <a:blip xmlns:r="http://schemas.openxmlformats.org/officeDocument/2006/relationships" r:embed="rId6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 l="27177" t="-9327" r="27177" b="-9327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191A72-13D5-4BEB-837F-57C2974721B4}">
      <dsp:nvSpPr>
        <dsp:cNvPr id="0" name=""/>
        <dsp:cNvSpPr/>
      </dsp:nvSpPr>
      <dsp:spPr>
        <a:xfrm rot="10800000">
          <a:off x="1400784" y="2295"/>
          <a:ext cx="5585102" cy="880608"/>
        </a:xfrm>
        <a:prstGeom prst="homePlate">
          <a:avLst/>
        </a:prstGeom>
        <a:solidFill>
          <a:srgbClr val="5E903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8324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b="1" kern="1200" dirty="0"/>
            <a:t>Protección al consumidor: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b="1" kern="1200" dirty="0"/>
            <a:t>Innovación puede conllevar al surgimiento de nuevos riesgos o la exacerbación de los existentes. Deben analizarse mecanismos de protección que atiendan a ese entorno cambiante.</a:t>
          </a:r>
        </a:p>
      </dsp:txBody>
      <dsp:txXfrm rot="10800000">
        <a:off x="1620936" y="2295"/>
        <a:ext cx="5364950" cy="880608"/>
      </dsp:txXfrm>
    </dsp:sp>
    <dsp:sp modelId="{55B2C801-7A52-4526-97F9-DE12AB335E76}">
      <dsp:nvSpPr>
        <dsp:cNvPr id="0" name=""/>
        <dsp:cNvSpPr/>
      </dsp:nvSpPr>
      <dsp:spPr>
        <a:xfrm>
          <a:off x="721017" y="141348"/>
          <a:ext cx="653244" cy="600161"/>
        </a:xfrm>
        <a:prstGeom prst="ellipse">
          <a:avLst/>
        </a:prstGeom>
        <a:blipFill>
          <a:blip xmlns:r="http://schemas.openxmlformats.org/officeDocument/2006/relationships" r:embed="rId1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0D18C5-7FB3-4522-8C32-A344861A0DC3}">
      <dsp:nvSpPr>
        <dsp:cNvPr id="0" name=""/>
        <dsp:cNvSpPr/>
      </dsp:nvSpPr>
      <dsp:spPr>
        <a:xfrm rot="10800000">
          <a:off x="1284021" y="1145772"/>
          <a:ext cx="5702523" cy="1206565"/>
        </a:xfrm>
        <a:prstGeom prst="homePlate">
          <a:avLst/>
        </a:prstGeom>
        <a:solidFill>
          <a:srgbClr val="5E903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8324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b="1" kern="1200" dirty="0"/>
            <a:t>Integridad y estabilidad financiera (3 dimensiones):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b="1" kern="1200" dirty="0"/>
            <a:t>1. Monitoreo de las innovaciones </a:t>
          </a:r>
          <a:r>
            <a:rPr lang="es-CO" sz="1200" b="1" kern="1200" dirty="0" err="1"/>
            <a:t>Fintech</a:t>
          </a:r>
          <a:r>
            <a:rPr lang="es-CO" sz="1200" b="1" kern="1200" dirty="0"/>
            <a:t> y </a:t>
          </a:r>
          <a:r>
            <a:rPr lang="es-CO" sz="1200" b="1" kern="1200" dirty="0" err="1"/>
            <a:t>análsis</a:t>
          </a:r>
          <a:r>
            <a:rPr lang="es-CO" sz="1200" b="1" kern="1200" dirty="0"/>
            <a:t> de sus posibles impactos sobre la estabilidad de los sistemas financieros.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b="1" kern="1200" dirty="0"/>
            <a:t>2. Reglas prudenciales para las actividades reguladas.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b="1" kern="1200" dirty="0"/>
            <a:t>3. Reglas de conducta para preservar la integridad del mercado.</a:t>
          </a:r>
        </a:p>
      </dsp:txBody>
      <dsp:txXfrm rot="10800000">
        <a:off x="1585662" y="1145772"/>
        <a:ext cx="5400882" cy="1206565"/>
      </dsp:txXfrm>
    </dsp:sp>
    <dsp:sp modelId="{E8038ECC-8FD4-4E14-8E72-06D26DDB86DD}">
      <dsp:nvSpPr>
        <dsp:cNvPr id="0" name=""/>
        <dsp:cNvSpPr/>
      </dsp:nvSpPr>
      <dsp:spPr>
        <a:xfrm>
          <a:off x="689352" y="1445434"/>
          <a:ext cx="538456" cy="607241"/>
        </a:xfrm>
        <a:prstGeom prst="ellipse">
          <a:avLst/>
        </a:prstGeom>
        <a:blipFill>
          <a:blip xmlns:r="http://schemas.openxmlformats.org/officeDocument/2006/relationships"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932275-790F-4147-95F5-2461BA5E3F30}">
      <dsp:nvSpPr>
        <dsp:cNvPr id="0" name=""/>
        <dsp:cNvSpPr/>
      </dsp:nvSpPr>
      <dsp:spPr>
        <a:xfrm rot="10800000">
          <a:off x="1348445" y="2615206"/>
          <a:ext cx="5626968" cy="880608"/>
        </a:xfrm>
        <a:prstGeom prst="homePlate">
          <a:avLst/>
        </a:prstGeom>
        <a:solidFill>
          <a:srgbClr val="5E903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8324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b="1" kern="1200" dirty="0"/>
            <a:t>Prevención de riesgos de lavado de activos y financiación del terrorismo.</a:t>
          </a:r>
        </a:p>
      </dsp:txBody>
      <dsp:txXfrm rot="10800000">
        <a:off x="1568597" y="2615206"/>
        <a:ext cx="5406816" cy="880608"/>
      </dsp:txXfrm>
    </dsp:sp>
    <dsp:sp modelId="{DA61FC6A-8505-4103-B043-D345AF58F40F}">
      <dsp:nvSpPr>
        <dsp:cNvPr id="0" name=""/>
        <dsp:cNvSpPr/>
      </dsp:nvSpPr>
      <dsp:spPr>
        <a:xfrm>
          <a:off x="739529" y="2719651"/>
          <a:ext cx="569489" cy="674061"/>
        </a:xfrm>
        <a:prstGeom prst="ellipse">
          <a:avLst/>
        </a:prstGeom>
        <a:blipFill>
          <a:blip xmlns:r="http://schemas.openxmlformats.org/officeDocument/2006/relationships"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E52C9E-1435-48F4-8E1A-1660317FA065}">
      <dsp:nvSpPr>
        <dsp:cNvPr id="0" name=""/>
        <dsp:cNvSpPr/>
      </dsp:nvSpPr>
      <dsp:spPr>
        <a:xfrm rot="16200000">
          <a:off x="-1343281" y="2001298"/>
          <a:ext cx="3053727" cy="273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41325" bIns="0" numCol="1" spcCol="1270" anchor="t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Flexibilidad</a:t>
          </a:r>
        </a:p>
      </dsp:txBody>
      <dsp:txXfrm>
        <a:off x="-1343281" y="2001298"/>
        <a:ext cx="3053727" cy="273628"/>
      </dsp:txXfrm>
    </dsp:sp>
    <dsp:sp modelId="{CB3C6B9F-4679-475F-8D7C-73B7AA56A243}">
      <dsp:nvSpPr>
        <dsp:cNvPr id="0" name=""/>
        <dsp:cNvSpPr/>
      </dsp:nvSpPr>
      <dsp:spPr>
        <a:xfrm>
          <a:off x="320395" y="611248"/>
          <a:ext cx="1362960" cy="305372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241325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 dirty="0"/>
            <a:t>Ley definió aspectos generales (constitución,  capital mínimo, naturaleza)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 dirty="0"/>
            <a:t>Reglamentación definió el marco de la operación.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 dirty="0"/>
            <a:t>SFC instrucciones específicas de funcionamiento</a:t>
          </a:r>
        </a:p>
      </dsp:txBody>
      <dsp:txXfrm>
        <a:off x="320395" y="611248"/>
        <a:ext cx="1362960" cy="3053727"/>
      </dsp:txXfrm>
    </dsp:sp>
    <dsp:sp modelId="{8A28D9D6-4AA5-4865-8D56-8E9F981FC974}">
      <dsp:nvSpPr>
        <dsp:cNvPr id="0" name=""/>
        <dsp:cNvSpPr/>
      </dsp:nvSpPr>
      <dsp:spPr>
        <a:xfrm>
          <a:off x="642194" y="0"/>
          <a:ext cx="547257" cy="54725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rgbClr val="70AD47">
                <a:shade val="45000"/>
                <a:satMod val="135000"/>
              </a:srgbClr>
              <a:prstClr val="white"/>
            </a:duotone>
          </a:blip>
          <a:srcRect/>
          <a:stretch>
            <a:fillRect t="-3000" b="-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E13E88-792F-4B96-BC62-1AF7A96C94C9}">
      <dsp:nvSpPr>
        <dsp:cNvPr id="0" name=""/>
        <dsp:cNvSpPr/>
      </dsp:nvSpPr>
      <dsp:spPr>
        <a:xfrm rot="16200000">
          <a:off x="648478" y="2001298"/>
          <a:ext cx="3053727" cy="273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41325" bIns="0" numCol="1" spcCol="1270" anchor="t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Regulación por actividad</a:t>
          </a:r>
        </a:p>
      </dsp:txBody>
      <dsp:txXfrm>
        <a:off x="648478" y="2001298"/>
        <a:ext cx="3053727" cy="273628"/>
      </dsp:txXfrm>
    </dsp:sp>
    <dsp:sp modelId="{8D90437F-7646-47AF-AF26-04505602CD39}">
      <dsp:nvSpPr>
        <dsp:cNvPr id="0" name=""/>
        <dsp:cNvSpPr/>
      </dsp:nvSpPr>
      <dsp:spPr>
        <a:xfrm>
          <a:off x="2312156" y="611248"/>
          <a:ext cx="1362960" cy="3053727"/>
        </a:xfrm>
        <a:prstGeom prst="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241325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Regulación basada en el tipo de actividad (captación a través de depósito electrónico)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Ley señaló expresamente que reglamentación daría mismo tratamiento a entidades que desarrollaran la misma actividad.</a:t>
          </a:r>
        </a:p>
      </dsp:txBody>
      <dsp:txXfrm>
        <a:off x="2312156" y="611248"/>
        <a:ext cx="1362960" cy="3053727"/>
      </dsp:txXfrm>
    </dsp:sp>
    <dsp:sp modelId="{DF4DC47B-98FD-4EF6-8622-4C1AD29569B7}">
      <dsp:nvSpPr>
        <dsp:cNvPr id="0" name=""/>
        <dsp:cNvSpPr/>
      </dsp:nvSpPr>
      <dsp:spPr>
        <a:xfrm>
          <a:off x="2612687" y="0"/>
          <a:ext cx="547257" cy="547257"/>
        </a:xfrm>
        <a:prstGeom prst="rect">
          <a:avLst/>
        </a:prstGeom>
        <a:blipFill rotWithShape="1">
          <a:blip xmlns:r="http://schemas.openxmlformats.org/officeDocument/2006/relationships" r:embed="rId2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93C88A-007F-4690-A851-6219DC52EB41}">
      <dsp:nvSpPr>
        <dsp:cNvPr id="0" name=""/>
        <dsp:cNvSpPr/>
      </dsp:nvSpPr>
      <dsp:spPr>
        <a:xfrm rot="16200000">
          <a:off x="2640238" y="2001298"/>
          <a:ext cx="3053727" cy="273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41325" bIns="0" numCol="1" spcCol="1270" anchor="t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Proporcionalidad</a:t>
          </a:r>
        </a:p>
      </dsp:txBody>
      <dsp:txXfrm>
        <a:off x="2640238" y="2001298"/>
        <a:ext cx="3053727" cy="273628"/>
      </dsp:txXfrm>
    </dsp:sp>
    <dsp:sp modelId="{F6D711C6-ABEE-4777-A8CA-EC4F45B329CD}">
      <dsp:nvSpPr>
        <dsp:cNvPr id="0" name=""/>
        <dsp:cNvSpPr/>
      </dsp:nvSpPr>
      <dsp:spPr>
        <a:xfrm>
          <a:off x="4303916" y="611248"/>
          <a:ext cx="1362960" cy="3053727"/>
        </a:xfrm>
        <a:prstGeom prst="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241325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Regulación más liviana para las </a:t>
          </a:r>
          <a:r>
            <a:rPr lang="es-ES" sz="1200" kern="1200" dirty="0" err="1"/>
            <a:t>Sedpes</a:t>
          </a:r>
          <a:r>
            <a:rPr lang="es-ES" sz="1200" kern="1200" dirty="0"/>
            <a:t>. Estas no pueden otorgar crédito y no enfrentan los mismos riesgos que otras entidades que ofrecen depósitos como los bancos.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Capital mínimo EC ($94 mil </a:t>
          </a:r>
          <a:r>
            <a:rPr lang="es-ES" sz="1200" kern="1200" dirty="0" err="1"/>
            <a:t>mill</a:t>
          </a:r>
          <a:r>
            <a:rPr lang="es-ES" sz="1200" kern="1200" dirty="0"/>
            <a:t>) – </a:t>
          </a:r>
          <a:r>
            <a:rPr lang="es-ES" sz="1200" kern="1200" dirty="0" err="1"/>
            <a:t>Sedpe</a:t>
          </a:r>
          <a:r>
            <a:rPr lang="es-ES" sz="1200" kern="1200" dirty="0"/>
            <a:t> ($7 mil mil)</a:t>
          </a:r>
        </a:p>
      </dsp:txBody>
      <dsp:txXfrm>
        <a:off x="4303916" y="611248"/>
        <a:ext cx="1362960" cy="3053727"/>
      </dsp:txXfrm>
    </dsp:sp>
    <dsp:sp modelId="{B6100421-87CD-4820-B51B-BCF8501FE319}">
      <dsp:nvSpPr>
        <dsp:cNvPr id="0" name=""/>
        <dsp:cNvSpPr/>
      </dsp:nvSpPr>
      <dsp:spPr>
        <a:xfrm>
          <a:off x="4687784" y="0"/>
          <a:ext cx="547257" cy="547257"/>
        </a:xfrm>
        <a:prstGeom prst="rect">
          <a:avLst/>
        </a:prstGeom>
        <a:blipFill rotWithShape="1">
          <a:blip xmlns:r="http://schemas.openxmlformats.org/officeDocument/2006/relationships" r:embed="rId4"/>
          <a:srcRect/>
          <a:stretch>
            <a:fillRect l="-42000" r="-4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BB3760-46BA-4625-91FC-344ABACAB891}">
      <dsp:nvSpPr>
        <dsp:cNvPr id="0" name=""/>
        <dsp:cNvSpPr/>
      </dsp:nvSpPr>
      <dsp:spPr>
        <a:xfrm rot="16200000">
          <a:off x="4631998" y="2001298"/>
          <a:ext cx="3053727" cy="273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41325" bIns="0" numCol="1" spcCol="1270" anchor="t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Neutralidad tecnológica</a:t>
          </a:r>
        </a:p>
      </dsp:txBody>
      <dsp:txXfrm>
        <a:off x="4631998" y="2001298"/>
        <a:ext cx="3053727" cy="273628"/>
      </dsp:txXfrm>
    </dsp:sp>
    <dsp:sp modelId="{8B9AADDF-1F1D-453D-A209-AEE017156539}">
      <dsp:nvSpPr>
        <dsp:cNvPr id="0" name=""/>
        <dsp:cNvSpPr/>
      </dsp:nvSpPr>
      <dsp:spPr>
        <a:xfrm>
          <a:off x="6295676" y="611248"/>
          <a:ext cx="1362960" cy="3053727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241325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 dirty="0"/>
            <a:t>No se establece un tipo de tecnología para la prestación de servicios.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 dirty="0"/>
            <a:t>Ley prevé igualdad de acceso a las infraestructuras requeridas para operar (</a:t>
          </a:r>
          <a:r>
            <a:rPr lang="es-ES" sz="1300" kern="1200" dirty="0" err="1"/>
            <a:t>ie</a:t>
          </a:r>
          <a:r>
            <a:rPr lang="es-ES" sz="1300" kern="1200" dirty="0"/>
            <a:t>. Sistemas de pago, red móvil)</a:t>
          </a:r>
        </a:p>
      </dsp:txBody>
      <dsp:txXfrm>
        <a:off x="6295676" y="611248"/>
        <a:ext cx="1362960" cy="3053727"/>
      </dsp:txXfrm>
    </dsp:sp>
    <dsp:sp modelId="{E6F100A1-56A6-4120-82E0-41F510103F55}">
      <dsp:nvSpPr>
        <dsp:cNvPr id="0" name=""/>
        <dsp:cNvSpPr/>
      </dsp:nvSpPr>
      <dsp:spPr>
        <a:xfrm>
          <a:off x="6651152" y="0"/>
          <a:ext cx="547257" cy="547257"/>
        </a:xfrm>
        <a:prstGeom prst="rect">
          <a:avLst/>
        </a:prstGeom>
        <a:blipFill rotWithShape="1">
          <a:blip xmlns:r="http://schemas.openxmlformats.org/officeDocument/2006/relationships" r:embed="rId5"/>
          <a:srcRect/>
          <a:stretch>
            <a:fillRect l="-65000" r="-6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E52C9E-1435-48F4-8E1A-1660317FA065}">
      <dsp:nvSpPr>
        <dsp:cNvPr id="0" name=""/>
        <dsp:cNvSpPr/>
      </dsp:nvSpPr>
      <dsp:spPr>
        <a:xfrm rot="16200000">
          <a:off x="-1413099" y="2171243"/>
          <a:ext cx="3294605" cy="370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26963" bIns="0" numCol="1" spcCol="1270" anchor="t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Protección al consumir</a:t>
          </a:r>
        </a:p>
      </dsp:txBody>
      <dsp:txXfrm>
        <a:off x="-1413099" y="2171243"/>
        <a:ext cx="3294605" cy="370730"/>
      </dsp:txXfrm>
    </dsp:sp>
    <dsp:sp modelId="{CB3C6B9F-4679-475F-8D7C-73B7AA56A243}">
      <dsp:nvSpPr>
        <dsp:cNvPr id="0" name=""/>
        <dsp:cNvSpPr/>
      </dsp:nvSpPr>
      <dsp:spPr>
        <a:xfrm>
          <a:off x="419568" y="709305"/>
          <a:ext cx="1846628" cy="329460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326963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 dirty="0"/>
            <a:t>Entidad vigilada por la SFC.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 dirty="0"/>
            <a:t>Protección del seguro de depósito de Fogafín.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 dirty="0"/>
            <a:t>Cuenta con Defensor del Consumidor y esquema de protección de las demás entidades financieras</a:t>
          </a:r>
        </a:p>
      </dsp:txBody>
      <dsp:txXfrm>
        <a:off x="419568" y="709305"/>
        <a:ext cx="1846628" cy="3294605"/>
      </dsp:txXfrm>
    </dsp:sp>
    <dsp:sp modelId="{8A28D9D6-4AA5-4865-8D56-8E9F981FC974}">
      <dsp:nvSpPr>
        <dsp:cNvPr id="0" name=""/>
        <dsp:cNvSpPr/>
      </dsp:nvSpPr>
      <dsp:spPr>
        <a:xfrm>
          <a:off x="855561" y="0"/>
          <a:ext cx="741460" cy="741460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E13E88-792F-4B96-BC62-1AF7A96C94C9}">
      <dsp:nvSpPr>
        <dsp:cNvPr id="0" name=""/>
        <dsp:cNvSpPr/>
      </dsp:nvSpPr>
      <dsp:spPr>
        <a:xfrm rot="16200000">
          <a:off x="1282084" y="2171243"/>
          <a:ext cx="3294605" cy="370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26963" bIns="0" numCol="1" spcCol="1270" anchor="t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Prevención lavado de activos </a:t>
          </a:r>
        </a:p>
      </dsp:txBody>
      <dsp:txXfrm>
        <a:off x="1282084" y="2171243"/>
        <a:ext cx="3294605" cy="370730"/>
      </dsp:txXfrm>
    </dsp:sp>
    <dsp:sp modelId="{8D90437F-7646-47AF-AF26-04505602CD39}">
      <dsp:nvSpPr>
        <dsp:cNvPr id="0" name=""/>
        <dsp:cNvSpPr/>
      </dsp:nvSpPr>
      <dsp:spPr>
        <a:xfrm>
          <a:off x="3114752" y="709305"/>
          <a:ext cx="1846628" cy="3294605"/>
        </a:xfrm>
        <a:prstGeom prst="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326963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Trámite simplificado únicamente para montos inferiores a 3 SMLV (saldo y flujo) y subsidios del Estado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Conocimiento pleno del cliente para montos superiores.</a:t>
          </a:r>
        </a:p>
      </dsp:txBody>
      <dsp:txXfrm>
        <a:off x="3114752" y="709305"/>
        <a:ext cx="1846628" cy="3294605"/>
      </dsp:txXfrm>
    </dsp:sp>
    <dsp:sp modelId="{DF4DC47B-98FD-4EF6-8622-4C1AD29569B7}">
      <dsp:nvSpPr>
        <dsp:cNvPr id="0" name=""/>
        <dsp:cNvSpPr/>
      </dsp:nvSpPr>
      <dsp:spPr>
        <a:xfrm>
          <a:off x="3521932" y="0"/>
          <a:ext cx="741460" cy="741460"/>
        </a:xfrm>
        <a:prstGeom prst="rect">
          <a:avLst/>
        </a:prstGeom>
        <a:blipFill rotWithShape="1">
          <a:blip xmlns:r="http://schemas.openxmlformats.org/officeDocument/2006/relationships" r:embed="rId3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93C88A-007F-4690-A851-6219DC52EB41}">
      <dsp:nvSpPr>
        <dsp:cNvPr id="0" name=""/>
        <dsp:cNvSpPr/>
      </dsp:nvSpPr>
      <dsp:spPr>
        <a:xfrm rot="16200000">
          <a:off x="3977269" y="2171243"/>
          <a:ext cx="3294605" cy="370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26963" bIns="0" numCol="1" spcCol="1270" anchor="t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Estabilidad del sistema</a:t>
          </a:r>
        </a:p>
      </dsp:txBody>
      <dsp:txXfrm>
        <a:off x="3977269" y="2171243"/>
        <a:ext cx="3294605" cy="370730"/>
      </dsp:txXfrm>
    </dsp:sp>
    <dsp:sp modelId="{F6D711C6-ABEE-4777-A8CA-EC4F45B329CD}">
      <dsp:nvSpPr>
        <dsp:cNvPr id="0" name=""/>
        <dsp:cNvSpPr/>
      </dsp:nvSpPr>
      <dsp:spPr>
        <a:xfrm>
          <a:off x="5809936" y="709305"/>
          <a:ext cx="1846628" cy="3294605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326963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Recursos captados deben permanecer encajados al 100% en un establecimiento de crédito o en </a:t>
          </a:r>
          <a:r>
            <a:rPr lang="es-ES" sz="1200" kern="1200" dirty="0" err="1"/>
            <a:t>Banrep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Relación de apalancamiento del 2% entre patrimonio técnico y depósitos.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 err="1"/>
            <a:t>Regals</a:t>
          </a:r>
          <a:r>
            <a:rPr lang="es-ES" sz="1200" kern="1200" dirty="0"/>
            <a:t> de gestión de riesgos (liquidez, operativos, </a:t>
          </a:r>
          <a:r>
            <a:rPr lang="es-ES" sz="1200" kern="1200" dirty="0" err="1"/>
            <a:t>etc</a:t>
          </a:r>
          <a:r>
            <a:rPr lang="es-ES" sz="1200" kern="1200" dirty="0"/>
            <a:t>)</a:t>
          </a:r>
        </a:p>
      </dsp:txBody>
      <dsp:txXfrm>
        <a:off x="5809936" y="709305"/>
        <a:ext cx="1846628" cy="3294605"/>
      </dsp:txXfrm>
    </dsp:sp>
    <dsp:sp modelId="{B6100421-87CD-4820-B51B-BCF8501FE319}">
      <dsp:nvSpPr>
        <dsp:cNvPr id="0" name=""/>
        <dsp:cNvSpPr/>
      </dsp:nvSpPr>
      <dsp:spPr>
        <a:xfrm>
          <a:off x="6330026" y="0"/>
          <a:ext cx="741460" cy="741460"/>
        </a:xfrm>
        <a:prstGeom prst="rect">
          <a:avLst/>
        </a:prstGeom>
        <a:blipFill rotWithShape="1">
          <a:blip xmlns:r="http://schemas.openxmlformats.org/officeDocument/2006/relationships" r:embed="rId5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2EC9CF-7381-405E-AAA5-C86A2D6F29EF}">
      <dsp:nvSpPr>
        <dsp:cNvPr id="0" name=""/>
        <dsp:cNvSpPr/>
      </dsp:nvSpPr>
      <dsp:spPr>
        <a:xfrm>
          <a:off x="5078" y="612835"/>
          <a:ext cx="2193394" cy="163732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5E903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8100" rIns="12700" bIns="127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CO" sz="1000" kern="1200" dirty="0">
              <a:solidFill>
                <a:schemeClr val="bg2">
                  <a:lumMod val="25000"/>
                </a:schemeClr>
              </a:solidFill>
            </a:rPr>
            <a:t>Espacio seguro bajo el cual se permite realizar una actividad regulada a través de un régimen regulatorio ad hoc por un periodo de tiempo limitado. </a:t>
          </a:r>
          <a:endParaRPr lang="es-ES" sz="1000" kern="1200" dirty="0">
            <a:solidFill>
              <a:schemeClr val="bg2">
                <a:lumMod val="25000"/>
              </a:schemeClr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s-ES" sz="1000" kern="1200" dirty="0">
            <a:solidFill>
              <a:schemeClr val="bg2">
                <a:lumMod val="25000"/>
              </a:schemeClr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000" kern="1200" dirty="0">
              <a:solidFill>
                <a:schemeClr val="bg2">
                  <a:lumMod val="25000"/>
                </a:schemeClr>
              </a:solidFill>
            </a:rPr>
            <a:t>Esquema válido para que puedan participar de la innovación tanto emprendedores como instituciones financieras establecidas. </a:t>
          </a:r>
        </a:p>
      </dsp:txBody>
      <dsp:txXfrm>
        <a:off x="43442" y="651199"/>
        <a:ext cx="2116666" cy="1598958"/>
      </dsp:txXfrm>
    </dsp:sp>
    <dsp:sp modelId="{C7C65ED2-C649-42B4-89BC-909123562D2C}">
      <dsp:nvSpPr>
        <dsp:cNvPr id="0" name=""/>
        <dsp:cNvSpPr/>
      </dsp:nvSpPr>
      <dsp:spPr>
        <a:xfrm>
          <a:off x="5078" y="2250157"/>
          <a:ext cx="2193394" cy="704048"/>
        </a:xfrm>
        <a:prstGeom prst="rect">
          <a:avLst/>
        </a:prstGeom>
        <a:solidFill>
          <a:srgbClr val="5E903C"/>
        </a:solidFill>
        <a:ln w="12700" cap="flat" cmpd="sng" algn="ctr">
          <a:solidFill>
            <a:srgbClr val="5E903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0" rIns="1651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300" b="1" kern="1200" dirty="0"/>
            <a:t>Modelos Novedosos (</a:t>
          </a:r>
          <a:r>
            <a:rPr lang="es-CO" sz="1300" b="1" kern="1200" dirty="0" err="1"/>
            <a:t>Regulatory</a:t>
          </a:r>
          <a:r>
            <a:rPr lang="es-CO" sz="1300" b="1" kern="1200" dirty="0"/>
            <a:t> Sandbox)</a:t>
          </a:r>
          <a:endParaRPr lang="es-ES" sz="1300" b="1" kern="1200" dirty="0"/>
        </a:p>
      </dsp:txBody>
      <dsp:txXfrm>
        <a:off x="5078" y="2250157"/>
        <a:ext cx="1544643" cy="704048"/>
      </dsp:txXfrm>
    </dsp:sp>
    <dsp:sp modelId="{A93C9789-C19E-4F02-80D6-C35342C108AF}">
      <dsp:nvSpPr>
        <dsp:cNvPr id="0" name=""/>
        <dsp:cNvSpPr/>
      </dsp:nvSpPr>
      <dsp:spPr>
        <a:xfrm>
          <a:off x="1611769" y="2361989"/>
          <a:ext cx="767687" cy="76768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73C6D6-1A58-4BC2-B998-9FF17ABB6617}">
      <dsp:nvSpPr>
        <dsp:cNvPr id="0" name=""/>
        <dsp:cNvSpPr/>
      </dsp:nvSpPr>
      <dsp:spPr>
        <a:xfrm>
          <a:off x="2569647" y="612835"/>
          <a:ext cx="2193394" cy="163732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5E903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8100" rIns="12700" bIns="127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CO" sz="1000" kern="1200" dirty="0">
              <a:solidFill>
                <a:schemeClr val="bg2">
                  <a:lumMod val="25000"/>
                </a:schemeClr>
              </a:solidFill>
            </a:rPr>
            <a:t>Especificaciones tecnológicas usadas por aplicaciones para comunicarse con entidades financieras.</a:t>
          </a:r>
          <a:endParaRPr lang="es-ES" sz="1000" kern="1200" dirty="0">
            <a:solidFill>
              <a:schemeClr val="bg2">
                <a:lumMod val="25000"/>
              </a:schemeClr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s-ES" sz="1000" kern="1200" dirty="0">
            <a:solidFill>
              <a:schemeClr val="bg2">
                <a:lumMod val="25000"/>
              </a:schemeClr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000" kern="1200" dirty="0">
              <a:solidFill>
                <a:schemeClr val="bg2">
                  <a:lumMod val="25000"/>
                </a:schemeClr>
              </a:solidFill>
            </a:rPr>
            <a:t>Se busca la interconectividad entre entidades financieras para mejorar la experiencia del cliente y creas nuevos mercados a través de servicios de valor agregado. </a:t>
          </a:r>
        </a:p>
      </dsp:txBody>
      <dsp:txXfrm>
        <a:off x="2608011" y="651199"/>
        <a:ext cx="2116666" cy="1598958"/>
      </dsp:txXfrm>
    </dsp:sp>
    <dsp:sp modelId="{5FDEBC43-35BA-4496-8986-ACA7D4D6445B}">
      <dsp:nvSpPr>
        <dsp:cNvPr id="0" name=""/>
        <dsp:cNvSpPr/>
      </dsp:nvSpPr>
      <dsp:spPr>
        <a:xfrm>
          <a:off x="2569647" y="2250157"/>
          <a:ext cx="2193394" cy="704048"/>
        </a:xfrm>
        <a:prstGeom prst="rect">
          <a:avLst/>
        </a:prstGeom>
        <a:solidFill>
          <a:srgbClr val="5E903C"/>
        </a:solidFill>
        <a:ln w="12700" cap="flat" cmpd="sng" algn="ctr">
          <a:solidFill>
            <a:srgbClr val="5E903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0" rIns="1651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300" b="1" kern="1200" dirty="0"/>
            <a:t>Interfaces de programación de aplicaciones (</a:t>
          </a:r>
          <a:r>
            <a:rPr lang="es-CO" sz="1300" b="1" kern="1200" dirty="0" err="1"/>
            <a:t>APIs</a:t>
          </a:r>
          <a:r>
            <a:rPr lang="es-CO" sz="1300" b="1" kern="1200" dirty="0"/>
            <a:t>)</a:t>
          </a:r>
          <a:endParaRPr lang="es-ES" sz="1300" b="1" kern="1200" dirty="0"/>
        </a:p>
      </dsp:txBody>
      <dsp:txXfrm>
        <a:off x="2569647" y="2250157"/>
        <a:ext cx="1544643" cy="704048"/>
      </dsp:txXfrm>
    </dsp:sp>
    <dsp:sp modelId="{CB57E6B1-784F-4811-A644-47848214B281}">
      <dsp:nvSpPr>
        <dsp:cNvPr id="0" name=""/>
        <dsp:cNvSpPr/>
      </dsp:nvSpPr>
      <dsp:spPr>
        <a:xfrm>
          <a:off x="4176338" y="2361989"/>
          <a:ext cx="767687" cy="76768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D65881-F9B9-458E-97A0-F80AF6B89067}">
      <dsp:nvSpPr>
        <dsp:cNvPr id="0" name=""/>
        <dsp:cNvSpPr/>
      </dsp:nvSpPr>
      <dsp:spPr>
        <a:xfrm>
          <a:off x="5134216" y="612835"/>
          <a:ext cx="2193394" cy="163732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5E903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8100" rIns="12700" bIns="127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CO" sz="1000" kern="1200" dirty="0">
              <a:solidFill>
                <a:schemeClr val="bg2">
                  <a:lumMod val="25000"/>
                </a:schemeClr>
              </a:solidFill>
            </a:rPr>
            <a:t>Órgano de consulta, asesoría y coordinación entre los sectores público-privado para intercambiar ideas, impulsar el desarrollo de la industria y planear su regulación futura. </a:t>
          </a:r>
          <a:endParaRPr lang="es-ES" sz="10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5172580" y="651199"/>
        <a:ext cx="2116666" cy="1598958"/>
      </dsp:txXfrm>
    </dsp:sp>
    <dsp:sp modelId="{A19113D8-3D47-4DBE-A5F0-CB3896DF100F}">
      <dsp:nvSpPr>
        <dsp:cNvPr id="0" name=""/>
        <dsp:cNvSpPr/>
      </dsp:nvSpPr>
      <dsp:spPr>
        <a:xfrm>
          <a:off x="5134216" y="2250157"/>
          <a:ext cx="2193394" cy="704048"/>
        </a:xfrm>
        <a:prstGeom prst="rect">
          <a:avLst/>
        </a:prstGeom>
        <a:solidFill>
          <a:srgbClr val="5E903C"/>
        </a:solidFill>
        <a:ln w="12700" cap="flat" cmpd="sng" algn="ctr">
          <a:solidFill>
            <a:srgbClr val="5E903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0" rIns="1651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300" b="1" kern="1200" dirty="0"/>
            <a:t>Grupo de innovación financiera</a:t>
          </a:r>
          <a:endParaRPr lang="es-ES" sz="1300" b="1" kern="1200" dirty="0"/>
        </a:p>
      </dsp:txBody>
      <dsp:txXfrm>
        <a:off x="5134216" y="2250157"/>
        <a:ext cx="1544643" cy="704048"/>
      </dsp:txXfrm>
    </dsp:sp>
    <dsp:sp modelId="{DB5912DE-84F8-493D-BDEC-E5F1863DD6DE}">
      <dsp:nvSpPr>
        <dsp:cNvPr id="0" name=""/>
        <dsp:cNvSpPr/>
      </dsp:nvSpPr>
      <dsp:spPr>
        <a:xfrm>
          <a:off x="6740907" y="2361989"/>
          <a:ext cx="767687" cy="76768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FFFF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10BAE-48FD-46DD-8F2C-272C144F498F}" type="datetimeFigureOut">
              <a:rPr lang="es-CO" smtClean="0"/>
              <a:t>27/07/2018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C1AC9-7A3D-41B0-8B2B-2F4C453FB8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1143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C1AC9-7A3D-41B0-8B2B-2F4C453FB845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7685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C1AC9-7A3D-41B0-8B2B-2F4C453FB845}" type="slidenum">
              <a:rPr lang="es-CO" smtClean="0"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2791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C1AC9-7A3D-41B0-8B2B-2F4C453FB845}" type="slidenum">
              <a:rPr lang="es-CO" smtClean="0"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4349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DC1AC9-7A3D-41B0-8B2B-2F4C453FB845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1202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C1AC9-7A3D-41B0-8B2B-2F4C453FB845}" type="slidenum">
              <a:rPr lang="es-CO" smtClean="0"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8089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06686" y="1365068"/>
            <a:ext cx="4062549" cy="1169432"/>
          </a:xfrm>
        </p:spPr>
        <p:txBody>
          <a:bodyPr anchor="b"/>
          <a:lstStyle>
            <a:lvl1pPr algn="r">
              <a:defRPr lang="en-US" sz="45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charset="0"/>
                <a:ea typeface="Myriad Pro" charset="0"/>
                <a:cs typeface="Myriad Pro" charset="0"/>
              </a:defRPr>
            </a:lvl1pPr>
          </a:lstStyle>
          <a:p>
            <a:r>
              <a:rPr lang="es-ES" dirty="0"/>
              <a:t>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06686" y="2616619"/>
            <a:ext cx="4062549" cy="1241822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dirty="0"/>
              <a:t>Subtítulo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903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Agen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282304"/>
            <a:ext cx="4065678" cy="2139553"/>
          </a:xfrm>
        </p:spPr>
        <p:txBody>
          <a:bodyPr anchor="b">
            <a:normAutofit/>
          </a:bodyPr>
          <a:lstStyle>
            <a:lvl1pPr>
              <a:defRPr lang="en-US" sz="45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charset="0"/>
                <a:ea typeface="Myriad Pro" charset="0"/>
                <a:cs typeface="Myriad Pro" charset="0"/>
              </a:defRPr>
            </a:lvl1pPr>
          </a:lstStyle>
          <a:p>
            <a:r>
              <a:rPr lang="es-ES" dirty="0"/>
              <a:t>Agenda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3442098"/>
            <a:ext cx="4065678" cy="1125140"/>
          </a:xfrm>
        </p:spPr>
        <p:txBody>
          <a:bodyPr>
            <a:normAutofit/>
          </a:bodyPr>
          <a:lstStyle>
            <a:lvl1pPr marL="0" indent="0">
              <a:buNone/>
              <a:defRPr lang="es-ES" sz="1800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charset="0"/>
                <a:ea typeface="+mn-ea"/>
                <a:cs typeface="+mn-cs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Subtítulo Agenda</a:t>
            </a:r>
          </a:p>
        </p:txBody>
      </p:sp>
      <p:sp>
        <p:nvSpPr>
          <p:cNvPr id="14" name="Marcador de posición de texto 13">
            <a:extLst>
              <a:ext uri="{FF2B5EF4-FFF2-40B4-BE49-F238E27FC236}">
                <a16:creationId xmlns:a16="http://schemas.microsoft.com/office/drawing/2014/main" id="{AF6DE16B-ED1A-D144-9C4C-CF1EE78B585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94710" y="1282304"/>
            <a:ext cx="3505200" cy="3284934"/>
          </a:xfrm>
        </p:spPr>
        <p:txBody>
          <a:bodyPr/>
          <a:lstStyle>
            <a:lvl1pPr marL="0" indent="-342900" algn="just" defTabSz="685800" rtl="0" eaLnBrk="1" latinLnBrk="0" hangingPunct="1">
              <a:buClr>
                <a:srgbClr val="0073AE"/>
              </a:buClr>
              <a:buFont typeface="+mj-lt"/>
              <a:buAutoNum type="arabicPeriod"/>
              <a:defRPr lang="es-ES" sz="1650" kern="1200" dirty="0" smtClean="0">
                <a:solidFill>
                  <a:prstClr val="white">
                    <a:lumMod val="50000"/>
                  </a:prstClr>
                </a:solidFill>
                <a:latin typeface="Myriad Pro" charset="0"/>
                <a:ea typeface="+mn-ea"/>
                <a:cs typeface="+mn-cs"/>
              </a:defRPr>
            </a:lvl1pPr>
            <a:lvl2pPr marL="342900" indent="-342900" algn="just" defTabSz="685800" rtl="0" eaLnBrk="1" latinLnBrk="0" hangingPunct="1">
              <a:buClr>
                <a:srgbClr val="0073AE"/>
              </a:buClr>
              <a:buFont typeface="+mj-lt"/>
              <a:buAutoNum type="arabicPeriod"/>
              <a:defRPr lang="es-ES" sz="1650" kern="1200" dirty="0" smtClean="0">
                <a:solidFill>
                  <a:prstClr val="white">
                    <a:lumMod val="50000"/>
                  </a:prstClr>
                </a:solidFill>
                <a:latin typeface="Myriad Pro" charset="0"/>
                <a:ea typeface="+mn-ea"/>
                <a:cs typeface="+mn-cs"/>
              </a:defRPr>
            </a:lvl2pPr>
            <a:lvl3pPr marL="685800" indent="-257175" algn="just" defTabSz="685800" rtl="0" eaLnBrk="1" latinLnBrk="0" hangingPunct="1">
              <a:buClr>
                <a:srgbClr val="0073AE"/>
              </a:buClr>
              <a:buFont typeface="+mj-lt"/>
              <a:buAutoNum type="arabicPeriod"/>
              <a:defRPr lang="es-ES" sz="1650" kern="1200" dirty="0" smtClean="0">
                <a:solidFill>
                  <a:prstClr val="white">
                    <a:lumMod val="50000"/>
                  </a:prstClr>
                </a:solidFill>
                <a:latin typeface="Myriad Pro" charset="0"/>
                <a:ea typeface="+mn-ea"/>
                <a:cs typeface="+mn-cs"/>
              </a:defRPr>
            </a:lvl3pPr>
            <a:lvl4pPr marL="1028700" indent="-257175" algn="just" defTabSz="685800" rtl="0" eaLnBrk="1" latinLnBrk="0" hangingPunct="1">
              <a:buClr>
                <a:srgbClr val="0073AE"/>
              </a:buClr>
              <a:buFont typeface="+mj-lt"/>
              <a:buAutoNum type="arabicPeriod"/>
              <a:defRPr lang="es-ES" sz="1650" kern="1200" dirty="0" smtClean="0">
                <a:solidFill>
                  <a:prstClr val="white">
                    <a:lumMod val="50000"/>
                  </a:prstClr>
                </a:solidFill>
                <a:latin typeface="Myriad Pro" charset="0"/>
                <a:ea typeface="+mn-ea"/>
                <a:cs typeface="+mn-cs"/>
              </a:defRPr>
            </a:lvl4pPr>
            <a:lvl5pPr marL="1371600" indent="-257175" algn="just" defTabSz="685800" rtl="0" eaLnBrk="1" latinLnBrk="0" hangingPunct="1">
              <a:buClr>
                <a:srgbClr val="0073AE"/>
              </a:buClr>
              <a:buFont typeface="+mj-lt"/>
              <a:buAutoNum type="arabicPeriod"/>
              <a:defRPr lang="es-CO" sz="1650" kern="1200" dirty="0">
                <a:solidFill>
                  <a:prstClr val="white">
                    <a:lumMod val="50000"/>
                  </a:prstClr>
                </a:solidFill>
                <a:latin typeface="Myriad Pro" charset="0"/>
                <a:ea typeface="+mn-ea"/>
                <a:cs typeface="+mn-cs"/>
              </a:defRPr>
            </a:lvl5pPr>
          </a:lstStyle>
          <a:p>
            <a:pPr marL="0" lvl="0" algn="just" defTabSz="685800" rtl="0" eaLnBrk="1" latinLnBrk="0" hangingPunct="1">
              <a:buClr>
                <a:srgbClr val="0073AE"/>
              </a:buClr>
            </a:pPr>
            <a:r>
              <a:rPr lang="es-ES" dirty="0"/>
              <a:t>Elemento 1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4186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iapositiva de conteni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84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Cier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B26C0D7F-5A38-704D-AC39-73A11F779C1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06686" y="1365068"/>
            <a:ext cx="4062549" cy="1169432"/>
          </a:xfrm>
        </p:spPr>
        <p:txBody>
          <a:bodyPr anchor="b"/>
          <a:lstStyle>
            <a:lvl1pPr algn="r">
              <a:defRPr lang="en-US" sz="45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charset="0"/>
                <a:ea typeface="Myriad Pro" charset="0"/>
                <a:cs typeface="Myriad Pro" charset="0"/>
              </a:defRPr>
            </a:lvl1pPr>
          </a:lstStyle>
          <a:p>
            <a:r>
              <a:rPr lang="es-ES" dirty="0"/>
              <a:t>Cierre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82B653F7-F9BF-BF4C-9F11-2CA2D2C8899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06686" y="2616619"/>
            <a:ext cx="4062549" cy="1241822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dirty="0"/>
              <a:t>Subtítulo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42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3CCC3F-9D2F-453B-8B15-43CB163FC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6D790F-4014-4740-96C6-BA2B07B1D3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566B48-4D2A-4180-A816-29BA388FE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3BB4E8-7E03-41B4-8063-7E278D9DF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847B92-B432-426A-8C2D-A8A5707F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E250C-C6C7-4651-9C0B-112C348BF7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23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lvl="0" algn="just" defTabSz="685800" rtl="0" eaLnBrk="1" latinLnBrk="0" hangingPunct="1">
              <a:buClr>
                <a:srgbClr val="0073AE"/>
              </a:buClr>
            </a:pPr>
            <a:r>
              <a:rPr lang="es-ES" dirty="0"/>
              <a:t>Haga clic para modificar el estilo de texto del patrón</a:t>
            </a:r>
          </a:p>
          <a:p>
            <a:pPr marL="342900" lvl="1" algn="just" defTabSz="685800" rtl="0" eaLnBrk="1" latinLnBrk="0" hangingPunct="1">
              <a:buClr>
                <a:srgbClr val="0073AE"/>
              </a:buClr>
            </a:pPr>
            <a:r>
              <a:rPr lang="es-ES" dirty="0"/>
              <a:t>Segundo nivel</a:t>
            </a:r>
          </a:p>
          <a:p>
            <a:pPr marL="685800" lvl="2" algn="just" defTabSz="685800" rtl="0" eaLnBrk="1" latinLnBrk="0" hangingPunct="1">
              <a:buClr>
                <a:srgbClr val="0073AE"/>
              </a:buClr>
            </a:pPr>
            <a:r>
              <a:rPr lang="es-ES" dirty="0"/>
              <a:t>Tercer nivel</a:t>
            </a:r>
          </a:p>
          <a:p>
            <a:pPr marL="1028700" lvl="3" algn="just" defTabSz="685800" rtl="0" eaLnBrk="1" latinLnBrk="0" hangingPunct="1">
              <a:buClr>
                <a:srgbClr val="0073AE"/>
              </a:buClr>
            </a:pPr>
            <a:r>
              <a:rPr lang="es-ES" dirty="0"/>
              <a:t>Cuarto nivel</a:t>
            </a:r>
          </a:p>
          <a:p>
            <a:pPr marL="1371600" lvl="4" algn="just" defTabSz="685800" rtl="0" eaLnBrk="1" latinLnBrk="0" hangingPunct="1">
              <a:buClr>
                <a:srgbClr val="0073AE"/>
              </a:buClr>
            </a:pPr>
            <a:r>
              <a:rPr lang="es-ES" dirty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318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69" r:id="rId2"/>
    <p:sldLayoutId id="2147493470" r:id="rId3"/>
    <p:sldLayoutId id="2147493471" r:id="rId4"/>
    <p:sldLayoutId id="2147493472" r:id="rId5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s-ES" sz="4500" b="1" kern="1200">
          <a:solidFill>
            <a:srgbClr val="01619B"/>
          </a:solidFill>
          <a:latin typeface="Myriad Pro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lang="en-US" sz="1650" kern="1200" dirty="0">
          <a:solidFill>
            <a:prstClr val="white">
              <a:lumMod val="50000"/>
            </a:prstClr>
          </a:solidFill>
          <a:latin typeface="Myriad Pro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es-ES" sz="1500" kern="1200" dirty="0">
          <a:solidFill>
            <a:prstClr val="white">
              <a:lumMod val="50000"/>
            </a:prstClr>
          </a:solidFill>
          <a:latin typeface="Myriad Pro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es-ES" sz="1350" kern="1200" dirty="0">
          <a:solidFill>
            <a:prstClr val="white">
              <a:lumMod val="50000"/>
            </a:prstClr>
          </a:solidFill>
          <a:latin typeface="Myriad Pro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es-ES" sz="1200" kern="1200" dirty="0">
          <a:solidFill>
            <a:prstClr val="white">
              <a:lumMod val="50000"/>
            </a:prstClr>
          </a:solidFill>
          <a:latin typeface="Myriad Pro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en-US" sz="1050" kern="1200" dirty="0">
          <a:solidFill>
            <a:prstClr val="white">
              <a:lumMod val="50000"/>
            </a:prstClr>
          </a:solidFill>
          <a:latin typeface="Myriad Pro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diagramLayout" Target="../diagrams/layout6.xml"/><Relationship Id="rId7" Type="http://schemas.openxmlformats.org/officeDocument/2006/relationships/image" Target="../media/image27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11" Type="http://schemas.openxmlformats.org/officeDocument/2006/relationships/image" Target="../media/image31.png"/><Relationship Id="rId5" Type="http://schemas.openxmlformats.org/officeDocument/2006/relationships/diagramColors" Target="../diagrams/colors6.xml"/><Relationship Id="rId10" Type="http://schemas.openxmlformats.org/officeDocument/2006/relationships/image" Target="../media/image30.svg"/><Relationship Id="rId4" Type="http://schemas.openxmlformats.org/officeDocument/2006/relationships/diagramQuickStyle" Target="../diagrams/quickStyle6.xml"/><Relationship Id="rId9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svg"/><Relationship Id="rId7" Type="http://schemas.openxmlformats.org/officeDocument/2006/relationships/image" Target="../media/image37.sv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6.png"/><Relationship Id="rId5" Type="http://schemas.openxmlformats.org/officeDocument/2006/relationships/image" Target="../media/image35.svg"/><Relationship Id="rId4" Type="http://schemas.openxmlformats.org/officeDocument/2006/relationships/image" Target="../media/image3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sv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2.svg"/><Relationship Id="rId4" Type="http://schemas.openxmlformats.org/officeDocument/2006/relationships/image" Target="../media/image4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6C4E79-85E5-124F-881D-7FF3297E95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05152" y="1432488"/>
            <a:ext cx="5659780" cy="1169432"/>
          </a:xfrm>
        </p:spPr>
        <p:txBody>
          <a:bodyPr>
            <a:noAutofit/>
          </a:bodyPr>
          <a:lstStyle/>
          <a:p>
            <a:br>
              <a:rPr lang="es-CO" sz="3600" dirty="0"/>
            </a:br>
            <a:r>
              <a:rPr lang="es-CO" dirty="0">
                <a:effectLst/>
              </a:rPr>
              <a:t>17° Congreso de Derecho Financiero</a:t>
            </a:r>
            <a:endParaRPr lang="es-CO" sz="36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41C913-FECE-8443-9693-E961F16DF5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3268" y="2510445"/>
            <a:ext cx="4579126" cy="245495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s-CO" sz="165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s-CO" sz="165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s-CO" sz="165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s-CO" sz="165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CO" sz="2200" dirty="0"/>
              <a:t>David Salamanca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CO" sz="2200" dirty="0"/>
              <a:t>Director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s-CO" sz="165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s-CO" sz="165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s-CO" sz="165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s-CO" sz="165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s-CO" sz="165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CO" sz="1600" dirty="0"/>
              <a:t>Cartagena, 26 y 27 de julio de 2018</a:t>
            </a:r>
          </a:p>
        </p:txBody>
      </p:sp>
    </p:spTree>
    <p:extLst>
      <p:ext uri="{BB962C8B-B14F-4D97-AF65-F5344CB8AC3E}">
        <p14:creationId xmlns:p14="http://schemas.microsoft.com/office/powerpoint/2010/main" val="4059395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ítulo 1">
            <a:extLst>
              <a:ext uri="{FF2B5EF4-FFF2-40B4-BE49-F238E27FC236}">
                <a16:creationId xmlns:a16="http://schemas.microsoft.com/office/drawing/2014/main" id="{31819780-22FA-43B9-826D-2D33AF18C583}"/>
              </a:ext>
            </a:extLst>
          </p:cNvPr>
          <p:cNvSpPr txBox="1">
            <a:spLocks/>
          </p:cNvSpPr>
          <p:nvPr/>
        </p:nvSpPr>
        <p:spPr>
          <a:xfrm>
            <a:off x="520996" y="162709"/>
            <a:ext cx="7123814" cy="610739"/>
          </a:xfrm>
          <a:prstGeom prst="rect">
            <a:avLst/>
          </a:prstGeom>
          <a:solidFill>
            <a:srgbClr val="21661C">
              <a:alpha val="50196"/>
            </a:srgbClr>
          </a:solidFill>
          <a:ln>
            <a:noFill/>
          </a:ln>
        </p:spPr>
        <p:txBody>
          <a:bodyPr vert="horz" lIns="68580" tIns="34290" rIns="68580" bIns="3429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400" dirty="0">
                <a:solidFill>
                  <a:schemeClr val="bg1"/>
                </a:solidFill>
              </a:rPr>
              <a:t>Aplicación de principios en </a:t>
            </a:r>
            <a:r>
              <a:rPr lang="es-CO" sz="2600" dirty="0">
                <a:solidFill>
                  <a:schemeClr val="bg1"/>
                </a:solidFill>
              </a:rPr>
              <a:t>Colombia</a:t>
            </a:r>
            <a:r>
              <a:rPr lang="es-CO" sz="2400" dirty="0">
                <a:solidFill>
                  <a:schemeClr val="bg1"/>
                </a:solidFill>
              </a:rPr>
              <a:t>: el caso de las SEDPES</a:t>
            </a:r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E6E23622-CB5B-40F9-99D6-ECE809A0DF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466339"/>
              </p:ext>
            </p:extLst>
          </p:nvPr>
        </p:nvGraphicFramePr>
        <p:xfrm>
          <a:off x="790010" y="922779"/>
          <a:ext cx="7705404" cy="39150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39671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ítulo 1">
            <a:extLst>
              <a:ext uri="{FF2B5EF4-FFF2-40B4-BE49-F238E27FC236}">
                <a16:creationId xmlns:a16="http://schemas.microsoft.com/office/drawing/2014/main" id="{31819780-22FA-43B9-826D-2D33AF18C583}"/>
              </a:ext>
            </a:extLst>
          </p:cNvPr>
          <p:cNvSpPr txBox="1">
            <a:spLocks/>
          </p:cNvSpPr>
          <p:nvPr/>
        </p:nvSpPr>
        <p:spPr>
          <a:xfrm>
            <a:off x="520996" y="162709"/>
            <a:ext cx="7123814" cy="610739"/>
          </a:xfrm>
          <a:prstGeom prst="rect">
            <a:avLst/>
          </a:prstGeom>
          <a:solidFill>
            <a:srgbClr val="21661C">
              <a:alpha val="50196"/>
            </a:srgbClr>
          </a:solidFill>
          <a:ln>
            <a:noFill/>
          </a:ln>
        </p:spPr>
        <p:txBody>
          <a:bodyPr vert="horz" lIns="68580" tIns="34290" rIns="68580" bIns="3429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Aplicación de principios en </a:t>
            </a:r>
            <a:r>
              <a:rPr kumimoji="0" lang="es-CO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Colombia</a:t>
            </a: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: el caso de las SEDPES</a:t>
            </a:r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E6E23622-CB5B-40F9-99D6-ECE809A0DF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8313436"/>
              </p:ext>
            </p:extLst>
          </p:nvPr>
        </p:nvGraphicFramePr>
        <p:xfrm>
          <a:off x="790010" y="773448"/>
          <a:ext cx="7705404" cy="4223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80203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ítulo 1">
            <a:extLst>
              <a:ext uri="{FF2B5EF4-FFF2-40B4-BE49-F238E27FC236}">
                <a16:creationId xmlns:a16="http://schemas.microsoft.com/office/drawing/2014/main" id="{31819780-22FA-43B9-826D-2D33AF18C583}"/>
              </a:ext>
            </a:extLst>
          </p:cNvPr>
          <p:cNvSpPr txBox="1">
            <a:spLocks/>
          </p:cNvSpPr>
          <p:nvPr/>
        </p:nvSpPr>
        <p:spPr>
          <a:xfrm>
            <a:off x="520996" y="162709"/>
            <a:ext cx="7123814" cy="610739"/>
          </a:xfrm>
          <a:prstGeom prst="rect">
            <a:avLst/>
          </a:prstGeom>
          <a:solidFill>
            <a:srgbClr val="21661C">
              <a:alpha val="50196"/>
            </a:srgbClr>
          </a:solidFill>
          <a:ln>
            <a:noFill/>
          </a:ln>
        </p:spPr>
        <p:txBody>
          <a:bodyPr vert="horz" lIns="68580" tIns="34290" rIns="68580" bIns="3429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400" dirty="0">
                <a:solidFill>
                  <a:schemeClr val="bg1"/>
                </a:solidFill>
              </a:rPr>
              <a:t>Aplicación de principios en </a:t>
            </a:r>
            <a:r>
              <a:rPr lang="es-CO" sz="2600" dirty="0">
                <a:solidFill>
                  <a:schemeClr val="bg1"/>
                </a:solidFill>
              </a:rPr>
              <a:t>Colombia</a:t>
            </a:r>
            <a:r>
              <a:rPr lang="es-CO" sz="2400" dirty="0">
                <a:solidFill>
                  <a:schemeClr val="bg1"/>
                </a:solidFill>
              </a:rPr>
              <a:t>: el caso de las SEDPES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8A08D413-F829-47D9-B57A-E2C382A16B55}"/>
              </a:ext>
            </a:extLst>
          </p:cNvPr>
          <p:cNvSpPr/>
          <p:nvPr/>
        </p:nvSpPr>
        <p:spPr>
          <a:xfrm>
            <a:off x="1098737" y="1344566"/>
            <a:ext cx="32606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algn="just">
              <a:buClr>
                <a:srgbClr val="21661C"/>
              </a:buClr>
            </a:pPr>
            <a:r>
              <a:rPr lang="es-CO" sz="1600" b="1" dirty="0">
                <a:solidFill>
                  <a:schemeClr val="accent6">
                    <a:lumMod val="75000"/>
                  </a:schemeClr>
                </a:solidFill>
              </a:rPr>
              <a:t>Coordinación y  cooperación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4875903-8FDD-425B-B7A7-68527D3E17C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81700" y="1259506"/>
            <a:ext cx="506859" cy="506859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BFAAABC0-9CA2-43FB-B6E2-80D988B855B4}"/>
              </a:ext>
            </a:extLst>
          </p:cNvPr>
          <p:cNvSpPr/>
          <p:nvPr/>
        </p:nvSpPr>
        <p:spPr>
          <a:xfrm>
            <a:off x="1967024" y="1948940"/>
            <a:ext cx="4572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 defTabSz="914400">
              <a:spcBef>
                <a:spcPts val="10"/>
              </a:spcBef>
              <a:buFont typeface="Arial" panose="020B0604020202020204" pitchFamily="34" charset="0"/>
              <a:buChar char="•"/>
            </a:pPr>
            <a:r>
              <a:rPr lang="es-CO" sz="1300" b="1" dirty="0">
                <a:solidFill>
                  <a:srgbClr val="01619B"/>
                </a:solidFill>
                <a:latin typeface="Myriad Pro" charset="0"/>
                <a:ea typeface="Myriad Pro" charset="0"/>
                <a:cs typeface="Myriad Pro" charset="0"/>
              </a:rPr>
              <a:t>Proceso legislativo con participación de los </a:t>
            </a:r>
            <a:r>
              <a:rPr lang="es-CO" sz="1300" b="1" dirty="0" err="1">
                <a:solidFill>
                  <a:srgbClr val="01619B"/>
                </a:solidFill>
                <a:latin typeface="Myriad Pro" charset="0"/>
                <a:ea typeface="Myriad Pro" charset="0"/>
                <a:cs typeface="Myriad Pro" charset="0"/>
              </a:rPr>
              <a:t>incumbentes</a:t>
            </a:r>
            <a:r>
              <a:rPr lang="es-CO" sz="1300" b="1" dirty="0">
                <a:solidFill>
                  <a:srgbClr val="01619B"/>
                </a:solidFill>
                <a:latin typeface="Myriad Pro" charset="0"/>
                <a:ea typeface="Myriad Pro" charset="0"/>
                <a:cs typeface="Myriad Pro" charset="0"/>
              </a:rPr>
              <a:t> más relevantes (Establecimientos de crédito, operadores postales, operadores móviles, redes de pago, </a:t>
            </a:r>
            <a:r>
              <a:rPr lang="es-CO" sz="1300" b="1" dirty="0" err="1">
                <a:solidFill>
                  <a:srgbClr val="01619B"/>
                </a:solidFill>
                <a:latin typeface="Myriad Pro" charset="0"/>
                <a:ea typeface="Myriad Pro" charset="0"/>
                <a:cs typeface="Myriad Pro" charset="0"/>
              </a:rPr>
              <a:t>etc</a:t>
            </a:r>
            <a:r>
              <a:rPr lang="es-CO" sz="1300" b="1" dirty="0">
                <a:solidFill>
                  <a:srgbClr val="01619B"/>
                </a:solidFill>
                <a:latin typeface="Myriad Pro" charset="0"/>
                <a:ea typeface="Myriad Pro" charset="0"/>
                <a:cs typeface="Myriad Pro" charset="0"/>
              </a:rPr>
              <a:t>).</a:t>
            </a:r>
          </a:p>
          <a:p>
            <a:pPr marL="285750" indent="-285750" defTabSz="914400">
              <a:spcBef>
                <a:spcPts val="10"/>
              </a:spcBef>
              <a:buFont typeface="Arial" panose="020B0604020202020204" pitchFamily="34" charset="0"/>
              <a:buChar char="•"/>
            </a:pPr>
            <a:endParaRPr lang="es-CO" sz="1300" b="1" dirty="0">
              <a:solidFill>
                <a:srgbClr val="01619B"/>
              </a:solidFill>
              <a:latin typeface="Myriad Pro" charset="0"/>
              <a:ea typeface="Myriad Pro" charset="0"/>
              <a:cs typeface="Myriad Pro" charset="0"/>
            </a:endParaRPr>
          </a:p>
          <a:p>
            <a:pPr marL="285750" indent="-285750" defTabSz="914400">
              <a:spcBef>
                <a:spcPts val="10"/>
              </a:spcBef>
              <a:buFont typeface="Arial" panose="020B0604020202020204" pitchFamily="34" charset="0"/>
              <a:buChar char="•"/>
            </a:pPr>
            <a:r>
              <a:rPr lang="es-CO" sz="1300" b="1" dirty="0">
                <a:solidFill>
                  <a:srgbClr val="01619B"/>
                </a:solidFill>
                <a:latin typeface="Myriad Pro" charset="0"/>
                <a:ea typeface="Myriad Pro" charset="0"/>
                <a:cs typeface="Myriad Pro" charset="0"/>
              </a:rPr>
              <a:t>Mesas temáticas de trabajo para la reglamentación.</a:t>
            </a:r>
          </a:p>
        </p:txBody>
      </p:sp>
    </p:spTree>
    <p:extLst>
      <p:ext uri="{BB962C8B-B14F-4D97-AF65-F5344CB8AC3E}">
        <p14:creationId xmlns:p14="http://schemas.microsoft.com/office/powerpoint/2010/main" val="112972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E2447A40-7CAD-44E2-9F61-2FFD4105AEC8}"/>
              </a:ext>
            </a:extLst>
          </p:cNvPr>
          <p:cNvSpPr txBox="1">
            <a:spLocks/>
          </p:cNvSpPr>
          <p:nvPr/>
        </p:nvSpPr>
        <p:spPr>
          <a:xfrm>
            <a:off x="520995" y="162709"/>
            <a:ext cx="7166346" cy="610739"/>
          </a:xfrm>
          <a:prstGeom prst="rect">
            <a:avLst/>
          </a:prstGeom>
          <a:solidFill>
            <a:srgbClr val="21661C">
              <a:alpha val="50196"/>
            </a:srgbClr>
          </a:solidFill>
          <a:ln>
            <a:noFill/>
          </a:ln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400" dirty="0">
                <a:solidFill>
                  <a:schemeClr val="bg1"/>
                </a:solidFill>
              </a:rPr>
              <a:t>Ley </a:t>
            </a:r>
            <a:r>
              <a:rPr lang="es-CO" sz="2400" dirty="0" err="1">
                <a:solidFill>
                  <a:schemeClr val="bg1"/>
                </a:solidFill>
              </a:rPr>
              <a:t>Fintech</a:t>
            </a:r>
            <a:r>
              <a:rPr lang="es-CO" sz="2400" dirty="0">
                <a:solidFill>
                  <a:schemeClr val="bg1"/>
                </a:solidFill>
              </a:rPr>
              <a:t> México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3A9A94A1-BC81-4C8A-9AF2-3EDD5710757B}"/>
              </a:ext>
            </a:extLst>
          </p:cNvPr>
          <p:cNvSpPr/>
          <p:nvPr/>
        </p:nvSpPr>
        <p:spPr>
          <a:xfrm>
            <a:off x="1076105" y="1073887"/>
            <a:ext cx="3421470" cy="361507"/>
          </a:xfrm>
          <a:prstGeom prst="rect">
            <a:avLst/>
          </a:prstGeom>
          <a:solidFill>
            <a:srgbClr val="5E9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/>
              <a:t>Instituciones de Fondos de Pago Electrónico  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5603360-B181-4326-8844-1682A90911DB}"/>
              </a:ext>
            </a:extLst>
          </p:cNvPr>
          <p:cNvSpPr/>
          <p:nvPr/>
        </p:nvSpPr>
        <p:spPr>
          <a:xfrm>
            <a:off x="5050464" y="1073887"/>
            <a:ext cx="3306725" cy="361507"/>
          </a:xfrm>
          <a:prstGeom prst="rect">
            <a:avLst/>
          </a:prstGeom>
          <a:solidFill>
            <a:srgbClr val="5E9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/>
              <a:t>Instituciones de Financiamiento Colectivo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8E816E5-4E9A-42DE-B19E-7B16A6AD892F}"/>
              </a:ext>
            </a:extLst>
          </p:cNvPr>
          <p:cNvSpPr txBox="1"/>
          <p:nvPr/>
        </p:nvSpPr>
        <p:spPr>
          <a:xfrm>
            <a:off x="1076104" y="1435394"/>
            <a:ext cx="342147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4000" indent="-285750">
              <a:spcBef>
                <a:spcPts val="600"/>
              </a:spcBef>
              <a:buClr>
                <a:srgbClr val="5E903C"/>
              </a:buClr>
              <a:buFont typeface="Arial" panose="020B0604020202020204" pitchFamily="34" charset="0"/>
              <a:buChar char="•"/>
            </a:pPr>
            <a:r>
              <a:rPr lang="es-CO" sz="1100" dirty="0"/>
              <a:t>Emisión, administración y redención de saldos de dinero registrados electrónicamente, para hacer pagos o transferencias.</a:t>
            </a:r>
          </a:p>
          <a:p>
            <a:pPr marL="324000" indent="-285750">
              <a:spcBef>
                <a:spcPts val="600"/>
              </a:spcBef>
              <a:buClr>
                <a:srgbClr val="5E903C"/>
              </a:buClr>
              <a:buFont typeface="Arial" panose="020B0604020202020204" pitchFamily="34" charset="0"/>
              <a:buChar char="•"/>
            </a:pPr>
            <a:r>
              <a:rPr lang="es-CO" sz="1100" dirty="0"/>
              <a:t>Se pueden realizar operaciones en moneda nacional y virtuales.</a:t>
            </a:r>
          </a:p>
          <a:p>
            <a:pPr marL="324000" indent="-285750">
              <a:spcBef>
                <a:spcPts val="600"/>
              </a:spcBef>
              <a:buClr>
                <a:srgbClr val="5E903C"/>
              </a:buClr>
              <a:buFont typeface="Arial" panose="020B0604020202020204" pitchFamily="34" charset="0"/>
              <a:buChar char="•"/>
            </a:pPr>
            <a:r>
              <a:rPr lang="es-CO" sz="1100" dirty="0"/>
              <a:t>Pueden actuar como transmisores de dinero.</a:t>
            </a:r>
          </a:p>
          <a:p>
            <a:pPr marL="324000" indent="-285750">
              <a:spcBef>
                <a:spcPts val="600"/>
              </a:spcBef>
              <a:buClr>
                <a:srgbClr val="5E903C"/>
              </a:buClr>
              <a:buFont typeface="Arial" panose="020B0604020202020204" pitchFamily="34" charset="0"/>
              <a:buChar char="•"/>
            </a:pPr>
            <a:r>
              <a:rPr lang="es-CO" sz="1100" dirty="0"/>
              <a:t>Podrán comercializar, emitir o administrar medios de disposición.</a:t>
            </a:r>
          </a:p>
          <a:p>
            <a:pPr marL="324000" indent="-285750">
              <a:spcBef>
                <a:spcPts val="600"/>
              </a:spcBef>
              <a:buClr>
                <a:srgbClr val="5E903C"/>
              </a:buClr>
              <a:buFont typeface="Arial" panose="020B0604020202020204" pitchFamily="34" charset="0"/>
              <a:buChar char="•"/>
            </a:pPr>
            <a:r>
              <a:rPr lang="es-CO" sz="1100" dirty="0"/>
              <a:t>No podrán pagar rendimientos por saldos acumulados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2DFC45A-457C-47E1-88E6-26353B590F94}"/>
              </a:ext>
            </a:extLst>
          </p:cNvPr>
          <p:cNvSpPr txBox="1"/>
          <p:nvPr/>
        </p:nvSpPr>
        <p:spPr>
          <a:xfrm>
            <a:off x="5050464" y="1435394"/>
            <a:ext cx="3306727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Clr>
                <a:srgbClr val="5E903C"/>
              </a:buClr>
              <a:buFont typeface="Arial" panose="020B0604020202020204" pitchFamily="34" charset="0"/>
              <a:buChar char="•"/>
            </a:pPr>
            <a:r>
              <a:rPr lang="es-CO" sz="1100" dirty="0"/>
              <a:t>Autorización para realizar operaciones de financiamiento (deuda, capital o copropiedad).</a:t>
            </a:r>
          </a:p>
          <a:p>
            <a:pPr marL="285750" indent="-285750">
              <a:spcAft>
                <a:spcPts val="600"/>
              </a:spcAft>
              <a:buClr>
                <a:srgbClr val="5E903C"/>
              </a:buClr>
              <a:buFont typeface="Arial" panose="020B0604020202020204" pitchFamily="34" charset="0"/>
              <a:buChar char="•"/>
            </a:pPr>
            <a:r>
              <a:rPr lang="es-CO" sz="1100" dirty="0"/>
              <a:t>Régimen de divulgación de riesgos. </a:t>
            </a:r>
          </a:p>
          <a:p>
            <a:pPr marL="285750" indent="-285750">
              <a:spcAft>
                <a:spcPts val="600"/>
              </a:spcAft>
              <a:buClr>
                <a:srgbClr val="5E903C"/>
              </a:buClr>
              <a:buFont typeface="Arial" panose="020B0604020202020204" pitchFamily="34" charset="0"/>
              <a:buChar char="•"/>
            </a:pPr>
            <a:r>
              <a:rPr lang="es-CO" sz="1100" dirty="0"/>
              <a:t>Un proyecto no puede ser financiado por más de una institución de Financiamiento Colectivo.</a:t>
            </a:r>
          </a:p>
          <a:p>
            <a:pPr marL="285750" indent="-285750">
              <a:spcAft>
                <a:spcPts val="600"/>
              </a:spcAft>
              <a:buClr>
                <a:srgbClr val="5E903C"/>
              </a:buClr>
              <a:buFont typeface="Arial" panose="020B0604020202020204" pitchFamily="34" charset="0"/>
              <a:buChar char="•"/>
            </a:pPr>
            <a:r>
              <a:rPr lang="es-CO" sz="1100" dirty="0"/>
              <a:t>Prohibido garantizar rendimientos. </a:t>
            </a:r>
          </a:p>
          <a:p>
            <a:pPr marL="285750" indent="-285750">
              <a:spcAft>
                <a:spcPts val="600"/>
              </a:spcAft>
              <a:buClr>
                <a:srgbClr val="5E903C"/>
              </a:buClr>
              <a:buFont typeface="Arial" panose="020B0604020202020204" pitchFamily="34" charset="0"/>
              <a:buChar char="•"/>
            </a:pPr>
            <a:r>
              <a:rPr lang="es-CO" sz="1100" dirty="0"/>
              <a:t>Esquemas de alineación de incentivos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F14096CA-88A8-470F-9BB5-6670709CE2E9}"/>
              </a:ext>
            </a:extLst>
          </p:cNvPr>
          <p:cNvSpPr/>
          <p:nvPr/>
        </p:nvSpPr>
        <p:spPr>
          <a:xfrm>
            <a:off x="3864050" y="3528275"/>
            <a:ext cx="2500423" cy="361507"/>
          </a:xfrm>
          <a:prstGeom prst="rect">
            <a:avLst/>
          </a:prstGeom>
          <a:solidFill>
            <a:srgbClr val="5E9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/>
              <a:t>Activos virtuales</a:t>
            </a:r>
          </a:p>
        </p:txBody>
      </p:sp>
      <p:cxnSp>
        <p:nvCxnSpPr>
          <p:cNvPr id="13" name="Conector: angular 12">
            <a:extLst>
              <a:ext uri="{FF2B5EF4-FFF2-40B4-BE49-F238E27FC236}">
                <a16:creationId xmlns:a16="http://schemas.microsoft.com/office/drawing/2014/main" id="{B4B9BB36-4AC4-4C25-8516-3F5D2225B997}"/>
              </a:ext>
            </a:extLst>
          </p:cNvPr>
          <p:cNvCxnSpPr>
            <a:cxnSpLocks/>
            <a:stCxn id="11" idx="3"/>
            <a:endCxn id="10" idx="2"/>
          </p:cNvCxnSpPr>
          <p:nvPr/>
        </p:nvCxnSpPr>
        <p:spPr>
          <a:xfrm flipV="1">
            <a:off x="6364473" y="3020443"/>
            <a:ext cx="339355" cy="688586"/>
          </a:xfrm>
          <a:prstGeom prst="bentConnector2">
            <a:avLst/>
          </a:prstGeom>
          <a:ln>
            <a:solidFill>
              <a:srgbClr val="5E903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: angular 14">
            <a:extLst>
              <a:ext uri="{FF2B5EF4-FFF2-40B4-BE49-F238E27FC236}">
                <a16:creationId xmlns:a16="http://schemas.microsoft.com/office/drawing/2014/main" id="{80038A03-75A7-4FEA-9BD8-040ACF2CCC93}"/>
              </a:ext>
            </a:extLst>
          </p:cNvPr>
          <p:cNvCxnSpPr>
            <a:cxnSpLocks/>
            <a:stCxn id="11" idx="1"/>
            <a:endCxn id="8" idx="2"/>
          </p:cNvCxnSpPr>
          <p:nvPr/>
        </p:nvCxnSpPr>
        <p:spPr>
          <a:xfrm rot="10800000">
            <a:off x="2786840" y="3528275"/>
            <a:ext cx="1077210" cy="180754"/>
          </a:xfrm>
          <a:prstGeom prst="bentConnector2">
            <a:avLst/>
          </a:prstGeom>
          <a:ln>
            <a:solidFill>
              <a:srgbClr val="5E903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0E454A7-B3D0-468D-B214-ED5CE125C0EC}"/>
              </a:ext>
            </a:extLst>
          </p:cNvPr>
          <p:cNvSpPr txBox="1"/>
          <p:nvPr/>
        </p:nvSpPr>
        <p:spPr>
          <a:xfrm>
            <a:off x="2200940" y="4021209"/>
            <a:ext cx="5507665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Clr>
                <a:srgbClr val="5E903C"/>
              </a:buClr>
              <a:buFont typeface="Arial" panose="020B0604020202020204" pitchFamily="34" charset="0"/>
              <a:buChar char="•"/>
            </a:pPr>
            <a:r>
              <a:rPr lang="es-CO" sz="1100" dirty="0"/>
              <a:t>Banxico definirá con qué activos virtuales podrán operar así como las condiciones y restricciones de las operaciones. </a:t>
            </a:r>
          </a:p>
          <a:p>
            <a:pPr marL="285750" indent="-285750" algn="just">
              <a:spcAft>
                <a:spcPts val="600"/>
              </a:spcAft>
              <a:buClr>
                <a:srgbClr val="5E903C"/>
              </a:buClr>
              <a:buFont typeface="Arial" panose="020B0604020202020204" pitchFamily="34" charset="0"/>
              <a:buChar char="•"/>
            </a:pPr>
            <a:r>
              <a:rPr lang="es-CO" sz="1100" dirty="0"/>
              <a:t>Cualquier institución que maneje Activos Virtuales deberá sujetarse a la regulación aplicable en materia de Prevención de Lavado de Dinero</a:t>
            </a:r>
          </a:p>
        </p:txBody>
      </p:sp>
    </p:spTree>
    <p:extLst>
      <p:ext uri="{BB962C8B-B14F-4D97-AF65-F5344CB8AC3E}">
        <p14:creationId xmlns:p14="http://schemas.microsoft.com/office/powerpoint/2010/main" val="3879277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E52167A5-9EC9-427A-8291-851BA852ED22}"/>
              </a:ext>
            </a:extLst>
          </p:cNvPr>
          <p:cNvSpPr txBox="1"/>
          <p:nvPr/>
        </p:nvSpPr>
        <p:spPr>
          <a:xfrm>
            <a:off x="928578" y="1131308"/>
            <a:ext cx="7513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/>
              <a:t>Con esta ley se plantea incrementar el nivel de inclusión financiera en el país, promover la competencia y dotar de reglas claras a los participantes del sector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349BA5D6-20B6-4114-9C74-83E113948DA4}"/>
              </a:ext>
            </a:extLst>
          </p:cNvPr>
          <p:cNvSpPr txBox="1">
            <a:spLocks/>
          </p:cNvSpPr>
          <p:nvPr/>
        </p:nvSpPr>
        <p:spPr>
          <a:xfrm>
            <a:off x="520995" y="162709"/>
            <a:ext cx="7166346" cy="610739"/>
          </a:xfrm>
          <a:prstGeom prst="rect">
            <a:avLst/>
          </a:prstGeom>
          <a:solidFill>
            <a:srgbClr val="21661C">
              <a:alpha val="50196"/>
            </a:srgbClr>
          </a:solidFill>
          <a:ln>
            <a:noFill/>
          </a:ln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400" dirty="0">
                <a:solidFill>
                  <a:schemeClr val="bg1"/>
                </a:solidFill>
              </a:rPr>
              <a:t>Ley </a:t>
            </a:r>
            <a:r>
              <a:rPr lang="es-CO" sz="2400" dirty="0" err="1">
                <a:solidFill>
                  <a:schemeClr val="bg1"/>
                </a:solidFill>
              </a:rPr>
              <a:t>Fintech</a:t>
            </a:r>
            <a:r>
              <a:rPr lang="es-CO" sz="2400" dirty="0">
                <a:solidFill>
                  <a:schemeClr val="bg1"/>
                </a:solidFill>
              </a:rPr>
              <a:t> México</a:t>
            </a:r>
          </a:p>
        </p:txBody>
      </p:sp>
      <p:graphicFrame>
        <p:nvGraphicFramePr>
          <p:cNvPr id="11" name="Diagrama 10">
            <a:extLst>
              <a:ext uri="{FF2B5EF4-FFF2-40B4-BE49-F238E27FC236}">
                <a16:creationId xmlns:a16="http://schemas.microsoft.com/office/drawing/2014/main" id="{9B6A09F2-33C8-4BA5-992A-685F1EB0E5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5676650"/>
              </p:ext>
            </p:extLst>
          </p:nvPr>
        </p:nvGraphicFramePr>
        <p:xfrm>
          <a:off x="1034903" y="1362140"/>
          <a:ext cx="7513674" cy="37425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0" name="Grupo 19">
            <a:extLst>
              <a:ext uri="{FF2B5EF4-FFF2-40B4-BE49-F238E27FC236}">
                <a16:creationId xmlns:a16="http://schemas.microsoft.com/office/drawing/2014/main" id="{72162978-8FC1-4A51-BD8C-BFE5EFADD678}"/>
              </a:ext>
            </a:extLst>
          </p:cNvPr>
          <p:cNvGrpSpPr/>
          <p:nvPr/>
        </p:nvGrpSpPr>
        <p:grpSpPr>
          <a:xfrm>
            <a:off x="5218371" y="3731529"/>
            <a:ext cx="767687" cy="767687"/>
            <a:chOff x="6738826" y="95194"/>
            <a:chExt cx="767687" cy="767687"/>
          </a:xfrm>
        </p:grpSpPr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E017A1B1-35D3-4CC8-A49B-13963F8B1B9C}"/>
                </a:ext>
              </a:extLst>
            </p:cNvPr>
            <p:cNvSpPr/>
            <p:nvPr/>
          </p:nvSpPr>
          <p:spPr>
            <a:xfrm>
              <a:off x="6738826" y="95194"/>
              <a:ext cx="767687" cy="767687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pic>
          <p:nvPicPr>
            <p:cNvPr id="13" name="Gráfico 12" descr="Engranajes">
              <a:extLst>
                <a:ext uri="{FF2B5EF4-FFF2-40B4-BE49-F238E27FC236}">
                  <a16:creationId xmlns:a16="http://schemas.microsoft.com/office/drawing/2014/main" id="{109A3B43-ACF4-4088-AF01-A37C661224F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819069" y="162709"/>
              <a:ext cx="607200" cy="607200"/>
            </a:xfrm>
            <a:prstGeom prst="rect">
              <a:avLst/>
            </a:prstGeom>
          </p:spPr>
        </p:pic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6372ADD2-934B-424A-9B54-6DA1B13C727F}"/>
              </a:ext>
            </a:extLst>
          </p:cNvPr>
          <p:cNvGrpSpPr/>
          <p:nvPr/>
        </p:nvGrpSpPr>
        <p:grpSpPr>
          <a:xfrm>
            <a:off x="7780890" y="3729433"/>
            <a:ext cx="767687" cy="767687"/>
            <a:chOff x="6363472" y="84234"/>
            <a:chExt cx="767687" cy="767687"/>
          </a:xfrm>
        </p:grpSpPr>
        <p:sp>
          <p:nvSpPr>
            <p:cNvPr id="19" name="Elipse 18">
              <a:extLst>
                <a:ext uri="{FF2B5EF4-FFF2-40B4-BE49-F238E27FC236}">
                  <a16:creationId xmlns:a16="http://schemas.microsoft.com/office/drawing/2014/main" id="{67FF2CBE-059E-478F-AEE7-C1155D5F9DE4}"/>
                </a:ext>
              </a:extLst>
            </p:cNvPr>
            <p:cNvSpPr/>
            <p:nvPr/>
          </p:nvSpPr>
          <p:spPr>
            <a:xfrm>
              <a:off x="6363472" y="84234"/>
              <a:ext cx="767687" cy="7676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pic>
          <p:nvPicPr>
            <p:cNvPr id="15" name="Gráfico 14" descr="Reunión">
              <a:extLst>
                <a:ext uri="{FF2B5EF4-FFF2-40B4-BE49-F238E27FC236}">
                  <a16:creationId xmlns:a16="http://schemas.microsoft.com/office/drawing/2014/main" id="{9B9101DB-ACF7-42A5-B41B-D7DC7BA8914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438606" y="118268"/>
              <a:ext cx="617418" cy="617418"/>
            </a:xfrm>
            <a:prstGeom prst="rect">
              <a:avLst/>
            </a:prstGeom>
          </p:spPr>
        </p:pic>
      </p:grpSp>
      <p:grpSp>
        <p:nvGrpSpPr>
          <p:cNvPr id="22" name="Grupo 21">
            <a:extLst>
              <a:ext uri="{FF2B5EF4-FFF2-40B4-BE49-F238E27FC236}">
                <a16:creationId xmlns:a16="http://schemas.microsoft.com/office/drawing/2014/main" id="{CEE9AC11-798F-4B42-B2B9-0818D5154F50}"/>
              </a:ext>
            </a:extLst>
          </p:cNvPr>
          <p:cNvGrpSpPr/>
          <p:nvPr/>
        </p:nvGrpSpPr>
        <p:grpSpPr>
          <a:xfrm>
            <a:off x="2655852" y="3729432"/>
            <a:ext cx="767687" cy="767687"/>
            <a:chOff x="6154541" y="156724"/>
            <a:chExt cx="767687" cy="767687"/>
          </a:xfrm>
        </p:grpSpPr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26B53F16-989E-4BE5-BAC3-CDC99354958E}"/>
                </a:ext>
              </a:extLst>
            </p:cNvPr>
            <p:cNvSpPr/>
            <p:nvPr/>
          </p:nvSpPr>
          <p:spPr>
            <a:xfrm>
              <a:off x="6154541" y="156724"/>
              <a:ext cx="767687" cy="767687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pic>
          <p:nvPicPr>
            <p:cNvPr id="2054" name="Picture 6" descr="Imagen relacionada">
              <a:extLst>
                <a:ext uri="{FF2B5EF4-FFF2-40B4-BE49-F238E27FC236}">
                  <a16:creationId xmlns:a16="http://schemas.microsoft.com/office/drawing/2014/main" id="{980EFC33-CF15-49B1-BB38-D0DD550812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78895" y="300668"/>
              <a:ext cx="462147" cy="4621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20697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C3AF138F-98D0-46C5-8283-44F008DEABD8}"/>
              </a:ext>
            </a:extLst>
          </p:cNvPr>
          <p:cNvSpPr txBox="1">
            <a:spLocks/>
          </p:cNvSpPr>
          <p:nvPr/>
        </p:nvSpPr>
        <p:spPr>
          <a:xfrm>
            <a:off x="520995" y="162709"/>
            <a:ext cx="7166346" cy="610739"/>
          </a:xfrm>
          <a:prstGeom prst="rect">
            <a:avLst/>
          </a:prstGeom>
          <a:solidFill>
            <a:srgbClr val="21661C">
              <a:alpha val="50196"/>
            </a:srgbClr>
          </a:solidFill>
          <a:ln>
            <a:noFill/>
          </a:ln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400" dirty="0">
                <a:solidFill>
                  <a:schemeClr val="bg1"/>
                </a:solidFill>
              </a:rPr>
              <a:t>Percepción de regulación 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3E56221-3DC0-49A8-936B-6BD2CE073FCA}"/>
              </a:ext>
            </a:extLst>
          </p:cNvPr>
          <p:cNvGraphicFramePr/>
          <p:nvPr>
            <p:extLst/>
          </p:nvPr>
        </p:nvGraphicFramePr>
        <p:xfrm>
          <a:off x="662763" y="865188"/>
          <a:ext cx="8045302" cy="37909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865DA485-0AE3-43DA-8BBC-DF0571415BE4}"/>
              </a:ext>
            </a:extLst>
          </p:cNvPr>
          <p:cNvSpPr txBox="1"/>
          <p:nvPr/>
        </p:nvSpPr>
        <p:spPr>
          <a:xfrm>
            <a:off x="520995" y="4747845"/>
            <a:ext cx="68697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000" b="1" i="0" u="none" strike="noStrike" kern="1200" cap="none" spc="0" normalizeH="0" baseline="0" noProof="0" dirty="0">
                <a:ln>
                  <a:noFill/>
                </a:ln>
                <a:solidFill>
                  <a:srgbClr val="01619B"/>
                </a:solidFill>
                <a:effectLst/>
                <a:uLnTx/>
                <a:uFillTx/>
                <a:latin typeface="Myriad Pro" charset="0"/>
                <a:ea typeface="Myriad Pro" charset="0"/>
                <a:cs typeface="Myriad Pro" charset="0"/>
              </a:rPr>
              <a:t>Fuente: Innovaciones que no sabías que eran de América Latina y el Caribe. BID &amp; </a:t>
            </a:r>
            <a:r>
              <a:rPr kumimoji="0" lang="es-CO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01619B"/>
                </a:solidFill>
                <a:effectLst/>
                <a:uLnTx/>
                <a:uFillTx/>
                <a:latin typeface="Myriad Pro" charset="0"/>
                <a:ea typeface="Myriad Pro" charset="0"/>
                <a:cs typeface="Myriad Pro" charset="0"/>
              </a:rPr>
              <a:t>Finnovista</a:t>
            </a:r>
            <a:r>
              <a:rPr kumimoji="0" lang="es-CO" sz="1000" b="1" i="0" u="none" strike="noStrike" kern="1200" cap="none" spc="0" normalizeH="0" baseline="0" noProof="0" dirty="0">
                <a:ln>
                  <a:noFill/>
                </a:ln>
                <a:solidFill>
                  <a:srgbClr val="01619B"/>
                </a:solidFill>
                <a:effectLst/>
                <a:uLnTx/>
                <a:uFillTx/>
                <a:latin typeface="Myriad Pro" charset="0"/>
                <a:ea typeface="Myriad Pro" charset="0"/>
                <a:cs typeface="Myriad Pro" charset="0"/>
              </a:rPr>
              <a:t>. Mayo 2017 </a:t>
            </a:r>
          </a:p>
        </p:txBody>
      </p:sp>
    </p:spTree>
    <p:extLst>
      <p:ext uri="{BB962C8B-B14F-4D97-AF65-F5344CB8AC3E}">
        <p14:creationId xmlns:p14="http://schemas.microsoft.com/office/powerpoint/2010/main" val="2692635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B30864DD-A05D-4840-8F08-71BE3D083115}"/>
              </a:ext>
            </a:extLst>
          </p:cNvPr>
          <p:cNvSpPr txBox="1">
            <a:spLocks/>
          </p:cNvSpPr>
          <p:nvPr/>
        </p:nvSpPr>
        <p:spPr>
          <a:xfrm>
            <a:off x="520995" y="162709"/>
            <a:ext cx="7166346" cy="610739"/>
          </a:xfrm>
          <a:prstGeom prst="rect">
            <a:avLst/>
          </a:prstGeom>
          <a:solidFill>
            <a:srgbClr val="21661C">
              <a:alpha val="50196"/>
            </a:srgbClr>
          </a:solidFill>
          <a:ln>
            <a:noFill/>
          </a:ln>
        </p:spPr>
        <p:txBody>
          <a:bodyPr vert="horz" lIns="68580" tIns="34290" rIns="68580" bIns="3429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400" dirty="0">
                <a:solidFill>
                  <a:schemeClr val="bg1"/>
                </a:solidFill>
              </a:rPr>
              <a:t>Rol del Seguro de Depósitos en inclusión financiera basada en  </a:t>
            </a:r>
            <a:r>
              <a:rPr lang="es-CO" sz="2400" dirty="0" err="1">
                <a:solidFill>
                  <a:schemeClr val="bg1"/>
                </a:solidFill>
              </a:rPr>
              <a:t>Fintech</a:t>
            </a:r>
            <a:r>
              <a:rPr lang="es-CO" sz="2400" dirty="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25" name="Grupo 24">
            <a:extLst>
              <a:ext uri="{FF2B5EF4-FFF2-40B4-BE49-F238E27FC236}">
                <a16:creationId xmlns:a16="http://schemas.microsoft.com/office/drawing/2014/main" id="{28CA3FC8-509C-4CA9-AD76-971B1EC04710}"/>
              </a:ext>
            </a:extLst>
          </p:cNvPr>
          <p:cNvGrpSpPr/>
          <p:nvPr/>
        </p:nvGrpSpPr>
        <p:grpSpPr>
          <a:xfrm>
            <a:off x="869264" y="1252581"/>
            <a:ext cx="792000" cy="792000"/>
            <a:chOff x="656924" y="1396973"/>
            <a:chExt cx="1089989" cy="940785"/>
          </a:xfrm>
        </p:grpSpPr>
        <p:sp>
          <p:nvSpPr>
            <p:cNvPr id="26" name="Elipse 25">
              <a:extLst>
                <a:ext uri="{FF2B5EF4-FFF2-40B4-BE49-F238E27FC236}">
                  <a16:creationId xmlns:a16="http://schemas.microsoft.com/office/drawing/2014/main" id="{2AC3244B-616D-4DF5-9AE5-ECD10E10CF5F}"/>
                </a:ext>
              </a:extLst>
            </p:cNvPr>
            <p:cNvSpPr/>
            <p:nvPr/>
          </p:nvSpPr>
          <p:spPr>
            <a:xfrm>
              <a:off x="656924" y="1396973"/>
              <a:ext cx="1089989" cy="940785"/>
            </a:xfrm>
            <a:prstGeom prst="ellipse">
              <a:avLst/>
            </a:prstGeom>
            <a:noFill/>
            <a:ln w="571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pic>
          <p:nvPicPr>
            <p:cNvPr id="27" name="Gráfico 26" descr="Cartera">
              <a:extLst>
                <a:ext uri="{FF2B5EF4-FFF2-40B4-BE49-F238E27FC236}">
                  <a16:creationId xmlns:a16="http://schemas.microsoft.com/office/drawing/2014/main" id="{F9139291-AF91-4992-A4E0-4A04FEE9C2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94370" y="1559817"/>
              <a:ext cx="615095" cy="615095"/>
            </a:xfrm>
            <a:prstGeom prst="rect">
              <a:avLst/>
            </a:prstGeom>
          </p:spPr>
        </p:pic>
      </p:grpSp>
      <p:sp>
        <p:nvSpPr>
          <p:cNvPr id="28" name="CuadroTexto 27">
            <a:extLst>
              <a:ext uri="{FF2B5EF4-FFF2-40B4-BE49-F238E27FC236}">
                <a16:creationId xmlns:a16="http://schemas.microsoft.com/office/drawing/2014/main" id="{4AA96CC3-22B0-441E-AC97-2CED98854E17}"/>
              </a:ext>
            </a:extLst>
          </p:cNvPr>
          <p:cNvSpPr txBox="1"/>
          <p:nvPr/>
        </p:nvSpPr>
        <p:spPr>
          <a:xfrm>
            <a:off x="564625" y="2185160"/>
            <a:ext cx="14049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rgbClr val="5E903C"/>
                </a:solidFill>
              </a:rPr>
              <a:t>Servicios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69A44390-626D-4C74-92A1-E35419A9B8C1}"/>
              </a:ext>
            </a:extLst>
          </p:cNvPr>
          <p:cNvSpPr txBox="1"/>
          <p:nvPr/>
        </p:nvSpPr>
        <p:spPr>
          <a:xfrm>
            <a:off x="526261" y="2800564"/>
            <a:ext cx="17080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Pagos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Préstamos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Manejo de fondos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Transferencia de dinero</a:t>
            </a:r>
          </a:p>
        </p:txBody>
      </p:sp>
      <p:grpSp>
        <p:nvGrpSpPr>
          <p:cNvPr id="30" name="Grupo 29">
            <a:extLst>
              <a:ext uri="{FF2B5EF4-FFF2-40B4-BE49-F238E27FC236}">
                <a16:creationId xmlns:a16="http://schemas.microsoft.com/office/drawing/2014/main" id="{EC1C50A0-E534-4432-AA65-7625F6A546A0}"/>
              </a:ext>
            </a:extLst>
          </p:cNvPr>
          <p:cNvGrpSpPr/>
          <p:nvPr/>
        </p:nvGrpSpPr>
        <p:grpSpPr>
          <a:xfrm>
            <a:off x="3077712" y="1252581"/>
            <a:ext cx="792000" cy="792000"/>
            <a:chOff x="3618785" y="1359762"/>
            <a:chExt cx="1089989" cy="940785"/>
          </a:xfrm>
        </p:grpSpPr>
        <p:sp>
          <p:nvSpPr>
            <p:cNvPr id="31" name="Elipse 30">
              <a:extLst>
                <a:ext uri="{FF2B5EF4-FFF2-40B4-BE49-F238E27FC236}">
                  <a16:creationId xmlns:a16="http://schemas.microsoft.com/office/drawing/2014/main" id="{5E03CC7E-BCE0-4A00-B35A-89F5EE00458C}"/>
                </a:ext>
              </a:extLst>
            </p:cNvPr>
            <p:cNvSpPr/>
            <p:nvPr/>
          </p:nvSpPr>
          <p:spPr>
            <a:xfrm>
              <a:off x="3618785" y="1359762"/>
              <a:ext cx="1089989" cy="940785"/>
            </a:xfrm>
            <a:prstGeom prst="ellipse">
              <a:avLst/>
            </a:prstGeom>
            <a:noFill/>
            <a:ln w="571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pic>
          <p:nvPicPr>
            <p:cNvPr id="32" name="Gráfico 31" descr="Smartphone">
              <a:extLst>
                <a:ext uri="{FF2B5EF4-FFF2-40B4-BE49-F238E27FC236}">
                  <a16:creationId xmlns:a16="http://schemas.microsoft.com/office/drawing/2014/main" id="{1C767AB9-36BB-4DF0-8D88-D8AE7DB7AA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855666" y="1559817"/>
              <a:ext cx="616226" cy="616226"/>
            </a:xfrm>
            <a:prstGeom prst="rect">
              <a:avLst/>
            </a:prstGeom>
          </p:spPr>
        </p:pic>
      </p:grpSp>
      <p:sp>
        <p:nvSpPr>
          <p:cNvPr id="35" name="CuadroTexto 34">
            <a:extLst>
              <a:ext uri="{FF2B5EF4-FFF2-40B4-BE49-F238E27FC236}">
                <a16:creationId xmlns:a16="http://schemas.microsoft.com/office/drawing/2014/main" id="{2F6E6FF3-9EDA-4602-9EF2-CFEE1F32833B}"/>
              </a:ext>
            </a:extLst>
          </p:cNvPr>
          <p:cNvSpPr txBox="1"/>
          <p:nvPr/>
        </p:nvSpPr>
        <p:spPr>
          <a:xfrm>
            <a:off x="2747984" y="2108183"/>
            <a:ext cx="14049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rgbClr val="5E903C"/>
                </a:solidFill>
              </a:rPr>
              <a:t>Empresas Prestadoras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92DC654C-39A9-4CA1-9EBB-457A6A7B7BB6}"/>
              </a:ext>
            </a:extLst>
          </p:cNvPr>
          <p:cNvSpPr txBox="1"/>
          <p:nvPr/>
        </p:nvSpPr>
        <p:spPr>
          <a:xfrm>
            <a:off x="2468249" y="2800564"/>
            <a:ext cx="16846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Mobile Network Operators (MNO)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Mobile Money Operators (MMO)</a:t>
            </a:r>
          </a:p>
        </p:txBody>
      </p:sp>
      <p:grpSp>
        <p:nvGrpSpPr>
          <p:cNvPr id="37" name="Grupo 36">
            <a:extLst>
              <a:ext uri="{FF2B5EF4-FFF2-40B4-BE49-F238E27FC236}">
                <a16:creationId xmlns:a16="http://schemas.microsoft.com/office/drawing/2014/main" id="{38613862-F77D-4FA1-8659-6D1A0BD82EE1}"/>
              </a:ext>
            </a:extLst>
          </p:cNvPr>
          <p:cNvGrpSpPr/>
          <p:nvPr/>
        </p:nvGrpSpPr>
        <p:grpSpPr>
          <a:xfrm>
            <a:off x="5286160" y="1252581"/>
            <a:ext cx="792000" cy="792000"/>
            <a:chOff x="6237638" y="800625"/>
            <a:chExt cx="1089989" cy="940785"/>
          </a:xfrm>
        </p:grpSpPr>
        <p:sp>
          <p:nvSpPr>
            <p:cNvPr id="38" name="Elipse 37">
              <a:extLst>
                <a:ext uri="{FF2B5EF4-FFF2-40B4-BE49-F238E27FC236}">
                  <a16:creationId xmlns:a16="http://schemas.microsoft.com/office/drawing/2014/main" id="{F9B26AA0-D22C-464F-9DB6-820B5F9BC021}"/>
                </a:ext>
              </a:extLst>
            </p:cNvPr>
            <p:cNvSpPr/>
            <p:nvPr/>
          </p:nvSpPr>
          <p:spPr>
            <a:xfrm>
              <a:off x="6237638" y="800625"/>
              <a:ext cx="1089989" cy="940785"/>
            </a:xfrm>
            <a:prstGeom prst="ellipse">
              <a:avLst/>
            </a:prstGeom>
            <a:noFill/>
            <a:ln w="571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pic>
          <p:nvPicPr>
            <p:cNvPr id="39" name="Gráfico 38" descr="Dinero">
              <a:extLst>
                <a:ext uri="{FF2B5EF4-FFF2-40B4-BE49-F238E27FC236}">
                  <a16:creationId xmlns:a16="http://schemas.microsoft.com/office/drawing/2014/main" id="{F577B996-19DD-4698-B875-9756D53721D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518528" y="934387"/>
              <a:ext cx="598838" cy="598838"/>
            </a:xfrm>
            <a:prstGeom prst="rect">
              <a:avLst/>
            </a:prstGeom>
          </p:spPr>
        </p:pic>
      </p:grpSp>
      <p:sp>
        <p:nvSpPr>
          <p:cNvPr id="43" name="CuadroTexto 42">
            <a:extLst>
              <a:ext uri="{FF2B5EF4-FFF2-40B4-BE49-F238E27FC236}">
                <a16:creationId xmlns:a16="http://schemas.microsoft.com/office/drawing/2014/main" id="{569562FB-7979-4849-AA7C-E8C9D0D13E0D}"/>
              </a:ext>
            </a:extLst>
          </p:cNvPr>
          <p:cNvSpPr txBox="1"/>
          <p:nvPr/>
        </p:nvSpPr>
        <p:spPr>
          <a:xfrm>
            <a:off x="5005342" y="2185160"/>
            <a:ext cx="14049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rgbClr val="5E903C"/>
                </a:solidFill>
              </a:rPr>
              <a:t>Cobertura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26F605CD-C936-453D-8423-E9451E2DA803}"/>
              </a:ext>
            </a:extLst>
          </p:cNvPr>
          <p:cNvSpPr txBox="1"/>
          <p:nvPr/>
        </p:nvSpPr>
        <p:spPr>
          <a:xfrm>
            <a:off x="4573495" y="2800564"/>
            <a:ext cx="215781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Cobertura directa del seguro a los depositantes en entidades vigiladas por los entes regulatorios respectivos.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Cobertura Pass – </a:t>
            </a:r>
            <a:r>
              <a:rPr lang="es-CO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through</a:t>
            </a:r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en entidades no vigiladas. </a:t>
            </a:r>
          </a:p>
        </p:txBody>
      </p:sp>
      <p:grpSp>
        <p:nvGrpSpPr>
          <p:cNvPr id="46" name="Grupo 45">
            <a:extLst>
              <a:ext uri="{FF2B5EF4-FFF2-40B4-BE49-F238E27FC236}">
                <a16:creationId xmlns:a16="http://schemas.microsoft.com/office/drawing/2014/main" id="{BC72FDF8-52C6-4B31-9187-4EBB1166C3BF}"/>
              </a:ext>
            </a:extLst>
          </p:cNvPr>
          <p:cNvGrpSpPr/>
          <p:nvPr/>
        </p:nvGrpSpPr>
        <p:grpSpPr>
          <a:xfrm>
            <a:off x="7494608" y="1252581"/>
            <a:ext cx="792000" cy="792000"/>
            <a:chOff x="9934163" y="730305"/>
            <a:chExt cx="1089989" cy="940785"/>
          </a:xfrm>
        </p:grpSpPr>
        <p:sp>
          <p:nvSpPr>
            <p:cNvPr id="47" name="Elipse 46">
              <a:extLst>
                <a:ext uri="{FF2B5EF4-FFF2-40B4-BE49-F238E27FC236}">
                  <a16:creationId xmlns:a16="http://schemas.microsoft.com/office/drawing/2014/main" id="{16D08CE0-E928-4CF3-BD69-49AE07824F0D}"/>
                </a:ext>
              </a:extLst>
            </p:cNvPr>
            <p:cNvSpPr/>
            <p:nvPr/>
          </p:nvSpPr>
          <p:spPr>
            <a:xfrm>
              <a:off x="9934163" y="730305"/>
              <a:ext cx="1089989" cy="940785"/>
            </a:xfrm>
            <a:prstGeom prst="ellipse">
              <a:avLst/>
            </a:prstGeom>
            <a:noFill/>
            <a:ln w="571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pic>
          <p:nvPicPr>
            <p:cNvPr id="48" name="Imagen 47">
              <a:extLst>
                <a:ext uri="{FF2B5EF4-FFF2-40B4-BE49-F238E27FC236}">
                  <a16:creationId xmlns:a16="http://schemas.microsoft.com/office/drawing/2014/main" id="{4A535DCF-BDA3-4CAF-BBAF-19D532EE608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0176015" y="868316"/>
              <a:ext cx="598004" cy="656143"/>
            </a:xfrm>
            <a:prstGeom prst="rect">
              <a:avLst/>
            </a:prstGeom>
          </p:spPr>
        </p:pic>
      </p:grpSp>
      <p:sp>
        <p:nvSpPr>
          <p:cNvPr id="50" name="CuadroTexto 49">
            <a:extLst>
              <a:ext uri="{FF2B5EF4-FFF2-40B4-BE49-F238E27FC236}">
                <a16:creationId xmlns:a16="http://schemas.microsoft.com/office/drawing/2014/main" id="{642FCE9E-838E-4189-90E1-0304B27758CF}"/>
              </a:ext>
            </a:extLst>
          </p:cNvPr>
          <p:cNvSpPr txBox="1"/>
          <p:nvPr/>
        </p:nvSpPr>
        <p:spPr>
          <a:xfrm>
            <a:off x="7185122" y="2185160"/>
            <a:ext cx="14049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rgbClr val="5E903C"/>
                </a:solidFill>
              </a:rPr>
              <a:t>Colombia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E4A25708-41EA-4967-92DB-A88554A84AE2}"/>
              </a:ext>
            </a:extLst>
          </p:cNvPr>
          <p:cNvSpPr txBox="1"/>
          <p:nvPr/>
        </p:nvSpPr>
        <p:spPr>
          <a:xfrm>
            <a:off x="6948500" y="2800564"/>
            <a:ext cx="194198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Sociedades Especializadas en Depósitos y Pagos Electrónicos SEDPES (MMO).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Cubrimiento directo por </a:t>
            </a:r>
            <a:r>
              <a:rPr lang="es-CO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Fogafín</a:t>
            </a:r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741975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9FAF6276-4441-4420-92EE-FC0B971E77F8}"/>
              </a:ext>
            </a:extLst>
          </p:cNvPr>
          <p:cNvSpPr txBox="1">
            <a:spLocks/>
          </p:cNvSpPr>
          <p:nvPr/>
        </p:nvSpPr>
        <p:spPr>
          <a:xfrm>
            <a:off x="520995" y="162709"/>
            <a:ext cx="7166346" cy="610739"/>
          </a:xfrm>
          <a:prstGeom prst="rect">
            <a:avLst/>
          </a:prstGeom>
          <a:solidFill>
            <a:srgbClr val="21661C">
              <a:alpha val="50196"/>
            </a:srgbClr>
          </a:solidFill>
          <a:ln>
            <a:noFill/>
          </a:ln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400" dirty="0">
                <a:solidFill>
                  <a:schemeClr val="bg1"/>
                </a:solidFill>
              </a:rPr>
              <a:t>Seguro de Depósitos + </a:t>
            </a:r>
            <a:r>
              <a:rPr lang="es-CO" sz="2400" dirty="0" err="1">
                <a:solidFill>
                  <a:schemeClr val="bg1"/>
                </a:solidFill>
              </a:rPr>
              <a:t>Fintech</a:t>
            </a:r>
            <a:endParaRPr lang="es-CO" sz="2400" dirty="0">
              <a:solidFill>
                <a:schemeClr val="bg1"/>
              </a:solidFill>
            </a:endParaRP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476AD040-6AAD-469D-8284-53E09DDFA36F}"/>
              </a:ext>
            </a:extLst>
          </p:cNvPr>
          <p:cNvGrpSpPr/>
          <p:nvPr/>
        </p:nvGrpSpPr>
        <p:grpSpPr>
          <a:xfrm>
            <a:off x="896407" y="3267194"/>
            <a:ext cx="792000" cy="792000"/>
            <a:chOff x="656923" y="3228048"/>
            <a:chExt cx="1089989" cy="940785"/>
          </a:xfrm>
        </p:grpSpPr>
        <p:sp>
          <p:nvSpPr>
            <p:cNvPr id="6" name="Elipse 5">
              <a:extLst>
                <a:ext uri="{FF2B5EF4-FFF2-40B4-BE49-F238E27FC236}">
                  <a16:creationId xmlns:a16="http://schemas.microsoft.com/office/drawing/2014/main" id="{B09CD140-9705-4B5F-B82A-583FD7FDE26C}"/>
                </a:ext>
              </a:extLst>
            </p:cNvPr>
            <p:cNvSpPr/>
            <p:nvPr/>
          </p:nvSpPr>
          <p:spPr>
            <a:xfrm>
              <a:off x="656923" y="3228048"/>
              <a:ext cx="1089989" cy="940785"/>
            </a:xfrm>
            <a:prstGeom prst="ellipse">
              <a:avLst/>
            </a:prstGeom>
            <a:noFill/>
            <a:ln w="571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pic>
          <p:nvPicPr>
            <p:cNvPr id="7" name="Gráfico 6" descr="Engranajes">
              <a:extLst>
                <a:ext uri="{FF2B5EF4-FFF2-40B4-BE49-F238E27FC236}">
                  <a16:creationId xmlns:a16="http://schemas.microsoft.com/office/drawing/2014/main" id="{D089F323-2453-4D8F-AB25-69B6A422D7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1025" y="3348462"/>
              <a:ext cx="658152" cy="658152"/>
            </a:xfrm>
            <a:prstGeom prst="rect">
              <a:avLst/>
            </a:prstGeom>
          </p:spPr>
        </p:pic>
      </p:grpSp>
      <p:grpSp>
        <p:nvGrpSpPr>
          <p:cNvPr id="8" name="Grupo 7">
            <a:extLst>
              <a:ext uri="{FF2B5EF4-FFF2-40B4-BE49-F238E27FC236}">
                <a16:creationId xmlns:a16="http://schemas.microsoft.com/office/drawing/2014/main" id="{8B4682D0-C0AF-402C-9796-30EAD80B0278}"/>
              </a:ext>
            </a:extLst>
          </p:cNvPr>
          <p:cNvGrpSpPr/>
          <p:nvPr/>
        </p:nvGrpSpPr>
        <p:grpSpPr>
          <a:xfrm>
            <a:off x="896407" y="1333721"/>
            <a:ext cx="792000" cy="792000"/>
            <a:chOff x="656924" y="1396973"/>
            <a:chExt cx="1089989" cy="940785"/>
          </a:xfrm>
        </p:grpSpPr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93EFEAA1-9193-4C59-8B0D-7C2C17BF7A1D}"/>
                </a:ext>
              </a:extLst>
            </p:cNvPr>
            <p:cNvSpPr/>
            <p:nvPr/>
          </p:nvSpPr>
          <p:spPr>
            <a:xfrm>
              <a:off x="656924" y="1396973"/>
              <a:ext cx="1089989" cy="940785"/>
            </a:xfrm>
            <a:prstGeom prst="ellipse">
              <a:avLst/>
            </a:prstGeom>
            <a:noFill/>
            <a:ln w="571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pic>
          <p:nvPicPr>
            <p:cNvPr id="10" name="Gráfico 9" descr="Lupa">
              <a:extLst>
                <a:ext uri="{FF2B5EF4-FFF2-40B4-BE49-F238E27FC236}">
                  <a16:creationId xmlns:a16="http://schemas.microsoft.com/office/drawing/2014/main" id="{FDC945C5-FC7E-4E92-8B5A-0321DA8F8AA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55387" y="1587348"/>
              <a:ext cx="493057" cy="493057"/>
            </a:xfrm>
            <a:prstGeom prst="rect">
              <a:avLst/>
            </a:prstGeom>
          </p:spPr>
        </p:pic>
      </p:grp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765D259-AF41-4194-82E6-C27B6425F011}"/>
              </a:ext>
            </a:extLst>
          </p:cNvPr>
          <p:cNvSpPr txBox="1"/>
          <p:nvPr/>
        </p:nvSpPr>
        <p:spPr>
          <a:xfrm>
            <a:off x="564625" y="2185160"/>
            <a:ext cx="14049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rgbClr val="5E903C"/>
                </a:solidFill>
              </a:rPr>
              <a:t>Retos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EBF4C11-2294-4051-B4EA-279D530E31D0}"/>
              </a:ext>
            </a:extLst>
          </p:cNvPr>
          <p:cNvSpPr txBox="1"/>
          <p:nvPr/>
        </p:nvSpPr>
        <p:spPr>
          <a:xfrm>
            <a:off x="564624" y="4160565"/>
            <a:ext cx="1561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rgbClr val="5E903C"/>
                </a:solidFill>
              </a:rPr>
              <a:t>Oportunidades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3C5EDE5A-CEF9-4CAD-87A9-AC6CF9651D7D}"/>
              </a:ext>
            </a:extLst>
          </p:cNvPr>
          <p:cNvSpPr txBox="1"/>
          <p:nvPr/>
        </p:nvSpPr>
        <p:spPr>
          <a:xfrm>
            <a:off x="2126511" y="1264647"/>
            <a:ext cx="61554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anose="020F0502020204030204" pitchFamily="34" charset="0"/>
              </a:rPr>
              <a:t>Mayor volatilidad de los depósitos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anose="020F0502020204030204" pitchFamily="34" charset="0"/>
              </a:rPr>
              <a:t>Estructura más compleja de beneficiarios – dueños de los instrumentos utilizados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anose="020F0502020204030204" pitchFamily="34" charset="0"/>
              </a:rPr>
              <a:t>Cross – </a:t>
            </a:r>
            <a:r>
              <a:rPr lang="es-CO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anose="020F0502020204030204" pitchFamily="34" charset="0"/>
              </a:rPr>
              <a:t>Border</a:t>
            </a:r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anose="020F0502020204030204" pitchFamily="34" charset="0"/>
              </a:rPr>
              <a:t> </a:t>
            </a:r>
            <a:r>
              <a:rPr lang="es-CO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anose="020F0502020204030204" pitchFamily="34" charset="0"/>
              </a:rPr>
              <a:t>Banking</a:t>
            </a:r>
            <a:endParaRPr lang="es-CO" sz="1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anose="020F0502020204030204" pitchFamily="34" charset="0"/>
              </a:rPr>
              <a:t>Instrumentos de depósitos nuevos fuera del alcance del Seguro de Depósitos</a:t>
            </a:r>
          </a:p>
          <a:p>
            <a:endParaRPr lang="es-CO" sz="1400" dirty="0">
              <a:latin typeface="+mj-lt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C6705526-3B9A-4E7D-B22A-29028EB5A9FE}"/>
              </a:ext>
            </a:extLst>
          </p:cNvPr>
          <p:cNvSpPr txBox="1"/>
          <p:nvPr/>
        </p:nvSpPr>
        <p:spPr>
          <a:xfrm>
            <a:off x="2126511" y="3267194"/>
            <a:ext cx="662408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CO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anose="020F0502020204030204" pitchFamily="34" charset="0"/>
              </a:rPr>
              <a:t>Fintech</a:t>
            </a:r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anose="020F0502020204030204" pitchFamily="34" charset="0"/>
              </a:rPr>
              <a:t> puede ofrecer servicios de pago para el proceso de Pago del Seguro de Depósitos.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anose="020F0502020204030204" pitchFamily="34" charset="0"/>
              </a:rPr>
              <a:t>Facilidad para autenticación de depositantes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anose="020F0502020204030204" pitchFamily="34" charset="0"/>
              </a:rPr>
              <a:t>Integración de información de depositantes con otros productos financieros en Bancos.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es-CO" sz="1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endParaRPr lang="es-CO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631478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9FAF6276-4441-4420-92EE-FC0B971E77F8}"/>
              </a:ext>
            </a:extLst>
          </p:cNvPr>
          <p:cNvSpPr txBox="1">
            <a:spLocks/>
          </p:cNvSpPr>
          <p:nvPr/>
        </p:nvSpPr>
        <p:spPr>
          <a:xfrm>
            <a:off x="520995" y="162709"/>
            <a:ext cx="7166346" cy="610739"/>
          </a:xfrm>
          <a:prstGeom prst="rect">
            <a:avLst/>
          </a:prstGeom>
          <a:solidFill>
            <a:srgbClr val="21661C">
              <a:alpha val="50196"/>
            </a:srgbClr>
          </a:solidFill>
          <a:ln>
            <a:noFill/>
          </a:ln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Conclusiones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3C5EDE5A-CEF9-4CAD-87A9-AC6CF9651D7D}"/>
              </a:ext>
            </a:extLst>
          </p:cNvPr>
          <p:cNvSpPr txBox="1"/>
          <p:nvPr/>
        </p:nvSpPr>
        <p:spPr>
          <a:xfrm>
            <a:off x="1052623" y="1264647"/>
            <a:ext cx="722930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 Light"/>
                <a:ea typeface="+mn-ea"/>
                <a:cs typeface="Calibri" panose="020F0502020204030204" pitchFamily="34" charset="0"/>
              </a:rPr>
              <a:t>Fintech</a:t>
            </a:r>
            <a:r>
              <a:rPr kumimoji="0" lang="es-C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 Light"/>
                <a:ea typeface="+mn-ea"/>
                <a:cs typeface="Calibri" panose="020F0502020204030204" pitchFamily="34" charset="0"/>
              </a:rPr>
              <a:t> es una herramienta con un potencial enorme para la inclusión, eficiencia y competencia en el sector financiero.</a:t>
            </a:r>
          </a:p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C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 Light"/>
                <a:ea typeface="+mn-ea"/>
                <a:cs typeface="Calibri" panose="020F0502020204030204" pitchFamily="34" charset="0"/>
              </a:rPr>
              <a:t> </a:t>
            </a:r>
          </a:p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 Light"/>
                <a:ea typeface="+mn-ea"/>
                <a:cs typeface="Calibri" panose="020F0502020204030204" pitchFamily="34" charset="0"/>
              </a:rPr>
              <a:t>Debe promoverse garantizando la protección del consumidor y la estabilidad del sistema financiero.</a:t>
            </a:r>
          </a:p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s-CO" sz="1400" dirty="0">
              <a:solidFill>
                <a:prstClr val="black">
                  <a:lumMod val="65000"/>
                  <a:lumOff val="35000"/>
                </a:prstClr>
              </a:solidFill>
              <a:latin typeface="Calibri Light"/>
              <a:cs typeface="Calibri" panose="020F0502020204030204" pitchFamily="34" charset="0"/>
            </a:endParaRPr>
          </a:p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 Light"/>
                <a:ea typeface="+mn-ea"/>
                <a:cs typeface="Calibri" panose="020F0502020204030204" pitchFamily="34" charset="0"/>
              </a:rPr>
              <a:t>El principal reto para la regulación y supervisión, es generar respuestas oportunas a un mercado cambiante y dinámico.</a:t>
            </a:r>
          </a:p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CO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 Light"/>
              <a:ea typeface="+mn-ea"/>
              <a:cs typeface="Calibri" panose="020F0502020204030204" pitchFamily="34" charset="0"/>
            </a:endParaRPr>
          </a:p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CO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/>
                <a:cs typeface="Calibri" panose="020F0502020204030204" pitchFamily="34" charset="0"/>
              </a:rPr>
              <a:t>Requiere niveles de coordinación potenciados entre sector público y privado y entre jurisdicciones. </a:t>
            </a:r>
            <a:endParaRPr kumimoji="0" lang="es-CO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 Light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7764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ítulo 1">
            <a:extLst>
              <a:ext uri="{FF2B5EF4-FFF2-40B4-BE49-F238E27FC236}">
                <a16:creationId xmlns:a16="http://schemas.microsoft.com/office/drawing/2014/main" id="{ADED1F9F-48BF-45BA-ACDB-DD0BEBF791D7}"/>
              </a:ext>
            </a:extLst>
          </p:cNvPr>
          <p:cNvSpPr txBox="1">
            <a:spLocks/>
          </p:cNvSpPr>
          <p:nvPr/>
        </p:nvSpPr>
        <p:spPr>
          <a:xfrm>
            <a:off x="467833" y="208589"/>
            <a:ext cx="7325832" cy="610739"/>
          </a:xfrm>
          <a:prstGeom prst="rect">
            <a:avLst/>
          </a:prstGeom>
          <a:solidFill>
            <a:srgbClr val="6C9DBA">
              <a:alpha val="50196"/>
            </a:srgbClr>
          </a:solidFill>
          <a:ln>
            <a:noFill/>
          </a:ln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400" dirty="0">
                <a:solidFill>
                  <a:schemeClr val="bg1"/>
                </a:solidFill>
              </a:rPr>
              <a:t> Mandato Presidencial PPT Colombia 2017-18</a:t>
            </a:r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37ED28F1-1DA9-4B78-B856-7CE23A7E3AAE}"/>
              </a:ext>
            </a:extLst>
          </p:cNvPr>
          <p:cNvSpPr/>
          <p:nvPr/>
        </p:nvSpPr>
        <p:spPr>
          <a:xfrm>
            <a:off x="391829" y="1146238"/>
            <a:ext cx="8383501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 algn="just">
              <a:buClr>
                <a:srgbClr val="1C83B6"/>
              </a:buClr>
              <a:buFont typeface="Wingdings" panose="05000000000000000000" pitchFamily="2" charset="2"/>
              <a:buChar char="§"/>
            </a:pPr>
            <a:r>
              <a:rPr lang="es-CO" sz="1500" dirty="0"/>
              <a:t>Facilitar la </a:t>
            </a:r>
            <a:r>
              <a:rPr lang="es-CO" sz="1500" b="1" dirty="0"/>
              <a:t>participación de fondos de pensiones </a:t>
            </a:r>
            <a:r>
              <a:rPr lang="es-CO" sz="1500" dirty="0"/>
              <a:t>de los países de la AP en los mercados de capitales de la Alianza.</a:t>
            </a:r>
          </a:p>
          <a:p>
            <a:pPr marL="214313" indent="-214313" algn="just">
              <a:buClr>
                <a:srgbClr val="1C83B6"/>
              </a:buClr>
              <a:buFont typeface="Wingdings" panose="05000000000000000000" pitchFamily="2" charset="2"/>
              <a:buChar char="§"/>
            </a:pPr>
            <a:endParaRPr lang="es-CO" sz="1500" dirty="0"/>
          </a:p>
          <a:p>
            <a:pPr marL="214313" indent="-214313" algn="just">
              <a:buClr>
                <a:srgbClr val="1C83B6"/>
              </a:buClr>
              <a:buFont typeface="Wingdings" panose="05000000000000000000" pitchFamily="2" charset="2"/>
              <a:buChar char="§"/>
            </a:pPr>
            <a:r>
              <a:rPr lang="es-CO" sz="1500" dirty="0"/>
              <a:t>Permitir la oferta de fondos de inversión abiertos de la AP en los países de la Alianza (</a:t>
            </a:r>
            <a:r>
              <a:rPr lang="es-CO" sz="1500" b="1" dirty="0"/>
              <a:t>Pasaporte de Fondos</a:t>
            </a:r>
            <a:r>
              <a:rPr lang="es-CO" sz="1500" dirty="0"/>
              <a:t>).</a:t>
            </a:r>
            <a:endParaRPr lang="es-CO" sz="1500" b="1" dirty="0"/>
          </a:p>
          <a:p>
            <a:pPr marL="214313" indent="-214313" algn="just">
              <a:buClr>
                <a:srgbClr val="1C83B6"/>
              </a:buClr>
              <a:buFont typeface="Wingdings" panose="05000000000000000000" pitchFamily="2" charset="2"/>
              <a:buChar char="§"/>
            </a:pPr>
            <a:endParaRPr lang="es-CO" sz="1500" dirty="0"/>
          </a:p>
          <a:p>
            <a:pPr marL="214313" indent="-214313" algn="just">
              <a:buClr>
                <a:srgbClr val="1C83B6"/>
              </a:buClr>
              <a:buFont typeface="Wingdings" panose="05000000000000000000" pitchFamily="2" charset="2"/>
              <a:buChar char="§"/>
            </a:pPr>
            <a:r>
              <a:rPr lang="es-PE" sz="1500" dirty="0"/>
              <a:t>Proponer la </a:t>
            </a:r>
            <a:r>
              <a:rPr lang="es-PE" sz="1500" b="1" dirty="0"/>
              <a:t>emisión de un bono catastrófico </a:t>
            </a:r>
            <a:r>
              <a:rPr lang="es-PE" sz="1500" dirty="0"/>
              <a:t>que sirva como instrumento financiero para el manejo y transferencia del riesgo sísmico a los mercados internacionales.</a:t>
            </a:r>
            <a:endParaRPr lang="es-CO" sz="1500" dirty="0"/>
          </a:p>
          <a:p>
            <a:pPr marL="214313" indent="-214313" algn="just">
              <a:buClr>
                <a:srgbClr val="1C83B6"/>
              </a:buClr>
              <a:buFont typeface="Wingdings" panose="05000000000000000000" pitchFamily="2" charset="2"/>
              <a:buChar char="§"/>
            </a:pPr>
            <a:endParaRPr lang="es-CO" sz="1500" dirty="0"/>
          </a:p>
          <a:p>
            <a:pPr marL="214313" indent="-214313" algn="just">
              <a:buClr>
                <a:srgbClr val="1C83B6"/>
              </a:buClr>
              <a:buFont typeface="Wingdings" panose="05000000000000000000" pitchFamily="2" charset="2"/>
              <a:buChar char="§"/>
            </a:pPr>
            <a:r>
              <a:rPr lang="es-PE" sz="1500" dirty="0"/>
              <a:t>Avanzar en la constitución de un </a:t>
            </a:r>
            <a:r>
              <a:rPr lang="es-PE" sz="1500" b="1" dirty="0"/>
              <a:t>Fondo de deuda de inversión en infraestructura (FIAP)</a:t>
            </a:r>
            <a:r>
              <a:rPr lang="es-PE" sz="1500" dirty="0"/>
              <a:t> que permita una mayor inversión en infraestructura en la región.</a:t>
            </a:r>
          </a:p>
          <a:p>
            <a:pPr marL="214313" indent="-214313" algn="just">
              <a:buClr>
                <a:srgbClr val="1C83B6"/>
              </a:buClr>
              <a:buFont typeface="Wingdings" panose="05000000000000000000" pitchFamily="2" charset="2"/>
              <a:buChar char="§"/>
            </a:pPr>
            <a:endParaRPr lang="es-MX" sz="1500" dirty="0"/>
          </a:p>
          <a:p>
            <a:pPr marL="214313" indent="-214313" algn="just">
              <a:buClr>
                <a:srgbClr val="1C83B6"/>
              </a:buClr>
              <a:buFont typeface="Wingdings" panose="05000000000000000000" pitchFamily="2" charset="2"/>
              <a:buChar char="§"/>
            </a:pPr>
            <a:r>
              <a:rPr lang="es-CO" sz="1500" dirty="0"/>
              <a:t>Desarrollar el sector de servicios financieros basado en innovaciones tecnológicas (</a:t>
            </a:r>
            <a:r>
              <a:rPr lang="es-CO" sz="1500" b="1" dirty="0" err="1"/>
              <a:t>Fintech</a:t>
            </a:r>
            <a:r>
              <a:rPr lang="es-CO" sz="15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11151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A7F3919F-669B-44F9-880F-BBAC74045782}"/>
              </a:ext>
            </a:extLst>
          </p:cNvPr>
          <p:cNvSpPr txBox="1">
            <a:spLocks/>
          </p:cNvSpPr>
          <p:nvPr/>
        </p:nvSpPr>
        <p:spPr>
          <a:xfrm>
            <a:off x="520995" y="162709"/>
            <a:ext cx="7166346" cy="610739"/>
          </a:xfrm>
          <a:prstGeom prst="rect">
            <a:avLst/>
          </a:prstGeom>
          <a:solidFill>
            <a:srgbClr val="21661C">
              <a:alpha val="50196"/>
            </a:srgbClr>
          </a:solidFill>
          <a:ln>
            <a:noFill/>
          </a:ln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400" dirty="0">
                <a:solidFill>
                  <a:schemeClr val="bg1"/>
                </a:solidFill>
              </a:rPr>
              <a:t>Contexto </a:t>
            </a:r>
            <a:r>
              <a:rPr lang="es-CO" sz="2400" dirty="0" err="1">
                <a:solidFill>
                  <a:schemeClr val="bg1"/>
                </a:solidFill>
              </a:rPr>
              <a:t>Fintech</a:t>
            </a:r>
            <a:r>
              <a:rPr lang="es-CO" sz="2400" dirty="0">
                <a:solidFill>
                  <a:schemeClr val="bg1"/>
                </a:solidFill>
              </a:rPr>
              <a:t> en la Alianza del Pacífico</a:t>
            </a:r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6EA4FD53-D245-498C-8B26-AD4BA4CB4B8D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520995" y="856326"/>
          <a:ext cx="8218968" cy="3961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5E78BB4E-44E7-4CAE-BE76-780F12F5A159}"/>
              </a:ext>
            </a:extLst>
          </p:cNvPr>
          <p:cNvSpPr txBox="1"/>
          <p:nvPr/>
        </p:nvSpPr>
        <p:spPr>
          <a:xfrm>
            <a:off x="520995" y="4818186"/>
            <a:ext cx="68697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000" b="1" i="0" u="none" strike="noStrike" kern="1200" cap="none" spc="0" normalizeH="0" baseline="0" noProof="0" dirty="0">
                <a:ln>
                  <a:noFill/>
                </a:ln>
                <a:solidFill>
                  <a:srgbClr val="01619B"/>
                </a:solidFill>
                <a:effectLst/>
                <a:uLnTx/>
                <a:uFillTx/>
                <a:latin typeface="Myriad Pro" charset="0"/>
                <a:ea typeface="Myriad Pro" charset="0"/>
                <a:cs typeface="Myriad Pro" charset="0"/>
              </a:rPr>
              <a:t>Fuente: </a:t>
            </a:r>
            <a:r>
              <a:rPr kumimoji="0" lang="es-CO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01619B"/>
                </a:solidFill>
                <a:effectLst/>
                <a:uLnTx/>
                <a:uFillTx/>
                <a:latin typeface="Myriad Pro" charset="0"/>
                <a:ea typeface="Myriad Pro" charset="0"/>
                <a:cs typeface="Myriad Pro" charset="0"/>
              </a:rPr>
              <a:t>Fintech</a:t>
            </a:r>
            <a:r>
              <a:rPr kumimoji="0" lang="es-CO" sz="1000" b="1" i="0" u="none" strike="noStrike" kern="1200" cap="none" spc="0" normalizeH="0" baseline="0" noProof="0" dirty="0">
                <a:ln>
                  <a:noFill/>
                </a:ln>
                <a:solidFill>
                  <a:srgbClr val="01619B"/>
                </a:solidFill>
                <a:effectLst/>
                <a:uLnTx/>
                <a:uFillTx/>
                <a:latin typeface="Myriad Pro" charset="0"/>
                <a:ea typeface="Myriad Pro" charset="0"/>
                <a:cs typeface="Myriad Pro" charset="0"/>
              </a:rPr>
              <a:t> Radar de </a:t>
            </a:r>
            <a:r>
              <a:rPr kumimoji="0" lang="es-CO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01619B"/>
                </a:solidFill>
                <a:effectLst/>
                <a:uLnTx/>
                <a:uFillTx/>
                <a:latin typeface="Myriad Pro" charset="0"/>
                <a:ea typeface="Myriad Pro" charset="0"/>
                <a:cs typeface="Myriad Pro" charset="0"/>
              </a:rPr>
              <a:t>Finnovista</a:t>
            </a:r>
            <a:endParaRPr kumimoji="0" lang="es-CO" sz="1000" b="1" i="0" u="none" strike="noStrike" kern="1200" cap="none" spc="0" normalizeH="0" baseline="0" noProof="0" dirty="0">
              <a:ln>
                <a:noFill/>
              </a:ln>
              <a:solidFill>
                <a:srgbClr val="01619B"/>
              </a:solidFill>
              <a:effectLst/>
              <a:uLnTx/>
              <a:uFillTx/>
              <a:latin typeface="Myriad Pro" charset="0"/>
              <a:ea typeface="Myriad Pro" charset="0"/>
              <a:cs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936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80DE29E-50CD-4F1A-BC19-45547A650BCF}"/>
              </a:ext>
            </a:extLst>
          </p:cNvPr>
          <p:cNvGraphicFramePr/>
          <p:nvPr>
            <p:extLst/>
          </p:nvPr>
        </p:nvGraphicFramePr>
        <p:xfrm>
          <a:off x="694661" y="1008185"/>
          <a:ext cx="6096000" cy="3783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ángulo 7">
            <a:extLst>
              <a:ext uri="{FF2B5EF4-FFF2-40B4-BE49-F238E27FC236}">
                <a16:creationId xmlns:a16="http://schemas.microsoft.com/office/drawing/2014/main" id="{35880173-4DCC-4532-B659-DF5C060340F9}"/>
              </a:ext>
            </a:extLst>
          </p:cNvPr>
          <p:cNvSpPr/>
          <p:nvPr/>
        </p:nvSpPr>
        <p:spPr>
          <a:xfrm>
            <a:off x="5975501" y="1589095"/>
            <a:ext cx="294521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400" dirty="0">
                <a:latin typeface="+mj-lt"/>
              </a:rPr>
              <a:t>A nivel regional, el total de las inversiones de </a:t>
            </a:r>
            <a:r>
              <a:rPr lang="es-CO" sz="1400" dirty="0" err="1">
                <a:latin typeface="+mj-lt"/>
              </a:rPr>
              <a:t>Fintech</a:t>
            </a:r>
            <a:r>
              <a:rPr lang="es-CO" sz="1400" dirty="0">
                <a:latin typeface="+mj-lt"/>
              </a:rPr>
              <a:t> ya ronda los 642 millones de dólares. </a:t>
            </a:r>
          </a:p>
          <a:p>
            <a:endParaRPr lang="es-CO" sz="1400" dirty="0">
              <a:latin typeface="+mj-lt"/>
            </a:endParaRPr>
          </a:p>
          <a:p>
            <a:r>
              <a:rPr lang="es-CO" sz="1400" dirty="0">
                <a:latin typeface="+mj-lt"/>
              </a:rPr>
              <a:t>Muchos de los actores que están innovando en la prestación de servicios financieros y que están estructurando modelos de negocios disruptivos están presentes en varias jurisdicciones de la Alianza.</a:t>
            </a:r>
          </a:p>
          <a:p>
            <a:endParaRPr lang="es-CO" sz="1400" dirty="0">
              <a:latin typeface="+mj-lt"/>
            </a:endParaRPr>
          </a:p>
          <a:p>
            <a:endParaRPr lang="es-CO" sz="1400" dirty="0">
              <a:latin typeface="+mj-lt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51697B6-327E-4A32-8D32-A26FED48A00E}"/>
              </a:ext>
            </a:extLst>
          </p:cNvPr>
          <p:cNvSpPr txBox="1"/>
          <p:nvPr/>
        </p:nvSpPr>
        <p:spPr>
          <a:xfrm>
            <a:off x="520995" y="4747845"/>
            <a:ext cx="68697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000" b="1" i="0" u="none" strike="noStrike" kern="1200" cap="none" spc="0" normalizeH="0" baseline="0" noProof="0" dirty="0">
                <a:ln>
                  <a:noFill/>
                </a:ln>
                <a:solidFill>
                  <a:srgbClr val="01619B"/>
                </a:solidFill>
                <a:effectLst/>
                <a:uLnTx/>
                <a:uFillTx/>
                <a:latin typeface="Myriad Pro" charset="0"/>
                <a:ea typeface="Myriad Pro" charset="0"/>
                <a:cs typeface="Myriad Pro" charset="0"/>
              </a:rPr>
              <a:t>Fuente: Colombia </a:t>
            </a:r>
            <a:r>
              <a:rPr kumimoji="0" lang="es-CO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01619B"/>
                </a:solidFill>
                <a:effectLst/>
                <a:uLnTx/>
                <a:uFillTx/>
                <a:latin typeface="Myriad Pro" charset="0"/>
                <a:ea typeface="Myriad Pro" charset="0"/>
                <a:cs typeface="Myriad Pro" charset="0"/>
              </a:rPr>
              <a:t>Fintech</a:t>
            </a:r>
            <a:r>
              <a:rPr kumimoji="0" lang="es-CO" sz="1000" b="1" i="0" u="none" strike="noStrike" kern="1200" cap="none" spc="0" normalizeH="0" baseline="0" noProof="0" dirty="0">
                <a:ln>
                  <a:noFill/>
                </a:ln>
                <a:solidFill>
                  <a:srgbClr val="01619B"/>
                </a:solidFill>
                <a:effectLst/>
                <a:uLnTx/>
                <a:uFillTx/>
                <a:latin typeface="Myriad Pro" charset="0"/>
                <a:ea typeface="Myriad Pro" charset="0"/>
                <a:cs typeface="Myriad Pro" charset="0"/>
              </a:rPr>
              <a:t>. Mayo 2017 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E10CCAB-15F5-4EF6-8323-D2D4F5DC26AE}"/>
              </a:ext>
            </a:extLst>
          </p:cNvPr>
          <p:cNvSpPr txBox="1">
            <a:spLocks/>
          </p:cNvSpPr>
          <p:nvPr/>
        </p:nvSpPr>
        <p:spPr>
          <a:xfrm>
            <a:off x="520995" y="194699"/>
            <a:ext cx="7166346" cy="610739"/>
          </a:xfrm>
          <a:prstGeom prst="rect">
            <a:avLst/>
          </a:prstGeom>
          <a:solidFill>
            <a:srgbClr val="21661C">
              <a:alpha val="50196"/>
            </a:srgbClr>
          </a:solidFill>
          <a:ln>
            <a:noFill/>
          </a:ln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400" dirty="0">
                <a:solidFill>
                  <a:schemeClr val="bg1"/>
                </a:solidFill>
              </a:rPr>
              <a:t>Contexto </a:t>
            </a:r>
            <a:r>
              <a:rPr lang="es-CO" sz="2400" dirty="0" err="1">
                <a:solidFill>
                  <a:schemeClr val="bg1"/>
                </a:solidFill>
              </a:rPr>
              <a:t>Fintech</a:t>
            </a:r>
            <a:r>
              <a:rPr lang="es-CO" sz="2400" dirty="0">
                <a:solidFill>
                  <a:schemeClr val="bg1"/>
                </a:solidFill>
              </a:rPr>
              <a:t> en la Alianza del Pacífico</a:t>
            </a:r>
          </a:p>
        </p:txBody>
      </p:sp>
    </p:spTree>
    <p:extLst>
      <p:ext uri="{BB962C8B-B14F-4D97-AF65-F5344CB8AC3E}">
        <p14:creationId xmlns:p14="http://schemas.microsoft.com/office/powerpoint/2010/main" val="3275305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o 28">
            <a:extLst>
              <a:ext uri="{FF2B5EF4-FFF2-40B4-BE49-F238E27FC236}">
                <a16:creationId xmlns:a16="http://schemas.microsoft.com/office/drawing/2014/main" id="{6BE68942-5689-4353-91DD-2A211A02D01C}"/>
              </a:ext>
            </a:extLst>
          </p:cNvPr>
          <p:cNvGrpSpPr/>
          <p:nvPr/>
        </p:nvGrpSpPr>
        <p:grpSpPr>
          <a:xfrm>
            <a:off x="516105" y="890635"/>
            <a:ext cx="1931607" cy="422162"/>
            <a:chOff x="1686338" y="3008241"/>
            <a:chExt cx="2575476" cy="562882"/>
          </a:xfrm>
        </p:grpSpPr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55E400AD-3FD5-4324-BFE7-2A51995C72FE}"/>
                </a:ext>
              </a:extLst>
            </p:cNvPr>
            <p:cNvSpPr txBox="1"/>
            <p:nvPr/>
          </p:nvSpPr>
          <p:spPr>
            <a:xfrm>
              <a:off x="2207726" y="3171014"/>
              <a:ext cx="2054088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1350" b="1" dirty="0">
                  <a:solidFill>
                    <a:srgbClr val="21661C"/>
                  </a:solidFill>
                </a:rPr>
                <a:t>Objetivo</a:t>
              </a:r>
            </a:p>
          </p:txBody>
        </p:sp>
        <p:cxnSp>
          <p:nvCxnSpPr>
            <p:cNvPr id="14" name="Conector recto 13">
              <a:extLst>
                <a:ext uri="{FF2B5EF4-FFF2-40B4-BE49-F238E27FC236}">
                  <a16:creationId xmlns:a16="http://schemas.microsoft.com/office/drawing/2014/main" id="{A0F589A9-40E6-4839-A50B-DA703281DA20}"/>
                </a:ext>
              </a:extLst>
            </p:cNvPr>
            <p:cNvCxnSpPr>
              <a:cxnSpLocks/>
            </p:cNvCxnSpPr>
            <p:nvPr/>
          </p:nvCxnSpPr>
          <p:spPr>
            <a:xfrm>
              <a:off x="1686338" y="3555039"/>
              <a:ext cx="2408584" cy="0"/>
            </a:xfrm>
            <a:prstGeom prst="line">
              <a:avLst/>
            </a:prstGeom>
            <a:ln>
              <a:solidFill>
                <a:srgbClr val="2166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Gráfico 23" descr="Chincheta">
              <a:extLst>
                <a:ext uri="{FF2B5EF4-FFF2-40B4-BE49-F238E27FC236}">
                  <a16:creationId xmlns:a16="http://schemas.microsoft.com/office/drawing/2014/main" id="{9D3F5B95-46E6-4FDA-BD90-5B66B81490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697517" y="3008241"/>
              <a:ext cx="510209" cy="510209"/>
            </a:xfrm>
            <a:prstGeom prst="rect">
              <a:avLst/>
            </a:prstGeom>
          </p:spPr>
        </p:pic>
      </p:grpSp>
      <p:sp>
        <p:nvSpPr>
          <p:cNvPr id="18" name="Título 1">
            <a:extLst>
              <a:ext uri="{FF2B5EF4-FFF2-40B4-BE49-F238E27FC236}">
                <a16:creationId xmlns:a16="http://schemas.microsoft.com/office/drawing/2014/main" id="{31819780-22FA-43B9-826D-2D33AF18C583}"/>
              </a:ext>
            </a:extLst>
          </p:cNvPr>
          <p:cNvSpPr txBox="1">
            <a:spLocks/>
          </p:cNvSpPr>
          <p:nvPr/>
        </p:nvSpPr>
        <p:spPr>
          <a:xfrm>
            <a:off x="516105" y="162709"/>
            <a:ext cx="7181868" cy="610739"/>
          </a:xfrm>
          <a:prstGeom prst="rect">
            <a:avLst/>
          </a:prstGeom>
          <a:solidFill>
            <a:srgbClr val="21661C">
              <a:alpha val="50196"/>
            </a:srgbClr>
          </a:solidFill>
          <a:ln>
            <a:noFill/>
          </a:ln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400" dirty="0">
                <a:solidFill>
                  <a:schemeClr val="bg1"/>
                </a:solidFill>
              </a:rPr>
              <a:t> Estándares Regulatorios: Inclusión Financiera y </a:t>
            </a:r>
            <a:r>
              <a:rPr lang="es-CO" sz="2400" dirty="0" err="1">
                <a:solidFill>
                  <a:schemeClr val="bg1"/>
                </a:solidFill>
              </a:rPr>
              <a:t>Fintech</a:t>
            </a:r>
            <a:r>
              <a:rPr lang="es-CO" sz="2400" dirty="0">
                <a:solidFill>
                  <a:schemeClr val="bg1"/>
                </a:solidFill>
              </a:rPr>
              <a:t> </a:t>
            </a:r>
            <a:endParaRPr lang="es-CO" sz="2100" dirty="0">
              <a:solidFill>
                <a:schemeClr val="bg1"/>
              </a:solidFill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37E3A24B-4270-4F59-8254-D7EA8C4AEBB2}"/>
              </a:ext>
            </a:extLst>
          </p:cNvPr>
          <p:cNvSpPr/>
          <p:nvPr/>
        </p:nvSpPr>
        <p:spPr>
          <a:xfrm>
            <a:off x="516105" y="1368983"/>
            <a:ext cx="81842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 algn="just">
              <a:buClr>
                <a:srgbClr val="0F6E7B"/>
              </a:buClr>
              <a:buFont typeface="Wingdings" panose="05000000000000000000" pitchFamily="2" charset="2"/>
              <a:buChar char="§"/>
            </a:pPr>
            <a:r>
              <a:rPr lang="es-CO" sz="1200" dirty="0"/>
              <a:t>Promover espacios de profundización financiera que podrían surgir del desarrollo del sector </a:t>
            </a:r>
            <a:r>
              <a:rPr lang="es-CO" sz="1200" dirty="0" err="1"/>
              <a:t>Fintech</a:t>
            </a:r>
            <a:r>
              <a:rPr lang="es-CO" sz="1200" dirty="0"/>
              <a:t>.</a:t>
            </a:r>
          </a:p>
          <a:p>
            <a:pPr marL="214313" indent="-214313" algn="just">
              <a:buClr>
                <a:srgbClr val="0F6E7B"/>
              </a:buClr>
              <a:buFont typeface="Wingdings" panose="05000000000000000000" pitchFamily="2" charset="2"/>
              <a:buChar char="§"/>
            </a:pPr>
            <a:r>
              <a:rPr lang="es-CO" sz="1200" dirty="0"/>
              <a:t>Aprovechar que los marcos normativos se encuentran en definición para que estos se pueden ajustar, desde un comienzo, a los principios que sean definidos.</a:t>
            </a:r>
          </a:p>
        </p:txBody>
      </p:sp>
      <p:grpSp>
        <p:nvGrpSpPr>
          <p:cNvPr id="19" name="Grupo 18">
            <a:extLst>
              <a:ext uri="{FF2B5EF4-FFF2-40B4-BE49-F238E27FC236}">
                <a16:creationId xmlns:a16="http://schemas.microsoft.com/office/drawing/2014/main" id="{9913BC21-31F1-47BB-9D15-CC4F50823C99}"/>
              </a:ext>
            </a:extLst>
          </p:cNvPr>
          <p:cNvGrpSpPr/>
          <p:nvPr/>
        </p:nvGrpSpPr>
        <p:grpSpPr>
          <a:xfrm>
            <a:off x="1507843" y="2163662"/>
            <a:ext cx="1587777" cy="359261"/>
            <a:chOff x="866360" y="4844497"/>
            <a:chExt cx="2117036" cy="479015"/>
          </a:xfrm>
        </p:grpSpPr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C0F67416-F439-4E43-9604-3FD9F9CEA75E}"/>
                </a:ext>
              </a:extLst>
            </p:cNvPr>
            <p:cNvSpPr txBox="1"/>
            <p:nvPr/>
          </p:nvSpPr>
          <p:spPr>
            <a:xfrm>
              <a:off x="1232451" y="4923402"/>
              <a:ext cx="17509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1350" b="1" dirty="0">
                  <a:solidFill>
                    <a:srgbClr val="21661C"/>
                  </a:solidFill>
                </a:rPr>
                <a:t>Pasos</a:t>
              </a:r>
              <a:r>
                <a:rPr lang="es-CO" sz="1350" b="1" dirty="0">
                  <a:solidFill>
                    <a:srgbClr val="0F6E7B"/>
                  </a:solidFill>
                </a:rPr>
                <a:t> </a:t>
              </a:r>
              <a:r>
                <a:rPr lang="es-CO" sz="1350" b="1" dirty="0">
                  <a:solidFill>
                    <a:srgbClr val="21661C"/>
                  </a:solidFill>
                </a:rPr>
                <a:t>Cubiertos</a:t>
              </a:r>
            </a:p>
          </p:txBody>
        </p:sp>
        <p:cxnSp>
          <p:nvCxnSpPr>
            <p:cNvPr id="22" name="Conector recto 21">
              <a:extLst>
                <a:ext uri="{FF2B5EF4-FFF2-40B4-BE49-F238E27FC236}">
                  <a16:creationId xmlns:a16="http://schemas.microsoft.com/office/drawing/2014/main" id="{FDC813B3-1E82-4E57-B5FC-708E0AB0AC49}"/>
                </a:ext>
              </a:extLst>
            </p:cNvPr>
            <p:cNvCxnSpPr/>
            <p:nvPr/>
          </p:nvCxnSpPr>
          <p:spPr>
            <a:xfrm>
              <a:off x="866360" y="5314120"/>
              <a:ext cx="2117036" cy="0"/>
            </a:xfrm>
            <a:prstGeom prst="line">
              <a:avLst/>
            </a:prstGeom>
            <a:ln>
              <a:solidFill>
                <a:srgbClr val="0F6E7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" name="Gráfico 22" descr="Lista de comprobación">
              <a:extLst>
                <a:ext uri="{FF2B5EF4-FFF2-40B4-BE49-F238E27FC236}">
                  <a16:creationId xmlns:a16="http://schemas.microsoft.com/office/drawing/2014/main" id="{D224A4DB-FD3B-41C7-8939-1088579D3D2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66360" y="4844497"/>
              <a:ext cx="456371" cy="456371"/>
            </a:xfrm>
            <a:prstGeom prst="rect">
              <a:avLst/>
            </a:prstGeom>
          </p:spPr>
        </p:pic>
      </p:grpSp>
      <p:sp>
        <p:nvSpPr>
          <p:cNvPr id="25" name="Rectángulo 24">
            <a:extLst>
              <a:ext uri="{FF2B5EF4-FFF2-40B4-BE49-F238E27FC236}">
                <a16:creationId xmlns:a16="http://schemas.microsoft.com/office/drawing/2014/main" id="{8A08D413-F829-47D9-B57A-E2C382A16B55}"/>
              </a:ext>
            </a:extLst>
          </p:cNvPr>
          <p:cNvSpPr/>
          <p:nvPr/>
        </p:nvSpPr>
        <p:spPr>
          <a:xfrm>
            <a:off x="1478492" y="2566374"/>
            <a:ext cx="591036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 algn="just">
              <a:buClr>
                <a:srgbClr val="21661C"/>
              </a:buClr>
              <a:buFont typeface="Wingdings" panose="05000000000000000000" pitchFamily="2" charset="2"/>
              <a:buChar char="§"/>
            </a:pPr>
            <a:r>
              <a:rPr lang="es-CO" sz="1200" dirty="0"/>
              <a:t>Foro regional sobre </a:t>
            </a:r>
            <a:r>
              <a:rPr lang="es-CO" sz="1200" dirty="0" err="1"/>
              <a:t>Fintech</a:t>
            </a:r>
            <a:r>
              <a:rPr lang="es-CO" sz="1200" dirty="0"/>
              <a:t> e Inclusión Financiera, Bogotá – noviembre/17.</a:t>
            </a:r>
          </a:p>
          <a:p>
            <a:pPr marL="214313" indent="-214313" algn="just">
              <a:buClr>
                <a:srgbClr val="21661C"/>
              </a:buClr>
              <a:buFont typeface="Wingdings" panose="05000000000000000000" pitchFamily="2" charset="2"/>
              <a:buChar char="§"/>
            </a:pPr>
            <a:r>
              <a:rPr lang="es-MX" sz="1200" dirty="0"/>
              <a:t>Avances en regulación de los países:</a:t>
            </a:r>
            <a:endParaRPr lang="es-CO" sz="1200" dirty="0"/>
          </a:p>
          <a:p>
            <a:pPr marL="557213" lvl="1" indent="-214313" algn="just">
              <a:buClr>
                <a:srgbClr val="21661C"/>
              </a:buClr>
              <a:buFont typeface="Wingdings" panose="05000000000000000000" pitchFamily="2" charset="2"/>
              <a:buChar char="ü"/>
            </a:pPr>
            <a:r>
              <a:rPr lang="es-MX" sz="1200" dirty="0"/>
              <a:t>Decreto de </a:t>
            </a:r>
            <a:r>
              <a:rPr lang="es-MX" sz="1200" dirty="0" err="1"/>
              <a:t>Crowfunding</a:t>
            </a:r>
            <a:r>
              <a:rPr lang="es-MX" sz="1200" dirty="0"/>
              <a:t> a comentarios del Público (COL) – enero/18.</a:t>
            </a:r>
            <a:endParaRPr lang="es-CO" sz="1200" dirty="0"/>
          </a:p>
          <a:p>
            <a:pPr marL="557213" lvl="1" indent="-214313" algn="just">
              <a:buClr>
                <a:srgbClr val="21661C"/>
              </a:buClr>
              <a:buFont typeface="Wingdings" panose="05000000000000000000" pitchFamily="2" charset="2"/>
              <a:buChar char="ü"/>
            </a:pPr>
            <a:r>
              <a:rPr lang="es-CO" sz="1200" dirty="0"/>
              <a:t>Promulgación de la ley de </a:t>
            </a:r>
            <a:r>
              <a:rPr lang="es-CO" sz="1200" dirty="0" err="1"/>
              <a:t>Fintech</a:t>
            </a:r>
            <a:r>
              <a:rPr lang="es-CO" sz="1200" dirty="0"/>
              <a:t> (MEX) – Marzo/18.</a:t>
            </a:r>
          </a:p>
          <a:p>
            <a:pPr marL="214313" indent="-214313" algn="just">
              <a:buClr>
                <a:srgbClr val="0F6E7B"/>
              </a:buClr>
              <a:buFont typeface="Wingdings" panose="05000000000000000000" pitchFamily="2" charset="2"/>
              <a:buChar char="§"/>
            </a:pPr>
            <a:r>
              <a:rPr lang="es-CO" sz="1200" b="1" dirty="0"/>
              <a:t>Segundo Foro regional sobre </a:t>
            </a:r>
            <a:r>
              <a:rPr lang="es-CO" sz="1200" b="1" dirty="0" err="1"/>
              <a:t>Fintech</a:t>
            </a:r>
            <a:r>
              <a:rPr lang="es-CO" sz="1200" b="1" dirty="0"/>
              <a:t> e Inclusión Financiera, CDMX – junio/18.</a:t>
            </a:r>
          </a:p>
          <a:p>
            <a:pPr marL="214313" indent="-214313" algn="just">
              <a:buClr>
                <a:srgbClr val="0F6E7B"/>
              </a:buClr>
              <a:buFont typeface="Wingdings" panose="05000000000000000000" pitchFamily="2" charset="2"/>
              <a:buChar char="§"/>
            </a:pPr>
            <a:r>
              <a:rPr lang="es-CO" sz="1200" dirty="0"/>
              <a:t>Aprobación del documento sobre Principios de Regulación </a:t>
            </a:r>
            <a:r>
              <a:rPr lang="es-CO" sz="1200" dirty="0" err="1"/>
              <a:t>Fintech</a:t>
            </a:r>
            <a:r>
              <a:rPr lang="es-CO" sz="1200" dirty="0"/>
              <a:t> en AP – julio/18.</a:t>
            </a:r>
            <a:endParaRPr lang="es-CO" sz="1200" b="1" dirty="0"/>
          </a:p>
          <a:p>
            <a:pPr marL="214313" indent="-214313" algn="just">
              <a:buClr>
                <a:srgbClr val="0F6E7B"/>
              </a:buClr>
              <a:buFont typeface="Wingdings" panose="05000000000000000000" pitchFamily="2" charset="2"/>
              <a:buChar char="§"/>
            </a:pPr>
            <a:endParaRPr lang="es-CO" sz="1200" dirty="0"/>
          </a:p>
        </p:txBody>
      </p:sp>
      <p:grpSp>
        <p:nvGrpSpPr>
          <p:cNvPr id="32" name="Grupo 31">
            <a:extLst>
              <a:ext uri="{FF2B5EF4-FFF2-40B4-BE49-F238E27FC236}">
                <a16:creationId xmlns:a16="http://schemas.microsoft.com/office/drawing/2014/main" id="{19E30858-9728-4D4E-8C43-175679AFCAF0}"/>
              </a:ext>
            </a:extLst>
          </p:cNvPr>
          <p:cNvGrpSpPr/>
          <p:nvPr/>
        </p:nvGrpSpPr>
        <p:grpSpPr>
          <a:xfrm>
            <a:off x="3523549" y="3913382"/>
            <a:ext cx="1846193" cy="439916"/>
            <a:chOff x="1050230" y="1640532"/>
            <a:chExt cx="2461591" cy="586554"/>
          </a:xfrm>
        </p:grpSpPr>
        <p:grpSp>
          <p:nvGrpSpPr>
            <p:cNvPr id="33" name="Grupo 32">
              <a:extLst>
                <a:ext uri="{FF2B5EF4-FFF2-40B4-BE49-F238E27FC236}">
                  <a16:creationId xmlns:a16="http://schemas.microsoft.com/office/drawing/2014/main" id="{C5C9FF96-5A0B-45A9-8754-8A2D2488FEFA}"/>
                </a:ext>
              </a:extLst>
            </p:cNvPr>
            <p:cNvGrpSpPr/>
            <p:nvPr/>
          </p:nvGrpSpPr>
          <p:grpSpPr>
            <a:xfrm>
              <a:off x="1050230" y="1821165"/>
              <a:ext cx="2461591" cy="405921"/>
              <a:chOff x="599660" y="1757350"/>
              <a:chExt cx="2461591" cy="405921"/>
            </a:xfrm>
          </p:grpSpPr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00D4ECAB-C900-4163-AB6A-0D9AD650A9E5}"/>
                  </a:ext>
                </a:extLst>
              </p:cNvPr>
              <p:cNvSpPr txBox="1"/>
              <p:nvPr/>
            </p:nvSpPr>
            <p:spPr>
              <a:xfrm>
                <a:off x="1094545" y="1757350"/>
                <a:ext cx="1966706" cy="400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O" sz="1350" b="1" dirty="0">
                    <a:solidFill>
                      <a:srgbClr val="21661C"/>
                    </a:solidFill>
                  </a:rPr>
                  <a:t>Pasos a Seguir</a:t>
                </a:r>
              </a:p>
            </p:txBody>
          </p:sp>
          <p:cxnSp>
            <p:nvCxnSpPr>
              <p:cNvPr id="36" name="Conector recto 35">
                <a:extLst>
                  <a:ext uri="{FF2B5EF4-FFF2-40B4-BE49-F238E27FC236}">
                    <a16:creationId xmlns:a16="http://schemas.microsoft.com/office/drawing/2014/main" id="{C587E5F6-9D3A-4FAC-8AB0-ABC9FB29A0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9660" y="2152037"/>
                <a:ext cx="2383736" cy="11234"/>
              </a:xfrm>
              <a:prstGeom prst="line">
                <a:avLst/>
              </a:prstGeom>
              <a:ln>
                <a:solidFill>
                  <a:srgbClr val="21661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34" name="Gráfico 33" descr="Lista">
              <a:extLst>
                <a:ext uri="{FF2B5EF4-FFF2-40B4-BE49-F238E27FC236}">
                  <a16:creationId xmlns:a16="http://schemas.microsoft.com/office/drawing/2014/main" id="{D785C7C3-78A3-4488-B819-F86D8E409E9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050230" y="1640532"/>
              <a:ext cx="549965" cy="549965"/>
            </a:xfrm>
            <a:prstGeom prst="rect">
              <a:avLst/>
            </a:prstGeom>
          </p:spPr>
        </p:pic>
      </p:grp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45953-A71C-41DB-9F9A-19D68F8C83FB}"/>
              </a:ext>
            </a:extLst>
          </p:cNvPr>
          <p:cNvSpPr/>
          <p:nvPr/>
        </p:nvSpPr>
        <p:spPr>
          <a:xfrm>
            <a:off x="3523549" y="4446427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1" indent="-285750" algn="just">
              <a:buClr>
                <a:srgbClr val="1C83B6"/>
              </a:buClr>
              <a:buFont typeface="Wingdings" panose="05000000000000000000" pitchFamily="2" charset="2"/>
              <a:buChar char="§"/>
            </a:pPr>
            <a:r>
              <a:rPr lang="es-PE" sz="1200" dirty="0"/>
              <a:t>Establecer lineamientos comunes sobre financiación colectiva o </a:t>
            </a:r>
            <a:r>
              <a:rPr lang="es-PE" sz="1200" b="1" dirty="0"/>
              <a:t>crowdfunding </a:t>
            </a:r>
            <a:r>
              <a:rPr lang="es-CO" sz="1200" b="1" dirty="0"/>
              <a:t>y ciberseguridad</a:t>
            </a:r>
            <a:r>
              <a:rPr lang="es-CO" sz="1200" dirty="0"/>
              <a:t>.</a:t>
            </a:r>
            <a:endParaRPr lang="es-PE" sz="1200" dirty="0"/>
          </a:p>
        </p:txBody>
      </p:sp>
    </p:spTree>
    <p:extLst>
      <p:ext uri="{BB962C8B-B14F-4D97-AF65-F5344CB8AC3E}">
        <p14:creationId xmlns:p14="http://schemas.microsoft.com/office/powerpoint/2010/main" val="1386379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ítulo 1">
            <a:extLst>
              <a:ext uri="{FF2B5EF4-FFF2-40B4-BE49-F238E27FC236}">
                <a16:creationId xmlns:a16="http://schemas.microsoft.com/office/drawing/2014/main" id="{31819780-22FA-43B9-826D-2D33AF18C583}"/>
              </a:ext>
            </a:extLst>
          </p:cNvPr>
          <p:cNvSpPr txBox="1">
            <a:spLocks/>
          </p:cNvSpPr>
          <p:nvPr/>
        </p:nvSpPr>
        <p:spPr>
          <a:xfrm>
            <a:off x="520995" y="162709"/>
            <a:ext cx="7166346" cy="610739"/>
          </a:xfrm>
          <a:prstGeom prst="rect">
            <a:avLst/>
          </a:prstGeom>
          <a:solidFill>
            <a:srgbClr val="21661C">
              <a:alpha val="50196"/>
            </a:srgbClr>
          </a:solidFill>
          <a:ln>
            <a:noFill/>
          </a:ln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400" dirty="0">
                <a:solidFill>
                  <a:schemeClr val="bg1"/>
                </a:solidFill>
              </a:rPr>
              <a:t>Objetivos y principios regulatorios </a:t>
            </a:r>
            <a:r>
              <a:rPr lang="es-CO" sz="2400" dirty="0" err="1">
                <a:solidFill>
                  <a:schemeClr val="bg1"/>
                </a:solidFill>
              </a:rPr>
              <a:t>Fintech</a:t>
            </a:r>
            <a:r>
              <a:rPr lang="es-CO" sz="2400" dirty="0">
                <a:solidFill>
                  <a:schemeClr val="bg1"/>
                </a:solidFill>
              </a:rPr>
              <a:t> en la AP</a:t>
            </a:r>
            <a:endParaRPr lang="es-CO" sz="2100" dirty="0">
              <a:solidFill>
                <a:schemeClr val="bg1"/>
              </a:solidFill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8A08D413-F829-47D9-B57A-E2C382A16B55}"/>
              </a:ext>
            </a:extLst>
          </p:cNvPr>
          <p:cNvSpPr/>
          <p:nvPr/>
        </p:nvSpPr>
        <p:spPr>
          <a:xfrm>
            <a:off x="489095" y="2010966"/>
            <a:ext cx="251991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0075" lvl="1" indent="-257175" algn="just">
              <a:lnSpc>
                <a:spcPct val="150000"/>
              </a:lnSpc>
              <a:buClr>
                <a:srgbClr val="21661C"/>
              </a:buClr>
              <a:buFont typeface="+mj-lt"/>
              <a:buAutoNum type="arabicPeriod"/>
            </a:pPr>
            <a:endParaRPr lang="es-CO" sz="1200" dirty="0"/>
          </a:p>
          <a:p>
            <a:pPr marL="214313" indent="-214313" algn="just">
              <a:buClr>
                <a:srgbClr val="0F6E7B"/>
              </a:buClr>
              <a:buFont typeface="Wingdings" panose="05000000000000000000" pitchFamily="2" charset="2"/>
              <a:buChar char="§"/>
            </a:pPr>
            <a:endParaRPr lang="es-CO" sz="1200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96DCB288-210E-402A-BB2B-F55D6E37E5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817199"/>
              </p:ext>
            </p:extLst>
          </p:nvPr>
        </p:nvGraphicFramePr>
        <p:xfrm>
          <a:off x="669850" y="1765010"/>
          <a:ext cx="7995683" cy="36440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ángulo 1">
            <a:extLst>
              <a:ext uri="{FF2B5EF4-FFF2-40B4-BE49-F238E27FC236}">
                <a16:creationId xmlns:a16="http://schemas.microsoft.com/office/drawing/2014/main" id="{A36D9A60-A679-4FCB-8026-E0BEC16386D6}"/>
              </a:ext>
            </a:extLst>
          </p:cNvPr>
          <p:cNvSpPr/>
          <p:nvPr/>
        </p:nvSpPr>
        <p:spPr>
          <a:xfrm>
            <a:off x="393405" y="864138"/>
            <a:ext cx="860173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500" dirty="0"/>
              <a:t>AP adopta un marco común para la promoción de servicios financieros basados en innovaciones tecnológicas, con miras a fomentar la </a:t>
            </a:r>
            <a:r>
              <a:rPr lang="es-CO" sz="1500" b="1" dirty="0"/>
              <a:t>innovación</a:t>
            </a:r>
            <a:r>
              <a:rPr lang="es-CO" sz="1500" dirty="0"/>
              <a:t>, la </a:t>
            </a:r>
            <a:r>
              <a:rPr lang="es-CO" sz="1500" b="1" dirty="0"/>
              <a:t>competencia</a:t>
            </a:r>
            <a:r>
              <a:rPr lang="es-CO" sz="1500" dirty="0"/>
              <a:t> y la </a:t>
            </a:r>
            <a:r>
              <a:rPr lang="es-CO" sz="1500" b="1" dirty="0"/>
              <a:t>inclusión financiera</a:t>
            </a:r>
            <a:r>
              <a:rPr lang="es-CO" sz="1500" dirty="0"/>
              <a:t>, en un marco regulatorio que </a:t>
            </a:r>
            <a:r>
              <a:rPr lang="es-CO" sz="1500" b="1" dirty="0"/>
              <a:t>proteja a los consumidores</a:t>
            </a:r>
            <a:r>
              <a:rPr lang="es-CO" sz="1500" dirty="0"/>
              <a:t>, prevenga que el sistema sea usado para el lavado de activos y el financiamiento del terrorismo y procure la </a:t>
            </a:r>
            <a:r>
              <a:rPr lang="es-CO" sz="1500" b="1" dirty="0"/>
              <a:t>estabilidad</a:t>
            </a:r>
            <a:r>
              <a:rPr lang="es-CO" sz="1500" dirty="0"/>
              <a:t> de las instituciones y del sistema financiero.</a:t>
            </a:r>
          </a:p>
        </p:txBody>
      </p:sp>
    </p:spTree>
    <p:extLst>
      <p:ext uri="{BB962C8B-B14F-4D97-AF65-F5344CB8AC3E}">
        <p14:creationId xmlns:p14="http://schemas.microsoft.com/office/powerpoint/2010/main" val="2779715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2E7DF427-5659-4BBD-BED8-18F9F5CEEC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8156855"/>
              </p:ext>
            </p:extLst>
          </p:nvPr>
        </p:nvGraphicFramePr>
        <p:xfrm>
          <a:off x="988829" y="1369219"/>
          <a:ext cx="7303237" cy="326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ítulo 1">
            <a:extLst>
              <a:ext uri="{FF2B5EF4-FFF2-40B4-BE49-F238E27FC236}">
                <a16:creationId xmlns:a16="http://schemas.microsoft.com/office/drawing/2014/main" id="{A51B4F38-8CFA-4780-856B-307D9A4904F3}"/>
              </a:ext>
            </a:extLst>
          </p:cNvPr>
          <p:cNvSpPr txBox="1">
            <a:spLocks/>
          </p:cNvSpPr>
          <p:nvPr/>
        </p:nvSpPr>
        <p:spPr>
          <a:xfrm>
            <a:off x="628650" y="322198"/>
            <a:ext cx="7166346" cy="610739"/>
          </a:xfrm>
          <a:prstGeom prst="rect">
            <a:avLst/>
          </a:prstGeom>
          <a:solidFill>
            <a:srgbClr val="21661C">
              <a:alpha val="50196"/>
            </a:srgbClr>
          </a:solidFill>
          <a:ln>
            <a:noFill/>
          </a:ln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400" dirty="0">
                <a:solidFill>
                  <a:schemeClr val="bg1"/>
                </a:solidFill>
              </a:rPr>
              <a:t>Entorno proporcional</a:t>
            </a:r>
            <a:endParaRPr lang="es-CO" sz="2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591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ítulo 1">
            <a:extLst>
              <a:ext uri="{FF2B5EF4-FFF2-40B4-BE49-F238E27FC236}">
                <a16:creationId xmlns:a16="http://schemas.microsoft.com/office/drawing/2014/main" id="{31819780-22FA-43B9-826D-2D33AF18C583}"/>
              </a:ext>
            </a:extLst>
          </p:cNvPr>
          <p:cNvSpPr txBox="1">
            <a:spLocks/>
          </p:cNvSpPr>
          <p:nvPr/>
        </p:nvSpPr>
        <p:spPr>
          <a:xfrm>
            <a:off x="520995" y="162709"/>
            <a:ext cx="7166346" cy="610739"/>
          </a:xfrm>
          <a:prstGeom prst="rect">
            <a:avLst/>
          </a:prstGeom>
          <a:solidFill>
            <a:srgbClr val="21661C">
              <a:alpha val="50196"/>
            </a:srgbClr>
          </a:solidFill>
          <a:ln>
            <a:noFill/>
          </a:ln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400" dirty="0">
                <a:solidFill>
                  <a:schemeClr val="bg1"/>
                </a:solidFill>
              </a:rPr>
              <a:t> Entorno seguro</a:t>
            </a:r>
            <a:endParaRPr lang="es-CO" sz="2100" dirty="0">
              <a:solidFill>
                <a:schemeClr val="bg1"/>
              </a:solidFill>
            </a:endParaRP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CE435D95-59B6-4561-B175-173CFCB64F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6668956"/>
              </p:ext>
            </p:extLst>
          </p:nvPr>
        </p:nvGraphicFramePr>
        <p:xfrm>
          <a:off x="754911" y="1190847"/>
          <a:ext cx="8144540" cy="3498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144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ítulo 1">
            <a:extLst>
              <a:ext uri="{FF2B5EF4-FFF2-40B4-BE49-F238E27FC236}">
                <a16:creationId xmlns:a16="http://schemas.microsoft.com/office/drawing/2014/main" id="{31819780-22FA-43B9-826D-2D33AF18C583}"/>
              </a:ext>
            </a:extLst>
          </p:cNvPr>
          <p:cNvSpPr txBox="1">
            <a:spLocks/>
          </p:cNvSpPr>
          <p:nvPr/>
        </p:nvSpPr>
        <p:spPr>
          <a:xfrm>
            <a:off x="520995" y="162709"/>
            <a:ext cx="7166346" cy="610739"/>
          </a:xfrm>
          <a:prstGeom prst="rect">
            <a:avLst/>
          </a:prstGeom>
          <a:solidFill>
            <a:srgbClr val="21661C">
              <a:alpha val="50196"/>
            </a:srgbClr>
          </a:solidFill>
          <a:ln>
            <a:noFill/>
          </a:ln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400" dirty="0">
                <a:solidFill>
                  <a:schemeClr val="bg1"/>
                </a:solidFill>
              </a:rPr>
              <a:t> Entorno de coordinación y cooperación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8A08D413-F829-47D9-B57A-E2C382A16B55}"/>
              </a:ext>
            </a:extLst>
          </p:cNvPr>
          <p:cNvSpPr/>
          <p:nvPr/>
        </p:nvSpPr>
        <p:spPr>
          <a:xfrm>
            <a:off x="1098738" y="1344566"/>
            <a:ext cx="720529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algn="just">
              <a:lnSpc>
                <a:spcPct val="150000"/>
              </a:lnSpc>
              <a:buClr>
                <a:srgbClr val="21661C"/>
              </a:buClr>
            </a:pPr>
            <a:r>
              <a:rPr lang="es-CO" sz="1600" b="1" dirty="0">
                <a:solidFill>
                  <a:schemeClr val="accent6">
                    <a:lumMod val="75000"/>
                  </a:schemeClr>
                </a:solidFill>
              </a:rPr>
              <a:t>Coordinación y cooperación:</a:t>
            </a:r>
          </a:p>
          <a:p>
            <a:pPr marL="342900" lvl="1" algn="just">
              <a:lnSpc>
                <a:spcPct val="150000"/>
              </a:lnSpc>
              <a:buClr>
                <a:srgbClr val="21661C"/>
              </a:buClr>
            </a:pPr>
            <a:endParaRPr lang="es-CO" sz="1200" dirty="0"/>
          </a:p>
          <a:p>
            <a:pPr marL="228600" lvl="0" indent="-228600" algn="just">
              <a:buFont typeface="+mj-lt"/>
              <a:buAutoNum type="alphaLcPeriod"/>
            </a:pPr>
            <a:r>
              <a:rPr lang="es-CO" sz="1400" i="1" dirty="0">
                <a:solidFill>
                  <a:srgbClr val="5E903C"/>
                </a:solidFill>
              </a:rPr>
              <a:t>Interacción con la industria.</a:t>
            </a:r>
            <a:r>
              <a:rPr lang="es-CO" sz="1400" dirty="0">
                <a:solidFill>
                  <a:srgbClr val="5E903C"/>
                </a:solidFill>
              </a:rPr>
              <a:t> </a:t>
            </a:r>
            <a:r>
              <a:rPr lang="es-CO" sz="1400" dirty="0"/>
              <a:t>Promoción de espacios de diálogo público – privado. Con beneficios mutuos (mayor conocimiento del entorno regulatorio y de supervisión, mayor conocimiento de las nuevas tendencias y mercados)</a:t>
            </a:r>
          </a:p>
          <a:p>
            <a:pPr marL="228600" indent="-228600" algn="just">
              <a:buFont typeface="+mj-lt"/>
              <a:buAutoNum type="alphaLcPeriod"/>
            </a:pPr>
            <a:endParaRPr lang="es-CO" sz="1400" dirty="0"/>
          </a:p>
          <a:p>
            <a:pPr marL="228600" lvl="0" indent="-228600" algn="just">
              <a:buFont typeface="+mj-lt"/>
              <a:buAutoNum type="alphaLcPeriod"/>
            </a:pPr>
            <a:r>
              <a:rPr lang="es-CO" sz="1400" i="1" dirty="0">
                <a:solidFill>
                  <a:srgbClr val="5E903C"/>
                </a:solidFill>
              </a:rPr>
              <a:t>Coordinación con autoridades locales.</a:t>
            </a:r>
            <a:r>
              <a:rPr lang="es-CO" sz="1400" dirty="0">
                <a:solidFill>
                  <a:srgbClr val="5E903C"/>
                </a:solidFill>
              </a:rPr>
              <a:t> </a:t>
            </a:r>
            <a:r>
              <a:rPr lang="es-CO" sz="1400" dirty="0"/>
              <a:t>Algunas actividades </a:t>
            </a:r>
            <a:r>
              <a:rPr lang="es-CO" sz="1400" dirty="0" err="1"/>
              <a:t>Fintech</a:t>
            </a:r>
            <a:r>
              <a:rPr lang="es-CO" sz="1400" dirty="0"/>
              <a:t> de desarrollan bajo la órbita de competencia de diferentes autoridades, es deseable establecer mecanismos de coordinación entre las autoridades locales.</a:t>
            </a:r>
          </a:p>
          <a:p>
            <a:pPr marL="228600" indent="-228600" algn="just">
              <a:buFont typeface="+mj-lt"/>
              <a:buAutoNum type="alphaLcPeriod"/>
            </a:pPr>
            <a:endParaRPr lang="es-CO" sz="1400" dirty="0"/>
          </a:p>
          <a:p>
            <a:pPr marL="228600" lvl="0" indent="-228600" algn="just">
              <a:buFont typeface="+mj-lt"/>
              <a:buAutoNum type="alphaLcPeriod"/>
            </a:pPr>
            <a:r>
              <a:rPr lang="es-CO" sz="1400" i="1" dirty="0">
                <a:solidFill>
                  <a:srgbClr val="5E903C"/>
                </a:solidFill>
              </a:rPr>
              <a:t>Coordinación regional</a:t>
            </a:r>
            <a:r>
              <a:rPr lang="es-CO" sz="1400" i="1" dirty="0"/>
              <a:t>.</a:t>
            </a:r>
            <a:r>
              <a:rPr lang="es-CO" sz="1400" dirty="0"/>
              <a:t> Los nuevos operadores del ecosistema </a:t>
            </a:r>
            <a:r>
              <a:rPr lang="es-CO" sz="1400" dirty="0" err="1"/>
              <a:t>Fintech</a:t>
            </a:r>
            <a:r>
              <a:rPr lang="es-CO" sz="1400" dirty="0"/>
              <a:t> operan en diferentes jurisdicciones. La cooperación transfronteriza permite compartir mejores prácticas y conocimientos y minimizan posibles arbitrajes.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4875903-8FDD-425B-B7A7-68527D3E17C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81700" y="1259506"/>
            <a:ext cx="506859" cy="506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049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Fogafín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ts val="10"/>
          </a:spcBef>
          <a:spcAft>
            <a:spcPts val="0"/>
          </a:spcAft>
          <a:buClrTx/>
          <a:buSzTx/>
          <a:buFontTx/>
          <a:buNone/>
          <a:tabLst/>
          <a:defRPr kumimoji="0" sz="5000" b="1" i="0" u="none" strike="noStrike" kern="1200" cap="none" spc="0" normalizeH="0" baseline="0" noProof="0" dirty="0" smtClean="0">
            <a:ln>
              <a:noFill/>
            </a:ln>
            <a:solidFill>
              <a:srgbClr val="01619B"/>
            </a:solidFill>
            <a:effectLst/>
            <a:uLnTx/>
            <a:uFillTx/>
            <a:latin typeface="Myriad Pro" charset="0"/>
            <a:ea typeface="Myriad Pro" charset="0"/>
            <a:cs typeface="Myriad Pro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sharepoint/v3/field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1484</TotalTime>
  <Words>1651</Words>
  <Application>Microsoft Office PowerPoint</Application>
  <PresentationFormat>Presentación en pantalla (16:9)</PresentationFormat>
  <Paragraphs>180</Paragraphs>
  <Slides>18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Myriad Pro</vt:lpstr>
      <vt:lpstr>Wingdings</vt:lpstr>
      <vt:lpstr>Tema Fogafín</vt:lpstr>
      <vt:lpstr> 17° Congreso de Derecho Financiero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Maria del Pilar Galindo Vergara</cp:lastModifiedBy>
  <cp:revision>85</cp:revision>
  <dcterms:created xsi:type="dcterms:W3CDTF">2010-04-12T23:12:02Z</dcterms:created>
  <dcterms:modified xsi:type="dcterms:W3CDTF">2018-07-27T17:41:33Z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