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75" r:id="rId3"/>
    <p:sldId id="259" r:id="rId4"/>
    <p:sldId id="287" r:id="rId5"/>
    <p:sldId id="289" r:id="rId6"/>
    <p:sldId id="296" r:id="rId7"/>
    <p:sldId id="274" r:id="rId8"/>
    <p:sldId id="294" r:id="rId9"/>
  </p:sldIdLst>
  <p:sldSz cx="13679488" cy="5038725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7">
          <p15:clr>
            <a:srgbClr val="A4A3A4"/>
          </p15:clr>
        </p15:guide>
        <p15:guide id="2" pos="43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608" autoAdjust="0"/>
  </p:normalViewPr>
  <p:slideViewPr>
    <p:cSldViewPr snapToGrid="0" snapToObjects="1">
      <p:cViewPr varScale="1">
        <p:scale>
          <a:sx n="77" d="100"/>
          <a:sy n="77" d="100"/>
        </p:scale>
        <p:origin x="120" y="270"/>
      </p:cViewPr>
      <p:guideLst>
        <p:guide orient="horz" pos="1587"/>
        <p:guide pos="430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'[Datos montos por canales.xlsx]CRC - trafico movil'!$C$19</c:f>
              <c:strCache>
                <c:ptCount val="1"/>
                <c:pt idx="0">
                  <c:v>Demanda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  <a:ln>
              <a:noFill/>
            </a:ln>
            <a:effectLst/>
          </c:spPr>
          <c:cat>
            <c:strRef>
              <c:f>'[Datos montos por canales.xlsx]CRC - trafico movil'!$D$18:$O$18</c:f>
              <c:strCache>
                <c:ptCount val="12"/>
                <c:pt idx="0">
                  <c:v>1T-2015</c:v>
                </c:pt>
                <c:pt idx="1">
                  <c:v>2T-2015</c:v>
                </c:pt>
                <c:pt idx="2">
                  <c:v>3T-2015</c:v>
                </c:pt>
                <c:pt idx="3">
                  <c:v>4T-2015</c:v>
                </c:pt>
                <c:pt idx="4">
                  <c:v>1T-2016</c:v>
                </c:pt>
                <c:pt idx="5">
                  <c:v>2T-2016</c:v>
                </c:pt>
                <c:pt idx="6">
                  <c:v>3T-2016</c:v>
                </c:pt>
                <c:pt idx="7">
                  <c:v>4T-2016</c:v>
                </c:pt>
                <c:pt idx="8">
                  <c:v>1T-2017</c:v>
                </c:pt>
                <c:pt idx="9">
                  <c:v>2T-2017</c:v>
                </c:pt>
                <c:pt idx="10">
                  <c:v>3T-2017</c:v>
                </c:pt>
                <c:pt idx="11">
                  <c:v>4T-2017</c:v>
                </c:pt>
              </c:strCache>
            </c:strRef>
          </c:cat>
          <c:val>
            <c:numRef>
              <c:f>'[Datos montos por canales.xlsx]CRC - trafico movil'!$D$19:$O$19</c:f>
              <c:numCache>
                <c:formatCode>General</c:formatCode>
                <c:ptCount val="12"/>
                <c:pt idx="0">
                  <c:v>40.6</c:v>
                </c:pt>
                <c:pt idx="1">
                  <c:v>44.5</c:v>
                </c:pt>
                <c:pt idx="2">
                  <c:v>47.1</c:v>
                </c:pt>
                <c:pt idx="3">
                  <c:v>56.2</c:v>
                </c:pt>
                <c:pt idx="4">
                  <c:v>53.8</c:v>
                </c:pt>
                <c:pt idx="5">
                  <c:v>60.6</c:v>
                </c:pt>
                <c:pt idx="6">
                  <c:v>63</c:v>
                </c:pt>
                <c:pt idx="7">
                  <c:v>70.2</c:v>
                </c:pt>
                <c:pt idx="8">
                  <c:v>74.3</c:v>
                </c:pt>
                <c:pt idx="9">
                  <c:v>79.3</c:v>
                </c:pt>
                <c:pt idx="10">
                  <c:v>89</c:v>
                </c:pt>
                <c:pt idx="11">
                  <c:v>96.5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B0-4337-98F5-6F44C988E4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2500408"/>
        <c:axId val="514553456"/>
      </c:areaChart>
      <c:catAx>
        <c:axId val="512500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14553456"/>
        <c:crosses val="autoZero"/>
        <c:auto val="1"/>
        <c:lblAlgn val="ctr"/>
        <c:lblOffset val="100"/>
        <c:tickLblSkip val="1"/>
        <c:noMultiLvlLbl val="0"/>
      </c:catAx>
      <c:valAx>
        <c:axId val="514553456"/>
        <c:scaling>
          <c:orientation val="minMax"/>
          <c:max val="10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12500408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B91BB-3C18-4EDD-92E0-8DA50E61B3B6}" type="datetimeFigureOut">
              <a:rPr lang="es-CO" smtClean="0"/>
              <a:t>23/08/2018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758825" y="1143000"/>
            <a:ext cx="83756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28282-E79B-4BF6-98FF-AE2841E7B6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5492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28282-E79B-4BF6-98FF-AE2841E7B6F5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6343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28282-E79B-4BF6-98FF-AE2841E7B6F5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8484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28282-E79B-4BF6-98FF-AE2841E7B6F5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9390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28282-E79B-4BF6-98FF-AE2841E7B6F5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2680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28282-E79B-4BF6-98FF-AE2841E7B6F5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627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28282-E79B-4BF6-98FF-AE2841E7B6F5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6887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25962" y="1565271"/>
            <a:ext cx="11627565" cy="1080060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51923" y="2855278"/>
            <a:ext cx="9575642" cy="12876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45B5-60E7-F740-BE29-EDB4DC12FB24}" type="datetimeFigureOut">
              <a:rPr lang="es-ES" smtClean="0"/>
              <a:t>23/08/2018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B65-707A-D249-975F-5B333BCD78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2720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45B5-60E7-F740-BE29-EDB4DC12FB24}" type="datetimeFigureOut">
              <a:rPr lang="es-ES" smtClean="0"/>
              <a:t>23/08/2018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B65-707A-D249-975F-5B333BCD78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2946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4838445" y="148130"/>
            <a:ext cx="4602578" cy="3158534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023588" y="148130"/>
            <a:ext cx="13586866" cy="3158534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45B5-60E7-F740-BE29-EDB4DC12FB24}" type="datetimeFigureOut">
              <a:rPr lang="es-ES" smtClean="0"/>
              <a:t>23/08/2018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B65-707A-D249-975F-5B333BCD78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509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45B5-60E7-F740-BE29-EDB4DC12FB24}" type="datetimeFigureOut">
              <a:rPr lang="es-ES" smtClean="0"/>
              <a:t>23/08/2018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B65-707A-D249-975F-5B333BCD78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3265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0585" y="3237848"/>
            <a:ext cx="11627565" cy="100074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80585" y="2135627"/>
            <a:ext cx="11627565" cy="110222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45B5-60E7-F740-BE29-EDB4DC12FB24}" type="datetimeFigureOut">
              <a:rPr lang="es-ES" smtClean="0"/>
              <a:t>23/08/2018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B65-707A-D249-975F-5B333BCD78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0801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023588" y="864282"/>
            <a:ext cx="9093534" cy="24423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0345113" y="864282"/>
            <a:ext cx="9095910" cy="24423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45B5-60E7-F740-BE29-EDB4DC12FB24}" type="datetimeFigureOut">
              <a:rPr lang="es-ES" smtClean="0"/>
              <a:t>23/08/2018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B65-707A-D249-975F-5B333BCD78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976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975" y="201782"/>
            <a:ext cx="12311539" cy="839788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3974" y="1127882"/>
            <a:ext cx="6044150" cy="4700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83974" y="1597929"/>
            <a:ext cx="6044150" cy="29030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948991" y="1127882"/>
            <a:ext cx="6046524" cy="4700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948991" y="1597929"/>
            <a:ext cx="6046524" cy="29030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45B5-60E7-F740-BE29-EDB4DC12FB24}" type="datetimeFigureOut">
              <a:rPr lang="es-ES" smtClean="0"/>
              <a:t>23/08/2018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B65-707A-D249-975F-5B333BCD78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873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45B5-60E7-F740-BE29-EDB4DC12FB24}" type="datetimeFigureOut">
              <a:rPr lang="es-ES" smtClean="0"/>
              <a:t>23/08/2018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B65-707A-D249-975F-5B333BCD78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73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45B5-60E7-F740-BE29-EDB4DC12FB24}" type="datetimeFigureOut">
              <a:rPr lang="es-ES" smtClean="0"/>
              <a:t>23/08/2018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B65-707A-D249-975F-5B333BCD78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122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975" y="200616"/>
            <a:ext cx="4500457" cy="85378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48300" y="200616"/>
            <a:ext cx="7647214" cy="43004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3975" y="1054400"/>
            <a:ext cx="4500457" cy="344662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45B5-60E7-F740-BE29-EDB4DC12FB24}" type="datetimeFigureOut">
              <a:rPr lang="es-ES" smtClean="0"/>
              <a:t>23/08/2018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B65-707A-D249-975F-5B333BCD78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07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1275" y="3527108"/>
            <a:ext cx="8207693" cy="4163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681275" y="450219"/>
            <a:ext cx="8207693" cy="30232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681275" y="3943503"/>
            <a:ext cx="8207693" cy="591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45B5-60E7-F740-BE29-EDB4DC12FB24}" type="datetimeFigureOut">
              <a:rPr lang="es-ES" smtClean="0"/>
              <a:t>23/08/2018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B65-707A-D249-975F-5B333BCD78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401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83975" y="201782"/>
            <a:ext cx="12311539" cy="839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3975" y="1175703"/>
            <a:ext cx="12311539" cy="3325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83974" y="4670152"/>
            <a:ext cx="3191881" cy="2682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845B5-60E7-F740-BE29-EDB4DC12FB24}" type="datetimeFigureOut">
              <a:rPr lang="es-ES" smtClean="0"/>
              <a:t>23/08/2018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673825" y="4670152"/>
            <a:ext cx="4331838" cy="2682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803633" y="4670152"/>
            <a:ext cx="3191881" cy="2682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CFB65-707A-D249-975F-5B333BCD78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73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tiff"/><Relationship Id="rId5" Type="http://schemas.openxmlformats.org/officeDocument/2006/relationships/image" Target="../media/image8.png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18" Type="http://schemas.openxmlformats.org/officeDocument/2006/relationships/image" Target="../media/image24.png"/><Relationship Id="rId3" Type="http://schemas.openxmlformats.org/officeDocument/2006/relationships/image" Target="../media/image3.png"/><Relationship Id="rId21" Type="http://schemas.openxmlformats.org/officeDocument/2006/relationships/image" Target="../media/image7.png"/><Relationship Id="rId7" Type="http://schemas.openxmlformats.org/officeDocument/2006/relationships/image" Target="../media/image18.png"/><Relationship Id="rId12" Type="http://schemas.openxmlformats.org/officeDocument/2006/relationships/hyperlink" Target="https://commons.wikimedia.org/wiki/File:High-contrast-network-server.svg" TargetMode="External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commons.wikimedia.org/wiki/File:Ethernet_Port.svg" TargetMode="External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image" Target="../media/image23.png"/><Relationship Id="rId10" Type="http://schemas.openxmlformats.org/officeDocument/2006/relationships/hyperlink" Target="http://www.commonslab.gr/" TargetMode="External"/><Relationship Id="rId19" Type="http://schemas.openxmlformats.org/officeDocument/2006/relationships/hyperlink" Target="http://www.tellop.eu/category/information-and-communication-technologies/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20.jpg"/><Relationship Id="rId14" Type="http://schemas.openxmlformats.org/officeDocument/2006/relationships/hyperlink" Target="https://commons.wikimedia.org/wiki/File:Computer_lab_icon.sv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hyperlink" Target="http://en.wikipedia.org/wiki/File:Pokemon_icon.png" TargetMode="External"/><Relationship Id="rId1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hyperlink" Target="http://dtafalonso.deviantart.com/art/Internet-Explorer-375582787" TargetMode="External"/><Relationship Id="rId12" Type="http://schemas.openxmlformats.org/officeDocument/2006/relationships/image" Target="../media/image31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5" Type="http://schemas.openxmlformats.org/officeDocument/2006/relationships/image" Target="../media/image32.png"/><Relationship Id="rId10" Type="http://schemas.openxmlformats.org/officeDocument/2006/relationships/hyperlink" Target="https://it.wikipedia.org/wiki/File:Facebook_icon_2013.svg" TargetMode="External"/><Relationship Id="rId19" Type="http://schemas.openxmlformats.org/officeDocument/2006/relationships/image" Target="../media/image36.png"/><Relationship Id="rId4" Type="http://schemas.openxmlformats.org/officeDocument/2006/relationships/image" Target="../media/image26.png"/><Relationship Id="rId9" Type="http://schemas.microsoft.com/office/2007/relationships/hdphoto" Target="../media/hdphoto1.wdp"/><Relationship Id="rId1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054058" y="1857642"/>
            <a:ext cx="42279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dirty="0">
                <a:solidFill>
                  <a:srgbClr val="143656"/>
                </a:solidFill>
              </a:rPr>
              <a:t>Alberto S. </a:t>
            </a:r>
            <a:r>
              <a:rPr lang="es-ES" sz="4800" b="1" dirty="0" err="1">
                <a:solidFill>
                  <a:srgbClr val="143656"/>
                </a:solidFill>
              </a:rPr>
              <a:t>Yohai</a:t>
            </a:r>
            <a:endParaRPr lang="es-ES" sz="4800" b="1" dirty="0">
              <a:solidFill>
                <a:srgbClr val="143656"/>
              </a:solidFill>
            </a:endParaRPr>
          </a:p>
          <a:p>
            <a:pPr algn="ctr"/>
            <a:r>
              <a:rPr lang="es-ES" sz="3200" dirty="0">
                <a:solidFill>
                  <a:srgbClr val="143656"/>
                </a:solidFill>
              </a:rPr>
              <a:t>Presidente        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287343D-6AAF-4D87-8D58-AC710EBB8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7590" y="2596430"/>
            <a:ext cx="973552" cy="64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77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5CA75D9F-6DB4-4FAA-B283-E70733682E68}"/>
              </a:ext>
            </a:extLst>
          </p:cNvPr>
          <p:cNvSpPr txBox="1"/>
          <p:nvPr/>
        </p:nvSpPr>
        <p:spPr>
          <a:xfrm>
            <a:off x="10712792" y="2672223"/>
            <a:ext cx="1149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rgbClr val="143656"/>
                </a:solidFill>
              </a:rPr>
              <a:t>ccit.org.co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C860DEA-CB1C-42C5-9AB8-AFFAA7B3E10B}"/>
              </a:ext>
            </a:extLst>
          </p:cNvPr>
          <p:cNvSpPr txBox="1"/>
          <p:nvPr/>
        </p:nvSpPr>
        <p:spPr>
          <a:xfrm>
            <a:off x="10866985" y="3515487"/>
            <a:ext cx="807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143656"/>
                </a:solidFill>
              </a:rPr>
              <a:t>@CCIT_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AD4FBB4-337E-4B4C-905E-4EFDD5314DA4}"/>
              </a:ext>
            </a:extLst>
          </p:cNvPr>
          <p:cNvSpPr txBox="1"/>
          <p:nvPr/>
        </p:nvSpPr>
        <p:spPr>
          <a:xfrm>
            <a:off x="10738091" y="3800348"/>
            <a:ext cx="1086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143656"/>
                </a:solidFill>
              </a:rPr>
              <a:t>@</a:t>
            </a:r>
            <a:r>
              <a:rPr lang="es-CO" sz="1400" dirty="0" err="1">
                <a:solidFill>
                  <a:srgbClr val="143656"/>
                </a:solidFill>
              </a:rPr>
              <a:t>ccit_tictac</a:t>
            </a:r>
            <a:endParaRPr lang="es-CO" sz="1400" dirty="0">
              <a:solidFill>
                <a:srgbClr val="143656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1E55531-500A-4B21-AF1E-374243D8F15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33554" y="2311951"/>
            <a:ext cx="307776" cy="30777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5465620-ED4A-405C-80C3-C180FF5098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2350" y="3148678"/>
            <a:ext cx="405745" cy="36933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8366BA7-9A08-4E9F-86EB-76FAC98B44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041" y="-1"/>
            <a:ext cx="9737610" cy="503872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73CB4DE-A183-42BE-B64F-AD1537D5B4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52182" y="930601"/>
            <a:ext cx="1653116" cy="109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30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n 69">
            <a:extLst>
              <a:ext uri="{FF2B5EF4-FFF2-40B4-BE49-F238E27FC236}">
                <a16:creationId xmlns:a16="http://schemas.microsoft.com/office/drawing/2014/main" id="{83B55BA7-65EF-45D9-BAEF-386D6B6C2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28" y="187890"/>
            <a:ext cx="4623632" cy="1276713"/>
          </a:xfrm>
          <a:prstGeom prst="rect">
            <a:avLst/>
          </a:prstGeom>
        </p:spPr>
      </p:pic>
      <p:pic>
        <p:nvPicPr>
          <p:cNvPr id="71" name="Picture 4" descr="Resultado de imagen para nec orchestrating a brighter world">
            <a:extLst>
              <a:ext uri="{FF2B5EF4-FFF2-40B4-BE49-F238E27FC236}">
                <a16:creationId xmlns:a16="http://schemas.microsoft.com/office/drawing/2014/main" id="{8ADA636B-60FF-4C2B-8DF5-D87D98EBE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482" y="3308808"/>
            <a:ext cx="1897375" cy="46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https://www.fintechgracion.com/imgs/logo-fintech.png">
            <a:extLst>
              <a:ext uri="{FF2B5EF4-FFF2-40B4-BE49-F238E27FC236}">
                <a16:creationId xmlns:a16="http://schemas.microsoft.com/office/drawing/2014/main" id="{C1729928-4042-433D-B4E4-FF43C5183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403" y="1729916"/>
            <a:ext cx="1087523" cy="103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Asobancaria">
            <a:extLst>
              <a:ext uri="{FF2B5EF4-FFF2-40B4-BE49-F238E27FC236}">
                <a16:creationId xmlns:a16="http://schemas.microsoft.com/office/drawing/2014/main" id="{D8B73B5F-772C-4D18-9E33-EA17CE71B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51" y="2228573"/>
            <a:ext cx="1405025" cy="127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https://www.fintechgracion.com/imgs/logo-mercadopago.png">
            <a:extLst>
              <a:ext uri="{FF2B5EF4-FFF2-40B4-BE49-F238E27FC236}">
                <a16:creationId xmlns:a16="http://schemas.microsoft.com/office/drawing/2014/main" id="{88991B49-3D10-49B8-BD28-62F53EC98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00" y="2999785"/>
            <a:ext cx="1155491" cy="109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Microsoft">
            <a:extLst>
              <a:ext uri="{FF2B5EF4-FFF2-40B4-BE49-F238E27FC236}">
                <a16:creationId xmlns:a16="http://schemas.microsoft.com/office/drawing/2014/main" id="{E6FFE1B7-344F-4BD0-90A5-B29E246A53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0" b="28777"/>
          <a:stretch/>
        </p:blipFill>
        <p:spPr bwMode="auto">
          <a:xfrm>
            <a:off x="7302799" y="3252288"/>
            <a:ext cx="1897375" cy="59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>
            <a:extLst>
              <a:ext uri="{FF2B5EF4-FFF2-40B4-BE49-F238E27FC236}">
                <a16:creationId xmlns:a16="http://schemas.microsoft.com/office/drawing/2014/main" id="{50E109D0-A31A-4273-8B0E-18CB65ED02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25483" y="2432105"/>
            <a:ext cx="1975431" cy="887512"/>
          </a:xfrm>
          <a:prstGeom prst="rect">
            <a:avLst/>
          </a:prstGeom>
        </p:spPr>
      </p:pic>
      <p:sp>
        <p:nvSpPr>
          <p:cNvPr id="77" name="CuadroTexto 76">
            <a:extLst>
              <a:ext uri="{FF2B5EF4-FFF2-40B4-BE49-F238E27FC236}">
                <a16:creationId xmlns:a16="http://schemas.microsoft.com/office/drawing/2014/main" id="{F6243F20-5D50-4BE8-8EC3-BC2F34898498}"/>
              </a:ext>
            </a:extLst>
          </p:cNvPr>
          <p:cNvSpPr txBox="1"/>
          <p:nvPr/>
        </p:nvSpPr>
        <p:spPr>
          <a:xfrm>
            <a:off x="5027602" y="1431036"/>
            <a:ext cx="1461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i="1" dirty="0">
                <a:solidFill>
                  <a:schemeClr val="accent1">
                    <a:lumMod val="50000"/>
                  </a:schemeClr>
                </a:solidFill>
              </a:rPr>
              <a:t>Nuestros Aliados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4D12046A-E41E-43A6-B305-C491E60EF0C3}"/>
              </a:ext>
            </a:extLst>
          </p:cNvPr>
          <p:cNvCxnSpPr>
            <a:cxnSpLocks/>
          </p:cNvCxnSpPr>
          <p:nvPr/>
        </p:nvCxnSpPr>
        <p:spPr>
          <a:xfrm>
            <a:off x="5043120" y="1860703"/>
            <a:ext cx="0" cy="2142964"/>
          </a:xfrm>
          <a:prstGeom prst="line">
            <a:avLst/>
          </a:prstGeom>
          <a:ln w="3175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1454AAD0-BADC-464E-9F00-9CC5BD8367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41189" y="1860703"/>
            <a:ext cx="789368" cy="78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57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223B734F-F665-4FE8-A1EF-AEDAEBC9A3A4}"/>
              </a:ext>
            </a:extLst>
          </p:cNvPr>
          <p:cNvSpPr txBox="1"/>
          <p:nvPr/>
        </p:nvSpPr>
        <p:spPr>
          <a:xfrm>
            <a:off x="482711" y="209484"/>
            <a:ext cx="4276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solidFill>
                  <a:srgbClr val="143656"/>
                </a:solidFill>
              </a:rPr>
              <a:t>Pre-historia </a:t>
            </a:r>
            <a:r>
              <a:rPr lang="es-ES" sz="4000" dirty="0" err="1">
                <a:solidFill>
                  <a:srgbClr val="143656"/>
                </a:solidFill>
              </a:rPr>
              <a:t>FinTech</a:t>
            </a:r>
            <a:endParaRPr lang="es-ES" sz="4000" dirty="0">
              <a:solidFill>
                <a:srgbClr val="143656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DE86472-AD8B-4BA5-8E9C-C205E87FC339}"/>
              </a:ext>
            </a:extLst>
          </p:cNvPr>
          <p:cNvSpPr txBox="1"/>
          <p:nvPr/>
        </p:nvSpPr>
        <p:spPr>
          <a:xfrm>
            <a:off x="361981" y="1084689"/>
            <a:ext cx="820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>
                    <a:lumMod val="50000"/>
                  </a:schemeClr>
                </a:solidFill>
              </a:rPr>
              <a:t>1960s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2E089E0-4570-415D-A0D1-D9396E9141F4}"/>
              </a:ext>
            </a:extLst>
          </p:cNvPr>
          <p:cNvSpPr txBox="1"/>
          <p:nvPr/>
        </p:nvSpPr>
        <p:spPr>
          <a:xfrm>
            <a:off x="1684346" y="1084689"/>
            <a:ext cx="1131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>
                    <a:lumMod val="50000"/>
                  </a:schemeClr>
                </a:solidFill>
              </a:rPr>
              <a:t>1970s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25D243-07CE-49FF-A67C-E3D25721417E}"/>
              </a:ext>
            </a:extLst>
          </p:cNvPr>
          <p:cNvSpPr txBox="1"/>
          <p:nvPr/>
        </p:nvSpPr>
        <p:spPr>
          <a:xfrm>
            <a:off x="3317182" y="1084689"/>
            <a:ext cx="1131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>
                    <a:lumMod val="50000"/>
                  </a:schemeClr>
                </a:solidFill>
              </a:rPr>
              <a:t>1980s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A49ECDC-69C9-4589-A0A7-EE58C2568BCE}"/>
              </a:ext>
            </a:extLst>
          </p:cNvPr>
          <p:cNvSpPr txBox="1"/>
          <p:nvPr/>
        </p:nvSpPr>
        <p:spPr>
          <a:xfrm>
            <a:off x="4950018" y="1084689"/>
            <a:ext cx="1131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>
                    <a:lumMod val="50000"/>
                  </a:schemeClr>
                </a:solidFill>
              </a:rPr>
              <a:t>1990s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361AF96-84F9-4981-80BC-96B0D769E4A9}"/>
              </a:ext>
            </a:extLst>
          </p:cNvPr>
          <p:cNvSpPr txBox="1"/>
          <p:nvPr/>
        </p:nvSpPr>
        <p:spPr>
          <a:xfrm>
            <a:off x="6582854" y="1084689"/>
            <a:ext cx="1131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>
                    <a:lumMod val="50000"/>
                  </a:schemeClr>
                </a:solidFill>
              </a:rPr>
              <a:t>2000s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268962A-0D59-405A-A61C-D98E9A49D4CD}"/>
              </a:ext>
            </a:extLst>
          </p:cNvPr>
          <p:cNvSpPr txBox="1"/>
          <p:nvPr/>
        </p:nvSpPr>
        <p:spPr>
          <a:xfrm>
            <a:off x="8215692" y="1084689"/>
            <a:ext cx="632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accent1">
                    <a:lumMod val="75000"/>
                  </a:schemeClr>
                </a:solidFill>
              </a:rPr>
              <a:t>2010s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19DE439-82CB-4647-B368-9D67583AB17C}"/>
              </a:ext>
            </a:extLst>
          </p:cNvPr>
          <p:cNvSpPr txBox="1"/>
          <p:nvPr/>
        </p:nvSpPr>
        <p:spPr>
          <a:xfrm>
            <a:off x="11229744" y="1083392"/>
            <a:ext cx="1131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accent1">
                    <a:lumMod val="75000"/>
                  </a:schemeClr>
                </a:solidFill>
              </a:rPr>
              <a:t>Futuro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75E0F3E-09AB-4A1F-BA83-ED15A39CCDCD}"/>
              </a:ext>
            </a:extLst>
          </p:cNvPr>
          <p:cNvSpPr txBox="1"/>
          <p:nvPr/>
        </p:nvSpPr>
        <p:spPr>
          <a:xfrm>
            <a:off x="1360807" y="4343152"/>
            <a:ext cx="6524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>
                <a:solidFill>
                  <a:schemeClr val="accent1">
                    <a:lumMod val="50000"/>
                  </a:schemeClr>
                </a:solidFill>
              </a:rPr>
              <a:t>Tarjeta de crédito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C96BD2B-D699-4CAD-A981-D5B3421A3356}"/>
              </a:ext>
            </a:extLst>
          </p:cNvPr>
          <p:cNvSpPr txBox="1"/>
          <p:nvPr/>
        </p:nvSpPr>
        <p:spPr>
          <a:xfrm>
            <a:off x="2470681" y="4343152"/>
            <a:ext cx="8905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>
                <a:solidFill>
                  <a:schemeClr val="accent1">
                    <a:lumMod val="50000"/>
                  </a:schemeClr>
                </a:solidFill>
              </a:rPr>
              <a:t>Servicios de Mensajería </a:t>
            </a:r>
          </a:p>
          <a:p>
            <a:pPr algn="ctr"/>
            <a:r>
              <a:rPr lang="es-CO" sz="1100" dirty="0">
                <a:solidFill>
                  <a:schemeClr val="accent1">
                    <a:lumMod val="50000"/>
                  </a:schemeClr>
                </a:solidFill>
              </a:rPr>
              <a:t>(ej. SWIFT)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2B7165E-060A-4146-AE47-BC0EE2FD4AD7}"/>
              </a:ext>
            </a:extLst>
          </p:cNvPr>
          <p:cNvSpPr txBox="1"/>
          <p:nvPr/>
        </p:nvSpPr>
        <p:spPr>
          <a:xfrm>
            <a:off x="3686201" y="4343152"/>
            <a:ext cx="9874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>
                <a:solidFill>
                  <a:schemeClr val="accent1">
                    <a:lumMod val="50000"/>
                  </a:schemeClr>
                </a:solidFill>
              </a:rPr>
              <a:t>Cajeros Automáticos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39DA8CE-2F8E-48AE-8E86-7DF0610FF0A3}"/>
              </a:ext>
            </a:extLst>
          </p:cNvPr>
          <p:cNvSpPr txBox="1"/>
          <p:nvPr/>
        </p:nvSpPr>
        <p:spPr>
          <a:xfrm>
            <a:off x="4976686" y="4343152"/>
            <a:ext cx="11047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>
                <a:solidFill>
                  <a:schemeClr val="accent1">
                    <a:lumMod val="50000"/>
                  </a:schemeClr>
                </a:solidFill>
              </a:rPr>
              <a:t>Plataforma Electrónica de Negociación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C5A0E62-935E-460B-8CDB-D8DC9D3385CA}"/>
              </a:ext>
            </a:extLst>
          </p:cNvPr>
          <p:cNvSpPr txBox="1"/>
          <p:nvPr/>
        </p:nvSpPr>
        <p:spPr>
          <a:xfrm>
            <a:off x="6569713" y="4343152"/>
            <a:ext cx="6524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>
                <a:solidFill>
                  <a:schemeClr val="accent1">
                    <a:lumMod val="50000"/>
                  </a:schemeClr>
                </a:solidFill>
              </a:rPr>
              <a:t>Banca Digital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6CCDBBDE-7473-45CC-B3B0-9FCBC10EA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0685" y="3757472"/>
            <a:ext cx="593892" cy="57554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E67DAB5E-0B5B-4A6B-A3DD-16B8F23F75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445" y="3654570"/>
            <a:ext cx="684653" cy="663962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4CADCE27-79A8-4A10-A1FE-FBBD81C2DA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1403" y="3684127"/>
            <a:ext cx="730781" cy="708697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2B5C7F48-BC1B-4275-8C7D-61A83A3FEC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5919" y="3613985"/>
            <a:ext cx="790733" cy="766312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B728D620-2CDA-4C10-ABC8-65D7EF11E8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4758" y="3689563"/>
            <a:ext cx="639176" cy="619861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B201A664-4772-4A1A-BD62-8F310087C8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91375" y="2454334"/>
            <a:ext cx="296766" cy="296766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EB58B96F-DF31-46B3-B0A2-6F75CE39DC7A}"/>
              </a:ext>
            </a:extLst>
          </p:cNvPr>
          <p:cNvSpPr txBox="1"/>
          <p:nvPr/>
        </p:nvSpPr>
        <p:spPr>
          <a:xfrm rot="16200000">
            <a:off x="473189" y="1615523"/>
            <a:ext cx="12924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accent1">
                    <a:lumMod val="50000"/>
                  </a:schemeClr>
                </a:solidFill>
              </a:rPr>
              <a:t>Semiconductores</a:t>
            </a:r>
          </a:p>
          <a:p>
            <a:r>
              <a:rPr lang="es-CO" sz="1100" dirty="0">
                <a:solidFill>
                  <a:schemeClr val="accent1">
                    <a:lumMod val="50000"/>
                  </a:schemeClr>
                </a:solidFill>
              </a:rPr>
              <a:t>Microprocesadores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32D7F17-3B20-48EA-8601-7E87E5E77840}"/>
              </a:ext>
            </a:extLst>
          </p:cNvPr>
          <p:cNvSpPr txBox="1"/>
          <p:nvPr/>
        </p:nvSpPr>
        <p:spPr>
          <a:xfrm rot="16200000">
            <a:off x="1728006" y="1780654"/>
            <a:ext cx="1131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accent1">
                    <a:lumMod val="50000"/>
                  </a:schemeClr>
                </a:solidFill>
              </a:rPr>
              <a:t>Servidores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824E911-3819-4844-BEAD-A19A8D67B258}"/>
              </a:ext>
            </a:extLst>
          </p:cNvPr>
          <p:cNvSpPr txBox="1"/>
          <p:nvPr/>
        </p:nvSpPr>
        <p:spPr>
          <a:xfrm rot="16200000">
            <a:off x="2955586" y="1737551"/>
            <a:ext cx="12176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accent1">
                    <a:lumMod val="50000"/>
                  </a:schemeClr>
                </a:solidFill>
              </a:rPr>
              <a:t>Terminales y PCs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D9E28D08-7716-4365-9C9F-BD2D61507AE7}"/>
              </a:ext>
            </a:extLst>
          </p:cNvPr>
          <p:cNvSpPr txBox="1"/>
          <p:nvPr/>
        </p:nvSpPr>
        <p:spPr>
          <a:xfrm rot="16200000">
            <a:off x="4211628" y="1780654"/>
            <a:ext cx="1131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accent1">
                    <a:lumMod val="50000"/>
                  </a:schemeClr>
                </a:solidFill>
              </a:rPr>
              <a:t>Redes locales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C81F82E9-C02A-45B1-ADB6-28EDE907FC48}"/>
              </a:ext>
            </a:extLst>
          </p:cNvPr>
          <p:cNvSpPr txBox="1"/>
          <p:nvPr/>
        </p:nvSpPr>
        <p:spPr>
          <a:xfrm rot="16200000">
            <a:off x="6861616" y="1696021"/>
            <a:ext cx="11314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accent1">
                    <a:lumMod val="50000"/>
                  </a:schemeClr>
                </a:solidFill>
              </a:rPr>
              <a:t>Dispositivos Inteligentes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DC0618A-113E-4FC4-9A49-FD836239EC85}"/>
              </a:ext>
            </a:extLst>
          </p:cNvPr>
          <p:cNvSpPr txBox="1"/>
          <p:nvPr/>
        </p:nvSpPr>
        <p:spPr>
          <a:xfrm rot="16200000">
            <a:off x="5634703" y="1780654"/>
            <a:ext cx="1131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accent1">
                    <a:lumMod val="50000"/>
                  </a:schemeClr>
                </a:solidFill>
              </a:rPr>
              <a:t>Internet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76269E2E-4AA2-4F1D-870E-5427178B9FEA}"/>
              </a:ext>
            </a:extLst>
          </p:cNvPr>
          <p:cNvSpPr txBox="1"/>
          <p:nvPr/>
        </p:nvSpPr>
        <p:spPr>
          <a:xfrm rot="16200000">
            <a:off x="7991056" y="1780654"/>
            <a:ext cx="1131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accent1">
                    <a:lumMod val="50000"/>
                  </a:schemeClr>
                </a:solidFill>
              </a:rPr>
              <a:t>Móviles</a:t>
            </a:r>
          </a:p>
        </p:txBody>
      </p:sp>
      <p:sp>
        <p:nvSpPr>
          <p:cNvPr id="38" name="Hexágono 37">
            <a:extLst>
              <a:ext uri="{FF2B5EF4-FFF2-40B4-BE49-F238E27FC236}">
                <a16:creationId xmlns:a16="http://schemas.microsoft.com/office/drawing/2014/main" id="{F53E4DEA-2439-4E51-A800-5E8663126D0F}"/>
              </a:ext>
            </a:extLst>
          </p:cNvPr>
          <p:cNvSpPr/>
          <p:nvPr/>
        </p:nvSpPr>
        <p:spPr>
          <a:xfrm>
            <a:off x="1017076" y="2814604"/>
            <a:ext cx="239592" cy="206545"/>
          </a:xfrm>
          <a:prstGeom prst="hex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39" name="Triángulo isósceles 38">
            <a:extLst>
              <a:ext uri="{FF2B5EF4-FFF2-40B4-BE49-F238E27FC236}">
                <a16:creationId xmlns:a16="http://schemas.microsoft.com/office/drawing/2014/main" id="{ECE9807D-5F01-4489-916B-8892EB420F94}"/>
              </a:ext>
            </a:extLst>
          </p:cNvPr>
          <p:cNvSpPr/>
          <p:nvPr/>
        </p:nvSpPr>
        <p:spPr>
          <a:xfrm rot="10800000">
            <a:off x="1093394" y="3088252"/>
            <a:ext cx="86955" cy="74961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40" name="Hexágono 39">
            <a:extLst>
              <a:ext uri="{FF2B5EF4-FFF2-40B4-BE49-F238E27FC236}">
                <a16:creationId xmlns:a16="http://schemas.microsoft.com/office/drawing/2014/main" id="{4BBB67D2-6694-4B01-8355-BFB22357DED8}"/>
              </a:ext>
            </a:extLst>
          </p:cNvPr>
          <p:cNvSpPr/>
          <p:nvPr/>
        </p:nvSpPr>
        <p:spPr>
          <a:xfrm>
            <a:off x="2173118" y="2816455"/>
            <a:ext cx="239592" cy="206545"/>
          </a:xfrm>
          <a:prstGeom prst="hex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41" name="Triángulo isósceles 40">
            <a:extLst>
              <a:ext uri="{FF2B5EF4-FFF2-40B4-BE49-F238E27FC236}">
                <a16:creationId xmlns:a16="http://schemas.microsoft.com/office/drawing/2014/main" id="{E32AC77C-3617-4D92-847C-995697D5094C}"/>
              </a:ext>
            </a:extLst>
          </p:cNvPr>
          <p:cNvSpPr/>
          <p:nvPr/>
        </p:nvSpPr>
        <p:spPr>
          <a:xfrm rot="10800000">
            <a:off x="2250185" y="3083467"/>
            <a:ext cx="86955" cy="74961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42" name="Hexágono 41">
            <a:extLst>
              <a:ext uri="{FF2B5EF4-FFF2-40B4-BE49-F238E27FC236}">
                <a16:creationId xmlns:a16="http://schemas.microsoft.com/office/drawing/2014/main" id="{1BA08EE2-AF42-412B-9922-58458B24DB70}"/>
              </a:ext>
            </a:extLst>
          </p:cNvPr>
          <p:cNvSpPr/>
          <p:nvPr/>
        </p:nvSpPr>
        <p:spPr>
          <a:xfrm>
            <a:off x="3461589" y="2816455"/>
            <a:ext cx="239592" cy="206545"/>
          </a:xfrm>
          <a:prstGeom prst="hex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43" name="Triángulo isósceles 42">
            <a:extLst>
              <a:ext uri="{FF2B5EF4-FFF2-40B4-BE49-F238E27FC236}">
                <a16:creationId xmlns:a16="http://schemas.microsoft.com/office/drawing/2014/main" id="{0151D07A-CF1E-42B9-B233-64EFA8F66F33}"/>
              </a:ext>
            </a:extLst>
          </p:cNvPr>
          <p:cNvSpPr/>
          <p:nvPr/>
        </p:nvSpPr>
        <p:spPr>
          <a:xfrm rot="10800000">
            <a:off x="3514142" y="3083467"/>
            <a:ext cx="86955" cy="74961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45" name="Triángulo isósceles 44">
            <a:extLst>
              <a:ext uri="{FF2B5EF4-FFF2-40B4-BE49-F238E27FC236}">
                <a16:creationId xmlns:a16="http://schemas.microsoft.com/office/drawing/2014/main" id="{C787D112-187D-4B01-9CA4-613C027A3F7E}"/>
              </a:ext>
            </a:extLst>
          </p:cNvPr>
          <p:cNvSpPr/>
          <p:nvPr/>
        </p:nvSpPr>
        <p:spPr>
          <a:xfrm rot="10800000">
            <a:off x="4734377" y="3083467"/>
            <a:ext cx="86955" cy="74961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46" name="Hexágono 45">
            <a:extLst>
              <a:ext uri="{FF2B5EF4-FFF2-40B4-BE49-F238E27FC236}">
                <a16:creationId xmlns:a16="http://schemas.microsoft.com/office/drawing/2014/main" id="{CA832D8C-A398-4FBB-A440-099563752942}"/>
              </a:ext>
            </a:extLst>
          </p:cNvPr>
          <p:cNvSpPr/>
          <p:nvPr/>
        </p:nvSpPr>
        <p:spPr>
          <a:xfrm>
            <a:off x="6103556" y="2816455"/>
            <a:ext cx="239592" cy="206545"/>
          </a:xfrm>
          <a:prstGeom prst="hex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47" name="Triángulo isósceles 46">
            <a:extLst>
              <a:ext uri="{FF2B5EF4-FFF2-40B4-BE49-F238E27FC236}">
                <a16:creationId xmlns:a16="http://schemas.microsoft.com/office/drawing/2014/main" id="{6D90B050-3A7C-415D-AF26-6B1C0B6DB1B8}"/>
              </a:ext>
            </a:extLst>
          </p:cNvPr>
          <p:cNvSpPr/>
          <p:nvPr/>
        </p:nvSpPr>
        <p:spPr>
          <a:xfrm rot="10800000">
            <a:off x="6191266" y="2816455"/>
            <a:ext cx="86955" cy="74961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48" name="Hexágono 47">
            <a:extLst>
              <a:ext uri="{FF2B5EF4-FFF2-40B4-BE49-F238E27FC236}">
                <a16:creationId xmlns:a16="http://schemas.microsoft.com/office/drawing/2014/main" id="{5A701F8C-B9D5-45B6-BF02-19891CAB3350}"/>
              </a:ext>
            </a:extLst>
          </p:cNvPr>
          <p:cNvSpPr/>
          <p:nvPr/>
        </p:nvSpPr>
        <p:spPr>
          <a:xfrm>
            <a:off x="7340145" y="2816455"/>
            <a:ext cx="239592" cy="206545"/>
          </a:xfrm>
          <a:prstGeom prst="hex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49" name="Triángulo isósceles 48">
            <a:extLst>
              <a:ext uri="{FF2B5EF4-FFF2-40B4-BE49-F238E27FC236}">
                <a16:creationId xmlns:a16="http://schemas.microsoft.com/office/drawing/2014/main" id="{52ED5FC8-E3B8-4665-B9D4-F11A91C75535}"/>
              </a:ext>
            </a:extLst>
          </p:cNvPr>
          <p:cNvSpPr/>
          <p:nvPr/>
        </p:nvSpPr>
        <p:spPr>
          <a:xfrm rot="10800000">
            <a:off x="7427339" y="3083467"/>
            <a:ext cx="86955" cy="74961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50" name="Hexágono 49">
            <a:extLst>
              <a:ext uri="{FF2B5EF4-FFF2-40B4-BE49-F238E27FC236}">
                <a16:creationId xmlns:a16="http://schemas.microsoft.com/office/drawing/2014/main" id="{54E3C298-9D2E-4F88-86A5-2F71A5522753}"/>
              </a:ext>
            </a:extLst>
          </p:cNvPr>
          <p:cNvSpPr/>
          <p:nvPr/>
        </p:nvSpPr>
        <p:spPr>
          <a:xfrm>
            <a:off x="8443014" y="2816455"/>
            <a:ext cx="239592" cy="206545"/>
          </a:xfrm>
          <a:prstGeom prst="hex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51" name="Triángulo isósceles 50">
            <a:extLst>
              <a:ext uri="{FF2B5EF4-FFF2-40B4-BE49-F238E27FC236}">
                <a16:creationId xmlns:a16="http://schemas.microsoft.com/office/drawing/2014/main" id="{0F9DC1FF-957B-4FBA-A4F2-783C16B3CD21}"/>
              </a:ext>
            </a:extLst>
          </p:cNvPr>
          <p:cNvSpPr/>
          <p:nvPr/>
        </p:nvSpPr>
        <p:spPr>
          <a:xfrm rot="10800000">
            <a:off x="8513306" y="3083467"/>
            <a:ext cx="86955" cy="74961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0E0A95EB-E695-488D-9372-BC65DF3AF9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2173134" y="2511524"/>
            <a:ext cx="239576" cy="239576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572A8FD5-3588-43C1-B79F-6463EC5B608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3484240" y="2556810"/>
            <a:ext cx="194290" cy="194290"/>
          </a:xfrm>
          <a:prstGeom prst="rect">
            <a:avLst/>
          </a:prstGeom>
        </p:spPr>
      </p:pic>
      <p:sp>
        <p:nvSpPr>
          <p:cNvPr id="63" name="CuadroTexto 62">
            <a:extLst>
              <a:ext uri="{FF2B5EF4-FFF2-40B4-BE49-F238E27FC236}">
                <a16:creationId xmlns:a16="http://schemas.microsoft.com/office/drawing/2014/main" id="{3317E545-7631-4E44-A3F3-246DB1BA414A}"/>
              </a:ext>
            </a:extLst>
          </p:cNvPr>
          <p:cNvSpPr txBox="1"/>
          <p:nvPr/>
        </p:nvSpPr>
        <p:spPr>
          <a:xfrm>
            <a:off x="448941" y="3210579"/>
            <a:ext cx="11457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700" dirty="0">
                <a:solidFill>
                  <a:schemeClr val="bg1">
                    <a:lumMod val="50000"/>
                  </a:schemeClr>
                </a:solidFill>
              </a:rPr>
              <a:t>Permitió el reemplazo</a:t>
            </a:r>
          </a:p>
          <a:p>
            <a:pPr algn="ctr"/>
            <a:r>
              <a:rPr lang="es-CO" sz="700" dirty="0">
                <a:solidFill>
                  <a:schemeClr val="bg1">
                    <a:lumMod val="50000"/>
                  </a:schemeClr>
                </a:solidFill>
              </a:rPr>
              <a:t>de grabaciones</a:t>
            </a:r>
          </a:p>
          <a:p>
            <a:pPr algn="ctr"/>
            <a:r>
              <a:rPr lang="es-CO" sz="700" dirty="0">
                <a:solidFill>
                  <a:schemeClr val="bg1">
                    <a:lumMod val="50000"/>
                  </a:schemeClr>
                </a:solidFill>
              </a:rPr>
              <a:t>físicas por datos digitales.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3E72D4AA-F4E8-4107-B1CA-683EA6BE5366}"/>
              </a:ext>
            </a:extLst>
          </p:cNvPr>
          <p:cNvSpPr txBox="1"/>
          <p:nvPr/>
        </p:nvSpPr>
        <p:spPr>
          <a:xfrm>
            <a:off x="1858142" y="3210579"/>
            <a:ext cx="8905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700" dirty="0">
                <a:solidFill>
                  <a:schemeClr val="bg1">
                    <a:lumMod val="50000"/>
                  </a:schemeClr>
                </a:solidFill>
              </a:rPr>
              <a:t>Habilitó el procesamiento de lotes por la noche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4E123077-B49B-441F-9E06-9102FB35B904}"/>
              </a:ext>
            </a:extLst>
          </p:cNvPr>
          <p:cNvSpPr txBox="1"/>
          <p:nvPr/>
        </p:nvSpPr>
        <p:spPr>
          <a:xfrm>
            <a:off x="4296072" y="3210579"/>
            <a:ext cx="10506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700" dirty="0">
                <a:solidFill>
                  <a:schemeClr val="bg1">
                    <a:lumMod val="50000"/>
                  </a:schemeClr>
                </a:solidFill>
              </a:rPr>
              <a:t>Habilitó centros</a:t>
            </a:r>
          </a:p>
          <a:p>
            <a:pPr algn="ctr"/>
            <a:r>
              <a:rPr lang="es-CO" sz="700" dirty="0">
                <a:solidFill>
                  <a:schemeClr val="bg1">
                    <a:lumMod val="50000"/>
                  </a:schemeClr>
                </a:solidFill>
              </a:rPr>
              <a:t>de datos, intranets y sistemas corporativos.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8A120C7D-9C40-4C4C-B1EB-71960881A6FD}"/>
              </a:ext>
            </a:extLst>
          </p:cNvPr>
          <p:cNvSpPr txBox="1"/>
          <p:nvPr/>
        </p:nvSpPr>
        <p:spPr>
          <a:xfrm>
            <a:off x="5642258" y="3210579"/>
            <a:ext cx="1110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700" dirty="0">
                <a:solidFill>
                  <a:schemeClr val="bg1">
                    <a:lumMod val="50000"/>
                  </a:schemeClr>
                </a:solidFill>
              </a:rPr>
              <a:t>Facilitó el intercambio global de datos y habilitó una serie de negocios Internacionales.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491A8D6F-5A80-4ED6-972C-059F785A1801}"/>
              </a:ext>
            </a:extLst>
          </p:cNvPr>
          <p:cNvSpPr txBox="1"/>
          <p:nvPr/>
        </p:nvSpPr>
        <p:spPr>
          <a:xfrm>
            <a:off x="6958435" y="3210579"/>
            <a:ext cx="1043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700" dirty="0">
                <a:solidFill>
                  <a:schemeClr val="bg1">
                    <a:lumMod val="50000"/>
                  </a:schemeClr>
                </a:solidFill>
              </a:rPr>
              <a:t>Crearon un nuevo medio para interactuar con clientes y recolectar datos.</a:t>
            </a:r>
          </a:p>
        </p:txBody>
      </p:sp>
      <p:pic>
        <p:nvPicPr>
          <p:cNvPr id="71" name="Imagen 70">
            <a:extLst>
              <a:ext uri="{FF2B5EF4-FFF2-40B4-BE49-F238E27FC236}">
                <a16:creationId xmlns:a16="http://schemas.microsoft.com/office/drawing/2014/main" id="{68161982-BED8-4417-A8E9-0A487C39CA5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4624481" y="2472690"/>
            <a:ext cx="278410" cy="278410"/>
          </a:xfrm>
          <a:prstGeom prst="rect">
            <a:avLst/>
          </a:prstGeom>
        </p:spPr>
      </p:pic>
      <p:pic>
        <p:nvPicPr>
          <p:cNvPr id="72" name="Imagen 71">
            <a:extLst>
              <a:ext uri="{FF2B5EF4-FFF2-40B4-BE49-F238E27FC236}">
                <a16:creationId xmlns:a16="http://schemas.microsoft.com/office/drawing/2014/main" id="{DCC3329E-C220-4875-ABE8-10996A468AE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23865" y="2534940"/>
            <a:ext cx="216160" cy="216160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id="{5FDACD73-EAED-4D56-BA85-43B32AEC747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7353215" y="2546807"/>
            <a:ext cx="204293" cy="204293"/>
          </a:xfrm>
          <a:prstGeom prst="rect">
            <a:avLst/>
          </a:prstGeom>
        </p:spPr>
      </p:pic>
      <p:pic>
        <p:nvPicPr>
          <p:cNvPr id="74" name="Imagen 73">
            <a:extLst>
              <a:ext uri="{FF2B5EF4-FFF2-40B4-BE49-F238E27FC236}">
                <a16:creationId xmlns:a16="http://schemas.microsoft.com/office/drawing/2014/main" id="{0FB43FCF-D62D-426B-BB3A-DD75AA0B9B7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423298" y="2542734"/>
            <a:ext cx="252183" cy="208366"/>
          </a:xfrm>
          <a:prstGeom prst="rect">
            <a:avLst/>
          </a:prstGeom>
        </p:spPr>
      </p:pic>
      <p:sp>
        <p:nvSpPr>
          <p:cNvPr id="75" name="Hexágono 74">
            <a:extLst>
              <a:ext uri="{FF2B5EF4-FFF2-40B4-BE49-F238E27FC236}">
                <a16:creationId xmlns:a16="http://schemas.microsoft.com/office/drawing/2014/main" id="{A59853E5-717E-4630-BC78-B56CE28E559E}"/>
              </a:ext>
            </a:extLst>
          </p:cNvPr>
          <p:cNvSpPr/>
          <p:nvPr/>
        </p:nvSpPr>
        <p:spPr>
          <a:xfrm>
            <a:off x="4663928" y="2816455"/>
            <a:ext cx="239592" cy="206545"/>
          </a:xfrm>
          <a:prstGeom prst="hex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76" name="Triángulo isósceles 75">
            <a:extLst>
              <a:ext uri="{FF2B5EF4-FFF2-40B4-BE49-F238E27FC236}">
                <a16:creationId xmlns:a16="http://schemas.microsoft.com/office/drawing/2014/main" id="{D07CF15C-3596-4752-B24C-5B7935B2D3AD}"/>
              </a:ext>
            </a:extLst>
          </p:cNvPr>
          <p:cNvSpPr/>
          <p:nvPr/>
        </p:nvSpPr>
        <p:spPr>
          <a:xfrm rot="10800000">
            <a:off x="6178620" y="3083467"/>
            <a:ext cx="86955" cy="74961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cxnSp>
        <p:nvCxnSpPr>
          <p:cNvPr id="78" name="Conector recto 77">
            <a:extLst>
              <a:ext uri="{FF2B5EF4-FFF2-40B4-BE49-F238E27FC236}">
                <a16:creationId xmlns:a16="http://schemas.microsoft.com/office/drawing/2014/main" id="{05020067-F0AE-41E4-970D-D4B59893C361}"/>
              </a:ext>
            </a:extLst>
          </p:cNvPr>
          <p:cNvCxnSpPr>
            <a:cxnSpLocks/>
          </p:cNvCxnSpPr>
          <p:nvPr/>
        </p:nvCxnSpPr>
        <p:spPr>
          <a:xfrm>
            <a:off x="624115" y="2923166"/>
            <a:ext cx="11402785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uadroTexto 78">
            <a:extLst>
              <a:ext uri="{FF2B5EF4-FFF2-40B4-BE49-F238E27FC236}">
                <a16:creationId xmlns:a16="http://schemas.microsoft.com/office/drawing/2014/main" id="{D2FC17A5-6819-4B42-80BA-88ED13789FB7}"/>
              </a:ext>
            </a:extLst>
          </p:cNvPr>
          <p:cNvSpPr txBox="1"/>
          <p:nvPr/>
        </p:nvSpPr>
        <p:spPr>
          <a:xfrm>
            <a:off x="9506140" y="2012786"/>
            <a:ext cx="2059472" cy="210826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CO" sz="105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50" dirty="0"/>
              <a:t>   TENDENCIAS DIGITALES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O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50" dirty="0"/>
              <a:t>   CRIPTOMONEDAS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O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50" dirty="0"/>
              <a:t>   BLOCKCHAIN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O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50" dirty="0"/>
              <a:t>   SEGURIDAD DIGITAL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O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50" dirty="0"/>
              <a:t>   BIOMETRÍA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O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50" dirty="0"/>
              <a:t>   IDENTIDAD DIGITAL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O" sz="500" dirty="0"/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B538F15A-2E3B-407D-B3A4-3EA48EF1780E}"/>
              </a:ext>
            </a:extLst>
          </p:cNvPr>
          <p:cNvSpPr txBox="1"/>
          <p:nvPr/>
        </p:nvSpPr>
        <p:spPr>
          <a:xfrm>
            <a:off x="10596991" y="4558595"/>
            <a:ext cx="1265505" cy="237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>
                <a:solidFill>
                  <a:schemeClr val="accent1">
                    <a:lumMod val="75000"/>
                  </a:schemeClr>
                </a:solidFill>
              </a:rPr>
              <a:t>Fuente: WEF, 2016.</a:t>
            </a:r>
          </a:p>
        </p:txBody>
      </p:sp>
      <p:cxnSp>
        <p:nvCxnSpPr>
          <p:cNvPr id="87" name="Conector recto de flecha 86">
            <a:extLst>
              <a:ext uri="{FF2B5EF4-FFF2-40B4-BE49-F238E27FC236}">
                <a16:creationId xmlns:a16="http://schemas.microsoft.com/office/drawing/2014/main" id="{651840E6-FC57-40CB-9329-E995D78EE8A9}"/>
              </a:ext>
            </a:extLst>
          </p:cNvPr>
          <p:cNvCxnSpPr>
            <a:cxnSpLocks/>
          </p:cNvCxnSpPr>
          <p:nvPr/>
        </p:nvCxnSpPr>
        <p:spPr>
          <a:xfrm>
            <a:off x="2915954" y="2923166"/>
            <a:ext cx="0" cy="76096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de flecha 87">
            <a:extLst>
              <a:ext uri="{FF2B5EF4-FFF2-40B4-BE49-F238E27FC236}">
                <a16:creationId xmlns:a16="http://schemas.microsoft.com/office/drawing/2014/main" id="{F3A3E930-4C41-426B-9BD1-06D55A5B65F5}"/>
              </a:ext>
            </a:extLst>
          </p:cNvPr>
          <p:cNvCxnSpPr>
            <a:cxnSpLocks/>
          </p:cNvCxnSpPr>
          <p:nvPr/>
        </p:nvCxnSpPr>
        <p:spPr>
          <a:xfrm>
            <a:off x="4181083" y="2923166"/>
            <a:ext cx="0" cy="76096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de flecha 89">
            <a:extLst>
              <a:ext uri="{FF2B5EF4-FFF2-40B4-BE49-F238E27FC236}">
                <a16:creationId xmlns:a16="http://schemas.microsoft.com/office/drawing/2014/main" id="{CD91D235-DE90-4715-8C30-27D6EB87DF95}"/>
              </a:ext>
            </a:extLst>
          </p:cNvPr>
          <p:cNvCxnSpPr>
            <a:cxnSpLocks/>
          </p:cNvCxnSpPr>
          <p:nvPr/>
        </p:nvCxnSpPr>
        <p:spPr>
          <a:xfrm>
            <a:off x="6895948" y="2940965"/>
            <a:ext cx="0" cy="74316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uadroTexto 90">
            <a:extLst>
              <a:ext uri="{FF2B5EF4-FFF2-40B4-BE49-F238E27FC236}">
                <a16:creationId xmlns:a16="http://schemas.microsoft.com/office/drawing/2014/main" id="{971F34C0-04BE-4FB4-8377-9281A715D574}"/>
              </a:ext>
            </a:extLst>
          </p:cNvPr>
          <p:cNvSpPr txBox="1"/>
          <p:nvPr/>
        </p:nvSpPr>
        <p:spPr>
          <a:xfrm>
            <a:off x="3087277" y="3210579"/>
            <a:ext cx="98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700" dirty="0">
                <a:solidFill>
                  <a:schemeClr val="bg1">
                    <a:lumMod val="50000"/>
                  </a:schemeClr>
                </a:solidFill>
              </a:rPr>
              <a:t>Automatizó los bancos y sucursales, y facilitó operaciones remotas offline.</a:t>
            </a: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id="{EC1E9002-81C8-43AB-9CFE-E82B1F0E7004}"/>
              </a:ext>
            </a:extLst>
          </p:cNvPr>
          <p:cNvSpPr txBox="1"/>
          <p:nvPr/>
        </p:nvSpPr>
        <p:spPr>
          <a:xfrm>
            <a:off x="7743894" y="3210579"/>
            <a:ext cx="1610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700" dirty="0">
                <a:solidFill>
                  <a:schemeClr val="bg1">
                    <a:lumMod val="50000"/>
                  </a:schemeClr>
                </a:solidFill>
              </a:rPr>
              <a:t>Lideró pagos simplificados (frictionless).</a:t>
            </a:r>
          </a:p>
        </p:txBody>
      </p:sp>
      <p:sp>
        <p:nvSpPr>
          <p:cNvPr id="98" name="CuadroTexto 97">
            <a:extLst>
              <a:ext uri="{FF2B5EF4-FFF2-40B4-BE49-F238E27FC236}">
                <a16:creationId xmlns:a16="http://schemas.microsoft.com/office/drawing/2014/main" id="{424933CD-162C-4AEE-BB06-C579167DA6F8}"/>
              </a:ext>
            </a:extLst>
          </p:cNvPr>
          <p:cNvSpPr txBox="1"/>
          <p:nvPr/>
        </p:nvSpPr>
        <p:spPr>
          <a:xfrm rot="10800000" flipV="1">
            <a:off x="9647726" y="1428702"/>
            <a:ext cx="16095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i="1" dirty="0">
                <a:solidFill>
                  <a:schemeClr val="accent1">
                    <a:lumMod val="50000"/>
                  </a:schemeClr>
                </a:solidFill>
              </a:rPr>
              <a:t>Capítulos</a:t>
            </a:r>
          </a:p>
        </p:txBody>
      </p:sp>
      <p:cxnSp>
        <p:nvCxnSpPr>
          <p:cNvPr id="99" name="Conector recto de flecha 98">
            <a:extLst>
              <a:ext uri="{FF2B5EF4-FFF2-40B4-BE49-F238E27FC236}">
                <a16:creationId xmlns:a16="http://schemas.microsoft.com/office/drawing/2014/main" id="{FFB54DCE-6477-41C5-B243-07EC23628D7B}"/>
              </a:ext>
            </a:extLst>
          </p:cNvPr>
          <p:cNvCxnSpPr>
            <a:cxnSpLocks/>
          </p:cNvCxnSpPr>
          <p:nvPr/>
        </p:nvCxnSpPr>
        <p:spPr>
          <a:xfrm>
            <a:off x="9169400" y="1221892"/>
            <a:ext cx="2269022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0" name="Imagen 99">
            <a:extLst>
              <a:ext uri="{FF2B5EF4-FFF2-40B4-BE49-F238E27FC236}">
                <a16:creationId xmlns:a16="http://schemas.microsoft.com/office/drawing/2014/main" id="{74345F3A-6A12-4D2C-B0D4-0606FE30BB7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623186" y="1544366"/>
            <a:ext cx="1583359" cy="437210"/>
          </a:xfrm>
          <a:prstGeom prst="rect">
            <a:avLst/>
          </a:prstGeom>
        </p:spPr>
      </p:pic>
      <p:cxnSp>
        <p:nvCxnSpPr>
          <p:cNvPr id="112" name="Conector recto de flecha 111">
            <a:extLst>
              <a:ext uri="{FF2B5EF4-FFF2-40B4-BE49-F238E27FC236}">
                <a16:creationId xmlns:a16="http://schemas.microsoft.com/office/drawing/2014/main" id="{55124624-CDAD-475F-A507-30024E996F82}"/>
              </a:ext>
            </a:extLst>
          </p:cNvPr>
          <p:cNvCxnSpPr>
            <a:cxnSpLocks/>
          </p:cNvCxnSpPr>
          <p:nvPr/>
        </p:nvCxnSpPr>
        <p:spPr>
          <a:xfrm>
            <a:off x="5506963" y="2923166"/>
            <a:ext cx="0" cy="76096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recto de flecha 114">
            <a:extLst>
              <a:ext uri="{FF2B5EF4-FFF2-40B4-BE49-F238E27FC236}">
                <a16:creationId xmlns:a16="http://schemas.microsoft.com/office/drawing/2014/main" id="{D603708D-655C-42C8-BC87-312893DF4903}"/>
              </a:ext>
            </a:extLst>
          </p:cNvPr>
          <p:cNvCxnSpPr>
            <a:cxnSpLocks/>
          </p:cNvCxnSpPr>
          <p:nvPr/>
        </p:nvCxnSpPr>
        <p:spPr>
          <a:xfrm>
            <a:off x="1689460" y="2940965"/>
            <a:ext cx="0" cy="76096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566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223B734F-F665-4FE8-A1EF-AEDAEBC9A3A4}"/>
              </a:ext>
            </a:extLst>
          </p:cNvPr>
          <p:cNvSpPr txBox="1"/>
          <p:nvPr/>
        </p:nvSpPr>
        <p:spPr>
          <a:xfrm>
            <a:off x="607779" y="299312"/>
            <a:ext cx="7698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solidFill>
                  <a:srgbClr val="143656"/>
                </a:solidFill>
              </a:rPr>
              <a:t>Vivimos en tiempos exponenciales…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A6CCFC0-2620-4C12-A2C3-4EEF445A2698}"/>
              </a:ext>
            </a:extLst>
          </p:cNvPr>
          <p:cNvSpPr txBox="1"/>
          <p:nvPr/>
        </p:nvSpPr>
        <p:spPr>
          <a:xfrm>
            <a:off x="1090761" y="1146066"/>
            <a:ext cx="3200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rgbClr val="143656"/>
                </a:solidFill>
              </a:rPr>
              <a:t>Tiempo para alcanzar una audiencia de</a:t>
            </a:r>
          </a:p>
          <a:p>
            <a:pPr algn="ctr"/>
            <a:r>
              <a:rPr lang="es-CO" sz="1200" dirty="0">
                <a:solidFill>
                  <a:srgbClr val="143656"/>
                </a:solidFill>
              </a:rPr>
              <a:t> </a:t>
            </a:r>
            <a:r>
              <a:rPr lang="es-CO" sz="1200" b="1" dirty="0">
                <a:solidFill>
                  <a:srgbClr val="143656"/>
                </a:solidFill>
              </a:rPr>
              <a:t>50 millones de personas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93B3C01-2B71-4A94-BBAA-70148DE5766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58931" y="1762807"/>
            <a:ext cx="173023" cy="23372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7F9A26B-2E68-4410-B54F-6A1C614B34C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58931" y="2173289"/>
            <a:ext cx="266639" cy="32986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EBCD119-9286-4677-BE60-2111BABE082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358931" y="2658528"/>
            <a:ext cx="266639" cy="26663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19FB24DB-848D-411F-8762-D97F28C477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387506" y="3084976"/>
            <a:ext cx="235941" cy="235941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10D32E9-9DEE-4652-8C0C-6ADD8395A8E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5825" r="28659"/>
          <a:stretch/>
        </p:blipFill>
        <p:spPr>
          <a:xfrm>
            <a:off x="1358931" y="4271803"/>
            <a:ext cx="342889" cy="529693"/>
          </a:xfrm>
          <a:prstGeom prst="ellipse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2062036-5E7B-47E2-AB74-F6D254FB3386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320831" y="3473259"/>
            <a:ext cx="352890" cy="352890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7CC31058-BFD1-422F-BBB0-4D92DF16D17C}"/>
              </a:ext>
            </a:extLst>
          </p:cNvPr>
          <p:cNvSpPr txBox="1"/>
          <p:nvPr/>
        </p:nvSpPr>
        <p:spPr>
          <a:xfrm>
            <a:off x="4131580" y="1731917"/>
            <a:ext cx="1051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b="1" dirty="0">
                <a:solidFill>
                  <a:srgbClr val="143656"/>
                </a:solidFill>
              </a:rPr>
              <a:t>75 años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4A65EF2-399D-4CF1-904F-262342F4B12A}"/>
              </a:ext>
            </a:extLst>
          </p:cNvPr>
          <p:cNvSpPr txBox="1"/>
          <p:nvPr/>
        </p:nvSpPr>
        <p:spPr>
          <a:xfrm>
            <a:off x="3191272" y="2187970"/>
            <a:ext cx="1051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b="1" dirty="0">
                <a:solidFill>
                  <a:srgbClr val="143656"/>
                </a:solidFill>
              </a:rPr>
              <a:t>13 años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935E2130-B2DB-4E2A-ACA2-DB43055109F1}"/>
              </a:ext>
            </a:extLst>
          </p:cNvPr>
          <p:cNvSpPr txBox="1"/>
          <p:nvPr/>
        </p:nvSpPr>
        <p:spPr>
          <a:xfrm>
            <a:off x="2545685" y="2628228"/>
            <a:ext cx="901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b="1" dirty="0">
                <a:solidFill>
                  <a:srgbClr val="143656"/>
                </a:solidFill>
              </a:rPr>
              <a:t>4 años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357481DE-97E4-4E2A-B6AA-17FD1181C543}"/>
              </a:ext>
            </a:extLst>
          </p:cNvPr>
          <p:cNvSpPr txBox="1"/>
          <p:nvPr/>
        </p:nvSpPr>
        <p:spPr>
          <a:xfrm>
            <a:off x="2166619" y="3055713"/>
            <a:ext cx="901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b="1" dirty="0">
                <a:solidFill>
                  <a:srgbClr val="143656"/>
                </a:solidFill>
              </a:rPr>
              <a:t>2 años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DB68D8F9-C5A8-41D5-8B7D-77497FF56B08}"/>
              </a:ext>
            </a:extLst>
          </p:cNvPr>
          <p:cNvSpPr txBox="1"/>
          <p:nvPr/>
        </p:nvSpPr>
        <p:spPr>
          <a:xfrm>
            <a:off x="1901825" y="4346750"/>
            <a:ext cx="1202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b="1" dirty="0">
                <a:solidFill>
                  <a:srgbClr val="143656"/>
                </a:solidFill>
              </a:rPr>
              <a:t>¡6 horas!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F17284A1-1808-408B-8397-8F9988AA805D}"/>
              </a:ext>
            </a:extLst>
          </p:cNvPr>
          <p:cNvSpPr txBox="1"/>
          <p:nvPr/>
        </p:nvSpPr>
        <p:spPr>
          <a:xfrm>
            <a:off x="464484" y="1771255"/>
            <a:ext cx="781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>
                <a:solidFill>
                  <a:srgbClr val="143656"/>
                </a:solidFill>
              </a:rPr>
              <a:t>Teléfono</a:t>
            </a:r>
          </a:p>
        </p:txBody>
      </p:sp>
      <p:sp>
        <p:nvSpPr>
          <p:cNvPr id="2048" name="Rectángulo 2047">
            <a:extLst>
              <a:ext uri="{FF2B5EF4-FFF2-40B4-BE49-F238E27FC236}">
                <a16:creationId xmlns:a16="http://schemas.microsoft.com/office/drawing/2014/main" id="{97479A13-E373-45FA-874C-ECAC87DF5B52}"/>
              </a:ext>
            </a:extLst>
          </p:cNvPr>
          <p:cNvSpPr/>
          <p:nvPr/>
        </p:nvSpPr>
        <p:spPr>
          <a:xfrm>
            <a:off x="464484" y="2197334"/>
            <a:ext cx="7970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CO" sz="1200" dirty="0">
                <a:solidFill>
                  <a:srgbClr val="143656"/>
                </a:solidFill>
              </a:rPr>
              <a:t>Televisión</a:t>
            </a:r>
            <a:endParaRPr lang="es-CO" sz="1400" dirty="0">
              <a:solidFill>
                <a:srgbClr val="143656"/>
              </a:solidFill>
            </a:endParaRPr>
          </a:p>
        </p:txBody>
      </p:sp>
      <p:sp>
        <p:nvSpPr>
          <p:cNvPr id="2049" name="Rectángulo 2048">
            <a:extLst>
              <a:ext uri="{FF2B5EF4-FFF2-40B4-BE49-F238E27FC236}">
                <a16:creationId xmlns:a16="http://schemas.microsoft.com/office/drawing/2014/main" id="{3192FFD0-46D4-4AA8-B337-0782436910A2}"/>
              </a:ext>
            </a:extLst>
          </p:cNvPr>
          <p:cNvSpPr/>
          <p:nvPr/>
        </p:nvSpPr>
        <p:spPr>
          <a:xfrm>
            <a:off x="464484" y="2623413"/>
            <a:ext cx="6889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CO" sz="1200" dirty="0">
                <a:solidFill>
                  <a:srgbClr val="143656"/>
                </a:solidFill>
              </a:rPr>
              <a:t>Internet</a:t>
            </a:r>
          </a:p>
        </p:txBody>
      </p:sp>
      <p:sp>
        <p:nvSpPr>
          <p:cNvPr id="2052" name="Rectángulo 2051">
            <a:extLst>
              <a:ext uri="{FF2B5EF4-FFF2-40B4-BE49-F238E27FC236}">
                <a16:creationId xmlns:a16="http://schemas.microsoft.com/office/drawing/2014/main" id="{0318597E-171F-4F64-9D8B-D3040A6AB7F2}"/>
              </a:ext>
            </a:extLst>
          </p:cNvPr>
          <p:cNvSpPr/>
          <p:nvPr/>
        </p:nvSpPr>
        <p:spPr>
          <a:xfrm>
            <a:off x="464484" y="3049492"/>
            <a:ext cx="7816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CO" sz="1200" dirty="0">
                <a:solidFill>
                  <a:srgbClr val="143656"/>
                </a:solidFill>
              </a:rPr>
              <a:t>Facebook</a:t>
            </a:r>
          </a:p>
        </p:txBody>
      </p:sp>
      <p:sp>
        <p:nvSpPr>
          <p:cNvPr id="2053" name="Rectángulo 2052">
            <a:extLst>
              <a:ext uri="{FF2B5EF4-FFF2-40B4-BE49-F238E27FC236}">
                <a16:creationId xmlns:a16="http://schemas.microsoft.com/office/drawing/2014/main" id="{B7B68676-F58E-4AC4-A0C5-BC2215B354DF}"/>
              </a:ext>
            </a:extLst>
          </p:cNvPr>
          <p:cNvSpPr/>
          <p:nvPr/>
        </p:nvSpPr>
        <p:spPr>
          <a:xfrm>
            <a:off x="464484" y="4350914"/>
            <a:ext cx="7298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CO" sz="1200" dirty="0">
                <a:solidFill>
                  <a:srgbClr val="143656"/>
                </a:solidFill>
              </a:rPr>
              <a:t>Una foto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0AEA70CA-EB3E-48C7-86E7-8F42DC422811}"/>
              </a:ext>
            </a:extLst>
          </p:cNvPr>
          <p:cNvSpPr txBox="1"/>
          <p:nvPr/>
        </p:nvSpPr>
        <p:spPr>
          <a:xfrm>
            <a:off x="1979875" y="3508731"/>
            <a:ext cx="938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b="1" dirty="0">
                <a:solidFill>
                  <a:srgbClr val="143656"/>
                </a:solidFill>
              </a:rPr>
              <a:t>19 días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4DEE507C-A95A-443E-A5BB-35B759004E48}"/>
              </a:ext>
            </a:extLst>
          </p:cNvPr>
          <p:cNvSpPr/>
          <p:nvPr/>
        </p:nvSpPr>
        <p:spPr>
          <a:xfrm>
            <a:off x="464484" y="3475571"/>
            <a:ext cx="806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200" dirty="0">
                <a:solidFill>
                  <a:srgbClr val="143656"/>
                </a:solidFill>
              </a:rPr>
              <a:t>Pokémon </a:t>
            </a:r>
          </a:p>
          <a:p>
            <a:pPr algn="ctr"/>
            <a:r>
              <a:rPr lang="es-CO" sz="1200" dirty="0">
                <a:solidFill>
                  <a:srgbClr val="143656"/>
                </a:solidFill>
              </a:rPr>
              <a:t>Go</a:t>
            </a:r>
          </a:p>
        </p:txBody>
      </p:sp>
      <p:cxnSp>
        <p:nvCxnSpPr>
          <p:cNvPr id="2055" name="Conector recto 2054">
            <a:extLst>
              <a:ext uri="{FF2B5EF4-FFF2-40B4-BE49-F238E27FC236}">
                <a16:creationId xmlns:a16="http://schemas.microsoft.com/office/drawing/2014/main" id="{CDEC6200-965F-4B71-9297-5C65E2774F49}"/>
              </a:ext>
            </a:extLst>
          </p:cNvPr>
          <p:cNvCxnSpPr>
            <a:cxnSpLocks/>
          </p:cNvCxnSpPr>
          <p:nvPr/>
        </p:nvCxnSpPr>
        <p:spPr>
          <a:xfrm>
            <a:off x="1828301" y="1876670"/>
            <a:ext cx="2303279" cy="0"/>
          </a:xfrm>
          <a:prstGeom prst="line">
            <a:avLst/>
          </a:prstGeom>
          <a:ln w="317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0977488-EA08-475B-82BE-4807EBCA7BF8}"/>
              </a:ext>
            </a:extLst>
          </p:cNvPr>
          <p:cNvSpPr txBox="1"/>
          <p:nvPr/>
        </p:nvSpPr>
        <p:spPr>
          <a:xfrm>
            <a:off x="4847827" y="1159886"/>
            <a:ext cx="314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accent1">
                    <a:lumMod val="50000"/>
                  </a:schemeClr>
                </a:solidFill>
              </a:rPr>
              <a:t>Tráfico de datos móviles a nivel global (</a:t>
            </a:r>
            <a:r>
              <a:rPr lang="es-CO" sz="1200" dirty="0">
                <a:solidFill>
                  <a:schemeClr val="accent1">
                    <a:lumMod val="50000"/>
                  </a:schemeClr>
                </a:solidFill>
              </a:rPr>
              <a:t>exabytes por mes</a:t>
            </a:r>
            <a:r>
              <a:rPr lang="es-CO" sz="1200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AEF1B64D-268E-4D4F-A5AD-0ED45D17D9EA}"/>
              </a:ext>
            </a:extLst>
          </p:cNvPr>
          <p:cNvSpPr/>
          <p:nvPr/>
        </p:nvSpPr>
        <p:spPr>
          <a:xfrm>
            <a:off x="5931017" y="4770116"/>
            <a:ext cx="17134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700" dirty="0">
                <a:solidFill>
                  <a:schemeClr val="accent1">
                    <a:lumMod val="75000"/>
                  </a:schemeClr>
                </a:solidFill>
              </a:rPr>
              <a:t>Fuente: Ericsson - Mobility Report 2018.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F6B007F3-8EB1-4E7A-B481-23C8F029774F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1828301" y="2335833"/>
            <a:ext cx="1362971" cy="6026"/>
          </a:xfrm>
          <a:prstGeom prst="line">
            <a:avLst/>
          </a:prstGeom>
          <a:ln w="317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0F8BB724-062C-4DA3-91A0-6194CF9A011B}"/>
              </a:ext>
            </a:extLst>
          </p:cNvPr>
          <p:cNvCxnSpPr>
            <a:cxnSpLocks/>
          </p:cNvCxnSpPr>
          <p:nvPr/>
        </p:nvCxnSpPr>
        <p:spPr>
          <a:xfrm>
            <a:off x="1828301" y="2791847"/>
            <a:ext cx="717384" cy="0"/>
          </a:xfrm>
          <a:prstGeom prst="line">
            <a:avLst/>
          </a:prstGeom>
          <a:ln w="317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6447AB0F-2CA7-4C19-B4D8-78EA0AC625A2}"/>
              </a:ext>
            </a:extLst>
          </p:cNvPr>
          <p:cNvCxnSpPr>
            <a:cxnSpLocks/>
          </p:cNvCxnSpPr>
          <p:nvPr/>
        </p:nvCxnSpPr>
        <p:spPr>
          <a:xfrm>
            <a:off x="1828301" y="3202946"/>
            <a:ext cx="358692" cy="0"/>
          </a:xfrm>
          <a:prstGeom prst="line">
            <a:avLst/>
          </a:prstGeom>
          <a:ln w="317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174EB38A-4C9E-4E52-8197-E9A47B4E701A}"/>
              </a:ext>
            </a:extLst>
          </p:cNvPr>
          <p:cNvCxnSpPr>
            <a:cxnSpLocks/>
          </p:cNvCxnSpPr>
          <p:nvPr/>
        </p:nvCxnSpPr>
        <p:spPr>
          <a:xfrm>
            <a:off x="1828301" y="3662976"/>
            <a:ext cx="179346" cy="0"/>
          </a:xfrm>
          <a:prstGeom prst="line">
            <a:avLst/>
          </a:prstGeom>
          <a:ln w="317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7277751A-9B16-4A62-9BF0-D8E50A4E1E75}"/>
              </a:ext>
            </a:extLst>
          </p:cNvPr>
          <p:cNvCxnSpPr>
            <a:cxnSpLocks/>
          </p:cNvCxnSpPr>
          <p:nvPr/>
        </p:nvCxnSpPr>
        <p:spPr>
          <a:xfrm>
            <a:off x="1846702" y="4492085"/>
            <a:ext cx="55123" cy="0"/>
          </a:xfrm>
          <a:prstGeom prst="line">
            <a:avLst/>
          </a:prstGeom>
          <a:ln w="317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Gráfico 55">
            <a:extLst>
              <a:ext uri="{FF2B5EF4-FFF2-40B4-BE49-F238E27FC236}">
                <a16:creationId xmlns:a16="http://schemas.microsoft.com/office/drawing/2014/main" id="{08827E77-651C-455D-936A-A7B725D6A515}"/>
              </a:ext>
            </a:extLst>
          </p:cNvPr>
          <p:cNvGraphicFramePr>
            <a:graphicFrameLocks/>
          </p:cNvGraphicFramePr>
          <p:nvPr/>
        </p:nvGraphicFramePr>
        <p:xfrm>
          <a:off x="7986583" y="1694760"/>
          <a:ext cx="3071812" cy="3388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57" name="CuadroTexto 56">
            <a:extLst>
              <a:ext uri="{FF2B5EF4-FFF2-40B4-BE49-F238E27FC236}">
                <a16:creationId xmlns:a16="http://schemas.microsoft.com/office/drawing/2014/main" id="{D05081FC-8876-4269-8F5C-239FCEE8F59B}"/>
              </a:ext>
            </a:extLst>
          </p:cNvPr>
          <p:cNvSpPr txBox="1"/>
          <p:nvPr/>
        </p:nvSpPr>
        <p:spPr>
          <a:xfrm>
            <a:off x="8243347" y="1136043"/>
            <a:ext cx="3071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accent1">
                    <a:lumMod val="50000"/>
                  </a:schemeClr>
                </a:solidFill>
              </a:rPr>
              <a:t>Tráfico de datos móviles en Colombia (</a:t>
            </a:r>
            <a:r>
              <a:rPr lang="es-CO" sz="1200" dirty="0">
                <a:solidFill>
                  <a:schemeClr val="accent1">
                    <a:lumMod val="50000"/>
                  </a:schemeClr>
                </a:solidFill>
              </a:rPr>
              <a:t>millones de gigabytes</a:t>
            </a:r>
            <a:r>
              <a:rPr lang="es-CO" sz="1200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54920E11-5E21-4CDF-BA1B-2866656DC5C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27691" t="14577"/>
          <a:stretch/>
        </p:blipFill>
        <p:spPr>
          <a:xfrm>
            <a:off x="5248117" y="1729656"/>
            <a:ext cx="2239081" cy="3071840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C6221C7F-1E3F-4114-9782-A2D704CF404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31017" y="1885805"/>
            <a:ext cx="719390" cy="469433"/>
          </a:xfrm>
          <a:prstGeom prst="rect">
            <a:avLst/>
          </a:prstGeom>
        </p:spPr>
      </p:pic>
      <p:sp>
        <p:nvSpPr>
          <p:cNvPr id="64" name="CuadroTexto 63">
            <a:extLst>
              <a:ext uri="{FF2B5EF4-FFF2-40B4-BE49-F238E27FC236}">
                <a16:creationId xmlns:a16="http://schemas.microsoft.com/office/drawing/2014/main" id="{0EDB5734-8CC3-4F7C-BAB3-9A9D1C9C6BCA}"/>
              </a:ext>
            </a:extLst>
          </p:cNvPr>
          <p:cNvSpPr txBox="1"/>
          <p:nvPr/>
        </p:nvSpPr>
        <p:spPr>
          <a:xfrm>
            <a:off x="10740322" y="1744500"/>
            <a:ext cx="1098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rgbClr val="143656"/>
                </a:solidFill>
              </a:rPr>
              <a:t>Conexiones </a:t>
            </a:r>
          </a:p>
          <a:p>
            <a:pPr algn="ctr"/>
            <a:r>
              <a:rPr lang="es-CO" sz="1000" b="1" dirty="0">
                <a:solidFill>
                  <a:srgbClr val="143656"/>
                </a:solidFill>
              </a:rPr>
              <a:t>a Internet</a:t>
            </a:r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B4FEAFAD-EAB6-43AA-B845-B4FCB3D590A8}"/>
              </a:ext>
            </a:extLst>
          </p:cNvPr>
          <p:cNvSpPr/>
          <p:nvPr/>
        </p:nvSpPr>
        <p:spPr>
          <a:xfrm>
            <a:off x="11003928" y="2133902"/>
            <a:ext cx="556560" cy="479793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C6F1BFEB-3475-4DF9-B8D5-2583CFFE21E7}"/>
              </a:ext>
            </a:extLst>
          </p:cNvPr>
          <p:cNvSpPr txBox="1"/>
          <p:nvPr/>
        </p:nvSpPr>
        <p:spPr>
          <a:xfrm>
            <a:off x="11574089" y="2163709"/>
            <a:ext cx="6555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>
                <a:solidFill>
                  <a:schemeClr val="accent1">
                    <a:lumMod val="50000"/>
                  </a:schemeClr>
                </a:solidFill>
              </a:rPr>
              <a:t>32,1 m.</a:t>
            </a:r>
          </a:p>
          <a:p>
            <a:pPr algn="ctr"/>
            <a:r>
              <a:rPr lang="es-CO" sz="1100" dirty="0">
                <a:solidFill>
                  <a:schemeClr val="accent1">
                    <a:lumMod val="50000"/>
                  </a:schemeClr>
                </a:solidFill>
              </a:rPr>
              <a:t>65,1%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85991279-E932-4470-AA6E-BC7CE37927DB}"/>
              </a:ext>
            </a:extLst>
          </p:cNvPr>
          <p:cNvSpPr txBox="1"/>
          <p:nvPr/>
        </p:nvSpPr>
        <p:spPr>
          <a:xfrm>
            <a:off x="10734495" y="2774849"/>
            <a:ext cx="1098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rgbClr val="143656"/>
                </a:solidFill>
              </a:rPr>
              <a:t>Teléfonos Celulares</a:t>
            </a:r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B3CD686E-9985-426B-855C-D5DB4F65D895}"/>
              </a:ext>
            </a:extLst>
          </p:cNvPr>
          <p:cNvSpPr/>
          <p:nvPr/>
        </p:nvSpPr>
        <p:spPr>
          <a:xfrm>
            <a:off x="10998101" y="3164251"/>
            <a:ext cx="556560" cy="479793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4167116F-80ED-4060-9E0C-2F346CC10D6E}"/>
              </a:ext>
            </a:extLst>
          </p:cNvPr>
          <p:cNvSpPr txBox="1"/>
          <p:nvPr/>
        </p:nvSpPr>
        <p:spPr>
          <a:xfrm>
            <a:off x="11528902" y="3195711"/>
            <a:ext cx="7615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>
                <a:solidFill>
                  <a:schemeClr val="accent1">
                    <a:lumMod val="50000"/>
                  </a:schemeClr>
                </a:solidFill>
              </a:rPr>
              <a:t>62,2 m.</a:t>
            </a:r>
          </a:p>
          <a:p>
            <a:pPr algn="ctr"/>
            <a:r>
              <a:rPr lang="es-CO" sz="1100" dirty="0">
                <a:solidFill>
                  <a:schemeClr val="accent1">
                    <a:lumMod val="50000"/>
                  </a:schemeClr>
                </a:solidFill>
              </a:rPr>
              <a:t>126,2%</a:t>
            </a: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FEA0C24A-816A-416A-B8DF-EDC701CB4CEE}"/>
              </a:ext>
            </a:extLst>
          </p:cNvPr>
          <p:cNvSpPr txBox="1"/>
          <p:nvPr/>
        </p:nvSpPr>
        <p:spPr>
          <a:xfrm>
            <a:off x="10734495" y="3692400"/>
            <a:ext cx="1098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dirty="0">
                <a:solidFill>
                  <a:srgbClr val="143656"/>
                </a:solidFill>
              </a:rPr>
              <a:t>Usuarios Internet Móvil</a:t>
            </a:r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6F661A96-0B8F-4568-ADE9-C13D31E636E9}"/>
              </a:ext>
            </a:extLst>
          </p:cNvPr>
          <p:cNvSpPr/>
          <p:nvPr/>
        </p:nvSpPr>
        <p:spPr>
          <a:xfrm>
            <a:off x="10998101" y="4106854"/>
            <a:ext cx="556560" cy="479793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EF6E513F-44A7-4A16-A92E-B83CE6DCF6F8}"/>
              </a:ext>
            </a:extLst>
          </p:cNvPr>
          <p:cNvSpPr txBox="1"/>
          <p:nvPr/>
        </p:nvSpPr>
        <p:spPr>
          <a:xfrm>
            <a:off x="11541341" y="4135471"/>
            <a:ext cx="6882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>
                <a:solidFill>
                  <a:schemeClr val="accent1">
                    <a:lumMod val="50000"/>
                  </a:schemeClr>
                </a:solidFill>
              </a:rPr>
              <a:t>25,8 m.</a:t>
            </a:r>
          </a:p>
          <a:p>
            <a:pPr algn="ctr"/>
            <a:r>
              <a:rPr lang="es-CO" sz="1100" dirty="0">
                <a:solidFill>
                  <a:schemeClr val="accent1">
                    <a:lumMod val="50000"/>
                  </a:schemeClr>
                </a:solidFill>
              </a:rPr>
              <a:t>52,4%</a:t>
            </a: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BFC18219-5E9B-4BE1-97FB-2C5AD8F4D03E}"/>
              </a:ext>
            </a:extLst>
          </p:cNvPr>
          <p:cNvSpPr/>
          <p:nvPr/>
        </p:nvSpPr>
        <p:spPr>
          <a:xfrm>
            <a:off x="10961941" y="4734897"/>
            <a:ext cx="15988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700" dirty="0">
                <a:solidFill>
                  <a:schemeClr val="accent1">
                    <a:lumMod val="75000"/>
                  </a:schemeClr>
                </a:solidFill>
              </a:rPr>
              <a:t>Fuente: Colombia TIC y  CRC.</a:t>
            </a:r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9CE13731-00F1-4B29-9E30-428B7DD91C7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11144444" y="2228258"/>
            <a:ext cx="301178" cy="301178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588D863A-5238-4A49-868C-2DAA4329678C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1125791" y="3258912"/>
            <a:ext cx="301179" cy="301178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BB9A328A-1659-46B9-8055-7842B52D6C44}"/>
              </a:ext>
            </a:extLst>
          </p:cNvPr>
          <p:cNvPicPr>
            <a:picLocks noChangeAspect="1"/>
          </p:cNvPicPr>
          <p:nvPr/>
        </p:nvPicPr>
        <p:blipFill>
          <a:blip r:embed="rId19">
            <a:grayscl/>
          </a:blip>
          <a:stretch>
            <a:fillRect/>
          </a:stretch>
        </p:blipFill>
        <p:spPr>
          <a:xfrm flipH="1">
            <a:off x="11133083" y="4203035"/>
            <a:ext cx="301178" cy="301178"/>
          </a:xfrm>
          <a:prstGeom prst="rect">
            <a:avLst/>
          </a:prstGeom>
        </p:spPr>
      </p:pic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3F64D047-8F81-40F2-9D73-163A8E41D5BC}"/>
              </a:ext>
            </a:extLst>
          </p:cNvPr>
          <p:cNvCxnSpPr>
            <a:cxnSpLocks/>
          </p:cNvCxnSpPr>
          <p:nvPr/>
        </p:nvCxnSpPr>
        <p:spPr>
          <a:xfrm>
            <a:off x="1497276" y="3901305"/>
            <a:ext cx="8200" cy="2663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230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131DA4C-D485-411F-8DD0-739280EB7B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602" t="23490" r="25747" b="16379"/>
          <a:stretch/>
        </p:blipFill>
        <p:spPr>
          <a:xfrm>
            <a:off x="4341083" y="1327758"/>
            <a:ext cx="3568802" cy="357443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23B734F-F665-4FE8-A1EF-AEDAEBC9A3A4}"/>
              </a:ext>
            </a:extLst>
          </p:cNvPr>
          <p:cNvSpPr txBox="1"/>
          <p:nvPr/>
        </p:nvSpPr>
        <p:spPr>
          <a:xfrm>
            <a:off x="607779" y="299312"/>
            <a:ext cx="5491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solidFill>
                  <a:srgbClr val="143656"/>
                </a:solidFill>
              </a:rPr>
              <a:t>Factores Críticos del Éxito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5161703-7B76-496D-8E10-E54220192C5F}"/>
              </a:ext>
            </a:extLst>
          </p:cNvPr>
          <p:cNvSpPr txBox="1"/>
          <p:nvPr/>
        </p:nvSpPr>
        <p:spPr>
          <a:xfrm>
            <a:off x="8689136" y="521616"/>
            <a:ext cx="2311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accent6"/>
                </a:solidFill>
              </a:rPr>
              <a:t>Masificación </a:t>
            </a:r>
          </a:p>
          <a:p>
            <a:pPr algn="ctr"/>
            <a:r>
              <a:rPr lang="es-CO" b="1" dirty="0">
                <a:solidFill>
                  <a:schemeClr val="accent6"/>
                </a:solidFill>
              </a:rPr>
              <a:t>de la Conectividad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1C4786B-8DA7-469D-BD55-F4C237859C6A}"/>
              </a:ext>
            </a:extLst>
          </p:cNvPr>
          <p:cNvSpPr txBox="1"/>
          <p:nvPr/>
        </p:nvSpPr>
        <p:spPr>
          <a:xfrm>
            <a:off x="696815" y="1624196"/>
            <a:ext cx="2850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accent5">
                    <a:lumMod val="75000"/>
                  </a:schemeClr>
                </a:solidFill>
              </a:rPr>
              <a:t>Modernización </a:t>
            </a:r>
          </a:p>
          <a:p>
            <a:pPr algn="ctr"/>
            <a:r>
              <a:rPr lang="es-CO" b="1" dirty="0">
                <a:solidFill>
                  <a:schemeClr val="accent5">
                    <a:lumMod val="75000"/>
                  </a:schemeClr>
                </a:solidFill>
              </a:rPr>
              <a:t>Institucional y Regulatoria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057164C7-DEF6-49E1-9A02-B3A80ABEF593}"/>
              </a:ext>
            </a:extLst>
          </p:cNvPr>
          <p:cNvSpPr txBox="1"/>
          <p:nvPr/>
        </p:nvSpPr>
        <p:spPr>
          <a:xfrm>
            <a:off x="8689134" y="2734575"/>
            <a:ext cx="2143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FFC000"/>
                </a:solidFill>
              </a:rPr>
              <a:t>Cultura Digital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8550E3C-BF64-43A6-887E-30E98DA4388E}"/>
              </a:ext>
            </a:extLst>
          </p:cNvPr>
          <p:cNvSpPr/>
          <p:nvPr/>
        </p:nvSpPr>
        <p:spPr>
          <a:xfrm>
            <a:off x="5296129" y="2747307"/>
            <a:ext cx="1640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b="1" dirty="0">
                <a:solidFill>
                  <a:schemeClr val="accent1">
                    <a:lumMod val="50000"/>
                  </a:schemeClr>
                </a:solidFill>
              </a:rPr>
              <a:t>Fortalecimiento del Ecosistema Digital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28F657AA-EB87-4E9C-9A69-60617A7D19EB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6125484" y="1142908"/>
            <a:ext cx="810709" cy="18485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40388C7A-DA6F-41B4-94A4-A4A203B923C9}"/>
              </a:ext>
            </a:extLst>
          </p:cNvPr>
          <p:cNvCxnSpPr>
            <a:cxnSpLocks/>
          </p:cNvCxnSpPr>
          <p:nvPr/>
        </p:nvCxnSpPr>
        <p:spPr>
          <a:xfrm>
            <a:off x="6936193" y="1142907"/>
            <a:ext cx="4064179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D2816BBA-F04A-4F00-9A7B-16416F6ADB88}"/>
              </a:ext>
            </a:extLst>
          </p:cNvPr>
          <p:cNvSpPr txBox="1"/>
          <p:nvPr/>
        </p:nvSpPr>
        <p:spPr>
          <a:xfrm>
            <a:off x="8689137" y="1157565"/>
            <a:ext cx="23112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accent1">
                    <a:lumMod val="50000"/>
                  </a:schemeClr>
                </a:solidFill>
              </a:rPr>
              <a:t>Espectro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accent1">
                    <a:lumMod val="50000"/>
                  </a:schemeClr>
                </a:solidFill>
              </a:rPr>
              <a:t>Dispositivos Inteligentes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accent1">
                    <a:lumMod val="50000"/>
                  </a:schemeClr>
                </a:solidFill>
              </a:rPr>
              <a:t>Penetración de Internet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06821F0-DC22-45C0-BAEB-C9F39089EE42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3427603" y="2270528"/>
            <a:ext cx="913480" cy="84444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2D2A8649-E49A-4B63-BF0C-648AE6A77500}"/>
              </a:ext>
            </a:extLst>
          </p:cNvPr>
          <p:cNvCxnSpPr>
            <a:cxnSpLocks/>
          </p:cNvCxnSpPr>
          <p:nvPr/>
        </p:nvCxnSpPr>
        <p:spPr>
          <a:xfrm flipH="1">
            <a:off x="751664" y="2270527"/>
            <a:ext cx="2690036" cy="1884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21E3A9FE-92EB-4119-838F-3DB5F0A8B73C}"/>
              </a:ext>
            </a:extLst>
          </p:cNvPr>
          <p:cNvCxnSpPr>
            <a:cxnSpLocks/>
          </p:cNvCxnSpPr>
          <p:nvPr/>
        </p:nvCxnSpPr>
        <p:spPr>
          <a:xfrm>
            <a:off x="7909885" y="3128946"/>
            <a:ext cx="292321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CuadroTexto 41">
            <a:extLst>
              <a:ext uri="{FF2B5EF4-FFF2-40B4-BE49-F238E27FC236}">
                <a16:creationId xmlns:a16="http://schemas.microsoft.com/office/drawing/2014/main" id="{0DB2D2E5-8C75-4117-A9BF-0AAF96AD8B27}"/>
              </a:ext>
            </a:extLst>
          </p:cNvPr>
          <p:cNvSpPr txBox="1"/>
          <p:nvPr/>
        </p:nvSpPr>
        <p:spPr>
          <a:xfrm>
            <a:off x="751663" y="2374202"/>
            <a:ext cx="2795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accent1">
                    <a:lumMod val="50000"/>
                  </a:schemeClr>
                </a:solidFill>
              </a:rPr>
              <a:t>Regulador Convergente e Independiente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accent1">
                    <a:lumMod val="50000"/>
                  </a:schemeClr>
                </a:solidFill>
              </a:rPr>
              <a:t>Crowdfunding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accent1">
                    <a:lumMod val="50000"/>
                  </a:schemeClr>
                </a:solidFill>
              </a:rPr>
              <a:t>Identidad Digital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496B5C97-3B2E-4D7B-B13B-93BF8D3976FC}"/>
              </a:ext>
            </a:extLst>
          </p:cNvPr>
          <p:cNvSpPr txBox="1"/>
          <p:nvPr/>
        </p:nvSpPr>
        <p:spPr>
          <a:xfrm>
            <a:off x="8689133" y="3162805"/>
            <a:ext cx="2311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accent1">
                    <a:lumMod val="50000"/>
                  </a:schemeClr>
                </a:solidFill>
              </a:rPr>
              <a:t>Confianza / Seguridad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accent1">
                    <a:lumMod val="50000"/>
                  </a:schemeClr>
                </a:solidFill>
              </a:rPr>
              <a:t>Romper Paradigmas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accent1">
                    <a:lumMod val="50000"/>
                  </a:schemeClr>
                </a:solidFill>
              </a:rPr>
              <a:t>Talento Humano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185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n 69">
            <a:extLst>
              <a:ext uri="{FF2B5EF4-FFF2-40B4-BE49-F238E27FC236}">
                <a16:creationId xmlns:a16="http://schemas.microsoft.com/office/drawing/2014/main" id="{83B55BA7-65EF-45D9-BAEF-386D6B6C2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28" y="187890"/>
            <a:ext cx="4623632" cy="127671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9EE4134-3B40-4CBA-8403-25F130CF0E80}"/>
              </a:ext>
            </a:extLst>
          </p:cNvPr>
          <p:cNvSpPr txBox="1"/>
          <p:nvPr/>
        </p:nvSpPr>
        <p:spPr>
          <a:xfrm>
            <a:off x="200416" y="1515050"/>
            <a:ext cx="12029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>
                <a:solidFill>
                  <a:srgbClr val="143656"/>
                </a:solidFill>
              </a:rPr>
              <a:t>La disrupción del sistema financiero no va a suceder… ¡está sucediendo!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6DD4DD2-EB6C-4A3B-B06C-2FDCA1D0B2DC}"/>
              </a:ext>
            </a:extLst>
          </p:cNvPr>
          <p:cNvSpPr txBox="1"/>
          <p:nvPr/>
        </p:nvSpPr>
        <p:spPr>
          <a:xfrm>
            <a:off x="0" y="4500881"/>
            <a:ext cx="1223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accent1">
                    <a:lumMod val="50000"/>
                  </a:schemeClr>
                </a:solidFill>
              </a:rPr>
              <a:t>www.fintechgracion.com</a:t>
            </a:r>
          </a:p>
        </p:txBody>
      </p:sp>
      <p:pic>
        <p:nvPicPr>
          <p:cNvPr id="5" name="Picture 6" descr="Asobancaria">
            <a:extLst>
              <a:ext uri="{FF2B5EF4-FFF2-40B4-BE49-F238E27FC236}">
                <a16:creationId xmlns:a16="http://schemas.microsoft.com/office/drawing/2014/main" id="{627CD0C6-2928-435A-B480-F95F60974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847" y="3022397"/>
            <a:ext cx="1405025" cy="127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4ADF4142-3172-4E41-A9F5-B0B126E3D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0179" y="3225929"/>
            <a:ext cx="1975431" cy="88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86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E9D377D-11B0-4B07-9701-1A058512F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899" y="952379"/>
            <a:ext cx="4713689" cy="313396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58D2CA5-DB9F-4DDA-913B-3182020A451C}"/>
              </a:ext>
            </a:extLst>
          </p:cNvPr>
          <p:cNvSpPr txBox="1"/>
          <p:nvPr/>
        </p:nvSpPr>
        <p:spPr>
          <a:xfrm>
            <a:off x="2132464" y="2004174"/>
            <a:ext cx="1149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rgbClr val="143656"/>
                </a:solidFill>
              </a:rPr>
              <a:t>ccit.org.co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5D61731-E029-41D9-B291-EDA8C497AFB1}"/>
              </a:ext>
            </a:extLst>
          </p:cNvPr>
          <p:cNvSpPr txBox="1"/>
          <p:nvPr/>
        </p:nvSpPr>
        <p:spPr>
          <a:xfrm>
            <a:off x="2286657" y="2847438"/>
            <a:ext cx="807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143656"/>
                </a:solidFill>
              </a:rPr>
              <a:t>@CCIT_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C292B4B-EB25-43CA-B21F-31A54D4AC9C6}"/>
              </a:ext>
            </a:extLst>
          </p:cNvPr>
          <p:cNvSpPr txBox="1"/>
          <p:nvPr/>
        </p:nvSpPr>
        <p:spPr>
          <a:xfrm>
            <a:off x="2157763" y="3132299"/>
            <a:ext cx="1086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143656"/>
                </a:solidFill>
              </a:rPr>
              <a:t>@ccit_tictac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96F0968-DD66-48E6-9BB0-B909DBB4BEF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53226" y="1643902"/>
            <a:ext cx="307776" cy="30777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4791854-B740-4CDD-A46A-8DE3B88F3C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2022" y="2480629"/>
            <a:ext cx="405745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112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328</Words>
  <Application>Microsoft Office PowerPoint</Application>
  <PresentationFormat>Personalizado</PresentationFormat>
  <Paragraphs>109</Paragraphs>
  <Slides>8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BABEL_GROUP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DISEÑO_3</dc:creator>
  <cp:lastModifiedBy>Carlos F. Romero</cp:lastModifiedBy>
  <cp:revision>124</cp:revision>
  <dcterms:created xsi:type="dcterms:W3CDTF">2018-07-24T14:29:44Z</dcterms:created>
  <dcterms:modified xsi:type="dcterms:W3CDTF">2018-08-23T13:54:38Z</dcterms:modified>
</cp:coreProperties>
</file>