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70" r:id="rId4"/>
    <p:sldId id="335" r:id="rId5"/>
    <p:sldId id="324" r:id="rId6"/>
    <p:sldId id="336" r:id="rId7"/>
    <p:sldId id="326" r:id="rId8"/>
    <p:sldId id="265" r:id="rId9"/>
    <p:sldId id="341" r:id="rId10"/>
    <p:sldId id="342" r:id="rId11"/>
    <p:sldId id="258" r:id="rId12"/>
    <p:sldId id="320" r:id="rId13"/>
    <p:sldId id="346" r:id="rId14"/>
    <p:sldId id="343" r:id="rId15"/>
    <p:sldId id="344" r:id="rId16"/>
    <p:sldId id="327" r:id="rId17"/>
    <p:sldId id="376" r:id="rId18"/>
    <p:sldId id="329" r:id="rId19"/>
    <p:sldId id="330" r:id="rId20"/>
    <p:sldId id="332" r:id="rId21"/>
    <p:sldId id="331" r:id="rId22"/>
    <p:sldId id="377" r:id="rId23"/>
    <p:sldId id="360" r:id="rId24"/>
    <p:sldId id="378" r:id="rId25"/>
    <p:sldId id="379" r:id="rId26"/>
    <p:sldId id="356" r:id="rId27"/>
    <p:sldId id="357" r:id="rId28"/>
    <p:sldId id="375" r:id="rId29"/>
    <p:sldId id="364" r:id="rId30"/>
    <p:sldId id="301" r:id="rId31"/>
    <p:sldId id="302" r:id="rId32"/>
    <p:sldId id="303" r:id="rId33"/>
    <p:sldId id="355" r:id="rId34"/>
    <p:sldId id="365" r:id="rId35"/>
    <p:sldId id="362" r:id="rId36"/>
    <p:sldId id="363" r:id="rId37"/>
    <p:sldId id="369" r:id="rId38"/>
    <p:sldId id="350" r:id="rId39"/>
    <p:sldId id="351" r:id="rId40"/>
    <p:sldId id="373"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932"/>
    <a:srgbClr val="FFC300"/>
    <a:srgbClr val="005C76"/>
    <a:srgbClr val="B000FF"/>
    <a:srgbClr val="5B9BD5"/>
    <a:srgbClr val="00C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45" autoAdjust="0"/>
    <p:restoredTop sz="94660"/>
  </p:normalViewPr>
  <p:slideViewPr>
    <p:cSldViewPr snapToGrid="0">
      <p:cViewPr>
        <p:scale>
          <a:sx n="60" d="100"/>
          <a:sy n="60" d="100"/>
        </p:scale>
        <p:origin x="117" y="2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mojica\AppData\Local\Microsoft\Windows\INetCache\IE\2B6T3JU4\Transacciones%20por%20Origen%20y%20Periodo.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mojica\AppData\Local\Microsoft\Windows\INetCache\IE\2B6T3JU4\Transacciones%20por%20Origen%20y%20Periodo.csv"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avega\Desktop\Innovation%20Center\excel\ahorro%20I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gavega\Downloads\Evolucion%20Tarjetas%20(1).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3733" b="1" i="0" u="none" strike="noStrike" kern="1200" spc="0" baseline="0">
                <a:solidFill>
                  <a:srgbClr val="008C36"/>
                </a:solidFill>
                <a:latin typeface="Work Sans"/>
                <a:ea typeface="Arial" charset="0"/>
                <a:cs typeface="Work Sans"/>
              </a:defRPr>
            </a:pPr>
            <a:r>
              <a:rPr lang="es-ES" sz="2800" b="1" kern="1200" dirty="0">
                <a:solidFill>
                  <a:srgbClr val="008C36"/>
                </a:solidFill>
                <a:latin typeface="Arial"/>
                <a:ea typeface="Arial" charset="0"/>
                <a:cs typeface="Arial"/>
              </a:rPr>
              <a:t>Evolutivo del Uso del Canal </a:t>
            </a:r>
            <a:r>
              <a:rPr lang="es-ES" sz="2800" b="1" kern="1200" dirty="0" smtClean="0">
                <a:solidFill>
                  <a:srgbClr val="008C36"/>
                </a:solidFill>
                <a:latin typeface="Arial"/>
                <a:ea typeface="Arial" charset="0"/>
                <a:cs typeface="Arial"/>
              </a:rPr>
              <a:t>Móvil</a:t>
            </a:r>
            <a:endParaRPr lang="es-ES" sz="2800" b="1" kern="1200" dirty="0">
              <a:solidFill>
                <a:srgbClr val="008C36"/>
              </a:solidFill>
              <a:latin typeface="Arial"/>
              <a:ea typeface="Arial" charset="0"/>
              <a:cs typeface="Arial"/>
            </a:endParaRPr>
          </a:p>
        </c:rich>
      </c:tx>
      <c:layout/>
      <c:overlay val="0"/>
      <c:spPr>
        <a:noFill/>
        <a:ln>
          <a:noFill/>
        </a:ln>
        <a:effectLst/>
      </c:spPr>
      <c:txPr>
        <a:bodyPr rot="0" spcFirstLastPara="1" vertOverflow="ellipsis" vert="horz" wrap="square" anchor="ctr" anchorCtr="1"/>
        <a:lstStyle/>
        <a:p>
          <a:pPr>
            <a:defRPr lang="es-ES" sz="3733" b="1" i="0" u="none" strike="noStrike" kern="1200" spc="0" baseline="0">
              <a:solidFill>
                <a:srgbClr val="008C36"/>
              </a:solidFill>
              <a:latin typeface="Work Sans"/>
              <a:ea typeface="Arial" charset="0"/>
              <a:cs typeface="Work Sans"/>
            </a:defRPr>
          </a:pPr>
          <a:endParaRPr lang="es-ES"/>
        </a:p>
      </c:txPr>
    </c:title>
    <c:autoTitleDeleted val="0"/>
    <c:plotArea>
      <c:layout/>
      <c:scatterChart>
        <c:scatterStyle val="lineMarker"/>
        <c:varyColors val="0"/>
        <c:ser>
          <c:idx val="0"/>
          <c:order val="0"/>
          <c:tx>
            <c:strRef>
              <c:f>Hoja1!$B$1</c:f>
              <c:strCache>
                <c:ptCount val="1"/>
                <c:pt idx="0">
                  <c:v>Cantidad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Hoja1!$A$2:$A$21</c:f>
              <c:numCache>
                <c:formatCode>mmm\-yy</c:formatCode>
                <c:ptCount val="2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numCache>
            </c:numRef>
          </c:xVal>
          <c:yVal>
            <c:numRef>
              <c:f>Hoja1!$B$2:$B$21</c:f>
              <c:numCache>
                <c:formatCode>_(* #,##0.00_);_(* \(#,##0.00\);_(* "-"??_);_(@_)</c:formatCode>
                <c:ptCount val="20"/>
                <c:pt idx="0">
                  <c:v>24447</c:v>
                </c:pt>
                <c:pt idx="1">
                  <c:v>25814</c:v>
                </c:pt>
                <c:pt idx="2">
                  <c:v>30287</c:v>
                </c:pt>
                <c:pt idx="3">
                  <c:v>31686</c:v>
                </c:pt>
                <c:pt idx="4">
                  <c:v>36324</c:v>
                </c:pt>
                <c:pt idx="5">
                  <c:v>40670</c:v>
                </c:pt>
                <c:pt idx="6">
                  <c:v>48313</c:v>
                </c:pt>
                <c:pt idx="7">
                  <c:v>53023</c:v>
                </c:pt>
                <c:pt idx="8">
                  <c:v>58796</c:v>
                </c:pt>
                <c:pt idx="9">
                  <c:v>64887</c:v>
                </c:pt>
                <c:pt idx="10">
                  <c:v>70715</c:v>
                </c:pt>
                <c:pt idx="11">
                  <c:v>85318</c:v>
                </c:pt>
                <c:pt idx="12">
                  <c:v>79747</c:v>
                </c:pt>
                <c:pt idx="13">
                  <c:v>80477</c:v>
                </c:pt>
                <c:pt idx="14">
                  <c:v>99680</c:v>
                </c:pt>
                <c:pt idx="15">
                  <c:v>99317</c:v>
                </c:pt>
                <c:pt idx="16">
                  <c:v>108813</c:v>
                </c:pt>
                <c:pt idx="17">
                  <c:v>106348</c:v>
                </c:pt>
                <c:pt idx="18">
                  <c:v>116373</c:v>
                </c:pt>
                <c:pt idx="19">
                  <c:v>128800</c:v>
                </c:pt>
              </c:numCache>
            </c:numRef>
          </c:yVal>
          <c:smooth val="0"/>
        </c:ser>
        <c:dLbls>
          <c:showLegendKey val="0"/>
          <c:showVal val="0"/>
          <c:showCatName val="0"/>
          <c:showSerName val="0"/>
          <c:showPercent val="0"/>
          <c:showBubbleSize val="0"/>
        </c:dLbls>
        <c:axId val="-66517392"/>
        <c:axId val="-66525552"/>
      </c:scatterChart>
      <c:valAx>
        <c:axId val="-66517392"/>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6525552"/>
        <c:crosses val="autoZero"/>
        <c:crossBetween val="midCat"/>
      </c:valAx>
      <c:valAx>
        <c:axId val="-66525552"/>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665173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733" b="1" i="0" u="none" strike="noStrike" kern="1200" spc="0" baseline="0" dirty="0" err="1" smtClean="0">
                <a:solidFill>
                  <a:srgbClr val="008C36"/>
                </a:solidFill>
                <a:latin typeface="Work Sans"/>
                <a:ea typeface="Arial" charset="0"/>
                <a:cs typeface="Work Sans"/>
              </a:defRPr>
            </a:pPr>
            <a:r>
              <a:rPr lang="es-ES" sz="2800" b="1" kern="1200" noProof="0" dirty="0" smtClean="0">
                <a:solidFill>
                  <a:srgbClr val="008C36"/>
                </a:solidFill>
                <a:latin typeface="Work Sans"/>
                <a:ea typeface="Arial" charset="0"/>
                <a:cs typeface="Work Sans"/>
              </a:rPr>
              <a:t>Incrementos de Clientes</a:t>
            </a:r>
          </a:p>
        </c:rich>
      </c:tx>
      <c:layout>
        <c:manualLayout>
          <c:xMode val="edge"/>
          <c:yMode val="edge"/>
          <c:x val="0.2832492917088883"/>
          <c:y val="0.117952848050461"/>
        </c:manualLayout>
      </c:layout>
      <c:overlay val="0"/>
      <c:spPr>
        <a:noFill/>
        <a:ln>
          <a:noFill/>
        </a:ln>
        <a:effectLst/>
      </c:spPr>
      <c:txPr>
        <a:bodyPr rot="0" spcFirstLastPara="1" vertOverflow="ellipsis" vert="horz" wrap="square" anchor="ctr" anchorCtr="1"/>
        <a:lstStyle/>
        <a:p>
          <a:pPr>
            <a:defRPr lang="en-US" sz="3733" b="1" i="0" u="none" strike="noStrike" kern="1200" spc="0" baseline="0" dirty="0" err="1" smtClean="0">
              <a:solidFill>
                <a:srgbClr val="008C36"/>
              </a:solidFill>
              <a:latin typeface="Work Sans"/>
              <a:ea typeface="Arial" charset="0"/>
              <a:cs typeface="Work Sans"/>
            </a:defRPr>
          </a:pPr>
          <a:endParaRPr lang="es-ES"/>
        </a:p>
      </c:txPr>
    </c:title>
    <c:autoTitleDeleted val="0"/>
    <c:plotArea>
      <c:layout/>
      <c:scatterChart>
        <c:scatterStyle val="lineMarker"/>
        <c:varyColors val="0"/>
        <c:ser>
          <c:idx val="0"/>
          <c:order val="0"/>
          <c:tx>
            <c:strRef>
              <c:f>Hoja3!$B$1</c:f>
              <c:strCache>
                <c:ptCount val="1"/>
                <c:pt idx="0">
                  <c:v>Cantidad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Hoja3!$A$2:$A$21</c:f>
              <c:numCache>
                <c:formatCode>mmm\-yy</c:formatCode>
                <c:ptCount val="2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numCache>
            </c:numRef>
          </c:xVal>
          <c:yVal>
            <c:numRef>
              <c:f>Hoja3!$B$2:$B$21</c:f>
              <c:numCache>
                <c:formatCode>_(* #,##0.00_);_(* \(#,##0.00\);_(* "-"??_);_(@_)</c:formatCode>
                <c:ptCount val="20"/>
                <c:pt idx="0">
                  <c:v>6888</c:v>
                </c:pt>
                <c:pt idx="1">
                  <c:v>7111</c:v>
                </c:pt>
                <c:pt idx="2">
                  <c:v>7839</c:v>
                </c:pt>
                <c:pt idx="3">
                  <c:v>8174</c:v>
                </c:pt>
                <c:pt idx="4">
                  <c:v>9135</c:v>
                </c:pt>
                <c:pt idx="5">
                  <c:v>10116</c:v>
                </c:pt>
                <c:pt idx="6">
                  <c:v>11695</c:v>
                </c:pt>
                <c:pt idx="7">
                  <c:v>12695</c:v>
                </c:pt>
                <c:pt idx="8">
                  <c:v>13655</c:v>
                </c:pt>
                <c:pt idx="9">
                  <c:v>14905</c:v>
                </c:pt>
                <c:pt idx="10">
                  <c:v>15905</c:v>
                </c:pt>
                <c:pt idx="11">
                  <c:v>17633</c:v>
                </c:pt>
                <c:pt idx="12">
                  <c:v>18338</c:v>
                </c:pt>
                <c:pt idx="13">
                  <c:v>18938</c:v>
                </c:pt>
                <c:pt idx="14">
                  <c:v>20834</c:v>
                </c:pt>
                <c:pt idx="15">
                  <c:v>21505</c:v>
                </c:pt>
                <c:pt idx="16">
                  <c:v>23133</c:v>
                </c:pt>
                <c:pt idx="17">
                  <c:v>23492</c:v>
                </c:pt>
                <c:pt idx="18">
                  <c:v>25052</c:v>
                </c:pt>
                <c:pt idx="19">
                  <c:v>25998</c:v>
                </c:pt>
              </c:numCache>
            </c:numRef>
          </c:yVal>
          <c:smooth val="0"/>
        </c:ser>
        <c:dLbls>
          <c:showLegendKey val="0"/>
          <c:showVal val="0"/>
          <c:showCatName val="0"/>
          <c:showSerName val="0"/>
          <c:showPercent val="0"/>
          <c:showBubbleSize val="0"/>
        </c:dLbls>
        <c:axId val="-66522832"/>
        <c:axId val="-66522288"/>
      </c:scatterChart>
      <c:valAx>
        <c:axId val="-66522832"/>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6522288"/>
        <c:crosses val="autoZero"/>
        <c:crossBetween val="midCat"/>
      </c:valAx>
      <c:valAx>
        <c:axId val="-66522288"/>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665228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BO" dirty="0"/>
              <a:t>Resultados Encuesta de </a:t>
            </a:r>
            <a:r>
              <a:rPr lang="es-BO" dirty="0" smtClean="0"/>
              <a:t>Satisfacción</a:t>
            </a:r>
          </a:p>
          <a:p>
            <a:pPr>
              <a:defRPr/>
            </a:pPr>
            <a:r>
              <a:rPr lang="es-BO" sz="1200" dirty="0" smtClean="0"/>
              <a:t>(Experiencia</a:t>
            </a:r>
            <a:r>
              <a:rPr lang="es-BO" sz="1200" baseline="0" dirty="0" smtClean="0"/>
              <a:t> de Usuario)</a:t>
            </a:r>
            <a:endParaRPr lang="es-BO" sz="1200"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S"/>
        </a:p>
      </c:txPr>
    </c:title>
    <c:autoTitleDeleted val="0"/>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Hoja2!$A$18:$A$22</c:f>
              <c:strCache>
                <c:ptCount val="5"/>
                <c:pt idx="0">
                  <c:v>Pesimo</c:v>
                </c:pt>
                <c:pt idx="1">
                  <c:v>Malo</c:v>
                </c:pt>
                <c:pt idx="2">
                  <c:v>Regular</c:v>
                </c:pt>
                <c:pt idx="3">
                  <c:v>Bueno</c:v>
                </c:pt>
                <c:pt idx="4">
                  <c:v>Excelente</c:v>
                </c:pt>
              </c:strCache>
            </c:strRef>
          </c:cat>
          <c:val>
            <c:numRef>
              <c:f>Hoja2!$B$18:$B$22</c:f>
              <c:numCache>
                <c:formatCode>0.0%</c:formatCode>
                <c:ptCount val="5"/>
                <c:pt idx="0">
                  <c:v>2.0979182357346807E-3</c:v>
                </c:pt>
                <c:pt idx="1">
                  <c:v>6.2937547072040414E-3</c:v>
                </c:pt>
                <c:pt idx="2">
                  <c:v>4.1958364714693608E-2</c:v>
                </c:pt>
                <c:pt idx="3">
                  <c:v>0.51916378377735772</c:v>
                </c:pt>
                <c:pt idx="4">
                  <c:v>0.43099999999999999</c:v>
                </c:pt>
              </c:numCache>
            </c:numRef>
          </c:val>
        </c:ser>
        <c:dLbls>
          <c:dLblPos val="outEnd"/>
          <c:showLegendKey val="0"/>
          <c:showVal val="1"/>
          <c:showCatName val="0"/>
          <c:showSerName val="0"/>
          <c:showPercent val="0"/>
          <c:showBubbleSize val="0"/>
        </c:dLbls>
        <c:gapWidth val="100"/>
        <c:overlap val="-24"/>
        <c:axId val="-67944400"/>
        <c:axId val="-67953648"/>
      </c:barChart>
      <c:catAx>
        <c:axId val="-679444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67953648"/>
        <c:crosses val="autoZero"/>
        <c:auto val="1"/>
        <c:lblAlgn val="ctr"/>
        <c:lblOffset val="100"/>
        <c:noMultiLvlLbl val="0"/>
      </c:catAx>
      <c:valAx>
        <c:axId val="-67953648"/>
        <c:scaling>
          <c:orientation val="minMax"/>
        </c:scaling>
        <c:delete val="1"/>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crossAx val="-67944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BO"/>
              <a:t>Crecimiento Apertura de Cuentas</a:t>
            </a:r>
          </a:p>
        </c:rich>
      </c:tx>
      <c:layout>
        <c:manualLayout>
          <c:xMode val="edge"/>
          <c:yMode val="edge"/>
          <c:x val="0.17848619668810053"/>
          <c:y val="2.3691068467187871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S"/>
        </a:p>
      </c:txPr>
    </c:title>
    <c:autoTitleDeleted val="0"/>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trendline>
            <c:spPr>
              <a:ln w="19050" cap="rnd">
                <a:solidFill>
                  <a:schemeClr val="accent6"/>
                </a:solidFill>
                <a:prstDash val="sysDash"/>
              </a:ln>
              <a:effectLst/>
            </c:spPr>
            <c:trendlineType val="linear"/>
            <c:dispRSqr val="0"/>
            <c:dispEq val="0"/>
          </c:trendline>
          <c:trendline>
            <c:spPr>
              <a:ln w="19050" cap="rnd">
                <a:solidFill>
                  <a:srgbClr val="FF0000"/>
                </a:solidFill>
                <a:prstDash val="sysDash"/>
              </a:ln>
              <a:effectLst/>
            </c:spPr>
            <c:trendlineType val="linear"/>
            <c:dispRSqr val="0"/>
            <c:dispEq val="0"/>
          </c:trendline>
          <c:cat>
            <c:numRef>
              <c:f>Hoja4!$J$15:$J$17</c:f>
              <c:numCache>
                <c:formatCode>General</c:formatCode>
                <c:ptCount val="3"/>
                <c:pt idx="0">
                  <c:v>2016</c:v>
                </c:pt>
                <c:pt idx="1">
                  <c:v>2017</c:v>
                </c:pt>
                <c:pt idx="2">
                  <c:v>2018</c:v>
                </c:pt>
              </c:numCache>
            </c:numRef>
          </c:cat>
          <c:val>
            <c:numRef>
              <c:f>Hoja4!$K$15:$K$17</c:f>
              <c:numCache>
                <c:formatCode>#,##0</c:formatCode>
                <c:ptCount val="3"/>
                <c:pt idx="0">
                  <c:v>107019</c:v>
                </c:pt>
                <c:pt idx="1">
                  <c:v>119001</c:v>
                </c:pt>
                <c:pt idx="2">
                  <c:v>130000</c:v>
                </c:pt>
              </c:numCache>
            </c:numRef>
          </c:val>
        </c:ser>
        <c:dLbls>
          <c:dLblPos val="outEnd"/>
          <c:showLegendKey val="0"/>
          <c:showVal val="0"/>
          <c:showCatName val="0"/>
          <c:showSerName val="0"/>
          <c:showPercent val="0"/>
          <c:showBubbleSize val="0"/>
        </c:dLbls>
        <c:gapWidth val="100"/>
        <c:overlap val="-24"/>
        <c:axId val="-67947120"/>
        <c:axId val="-67954736"/>
      </c:barChart>
      <c:catAx>
        <c:axId val="-679471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67954736"/>
        <c:crosses val="autoZero"/>
        <c:auto val="1"/>
        <c:lblAlgn val="ctr"/>
        <c:lblOffset val="100"/>
        <c:tickLblSkip val="1"/>
        <c:noMultiLvlLbl val="0"/>
      </c:catAx>
      <c:valAx>
        <c:axId val="-67954736"/>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679471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BO"/>
              <a:t>Reposición y Renovación de Tarjetas de Debito</a:t>
            </a:r>
          </a:p>
        </c:rich>
      </c:tx>
      <c:layout/>
      <c:overlay val="0"/>
      <c:spPr>
        <a:noFill/>
        <a:ln>
          <a:noFill/>
        </a:ln>
        <a:effectLst/>
      </c:spPr>
    </c:title>
    <c:autoTitleDeleted val="0"/>
    <c:plotArea>
      <c:layout/>
      <c:barChart>
        <c:barDir val="col"/>
        <c:grouping val="clustered"/>
        <c:varyColors val="0"/>
        <c:ser>
          <c:idx val="0"/>
          <c:order val="0"/>
          <c:tx>
            <c:strRef>
              <c:f>Hoja1!$B$26</c:f>
              <c:strCache>
                <c:ptCount val="1"/>
                <c:pt idx="0">
                  <c:v>RENOVACIÓN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Hoja1!$A$27:$A$39</c:f>
              <c:strCache>
                <c:ptCount val="13"/>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strCache>
            </c:strRef>
          </c:cat>
          <c:val>
            <c:numRef>
              <c:f>Hoja1!$B$27:$B$39</c:f>
              <c:numCache>
                <c:formatCode>General</c:formatCode>
                <c:ptCount val="13"/>
                <c:pt idx="5" formatCode="#,##0">
                  <c:v>136</c:v>
                </c:pt>
                <c:pt idx="6" formatCode="#,##0">
                  <c:v>1031</c:v>
                </c:pt>
                <c:pt idx="7" formatCode="#,##0">
                  <c:v>3563</c:v>
                </c:pt>
                <c:pt idx="8" formatCode="#,##0">
                  <c:v>15929</c:v>
                </c:pt>
                <c:pt idx="9" formatCode="#,##0">
                  <c:v>8107</c:v>
                </c:pt>
                <c:pt idx="10" formatCode="#,##0">
                  <c:v>5950</c:v>
                </c:pt>
                <c:pt idx="11" formatCode="#,##0">
                  <c:v>3979</c:v>
                </c:pt>
                <c:pt idx="12" formatCode="#,##0">
                  <c:v>1195</c:v>
                </c:pt>
              </c:numCache>
            </c:numRef>
          </c:val>
        </c:ser>
        <c:ser>
          <c:idx val="1"/>
          <c:order val="1"/>
          <c:tx>
            <c:strRef>
              <c:f>Hoja1!$C$26</c:f>
              <c:strCache>
                <c:ptCount val="1"/>
                <c:pt idx="0">
                  <c:v>REPOSICIÓN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Hoja1!$A$27:$A$39</c:f>
              <c:strCache>
                <c:ptCount val="13"/>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pt idx="12">
                  <c:v>September</c:v>
                </c:pt>
              </c:strCache>
            </c:strRef>
          </c:cat>
          <c:val>
            <c:numRef>
              <c:f>Hoja1!$C$27:$C$39</c:f>
              <c:numCache>
                <c:formatCode>#,##0</c:formatCode>
                <c:ptCount val="13"/>
                <c:pt idx="0">
                  <c:v>311</c:v>
                </c:pt>
                <c:pt idx="1">
                  <c:v>1656</c:v>
                </c:pt>
                <c:pt idx="2">
                  <c:v>2025</c:v>
                </c:pt>
                <c:pt idx="3">
                  <c:v>2401</c:v>
                </c:pt>
                <c:pt idx="4">
                  <c:v>2024</c:v>
                </c:pt>
                <c:pt idx="5">
                  <c:v>3251</c:v>
                </c:pt>
                <c:pt idx="6">
                  <c:v>7877</c:v>
                </c:pt>
                <c:pt idx="7">
                  <c:v>11232</c:v>
                </c:pt>
                <c:pt idx="8">
                  <c:v>5460</c:v>
                </c:pt>
                <c:pt idx="9">
                  <c:v>4032</c:v>
                </c:pt>
                <c:pt idx="10">
                  <c:v>4936</c:v>
                </c:pt>
                <c:pt idx="11">
                  <c:v>4984</c:v>
                </c:pt>
                <c:pt idx="12">
                  <c:v>2112</c:v>
                </c:pt>
              </c:numCache>
            </c:numRef>
          </c:val>
        </c:ser>
        <c:dLbls>
          <c:dLblPos val="outEnd"/>
          <c:showLegendKey val="0"/>
          <c:showVal val="0"/>
          <c:showCatName val="0"/>
          <c:showSerName val="0"/>
          <c:showPercent val="0"/>
          <c:showBubbleSize val="0"/>
        </c:dLbls>
        <c:gapWidth val="100"/>
        <c:overlap val="-24"/>
        <c:axId val="-67958544"/>
        <c:axId val="-67958000"/>
      </c:barChart>
      <c:catAx>
        <c:axId val="-67958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S"/>
          </a:p>
        </c:txPr>
        <c:crossAx val="-67958000"/>
        <c:crosses val="autoZero"/>
        <c:auto val="1"/>
        <c:lblAlgn val="ctr"/>
        <c:lblOffset val="100"/>
        <c:noMultiLvlLbl val="0"/>
      </c:catAx>
      <c:valAx>
        <c:axId val="-67958000"/>
        <c:scaling>
          <c:orientation val="minMax"/>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crossAx val="-67958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0.78069</cdr:x>
      <cdr:y>0.50131</cdr:y>
    </cdr:from>
    <cdr:to>
      <cdr:x>0.96405</cdr:x>
      <cdr:y>0.8188</cdr:y>
    </cdr:to>
    <cdr:grpSp>
      <cdr:nvGrpSpPr>
        <cdr:cNvPr id="2" name="Grupo 1"/>
        <cdr:cNvGrpSpPr/>
      </cdr:nvGrpSpPr>
      <cdr:grpSpPr>
        <a:xfrm xmlns:a="http://schemas.openxmlformats.org/drawingml/2006/main">
          <a:off x="7905371" y="2644830"/>
          <a:ext cx="1856728" cy="1675025"/>
          <a:chOff x="-5091799" y="-2237759"/>
          <a:chExt cx="821938" cy="839341"/>
        </a:xfrm>
      </cdr:grpSpPr>
      <cdr:sp macro="" textlink="">
        <cdr:nvSpPr>
          <cdr:cNvPr id="3" name="Elipse 2"/>
          <cdr:cNvSpPr/>
        </cdr:nvSpPr>
        <cdr:spPr>
          <a:xfrm xmlns:a="http://schemas.openxmlformats.org/drawingml/2006/main">
            <a:off x="-5091799" y="-2237759"/>
            <a:ext cx="821938" cy="839341"/>
          </a:xfrm>
          <a:prstGeom xmlns:a="http://schemas.openxmlformats.org/drawingml/2006/main" prst="ellipse">
            <a:avLst/>
          </a:prstGeom>
        </cdr:spPr>
        <cdr:style>
          <a:lnRef xmlns:a="http://schemas.openxmlformats.org/drawingml/2006/main" idx="2">
            <a:schemeClr val="lt1">
              <a:hueOff val="0"/>
              <a:satOff val="0"/>
              <a:lumOff val="0"/>
              <a:alphaOff val="0"/>
            </a:schemeClr>
          </a:lnRef>
          <a:fillRef xmlns:a="http://schemas.openxmlformats.org/drawingml/2006/main" idx="1">
            <a:schemeClr val="accent1">
              <a:hueOff val="0"/>
              <a:satOff val="0"/>
              <a:lumOff val="0"/>
              <a:alphaOff val="0"/>
            </a:schemeClr>
          </a:fillRef>
          <a:effectRef xmlns:a="http://schemas.openxmlformats.org/drawingml/2006/main" idx="0">
            <a:schemeClr val="accent1">
              <a:hueOff val="0"/>
              <a:satOff val="0"/>
              <a:lumOff val="0"/>
              <a:alphaOff val="0"/>
            </a:schemeClr>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s-ES"/>
          </a:p>
        </cdr:txBody>
      </cdr:sp>
      <cdr:sp macro="" textlink="">
        <cdr:nvSpPr>
          <cdr:cNvPr id="4" name="Elipse 4"/>
          <cdr:cNvSpPr/>
        </cdr:nvSpPr>
        <cdr:spPr>
          <a:xfrm xmlns:a="http://schemas.openxmlformats.org/drawingml/2006/main">
            <a:off x="-4971428" y="-2114841"/>
            <a:ext cx="581198" cy="593503"/>
          </a:xfrm>
          <a:prstGeom xmlns:a="http://schemas.openxmlformats.org/drawingml/2006/main" prst="rect">
            <a:avLst/>
          </a:prstGeom>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spcFirstLastPara="0" vert="horz" wrap="square" lIns="17780" tIns="17780" rIns="17780" bIns="17780" numCol="1" spcCol="1270" anchor="ctr" anchorCtr="0">
            <a:noAutofit/>
          </a:bodyPr>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lvl="0" algn="ctr" defTabSz="622300">
              <a:lnSpc>
                <a:spcPct val="90000"/>
              </a:lnSpc>
              <a:spcBef>
                <a:spcPct val="0"/>
              </a:spcBef>
              <a:spcAft>
                <a:spcPct val="35000"/>
              </a:spcAft>
            </a:pPr>
            <a:r>
              <a:rPr lang="es-BO" sz="2000" kern="1200" dirty="0" smtClean="0"/>
              <a:t>Incremento del 300%</a:t>
            </a:r>
            <a:endParaRPr lang="es-BO" sz="2000" kern="1200" dirty="0"/>
          </a:p>
        </cdr:txBody>
      </cdr:sp>
    </cdr:grp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2F6F3F2-C467-4D97-A389-DF8C1A8D4239}"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397740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2F6F3F2-C467-4D97-A389-DF8C1A8D4239}"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396033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2F6F3F2-C467-4D97-A389-DF8C1A8D4239}"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99348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2F6F3F2-C467-4D97-A389-DF8C1A8D4239}"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126380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2F6F3F2-C467-4D97-A389-DF8C1A8D4239}"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141847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2F6F3F2-C467-4D97-A389-DF8C1A8D4239}" type="datetimeFigureOut">
              <a:rPr lang="es-ES" smtClean="0"/>
              <a:t>19/09/2018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196449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2F6F3F2-C467-4D97-A389-DF8C1A8D4239}" type="datetimeFigureOut">
              <a:rPr lang="es-ES" smtClean="0"/>
              <a:t>19/09/2018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367349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2F6F3F2-C467-4D97-A389-DF8C1A8D4239}" type="datetimeFigureOut">
              <a:rPr lang="es-ES" smtClean="0"/>
              <a:t>19/09/2018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412812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F6F3F2-C467-4D97-A389-DF8C1A8D4239}" type="datetimeFigureOut">
              <a:rPr lang="es-ES" smtClean="0"/>
              <a:t>19/09/2018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173559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F6F3F2-C467-4D97-A389-DF8C1A8D4239}" type="datetimeFigureOut">
              <a:rPr lang="es-ES" smtClean="0"/>
              <a:t>19/09/2018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99378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F6F3F2-C467-4D97-A389-DF8C1A8D4239}" type="datetimeFigureOut">
              <a:rPr lang="es-ES" smtClean="0"/>
              <a:t>19/09/2018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2CC7E29-D336-48E9-8498-181EE5272F08}" type="slidenum">
              <a:rPr lang="es-ES" smtClean="0"/>
              <a:t>‹Nº›</a:t>
            </a:fld>
            <a:endParaRPr lang="es-ES"/>
          </a:p>
        </p:txBody>
      </p:sp>
    </p:spTree>
    <p:extLst>
      <p:ext uri="{BB962C8B-B14F-4D97-AF65-F5344CB8AC3E}">
        <p14:creationId xmlns:p14="http://schemas.microsoft.com/office/powerpoint/2010/main" val="39192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6F3F2-C467-4D97-A389-DF8C1A8D4239}" type="datetimeFigureOut">
              <a:rPr lang="es-ES" smtClean="0"/>
              <a:t>19/09/2018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C7E29-D336-48E9-8498-181EE5272F08}" type="slidenum">
              <a:rPr lang="es-ES" smtClean="0"/>
              <a:t>‹Nº›</a:t>
            </a:fld>
            <a:endParaRPr lang="es-ES"/>
          </a:p>
        </p:txBody>
      </p:sp>
    </p:spTree>
    <p:extLst>
      <p:ext uri="{BB962C8B-B14F-4D97-AF65-F5344CB8AC3E}">
        <p14:creationId xmlns:p14="http://schemas.microsoft.com/office/powerpoint/2010/main" val="34325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jp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5.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n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58"/>
            <a:ext cx="12205367" cy="6978316"/>
          </a:xfrm>
          <a:prstGeom prst="rect">
            <a:avLst/>
          </a:prstGeom>
        </p:spPr>
      </p:pic>
      <p:sp>
        <p:nvSpPr>
          <p:cNvPr id="2" name="Título 1"/>
          <p:cNvSpPr>
            <a:spLocks noGrp="1"/>
          </p:cNvSpPr>
          <p:nvPr>
            <p:ph type="ctrTitle"/>
          </p:nvPr>
        </p:nvSpPr>
        <p:spPr>
          <a:xfrm>
            <a:off x="4478419" y="1203155"/>
            <a:ext cx="7232317" cy="1938424"/>
          </a:xfrm>
        </p:spPr>
        <p:txBody>
          <a:bodyPr>
            <a:normAutofit/>
          </a:bodyPr>
          <a:lstStyle/>
          <a:p>
            <a:r>
              <a:rPr lang="es-ES" sz="7000" b="1" dirty="0" smtClean="0">
                <a:solidFill>
                  <a:srgbClr val="05E932"/>
                </a:solidFill>
                <a:latin typeface="Arial"/>
                <a:cs typeface="Arial"/>
              </a:rPr>
              <a:t>Transformación</a:t>
            </a:r>
            <a:r>
              <a:rPr lang="es-ES" dirty="0" smtClean="0">
                <a:solidFill>
                  <a:srgbClr val="05E932"/>
                </a:solidFill>
              </a:rPr>
              <a:t> </a:t>
            </a:r>
            <a:endParaRPr lang="es-ES" dirty="0">
              <a:solidFill>
                <a:srgbClr val="05E932"/>
              </a:solidFill>
            </a:endParaRPr>
          </a:p>
        </p:txBody>
      </p:sp>
      <p:sp>
        <p:nvSpPr>
          <p:cNvPr id="3" name="Subtítulo 2"/>
          <p:cNvSpPr>
            <a:spLocks noGrp="1"/>
          </p:cNvSpPr>
          <p:nvPr>
            <p:ph type="subTitle" idx="1"/>
          </p:nvPr>
        </p:nvSpPr>
        <p:spPr>
          <a:xfrm>
            <a:off x="1965158" y="2906881"/>
            <a:ext cx="9144000" cy="1655762"/>
          </a:xfrm>
        </p:spPr>
        <p:txBody>
          <a:bodyPr>
            <a:normAutofit/>
          </a:bodyPr>
          <a:lstStyle/>
          <a:p>
            <a:r>
              <a:rPr lang="es-ES" sz="9600" b="1" dirty="0" smtClean="0">
                <a:solidFill>
                  <a:schemeClr val="bg1"/>
                </a:solidFill>
                <a:latin typeface="Arial"/>
                <a:cs typeface="Arial"/>
              </a:rPr>
              <a:t>Digital</a:t>
            </a:r>
            <a:endParaRPr lang="es-ES" sz="9600" b="1" dirty="0">
              <a:solidFill>
                <a:schemeClr val="bg1"/>
              </a:solidFill>
              <a:latin typeface="Arial"/>
              <a:cs typeface="Arial"/>
            </a:endParaRPr>
          </a:p>
        </p:txBody>
      </p:sp>
      <p:pic>
        <p:nvPicPr>
          <p:cNvPr id="4" name="Imagen 3" descr="BNB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76" y="1137274"/>
            <a:ext cx="3139010" cy="2796334"/>
          </a:xfrm>
          <a:prstGeom prst="rect">
            <a:avLst/>
          </a:prstGeom>
        </p:spPr>
      </p:pic>
      <p:pic>
        <p:nvPicPr>
          <p:cNvPr id="8" name="Imagen 7" descr="logo innova blanc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062" y="4332207"/>
            <a:ext cx="3287990" cy="987586"/>
          </a:xfrm>
          <a:prstGeom prst="rect">
            <a:avLst/>
          </a:prstGeom>
        </p:spPr>
      </p:pic>
    </p:spTree>
    <p:extLst>
      <p:ext uri="{BB962C8B-B14F-4D97-AF65-F5344CB8AC3E}">
        <p14:creationId xmlns:p14="http://schemas.microsoft.com/office/powerpoint/2010/main" val="3462105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descr="Resultado de imagen para robotizacion de proces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CuadroTexto 13"/>
          <p:cNvSpPr txBox="1"/>
          <p:nvPr/>
        </p:nvSpPr>
        <p:spPr>
          <a:xfrm>
            <a:off x="762000" y="621365"/>
            <a:ext cx="8500564" cy="666798"/>
          </a:xfrm>
          <a:prstGeom prst="rect">
            <a:avLst/>
          </a:prstGeom>
          <a:noFill/>
        </p:spPr>
        <p:txBody>
          <a:bodyPr wrap="none" rtlCol="0">
            <a:spAutoFit/>
          </a:bodyPr>
          <a:lstStyle/>
          <a:p>
            <a:r>
              <a:rPr lang="es-ES_tradnl" sz="3733" b="1" dirty="0" smtClean="0">
                <a:solidFill>
                  <a:srgbClr val="008C36"/>
                </a:solidFill>
                <a:latin typeface="Arial"/>
                <a:ea typeface="Arial" charset="0"/>
                <a:cs typeface="Arial"/>
              </a:rPr>
              <a:t>MODELO DE INNOVACIÓN ABIERTO</a:t>
            </a:r>
            <a:endParaRPr lang="es-ES_tradnl" sz="3733" b="1" dirty="0">
              <a:solidFill>
                <a:srgbClr val="2FA43F"/>
              </a:solidFill>
              <a:latin typeface="Arial"/>
              <a:ea typeface="Arial" charset="0"/>
              <a:cs typeface="Arial"/>
            </a:endParaRPr>
          </a:p>
        </p:txBody>
      </p:sp>
      <p:sp>
        <p:nvSpPr>
          <p:cNvPr id="11" name="Marcador de contenido 11"/>
          <p:cNvSpPr>
            <a:spLocks noGrp="1"/>
          </p:cNvSpPr>
          <p:nvPr>
            <p:ph sz="quarter" idx="4"/>
          </p:nvPr>
        </p:nvSpPr>
        <p:spPr>
          <a:xfrm>
            <a:off x="152400" y="2242515"/>
            <a:ext cx="4114800" cy="4572000"/>
          </a:xfrm>
        </p:spPr>
        <p:txBody>
          <a:bodyPr>
            <a:normAutofit/>
          </a:bodyPr>
          <a:lstStyle/>
          <a:p>
            <a:pPr marL="457200" lvl="1" indent="0" algn="just">
              <a:lnSpc>
                <a:spcPct val="100000"/>
              </a:lnSpc>
              <a:buNone/>
            </a:pPr>
            <a:r>
              <a:rPr lang="es-BO" sz="2400" dirty="0">
                <a:solidFill>
                  <a:schemeClr val="tx1">
                    <a:lumMod val="75000"/>
                    <a:lumOff val="25000"/>
                  </a:schemeClr>
                </a:solidFill>
                <a:latin typeface="Arial"/>
                <a:cs typeface="Arial"/>
              </a:rPr>
              <a:t>El Innovation Center al trabajar bajo un modelo de innovación abierto, analiza propuesta de proveedores y escucha a sus clientes para obtener posibles soluciones de sus referencias.</a:t>
            </a:r>
          </a:p>
        </p:txBody>
      </p:sp>
      <p:pic>
        <p:nvPicPr>
          <p:cNvPr id="9" name="Imagen 8" descr="Presentacion Colombia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00199"/>
            <a:ext cx="7162800" cy="4613993"/>
          </a:xfrm>
          <a:prstGeom prst="rect">
            <a:avLst/>
          </a:prstGeom>
        </p:spPr>
      </p:pic>
    </p:spTree>
    <p:extLst>
      <p:ext uri="{BB962C8B-B14F-4D97-AF65-F5344CB8AC3E}">
        <p14:creationId xmlns:p14="http://schemas.microsoft.com/office/powerpoint/2010/main" val="1778957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nueva presentacion 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0207" cy="6858000"/>
          </a:xfrm>
          <a:prstGeom prst="rect">
            <a:avLst/>
          </a:prstGeom>
        </p:spPr>
      </p:pic>
      <p:sp>
        <p:nvSpPr>
          <p:cNvPr id="2" name="Elipse 1"/>
          <p:cNvSpPr/>
          <p:nvPr/>
        </p:nvSpPr>
        <p:spPr>
          <a:xfrm>
            <a:off x="4321629" y="3646714"/>
            <a:ext cx="2307771" cy="2307771"/>
          </a:xfrm>
          <a:prstGeom prst="ellipse">
            <a:avLst/>
          </a:prstGeom>
          <a:solidFill>
            <a:srgbClr val="B000FF"/>
          </a:solidFill>
          <a:ln>
            <a:solidFill>
              <a:srgbClr val="B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Elipse 3"/>
          <p:cNvSpPr/>
          <p:nvPr/>
        </p:nvSpPr>
        <p:spPr>
          <a:xfrm>
            <a:off x="1197430" y="3646713"/>
            <a:ext cx="2307771" cy="2307771"/>
          </a:xfrm>
          <a:prstGeom prst="ellipse">
            <a:avLst/>
          </a:prstGeom>
          <a:solidFill>
            <a:srgbClr val="005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p:cNvSpPr/>
          <p:nvPr/>
        </p:nvSpPr>
        <p:spPr>
          <a:xfrm>
            <a:off x="8224156" y="3646712"/>
            <a:ext cx="2307771" cy="2307771"/>
          </a:xfrm>
          <a:prstGeom prst="ellipse">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ángulo 5"/>
          <p:cNvSpPr/>
          <p:nvPr/>
        </p:nvSpPr>
        <p:spPr>
          <a:xfrm>
            <a:off x="1133682" y="3800984"/>
            <a:ext cx="2435266" cy="1815882"/>
          </a:xfrm>
          <a:prstGeom prst="rect">
            <a:avLst/>
          </a:prstGeom>
        </p:spPr>
        <p:txBody>
          <a:bodyPr wrap="square">
            <a:spAutoFit/>
          </a:bodyPr>
          <a:lstStyle/>
          <a:p>
            <a:pPr marL="12700" algn="ctr">
              <a:lnSpc>
                <a:spcPct val="100000"/>
              </a:lnSpc>
              <a:spcBef>
                <a:spcPts val="100"/>
              </a:spcBef>
            </a:pPr>
            <a:r>
              <a:rPr lang="es-ES" sz="2800" dirty="0" smtClean="0">
                <a:solidFill>
                  <a:srgbClr val="FFFFFF"/>
                </a:solidFill>
                <a:latin typeface="Arial"/>
                <a:cs typeface="Arial"/>
              </a:rPr>
              <a:t>Modelo Negocio Centrado en el Cliente</a:t>
            </a:r>
            <a:endParaRPr lang="es-ES" sz="2800" dirty="0">
              <a:solidFill>
                <a:srgbClr val="FFFFFF"/>
              </a:solidFill>
              <a:latin typeface="Arial"/>
              <a:cs typeface="Arial"/>
            </a:endParaRPr>
          </a:p>
        </p:txBody>
      </p:sp>
      <p:sp>
        <p:nvSpPr>
          <p:cNvPr id="7" name="Rectángulo 6"/>
          <p:cNvSpPr/>
          <p:nvPr/>
        </p:nvSpPr>
        <p:spPr>
          <a:xfrm>
            <a:off x="4639450" y="4010016"/>
            <a:ext cx="1725735" cy="1397819"/>
          </a:xfrm>
          <a:prstGeom prst="rect">
            <a:avLst/>
          </a:prstGeom>
        </p:spPr>
        <p:txBody>
          <a:bodyPr wrap="square">
            <a:spAutoFit/>
          </a:bodyPr>
          <a:lstStyle/>
          <a:p>
            <a:pPr marL="12700" algn="ctr">
              <a:lnSpc>
                <a:spcPct val="100000"/>
              </a:lnSpc>
              <a:spcBef>
                <a:spcPts val="100"/>
              </a:spcBef>
            </a:pPr>
            <a:r>
              <a:rPr lang="es-ES" sz="2800" dirty="0" smtClean="0">
                <a:solidFill>
                  <a:srgbClr val="FFFFFF"/>
                </a:solidFill>
                <a:latin typeface="Arial"/>
                <a:cs typeface="Arial"/>
              </a:rPr>
              <a:t>Modelo</a:t>
            </a:r>
          </a:p>
          <a:p>
            <a:pPr marL="12700" algn="ctr">
              <a:lnSpc>
                <a:spcPct val="100000"/>
              </a:lnSpc>
              <a:spcBef>
                <a:spcPts val="100"/>
              </a:spcBef>
            </a:pPr>
            <a:r>
              <a:rPr lang="es-ES" sz="2800" dirty="0" smtClean="0">
                <a:solidFill>
                  <a:srgbClr val="FFFFFF"/>
                </a:solidFill>
                <a:latin typeface="Arial"/>
                <a:cs typeface="Arial"/>
              </a:rPr>
              <a:t>Abierto Digital</a:t>
            </a:r>
            <a:endParaRPr lang="es-ES" sz="2800" dirty="0">
              <a:solidFill>
                <a:srgbClr val="FFFFFF"/>
              </a:solidFill>
              <a:latin typeface="Arial"/>
              <a:cs typeface="Arial"/>
            </a:endParaRPr>
          </a:p>
        </p:txBody>
      </p:sp>
      <p:sp>
        <p:nvSpPr>
          <p:cNvPr id="8" name="Rectángulo 7"/>
          <p:cNvSpPr/>
          <p:nvPr/>
        </p:nvSpPr>
        <p:spPr>
          <a:xfrm>
            <a:off x="8096280" y="4016196"/>
            <a:ext cx="2244940" cy="1323439"/>
          </a:xfrm>
          <a:prstGeom prst="rect">
            <a:avLst/>
          </a:prstGeom>
        </p:spPr>
        <p:txBody>
          <a:bodyPr wrap="square">
            <a:spAutoFit/>
          </a:bodyPr>
          <a:lstStyle/>
          <a:p>
            <a:pPr marL="236220" marR="5080" indent="-224154" algn="ctr">
              <a:lnSpc>
                <a:spcPct val="100000"/>
              </a:lnSpc>
              <a:spcBef>
                <a:spcPts val="100"/>
              </a:spcBef>
            </a:pPr>
            <a:r>
              <a:rPr lang="es-ES" sz="4000" spc="-370" dirty="0">
                <a:solidFill>
                  <a:srgbClr val="FFFFFF"/>
                </a:solidFill>
                <a:latin typeface="Arial"/>
                <a:cs typeface="Arial"/>
              </a:rPr>
              <a:t>Ne</a:t>
            </a:r>
            <a:r>
              <a:rPr lang="es-ES" sz="4000" spc="-375" dirty="0">
                <a:solidFill>
                  <a:srgbClr val="FFFFFF"/>
                </a:solidFill>
                <a:latin typeface="Arial"/>
                <a:cs typeface="Arial"/>
              </a:rPr>
              <a:t>g</a:t>
            </a:r>
            <a:r>
              <a:rPr lang="es-ES" sz="4000" spc="-140" dirty="0">
                <a:solidFill>
                  <a:srgbClr val="FFFFFF"/>
                </a:solidFill>
                <a:latin typeface="Arial"/>
                <a:cs typeface="Arial"/>
              </a:rPr>
              <a:t>ocio  </a:t>
            </a:r>
            <a:r>
              <a:rPr lang="en-US" sz="4000" spc="-140" dirty="0" smtClean="0">
                <a:solidFill>
                  <a:srgbClr val="FFFFFF"/>
                </a:solidFill>
                <a:latin typeface="Arial"/>
                <a:cs typeface="Arial"/>
              </a:rPr>
              <a:t>+ </a:t>
            </a:r>
            <a:r>
              <a:rPr lang="es-ES" sz="4000" spc="-145" dirty="0" smtClean="0">
                <a:solidFill>
                  <a:srgbClr val="FFFFFF"/>
                </a:solidFill>
                <a:latin typeface="Arial"/>
                <a:cs typeface="Arial"/>
              </a:rPr>
              <a:t>Digital</a:t>
            </a:r>
            <a:endParaRPr lang="es-ES" sz="4000" dirty="0">
              <a:latin typeface="Arial"/>
              <a:cs typeface="Arial"/>
            </a:endParaRPr>
          </a:p>
        </p:txBody>
      </p:sp>
      <p:sp>
        <p:nvSpPr>
          <p:cNvPr id="10" name="Título 1"/>
          <p:cNvSpPr>
            <a:spLocks noGrp="1"/>
          </p:cNvSpPr>
          <p:nvPr>
            <p:ph type="ctrTitle"/>
          </p:nvPr>
        </p:nvSpPr>
        <p:spPr>
          <a:xfrm>
            <a:off x="717098" y="476251"/>
            <a:ext cx="10373895" cy="1858212"/>
          </a:xfrm>
        </p:spPr>
        <p:txBody>
          <a:bodyPr>
            <a:noAutofit/>
          </a:bodyPr>
          <a:lstStyle/>
          <a:p>
            <a:pPr marL="12700">
              <a:lnSpc>
                <a:spcPts val="4900"/>
              </a:lnSpc>
              <a:spcBef>
                <a:spcPts val="105"/>
              </a:spcBef>
            </a:pPr>
            <a:r>
              <a:rPr lang="es-ES" sz="4000" b="1" spc="-150" dirty="0" smtClean="0">
                <a:solidFill>
                  <a:srgbClr val="008000"/>
                </a:solidFill>
                <a:latin typeface="Arial"/>
                <a:cs typeface="Arial"/>
              </a:rPr>
              <a:t>¿CÓMO ENCARAR EL PROCESO  DE TRANSFORMACIÓN </a:t>
            </a:r>
            <a:r>
              <a:rPr lang="es-ES" spc="-150" dirty="0">
                <a:solidFill>
                  <a:schemeClr val="tx1">
                    <a:lumMod val="85000"/>
                    <a:lumOff val="15000"/>
                  </a:schemeClr>
                </a:solidFill>
                <a:latin typeface="Arial"/>
                <a:cs typeface="Arial"/>
              </a:rPr>
              <a:t>DIGITAL? </a:t>
            </a:r>
            <a:endParaRPr lang="es-ES" spc="-150" dirty="0">
              <a:solidFill>
                <a:schemeClr val="tx1">
                  <a:lumMod val="85000"/>
                  <a:lumOff val="15000"/>
                </a:schemeClr>
              </a:solidFill>
            </a:endParaRPr>
          </a:p>
        </p:txBody>
      </p:sp>
    </p:spTree>
    <p:extLst>
      <p:ext uri="{BB962C8B-B14F-4D97-AF65-F5344CB8AC3E}">
        <p14:creationId xmlns:p14="http://schemas.microsoft.com/office/powerpoint/2010/main" val="1921846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nueva presentacion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298"/>
            <a:ext cx="12205368" cy="6951240"/>
          </a:xfrm>
          <a:prstGeom prst="rect">
            <a:avLst/>
          </a:prstGeom>
        </p:spPr>
      </p:pic>
      <p:pic>
        <p:nvPicPr>
          <p:cNvPr id="9" name="Imagen 8"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378" y="0"/>
            <a:ext cx="6139813" cy="6945941"/>
          </a:xfrm>
          <a:prstGeom prst="rect">
            <a:avLst/>
          </a:prstGeom>
        </p:spPr>
      </p:pic>
      <p:pic>
        <p:nvPicPr>
          <p:cNvPr id="10" name="Imagen 9"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2978"/>
          </a:xfrm>
          <a:prstGeom prst="rect">
            <a:avLst/>
          </a:prstGeom>
        </p:spPr>
      </p:pic>
      <p:sp>
        <p:nvSpPr>
          <p:cNvPr id="4" name="object 2"/>
          <p:cNvSpPr txBox="1">
            <a:spLocks/>
          </p:cNvSpPr>
          <p:nvPr/>
        </p:nvSpPr>
        <p:spPr>
          <a:xfrm>
            <a:off x="6798840" y="1736631"/>
            <a:ext cx="5240759" cy="3291157"/>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gn="l">
              <a:lnSpc>
                <a:spcPct val="90100"/>
              </a:lnSpc>
              <a:spcBef>
                <a:spcPts val="385"/>
              </a:spcBef>
            </a:pPr>
            <a:r>
              <a:rPr lang="es-ES" sz="6000" b="1" spc="-130" dirty="0" smtClean="0">
                <a:solidFill>
                  <a:srgbClr val="008000"/>
                </a:solidFill>
                <a:latin typeface="Arial"/>
                <a:cs typeface="Arial"/>
              </a:rPr>
              <a:t>M</a:t>
            </a:r>
            <a:r>
              <a:rPr lang="es-ES" spc="-130" dirty="0" smtClean="0">
                <a:solidFill>
                  <a:schemeClr val="bg2">
                    <a:lumMod val="25000"/>
                  </a:schemeClr>
                </a:solidFill>
                <a:latin typeface="Arial"/>
                <a:cs typeface="Arial"/>
              </a:rPr>
              <a:t>o</a:t>
            </a:r>
            <a:r>
              <a:rPr lang="es-ES" spc="-120" dirty="0" smtClean="0">
                <a:solidFill>
                  <a:schemeClr val="bg2">
                    <a:lumMod val="25000"/>
                  </a:schemeClr>
                </a:solidFill>
                <a:latin typeface="Arial"/>
                <a:cs typeface="Arial"/>
              </a:rPr>
              <a:t>delo </a:t>
            </a:r>
            <a:r>
              <a:rPr lang="es-ES" spc="-120" dirty="0">
                <a:solidFill>
                  <a:schemeClr val="bg2">
                    <a:lumMod val="25000"/>
                  </a:schemeClr>
                </a:solidFill>
                <a:latin typeface="Arial"/>
                <a:cs typeface="Arial"/>
              </a:rPr>
              <a:t>de aceleración o </a:t>
            </a:r>
            <a:r>
              <a:rPr lang="es-ES" spc="-120" dirty="0" smtClean="0">
                <a:solidFill>
                  <a:schemeClr val="bg2">
                    <a:lumMod val="25000"/>
                  </a:schemeClr>
                </a:solidFill>
                <a:latin typeface="Arial"/>
                <a:cs typeface="Arial"/>
              </a:rPr>
              <a:t>incubación, </a:t>
            </a:r>
            <a:r>
              <a:rPr lang="es-ES" spc="-120" dirty="0">
                <a:solidFill>
                  <a:schemeClr val="bg2">
                    <a:lumMod val="25000"/>
                  </a:schemeClr>
                </a:solidFill>
                <a:latin typeface="Arial"/>
                <a:cs typeface="Arial"/>
              </a:rPr>
              <a:t>donde hemos identificado </a:t>
            </a:r>
            <a:r>
              <a:rPr lang="es-ES" spc="-120" dirty="0" err="1" smtClean="0">
                <a:solidFill>
                  <a:schemeClr val="bg2">
                    <a:lumMod val="25000"/>
                  </a:schemeClr>
                </a:solidFill>
                <a:latin typeface="Arial"/>
                <a:cs typeface="Arial"/>
              </a:rPr>
              <a:t>Startup</a:t>
            </a:r>
            <a:r>
              <a:rPr lang="es-ES" spc="-120" dirty="0" smtClean="0">
                <a:solidFill>
                  <a:schemeClr val="bg2">
                    <a:lumMod val="25000"/>
                  </a:schemeClr>
                </a:solidFill>
                <a:latin typeface="Arial"/>
                <a:cs typeface="Arial"/>
              </a:rPr>
              <a:t> </a:t>
            </a:r>
            <a:r>
              <a:rPr lang="es-ES" spc="-120" dirty="0">
                <a:solidFill>
                  <a:schemeClr val="bg2">
                    <a:lumMod val="25000"/>
                  </a:schemeClr>
                </a:solidFill>
                <a:latin typeface="Arial"/>
                <a:cs typeface="Arial"/>
              </a:rPr>
              <a:t>con ideas muy innovadoras y en algunos casos con soluciones ya probadas cuyo producto mínimo viable brindaba una experiencia de usuario muy buena y por lo tanto se convirtió en un éxito operativo o comercial</a:t>
            </a:r>
            <a:r>
              <a:rPr lang="es-ES" spc="-120" dirty="0" smtClean="0">
                <a:solidFill>
                  <a:schemeClr val="bg2">
                    <a:lumMod val="25000"/>
                  </a:schemeClr>
                </a:solidFill>
                <a:latin typeface="Arial"/>
                <a:cs typeface="Arial"/>
              </a:rPr>
              <a:t>.</a:t>
            </a:r>
            <a:endParaRPr lang="es-ES" spc="-120" dirty="0">
              <a:solidFill>
                <a:schemeClr val="bg2">
                  <a:lumMod val="25000"/>
                </a:schemeClr>
              </a:solidFill>
              <a:latin typeface="Arial"/>
              <a:cs typeface="Arial"/>
            </a:endParaRPr>
          </a:p>
        </p:txBody>
      </p:sp>
      <p:sp>
        <p:nvSpPr>
          <p:cNvPr id="7" name="Título 1"/>
          <p:cNvSpPr>
            <a:spLocks noGrp="1"/>
          </p:cNvSpPr>
          <p:nvPr>
            <p:ph type="ctrTitle"/>
          </p:nvPr>
        </p:nvSpPr>
        <p:spPr>
          <a:xfrm>
            <a:off x="280736" y="3382210"/>
            <a:ext cx="8529055" cy="2045369"/>
          </a:xfrm>
        </p:spPr>
        <p:txBody>
          <a:bodyPr>
            <a:noAutofit/>
          </a:bodyPr>
          <a:lstStyle/>
          <a:p>
            <a:pPr marL="12700" algn="l">
              <a:lnSpc>
                <a:spcPct val="100000"/>
              </a:lnSpc>
              <a:spcBef>
                <a:spcPts val="105"/>
              </a:spcBef>
            </a:pPr>
            <a:r>
              <a:rPr lang="es-ES" sz="4000" b="1" spc="-150" dirty="0" smtClean="0">
                <a:solidFill>
                  <a:srgbClr val="FFFFFF"/>
                </a:solidFill>
                <a:latin typeface="Arial"/>
                <a:cs typeface="Arial"/>
              </a:rPr>
              <a:t>Modelo de Aceleración </a:t>
            </a:r>
            <a:br>
              <a:rPr lang="es-ES" sz="4000" b="1" spc="-150" dirty="0" smtClean="0">
                <a:solidFill>
                  <a:srgbClr val="FFFFFF"/>
                </a:solidFill>
                <a:latin typeface="Arial"/>
                <a:cs typeface="Arial"/>
              </a:rPr>
            </a:br>
            <a:r>
              <a:rPr lang="es-ES" sz="3200" b="1" spc="-150" dirty="0" smtClean="0">
                <a:solidFill>
                  <a:srgbClr val="05E932"/>
                </a:solidFill>
                <a:latin typeface="Arial"/>
                <a:cs typeface="Arial"/>
              </a:rPr>
              <a:t>TRANSFORMACIÓN DIGITAL </a:t>
            </a:r>
            <a:endParaRPr lang="es-ES" sz="3200" b="1" spc="-150" dirty="0">
              <a:solidFill>
                <a:srgbClr val="05E932"/>
              </a:solidFill>
            </a:endParaRPr>
          </a:p>
        </p:txBody>
      </p:sp>
      <p:sp>
        <p:nvSpPr>
          <p:cNvPr id="8" name="Subtítulo 2"/>
          <p:cNvSpPr>
            <a:spLocks noGrp="1"/>
          </p:cNvSpPr>
          <p:nvPr>
            <p:ph type="subTitle" idx="1"/>
          </p:nvPr>
        </p:nvSpPr>
        <p:spPr>
          <a:xfrm>
            <a:off x="160423" y="5324071"/>
            <a:ext cx="5775156" cy="985823"/>
          </a:xfrm>
        </p:spPr>
        <p:txBody>
          <a:bodyPr>
            <a:noAutofit/>
          </a:bodyPr>
          <a:lstStyle/>
          <a:p>
            <a:endParaRPr lang="es-ES" sz="3100" b="1" dirty="0">
              <a:solidFill>
                <a:srgbClr val="FFFFFF"/>
              </a:solidFill>
              <a:latin typeface="Arial"/>
              <a:cs typeface="Arial"/>
            </a:endParaRPr>
          </a:p>
        </p:txBody>
      </p:sp>
    </p:spTree>
    <p:extLst>
      <p:ext uri="{BB962C8B-B14F-4D97-AF65-F5344CB8AC3E}">
        <p14:creationId xmlns:p14="http://schemas.microsoft.com/office/powerpoint/2010/main" val="4252837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Marcador de contenido 3"/>
          <p:cNvSpPr>
            <a:spLocks noGrp="1"/>
          </p:cNvSpPr>
          <p:nvPr>
            <p:ph sz="half" idx="2"/>
          </p:nvPr>
        </p:nvSpPr>
        <p:spPr>
          <a:xfrm>
            <a:off x="228600" y="1468978"/>
            <a:ext cx="7924799" cy="4700691"/>
          </a:xfrm>
        </p:spPr>
        <p:txBody>
          <a:bodyPr>
            <a:normAutofit lnSpcReduction="10000"/>
          </a:bodyPr>
          <a:lstStyle/>
          <a:p>
            <a:pPr marL="457200" lvl="1" indent="0">
              <a:buNone/>
            </a:pPr>
            <a:r>
              <a:rPr lang="es-BO" dirty="0" smtClean="0">
                <a:latin typeface="Arial"/>
                <a:cs typeface="Arial"/>
              </a:rPr>
              <a:t>El modelo de aceleración es un conjunto de estrategias que ayuda a desarrollar competencias.</a:t>
            </a:r>
          </a:p>
          <a:p>
            <a:pPr marL="457200" lvl="1" indent="0">
              <a:buNone/>
            </a:pPr>
            <a:endParaRPr lang="es-BO" dirty="0" smtClean="0">
              <a:latin typeface="Work Sans"/>
              <a:cs typeface="Work Sans"/>
            </a:endParaRPr>
          </a:p>
          <a:p>
            <a:pPr marL="457200" lvl="1" indent="0">
              <a:lnSpc>
                <a:spcPct val="80000"/>
              </a:lnSpc>
              <a:buNone/>
            </a:pPr>
            <a:r>
              <a:rPr lang="es-BO" b="1" dirty="0" smtClean="0">
                <a:latin typeface="Arial"/>
                <a:cs typeface="Arial"/>
              </a:rPr>
              <a:t>Hackaton BNB</a:t>
            </a:r>
          </a:p>
          <a:p>
            <a:pPr marL="457200" lvl="1" indent="0">
              <a:lnSpc>
                <a:spcPct val="80000"/>
              </a:lnSpc>
              <a:buNone/>
            </a:pPr>
            <a:endParaRPr lang="es-BO" b="1" dirty="0" smtClean="0">
              <a:latin typeface="Arial"/>
              <a:cs typeface="Arial"/>
            </a:endParaRPr>
          </a:p>
          <a:p>
            <a:pPr lvl="2">
              <a:lnSpc>
                <a:spcPct val="80000"/>
              </a:lnSpc>
              <a:buFont typeface="Wingdings" panose="05000000000000000000" pitchFamily="2" charset="2"/>
              <a:buChar char="ü"/>
            </a:pPr>
            <a:r>
              <a:rPr lang="es-ES_tradnl" sz="1500" dirty="0" smtClean="0">
                <a:latin typeface="Arial"/>
                <a:cs typeface="Arial"/>
              </a:rPr>
              <a:t>El </a:t>
            </a:r>
            <a:r>
              <a:rPr lang="es-ES_tradnl" sz="1500" dirty="0">
                <a:latin typeface="Arial"/>
                <a:cs typeface="Arial"/>
              </a:rPr>
              <a:t>BNB realizó el evento mas grande del año llamado </a:t>
            </a:r>
            <a:r>
              <a:rPr lang="es-ES_tradnl" sz="1500" dirty="0" err="1">
                <a:solidFill>
                  <a:srgbClr val="2FA43F"/>
                </a:solidFill>
                <a:latin typeface="Arial"/>
                <a:cs typeface="Arial"/>
              </a:rPr>
              <a:t>Hackaton</a:t>
            </a:r>
            <a:r>
              <a:rPr lang="es-ES_tradnl" sz="1500" dirty="0">
                <a:solidFill>
                  <a:srgbClr val="2FA43F"/>
                </a:solidFill>
                <a:latin typeface="Arial"/>
                <a:cs typeface="Arial"/>
              </a:rPr>
              <a:t>, </a:t>
            </a:r>
            <a:r>
              <a:rPr lang="es-ES_tradnl" sz="1500" dirty="0">
                <a:latin typeface="Arial"/>
                <a:cs typeface="Arial"/>
              </a:rPr>
              <a:t>el cual reunió a los mejores desarrolladores, </a:t>
            </a:r>
            <a:r>
              <a:rPr lang="es-ES_tradnl" sz="1500" dirty="0" err="1">
                <a:latin typeface="Arial"/>
                <a:cs typeface="Arial"/>
              </a:rPr>
              <a:t>startup</a:t>
            </a:r>
            <a:r>
              <a:rPr lang="es-ES_tradnl" sz="1500" dirty="0">
                <a:latin typeface="Arial"/>
                <a:cs typeface="Arial"/>
              </a:rPr>
              <a:t> y personas del ecosistema </a:t>
            </a:r>
            <a:r>
              <a:rPr lang="es-ES_tradnl" sz="1500" dirty="0" err="1">
                <a:latin typeface="Arial"/>
                <a:cs typeface="Arial"/>
              </a:rPr>
              <a:t>fintech</a:t>
            </a:r>
            <a:r>
              <a:rPr lang="es-ES_tradnl" sz="1500" dirty="0" smtClean="0">
                <a:latin typeface="Arial"/>
                <a:cs typeface="Arial"/>
              </a:rPr>
              <a:t>.</a:t>
            </a:r>
          </a:p>
          <a:p>
            <a:pPr marL="914400" lvl="2" indent="0">
              <a:buNone/>
            </a:pPr>
            <a:endParaRPr lang="es-ES_tradnl" sz="1500" dirty="0">
              <a:latin typeface="Arial"/>
              <a:cs typeface="Arial"/>
            </a:endParaRPr>
          </a:p>
          <a:p>
            <a:pPr lvl="2">
              <a:buFont typeface="Wingdings" panose="05000000000000000000" pitchFamily="2" charset="2"/>
              <a:buChar char="ü"/>
            </a:pPr>
            <a:r>
              <a:rPr lang="es-ES_tradnl" sz="1500" dirty="0">
                <a:latin typeface="Arial"/>
                <a:cs typeface="Arial"/>
              </a:rPr>
              <a:t>El </a:t>
            </a:r>
            <a:r>
              <a:rPr lang="es-ES_tradnl" sz="1500" dirty="0" err="1">
                <a:latin typeface="Arial"/>
                <a:cs typeface="Arial"/>
              </a:rPr>
              <a:t>hackaton</a:t>
            </a:r>
            <a:r>
              <a:rPr lang="es-ES_tradnl" sz="1500" dirty="0">
                <a:latin typeface="Arial"/>
                <a:cs typeface="Arial"/>
              </a:rPr>
              <a:t> tiene el objetivo de crear, potenciar o desarrollar nuevas soluciones tecnológicas financieras que brinden un mejor servicio a los </a:t>
            </a:r>
            <a:r>
              <a:rPr lang="es-ES_tradnl" sz="1500" dirty="0" smtClean="0">
                <a:latin typeface="Arial"/>
                <a:cs typeface="Arial"/>
              </a:rPr>
              <a:t>clientes.</a:t>
            </a:r>
          </a:p>
          <a:p>
            <a:pPr lvl="2">
              <a:buFont typeface="Wingdings" panose="05000000000000000000" pitchFamily="2" charset="2"/>
              <a:buChar char="ü"/>
            </a:pPr>
            <a:endParaRPr lang="es-ES_tradnl" sz="1500" dirty="0">
              <a:latin typeface="Arial"/>
              <a:cs typeface="Arial"/>
            </a:endParaRPr>
          </a:p>
          <a:p>
            <a:pPr lvl="2">
              <a:buFont typeface="Wingdings" panose="05000000000000000000" pitchFamily="2" charset="2"/>
              <a:buChar char="ü"/>
            </a:pPr>
            <a:r>
              <a:rPr lang="es-ES_tradnl" sz="1500" dirty="0" smtClean="0">
                <a:latin typeface="Arial"/>
                <a:cs typeface="Arial"/>
              </a:rPr>
              <a:t>Se </a:t>
            </a:r>
            <a:r>
              <a:rPr lang="es-ES_tradnl" sz="1500" dirty="0">
                <a:latin typeface="Arial"/>
                <a:cs typeface="Arial"/>
              </a:rPr>
              <a:t>plantearon los siguientes desafíos </a:t>
            </a:r>
            <a:r>
              <a:rPr lang="es-ES_tradnl" sz="1500" dirty="0" smtClean="0">
                <a:latin typeface="Arial"/>
                <a:cs typeface="Arial"/>
              </a:rPr>
              <a:t>:</a:t>
            </a:r>
          </a:p>
          <a:p>
            <a:pPr lvl="3">
              <a:buFont typeface="Wingdings" panose="05000000000000000000" pitchFamily="2" charset="2"/>
              <a:buChar char="ü"/>
            </a:pPr>
            <a:r>
              <a:rPr lang="es-ES_tradnl" sz="1500" dirty="0" smtClean="0">
                <a:latin typeface="Arial"/>
                <a:cs typeface="Arial"/>
              </a:rPr>
              <a:t>Apertura </a:t>
            </a:r>
            <a:r>
              <a:rPr lang="es-ES_tradnl" sz="1500" dirty="0">
                <a:latin typeface="Arial"/>
                <a:cs typeface="Arial"/>
              </a:rPr>
              <a:t>de cuentas mediante autenticación </a:t>
            </a:r>
            <a:r>
              <a:rPr lang="es-ES_tradnl" sz="1500" dirty="0" smtClean="0">
                <a:latin typeface="Arial"/>
                <a:cs typeface="Arial"/>
              </a:rPr>
              <a:t>biométrica facial.</a:t>
            </a:r>
            <a:endParaRPr lang="es-ES_tradnl" sz="1500" dirty="0" smtClean="0">
              <a:latin typeface="Arial"/>
              <a:cs typeface="Arial"/>
            </a:endParaRPr>
          </a:p>
          <a:p>
            <a:pPr lvl="3">
              <a:buFont typeface="Wingdings" panose="05000000000000000000" pitchFamily="2" charset="2"/>
              <a:buChar char="ü"/>
            </a:pPr>
            <a:r>
              <a:rPr lang="es-ES_tradnl" sz="1500" dirty="0" smtClean="0">
                <a:latin typeface="Arial"/>
                <a:cs typeface="Arial"/>
              </a:rPr>
              <a:t>Marketing </a:t>
            </a:r>
            <a:r>
              <a:rPr lang="es-ES_tradnl" sz="1500" dirty="0">
                <a:latin typeface="Arial"/>
                <a:cs typeface="Arial"/>
              </a:rPr>
              <a:t>BIG Data </a:t>
            </a:r>
            <a:r>
              <a:rPr lang="es-ES_tradnl" sz="1500" dirty="0" smtClean="0">
                <a:latin typeface="Arial"/>
                <a:cs typeface="Arial"/>
              </a:rPr>
              <a:t>.</a:t>
            </a:r>
            <a:endParaRPr lang="es-ES_tradnl" sz="1500" dirty="0" smtClean="0">
              <a:latin typeface="Arial"/>
              <a:cs typeface="Arial"/>
            </a:endParaRPr>
          </a:p>
          <a:p>
            <a:pPr lvl="3">
              <a:buFont typeface="Wingdings" panose="05000000000000000000" pitchFamily="2" charset="2"/>
              <a:buChar char="ü"/>
            </a:pPr>
            <a:r>
              <a:rPr lang="es-ES_tradnl" sz="1500" dirty="0" smtClean="0">
                <a:latin typeface="Arial"/>
                <a:cs typeface="Arial"/>
              </a:rPr>
              <a:t>Robots </a:t>
            </a:r>
            <a:r>
              <a:rPr lang="es-ES_tradnl" sz="1500" dirty="0">
                <a:latin typeface="Arial"/>
                <a:cs typeface="Arial"/>
              </a:rPr>
              <a:t>que interactúen con medios </a:t>
            </a:r>
            <a:r>
              <a:rPr lang="es-ES_tradnl" sz="1500" dirty="0" smtClean="0">
                <a:latin typeface="Arial"/>
                <a:cs typeface="Arial"/>
              </a:rPr>
              <a:t>sociales.</a:t>
            </a:r>
          </a:p>
          <a:p>
            <a:pPr lvl="3">
              <a:buFont typeface="Wingdings" panose="05000000000000000000" pitchFamily="2" charset="2"/>
              <a:buChar char="ü"/>
            </a:pPr>
            <a:r>
              <a:rPr lang="es-ES_tradnl" sz="1500" dirty="0" smtClean="0">
                <a:latin typeface="Arial"/>
                <a:cs typeface="Arial"/>
              </a:rPr>
              <a:t>Módulo </a:t>
            </a:r>
            <a:r>
              <a:rPr lang="es-ES_tradnl" sz="1500" dirty="0">
                <a:latin typeface="Arial"/>
                <a:cs typeface="Arial"/>
              </a:rPr>
              <a:t>de gestión de oferta de bienes (BNB Ventas/Ofertas).</a:t>
            </a:r>
          </a:p>
          <a:p>
            <a:pPr lvl="2">
              <a:buFont typeface="Wingdings" panose="05000000000000000000" pitchFamily="2" charset="2"/>
              <a:buChar char="ü"/>
            </a:pPr>
            <a:endParaRPr lang="es-ES_tradnl" dirty="0"/>
          </a:p>
          <a:p>
            <a:pPr marL="457200" lvl="1" indent="0">
              <a:buNone/>
            </a:pPr>
            <a:endParaRPr lang="es-ES_tradnl" sz="2400" dirty="0">
              <a:solidFill>
                <a:schemeClr val="bg1">
                  <a:lumMod val="50000"/>
                </a:schemeClr>
              </a:solidFill>
              <a:latin typeface="Arial" charset="0"/>
              <a:ea typeface="Arial" charset="0"/>
              <a:cs typeface="Arial" charset="0"/>
            </a:endParaRPr>
          </a:p>
          <a:p>
            <a:pPr marL="457200" lvl="1" indent="0">
              <a:buNone/>
            </a:pPr>
            <a:endParaRPr lang="es-BO" dirty="0"/>
          </a:p>
          <a:p>
            <a:endParaRPr lang="es-BO" dirty="0"/>
          </a:p>
        </p:txBody>
      </p:sp>
      <p:sp>
        <p:nvSpPr>
          <p:cNvPr id="7" name="Título 6"/>
          <p:cNvSpPr txBox="1">
            <a:spLocks noGrp="1"/>
          </p:cNvSpPr>
          <p:nvPr>
            <p:ph type="title"/>
          </p:nvPr>
        </p:nvSpPr>
        <p:spPr>
          <a:xfrm>
            <a:off x="685800" y="462304"/>
            <a:ext cx="6944197" cy="656590"/>
          </a:xfrm>
          <a:prstGeom prst="rect">
            <a:avLst/>
          </a:prstGeom>
          <a:noFill/>
        </p:spPr>
        <p:txBody>
          <a:bodyPr wrap="none" rtlCol="0">
            <a:spAutoFit/>
          </a:bodyPr>
          <a:lstStyle/>
          <a:p>
            <a:r>
              <a:rPr lang="es-ES_tradnl" sz="4000" b="1" dirty="0" smtClean="0">
                <a:solidFill>
                  <a:srgbClr val="008000"/>
                </a:solidFill>
                <a:latin typeface="Arial"/>
                <a:ea typeface="Arial" charset="0"/>
                <a:cs typeface="Arial"/>
              </a:rPr>
              <a:t>MODELO DE </a:t>
            </a:r>
            <a:r>
              <a:rPr lang="es-ES_tradnl" sz="3733" b="1" dirty="0" smtClean="0">
                <a:solidFill>
                  <a:srgbClr val="262626"/>
                </a:solidFill>
                <a:latin typeface="Arial"/>
                <a:ea typeface="Arial" charset="0"/>
                <a:cs typeface="Arial"/>
              </a:rPr>
              <a:t>ACELERACIÓN</a:t>
            </a:r>
            <a:endParaRPr lang="es-ES_tradnl" sz="3733" b="1" dirty="0">
              <a:solidFill>
                <a:srgbClr val="262626"/>
              </a:solidFill>
              <a:latin typeface="Arial"/>
              <a:ea typeface="Arial" charset="0"/>
              <a:cs typeface="Arial"/>
            </a:endParaRPr>
          </a:p>
        </p:txBody>
      </p:sp>
      <p:sp>
        <p:nvSpPr>
          <p:cNvPr id="15" name="Elipse 4"/>
          <p:cNvSpPr/>
          <p:nvPr/>
        </p:nvSpPr>
        <p:spPr>
          <a:xfrm>
            <a:off x="1676851" y="4801051"/>
            <a:ext cx="1473885" cy="14738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1485" tIns="82550" rIns="131485" bIns="82550" numCol="1" spcCol="1270" anchor="ctr" anchorCtr="0">
            <a:noAutofit/>
          </a:bodyPr>
          <a:lstStyle/>
          <a:p>
            <a:pPr lvl="0" algn="ctr" defTabSz="2889250">
              <a:lnSpc>
                <a:spcPct val="90000"/>
              </a:lnSpc>
              <a:spcBef>
                <a:spcPct val="0"/>
              </a:spcBef>
              <a:spcAft>
                <a:spcPct val="35000"/>
              </a:spcAft>
            </a:pPr>
            <a:endParaRPr lang="es-BO" sz="6500" kern="1200" dirty="0"/>
          </a:p>
        </p:txBody>
      </p:sp>
      <p:pic>
        <p:nvPicPr>
          <p:cNvPr id="2" name="Imagen 1" descr="Presentacion Colombia 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2168456"/>
            <a:ext cx="3364992" cy="3986784"/>
          </a:xfrm>
          <a:prstGeom prst="rect">
            <a:avLst/>
          </a:prstGeom>
        </p:spPr>
      </p:pic>
    </p:spTree>
    <p:extLst>
      <p:ext uri="{BB962C8B-B14F-4D97-AF65-F5344CB8AC3E}">
        <p14:creationId xmlns:p14="http://schemas.microsoft.com/office/powerpoint/2010/main" val="1707540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78"/>
            <a:ext cx="12192000" cy="6867478"/>
          </a:xfrm>
          <a:prstGeom prst="rect">
            <a:avLst/>
          </a:prstGeom>
        </p:spPr>
      </p:pic>
      <p:sp>
        <p:nvSpPr>
          <p:cNvPr id="2" name="AutoShape 2" descr="Resultado de imagen para robotizacion de proces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CuadroTexto 13"/>
          <p:cNvSpPr txBox="1"/>
          <p:nvPr/>
        </p:nvSpPr>
        <p:spPr>
          <a:xfrm>
            <a:off x="762000" y="384433"/>
            <a:ext cx="8050000" cy="584776"/>
          </a:xfrm>
          <a:prstGeom prst="rect">
            <a:avLst/>
          </a:prstGeom>
          <a:noFill/>
        </p:spPr>
        <p:txBody>
          <a:bodyPr wrap="none" rtlCol="0">
            <a:spAutoFit/>
          </a:bodyPr>
          <a:lstStyle/>
          <a:p>
            <a:r>
              <a:rPr lang="es-ES_tradnl" sz="3200" b="1" dirty="0" smtClean="0">
                <a:solidFill>
                  <a:srgbClr val="008000"/>
                </a:solidFill>
                <a:latin typeface="Arial"/>
                <a:ea typeface="Arial" charset="0"/>
                <a:cs typeface="Arial"/>
              </a:rPr>
              <a:t>MODELO DE </a:t>
            </a:r>
            <a:r>
              <a:rPr lang="es-ES_tradnl" sz="3200" b="1" dirty="0" smtClean="0">
                <a:solidFill>
                  <a:srgbClr val="262626"/>
                </a:solidFill>
                <a:latin typeface="Arial"/>
                <a:ea typeface="Arial" charset="0"/>
                <a:cs typeface="Arial"/>
              </a:rPr>
              <a:t>INNOVACIÓN CON TU ADN</a:t>
            </a:r>
            <a:endParaRPr lang="es-ES_tradnl" sz="3200" b="1" dirty="0">
              <a:solidFill>
                <a:srgbClr val="262626"/>
              </a:solidFill>
              <a:latin typeface="Arial"/>
              <a:ea typeface="Arial" charset="0"/>
              <a:cs typeface="Arial"/>
            </a:endParaRPr>
          </a:p>
        </p:txBody>
      </p:sp>
      <p:sp>
        <p:nvSpPr>
          <p:cNvPr id="11" name="Marcador de contenido 11"/>
          <p:cNvSpPr>
            <a:spLocks noGrp="1"/>
          </p:cNvSpPr>
          <p:nvPr>
            <p:ph sz="quarter" idx="4"/>
          </p:nvPr>
        </p:nvSpPr>
        <p:spPr>
          <a:xfrm>
            <a:off x="838200" y="1383368"/>
            <a:ext cx="3962400" cy="5029200"/>
          </a:xfrm>
        </p:spPr>
        <p:txBody>
          <a:bodyPr>
            <a:noAutofit/>
          </a:bodyPr>
          <a:lstStyle/>
          <a:p>
            <a:r>
              <a:rPr lang="es-BO" sz="1800" dirty="0">
                <a:solidFill>
                  <a:schemeClr val="tx1">
                    <a:lumMod val="75000"/>
                    <a:lumOff val="25000"/>
                  </a:schemeClr>
                </a:solidFill>
                <a:latin typeface="Arial"/>
                <a:cs typeface="Arial"/>
              </a:rPr>
              <a:t>Primer Chat Bot de Bolivia</a:t>
            </a:r>
          </a:p>
          <a:p>
            <a:r>
              <a:rPr lang="es-BO" sz="1800" dirty="0">
                <a:solidFill>
                  <a:schemeClr val="tx1">
                    <a:lumMod val="75000"/>
                    <a:lumOff val="25000"/>
                  </a:schemeClr>
                </a:solidFill>
                <a:latin typeface="Arial"/>
                <a:cs typeface="Arial"/>
              </a:rPr>
              <a:t>Utiliza inteligencia Artificial para su Funcionamiento</a:t>
            </a:r>
          </a:p>
          <a:p>
            <a:r>
              <a:rPr lang="es-BO" sz="1800" dirty="0">
                <a:solidFill>
                  <a:schemeClr val="tx1">
                    <a:lumMod val="75000"/>
                    <a:lumOff val="25000"/>
                  </a:schemeClr>
                </a:solidFill>
                <a:latin typeface="Arial"/>
                <a:cs typeface="Arial"/>
              </a:rPr>
              <a:t>Cuenta con un sistema de aprendizaje</a:t>
            </a:r>
          </a:p>
          <a:p>
            <a:r>
              <a:rPr lang="es-BO" sz="1800" dirty="0">
                <a:solidFill>
                  <a:schemeClr val="tx1">
                    <a:lumMod val="75000"/>
                    <a:lumOff val="25000"/>
                  </a:schemeClr>
                </a:solidFill>
                <a:latin typeface="Arial"/>
                <a:cs typeface="Arial"/>
              </a:rPr>
              <a:t>Descongestiona el Contact Center</a:t>
            </a:r>
          </a:p>
          <a:p>
            <a:r>
              <a:rPr lang="es-BO" sz="1800" dirty="0">
                <a:solidFill>
                  <a:schemeClr val="tx1">
                    <a:lumMod val="75000"/>
                    <a:lumOff val="25000"/>
                  </a:schemeClr>
                </a:solidFill>
                <a:latin typeface="Arial"/>
                <a:cs typeface="Arial"/>
              </a:rPr>
              <a:t>Disponible 24 Horas, 7días a la semana, 365 días al año</a:t>
            </a:r>
          </a:p>
          <a:p>
            <a:r>
              <a:rPr lang="es-BO" sz="1800" dirty="0">
                <a:solidFill>
                  <a:schemeClr val="tx1">
                    <a:lumMod val="75000"/>
                    <a:lumOff val="25000"/>
                  </a:schemeClr>
                </a:solidFill>
                <a:latin typeface="Arial"/>
                <a:cs typeface="Arial"/>
              </a:rPr>
              <a:t>Sin costo alguno</a:t>
            </a:r>
          </a:p>
          <a:p>
            <a:r>
              <a:rPr lang="es-BO" sz="1800" dirty="0">
                <a:solidFill>
                  <a:schemeClr val="tx1">
                    <a:lumMod val="75000"/>
                    <a:lumOff val="25000"/>
                  </a:schemeClr>
                </a:solidFill>
                <a:latin typeface="Arial"/>
                <a:cs typeface="Arial"/>
              </a:rPr>
              <a:t>Información en línea totalmente segura</a:t>
            </a:r>
          </a:p>
          <a:p>
            <a:r>
              <a:rPr lang="es-BO" sz="1800" dirty="0">
                <a:solidFill>
                  <a:schemeClr val="tx1">
                    <a:lumMod val="75000"/>
                    <a:lumOff val="25000"/>
                  </a:schemeClr>
                </a:solidFill>
                <a:latin typeface="Arial"/>
                <a:cs typeface="Arial"/>
              </a:rPr>
              <a:t>Acceso desde cualquier lugar</a:t>
            </a:r>
          </a:p>
          <a:p>
            <a:r>
              <a:rPr lang="es-BO" sz="1800" dirty="0">
                <a:solidFill>
                  <a:schemeClr val="tx1">
                    <a:lumMod val="75000"/>
                    <a:lumOff val="25000"/>
                  </a:schemeClr>
                </a:solidFill>
                <a:latin typeface="Arial"/>
                <a:cs typeface="Arial"/>
              </a:rPr>
              <a:t>Provee información a clientes y usuarios</a:t>
            </a:r>
          </a:p>
        </p:txBody>
      </p:sp>
      <p:pic>
        <p:nvPicPr>
          <p:cNvPr id="3" name="Imagen 2" descr="carlit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084" y="1165707"/>
            <a:ext cx="3653552" cy="2454364"/>
          </a:xfrm>
          <a:prstGeom prst="rect">
            <a:avLst/>
          </a:prstGeom>
        </p:spPr>
      </p:pic>
      <p:pic>
        <p:nvPicPr>
          <p:cNvPr id="4" name="Imagen 3" descr="Presentacion Colombia 1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2" y="4191000"/>
            <a:ext cx="6997278" cy="2338311"/>
          </a:xfrm>
          <a:prstGeom prst="rect">
            <a:avLst/>
          </a:prstGeom>
        </p:spPr>
      </p:pic>
    </p:spTree>
    <p:extLst>
      <p:ext uri="{BB962C8B-B14F-4D97-AF65-F5344CB8AC3E}">
        <p14:creationId xmlns:p14="http://schemas.microsoft.com/office/powerpoint/2010/main" val="4066136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nueva presentacion 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4"/>
            <a:ext cx="12201478" cy="68580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descr="Resultado de imagen para robotizacion de proces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CuadroTexto 13"/>
          <p:cNvSpPr txBox="1"/>
          <p:nvPr/>
        </p:nvSpPr>
        <p:spPr>
          <a:xfrm>
            <a:off x="762000" y="441296"/>
            <a:ext cx="9278958" cy="661720"/>
          </a:xfrm>
          <a:prstGeom prst="rect">
            <a:avLst/>
          </a:prstGeom>
          <a:noFill/>
        </p:spPr>
        <p:txBody>
          <a:bodyPr wrap="none" rtlCol="0">
            <a:spAutoFit/>
          </a:bodyPr>
          <a:lstStyle/>
          <a:p>
            <a:r>
              <a:rPr lang="es-ES_tradnl" sz="3700" b="1" dirty="0" smtClean="0">
                <a:solidFill>
                  <a:srgbClr val="008000"/>
                </a:solidFill>
                <a:latin typeface="Arial"/>
                <a:ea typeface="Arial" charset="0"/>
                <a:cs typeface="Arial"/>
              </a:rPr>
              <a:t>MODELO DE </a:t>
            </a:r>
            <a:r>
              <a:rPr lang="es-ES_tradnl" sz="3700" b="1" dirty="0" smtClean="0">
                <a:solidFill>
                  <a:schemeClr val="tx1">
                    <a:lumMod val="85000"/>
                    <a:lumOff val="15000"/>
                  </a:schemeClr>
                </a:solidFill>
                <a:latin typeface="Arial"/>
                <a:ea typeface="Arial" charset="0"/>
                <a:cs typeface="Arial"/>
              </a:rPr>
              <a:t>INNOVACIÓN CON TU ADN</a:t>
            </a:r>
            <a:endParaRPr lang="es-ES_tradnl" sz="3700" b="1" dirty="0">
              <a:solidFill>
                <a:schemeClr val="tx1">
                  <a:lumMod val="85000"/>
                  <a:lumOff val="15000"/>
                </a:schemeClr>
              </a:solidFill>
              <a:latin typeface="Arial"/>
              <a:ea typeface="Arial" charset="0"/>
              <a:cs typeface="Arial"/>
            </a:endParaRPr>
          </a:p>
        </p:txBody>
      </p:sp>
      <p:sp>
        <p:nvSpPr>
          <p:cNvPr id="9" name="Marcador de contenido 11"/>
          <p:cNvSpPr>
            <a:spLocks noGrp="1"/>
          </p:cNvSpPr>
          <p:nvPr>
            <p:ph sz="quarter" idx="4"/>
          </p:nvPr>
        </p:nvSpPr>
        <p:spPr>
          <a:xfrm>
            <a:off x="381000" y="2198414"/>
            <a:ext cx="4419600" cy="5334000"/>
          </a:xfrm>
        </p:spPr>
        <p:txBody>
          <a:bodyPr>
            <a:normAutofit/>
          </a:bodyPr>
          <a:lstStyle/>
          <a:p>
            <a:pPr marL="457200" lvl="1" indent="0">
              <a:buNone/>
            </a:pPr>
            <a:r>
              <a:rPr lang="es-BO" sz="2400" dirty="0">
                <a:solidFill>
                  <a:schemeClr val="tx1">
                    <a:lumMod val="65000"/>
                    <a:lumOff val="35000"/>
                  </a:schemeClr>
                </a:solidFill>
                <a:latin typeface="Arial"/>
                <a:cs typeface="Arial"/>
              </a:rPr>
              <a:t>No existe una regla que solamente se pueda adoptar un modelo, es necesario incursionar en distintos modelos para personalizar tu modelo de innovación que tendrá tu ADN, siendo el factor diferenciador de otras </a:t>
            </a:r>
            <a:r>
              <a:rPr lang="es-BO" sz="2400" dirty="0" smtClean="0">
                <a:solidFill>
                  <a:schemeClr val="tx1">
                    <a:lumMod val="65000"/>
                    <a:lumOff val="35000"/>
                  </a:schemeClr>
                </a:solidFill>
                <a:latin typeface="Arial"/>
                <a:cs typeface="Arial"/>
              </a:rPr>
              <a:t>Instituciones Bancarias.</a:t>
            </a:r>
            <a:endParaRPr lang="es-BO" sz="2400" dirty="0">
              <a:solidFill>
                <a:schemeClr val="tx1">
                  <a:lumMod val="65000"/>
                  <a:lumOff val="35000"/>
                </a:schemeClr>
              </a:solidFill>
              <a:latin typeface="Arial"/>
              <a:cs typeface="Arial"/>
            </a:endParaRPr>
          </a:p>
        </p:txBody>
      </p:sp>
      <p:pic>
        <p:nvPicPr>
          <p:cNvPr id="6" name="Imagen 5" descr="Presentacion Colombia 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160505"/>
            <a:ext cx="6510528" cy="3974321"/>
          </a:xfrm>
          <a:prstGeom prst="rect">
            <a:avLst/>
          </a:prstGeom>
        </p:spPr>
      </p:pic>
    </p:spTree>
    <p:extLst>
      <p:ext uri="{BB962C8B-B14F-4D97-AF65-F5344CB8AC3E}">
        <p14:creationId xmlns:p14="http://schemas.microsoft.com/office/powerpoint/2010/main" val="252759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n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58"/>
            <a:ext cx="12205367" cy="6978316"/>
          </a:xfrm>
          <a:prstGeom prst="rect">
            <a:avLst/>
          </a:prstGeom>
        </p:spPr>
      </p:pic>
      <p:sp>
        <p:nvSpPr>
          <p:cNvPr id="2" name="Título 1"/>
          <p:cNvSpPr>
            <a:spLocks noGrp="1"/>
          </p:cNvSpPr>
          <p:nvPr>
            <p:ph type="ctrTitle"/>
          </p:nvPr>
        </p:nvSpPr>
        <p:spPr>
          <a:xfrm>
            <a:off x="1871577" y="1186323"/>
            <a:ext cx="7722997" cy="1938424"/>
          </a:xfrm>
        </p:spPr>
        <p:txBody>
          <a:bodyPr>
            <a:normAutofit fontScale="90000"/>
          </a:bodyPr>
          <a:lstStyle/>
          <a:p>
            <a:pPr algn="l"/>
            <a:r>
              <a:rPr lang="es-ES" sz="7000" b="1" dirty="0" smtClean="0">
                <a:solidFill>
                  <a:srgbClr val="05E932"/>
                </a:solidFill>
                <a:latin typeface="Arial"/>
                <a:cs typeface="Arial"/>
              </a:rPr>
              <a:t>TRANSFORMAMOS</a:t>
            </a:r>
            <a:endParaRPr lang="es-ES" sz="7000" b="1" dirty="0">
              <a:solidFill>
                <a:srgbClr val="05E932"/>
              </a:solidFill>
              <a:latin typeface="Arial"/>
              <a:cs typeface="Arial"/>
            </a:endParaRPr>
          </a:p>
        </p:txBody>
      </p:sp>
      <p:sp>
        <p:nvSpPr>
          <p:cNvPr id="3" name="Subtítulo 2"/>
          <p:cNvSpPr>
            <a:spLocks noGrp="1"/>
          </p:cNvSpPr>
          <p:nvPr>
            <p:ph type="subTitle" idx="1"/>
          </p:nvPr>
        </p:nvSpPr>
        <p:spPr>
          <a:xfrm>
            <a:off x="1951790" y="3735724"/>
            <a:ext cx="9144000" cy="1655762"/>
          </a:xfrm>
        </p:spPr>
        <p:txBody>
          <a:bodyPr>
            <a:normAutofit/>
          </a:bodyPr>
          <a:lstStyle/>
          <a:p>
            <a:pPr algn="l"/>
            <a:r>
              <a:rPr lang="es-ES" sz="4800" b="1" dirty="0">
                <a:solidFill>
                  <a:schemeClr val="bg1"/>
                </a:solidFill>
                <a:latin typeface="Arial"/>
                <a:cs typeface="Arial"/>
              </a:rPr>
              <a:t>LA EXPERIENCIA DEL CLIENTE</a:t>
            </a:r>
          </a:p>
        </p:txBody>
      </p:sp>
      <p:pic>
        <p:nvPicPr>
          <p:cNvPr id="8" name="Imagen 7" descr="logo innova blanc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36" y="5842000"/>
            <a:ext cx="2178088" cy="654214"/>
          </a:xfrm>
          <a:prstGeom prst="rect">
            <a:avLst/>
          </a:prstGeom>
        </p:spPr>
      </p:pic>
    </p:spTree>
    <p:extLst>
      <p:ext uri="{BB962C8B-B14F-4D97-AF65-F5344CB8AC3E}">
        <p14:creationId xmlns:p14="http://schemas.microsoft.com/office/powerpoint/2010/main" val="2771830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6" y="0"/>
            <a:ext cx="12150207"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399" y="5848392"/>
            <a:ext cx="1667873" cy="500966"/>
          </a:xfrm>
          <a:prstGeom prst="rect">
            <a:avLst/>
          </a:prstGeom>
        </p:spPr>
      </p:pic>
      <p:sp>
        <p:nvSpPr>
          <p:cNvPr id="5" name="Título 1"/>
          <p:cNvSpPr>
            <a:spLocks noGrp="1"/>
          </p:cNvSpPr>
          <p:nvPr>
            <p:ph type="ctrTitle"/>
          </p:nvPr>
        </p:nvSpPr>
        <p:spPr>
          <a:xfrm>
            <a:off x="-995168" y="-775476"/>
            <a:ext cx="7232317" cy="1938424"/>
          </a:xfrm>
        </p:spPr>
        <p:txBody>
          <a:bodyPr>
            <a:normAutofit/>
          </a:bodyPr>
          <a:lstStyle/>
          <a:p>
            <a:r>
              <a:rPr lang="es-ES" sz="4800" b="1" dirty="0">
                <a:solidFill>
                  <a:srgbClr val="008000"/>
                </a:solidFill>
                <a:latin typeface="Arial"/>
                <a:cs typeface="Arial"/>
              </a:rPr>
              <a:t>TRANSFORME</a:t>
            </a:r>
            <a:endParaRPr lang="es-ES" sz="4800" dirty="0">
              <a:solidFill>
                <a:srgbClr val="008000"/>
              </a:solidFill>
            </a:endParaRPr>
          </a:p>
        </p:txBody>
      </p:sp>
      <p:sp>
        <p:nvSpPr>
          <p:cNvPr id="7" name="Subtítulo 2"/>
          <p:cNvSpPr>
            <a:spLocks noGrp="1"/>
          </p:cNvSpPr>
          <p:nvPr>
            <p:ph type="subTitle" idx="1"/>
          </p:nvPr>
        </p:nvSpPr>
        <p:spPr>
          <a:xfrm>
            <a:off x="4738262" y="532402"/>
            <a:ext cx="9144000" cy="1655762"/>
          </a:xfrm>
        </p:spPr>
        <p:txBody>
          <a:bodyPr>
            <a:normAutofit/>
          </a:bodyPr>
          <a:lstStyle/>
          <a:p>
            <a:pPr algn="l"/>
            <a:r>
              <a:rPr lang="es-ES" sz="3600" b="1" dirty="0">
                <a:solidFill>
                  <a:schemeClr val="bg2">
                    <a:lumMod val="25000"/>
                  </a:schemeClr>
                </a:solidFill>
                <a:latin typeface="Arial"/>
                <a:cs typeface="Arial"/>
              </a:rPr>
              <a:t>LA EXPERIENCIA DEL CLIENTE</a:t>
            </a:r>
          </a:p>
        </p:txBody>
      </p:sp>
    </p:spTree>
    <p:extLst>
      <p:ext uri="{BB962C8B-B14F-4D97-AF65-F5344CB8AC3E}">
        <p14:creationId xmlns:p14="http://schemas.microsoft.com/office/powerpoint/2010/main" val="2207272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nueva presentacion 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54" y="161"/>
            <a:ext cx="12296253" cy="688158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399" y="5848392"/>
            <a:ext cx="1667873" cy="500966"/>
          </a:xfrm>
          <a:prstGeom prst="rect">
            <a:avLst/>
          </a:prstGeom>
        </p:spPr>
      </p:pic>
      <p:sp>
        <p:nvSpPr>
          <p:cNvPr id="5" name="Título 1"/>
          <p:cNvSpPr>
            <a:spLocks noGrp="1"/>
          </p:cNvSpPr>
          <p:nvPr>
            <p:ph type="ctrTitle"/>
          </p:nvPr>
        </p:nvSpPr>
        <p:spPr>
          <a:xfrm>
            <a:off x="293812" y="-902872"/>
            <a:ext cx="9980119" cy="1964327"/>
          </a:xfrm>
        </p:spPr>
        <p:txBody>
          <a:bodyPr>
            <a:normAutofit/>
          </a:bodyPr>
          <a:lstStyle/>
          <a:p>
            <a:r>
              <a:rPr lang="es-ES" sz="3200" b="1" dirty="0">
                <a:solidFill>
                  <a:srgbClr val="008000"/>
                </a:solidFill>
                <a:latin typeface="Arial"/>
                <a:cs typeface="Arial"/>
              </a:rPr>
              <a:t>DISEÑO DE SERVICIO EN TRANSFORMACIÓN</a:t>
            </a:r>
            <a:endParaRPr lang="es-ES" sz="3200" dirty="0">
              <a:solidFill>
                <a:srgbClr val="008000"/>
              </a:solidFill>
            </a:endParaRPr>
          </a:p>
        </p:txBody>
      </p:sp>
      <p:sp>
        <p:nvSpPr>
          <p:cNvPr id="4" name="Subtítulo 3"/>
          <p:cNvSpPr>
            <a:spLocks noGrp="1"/>
          </p:cNvSpPr>
          <p:nvPr>
            <p:ph type="subTitle" idx="1"/>
          </p:nvPr>
        </p:nvSpPr>
        <p:spPr>
          <a:xfrm>
            <a:off x="1533478" y="4557026"/>
            <a:ext cx="9144000" cy="1655762"/>
          </a:xfrm>
        </p:spPr>
        <p:txBody>
          <a:bodyPr/>
          <a:lstStyle/>
          <a:p>
            <a:r>
              <a:rPr lang="es-ES" b="1" dirty="0" smtClean="0">
                <a:solidFill>
                  <a:srgbClr val="FFFFFF"/>
                </a:solidFill>
              </a:rPr>
              <a:t>TECNOLOGÍA</a:t>
            </a:r>
            <a:endParaRPr lang="es-ES" b="1" dirty="0">
              <a:solidFill>
                <a:srgbClr val="FFFFFF"/>
              </a:solidFill>
            </a:endParaRPr>
          </a:p>
        </p:txBody>
      </p:sp>
      <p:sp>
        <p:nvSpPr>
          <p:cNvPr id="8" name="Título 1"/>
          <p:cNvSpPr txBox="1">
            <a:spLocks/>
          </p:cNvSpPr>
          <p:nvPr/>
        </p:nvSpPr>
        <p:spPr>
          <a:xfrm>
            <a:off x="682402" y="-305038"/>
            <a:ext cx="10749336" cy="22099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200" b="1" dirty="0" smtClean="0">
                <a:solidFill>
                  <a:schemeClr val="bg2">
                    <a:lumMod val="25000"/>
                  </a:schemeClr>
                </a:solidFill>
                <a:latin typeface="Arial"/>
                <a:cs typeface="Arial"/>
              </a:rPr>
              <a:t>CUSTOMER </a:t>
            </a:r>
            <a:r>
              <a:rPr lang="es-ES" sz="3200" b="1" dirty="0">
                <a:solidFill>
                  <a:schemeClr val="bg2">
                    <a:lumMod val="25000"/>
                  </a:schemeClr>
                </a:solidFill>
                <a:latin typeface="Arial"/>
                <a:cs typeface="Arial"/>
              </a:rPr>
              <a:t>JOURNEY EN TRANSFORMACIÓN DIGITAL</a:t>
            </a:r>
            <a:endParaRPr lang="es-ES" sz="3200" dirty="0">
              <a:solidFill>
                <a:schemeClr val="bg2">
                  <a:lumMod val="25000"/>
                </a:schemeClr>
              </a:solidFill>
            </a:endParaRPr>
          </a:p>
        </p:txBody>
      </p:sp>
      <p:sp>
        <p:nvSpPr>
          <p:cNvPr id="9" name="Subtítulo 3"/>
          <p:cNvSpPr txBox="1">
            <a:spLocks/>
          </p:cNvSpPr>
          <p:nvPr/>
        </p:nvSpPr>
        <p:spPr>
          <a:xfrm>
            <a:off x="1610055" y="566662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smtClean="0">
                <a:solidFill>
                  <a:srgbClr val="FFFFFF"/>
                </a:solidFill>
              </a:rPr>
              <a:t>DATA</a:t>
            </a:r>
          </a:p>
          <a:p>
            <a:endParaRPr lang="es-ES" b="1" dirty="0">
              <a:solidFill>
                <a:srgbClr val="FFFFFF"/>
              </a:solidFill>
            </a:endParaRPr>
          </a:p>
        </p:txBody>
      </p:sp>
    </p:spTree>
    <p:extLst>
      <p:ext uri="{BB962C8B-B14F-4D97-AF65-F5344CB8AC3E}">
        <p14:creationId xmlns:p14="http://schemas.microsoft.com/office/powerpoint/2010/main" val="3117428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nueva presentacion 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4"/>
            <a:ext cx="12201478" cy="6858000"/>
          </a:xfrm>
          <a:prstGeom prst="rect">
            <a:avLst/>
          </a:prstGeom>
        </p:spPr>
      </p:pic>
      <p:pic>
        <p:nvPicPr>
          <p:cNvPr id="11" name="Imagen 10"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8433" y="-1"/>
            <a:ext cx="12248868" cy="687695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399" y="5401939"/>
            <a:ext cx="1667873" cy="947419"/>
          </a:xfrm>
          <a:prstGeom prst="rect">
            <a:avLst/>
          </a:prstGeom>
        </p:spPr>
      </p:pic>
      <p:sp>
        <p:nvSpPr>
          <p:cNvPr id="12" name="Título 1"/>
          <p:cNvSpPr txBox="1">
            <a:spLocks/>
          </p:cNvSpPr>
          <p:nvPr/>
        </p:nvSpPr>
        <p:spPr>
          <a:xfrm>
            <a:off x="473890" y="-870249"/>
            <a:ext cx="7232317" cy="1938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a:solidFill>
                  <a:srgbClr val="008000"/>
                </a:solidFill>
                <a:latin typeface="Arial"/>
                <a:cs typeface="Arial"/>
              </a:rPr>
              <a:t>LA TRANSFORMACIÓN DIGITAL</a:t>
            </a:r>
            <a:endParaRPr lang="es-ES" sz="3200" dirty="0">
              <a:solidFill>
                <a:srgbClr val="008000"/>
              </a:solidFill>
            </a:endParaRPr>
          </a:p>
        </p:txBody>
      </p:sp>
      <p:sp>
        <p:nvSpPr>
          <p:cNvPr id="13" name="Subtítulo 2"/>
          <p:cNvSpPr txBox="1">
            <a:spLocks/>
          </p:cNvSpPr>
          <p:nvPr/>
        </p:nvSpPr>
        <p:spPr>
          <a:xfrm>
            <a:off x="871321" y="920970"/>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chemeClr val="tx1">
                    <a:lumMod val="85000"/>
                    <a:lumOff val="15000"/>
                  </a:schemeClr>
                </a:solidFill>
                <a:latin typeface="Arial"/>
                <a:cs typeface="Arial"/>
              </a:rPr>
              <a:t>IMPACTA EL CUSTOMER JOURNEY</a:t>
            </a:r>
          </a:p>
        </p:txBody>
      </p:sp>
      <p:sp>
        <p:nvSpPr>
          <p:cNvPr id="14" name="object 2"/>
          <p:cNvSpPr txBox="1">
            <a:spLocks/>
          </p:cNvSpPr>
          <p:nvPr/>
        </p:nvSpPr>
        <p:spPr>
          <a:xfrm>
            <a:off x="1441964" y="2355378"/>
            <a:ext cx="9884003" cy="4429931"/>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gn="l">
              <a:lnSpc>
                <a:spcPct val="90100"/>
              </a:lnSpc>
              <a:spcBef>
                <a:spcPts val="385"/>
              </a:spcBef>
            </a:pPr>
            <a:r>
              <a:rPr lang="es-ES" spc="-130" dirty="0" smtClean="0">
                <a:solidFill>
                  <a:schemeClr val="bg2">
                    <a:lumMod val="25000"/>
                  </a:schemeClr>
                </a:solidFill>
                <a:latin typeface="Arial"/>
                <a:cs typeface="Arial"/>
              </a:rPr>
              <a:t>Identificamos los procesos que tienen mayor impacto en el Banco desde el punto de vista del cliente. Fueron los primeros en ser atendidos para lograr el mayor impacto.</a:t>
            </a:r>
            <a:endParaRPr lang="es-ES" spc="-130" dirty="0">
              <a:solidFill>
                <a:schemeClr val="bg2">
                  <a:lumMod val="25000"/>
                </a:schemeClr>
              </a:solidFill>
              <a:latin typeface="Arial"/>
              <a:cs typeface="Arial"/>
            </a:endParaRPr>
          </a:p>
          <a:p>
            <a:pPr marL="12700" marR="64769" algn="l">
              <a:lnSpc>
                <a:spcPct val="90100"/>
              </a:lnSpc>
              <a:spcBef>
                <a:spcPts val="385"/>
              </a:spcBef>
            </a:pPr>
            <a:endParaRPr lang="es-ES" spc="-130" dirty="0">
              <a:solidFill>
                <a:schemeClr val="bg2">
                  <a:lumMod val="25000"/>
                </a:schemeClr>
              </a:solidFill>
              <a:latin typeface="Arial"/>
              <a:cs typeface="Arial"/>
            </a:endParaRPr>
          </a:p>
          <a:p>
            <a:pPr marL="12700" marR="64769" algn="l">
              <a:lnSpc>
                <a:spcPct val="90100"/>
              </a:lnSpc>
              <a:spcBef>
                <a:spcPts val="385"/>
              </a:spcBef>
            </a:pPr>
            <a:r>
              <a:rPr lang="es-ES" spc="-130" dirty="0" smtClean="0">
                <a:solidFill>
                  <a:schemeClr val="bg2">
                    <a:lumMod val="25000"/>
                  </a:schemeClr>
                </a:solidFill>
                <a:latin typeface="Arial"/>
                <a:cs typeface="Arial"/>
              </a:rPr>
              <a:t>Estamos implementando integra </a:t>
            </a:r>
            <a:r>
              <a:rPr lang="es-ES" spc="-130" dirty="0">
                <a:solidFill>
                  <a:schemeClr val="bg2">
                    <a:lumMod val="25000"/>
                  </a:schemeClr>
                </a:solidFill>
                <a:latin typeface="Arial"/>
                <a:cs typeface="Arial"/>
              </a:rPr>
              <a:t>al </a:t>
            </a:r>
            <a:r>
              <a:rPr lang="es-ES" spc="-130" dirty="0" err="1">
                <a:solidFill>
                  <a:schemeClr val="bg2">
                    <a:lumMod val="25000"/>
                  </a:schemeClr>
                </a:solidFill>
                <a:latin typeface="Arial"/>
                <a:cs typeface="Arial"/>
              </a:rPr>
              <a:t>Customer</a:t>
            </a:r>
            <a:r>
              <a:rPr lang="es-ES" spc="-130" dirty="0">
                <a:solidFill>
                  <a:schemeClr val="bg2">
                    <a:lumMod val="25000"/>
                  </a:schemeClr>
                </a:solidFill>
                <a:latin typeface="Arial"/>
                <a:cs typeface="Arial"/>
              </a:rPr>
              <a:t> </a:t>
            </a:r>
            <a:r>
              <a:rPr lang="es-ES" spc="-130" dirty="0" err="1">
                <a:solidFill>
                  <a:schemeClr val="bg2">
                    <a:lumMod val="25000"/>
                  </a:schemeClr>
                </a:solidFill>
                <a:latin typeface="Arial"/>
                <a:cs typeface="Arial"/>
              </a:rPr>
              <a:t>Journey</a:t>
            </a:r>
            <a:r>
              <a:rPr lang="es-ES" spc="-130" dirty="0">
                <a:solidFill>
                  <a:schemeClr val="bg2">
                    <a:lumMod val="25000"/>
                  </a:schemeClr>
                </a:solidFill>
                <a:latin typeface="Arial"/>
                <a:cs typeface="Arial"/>
              </a:rPr>
              <a:t> </a:t>
            </a:r>
            <a:r>
              <a:rPr lang="es-ES" spc="-130" dirty="0" err="1" smtClean="0">
                <a:solidFill>
                  <a:schemeClr val="bg2">
                    <a:lumMod val="25000"/>
                  </a:schemeClr>
                </a:solidFill>
                <a:latin typeface="Arial"/>
                <a:cs typeface="Arial"/>
              </a:rPr>
              <a:t>Map</a:t>
            </a:r>
            <a:r>
              <a:rPr lang="es-ES" spc="-130" dirty="0" smtClean="0">
                <a:solidFill>
                  <a:schemeClr val="bg2">
                    <a:lumMod val="25000"/>
                  </a:schemeClr>
                </a:solidFill>
                <a:latin typeface="Arial"/>
                <a:cs typeface="Arial"/>
              </a:rPr>
              <a:t> para </a:t>
            </a:r>
            <a:r>
              <a:rPr lang="es-ES" spc="-130" dirty="0">
                <a:solidFill>
                  <a:schemeClr val="bg2">
                    <a:lumMod val="25000"/>
                  </a:schemeClr>
                </a:solidFill>
                <a:latin typeface="Arial"/>
                <a:cs typeface="Arial"/>
              </a:rPr>
              <a:t>estos procesos y </a:t>
            </a:r>
            <a:r>
              <a:rPr lang="es-ES" spc="-130" dirty="0" smtClean="0">
                <a:solidFill>
                  <a:schemeClr val="bg2">
                    <a:lumMod val="25000"/>
                  </a:schemeClr>
                </a:solidFill>
                <a:latin typeface="Arial"/>
                <a:cs typeface="Arial"/>
              </a:rPr>
              <a:t>los mismos son integrados con la Transformación Digital.</a:t>
            </a:r>
          </a:p>
          <a:p>
            <a:pPr marL="12700" marR="64769" algn="l">
              <a:lnSpc>
                <a:spcPct val="90100"/>
              </a:lnSpc>
              <a:spcBef>
                <a:spcPts val="385"/>
              </a:spcBef>
            </a:pPr>
            <a:endParaRPr lang="es-ES" spc="-130" dirty="0">
              <a:solidFill>
                <a:schemeClr val="bg2">
                  <a:lumMod val="25000"/>
                </a:schemeClr>
              </a:solidFill>
              <a:latin typeface="Arial"/>
              <a:cs typeface="Arial"/>
            </a:endParaRPr>
          </a:p>
          <a:p>
            <a:pPr marL="12700" marR="64769" algn="l">
              <a:lnSpc>
                <a:spcPct val="90100"/>
              </a:lnSpc>
              <a:spcBef>
                <a:spcPts val="385"/>
              </a:spcBef>
            </a:pPr>
            <a:r>
              <a:rPr lang="es-ES" spc="-130" dirty="0" smtClean="0">
                <a:solidFill>
                  <a:schemeClr val="bg2">
                    <a:lumMod val="25000"/>
                  </a:schemeClr>
                </a:solidFill>
                <a:latin typeface="Arial"/>
                <a:cs typeface="Arial"/>
              </a:rPr>
              <a:t>Hemos implementado nuestra propia capa </a:t>
            </a:r>
            <a:r>
              <a:rPr lang="es-ES" spc="-130" dirty="0" err="1" smtClean="0">
                <a:solidFill>
                  <a:schemeClr val="bg2">
                    <a:lumMod val="25000"/>
                  </a:schemeClr>
                </a:solidFill>
                <a:latin typeface="Arial"/>
                <a:cs typeface="Arial"/>
              </a:rPr>
              <a:t>Omnicanal</a:t>
            </a:r>
            <a:r>
              <a:rPr lang="es-ES" spc="-130" dirty="0" smtClean="0">
                <a:solidFill>
                  <a:schemeClr val="bg2">
                    <a:lumMod val="25000"/>
                  </a:schemeClr>
                </a:solidFill>
                <a:latin typeface="Arial"/>
                <a:cs typeface="Arial"/>
              </a:rPr>
              <a:t>, y todos los Mapas del </a:t>
            </a:r>
            <a:r>
              <a:rPr lang="es-ES" spc="-130" dirty="0" err="1" smtClean="0">
                <a:solidFill>
                  <a:schemeClr val="bg2">
                    <a:lumMod val="25000"/>
                  </a:schemeClr>
                </a:solidFill>
                <a:latin typeface="Arial"/>
                <a:cs typeface="Arial"/>
              </a:rPr>
              <a:t>Customer</a:t>
            </a:r>
            <a:r>
              <a:rPr lang="es-ES" spc="-130" dirty="0" smtClean="0">
                <a:solidFill>
                  <a:schemeClr val="bg2">
                    <a:lumMod val="25000"/>
                  </a:schemeClr>
                </a:solidFill>
                <a:latin typeface="Arial"/>
                <a:cs typeface="Arial"/>
              </a:rPr>
              <a:t> </a:t>
            </a:r>
            <a:r>
              <a:rPr lang="es-ES" spc="-130" dirty="0" err="1" smtClean="0">
                <a:solidFill>
                  <a:schemeClr val="bg2">
                    <a:lumMod val="25000"/>
                  </a:schemeClr>
                </a:solidFill>
                <a:latin typeface="Arial"/>
                <a:cs typeface="Arial"/>
              </a:rPr>
              <a:t>Journey</a:t>
            </a:r>
            <a:r>
              <a:rPr lang="es-ES" spc="-130" dirty="0" smtClean="0">
                <a:solidFill>
                  <a:schemeClr val="bg2">
                    <a:lumMod val="25000"/>
                  </a:schemeClr>
                </a:solidFill>
                <a:latin typeface="Arial"/>
                <a:cs typeface="Arial"/>
              </a:rPr>
              <a:t> serán integrado a esta capa para brindar la misma experiencia de usuario. “</a:t>
            </a:r>
            <a:r>
              <a:rPr lang="es-ES" spc="-130" dirty="0" err="1" smtClean="0">
                <a:solidFill>
                  <a:schemeClr val="bg2">
                    <a:lumMod val="25000"/>
                  </a:schemeClr>
                </a:solidFill>
                <a:latin typeface="Arial"/>
                <a:cs typeface="Arial"/>
              </a:rPr>
              <a:t>Omnicanalidad</a:t>
            </a:r>
            <a:r>
              <a:rPr lang="es-ES" spc="-130" dirty="0" smtClean="0">
                <a:solidFill>
                  <a:schemeClr val="bg2">
                    <a:lumMod val="25000"/>
                  </a:schemeClr>
                </a:solidFill>
                <a:latin typeface="Arial"/>
                <a:cs typeface="Arial"/>
              </a:rPr>
              <a:t>”</a:t>
            </a:r>
          </a:p>
          <a:p>
            <a:pPr marL="12700" marR="64769" algn="l">
              <a:lnSpc>
                <a:spcPct val="90100"/>
              </a:lnSpc>
              <a:spcBef>
                <a:spcPts val="385"/>
              </a:spcBef>
            </a:pPr>
            <a:endParaRPr lang="es-ES" spc="-130" dirty="0">
              <a:solidFill>
                <a:schemeClr val="bg2">
                  <a:lumMod val="25000"/>
                </a:schemeClr>
              </a:solidFill>
              <a:latin typeface="Arial"/>
              <a:cs typeface="Arial"/>
            </a:endParaRPr>
          </a:p>
          <a:p>
            <a:pPr marL="12700" marR="64769" algn="l">
              <a:lnSpc>
                <a:spcPct val="90100"/>
              </a:lnSpc>
              <a:spcBef>
                <a:spcPts val="385"/>
              </a:spcBef>
            </a:pPr>
            <a:endParaRPr lang="es-ES" spc="-130" dirty="0">
              <a:solidFill>
                <a:schemeClr val="bg2">
                  <a:lumMod val="25000"/>
                </a:schemeClr>
              </a:solidFill>
              <a:latin typeface="Arial"/>
              <a:cs typeface="Arial"/>
            </a:endParaRPr>
          </a:p>
        </p:txBody>
      </p:sp>
      <p:sp>
        <p:nvSpPr>
          <p:cNvPr id="15" name="Elipse 14"/>
          <p:cNvSpPr/>
          <p:nvPr/>
        </p:nvSpPr>
        <p:spPr>
          <a:xfrm>
            <a:off x="1118392" y="2596764"/>
            <a:ext cx="227455" cy="227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solidFill>
                <a:srgbClr val="05E932"/>
              </a:solidFill>
            </a:endParaRPr>
          </a:p>
        </p:txBody>
      </p:sp>
      <p:sp>
        <p:nvSpPr>
          <p:cNvPr id="16" name="Elipse 15"/>
          <p:cNvSpPr/>
          <p:nvPr/>
        </p:nvSpPr>
        <p:spPr>
          <a:xfrm>
            <a:off x="1081236" y="3943292"/>
            <a:ext cx="227455" cy="227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rgbClr val="05E932"/>
              </a:solidFill>
            </a:endParaRPr>
          </a:p>
        </p:txBody>
      </p:sp>
      <p:sp>
        <p:nvSpPr>
          <p:cNvPr id="17" name="Elipse 16"/>
          <p:cNvSpPr/>
          <p:nvPr/>
        </p:nvSpPr>
        <p:spPr>
          <a:xfrm>
            <a:off x="1081235" y="5061606"/>
            <a:ext cx="227455" cy="227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rgbClr val="05E932"/>
              </a:solidFill>
            </a:endParaRPr>
          </a:p>
        </p:txBody>
      </p:sp>
    </p:spTree>
    <p:extLst>
      <p:ext uri="{BB962C8B-B14F-4D97-AF65-F5344CB8AC3E}">
        <p14:creationId xmlns:p14="http://schemas.microsoft.com/office/powerpoint/2010/main" val="3478515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nueva presentacion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7154" cy="6858000"/>
          </a:xfrm>
          <a:prstGeom prst="rect">
            <a:avLst/>
          </a:prstGeom>
        </p:spPr>
      </p:pic>
      <p:pic>
        <p:nvPicPr>
          <p:cNvPr id="4" name="Imagen 3"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378" y="0"/>
            <a:ext cx="6139813" cy="6858000"/>
          </a:xfrm>
          <a:prstGeom prst="rect">
            <a:avLst/>
          </a:prstGeom>
        </p:spPr>
      </p:pic>
      <p:sp>
        <p:nvSpPr>
          <p:cNvPr id="9" name="Rectángulo 8"/>
          <p:cNvSpPr/>
          <p:nvPr/>
        </p:nvSpPr>
        <p:spPr>
          <a:xfrm>
            <a:off x="6712227" y="1153869"/>
            <a:ext cx="5161722" cy="5078313"/>
          </a:xfrm>
          <a:prstGeom prst="rect">
            <a:avLst/>
          </a:prstGeom>
        </p:spPr>
        <p:txBody>
          <a:bodyPr wrap="square">
            <a:spAutoFit/>
          </a:bodyPr>
          <a:lstStyle/>
          <a:p>
            <a:pPr marL="12700" marR="64769">
              <a:spcBef>
                <a:spcPts val="385"/>
              </a:spcBef>
            </a:pPr>
            <a:r>
              <a:rPr lang="es-ES" sz="6000" b="1" dirty="0" smtClean="0">
                <a:solidFill>
                  <a:srgbClr val="008000"/>
                </a:solidFill>
                <a:latin typeface="Arial" panose="020B0604020202020204" pitchFamily="34" charset="0"/>
                <a:cs typeface="Arial" panose="020B0604020202020204" pitchFamily="34" charset="0"/>
              </a:rPr>
              <a:t>E</a:t>
            </a:r>
            <a:r>
              <a:rPr lang="es-ES" sz="2400" dirty="0" smtClean="0">
                <a:solidFill>
                  <a:schemeClr val="bg2">
                    <a:lumMod val="25000"/>
                  </a:schemeClr>
                </a:solidFill>
                <a:latin typeface="Arial" panose="020B0604020202020204" pitchFamily="34" charset="0"/>
                <a:cs typeface="Arial" panose="020B0604020202020204" pitchFamily="34" charset="0"/>
              </a:rPr>
              <a:t>l proceso de la Transformación Digital involucra mas a las personas que </a:t>
            </a:r>
            <a:r>
              <a:rPr lang="es-ES" sz="2400" dirty="0">
                <a:solidFill>
                  <a:schemeClr val="bg2">
                    <a:lumMod val="25000"/>
                  </a:schemeClr>
                </a:solidFill>
                <a:latin typeface="Arial" panose="020B0604020202020204" pitchFamily="34" charset="0"/>
                <a:cs typeface="Arial" panose="020B0604020202020204" pitchFamily="34" charset="0"/>
              </a:rPr>
              <a:t>a la Tecnología</a:t>
            </a:r>
            <a:r>
              <a:rPr lang="es-ES" sz="2400" dirty="0" smtClean="0">
                <a:solidFill>
                  <a:schemeClr val="bg2">
                    <a:lumMod val="25000"/>
                  </a:schemeClr>
                </a:solidFill>
                <a:latin typeface="Arial" panose="020B0604020202020204" pitchFamily="34" charset="0"/>
                <a:cs typeface="Arial" panose="020B0604020202020204" pitchFamily="34" charset="0"/>
              </a:rPr>
              <a:t>. Colocamos </a:t>
            </a:r>
            <a:r>
              <a:rPr lang="es-ES" sz="2400" spc="-130" dirty="0" smtClean="0">
                <a:solidFill>
                  <a:schemeClr val="bg2">
                    <a:lumMod val="25000"/>
                  </a:schemeClr>
                </a:solidFill>
                <a:latin typeface="Arial"/>
                <a:cs typeface="Arial"/>
              </a:rPr>
              <a:t>a </a:t>
            </a:r>
            <a:r>
              <a:rPr lang="es-ES" sz="2400" spc="-130" dirty="0">
                <a:solidFill>
                  <a:schemeClr val="bg2">
                    <a:lumMod val="25000"/>
                  </a:schemeClr>
                </a:solidFill>
                <a:latin typeface="Arial"/>
                <a:cs typeface="Arial"/>
              </a:rPr>
              <a:t>nuestros clientes y </a:t>
            </a:r>
            <a:r>
              <a:rPr lang="es-ES" sz="2400" dirty="0" smtClean="0">
                <a:solidFill>
                  <a:schemeClr val="bg2">
                    <a:lumMod val="25000"/>
                  </a:schemeClr>
                </a:solidFill>
                <a:latin typeface="Arial" panose="020B0604020202020204" pitchFamily="34" charset="0"/>
                <a:cs typeface="Arial" panose="020B0604020202020204" pitchFamily="34" charset="0"/>
              </a:rPr>
              <a:t>colaboradores</a:t>
            </a:r>
            <a:r>
              <a:rPr lang="es-ES" sz="2400" dirty="0">
                <a:solidFill>
                  <a:schemeClr val="bg2">
                    <a:lumMod val="25000"/>
                  </a:schemeClr>
                </a:solidFill>
                <a:latin typeface="Arial" panose="020B0604020202020204" pitchFamily="34" charset="0"/>
                <a:cs typeface="Arial" panose="020B0604020202020204" pitchFamily="34" charset="0"/>
              </a:rPr>
              <a:t> </a:t>
            </a:r>
            <a:r>
              <a:rPr lang="es-ES" sz="2400" dirty="0" smtClean="0">
                <a:solidFill>
                  <a:schemeClr val="bg2">
                    <a:lumMod val="25000"/>
                  </a:schemeClr>
                </a:solidFill>
                <a:latin typeface="Arial" panose="020B0604020202020204" pitchFamily="34" charset="0"/>
                <a:cs typeface="Arial" panose="020B0604020202020204" pitchFamily="34" charset="0"/>
              </a:rPr>
              <a:t>como </a:t>
            </a:r>
            <a:r>
              <a:rPr lang="es-ES" sz="2400" dirty="0">
                <a:solidFill>
                  <a:schemeClr val="bg2">
                    <a:lumMod val="25000"/>
                  </a:schemeClr>
                </a:solidFill>
                <a:latin typeface="Arial" panose="020B0604020202020204" pitchFamily="34" charset="0"/>
                <a:cs typeface="Arial" panose="020B0604020202020204" pitchFamily="34" charset="0"/>
              </a:rPr>
              <a:t>centro de la  estrategia para  cambiar la </a:t>
            </a:r>
            <a:r>
              <a:rPr lang="es-ES" sz="2400" dirty="0" smtClean="0">
                <a:solidFill>
                  <a:schemeClr val="bg2">
                    <a:lumMod val="25000"/>
                  </a:schemeClr>
                </a:solidFill>
                <a:latin typeface="Arial" panose="020B0604020202020204" pitchFamily="34" charset="0"/>
                <a:cs typeface="Arial" panose="020B0604020202020204" pitchFamily="34" charset="0"/>
              </a:rPr>
              <a:t>Visión  </a:t>
            </a:r>
            <a:r>
              <a:rPr lang="es-ES" sz="2400" dirty="0">
                <a:solidFill>
                  <a:schemeClr val="bg2">
                    <a:lumMod val="25000"/>
                  </a:schemeClr>
                </a:solidFill>
                <a:latin typeface="Arial" panose="020B0604020202020204" pitchFamily="34" charset="0"/>
                <a:cs typeface="Arial" panose="020B0604020202020204" pitchFamily="34" charset="0"/>
              </a:rPr>
              <a:t>del </a:t>
            </a:r>
            <a:r>
              <a:rPr lang="es-ES" sz="2400" dirty="0" smtClean="0">
                <a:solidFill>
                  <a:schemeClr val="bg2">
                    <a:lumMod val="25000"/>
                  </a:schemeClr>
                </a:solidFill>
                <a:latin typeface="Arial" panose="020B0604020202020204" pitchFamily="34" charset="0"/>
                <a:cs typeface="Arial" panose="020B0604020202020204" pitchFamily="34" charset="0"/>
              </a:rPr>
              <a:t>banco, </a:t>
            </a:r>
            <a:r>
              <a:rPr lang="es-ES" sz="2400" dirty="0">
                <a:solidFill>
                  <a:schemeClr val="bg2">
                    <a:lumMod val="25000"/>
                  </a:schemeClr>
                </a:solidFill>
                <a:latin typeface="Arial" panose="020B0604020202020204" pitchFamily="34" charset="0"/>
                <a:cs typeface="Arial" panose="020B0604020202020204" pitchFamily="34" charset="0"/>
              </a:rPr>
              <a:t>en donde se utiliza la tecnología  como </a:t>
            </a:r>
            <a:r>
              <a:rPr lang="es-ES" sz="2400" dirty="0" smtClean="0">
                <a:solidFill>
                  <a:schemeClr val="bg2">
                    <a:lumMod val="25000"/>
                  </a:schemeClr>
                </a:solidFill>
                <a:latin typeface="Arial" panose="020B0604020202020204" pitchFamily="34" charset="0"/>
                <a:cs typeface="Arial" panose="020B0604020202020204" pitchFamily="34" charset="0"/>
              </a:rPr>
              <a:t>un medio </a:t>
            </a:r>
            <a:r>
              <a:rPr lang="es-ES" sz="2400" dirty="0">
                <a:solidFill>
                  <a:schemeClr val="bg2">
                    <a:lumMod val="25000"/>
                  </a:schemeClr>
                </a:solidFill>
                <a:latin typeface="Arial" panose="020B0604020202020204" pitchFamily="34" charset="0"/>
                <a:cs typeface="Arial" panose="020B0604020202020204" pitchFamily="34" charset="0"/>
              </a:rPr>
              <a:t>para mejorar la experiencia de usuario atendiendo las necesidades de las  </a:t>
            </a:r>
            <a:r>
              <a:rPr lang="es-ES" sz="2400" dirty="0" smtClean="0">
                <a:solidFill>
                  <a:schemeClr val="bg2">
                    <a:lumMod val="25000"/>
                  </a:schemeClr>
                </a:solidFill>
                <a:latin typeface="Arial" panose="020B0604020202020204" pitchFamily="34" charset="0"/>
                <a:cs typeface="Arial" panose="020B0604020202020204" pitchFamily="34" charset="0"/>
              </a:rPr>
              <a:t>personas y </a:t>
            </a:r>
            <a:r>
              <a:rPr lang="es-ES" sz="2400" dirty="0">
                <a:solidFill>
                  <a:schemeClr val="bg2">
                    <a:lumMod val="25000"/>
                  </a:schemeClr>
                </a:solidFill>
                <a:latin typeface="Arial" panose="020B0604020202020204" pitchFamily="34" charset="0"/>
                <a:cs typeface="Arial" panose="020B0604020202020204" pitchFamily="34" charset="0"/>
              </a:rPr>
              <a:t>aportando valor </a:t>
            </a:r>
            <a:r>
              <a:rPr lang="es-ES" sz="2400" dirty="0" smtClean="0">
                <a:solidFill>
                  <a:schemeClr val="bg2">
                    <a:lumMod val="25000"/>
                  </a:schemeClr>
                </a:solidFill>
                <a:latin typeface="Arial" panose="020B0604020202020204" pitchFamily="34" charset="0"/>
                <a:cs typeface="Arial" panose="020B0604020202020204" pitchFamily="34" charset="0"/>
              </a:rPr>
              <a:t>al banco.</a:t>
            </a:r>
            <a:endParaRPr lang="es-ES" sz="2400" dirty="0">
              <a:solidFill>
                <a:schemeClr val="bg2">
                  <a:lumMod val="25000"/>
                </a:schemeClr>
              </a:solidFill>
              <a:latin typeface="Arial" panose="020B0604020202020204" pitchFamily="34" charset="0"/>
              <a:cs typeface="Arial" panose="020B0604020202020204" pitchFamily="34" charset="0"/>
            </a:endParaRPr>
          </a:p>
          <a:p>
            <a:endParaRPr lang="es-ES" sz="2400" dirty="0">
              <a:solidFill>
                <a:schemeClr val="bg2">
                  <a:lumMod val="25000"/>
                </a:schemeClr>
              </a:solidFill>
              <a:latin typeface="Arial" panose="020B0604020202020204" pitchFamily="34" charset="0"/>
              <a:cs typeface="Arial" panose="020B0604020202020204" pitchFamily="34" charset="0"/>
            </a:endParaRPr>
          </a:p>
        </p:txBody>
      </p:sp>
      <p:sp>
        <p:nvSpPr>
          <p:cNvPr id="8" name="Título 1"/>
          <p:cNvSpPr>
            <a:spLocks noGrp="1"/>
          </p:cNvSpPr>
          <p:nvPr>
            <p:ph type="ctrTitle"/>
          </p:nvPr>
        </p:nvSpPr>
        <p:spPr>
          <a:xfrm>
            <a:off x="370586" y="4112069"/>
            <a:ext cx="8529055" cy="1149686"/>
          </a:xfrm>
        </p:spPr>
        <p:txBody>
          <a:bodyPr>
            <a:noAutofit/>
          </a:bodyPr>
          <a:lstStyle/>
          <a:p>
            <a:pPr marL="12700" algn="l">
              <a:lnSpc>
                <a:spcPct val="80000"/>
              </a:lnSpc>
              <a:spcBef>
                <a:spcPts val="105"/>
              </a:spcBef>
            </a:pPr>
            <a:r>
              <a:rPr lang="es-ES" sz="2800" b="1" spc="-150" dirty="0">
                <a:solidFill>
                  <a:srgbClr val="FFFFFF"/>
                </a:solidFill>
                <a:latin typeface="Arial"/>
                <a:cs typeface="Arial"/>
              </a:rPr>
              <a:t>C</a:t>
            </a:r>
            <a:r>
              <a:rPr lang="es-ES" sz="2800" b="1" spc="-150" dirty="0" smtClean="0">
                <a:solidFill>
                  <a:srgbClr val="FFFFFF"/>
                </a:solidFill>
                <a:latin typeface="Arial"/>
                <a:cs typeface="Arial"/>
              </a:rPr>
              <a:t>ÓMO EL BNB INICIO SU</a:t>
            </a:r>
            <a:br>
              <a:rPr lang="es-ES" sz="2800" b="1" spc="-150" dirty="0" smtClean="0">
                <a:solidFill>
                  <a:srgbClr val="FFFFFF"/>
                </a:solidFill>
                <a:latin typeface="Arial"/>
                <a:cs typeface="Arial"/>
              </a:rPr>
            </a:br>
            <a:r>
              <a:rPr lang="es-ES" sz="2400" b="1" spc="-150" dirty="0" smtClean="0">
                <a:solidFill>
                  <a:srgbClr val="05E932"/>
                </a:solidFill>
                <a:latin typeface="Arial"/>
                <a:cs typeface="Arial"/>
              </a:rPr>
              <a:t>TRANSFORMACIÓN DIGITAL </a:t>
            </a:r>
            <a:endParaRPr lang="es-ES" sz="2400" b="1" spc="-150" dirty="0">
              <a:solidFill>
                <a:srgbClr val="05E932"/>
              </a:solidFill>
            </a:endParaRPr>
          </a:p>
        </p:txBody>
      </p:sp>
      <p:sp>
        <p:nvSpPr>
          <p:cNvPr id="10" name="Subtítulo 2"/>
          <p:cNvSpPr>
            <a:spLocks noGrp="1"/>
          </p:cNvSpPr>
          <p:nvPr>
            <p:ph type="subTitle" idx="1"/>
          </p:nvPr>
        </p:nvSpPr>
        <p:spPr>
          <a:xfrm>
            <a:off x="356561" y="5283966"/>
            <a:ext cx="5171078" cy="936360"/>
          </a:xfrm>
        </p:spPr>
        <p:txBody>
          <a:bodyPr>
            <a:normAutofit fontScale="40000" lnSpcReduction="20000"/>
          </a:bodyPr>
          <a:lstStyle/>
          <a:p>
            <a:r>
              <a:rPr lang="es-ES" sz="9600" b="1" spc="-420" dirty="0" smtClean="0">
                <a:solidFill>
                  <a:schemeClr val="bg1"/>
                </a:solidFill>
                <a:latin typeface="Arial"/>
                <a:cs typeface="Arial"/>
              </a:rPr>
              <a:t>CAMBIO EN LA CULTURA</a:t>
            </a:r>
            <a:endParaRPr lang="es-ES" sz="9600" b="1" dirty="0">
              <a:solidFill>
                <a:schemeClr val="bg1"/>
              </a:solidFill>
              <a:latin typeface="Arial"/>
              <a:cs typeface="Arial"/>
            </a:endParaRPr>
          </a:p>
        </p:txBody>
      </p:sp>
      <p:pic>
        <p:nvPicPr>
          <p:cNvPr id="5" name="Imagen 4"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2978"/>
          </a:xfrm>
          <a:prstGeom prst="rect">
            <a:avLst/>
          </a:prstGeom>
        </p:spPr>
      </p:pic>
      <p:pic>
        <p:nvPicPr>
          <p:cNvPr id="11" name="Imagen 10" descr="BNB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30" y="426477"/>
            <a:ext cx="1361751" cy="1213093"/>
          </a:xfrm>
          <a:prstGeom prst="rect">
            <a:avLst/>
          </a:prstGeom>
        </p:spPr>
      </p:pic>
    </p:spTree>
    <p:extLst>
      <p:ext uri="{BB962C8B-B14F-4D97-AF65-F5344CB8AC3E}">
        <p14:creationId xmlns:p14="http://schemas.microsoft.com/office/powerpoint/2010/main" val="1334580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nueva presentacion 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01478" cy="6863331"/>
          </a:xfrm>
          <a:prstGeom prst="rect">
            <a:avLst/>
          </a:prstGeom>
        </p:spPr>
      </p:pic>
      <p:pic>
        <p:nvPicPr>
          <p:cNvPr id="11" name="Imagen 10"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52" y="0"/>
            <a:ext cx="6139813" cy="6858000"/>
          </a:xfrm>
          <a:prstGeom prst="rect">
            <a:avLst/>
          </a:prstGeom>
        </p:spPr>
      </p:pic>
      <p:pic>
        <p:nvPicPr>
          <p:cNvPr id="12" name="Imagen 11"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2978"/>
          </a:xfrm>
          <a:prstGeom prst="rect">
            <a:avLst/>
          </a:prstGeom>
        </p:spPr>
      </p:pic>
      <p:pic>
        <p:nvPicPr>
          <p:cNvPr id="9" name="Imagen 8" descr="fondo opaco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8" y="9477"/>
            <a:ext cx="6114956" cy="6858000"/>
          </a:xfrm>
          <a:prstGeom prst="rect">
            <a:avLst/>
          </a:prstGeom>
        </p:spPr>
      </p:pic>
      <p:sp>
        <p:nvSpPr>
          <p:cNvPr id="7" name="Título 1"/>
          <p:cNvSpPr>
            <a:spLocks noGrp="1"/>
          </p:cNvSpPr>
          <p:nvPr>
            <p:ph type="ctrTitle"/>
          </p:nvPr>
        </p:nvSpPr>
        <p:spPr>
          <a:xfrm>
            <a:off x="280736" y="4064574"/>
            <a:ext cx="8529055" cy="2045369"/>
          </a:xfrm>
        </p:spPr>
        <p:txBody>
          <a:bodyPr>
            <a:noAutofit/>
          </a:bodyPr>
          <a:lstStyle/>
          <a:p>
            <a:pPr marL="12700" algn="l">
              <a:lnSpc>
                <a:spcPct val="100000"/>
              </a:lnSpc>
              <a:spcBef>
                <a:spcPts val="105"/>
              </a:spcBef>
            </a:pPr>
            <a:r>
              <a:rPr lang="es-ES" sz="4000" b="1" spc="-150" dirty="0">
                <a:solidFill>
                  <a:srgbClr val="FFFFFF"/>
                </a:solidFill>
                <a:latin typeface="Arial"/>
                <a:cs typeface="Arial"/>
              </a:rPr>
              <a:t>LA TRANSFORMACIÓN </a:t>
            </a:r>
            <a:r>
              <a:rPr lang="es-ES" sz="4000" b="1" spc="-150" dirty="0" smtClean="0">
                <a:solidFill>
                  <a:srgbClr val="FFFFFF"/>
                </a:solidFill>
                <a:latin typeface="Arial"/>
                <a:cs typeface="Arial"/>
              </a:rPr>
              <a:t/>
            </a:r>
            <a:br>
              <a:rPr lang="es-ES" sz="4000" b="1" spc="-150" dirty="0" smtClean="0">
                <a:solidFill>
                  <a:srgbClr val="FFFFFF"/>
                </a:solidFill>
                <a:latin typeface="Arial"/>
                <a:cs typeface="Arial"/>
              </a:rPr>
            </a:br>
            <a:r>
              <a:rPr lang="es-ES" sz="4000" b="1" spc="-150" dirty="0" smtClean="0">
                <a:solidFill>
                  <a:srgbClr val="FFFFFF"/>
                </a:solidFill>
                <a:latin typeface="Arial"/>
                <a:cs typeface="Arial"/>
              </a:rPr>
              <a:t>DIGITAL</a:t>
            </a:r>
            <a:r>
              <a:rPr lang="es-ES" sz="4000" spc="-150" dirty="0" smtClean="0">
                <a:solidFill>
                  <a:srgbClr val="FFFFFF"/>
                </a:solidFill>
                <a:latin typeface="Arial"/>
                <a:cs typeface="Arial"/>
              </a:rPr>
              <a:t/>
            </a:r>
            <a:br>
              <a:rPr lang="es-ES" sz="4000" spc="-150" dirty="0" smtClean="0">
                <a:solidFill>
                  <a:srgbClr val="FFFFFF"/>
                </a:solidFill>
                <a:latin typeface="Arial"/>
                <a:cs typeface="Arial"/>
              </a:rPr>
            </a:br>
            <a:r>
              <a:rPr lang="es-ES" sz="3200" b="1" spc="-150" dirty="0">
                <a:solidFill>
                  <a:srgbClr val="05E932"/>
                </a:solidFill>
                <a:latin typeface="Arial"/>
                <a:cs typeface="Arial"/>
              </a:rPr>
              <a:t>IMPACTA EL CUSTOMER </a:t>
            </a:r>
            <a:r>
              <a:rPr lang="es-ES" sz="3200" b="1" spc="-150" dirty="0" smtClean="0">
                <a:solidFill>
                  <a:srgbClr val="05E932"/>
                </a:solidFill>
                <a:latin typeface="Arial"/>
                <a:cs typeface="Arial"/>
              </a:rPr>
              <a:t/>
            </a:r>
            <a:br>
              <a:rPr lang="es-ES" sz="3200" b="1" spc="-150" dirty="0" smtClean="0">
                <a:solidFill>
                  <a:srgbClr val="05E932"/>
                </a:solidFill>
                <a:latin typeface="Arial"/>
                <a:cs typeface="Arial"/>
              </a:rPr>
            </a:br>
            <a:r>
              <a:rPr lang="es-ES" sz="3200" b="1" spc="-150" dirty="0" smtClean="0">
                <a:solidFill>
                  <a:srgbClr val="05E932"/>
                </a:solidFill>
                <a:latin typeface="Arial"/>
                <a:cs typeface="Arial"/>
              </a:rPr>
              <a:t>JOURNEY</a:t>
            </a:r>
            <a:endParaRPr lang="es-ES" sz="3200" b="1" spc="-150" dirty="0">
              <a:solidFill>
                <a:srgbClr val="05E932"/>
              </a:solidFill>
            </a:endParaRPr>
          </a:p>
        </p:txBody>
      </p:sp>
      <p:sp>
        <p:nvSpPr>
          <p:cNvPr id="8" name="object 2"/>
          <p:cNvSpPr txBox="1">
            <a:spLocks/>
          </p:cNvSpPr>
          <p:nvPr/>
        </p:nvSpPr>
        <p:spPr>
          <a:xfrm>
            <a:off x="6740053" y="2041020"/>
            <a:ext cx="4833256" cy="4113947"/>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gn="l">
              <a:lnSpc>
                <a:spcPct val="100000"/>
              </a:lnSpc>
              <a:spcBef>
                <a:spcPts val="385"/>
              </a:spcBef>
            </a:pPr>
            <a:r>
              <a:rPr lang="es-ES" sz="6000" b="1" spc="-130" dirty="0" smtClean="0">
                <a:solidFill>
                  <a:srgbClr val="008000"/>
                </a:solidFill>
                <a:latin typeface="Arial"/>
                <a:cs typeface="Arial"/>
              </a:rPr>
              <a:t>L</a:t>
            </a:r>
            <a:r>
              <a:rPr lang="es-ES" spc="-130" dirty="0" smtClean="0">
                <a:solidFill>
                  <a:schemeClr val="tx1">
                    <a:lumMod val="85000"/>
                    <a:lumOff val="15000"/>
                  </a:schemeClr>
                </a:solidFill>
                <a:latin typeface="Arial"/>
                <a:cs typeface="Arial"/>
              </a:rPr>
              <a:t>a </a:t>
            </a:r>
            <a:r>
              <a:rPr lang="es-ES" spc="-130" dirty="0">
                <a:solidFill>
                  <a:schemeClr val="tx1">
                    <a:lumMod val="85000"/>
                    <a:lumOff val="15000"/>
                  </a:schemeClr>
                </a:solidFill>
                <a:latin typeface="Arial"/>
                <a:cs typeface="Arial"/>
              </a:rPr>
              <a:t>transformación de la experiencia de  cliente se encuentra en el corazón del  proceso de digitalización </a:t>
            </a:r>
            <a:r>
              <a:rPr lang="es-ES" spc="-130" dirty="0" smtClean="0">
                <a:solidFill>
                  <a:schemeClr val="tx1">
                    <a:lumMod val="85000"/>
                    <a:lumOff val="15000"/>
                  </a:schemeClr>
                </a:solidFill>
                <a:latin typeface="Arial"/>
                <a:cs typeface="Arial"/>
              </a:rPr>
              <a:t>del banco</a:t>
            </a:r>
            <a:endParaRPr lang="es-ES" spc="-130" dirty="0">
              <a:solidFill>
                <a:schemeClr val="tx1">
                  <a:lumMod val="85000"/>
                  <a:lumOff val="15000"/>
                </a:schemeClr>
              </a:solidFill>
              <a:latin typeface="Arial"/>
              <a:cs typeface="Arial"/>
            </a:endParaRPr>
          </a:p>
          <a:p>
            <a:pPr marL="12700" marR="64769" algn="l">
              <a:lnSpc>
                <a:spcPct val="100000"/>
              </a:lnSpc>
              <a:spcBef>
                <a:spcPts val="385"/>
              </a:spcBef>
            </a:pPr>
            <a:endParaRPr lang="es-ES" spc="-130" dirty="0">
              <a:solidFill>
                <a:schemeClr val="tx1">
                  <a:lumMod val="85000"/>
                  <a:lumOff val="15000"/>
                </a:schemeClr>
              </a:solidFill>
              <a:latin typeface="Arial"/>
              <a:cs typeface="Arial"/>
            </a:endParaRPr>
          </a:p>
          <a:p>
            <a:pPr marL="12700" marR="64769" algn="l">
              <a:lnSpc>
                <a:spcPct val="100000"/>
              </a:lnSpc>
              <a:spcBef>
                <a:spcPts val="385"/>
              </a:spcBef>
            </a:pPr>
            <a:r>
              <a:rPr lang="es-ES" spc="-130" dirty="0">
                <a:solidFill>
                  <a:schemeClr val="tx1">
                    <a:lumMod val="85000"/>
                    <a:lumOff val="15000"/>
                  </a:schemeClr>
                </a:solidFill>
                <a:latin typeface="Arial"/>
                <a:cs typeface="Arial"/>
              </a:rPr>
              <a:t>Proporcionar una buena experiencia  permite crear valor no sólo para cliente sino  también para la organización, e inclusive  </a:t>
            </a:r>
            <a:r>
              <a:rPr lang="es-ES" spc="-130" dirty="0" smtClean="0">
                <a:solidFill>
                  <a:schemeClr val="tx1">
                    <a:lumMod val="85000"/>
                    <a:lumOff val="15000"/>
                  </a:schemeClr>
                </a:solidFill>
                <a:latin typeface="Arial"/>
                <a:cs typeface="Arial"/>
              </a:rPr>
              <a:t>se </a:t>
            </a:r>
            <a:r>
              <a:rPr lang="es-ES" spc="-130" dirty="0" err="1" smtClean="0">
                <a:solidFill>
                  <a:schemeClr val="tx1">
                    <a:lumMod val="85000"/>
                    <a:lumOff val="15000"/>
                  </a:schemeClr>
                </a:solidFill>
                <a:latin typeface="Arial"/>
                <a:cs typeface="Arial"/>
              </a:rPr>
              <a:t>converte</a:t>
            </a:r>
            <a:r>
              <a:rPr lang="es-ES" spc="-130" dirty="0" smtClean="0">
                <a:solidFill>
                  <a:schemeClr val="tx1">
                    <a:lumMod val="85000"/>
                    <a:lumOff val="15000"/>
                  </a:schemeClr>
                </a:solidFill>
                <a:latin typeface="Arial"/>
                <a:cs typeface="Arial"/>
              </a:rPr>
              <a:t> en </a:t>
            </a:r>
            <a:r>
              <a:rPr lang="es-ES" spc="-130" dirty="0">
                <a:solidFill>
                  <a:schemeClr val="tx1">
                    <a:lumMod val="85000"/>
                    <a:lumOff val="15000"/>
                  </a:schemeClr>
                </a:solidFill>
                <a:latin typeface="Arial"/>
                <a:cs typeface="Arial"/>
              </a:rPr>
              <a:t>una ventaja  </a:t>
            </a:r>
            <a:r>
              <a:rPr lang="es-ES" spc="-130" dirty="0" smtClean="0">
                <a:solidFill>
                  <a:schemeClr val="tx1">
                    <a:lumMod val="85000"/>
                    <a:lumOff val="15000"/>
                  </a:schemeClr>
                </a:solidFill>
                <a:latin typeface="Arial"/>
                <a:cs typeface="Arial"/>
              </a:rPr>
              <a:t>competitiva.</a:t>
            </a:r>
            <a:endParaRPr lang="es-ES" spc="-130" dirty="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869927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nueva presentacion 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1589"/>
          </a:xfrm>
          <a:prstGeom prst="rect">
            <a:avLst/>
          </a:prstGeom>
        </p:spPr>
      </p:pic>
      <p:sp>
        <p:nvSpPr>
          <p:cNvPr id="5" name="Título 1"/>
          <p:cNvSpPr>
            <a:spLocks noGrp="1"/>
          </p:cNvSpPr>
          <p:nvPr>
            <p:ph type="ctrTitle"/>
          </p:nvPr>
        </p:nvSpPr>
        <p:spPr>
          <a:xfrm>
            <a:off x="616058" y="-775476"/>
            <a:ext cx="7232317" cy="1938424"/>
          </a:xfrm>
        </p:spPr>
        <p:txBody>
          <a:bodyPr>
            <a:normAutofit/>
          </a:bodyPr>
          <a:lstStyle/>
          <a:p>
            <a:r>
              <a:rPr lang="es-ES" sz="4800" b="1" dirty="0">
                <a:solidFill>
                  <a:srgbClr val="008000"/>
                </a:solidFill>
                <a:latin typeface="Arial"/>
                <a:cs typeface="Arial"/>
              </a:rPr>
              <a:t>CUSTOMER</a:t>
            </a:r>
            <a:endParaRPr lang="es-ES" sz="4800" dirty="0">
              <a:solidFill>
                <a:srgbClr val="008000"/>
              </a:solidFill>
            </a:endParaRPr>
          </a:p>
        </p:txBody>
      </p:sp>
      <p:sp>
        <p:nvSpPr>
          <p:cNvPr id="7" name="Subtítulo 2"/>
          <p:cNvSpPr>
            <a:spLocks noGrp="1"/>
          </p:cNvSpPr>
          <p:nvPr>
            <p:ph type="subTitle" idx="1"/>
          </p:nvPr>
        </p:nvSpPr>
        <p:spPr>
          <a:xfrm>
            <a:off x="5989331" y="551355"/>
            <a:ext cx="9144000" cy="1655762"/>
          </a:xfrm>
        </p:spPr>
        <p:txBody>
          <a:bodyPr>
            <a:normAutofit/>
          </a:bodyPr>
          <a:lstStyle/>
          <a:p>
            <a:pPr algn="l"/>
            <a:r>
              <a:rPr lang="es-ES" sz="3600" b="1" dirty="0">
                <a:solidFill>
                  <a:schemeClr val="tx1">
                    <a:lumMod val="85000"/>
                    <a:lumOff val="15000"/>
                  </a:schemeClr>
                </a:solidFill>
                <a:latin typeface="Arial"/>
                <a:cs typeface="Arial"/>
              </a:rPr>
              <a:t>JOURNEY MAP</a:t>
            </a:r>
          </a:p>
        </p:txBody>
      </p:sp>
    </p:spTree>
    <p:extLst>
      <p:ext uri="{BB962C8B-B14F-4D97-AF65-F5344CB8AC3E}">
        <p14:creationId xmlns:p14="http://schemas.microsoft.com/office/powerpoint/2010/main" val="1550640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95" y="-24435"/>
            <a:ext cx="6215547" cy="7107382"/>
          </a:xfrm>
          <a:prstGeom prst="rect">
            <a:avLst/>
          </a:prstGeom>
        </p:spPr>
      </p:pic>
      <p:pic>
        <p:nvPicPr>
          <p:cNvPr id="8" name="Imagen 7"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52" y="492981"/>
            <a:ext cx="6139813" cy="6858000"/>
          </a:xfrm>
          <a:prstGeom prst="rect">
            <a:avLst/>
          </a:prstGeom>
        </p:spPr>
      </p:pic>
      <p:pic>
        <p:nvPicPr>
          <p:cNvPr id="9" name="Imagen 8"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2978"/>
          </a:xfrm>
          <a:prstGeom prst="rect">
            <a:avLst/>
          </a:prstGeom>
        </p:spPr>
      </p:pic>
      <p:pic>
        <p:nvPicPr>
          <p:cNvPr id="12" name="Imagen 11" descr="fondo opaco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467" y="-24439"/>
            <a:ext cx="6159337" cy="4956238"/>
          </a:xfrm>
          <a:prstGeom prst="rect">
            <a:avLst/>
          </a:prstGeom>
        </p:spPr>
      </p:pic>
      <p:sp>
        <p:nvSpPr>
          <p:cNvPr id="11" name="Título 1"/>
          <p:cNvSpPr txBox="1">
            <a:spLocks/>
          </p:cNvSpPr>
          <p:nvPr/>
        </p:nvSpPr>
        <p:spPr>
          <a:xfrm>
            <a:off x="502278" y="-1245440"/>
            <a:ext cx="5218900" cy="37976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solidFill>
                  <a:schemeClr val="bg1"/>
                </a:solidFill>
                <a:latin typeface="Arial"/>
                <a:cs typeface="Arial"/>
              </a:rPr>
              <a:t>LA TRANSFORMACIÓN DIGITAL</a:t>
            </a:r>
            <a:endParaRPr lang="es-ES" sz="2800" dirty="0">
              <a:solidFill>
                <a:schemeClr val="bg1"/>
              </a:solidFill>
            </a:endParaRPr>
          </a:p>
          <a:p>
            <a:pPr marL="12700" algn="l">
              <a:lnSpc>
                <a:spcPct val="100000"/>
              </a:lnSpc>
              <a:spcBef>
                <a:spcPts val="105"/>
              </a:spcBef>
            </a:pPr>
            <a:r>
              <a:rPr lang="es-ES" sz="3600" b="1" spc="-150" dirty="0">
                <a:solidFill>
                  <a:srgbClr val="05E932"/>
                </a:solidFill>
                <a:latin typeface="Arial"/>
                <a:cs typeface="Arial"/>
              </a:rPr>
              <a:t>IMPACTA EL CUSTOMER JOURNEY</a:t>
            </a:r>
          </a:p>
        </p:txBody>
      </p:sp>
      <p:sp>
        <p:nvSpPr>
          <p:cNvPr id="7" name="object 2"/>
          <p:cNvSpPr txBox="1"/>
          <p:nvPr/>
        </p:nvSpPr>
        <p:spPr>
          <a:xfrm>
            <a:off x="6780590" y="2704313"/>
            <a:ext cx="4924488" cy="2782813"/>
          </a:xfrm>
          <a:prstGeom prst="rect">
            <a:avLst/>
          </a:prstGeom>
        </p:spPr>
        <p:txBody>
          <a:bodyPr vert="horz" wrap="square" lIns="0" tIns="12700" rIns="0" bIns="0" rtlCol="0">
            <a:spAutoFit/>
          </a:bodyPr>
          <a:lstStyle/>
          <a:p>
            <a:pPr marL="12065" marR="5080" indent="-2540">
              <a:spcBef>
                <a:spcPts val="100"/>
              </a:spcBef>
            </a:pPr>
            <a:r>
              <a:rPr lang="es-BO" sz="6000" b="1" spc="-305" dirty="0" smtClean="0">
                <a:solidFill>
                  <a:srgbClr val="008000"/>
                </a:solidFill>
                <a:latin typeface="Arial"/>
                <a:cs typeface="Arial"/>
              </a:rPr>
              <a:t>C</a:t>
            </a:r>
            <a:r>
              <a:rPr lang="es-ES" sz="2400" spc="-130" dirty="0" err="1" smtClean="0">
                <a:solidFill>
                  <a:srgbClr val="3B3838"/>
                </a:solidFill>
                <a:latin typeface="Arial"/>
                <a:cs typeface="Arial"/>
              </a:rPr>
              <a:t>omprender</a:t>
            </a:r>
            <a:r>
              <a:rPr lang="es-ES" sz="2400" spc="-130" dirty="0" smtClean="0">
                <a:solidFill>
                  <a:srgbClr val="3B3838"/>
                </a:solidFill>
                <a:latin typeface="Arial"/>
                <a:cs typeface="Arial"/>
              </a:rPr>
              <a:t> </a:t>
            </a:r>
            <a:r>
              <a:rPr lang="es-ES" sz="2400" spc="-130" dirty="0">
                <a:solidFill>
                  <a:srgbClr val="3B3838"/>
                </a:solidFill>
                <a:latin typeface="Arial"/>
                <a:cs typeface="Arial"/>
              </a:rPr>
              <a:t>el comportamiento de los clientes a través de nueva experiencia  de cliente	y los requerimientos de la organización son vitales para entregar una  propuesta de valor </a:t>
            </a:r>
            <a:r>
              <a:rPr lang="es-ES" sz="2400" spc="-130" dirty="0" smtClean="0">
                <a:solidFill>
                  <a:srgbClr val="3B3838"/>
                </a:solidFill>
                <a:latin typeface="Arial"/>
                <a:cs typeface="Arial"/>
              </a:rPr>
              <a:t>diferencial</a:t>
            </a:r>
            <a:endParaRPr lang="es-ES" sz="2400" spc="-130" dirty="0">
              <a:solidFill>
                <a:srgbClr val="3B3838"/>
              </a:solidFill>
              <a:latin typeface="Arial"/>
              <a:cs typeface="Arial"/>
            </a:endParaRPr>
          </a:p>
        </p:txBody>
      </p:sp>
    </p:spTree>
    <p:extLst>
      <p:ext uri="{BB962C8B-B14F-4D97-AF65-F5344CB8AC3E}">
        <p14:creationId xmlns:p14="http://schemas.microsoft.com/office/powerpoint/2010/main" val="1148636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nueva presentacion 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2" y="0"/>
            <a:ext cx="12292375" cy="6858000"/>
          </a:xfrm>
          <a:prstGeom prst="rect">
            <a:avLst/>
          </a:prstGeom>
        </p:spPr>
      </p:pic>
      <p:pic>
        <p:nvPicPr>
          <p:cNvPr id="8" name="Imagen 7"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52" y="0"/>
            <a:ext cx="6139813" cy="6858000"/>
          </a:xfrm>
          <a:prstGeom prst="rect">
            <a:avLst/>
          </a:prstGeom>
        </p:spPr>
      </p:pic>
      <p:pic>
        <p:nvPicPr>
          <p:cNvPr id="9" name="Imagen 8"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2978"/>
          </a:xfrm>
          <a:prstGeom prst="rect">
            <a:avLst/>
          </a:prstGeom>
        </p:spPr>
      </p:pic>
      <p:pic>
        <p:nvPicPr>
          <p:cNvPr id="12" name="Imagen 11" descr="fondo opaco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22" y="37907"/>
            <a:ext cx="6159337" cy="6858001"/>
          </a:xfrm>
          <a:prstGeom prst="rect">
            <a:avLst/>
          </a:prstGeom>
        </p:spPr>
      </p:pic>
      <p:sp>
        <p:nvSpPr>
          <p:cNvPr id="11" name="Título 1"/>
          <p:cNvSpPr txBox="1">
            <a:spLocks/>
          </p:cNvSpPr>
          <p:nvPr/>
        </p:nvSpPr>
        <p:spPr>
          <a:xfrm>
            <a:off x="502279" y="2047093"/>
            <a:ext cx="4691554" cy="38383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5"/>
              </a:spcBef>
            </a:pPr>
            <a:r>
              <a:rPr lang="es-ES" sz="4000" b="1" spc="-150" dirty="0" smtClean="0">
                <a:solidFill>
                  <a:srgbClr val="FFFFFF"/>
                </a:solidFill>
                <a:latin typeface="Arial"/>
                <a:cs typeface="Arial"/>
              </a:rPr>
              <a:t>DATA</a:t>
            </a:r>
          </a:p>
          <a:p>
            <a:pPr marL="12700" algn="l">
              <a:lnSpc>
                <a:spcPct val="100000"/>
              </a:lnSpc>
              <a:spcBef>
                <a:spcPts val="105"/>
              </a:spcBef>
            </a:pPr>
            <a:r>
              <a:rPr lang="es-ES" sz="2400" b="1" spc="-150" dirty="0" smtClean="0">
                <a:solidFill>
                  <a:srgbClr val="05E932"/>
                </a:solidFill>
                <a:latin typeface="Arial"/>
                <a:cs typeface="Arial"/>
              </a:rPr>
              <a:t>CONOZCA A SUS CLIENTES </a:t>
            </a:r>
            <a:endParaRPr lang="es-ES" sz="2400" b="1" spc="-150" dirty="0">
              <a:solidFill>
                <a:srgbClr val="05E932"/>
              </a:solidFill>
              <a:latin typeface="Arial"/>
              <a:cs typeface="Arial"/>
            </a:endParaRPr>
          </a:p>
        </p:txBody>
      </p:sp>
      <p:sp>
        <p:nvSpPr>
          <p:cNvPr id="7" name="object 2"/>
          <p:cNvSpPr txBox="1"/>
          <p:nvPr/>
        </p:nvSpPr>
        <p:spPr>
          <a:xfrm>
            <a:off x="6780590" y="2211332"/>
            <a:ext cx="4924488" cy="2413481"/>
          </a:xfrm>
          <a:prstGeom prst="rect">
            <a:avLst/>
          </a:prstGeom>
        </p:spPr>
        <p:txBody>
          <a:bodyPr vert="horz" wrap="square" lIns="0" tIns="12700" rIns="0" bIns="0" rtlCol="0">
            <a:spAutoFit/>
          </a:bodyPr>
          <a:lstStyle/>
          <a:p>
            <a:pPr marL="12065" marR="5080" indent="-2540">
              <a:lnSpc>
                <a:spcPct val="100000"/>
              </a:lnSpc>
              <a:spcBef>
                <a:spcPts val="100"/>
              </a:spcBef>
            </a:pPr>
            <a:r>
              <a:rPr sz="6000" b="1" spc="-305" dirty="0">
                <a:solidFill>
                  <a:srgbClr val="008000"/>
                </a:solidFill>
                <a:latin typeface="Arial"/>
                <a:cs typeface="Arial"/>
              </a:rPr>
              <a:t>L</a:t>
            </a:r>
            <a:r>
              <a:rPr sz="2400" spc="-305" dirty="0">
                <a:solidFill>
                  <a:schemeClr val="bg2">
                    <a:lumMod val="25000"/>
                  </a:schemeClr>
                </a:solidFill>
                <a:latin typeface="Arial"/>
                <a:cs typeface="Arial"/>
              </a:rPr>
              <a:t>a </a:t>
            </a:r>
            <a:r>
              <a:rPr sz="2400" spc="-190" dirty="0">
                <a:solidFill>
                  <a:schemeClr val="bg2">
                    <a:lumMod val="25000"/>
                  </a:schemeClr>
                </a:solidFill>
                <a:latin typeface="Arial"/>
                <a:cs typeface="Arial"/>
              </a:rPr>
              <a:t>clave </a:t>
            </a:r>
            <a:r>
              <a:rPr sz="2400" spc="-180" dirty="0">
                <a:solidFill>
                  <a:schemeClr val="bg2">
                    <a:lumMod val="25000"/>
                  </a:schemeClr>
                </a:solidFill>
                <a:latin typeface="Arial"/>
                <a:cs typeface="Arial"/>
              </a:rPr>
              <a:t>no </a:t>
            </a:r>
            <a:r>
              <a:rPr sz="2400" spc="-175" dirty="0">
                <a:solidFill>
                  <a:schemeClr val="bg2">
                    <a:lumMod val="25000"/>
                  </a:schemeClr>
                </a:solidFill>
                <a:latin typeface="Arial"/>
                <a:cs typeface="Arial"/>
              </a:rPr>
              <a:t>esta </a:t>
            </a:r>
            <a:r>
              <a:rPr sz="2400" spc="-155" dirty="0">
                <a:solidFill>
                  <a:schemeClr val="bg2">
                    <a:lumMod val="25000"/>
                  </a:schemeClr>
                </a:solidFill>
                <a:latin typeface="Arial"/>
                <a:cs typeface="Arial"/>
              </a:rPr>
              <a:t>en </a:t>
            </a:r>
            <a:r>
              <a:rPr sz="2400" spc="-210" dirty="0">
                <a:solidFill>
                  <a:schemeClr val="bg2">
                    <a:lumMod val="25000"/>
                  </a:schemeClr>
                </a:solidFill>
                <a:latin typeface="Arial"/>
                <a:cs typeface="Arial"/>
              </a:rPr>
              <a:t>conseguir </a:t>
            </a:r>
            <a:r>
              <a:rPr sz="2400" spc="-204" dirty="0">
                <a:solidFill>
                  <a:schemeClr val="bg2">
                    <a:lumMod val="25000"/>
                  </a:schemeClr>
                </a:solidFill>
                <a:latin typeface="Arial"/>
                <a:cs typeface="Arial"/>
              </a:rPr>
              <a:t>solo </a:t>
            </a:r>
            <a:r>
              <a:rPr sz="2400" spc="-160" dirty="0">
                <a:solidFill>
                  <a:schemeClr val="bg2">
                    <a:lumMod val="25000"/>
                  </a:schemeClr>
                </a:solidFill>
                <a:latin typeface="Arial"/>
                <a:cs typeface="Arial"/>
              </a:rPr>
              <a:t>clientes, </a:t>
            </a:r>
            <a:r>
              <a:rPr sz="2400" spc="-204" dirty="0">
                <a:solidFill>
                  <a:schemeClr val="bg2">
                    <a:lumMod val="25000"/>
                  </a:schemeClr>
                </a:solidFill>
                <a:latin typeface="Arial"/>
                <a:cs typeface="Arial"/>
              </a:rPr>
              <a:t>sino </a:t>
            </a:r>
            <a:r>
              <a:rPr sz="2400" spc="-155" dirty="0">
                <a:solidFill>
                  <a:schemeClr val="bg2">
                    <a:lumMod val="25000"/>
                  </a:schemeClr>
                </a:solidFill>
                <a:latin typeface="Arial"/>
                <a:cs typeface="Arial"/>
              </a:rPr>
              <a:t>en  </a:t>
            </a:r>
            <a:r>
              <a:rPr sz="2400" spc="-195" dirty="0">
                <a:solidFill>
                  <a:schemeClr val="bg2">
                    <a:lumMod val="25000"/>
                  </a:schemeClr>
                </a:solidFill>
                <a:latin typeface="Arial"/>
                <a:cs typeface="Arial"/>
              </a:rPr>
              <a:t>conocerlos, </a:t>
            </a:r>
            <a:r>
              <a:rPr sz="2400" spc="-185" dirty="0">
                <a:solidFill>
                  <a:schemeClr val="bg2">
                    <a:lumMod val="25000"/>
                  </a:schemeClr>
                </a:solidFill>
                <a:latin typeface="Arial"/>
                <a:cs typeface="Arial"/>
              </a:rPr>
              <a:t>saber </a:t>
            </a:r>
            <a:r>
              <a:rPr sz="2400" spc="-180" dirty="0">
                <a:solidFill>
                  <a:schemeClr val="bg2">
                    <a:lumMod val="25000"/>
                  </a:schemeClr>
                </a:solidFill>
                <a:latin typeface="Arial"/>
                <a:cs typeface="Arial"/>
              </a:rPr>
              <a:t>quiénes </a:t>
            </a:r>
            <a:r>
              <a:rPr sz="2400" spc="-195" dirty="0">
                <a:solidFill>
                  <a:schemeClr val="bg2">
                    <a:lumMod val="25000"/>
                  </a:schemeClr>
                </a:solidFill>
                <a:latin typeface="Arial"/>
                <a:cs typeface="Arial"/>
              </a:rPr>
              <a:t>son, </a:t>
            </a:r>
            <a:r>
              <a:rPr sz="2400" spc="-170" dirty="0">
                <a:solidFill>
                  <a:schemeClr val="bg2">
                    <a:lumMod val="25000"/>
                  </a:schemeClr>
                </a:solidFill>
                <a:latin typeface="Arial"/>
                <a:cs typeface="Arial"/>
              </a:rPr>
              <a:t>qué piensan, </a:t>
            </a:r>
            <a:r>
              <a:rPr sz="2400" spc="-160" dirty="0">
                <a:solidFill>
                  <a:schemeClr val="bg2">
                    <a:lumMod val="25000"/>
                  </a:schemeClr>
                </a:solidFill>
                <a:latin typeface="Arial"/>
                <a:cs typeface="Arial"/>
              </a:rPr>
              <a:t>qué  </a:t>
            </a:r>
            <a:r>
              <a:rPr sz="2400" spc="-145" dirty="0">
                <a:solidFill>
                  <a:schemeClr val="bg2">
                    <a:lumMod val="25000"/>
                  </a:schemeClr>
                </a:solidFill>
                <a:latin typeface="Arial"/>
                <a:cs typeface="Arial"/>
              </a:rPr>
              <a:t>sienten, </a:t>
            </a:r>
            <a:r>
              <a:rPr sz="2400" spc="-165" dirty="0">
                <a:solidFill>
                  <a:schemeClr val="bg2">
                    <a:lumMod val="25000"/>
                  </a:schemeClr>
                </a:solidFill>
                <a:latin typeface="Arial"/>
                <a:cs typeface="Arial"/>
              </a:rPr>
              <a:t>qué </a:t>
            </a:r>
            <a:r>
              <a:rPr sz="2400" spc="-175" dirty="0">
                <a:solidFill>
                  <a:schemeClr val="bg2">
                    <a:lumMod val="25000"/>
                  </a:schemeClr>
                </a:solidFill>
                <a:latin typeface="Arial"/>
                <a:cs typeface="Arial"/>
              </a:rPr>
              <a:t>problemas </a:t>
            </a:r>
            <a:r>
              <a:rPr sz="2400" spc="-114" dirty="0">
                <a:solidFill>
                  <a:schemeClr val="bg2">
                    <a:lumMod val="25000"/>
                  </a:schemeClr>
                </a:solidFill>
                <a:latin typeface="Arial"/>
                <a:cs typeface="Arial"/>
              </a:rPr>
              <a:t>tienen </a:t>
            </a:r>
            <a:r>
              <a:rPr sz="2400" spc="-120" dirty="0">
                <a:solidFill>
                  <a:schemeClr val="bg2">
                    <a:lumMod val="25000"/>
                  </a:schemeClr>
                </a:solidFill>
                <a:latin typeface="Arial"/>
                <a:cs typeface="Arial"/>
              </a:rPr>
              <a:t>finalmente </a:t>
            </a:r>
            <a:r>
              <a:rPr sz="2400" spc="-150" dirty="0">
                <a:solidFill>
                  <a:schemeClr val="bg2">
                    <a:lumMod val="25000"/>
                  </a:schemeClr>
                </a:solidFill>
                <a:latin typeface="Arial"/>
                <a:cs typeface="Arial"/>
              </a:rPr>
              <a:t>llegar </a:t>
            </a:r>
            <a:r>
              <a:rPr sz="2400" spc="-114" dirty="0">
                <a:solidFill>
                  <a:schemeClr val="bg2">
                    <a:lumMod val="25000"/>
                  </a:schemeClr>
                </a:solidFill>
                <a:latin typeface="Arial"/>
                <a:cs typeface="Arial"/>
              </a:rPr>
              <a:t>al  </a:t>
            </a:r>
            <a:r>
              <a:rPr sz="2400" spc="-215" dirty="0">
                <a:solidFill>
                  <a:schemeClr val="bg2">
                    <a:lumMod val="25000"/>
                  </a:schemeClr>
                </a:solidFill>
                <a:latin typeface="Arial"/>
                <a:cs typeface="Arial"/>
              </a:rPr>
              <a:t>“INSIGTH</a:t>
            </a:r>
            <a:r>
              <a:rPr sz="2400" spc="-130" dirty="0">
                <a:solidFill>
                  <a:schemeClr val="bg2">
                    <a:lumMod val="25000"/>
                  </a:schemeClr>
                </a:solidFill>
                <a:latin typeface="Arial"/>
                <a:cs typeface="Arial"/>
              </a:rPr>
              <a:t> </a:t>
            </a:r>
            <a:r>
              <a:rPr sz="2400" spc="-160" dirty="0">
                <a:solidFill>
                  <a:schemeClr val="bg2">
                    <a:lumMod val="25000"/>
                  </a:schemeClr>
                </a:solidFill>
                <a:latin typeface="Arial"/>
                <a:cs typeface="Arial"/>
              </a:rPr>
              <a:t>“</a:t>
            </a:r>
            <a:endParaRPr sz="2400" dirty="0">
              <a:solidFill>
                <a:schemeClr val="bg2">
                  <a:lumMod val="25000"/>
                </a:schemeClr>
              </a:solidFill>
              <a:latin typeface="Arial"/>
              <a:cs typeface="Arial"/>
            </a:endParaRPr>
          </a:p>
        </p:txBody>
      </p:sp>
      <p:pic>
        <p:nvPicPr>
          <p:cNvPr id="13" name="Imagen 12" descr="BNB_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07" y="435954"/>
            <a:ext cx="1361751" cy="1213093"/>
          </a:xfrm>
          <a:prstGeom prst="rect">
            <a:avLst/>
          </a:prstGeom>
        </p:spPr>
      </p:pic>
    </p:spTree>
    <p:extLst>
      <p:ext uri="{BB962C8B-B14F-4D97-AF65-F5344CB8AC3E}">
        <p14:creationId xmlns:p14="http://schemas.microsoft.com/office/powerpoint/2010/main" val="4287473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6" y="0"/>
            <a:ext cx="12150207" cy="6858000"/>
          </a:xfrm>
          <a:prstGeom prst="rect">
            <a:avLst/>
          </a:prstGeom>
        </p:spPr>
      </p:pic>
      <p:pic>
        <p:nvPicPr>
          <p:cNvPr id="12" name="Imagen 11" descr="fondo opaco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188708"/>
            <a:ext cx="6113179" cy="5652654"/>
          </a:xfrm>
          <a:prstGeom prst="rect">
            <a:avLst/>
          </a:prstGeom>
        </p:spPr>
      </p:pic>
      <p:pic>
        <p:nvPicPr>
          <p:cNvPr id="7" name="Imagen 6" descr="fondo plom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452" y="-1"/>
            <a:ext cx="6139813" cy="6927895"/>
          </a:xfrm>
          <a:prstGeom prst="rect">
            <a:avLst/>
          </a:prstGeom>
        </p:spPr>
      </p:pic>
      <p:pic>
        <p:nvPicPr>
          <p:cNvPr id="9" name="Imagen 8" descr="logo innov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1470" y="386898"/>
            <a:ext cx="1774452" cy="538410"/>
          </a:xfrm>
          <a:prstGeom prst="rect">
            <a:avLst/>
          </a:prstGeom>
        </p:spPr>
      </p:pic>
      <p:sp>
        <p:nvSpPr>
          <p:cNvPr id="11" name="Título 1"/>
          <p:cNvSpPr txBox="1">
            <a:spLocks/>
          </p:cNvSpPr>
          <p:nvPr/>
        </p:nvSpPr>
        <p:spPr>
          <a:xfrm>
            <a:off x="502279" y="-2439953"/>
            <a:ext cx="4691554" cy="38383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5"/>
              </a:spcBef>
            </a:pPr>
            <a:r>
              <a:rPr lang="es-ES" sz="4000" b="1" spc="-150" dirty="0" smtClean="0">
                <a:solidFill>
                  <a:srgbClr val="FFFFFF"/>
                </a:solidFill>
                <a:latin typeface="Arial"/>
                <a:cs typeface="Arial"/>
              </a:rPr>
              <a:t>DATA</a:t>
            </a:r>
          </a:p>
          <a:p>
            <a:pPr marL="12700" algn="l">
              <a:lnSpc>
                <a:spcPct val="100000"/>
              </a:lnSpc>
              <a:spcBef>
                <a:spcPts val="105"/>
              </a:spcBef>
            </a:pPr>
            <a:r>
              <a:rPr lang="es-ES" sz="2400" b="1" spc="-150" dirty="0" smtClean="0">
                <a:solidFill>
                  <a:srgbClr val="05E932"/>
                </a:solidFill>
                <a:latin typeface="Arial"/>
                <a:cs typeface="Arial"/>
              </a:rPr>
              <a:t>CONOZCA A SU CLIENTE</a:t>
            </a:r>
            <a:endParaRPr lang="es-ES" sz="2400" b="1" spc="-150" dirty="0">
              <a:solidFill>
                <a:srgbClr val="05E932"/>
              </a:solidFill>
              <a:latin typeface="Arial"/>
              <a:cs typeface="Arial"/>
            </a:endParaRPr>
          </a:p>
        </p:txBody>
      </p:sp>
      <p:sp>
        <p:nvSpPr>
          <p:cNvPr id="8" name="object 2"/>
          <p:cNvSpPr txBox="1"/>
          <p:nvPr/>
        </p:nvSpPr>
        <p:spPr>
          <a:xfrm>
            <a:off x="6686146" y="2543763"/>
            <a:ext cx="5132665" cy="2044149"/>
          </a:xfrm>
          <a:prstGeom prst="rect">
            <a:avLst/>
          </a:prstGeom>
        </p:spPr>
        <p:txBody>
          <a:bodyPr vert="horz" wrap="square" lIns="0" tIns="12700" rIns="0" bIns="0" rtlCol="0">
            <a:spAutoFit/>
          </a:bodyPr>
          <a:lstStyle/>
          <a:p>
            <a:pPr marL="12700" marR="5080" indent="34925" algn="just">
              <a:lnSpc>
                <a:spcPct val="100000"/>
              </a:lnSpc>
              <a:spcBef>
                <a:spcPts val="100"/>
              </a:spcBef>
            </a:pPr>
            <a:r>
              <a:rPr sz="6000" spc="-204" dirty="0">
                <a:solidFill>
                  <a:srgbClr val="008000"/>
                </a:solidFill>
                <a:latin typeface="Arial"/>
                <a:cs typeface="Arial"/>
              </a:rPr>
              <a:t>P</a:t>
            </a:r>
            <a:r>
              <a:rPr sz="2400" spc="-204" dirty="0">
                <a:solidFill>
                  <a:schemeClr val="bg2">
                    <a:lumMod val="25000"/>
                  </a:schemeClr>
                </a:solidFill>
                <a:latin typeface="Arial"/>
                <a:cs typeface="Arial"/>
              </a:rPr>
              <a:t>asar </a:t>
            </a:r>
            <a:r>
              <a:rPr sz="2400" spc="-110" dirty="0">
                <a:solidFill>
                  <a:schemeClr val="bg2">
                    <a:lumMod val="25000"/>
                  </a:schemeClr>
                </a:solidFill>
                <a:latin typeface="Arial"/>
                <a:cs typeface="Arial"/>
              </a:rPr>
              <a:t>de </a:t>
            </a:r>
            <a:r>
              <a:rPr sz="2400" spc="-85" dirty="0">
                <a:solidFill>
                  <a:schemeClr val="bg2">
                    <a:lumMod val="25000"/>
                  </a:schemeClr>
                </a:solidFill>
                <a:latin typeface="Arial"/>
                <a:cs typeface="Arial"/>
              </a:rPr>
              <a:t>clientes </a:t>
            </a:r>
            <a:r>
              <a:rPr sz="2400" spc="-125" dirty="0">
                <a:solidFill>
                  <a:schemeClr val="bg2">
                    <a:lumMod val="25000"/>
                  </a:schemeClr>
                </a:solidFill>
                <a:latin typeface="Arial"/>
                <a:cs typeface="Arial"/>
              </a:rPr>
              <a:t>desconocidos, </a:t>
            </a:r>
            <a:r>
              <a:rPr sz="2400" spc="-185" dirty="0">
                <a:solidFill>
                  <a:schemeClr val="bg2">
                    <a:lumMod val="25000"/>
                  </a:schemeClr>
                </a:solidFill>
                <a:latin typeface="Arial"/>
                <a:cs typeface="Arial"/>
              </a:rPr>
              <a:t>a </a:t>
            </a:r>
            <a:r>
              <a:rPr sz="2400" spc="-114" dirty="0">
                <a:solidFill>
                  <a:schemeClr val="bg2">
                    <a:lumMod val="25000"/>
                  </a:schemeClr>
                </a:solidFill>
                <a:latin typeface="Arial"/>
                <a:cs typeface="Arial"/>
              </a:rPr>
              <a:t>conocidos y  </a:t>
            </a:r>
            <a:r>
              <a:rPr sz="2400" spc="-100" dirty="0">
                <a:solidFill>
                  <a:schemeClr val="bg2">
                    <a:lumMod val="25000"/>
                  </a:schemeClr>
                </a:solidFill>
                <a:latin typeface="Arial"/>
                <a:cs typeface="Arial"/>
              </a:rPr>
              <a:t>luego </a:t>
            </a:r>
            <a:r>
              <a:rPr sz="2400" spc="-190" dirty="0">
                <a:solidFill>
                  <a:schemeClr val="bg2">
                    <a:lumMod val="25000"/>
                  </a:schemeClr>
                </a:solidFill>
                <a:latin typeface="Arial"/>
                <a:cs typeface="Arial"/>
              </a:rPr>
              <a:t>a </a:t>
            </a:r>
            <a:r>
              <a:rPr sz="2400" b="1" spc="-185" dirty="0">
                <a:solidFill>
                  <a:schemeClr val="bg2">
                    <a:lumMod val="25000"/>
                  </a:schemeClr>
                </a:solidFill>
                <a:latin typeface="Arial"/>
                <a:cs typeface="Arial"/>
              </a:rPr>
              <a:t>recomendadores </a:t>
            </a:r>
            <a:r>
              <a:rPr sz="2400" spc="-245" dirty="0">
                <a:solidFill>
                  <a:schemeClr val="bg2">
                    <a:lumMod val="25000"/>
                  </a:schemeClr>
                </a:solidFill>
                <a:latin typeface="Arial"/>
                <a:cs typeface="Arial"/>
              </a:rPr>
              <a:t>(ARR) </a:t>
            </a:r>
            <a:r>
              <a:rPr sz="2400" spc="-100" dirty="0">
                <a:solidFill>
                  <a:schemeClr val="bg2">
                    <a:lumMod val="25000"/>
                  </a:schemeClr>
                </a:solidFill>
                <a:latin typeface="Arial"/>
                <a:cs typeface="Arial"/>
              </a:rPr>
              <a:t>que </a:t>
            </a:r>
            <a:r>
              <a:rPr sz="2400" spc="-35" dirty="0">
                <a:solidFill>
                  <a:schemeClr val="bg2">
                    <a:lumMod val="25000"/>
                  </a:schemeClr>
                </a:solidFill>
                <a:latin typeface="Arial"/>
                <a:cs typeface="Arial"/>
              </a:rPr>
              <a:t>permitirá  </a:t>
            </a:r>
            <a:r>
              <a:rPr sz="2400" spc="-100" dirty="0">
                <a:solidFill>
                  <a:schemeClr val="bg2">
                    <a:lumMod val="25000"/>
                  </a:schemeClr>
                </a:solidFill>
                <a:latin typeface="Arial"/>
                <a:cs typeface="Arial"/>
              </a:rPr>
              <a:t>luego </a:t>
            </a:r>
            <a:r>
              <a:rPr sz="2400" spc="-45" dirty="0">
                <a:solidFill>
                  <a:schemeClr val="bg2">
                    <a:lumMod val="25000"/>
                  </a:schemeClr>
                </a:solidFill>
                <a:latin typeface="Arial"/>
                <a:cs typeface="Arial"/>
              </a:rPr>
              <a:t>utilizar </a:t>
            </a:r>
            <a:r>
              <a:rPr sz="2400" spc="-120" dirty="0">
                <a:solidFill>
                  <a:schemeClr val="bg2">
                    <a:lumMod val="25000"/>
                  </a:schemeClr>
                </a:solidFill>
                <a:latin typeface="Arial"/>
                <a:cs typeface="Arial"/>
              </a:rPr>
              <a:t>técnicas </a:t>
            </a:r>
            <a:r>
              <a:rPr sz="2400" spc="-110" dirty="0">
                <a:solidFill>
                  <a:schemeClr val="bg2">
                    <a:lumMod val="25000"/>
                  </a:schemeClr>
                </a:solidFill>
                <a:latin typeface="Arial"/>
                <a:cs typeface="Arial"/>
              </a:rPr>
              <a:t>de </a:t>
            </a:r>
            <a:r>
              <a:rPr sz="2400" spc="-30" dirty="0">
                <a:solidFill>
                  <a:schemeClr val="bg2">
                    <a:lumMod val="25000"/>
                  </a:schemeClr>
                </a:solidFill>
                <a:latin typeface="Arial"/>
                <a:cs typeface="Arial"/>
              </a:rPr>
              <a:t>“Growth</a:t>
            </a:r>
            <a:r>
              <a:rPr sz="2400" spc="-335" dirty="0">
                <a:solidFill>
                  <a:schemeClr val="bg2">
                    <a:lumMod val="25000"/>
                  </a:schemeClr>
                </a:solidFill>
                <a:latin typeface="Arial"/>
                <a:cs typeface="Arial"/>
              </a:rPr>
              <a:t> </a:t>
            </a:r>
            <a:r>
              <a:rPr sz="2400" spc="-90" dirty="0">
                <a:solidFill>
                  <a:schemeClr val="bg2">
                    <a:lumMod val="25000"/>
                  </a:schemeClr>
                </a:solidFill>
                <a:latin typeface="Arial"/>
                <a:cs typeface="Arial"/>
              </a:rPr>
              <a:t>Hacking”</a:t>
            </a:r>
            <a:endParaRPr sz="2400" dirty="0">
              <a:solidFill>
                <a:schemeClr val="bg2">
                  <a:lumMod val="25000"/>
                </a:schemeClr>
              </a:solidFill>
              <a:latin typeface="Arial"/>
              <a:cs typeface="Arial"/>
            </a:endParaRPr>
          </a:p>
        </p:txBody>
      </p:sp>
    </p:spTree>
    <p:extLst>
      <p:ext uri="{BB962C8B-B14F-4D97-AF65-F5344CB8AC3E}">
        <p14:creationId xmlns:p14="http://schemas.microsoft.com/office/powerpoint/2010/main" val="3374538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 y="0"/>
            <a:ext cx="12190982" cy="6858000"/>
          </a:xfrm>
          <a:prstGeom prst="rect">
            <a:avLst/>
          </a:prstGeom>
        </p:spPr>
      </p:pic>
      <p:sp>
        <p:nvSpPr>
          <p:cNvPr id="12" name="Título 1"/>
          <p:cNvSpPr txBox="1">
            <a:spLocks/>
          </p:cNvSpPr>
          <p:nvPr/>
        </p:nvSpPr>
        <p:spPr>
          <a:xfrm>
            <a:off x="881435" y="-969212"/>
            <a:ext cx="7232317" cy="1938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b="1" dirty="0">
                <a:solidFill>
                  <a:srgbClr val="008000"/>
                </a:solidFill>
                <a:latin typeface="Arial"/>
                <a:cs typeface="Arial"/>
              </a:rPr>
              <a:t>CONSTRUYA</a:t>
            </a:r>
            <a:endParaRPr lang="es-ES" sz="4000" dirty="0">
              <a:solidFill>
                <a:srgbClr val="008000"/>
              </a:solidFill>
            </a:endParaRPr>
          </a:p>
        </p:txBody>
      </p:sp>
      <p:sp>
        <p:nvSpPr>
          <p:cNvPr id="13" name="Subtítulo 2"/>
          <p:cNvSpPr txBox="1">
            <a:spLocks/>
          </p:cNvSpPr>
          <p:nvPr/>
        </p:nvSpPr>
        <p:spPr>
          <a:xfrm>
            <a:off x="899753" y="812529"/>
            <a:ext cx="11292247" cy="12303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b="1" dirty="0">
                <a:solidFill>
                  <a:schemeClr val="bg2">
                    <a:lumMod val="25000"/>
                  </a:schemeClr>
                </a:solidFill>
                <a:latin typeface="Arial"/>
                <a:cs typeface="Arial"/>
              </a:rPr>
              <a:t>SU VENTAJA OPERACIONAL: PROCESOS , PERSONAS , TECNOLOGÍA</a:t>
            </a:r>
          </a:p>
        </p:txBody>
      </p:sp>
      <p:sp>
        <p:nvSpPr>
          <p:cNvPr id="11" name="object 2"/>
          <p:cNvSpPr txBox="1">
            <a:spLocks/>
          </p:cNvSpPr>
          <p:nvPr/>
        </p:nvSpPr>
        <p:spPr>
          <a:xfrm>
            <a:off x="949120" y="2240043"/>
            <a:ext cx="4833256" cy="3350132"/>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gn="l">
              <a:lnSpc>
                <a:spcPct val="90100"/>
              </a:lnSpc>
              <a:spcBef>
                <a:spcPts val="385"/>
              </a:spcBef>
            </a:pPr>
            <a:r>
              <a:rPr lang="es-ES" sz="6000" b="1" spc="-130" dirty="0" smtClean="0">
                <a:solidFill>
                  <a:srgbClr val="008000"/>
                </a:solidFill>
                <a:latin typeface="Arial"/>
                <a:cs typeface="Arial"/>
              </a:rPr>
              <a:t>D</a:t>
            </a:r>
            <a:r>
              <a:rPr lang="es-ES" spc="-130" dirty="0" smtClean="0">
                <a:solidFill>
                  <a:schemeClr val="bg2">
                    <a:lumMod val="25000"/>
                  </a:schemeClr>
                </a:solidFill>
                <a:latin typeface="Arial"/>
                <a:cs typeface="Arial"/>
              </a:rPr>
              <a:t>igitalizar </a:t>
            </a:r>
            <a:r>
              <a:rPr lang="es-ES" spc="-130" dirty="0">
                <a:solidFill>
                  <a:schemeClr val="bg2">
                    <a:lumMod val="25000"/>
                  </a:schemeClr>
                </a:solidFill>
                <a:latin typeface="Arial"/>
                <a:cs typeface="Arial"/>
              </a:rPr>
              <a:t>operaciones es más que  incorporar	grandes herramientas.</a:t>
            </a:r>
          </a:p>
          <a:p>
            <a:pPr marL="12700" marR="64769" algn="l">
              <a:lnSpc>
                <a:spcPct val="90100"/>
              </a:lnSpc>
              <a:spcBef>
                <a:spcPts val="385"/>
              </a:spcBef>
            </a:pPr>
            <a:r>
              <a:rPr lang="es-ES" spc="-130" dirty="0">
                <a:solidFill>
                  <a:schemeClr val="bg2">
                    <a:lumMod val="25000"/>
                  </a:schemeClr>
                </a:solidFill>
                <a:latin typeface="Arial"/>
                <a:cs typeface="Arial"/>
              </a:rPr>
              <a:t>Es una combinación de personas, procesos y  tecnología conectadas de manera que  ayuden a mejorar su desempeño por  encima de la competencia sin perder el foco  en nuestros clientes</a:t>
            </a:r>
          </a:p>
        </p:txBody>
      </p:sp>
      <p:sp>
        <p:nvSpPr>
          <p:cNvPr id="19" name="Rectángulo 18"/>
          <p:cNvSpPr/>
          <p:nvPr/>
        </p:nvSpPr>
        <p:spPr>
          <a:xfrm>
            <a:off x="7864718" y="2707127"/>
            <a:ext cx="2244940" cy="523220"/>
          </a:xfrm>
          <a:prstGeom prst="rect">
            <a:avLst/>
          </a:prstGeom>
        </p:spPr>
        <p:txBody>
          <a:bodyPr wrap="square">
            <a:spAutoFit/>
          </a:bodyPr>
          <a:lstStyle/>
          <a:p>
            <a:pPr marL="236220" marR="5080" indent="-224154" algn="ctr">
              <a:lnSpc>
                <a:spcPct val="100000"/>
              </a:lnSpc>
              <a:spcBef>
                <a:spcPts val="100"/>
              </a:spcBef>
            </a:pPr>
            <a:r>
              <a:rPr lang="es-ES" sz="2800" dirty="0" smtClean="0">
                <a:solidFill>
                  <a:srgbClr val="FFFFFF"/>
                </a:solidFill>
                <a:latin typeface="Arial"/>
                <a:cs typeface="Arial"/>
              </a:rPr>
              <a:t>Personas</a:t>
            </a:r>
            <a:endParaRPr lang="es-ES" sz="2800" dirty="0">
              <a:latin typeface="Arial"/>
              <a:cs typeface="Arial"/>
            </a:endParaRPr>
          </a:p>
        </p:txBody>
      </p:sp>
      <p:sp>
        <p:nvSpPr>
          <p:cNvPr id="20" name="Rectángulo 19"/>
          <p:cNvSpPr/>
          <p:nvPr/>
        </p:nvSpPr>
        <p:spPr>
          <a:xfrm>
            <a:off x="9569374" y="5010873"/>
            <a:ext cx="2244940" cy="461665"/>
          </a:xfrm>
          <a:prstGeom prst="rect">
            <a:avLst/>
          </a:prstGeom>
        </p:spPr>
        <p:txBody>
          <a:bodyPr wrap="square">
            <a:spAutoFit/>
          </a:bodyPr>
          <a:lstStyle/>
          <a:p>
            <a:pPr marL="236220" marR="5080" indent="-224154" algn="ctr">
              <a:lnSpc>
                <a:spcPct val="100000"/>
              </a:lnSpc>
              <a:spcBef>
                <a:spcPts val="100"/>
              </a:spcBef>
            </a:pPr>
            <a:r>
              <a:rPr lang="es-ES" sz="2400" dirty="0" smtClean="0">
                <a:solidFill>
                  <a:srgbClr val="FFFFFF"/>
                </a:solidFill>
                <a:latin typeface="Arial"/>
                <a:cs typeface="Arial"/>
              </a:rPr>
              <a:t>Tecnología</a:t>
            </a:r>
          </a:p>
        </p:txBody>
      </p:sp>
      <p:sp>
        <p:nvSpPr>
          <p:cNvPr id="21" name="Rectángulo 20"/>
          <p:cNvSpPr/>
          <p:nvPr/>
        </p:nvSpPr>
        <p:spPr>
          <a:xfrm>
            <a:off x="6119809" y="4964250"/>
            <a:ext cx="2244940" cy="523220"/>
          </a:xfrm>
          <a:prstGeom prst="rect">
            <a:avLst/>
          </a:prstGeom>
        </p:spPr>
        <p:txBody>
          <a:bodyPr wrap="square">
            <a:spAutoFit/>
          </a:bodyPr>
          <a:lstStyle/>
          <a:p>
            <a:pPr marL="236220" marR="5080" indent="-224154" algn="ctr">
              <a:lnSpc>
                <a:spcPct val="100000"/>
              </a:lnSpc>
              <a:spcBef>
                <a:spcPts val="100"/>
              </a:spcBef>
            </a:pPr>
            <a:r>
              <a:rPr lang="es-ES" sz="2800" dirty="0" smtClean="0">
                <a:solidFill>
                  <a:srgbClr val="FFFFFF"/>
                </a:solidFill>
                <a:latin typeface="Arial"/>
                <a:cs typeface="Arial"/>
              </a:rPr>
              <a:t>Procesos</a:t>
            </a:r>
          </a:p>
        </p:txBody>
      </p:sp>
      <p:sp>
        <p:nvSpPr>
          <p:cNvPr id="22" name="Rectángulo 21"/>
          <p:cNvSpPr/>
          <p:nvPr/>
        </p:nvSpPr>
        <p:spPr>
          <a:xfrm>
            <a:off x="7864718" y="4129485"/>
            <a:ext cx="2244940" cy="584776"/>
          </a:xfrm>
          <a:prstGeom prst="rect">
            <a:avLst/>
          </a:prstGeom>
        </p:spPr>
        <p:txBody>
          <a:bodyPr wrap="square">
            <a:spAutoFit/>
          </a:bodyPr>
          <a:lstStyle/>
          <a:p>
            <a:pPr marL="236220" marR="5080" indent="-224154" algn="ctr">
              <a:lnSpc>
                <a:spcPct val="100000"/>
              </a:lnSpc>
              <a:spcBef>
                <a:spcPts val="100"/>
              </a:spcBef>
            </a:pPr>
            <a:r>
              <a:rPr lang="es-ES" sz="3200" dirty="0" smtClean="0">
                <a:solidFill>
                  <a:srgbClr val="008000"/>
                </a:solidFill>
                <a:latin typeface="Arial"/>
                <a:cs typeface="Arial"/>
              </a:rPr>
              <a:t>clientes</a:t>
            </a:r>
            <a:endParaRPr lang="es-ES" sz="3200" dirty="0">
              <a:solidFill>
                <a:srgbClr val="008000"/>
              </a:solidFill>
              <a:latin typeface="Arial"/>
              <a:cs typeface="Arial"/>
            </a:endParaRPr>
          </a:p>
        </p:txBody>
      </p:sp>
    </p:spTree>
    <p:extLst>
      <p:ext uri="{BB962C8B-B14F-4D97-AF65-F5344CB8AC3E}">
        <p14:creationId xmlns:p14="http://schemas.microsoft.com/office/powerpoint/2010/main" val="2794048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descr="Resultado de imagen para robotizacion de proces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Marcador de texto 11"/>
          <p:cNvSpPr>
            <a:spLocks noGrp="1"/>
          </p:cNvSpPr>
          <p:nvPr>
            <p:ph type="body" sz="quarter" idx="3"/>
          </p:nvPr>
        </p:nvSpPr>
        <p:spPr>
          <a:xfrm>
            <a:off x="914400" y="3886200"/>
            <a:ext cx="5389033" cy="639762"/>
          </a:xfrm>
        </p:spPr>
        <p:txBody>
          <a:bodyPr/>
          <a:lstStyle/>
          <a:p>
            <a:r>
              <a:rPr lang="es-BO" dirty="0" smtClean="0">
                <a:solidFill>
                  <a:srgbClr val="00B050"/>
                </a:solidFill>
                <a:latin typeface="Arial"/>
                <a:cs typeface="Arial"/>
              </a:rPr>
              <a:t>Beneficios</a:t>
            </a:r>
            <a:endParaRPr lang="es-BO" dirty="0">
              <a:solidFill>
                <a:srgbClr val="00B050"/>
              </a:solidFill>
              <a:latin typeface="Arial"/>
              <a:cs typeface="Arial"/>
            </a:endParaRPr>
          </a:p>
        </p:txBody>
      </p:sp>
      <p:sp>
        <p:nvSpPr>
          <p:cNvPr id="13" name="Marcador de contenido 12"/>
          <p:cNvSpPr>
            <a:spLocks noGrp="1"/>
          </p:cNvSpPr>
          <p:nvPr>
            <p:ph sz="quarter" idx="4"/>
          </p:nvPr>
        </p:nvSpPr>
        <p:spPr>
          <a:xfrm>
            <a:off x="914400" y="4705908"/>
            <a:ext cx="6324600" cy="1403865"/>
          </a:xfrm>
        </p:spPr>
        <p:txBody>
          <a:bodyPr>
            <a:normAutofit fontScale="92500" lnSpcReduction="10000"/>
          </a:bodyPr>
          <a:lstStyle/>
          <a:p>
            <a:r>
              <a:rPr lang="es-BO" spc="-150" dirty="0" smtClean="0">
                <a:solidFill>
                  <a:schemeClr val="tx1">
                    <a:lumMod val="65000"/>
                    <a:lumOff val="35000"/>
                  </a:schemeClr>
                </a:solidFill>
                <a:latin typeface="Arial"/>
                <a:cs typeface="Arial"/>
              </a:rPr>
              <a:t>Apertura de cuentas en 7 minutos.</a:t>
            </a:r>
          </a:p>
          <a:p>
            <a:r>
              <a:rPr lang="es-BO" spc="-150" dirty="0" smtClean="0">
                <a:solidFill>
                  <a:schemeClr val="tx1">
                    <a:lumMod val="65000"/>
                    <a:lumOff val="35000"/>
                  </a:schemeClr>
                </a:solidFill>
                <a:latin typeface="Arial"/>
                <a:cs typeface="Arial"/>
              </a:rPr>
              <a:t>Atención personalizada</a:t>
            </a:r>
          </a:p>
          <a:p>
            <a:r>
              <a:rPr lang="es-BO" spc="-150" dirty="0" smtClean="0">
                <a:solidFill>
                  <a:schemeClr val="tx1">
                    <a:lumMod val="65000"/>
                    <a:lumOff val="35000"/>
                  </a:schemeClr>
                </a:solidFill>
                <a:latin typeface="Arial"/>
                <a:cs typeface="Arial"/>
              </a:rPr>
              <a:t>Proceso automatizado (Digital – Físico)</a:t>
            </a:r>
            <a:endParaRPr lang="es-BO" spc="-150" dirty="0">
              <a:solidFill>
                <a:schemeClr val="tx1">
                  <a:lumMod val="65000"/>
                  <a:lumOff val="35000"/>
                </a:schemeClr>
              </a:solidFill>
              <a:latin typeface="Arial"/>
              <a:cs typeface="Arial"/>
            </a:endParaRPr>
          </a:p>
        </p:txBody>
      </p:sp>
      <p:sp>
        <p:nvSpPr>
          <p:cNvPr id="7" name="CuadroTexto 6"/>
          <p:cNvSpPr txBox="1"/>
          <p:nvPr/>
        </p:nvSpPr>
        <p:spPr>
          <a:xfrm>
            <a:off x="851784" y="457200"/>
            <a:ext cx="3621504" cy="666798"/>
          </a:xfrm>
          <a:prstGeom prst="rect">
            <a:avLst/>
          </a:prstGeom>
          <a:noFill/>
        </p:spPr>
        <p:txBody>
          <a:bodyPr wrap="none" rtlCol="0">
            <a:spAutoFit/>
          </a:bodyPr>
          <a:lstStyle/>
          <a:p>
            <a:r>
              <a:rPr lang="es-ES_tradnl" sz="3733" b="1" spc="-150" dirty="0" smtClean="0">
                <a:solidFill>
                  <a:srgbClr val="008000"/>
                </a:solidFill>
                <a:latin typeface="Arial"/>
                <a:ea typeface="Arial" charset="0"/>
                <a:cs typeface="Arial"/>
              </a:rPr>
              <a:t>PUNTO DIGITAL</a:t>
            </a:r>
            <a:endParaRPr lang="es-ES_tradnl" sz="3733" b="1" spc="-150" dirty="0">
              <a:solidFill>
                <a:srgbClr val="008000"/>
              </a:solidFill>
              <a:latin typeface="Arial"/>
              <a:ea typeface="Arial" charset="0"/>
              <a:cs typeface="Arial"/>
            </a:endParaRPr>
          </a:p>
        </p:txBody>
      </p:sp>
      <p:pic>
        <p:nvPicPr>
          <p:cNvPr id="3" name="Imagen 2" descr="Presentacion Colombia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689652"/>
            <a:ext cx="9913244" cy="1981200"/>
          </a:xfrm>
          <a:prstGeom prst="rect">
            <a:avLst/>
          </a:prstGeom>
        </p:spPr>
      </p:pic>
      <p:pic>
        <p:nvPicPr>
          <p:cNvPr id="4" name="Imagen 3" descr="297d1891bf464e188913938fef4f61e5_X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3845" y="4038600"/>
            <a:ext cx="3978753" cy="2320658"/>
          </a:xfrm>
          <a:prstGeom prst="rect">
            <a:avLst/>
          </a:prstGeom>
        </p:spPr>
      </p:pic>
    </p:spTree>
    <p:extLst>
      <p:ext uri="{BB962C8B-B14F-4D97-AF65-F5344CB8AC3E}">
        <p14:creationId xmlns:p14="http://schemas.microsoft.com/office/powerpoint/2010/main" val="1189241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descr="Resultado de imagen para robotizacion de proces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CuadroTexto 13"/>
          <p:cNvSpPr txBox="1"/>
          <p:nvPr/>
        </p:nvSpPr>
        <p:spPr>
          <a:xfrm>
            <a:off x="576929" y="555024"/>
            <a:ext cx="7862893" cy="666798"/>
          </a:xfrm>
          <a:prstGeom prst="rect">
            <a:avLst/>
          </a:prstGeom>
          <a:noFill/>
        </p:spPr>
        <p:txBody>
          <a:bodyPr wrap="none" rtlCol="0">
            <a:spAutoFit/>
          </a:bodyPr>
          <a:lstStyle/>
          <a:p>
            <a:r>
              <a:rPr lang="es-ES_tradnl" sz="3733" b="1" dirty="0" smtClean="0">
                <a:solidFill>
                  <a:srgbClr val="008000"/>
                </a:solidFill>
                <a:latin typeface="Arial"/>
                <a:ea typeface="Arial" charset="0"/>
                <a:cs typeface="Arial"/>
              </a:rPr>
              <a:t>REGULACIONES </a:t>
            </a:r>
            <a:r>
              <a:rPr lang="es-ES_tradnl" sz="3733" b="1" dirty="0">
                <a:solidFill>
                  <a:srgbClr val="008000"/>
                </a:solidFill>
                <a:latin typeface="Arial"/>
                <a:ea typeface="Arial" charset="0"/>
                <a:cs typeface="Arial"/>
              </a:rPr>
              <a:t>vs </a:t>
            </a:r>
            <a:r>
              <a:rPr lang="es-ES_tradnl" sz="3733" b="1" dirty="0" smtClean="0">
                <a:solidFill>
                  <a:srgbClr val="008000"/>
                </a:solidFill>
                <a:latin typeface="Arial"/>
                <a:ea typeface="Arial" charset="0"/>
                <a:cs typeface="Arial"/>
              </a:rPr>
              <a:t>INNOVACIÓN</a:t>
            </a:r>
            <a:endParaRPr lang="es-ES_tradnl" sz="3733" b="1" dirty="0">
              <a:solidFill>
                <a:srgbClr val="008000"/>
              </a:solidFill>
              <a:latin typeface="Arial"/>
              <a:ea typeface="Arial" charset="0"/>
              <a:cs typeface="Arial"/>
            </a:endParaRPr>
          </a:p>
        </p:txBody>
      </p:sp>
      <p:sp>
        <p:nvSpPr>
          <p:cNvPr id="12" name="Marcador de contenido 11"/>
          <p:cNvSpPr>
            <a:spLocks noGrp="1"/>
          </p:cNvSpPr>
          <p:nvPr>
            <p:ph sz="quarter" idx="4"/>
          </p:nvPr>
        </p:nvSpPr>
        <p:spPr>
          <a:xfrm>
            <a:off x="609600" y="1600200"/>
            <a:ext cx="8458200" cy="4800600"/>
          </a:xfrm>
        </p:spPr>
        <p:txBody>
          <a:bodyPr>
            <a:normAutofit/>
          </a:bodyPr>
          <a:lstStyle/>
          <a:p>
            <a:pPr marL="0" indent="0">
              <a:buNone/>
            </a:pPr>
            <a:r>
              <a:rPr lang="es-BO" sz="1600" dirty="0">
                <a:solidFill>
                  <a:schemeClr val="tx1">
                    <a:lumMod val="65000"/>
                    <a:lumOff val="35000"/>
                  </a:schemeClr>
                </a:solidFill>
                <a:latin typeface="Arial"/>
                <a:cs typeface="Arial"/>
              </a:rPr>
              <a:t>El Innovation Center se encuentra orientado a la experiencia de usuario, el Innovation Center desarrollo procesos que se encuentra bajo restricciones del ente regulador del país:</a:t>
            </a:r>
          </a:p>
          <a:p>
            <a:pPr marL="0" indent="0">
              <a:buNone/>
            </a:pPr>
            <a:endParaRPr lang="es-BO" sz="1600" dirty="0">
              <a:solidFill>
                <a:schemeClr val="tx1">
                  <a:lumMod val="65000"/>
                  <a:lumOff val="35000"/>
                </a:schemeClr>
              </a:solidFill>
              <a:latin typeface="Arial"/>
              <a:cs typeface="Arial"/>
            </a:endParaRPr>
          </a:p>
          <a:p>
            <a:r>
              <a:rPr lang="es-BO" sz="1600" dirty="0">
                <a:solidFill>
                  <a:schemeClr val="accent2">
                    <a:lumMod val="75000"/>
                  </a:schemeClr>
                </a:solidFill>
                <a:latin typeface="Arial"/>
                <a:cs typeface="Arial"/>
              </a:rPr>
              <a:t>Se exige la Firma Manuscrita.- </a:t>
            </a:r>
            <a:r>
              <a:rPr lang="es-BO" sz="1600" dirty="0">
                <a:solidFill>
                  <a:schemeClr val="tx1">
                    <a:lumMod val="75000"/>
                    <a:lumOff val="25000"/>
                  </a:schemeClr>
                </a:solidFill>
                <a:latin typeface="Arial"/>
                <a:cs typeface="Arial"/>
              </a:rPr>
              <a:t>Es por esto que para procesos del Punto Digital, los clientes deben apersonarse al Banco a firmar sus contratos como ser;</a:t>
            </a:r>
          </a:p>
          <a:p>
            <a:pPr lvl="1"/>
            <a:r>
              <a:rPr lang="es-BO" sz="1600" dirty="0">
                <a:solidFill>
                  <a:schemeClr val="tx1">
                    <a:lumMod val="65000"/>
                    <a:lumOff val="35000"/>
                  </a:schemeClr>
                </a:solidFill>
                <a:latin typeface="Arial"/>
                <a:cs typeface="Arial"/>
              </a:rPr>
              <a:t>Apertura de Cuentas, Clientes Nuevos</a:t>
            </a:r>
          </a:p>
          <a:p>
            <a:pPr lvl="1"/>
            <a:r>
              <a:rPr lang="es-BO" sz="1600" dirty="0">
                <a:solidFill>
                  <a:schemeClr val="tx1">
                    <a:lumMod val="65000"/>
                    <a:lumOff val="35000"/>
                  </a:schemeClr>
                </a:solidFill>
                <a:latin typeface="Arial"/>
                <a:cs typeface="Arial"/>
              </a:rPr>
              <a:t>Apertura de Segunda Cuenta</a:t>
            </a:r>
          </a:p>
          <a:p>
            <a:pPr lvl="1"/>
            <a:r>
              <a:rPr lang="es-BO" sz="1600" dirty="0">
                <a:solidFill>
                  <a:schemeClr val="tx1">
                    <a:lumMod val="65000"/>
                    <a:lumOff val="35000"/>
                  </a:schemeClr>
                </a:solidFill>
                <a:latin typeface="Arial"/>
                <a:cs typeface="Arial"/>
              </a:rPr>
              <a:t>Reposición y Renovación de Tarjetas de Débito</a:t>
            </a:r>
          </a:p>
          <a:p>
            <a:pPr lvl="1"/>
            <a:r>
              <a:rPr lang="es-BO" sz="1600" dirty="0">
                <a:solidFill>
                  <a:schemeClr val="tx1">
                    <a:lumMod val="65000"/>
                    <a:lumOff val="35000"/>
                  </a:schemeClr>
                </a:solidFill>
                <a:latin typeface="Arial"/>
                <a:cs typeface="Arial"/>
              </a:rPr>
              <a:t>Hazte </a:t>
            </a:r>
            <a:r>
              <a:rPr lang="es-BO" sz="1600" dirty="0" smtClean="0">
                <a:solidFill>
                  <a:schemeClr val="tx1">
                    <a:lumMod val="65000"/>
                    <a:lumOff val="35000"/>
                  </a:schemeClr>
                </a:solidFill>
                <a:latin typeface="Arial"/>
                <a:cs typeface="Arial"/>
              </a:rPr>
              <a:t>Cliente</a:t>
            </a:r>
          </a:p>
          <a:p>
            <a:pPr lvl="1"/>
            <a:endParaRPr lang="es-BO" sz="1600" dirty="0">
              <a:solidFill>
                <a:schemeClr val="tx1">
                  <a:lumMod val="65000"/>
                  <a:lumOff val="35000"/>
                </a:schemeClr>
              </a:solidFill>
              <a:latin typeface="Arial"/>
              <a:cs typeface="Arial"/>
            </a:endParaRPr>
          </a:p>
          <a:p>
            <a:r>
              <a:rPr lang="es-BO" sz="1600" dirty="0">
                <a:solidFill>
                  <a:schemeClr val="accent5">
                    <a:lumMod val="75000"/>
                  </a:schemeClr>
                </a:solidFill>
                <a:latin typeface="Arial"/>
                <a:cs typeface="Arial"/>
              </a:rPr>
              <a:t>No es valida la Firma Digital.- </a:t>
            </a:r>
            <a:r>
              <a:rPr lang="es-BO" sz="1600" dirty="0">
                <a:solidFill>
                  <a:schemeClr val="tx1">
                    <a:lumMod val="75000"/>
                    <a:lumOff val="25000"/>
                  </a:schemeClr>
                </a:solidFill>
                <a:latin typeface="Arial"/>
                <a:cs typeface="Arial"/>
              </a:rPr>
              <a:t>Muchos procesos podrían </a:t>
            </a:r>
            <a:r>
              <a:rPr lang="es-BO" sz="1600" dirty="0" smtClean="0">
                <a:solidFill>
                  <a:schemeClr val="tx1">
                    <a:lumMod val="75000"/>
                    <a:lumOff val="25000"/>
                  </a:schemeClr>
                </a:solidFill>
                <a:latin typeface="Arial"/>
                <a:cs typeface="Arial"/>
              </a:rPr>
              <a:t>simplificarse.</a:t>
            </a:r>
          </a:p>
          <a:p>
            <a:endParaRPr lang="es-BO" sz="1600" dirty="0">
              <a:solidFill>
                <a:schemeClr val="tx1">
                  <a:lumMod val="65000"/>
                  <a:lumOff val="35000"/>
                </a:schemeClr>
              </a:solidFill>
              <a:latin typeface="Arial"/>
              <a:cs typeface="Arial"/>
            </a:endParaRPr>
          </a:p>
          <a:p>
            <a:pPr lvl="0"/>
            <a:r>
              <a:rPr lang="es-BO" sz="1600" dirty="0">
                <a:solidFill>
                  <a:srgbClr val="2FA43F"/>
                </a:solidFill>
                <a:latin typeface="Arial"/>
                <a:cs typeface="Arial"/>
              </a:rPr>
              <a:t>No existe regulación para las Fintech.- </a:t>
            </a:r>
          </a:p>
          <a:p>
            <a:pPr lvl="1"/>
            <a:r>
              <a:rPr lang="es-BO" sz="1600" dirty="0">
                <a:solidFill>
                  <a:schemeClr val="tx1">
                    <a:lumMod val="65000"/>
                    <a:lumOff val="35000"/>
                  </a:schemeClr>
                </a:solidFill>
                <a:latin typeface="Arial"/>
                <a:cs typeface="Arial"/>
              </a:rPr>
              <a:t>Desactualización sobre tendencias y tecnologías en el mercado</a:t>
            </a:r>
          </a:p>
        </p:txBody>
      </p:sp>
      <p:pic>
        <p:nvPicPr>
          <p:cNvPr id="4" name="Imagen 3" descr="fir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2744" y="2819400"/>
            <a:ext cx="1057656" cy="1051560"/>
          </a:xfrm>
          <a:prstGeom prst="rect">
            <a:avLst/>
          </a:prstGeom>
        </p:spPr>
      </p:pic>
      <p:pic>
        <p:nvPicPr>
          <p:cNvPr id="5" name="Imagen 4" descr="firma digit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2744" y="4038600"/>
            <a:ext cx="1057656" cy="1051560"/>
          </a:xfrm>
          <a:prstGeom prst="rect">
            <a:avLst/>
          </a:prstGeom>
        </p:spPr>
      </p:pic>
      <p:pic>
        <p:nvPicPr>
          <p:cNvPr id="6" name="Imagen 5" descr="regulacion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2744" y="5257800"/>
            <a:ext cx="1057656" cy="1051560"/>
          </a:xfrm>
          <a:prstGeom prst="rect">
            <a:avLst/>
          </a:prstGeom>
        </p:spPr>
      </p:pic>
      <p:pic>
        <p:nvPicPr>
          <p:cNvPr id="8" name="Imagen 7" descr="leye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400" y="609600"/>
            <a:ext cx="1926446" cy="1914144"/>
          </a:xfrm>
          <a:prstGeom prst="rect">
            <a:avLst/>
          </a:prstGeom>
        </p:spPr>
      </p:pic>
    </p:spTree>
    <p:extLst>
      <p:ext uri="{BB962C8B-B14F-4D97-AF65-F5344CB8AC3E}">
        <p14:creationId xmlns:p14="http://schemas.microsoft.com/office/powerpoint/2010/main" val="3106090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464"/>
            <a:ext cx="12192000" cy="6858000"/>
          </a:xfrm>
          <a:prstGeom prst="rect">
            <a:avLst/>
          </a:prstGeom>
        </p:spPr>
      </p:pic>
      <p:sp>
        <p:nvSpPr>
          <p:cNvPr id="3" name="CuadroTexto 2"/>
          <p:cNvSpPr txBox="1"/>
          <p:nvPr/>
        </p:nvSpPr>
        <p:spPr>
          <a:xfrm>
            <a:off x="70236" y="226613"/>
            <a:ext cx="3555782" cy="584775"/>
          </a:xfrm>
          <a:prstGeom prst="rect">
            <a:avLst/>
          </a:prstGeom>
          <a:noFill/>
        </p:spPr>
        <p:txBody>
          <a:bodyPr wrap="none" rtlCol="0">
            <a:spAutoFit/>
          </a:bodyPr>
          <a:lstStyle/>
          <a:p>
            <a:r>
              <a:rPr lang="es-ES_tradnl" sz="3200" b="1" dirty="0" smtClean="0">
                <a:solidFill>
                  <a:srgbClr val="008000"/>
                </a:solidFill>
                <a:latin typeface="Arial"/>
                <a:ea typeface="Arial" charset="0"/>
                <a:cs typeface="Arial"/>
              </a:rPr>
              <a:t>App </a:t>
            </a:r>
            <a:r>
              <a:rPr lang="es-ES_tradnl" sz="3200" b="1" dirty="0">
                <a:solidFill>
                  <a:srgbClr val="008000"/>
                </a:solidFill>
                <a:latin typeface="Arial"/>
                <a:ea typeface="Arial" charset="0"/>
                <a:cs typeface="Arial"/>
              </a:rPr>
              <a:t>“BNB Móvil”</a:t>
            </a:r>
          </a:p>
        </p:txBody>
      </p:sp>
    </p:spTree>
    <p:extLst>
      <p:ext uri="{BB962C8B-B14F-4D97-AF65-F5344CB8AC3E}">
        <p14:creationId xmlns:p14="http://schemas.microsoft.com/office/powerpoint/2010/main" val="2122524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n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58"/>
            <a:ext cx="12205367" cy="6978316"/>
          </a:xfrm>
          <a:prstGeom prst="rect">
            <a:avLst/>
          </a:prstGeom>
        </p:spPr>
      </p:pic>
      <p:pic>
        <p:nvPicPr>
          <p:cNvPr id="8" name="Imagen 7" descr="logo innova blanc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36" y="5842000"/>
            <a:ext cx="2178088" cy="654214"/>
          </a:xfrm>
          <a:prstGeom prst="rect">
            <a:avLst/>
          </a:prstGeom>
        </p:spPr>
      </p:pic>
      <p:sp>
        <p:nvSpPr>
          <p:cNvPr id="6" name="Título 1"/>
          <p:cNvSpPr txBox="1">
            <a:spLocks/>
          </p:cNvSpPr>
          <p:nvPr/>
        </p:nvSpPr>
        <p:spPr>
          <a:xfrm>
            <a:off x="1676400" y="0"/>
            <a:ext cx="10515600" cy="41460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rgbClr val="05E932"/>
                </a:solidFill>
                <a:latin typeface="Arial"/>
                <a:cs typeface="Arial"/>
              </a:rPr>
              <a:t>NUESTRO</a:t>
            </a:r>
            <a:r>
              <a:rPr lang="en-US" dirty="0" smtClean="0"/>
              <a:t> </a:t>
            </a:r>
          </a:p>
          <a:p>
            <a:pPr algn="l"/>
            <a:r>
              <a:rPr lang="en-US" b="1" dirty="0" smtClean="0">
                <a:solidFill>
                  <a:schemeClr val="bg1"/>
                </a:solidFill>
                <a:latin typeface="Arial"/>
                <a:cs typeface="Arial"/>
              </a:rPr>
              <a:t>FUTURO</a:t>
            </a:r>
            <a:endParaRPr lang="es-ES" b="1" dirty="0">
              <a:solidFill>
                <a:schemeClr val="bg1"/>
              </a:solidFill>
              <a:latin typeface="Arial"/>
              <a:cs typeface="Arial"/>
            </a:endParaRPr>
          </a:p>
        </p:txBody>
      </p:sp>
    </p:spTree>
    <p:extLst>
      <p:ext uri="{BB962C8B-B14F-4D97-AF65-F5344CB8AC3E}">
        <p14:creationId xmlns:p14="http://schemas.microsoft.com/office/powerpoint/2010/main" val="74055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nueva presentacion Valda Bedoy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63566" cy="6858000"/>
          </a:xfrm>
          <a:prstGeom prst="rect">
            <a:avLst/>
          </a:prstGeom>
        </p:spPr>
      </p:pic>
      <p:pic>
        <p:nvPicPr>
          <p:cNvPr id="7" name="Imagen 6"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304" y="1"/>
            <a:ext cx="6139813" cy="6858000"/>
          </a:xfrm>
          <a:prstGeom prst="rect">
            <a:avLst/>
          </a:prstGeom>
        </p:spPr>
      </p:pic>
      <p:pic>
        <p:nvPicPr>
          <p:cNvPr id="8" name="Imagen 7"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2978"/>
          </a:xfrm>
          <a:prstGeom prst="rect">
            <a:avLst/>
          </a:prstGeom>
        </p:spPr>
      </p:pic>
      <p:sp>
        <p:nvSpPr>
          <p:cNvPr id="4" name="object 2"/>
          <p:cNvSpPr txBox="1">
            <a:spLocks/>
          </p:cNvSpPr>
          <p:nvPr/>
        </p:nvSpPr>
        <p:spPr>
          <a:xfrm>
            <a:off x="1198800" y="1398720"/>
            <a:ext cx="10555171" cy="4637167"/>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620385" marR="5080" algn="just">
              <a:lnSpc>
                <a:spcPct val="100000"/>
              </a:lnSpc>
              <a:spcBef>
                <a:spcPts val="1040"/>
              </a:spcBef>
            </a:pPr>
            <a:r>
              <a:rPr lang="es-ES" sz="6000" b="1" dirty="0" smtClean="0">
                <a:solidFill>
                  <a:srgbClr val="008000"/>
                </a:solidFill>
                <a:latin typeface="Arial" panose="020B0604020202020204" pitchFamily="34" charset="0"/>
                <a:cs typeface="Arial" panose="020B0604020202020204" pitchFamily="34" charset="0"/>
              </a:rPr>
              <a:t>L</a:t>
            </a:r>
            <a:r>
              <a:rPr lang="es-ES" dirty="0" smtClean="0">
                <a:solidFill>
                  <a:schemeClr val="bg2">
                    <a:lumMod val="25000"/>
                  </a:schemeClr>
                </a:solidFill>
                <a:latin typeface="Arial" panose="020B0604020202020204" pitchFamily="34" charset="0"/>
                <a:cs typeface="Arial" panose="020B0604020202020204" pitchFamily="34" charset="0"/>
              </a:rPr>
              <a:t>a Transformación Digital en el </a:t>
            </a:r>
            <a:r>
              <a:rPr lang="es-ES" b="1" dirty="0" smtClean="0">
                <a:solidFill>
                  <a:schemeClr val="bg2">
                    <a:lumMod val="25000"/>
                  </a:schemeClr>
                </a:solidFill>
                <a:latin typeface="Arial" panose="020B0604020202020204" pitchFamily="34" charset="0"/>
                <a:cs typeface="Arial" panose="020B0604020202020204" pitchFamily="34" charset="0"/>
              </a:rPr>
              <a:t>BNB </a:t>
            </a:r>
            <a:r>
              <a:rPr lang="es-ES" dirty="0" smtClean="0">
                <a:solidFill>
                  <a:schemeClr val="bg2">
                    <a:lumMod val="25000"/>
                  </a:schemeClr>
                </a:solidFill>
                <a:latin typeface="Arial" panose="020B0604020202020204" pitchFamily="34" charset="0"/>
                <a:cs typeface="Arial" panose="020B0604020202020204" pitchFamily="34" charset="0"/>
              </a:rPr>
              <a:t>tiene como líderes y participantes activos en todo el proceso, al Presidente del Directorio y al Vicepresidente Ejecutivo</a:t>
            </a:r>
          </a:p>
          <a:p>
            <a:pPr marL="5620385" marR="885825" algn="just">
              <a:lnSpc>
                <a:spcPct val="100000"/>
              </a:lnSpc>
              <a:spcBef>
                <a:spcPts val="994"/>
              </a:spcBef>
            </a:pPr>
            <a:r>
              <a:rPr lang="es-ES" dirty="0" smtClean="0">
                <a:solidFill>
                  <a:schemeClr val="bg2">
                    <a:lumMod val="25000"/>
                  </a:schemeClr>
                </a:solidFill>
                <a:latin typeface="Arial" panose="020B0604020202020204" pitchFamily="34" charset="0"/>
                <a:cs typeface="Arial" panose="020B0604020202020204" pitchFamily="34" charset="0"/>
              </a:rPr>
              <a:t>Comprometiendo a todos en el banco.</a:t>
            </a:r>
          </a:p>
          <a:p>
            <a:pPr marL="5620385" marR="294005" algn="just">
              <a:lnSpc>
                <a:spcPct val="100000"/>
              </a:lnSpc>
            </a:pPr>
            <a:r>
              <a:rPr lang="es-ES" dirty="0" smtClean="0">
                <a:solidFill>
                  <a:schemeClr val="bg2">
                    <a:lumMod val="25000"/>
                  </a:schemeClr>
                </a:solidFill>
                <a:latin typeface="Arial" panose="020B0604020202020204" pitchFamily="34" charset="0"/>
                <a:cs typeface="Arial" panose="020B0604020202020204" pitchFamily="34" charset="0"/>
              </a:rPr>
              <a:t>Apoyado de Recursos Humanos como  pieza clave en el proceso de  </a:t>
            </a:r>
            <a:r>
              <a:rPr lang="es-ES" b="1" dirty="0">
                <a:solidFill>
                  <a:schemeClr val="bg2">
                    <a:lumMod val="25000"/>
                  </a:schemeClr>
                </a:solidFill>
                <a:latin typeface="Arial" panose="020B0604020202020204" pitchFamily="34" charset="0"/>
                <a:cs typeface="Arial" panose="020B0604020202020204" pitchFamily="34" charset="0"/>
              </a:rPr>
              <a:t>transformación cultural</a:t>
            </a:r>
            <a:r>
              <a:rPr lang="es-ES" dirty="0" smtClean="0">
                <a:solidFill>
                  <a:schemeClr val="bg2">
                    <a:lumMod val="25000"/>
                  </a:schemeClr>
                </a:solidFill>
                <a:latin typeface="Arial" panose="020B0604020202020204" pitchFamily="34" charset="0"/>
                <a:cs typeface="Arial" panose="020B0604020202020204" pitchFamily="34" charset="0"/>
              </a:rPr>
              <a:t>.</a:t>
            </a:r>
            <a:endParaRPr lang="es-ES" dirty="0">
              <a:solidFill>
                <a:schemeClr val="bg2">
                  <a:lumMod val="25000"/>
                </a:schemeClr>
              </a:solidFill>
              <a:latin typeface="Arial" panose="020B0604020202020204" pitchFamily="34" charset="0"/>
              <a:cs typeface="Arial" panose="020B0604020202020204" pitchFamily="34" charset="0"/>
            </a:endParaRPr>
          </a:p>
        </p:txBody>
      </p:sp>
      <p:sp>
        <p:nvSpPr>
          <p:cNvPr id="6" name="Título 1"/>
          <p:cNvSpPr>
            <a:spLocks noGrp="1"/>
          </p:cNvSpPr>
          <p:nvPr>
            <p:ph type="ctrTitle"/>
          </p:nvPr>
        </p:nvSpPr>
        <p:spPr>
          <a:xfrm>
            <a:off x="245263" y="-284319"/>
            <a:ext cx="8529055" cy="2045369"/>
          </a:xfrm>
        </p:spPr>
        <p:txBody>
          <a:bodyPr>
            <a:noAutofit/>
          </a:bodyPr>
          <a:lstStyle/>
          <a:p>
            <a:pPr marL="12700" algn="l">
              <a:lnSpc>
                <a:spcPct val="100000"/>
              </a:lnSpc>
              <a:spcBef>
                <a:spcPts val="105"/>
              </a:spcBef>
            </a:pPr>
            <a:r>
              <a:rPr lang="es-ES" sz="4000" b="1" spc="-150" dirty="0" smtClean="0">
                <a:solidFill>
                  <a:srgbClr val="FFFFFF"/>
                </a:solidFill>
                <a:latin typeface="Arial"/>
                <a:cs typeface="Arial"/>
              </a:rPr>
              <a:t>BNB </a:t>
            </a:r>
            <a:br>
              <a:rPr lang="es-ES" sz="4000" b="1" spc="-150" dirty="0" smtClean="0">
                <a:solidFill>
                  <a:srgbClr val="FFFFFF"/>
                </a:solidFill>
                <a:latin typeface="Arial"/>
                <a:cs typeface="Arial"/>
              </a:rPr>
            </a:br>
            <a:r>
              <a:rPr lang="es-ES" sz="2800" b="1" spc="-150" dirty="0" smtClean="0">
                <a:solidFill>
                  <a:srgbClr val="05E932"/>
                </a:solidFill>
                <a:latin typeface="Arial"/>
                <a:cs typeface="Arial"/>
              </a:rPr>
              <a:t>TRANSFORMACIÓN </a:t>
            </a:r>
            <a:br>
              <a:rPr lang="es-ES" sz="2800" b="1" spc="-150" dirty="0" smtClean="0">
                <a:solidFill>
                  <a:srgbClr val="05E932"/>
                </a:solidFill>
                <a:latin typeface="Arial"/>
                <a:cs typeface="Arial"/>
              </a:rPr>
            </a:br>
            <a:r>
              <a:rPr lang="es-ES" sz="2800" b="1" spc="-150" dirty="0" smtClean="0">
                <a:solidFill>
                  <a:srgbClr val="05E932"/>
                </a:solidFill>
                <a:latin typeface="Arial"/>
                <a:cs typeface="Arial"/>
              </a:rPr>
              <a:t>CULTURAL </a:t>
            </a:r>
            <a:endParaRPr lang="es-ES" sz="2800" b="1" spc="-150" dirty="0">
              <a:solidFill>
                <a:srgbClr val="05E932"/>
              </a:solidFill>
            </a:endParaRPr>
          </a:p>
        </p:txBody>
      </p:sp>
      <p:sp>
        <p:nvSpPr>
          <p:cNvPr id="9" name="object 2"/>
          <p:cNvSpPr txBox="1">
            <a:spLocks/>
          </p:cNvSpPr>
          <p:nvPr/>
        </p:nvSpPr>
        <p:spPr>
          <a:xfrm>
            <a:off x="201885" y="5786074"/>
            <a:ext cx="2698321" cy="536685"/>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70000"/>
              </a:lnSpc>
              <a:spcBef>
                <a:spcPts val="385"/>
              </a:spcBef>
            </a:pPr>
            <a:r>
              <a:rPr lang="es-ES" sz="2000" b="1" spc="-130" dirty="0" smtClean="0">
                <a:solidFill>
                  <a:schemeClr val="bg1"/>
                </a:solidFill>
                <a:latin typeface="Arial"/>
                <a:cs typeface="Arial"/>
              </a:rPr>
              <a:t>Pablo Bedoya Sáenz</a:t>
            </a:r>
          </a:p>
          <a:p>
            <a:pPr marL="12700" marR="64769">
              <a:lnSpc>
                <a:spcPct val="70000"/>
              </a:lnSpc>
              <a:spcBef>
                <a:spcPts val="385"/>
              </a:spcBef>
            </a:pPr>
            <a:r>
              <a:rPr lang="es-ES" sz="1200" dirty="0" smtClean="0">
                <a:solidFill>
                  <a:schemeClr val="bg1"/>
                </a:solidFill>
                <a:latin typeface="Arial"/>
                <a:cs typeface="Arial"/>
              </a:rPr>
              <a:t>Presidente de Directorio BNB</a:t>
            </a:r>
            <a:endParaRPr lang="es-ES" sz="1200" dirty="0">
              <a:solidFill>
                <a:schemeClr val="bg1"/>
              </a:solidFill>
              <a:latin typeface="Arial"/>
              <a:cs typeface="Arial"/>
            </a:endParaRPr>
          </a:p>
        </p:txBody>
      </p:sp>
      <p:sp>
        <p:nvSpPr>
          <p:cNvPr id="12" name="object 2"/>
          <p:cNvSpPr txBox="1">
            <a:spLocks/>
          </p:cNvSpPr>
          <p:nvPr/>
        </p:nvSpPr>
        <p:spPr>
          <a:xfrm>
            <a:off x="3169190" y="5786840"/>
            <a:ext cx="2698321" cy="536685"/>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70000"/>
              </a:lnSpc>
              <a:spcBef>
                <a:spcPts val="385"/>
              </a:spcBef>
            </a:pPr>
            <a:r>
              <a:rPr lang="es-ES" sz="2000" b="1" spc="-130" dirty="0" smtClean="0">
                <a:solidFill>
                  <a:schemeClr val="bg1"/>
                </a:solidFill>
                <a:latin typeface="Arial"/>
                <a:cs typeface="Arial"/>
              </a:rPr>
              <a:t>Antonio </a:t>
            </a:r>
            <a:r>
              <a:rPr lang="es-ES" sz="2000" b="1" spc="-130" dirty="0" err="1" smtClean="0">
                <a:solidFill>
                  <a:schemeClr val="bg1"/>
                </a:solidFill>
                <a:latin typeface="Arial"/>
                <a:cs typeface="Arial"/>
              </a:rPr>
              <a:t>Valda</a:t>
            </a:r>
            <a:r>
              <a:rPr lang="es-ES" sz="2000" b="1" spc="-130" dirty="0" smtClean="0">
                <a:solidFill>
                  <a:schemeClr val="bg1"/>
                </a:solidFill>
                <a:latin typeface="Arial"/>
                <a:cs typeface="Arial"/>
              </a:rPr>
              <a:t> Careaga</a:t>
            </a:r>
          </a:p>
          <a:p>
            <a:pPr marL="12700" marR="64769">
              <a:lnSpc>
                <a:spcPct val="70000"/>
              </a:lnSpc>
              <a:spcBef>
                <a:spcPts val="385"/>
              </a:spcBef>
            </a:pPr>
            <a:r>
              <a:rPr lang="es-ES" sz="1200" dirty="0">
                <a:solidFill>
                  <a:srgbClr val="FFFFFF"/>
                </a:solidFill>
                <a:latin typeface="Arial"/>
                <a:cs typeface="Arial"/>
              </a:rPr>
              <a:t>Vicepresidente </a:t>
            </a:r>
            <a:r>
              <a:rPr lang="es-ES" sz="1200" dirty="0" smtClean="0">
                <a:solidFill>
                  <a:srgbClr val="FFFFFF"/>
                </a:solidFill>
                <a:latin typeface="Arial"/>
                <a:cs typeface="Arial"/>
              </a:rPr>
              <a:t>Ejecutivo BNB</a:t>
            </a:r>
            <a:endParaRPr lang="es-ES" sz="1200" dirty="0">
              <a:solidFill>
                <a:srgbClr val="FFFFFF"/>
              </a:solidFill>
              <a:latin typeface="Arial"/>
              <a:cs typeface="Arial"/>
            </a:endParaRPr>
          </a:p>
        </p:txBody>
      </p:sp>
    </p:spTree>
    <p:extLst>
      <p:ext uri="{BB962C8B-B14F-4D97-AF65-F5344CB8AC3E}">
        <p14:creationId xmlns:p14="http://schemas.microsoft.com/office/powerpoint/2010/main" val="2632407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ítulo 1"/>
          <p:cNvSpPr txBox="1">
            <a:spLocks/>
          </p:cNvSpPr>
          <p:nvPr/>
        </p:nvSpPr>
        <p:spPr>
          <a:xfrm>
            <a:off x="1724962" y="1499072"/>
            <a:ext cx="7232317" cy="1938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200" b="1" dirty="0" smtClean="0">
                <a:solidFill>
                  <a:srgbClr val="008000"/>
                </a:solidFill>
                <a:latin typeface="Arial"/>
                <a:cs typeface="Arial"/>
              </a:rPr>
              <a:t>UNA CULTURA DIGITAL DEBE ESTAR EMPODERADA, </a:t>
            </a:r>
            <a:endParaRPr lang="es-ES" sz="3200" dirty="0">
              <a:solidFill>
                <a:srgbClr val="008000"/>
              </a:solidFill>
            </a:endParaRPr>
          </a:p>
        </p:txBody>
      </p:sp>
      <p:sp>
        <p:nvSpPr>
          <p:cNvPr id="13" name="Subtítulo 2"/>
          <p:cNvSpPr txBox="1">
            <a:spLocks/>
          </p:cNvSpPr>
          <p:nvPr/>
        </p:nvSpPr>
        <p:spPr>
          <a:xfrm>
            <a:off x="1743278" y="3290291"/>
            <a:ext cx="10710546" cy="15146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42185" marR="5080" indent="-2230120" algn="l">
              <a:lnSpc>
                <a:spcPct val="100000"/>
              </a:lnSpc>
              <a:spcBef>
                <a:spcPts val="100"/>
              </a:spcBef>
            </a:pPr>
            <a:r>
              <a:rPr lang="es-ES" sz="3600" spc="-65" dirty="0" smtClean="0">
                <a:solidFill>
                  <a:schemeClr val="bg2">
                    <a:lumMod val="25000"/>
                  </a:schemeClr>
                </a:solidFill>
              </a:rPr>
              <a:t>PERMITIÉNDOLES </a:t>
            </a:r>
            <a:r>
              <a:rPr lang="es-ES" sz="3600" spc="-125" dirty="0" smtClean="0">
                <a:solidFill>
                  <a:schemeClr val="bg2">
                    <a:lumMod val="25000"/>
                  </a:schemeClr>
                </a:solidFill>
              </a:rPr>
              <a:t>SER</a:t>
            </a:r>
            <a:r>
              <a:rPr lang="es-ES" sz="3600" spc="-385" dirty="0" smtClean="0">
                <a:solidFill>
                  <a:schemeClr val="bg2">
                    <a:lumMod val="25000"/>
                  </a:schemeClr>
                </a:solidFill>
              </a:rPr>
              <a:t> </a:t>
            </a:r>
            <a:r>
              <a:rPr lang="es-ES" sz="3600" spc="-90" dirty="0" smtClean="0">
                <a:solidFill>
                  <a:schemeClr val="bg2">
                    <a:lumMod val="25000"/>
                  </a:schemeClr>
                </a:solidFill>
              </a:rPr>
              <a:t>INNOVADORA, </a:t>
            </a:r>
          </a:p>
          <a:p>
            <a:pPr marL="2242185" marR="5080" indent="-2230120" algn="l">
              <a:lnSpc>
                <a:spcPct val="100000"/>
              </a:lnSpc>
              <a:spcBef>
                <a:spcPts val="100"/>
              </a:spcBef>
            </a:pPr>
            <a:r>
              <a:rPr lang="es-ES" sz="3600" spc="-80" dirty="0" smtClean="0">
                <a:solidFill>
                  <a:schemeClr val="bg2">
                    <a:lumMod val="25000"/>
                  </a:schemeClr>
                </a:solidFill>
              </a:rPr>
              <a:t>TRANSPARENTE, </a:t>
            </a:r>
            <a:r>
              <a:rPr lang="es-ES" sz="3600" spc="-110" dirty="0" smtClean="0">
                <a:solidFill>
                  <a:schemeClr val="bg2">
                    <a:lumMod val="25000"/>
                  </a:schemeClr>
                </a:solidFill>
              </a:rPr>
              <a:t>CONECTADA, </a:t>
            </a:r>
            <a:r>
              <a:rPr lang="es-ES" sz="3600" spc="-60" dirty="0" smtClean="0">
                <a:solidFill>
                  <a:schemeClr val="bg2">
                    <a:lumMod val="25000"/>
                  </a:schemeClr>
                </a:solidFill>
              </a:rPr>
              <a:t>FLEXIBLE </a:t>
            </a:r>
            <a:r>
              <a:rPr lang="es-ES" sz="3600" spc="-114" dirty="0" smtClean="0">
                <a:solidFill>
                  <a:schemeClr val="bg2">
                    <a:lumMod val="25000"/>
                  </a:schemeClr>
                </a:solidFill>
              </a:rPr>
              <a:t>Y</a:t>
            </a:r>
            <a:r>
              <a:rPr lang="es-ES" sz="3600" spc="-270" dirty="0" smtClean="0">
                <a:solidFill>
                  <a:schemeClr val="bg2">
                    <a:lumMod val="25000"/>
                  </a:schemeClr>
                </a:solidFill>
              </a:rPr>
              <a:t> </a:t>
            </a:r>
            <a:r>
              <a:rPr lang="es-ES" sz="3600" spc="-85" dirty="0" smtClean="0">
                <a:solidFill>
                  <a:schemeClr val="bg2">
                    <a:lumMod val="25000"/>
                  </a:schemeClr>
                </a:solidFill>
              </a:rPr>
              <a:t>ÁGIL.</a:t>
            </a:r>
            <a:endParaRPr lang="es-ES" sz="3600" spc="-85" dirty="0">
              <a:solidFill>
                <a:schemeClr val="bg2">
                  <a:lumMod val="25000"/>
                </a:schemeClr>
              </a:solidFill>
            </a:endParaRPr>
          </a:p>
        </p:txBody>
      </p:sp>
      <p:pic>
        <p:nvPicPr>
          <p:cNvPr id="9" name="Imagen 8" descr="logo innov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470" y="386898"/>
            <a:ext cx="1774452" cy="538410"/>
          </a:xfrm>
          <a:prstGeom prst="rect">
            <a:avLst/>
          </a:prstGeom>
        </p:spPr>
      </p:pic>
    </p:spTree>
    <p:extLst>
      <p:ext uri="{BB962C8B-B14F-4D97-AF65-F5344CB8AC3E}">
        <p14:creationId xmlns:p14="http://schemas.microsoft.com/office/powerpoint/2010/main" val="3571657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nueva presentacion 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52" y="-1"/>
            <a:ext cx="6139813" cy="6927895"/>
          </a:xfrm>
          <a:prstGeom prst="rect">
            <a:avLst/>
          </a:prstGeom>
        </p:spPr>
      </p:pic>
      <p:pic>
        <p:nvPicPr>
          <p:cNvPr id="6" name="Imagen 5"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8410"/>
          </a:xfrm>
          <a:prstGeom prst="rect">
            <a:avLst/>
          </a:prstGeom>
        </p:spPr>
      </p:pic>
      <p:sp>
        <p:nvSpPr>
          <p:cNvPr id="11" name="Título 1"/>
          <p:cNvSpPr txBox="1">
            <a:spLocks/>
          </p:cNvSpPr>
          <p:nvPr/>
        </p:nvSpPr>
        <p:spPr>
          <a:xfrm>
            <a:off x="6776580" y="2026957"/>
            <a:ext cx="5832443" cy="23136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5"/>
              </a:spcBef>
            </a:pPr>
            <a:r>
              <a:rPr lang="en-US" sz="4000" b="1" spc="-150" dirty="0" smtClean="0">
                <a:solidFill>
                  <a:schemeClr val="bg2">
                    <a:lumMod val="25000"/>
                  </a:schemeClr>
                </a:solidFill>
                <a:latin typeface="Arial"/>
                <a:cs typeface="Arial"/>
              </a:rPr>
              <a:t>UN BANCO</a:t>
            </a:r>
            <a:endParaRPr lang="es-ES" sz="4000" b="1" spc="-150" dirty="0">
              <a:solidFill>
                <a:schemeClr val="bg2">
                  <a:lumMod val="25000"/>
                </a:schemeClr>
              </a:solidFill>
              <a:latin typeface="Arial"/>
              <a:cs typeface="Arial"/>
            </a:endParaRPr>
          </a:p>
          <a:p>
            <a:pPr marL="12700" algn="l">
              <a:lnSpc>
                <a:spcPct val="100000"/>
              </a:lnSpc>
              <a:spcBef>
                <a:spcPts val="105"/>
              </a:spcBef>
            </a:pPr>
            <a:r>
              <a:rPr lang="es-ES" sz="3600" b="1" spc="-150" dirty="0" smtClean="0">
                <a:solidFill>
                  <a:srgbClr val="008000"/>
                </a:solidFill>
                <a:latin typeface="Arial"/>
                <a:cs typeface="Arial"/>
              </a:rPr>
              <a:t>HIPERCONECTADO</a:t>
            </a:r>
            <a:endParaRPr lang="es-ES" sz="3600" b="1" spc="-150" dirty="0">
              <a:solidFill>
                <a:srgbClr val="008000"/>
              </a:solidFill>
              <a:latin typeface="Arial"/>
              <a:cs typeface="Arial"/>
            </a:endParaRPr>
          </a:p>
        </p:txBody>
      </p:sp>
    </p:spTree>
    <p:extLst>
      <p:ext uri="{BB962C8B-B14F-4D97-AF65-F5344CB8AC3E}">
        <p14:creationId xmlns:p14="http://schemas.microsoft.com/office/powerpoint/2010/main" val="3757062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nueva presentacion 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7" name="Imagen 6"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52" y="-1"/>
            <a:ext cx="6139813" cy="6927895"/>
          </a:xfrm>
          <a:prstGeom prst="rect">
            <a:avLst/>
          </a:prstGeom>
        </p:spPr>
      </p:pic>
      <p:pic>
        <p:nvPicPr>
          <p:cNvPr id="8" name="Imagen 7"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8410"/>
          </a:xfrm>
          <a:prstGeom prst="rect">
            <a:avLst/>
          </a:prstGeom>
        </p:spPr>
      </p:pic>
      <p:pic>
        <p:nvPicPr>
          <p:cNvPr id="9" name="Imagen 8" descr="fondo opaco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477"/>
            <a:ext cx="6124434" cy="6858000"/>
          </a:xfrm>
          <a:prstGeom prst="rect">
            <a:avLst/>
          </a:prstGeom>
        </p:spPr>
      </p:pic>
      <p:sp>
        <p:nvSpPr>
          <p:cNvPr id="11" name="Título 1"/>
          <p:cNvSpPr txBox="1">
            <a:spLocks/>
          </p:cNvSpPr>
          <p:nvPr/>
        </p:nvSpPr>
        <p:spPr>
          <a:xfrm>
            <a:off x="350634" y="3884505"/>
            <a:ext cx="5832443" cy="23136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5"/>
              </a:spcBef>
            </a:pPr>
            <a:r>
              <a:rPr lang="en-US" sz="4000" b="1" spc="-150" dirty="0" smtClean="0">
                <a:solidFill>
                  <a:srgbClr val="FFFFFF"/>
                </a:solidFill>
                <a:latin typeface="Arial"/>
                <a:cs typeface="Arial"/>
              </a:rPr>
              <a:t>BANCO</a:t>
            </a:r>
            <a:endParaRPr lang="es-ES" sz="4000" b="1" spc="-150" dirty="0">
              <a:solidFill>
                <a:srgbClr val="FFFFFF"/>
              </a:solidFill>
              <a:latin typeface="Arial"/>
              <a:cs typeface="Arial"/>
            </a:endParaRPr>
          </a:p>
          <a:p>
            <a:pPr marL="12700" algn="l">
              <a:lnSpc>
                <a:spcPct val="100000"/>
              </a:lnSpc>
              <a:spcBef>
                <a:spcPts val="105"/>
              </a:spcBef>
            </a:pPr>
            <a:r>
              <a:rPr lang="es-ES" sz="3200" b="1" spc="-150" dirty="0" smtClean="0">
                <a:solidFill>
                  <a:srgbClr val="05E932"/>
                </a:solidFill>
                <a:latin typeface="Arial"/>
                <a:cs typeface="Arial"/>
              </a:rPr>
              <a:t>HIPERCONECTADO</a:t>
            </a:r>
            <a:endParaRPr lang="es-ES" sz="3200" b="1" spc="-150" dirty="0">
              <a:solidFill>
                <a:srgbClr val="05E932"/>
              </a:solidFill>
              <a:latin typeface="Arial"/>
              <a:cs typeface="Arial"/>
            </a:endParaRPr>
          </a:p>
        </p:txBody>
      </p:sp>
      <p:sp>
        <p:nvSpPr>
          <p:cNvPr id="12" name="object 2"/>
          <p:cNvSpPr txBox="1"/>
          <p:nvPr/>
        </p:nvSpPr>
        <p:spPr>
          <a:xfrm>
            <a:off x="6445249" y="981544"/>
            <a:ext cx="5051318" cy="4290918"/>
          </a:xfrm>
          <a:prstGeom prst="rect">
            <a:avLst/>
          </a:prstGeom>
        </p:spPr>
        <p:txBody>
          <a:bodyPr vert="horz" wrap="square" lIns="0" tIns="12700" rIns="0" bIns="0" rtlCol="0">
            <a:spAutoFit/>
          </a:bodyPr>
          <a:lstStyle/>
          <a:p>
            <a:pPr marL="12700" marR="5080">
              <a:lnSpc>
                <a:spcPct val="100000"/>
              </a:lnSpc>
              <a:spcBef>
                <a:spcPts val="100"/>
              </a:spcBef>
            </a:pPr>
            <a:r>
              <a:rPr sz="6000" spc="-114" dirty="0">
                <a:solidFill>
                  <a:srgbClr val="008000"/>
                </a:solidFill>
                <a:latin typeface="Arial"/>
                <a:cs typeface="Arial"/>
              </a:rPr>
              <a:t>A</a:t>
            </a:r>
            <a:r>
              <a:rPr sz="2400" spc="-114" dirty="0">
                <a:solidFill>
                  <a:schemeClr val="bg2">
                    <a:lumMod val="25000"/>
                  </a:schemeClr>
                </a:solidFill>
                <a:latin typeface="Arial"/>
                <a:cs typeface="Arial"/>
              </a:rPr>
              <a:t>hora </a:t>
            </a:r>
            <a:r>
              <a:rPr sz="2400" spc="-65" dirty="0">
                <a:solidFill>
                  <a:schemeClr val="bg2">
                    <a:lumMod val="25000"/>
                  </a:schemeClr>
                </a:solidFill>
                <a:latin typeface="Arial"/>
                <a:cs typeface="Arial"/>
              </a:rPr>
              <a:t>el </a:t>
            </a:r>
            <a:r>
              <a:rPr sz="2400" b="1" spc="-150" dirty="0">
                <a:solidFill>
                  <a:schemeClr val="bg2">
                    <a:lumMod val="25000"/>
                  </a:schemeClr>
                </a:solidFill>
                <a:latin typeface="Arial"/>
                <a:cs typeface="Arial"/>
              </a:rPr>
              <a:t>poder </a:t>
            </a:r>
            <a:r>
              <a:rPr sz="2400" b="1" spc="-160" dirty="0">
                <a:solidFill>
                  <a:schemeClr val="bg2">
                    <a:lumMod val="25000"/>
                  </a:schemeClr>
                </a:solidFill>
                <a:latin typeface="Arial"/>
                <a:cs typeface="Arial"/>
              </a:rPr>
              <a:t>de </a:t>
            </a:r>
            <a:r>
              <a:rPr sz="2400" b="1" spc="-114" dirty="0">
                <a:solidFill>
                  <a:schemeClr val="bg2">
                    <a:lumMod val="25000"/>
                  </a:schemeClr>
                </a:solidFill>
                <a:latin typeface="Arial"/>
                <a:cs typeface="Arial"/>
              </a:rPr>
              <a:t>la </a:t>
            </a:r>
            <a:r>
              <a:rPr sz="2400" b="1" spc="-155" dirty="0">
                <a:solidFill>
                  <a:schemeClr val="bg2">
                    <a:lumMod val="25000"/>
                  </a:schemeClr>
                </a:solidFill>
                <a:latin typeface="Arial"/>
                <a:cs typeface="Arial"/>
              </a:rPr>
              <a:t>información </a:t>
            </a:r>
            <a:r>
              <a:rPr sz="2400" spc="-125" dirty="0">
                <a:solidFill>
                  <a:schemeClr val="bg2">
                    <a:lumMod val="25000"/>
                  </a:schemeClr>
                </a:solidFill>
                <a:latin typeface="Arial"/>
                <a:cs typeface="Arial"/>
              </a:rPr>
              <a:t>esta</a:t>
            </a:r>
            <a:r>
              <a:rPr sz="2400" spc="-225" dirty="0">
                <a:solidFill>
                  <a:schemeClr val="bg2">
                    <a:lumMod val="25000"/>
                  </a:schemeClr>
                </a:solidFill>
                <a:latin typeface="Arial"/>
                <a:cs typeface="Arial"/>
              </a:rPr>
              <a:t> </a:t>
            </a:r>
            <a:r>
              <a:rPr sz="2400" spc="-150" dirty="0">
                <a:solidFill>
                  <a:schemeClr val="bg2">
                    <a:lumMod val="25000"/>
                  </a:schemeClr>
                </a:solidFill>
                <a:latin typeface="Arial"/>
                <a:cs typeface="Arial"/>
              </a:rPr>
              <a:t>basado  </a:t>
            </a:r>
            <a:r>
              <a:rPr sz="2400" spc="-110" dirty="0">
                <a:solidFill>
                  <a:schemeClr val="bg2">
                    <a:lumMod val="25000"/>
                  </a:schemeClr>
                </a:solidFill>
                <a:latin typeface="Arial"/>
                <a:cs typeface="Arial"/>
              </a:rPr>
              <a:t>en </a:t>
            </a:r>
            <a:r>
              <a:rPr sz="2400" spc="-65" dirty="0">
                <a:solidFill>
                  <a:schemeClr val="bg2">
                    <a:lumMod val="25000"/>
                  </a:schemeClr>
                </a:solidFill>
                <a:latin typeface="Arial"/>
                <a:cs typeface="Arial"/>
              </a:rPr>
              <a:t>el </a:t>
            </a:r>
            <a:r>
              <a:rPr sz="2400" b="1" spc="-150" dirty="0">
                <a:solidFill>
                  <a:schemeClr val="bg2">
                    <a:lumMod val="25000"/>
                  </a:schemeClr>
                </a:solidFill>
                <a:latin typeface="Arial"/>
                <a:cs typeface="Arial"/>
              </a:rPr>
              <a:t>compartir, </a:t>
            </a:r>
            <a:r>
              <a:rPr sz="2400" spc="-110" dirty="0">
                <a:solidFill>
                  <a:schemeClr val="bg2">
                    <a:lumMod val="25000"/>
                  </a:schemeClr>
                </a:solidFill>
                <a:latin typeface="Arial"/>
                <a:cs typeface="Arial"/>
              </a:rPr>
              <a:t>en </a:t>
            </a:r>
            <a:r>
              <a:rPr sz="2400" spc="-125" dirty="0">
                <a:solidFill>
                  <a:schemeClr val="bg2">
                    <a:lumMod val="25000"/>
                  </a:schemeClr>
                </a:solidFill>
                <a:latin typeface="Arial"/>
                <a:cs typeface="Arial"/>
              </a:rPr>
              <a:t>ser </a:t>
            </a:r>
            <a:r>
              <a:rPr sz="2400" spc="-114" dirty="0">
                <a:solidFill>
                  <a:schemeClr val="bg2">
                    <a:lumMod val="25000"/>
                  </a:schemeClr>
                </a:solidFill>
                <a:latin typeface="Arial"/>
                <a:cs typeface="Arial"/>
              </a:rPr>
              <a:t>una </a:t>
            </a:r>
            <a:r>
              <a:rPr sz="2400" spc="-130" dirty="0">
                <a:solidFill>
                  <a:schemeClr val="bg2">
                    <a:lumMod val="25000"/>
                  </a:schemeClr>
                </a:solidFill>
                <a:latin typeface="Arial"/>
                <a:cs typeface="Arial"/>
              </a:rPr>
              <a:t>empresa  </a:t>
            </a:r>
            <a:r>
              <a:rPr sz="2400" b="1" spc="-145" dirty="0">
                <a:solidFill>
                  <a:schemeClr val="bg2">
                    <a:lumMod val="25000"/>
                  </a:schemeClr>
                </a:solidFill>
                <a:latin typeface="Arial"/>
                <a:cs typeface="Arial"/>
              </a:rPr>
              <a:t>colaborativa.</a:t>
            </a:r>
            <a:endParaRPr sz="2400" dirty="0">
              <a:solidFill>
                <a:schemeClr val="bg2">
                  <a:lumMod val="25000"/>
                </a:schemeClr>
              </a:solidFill>
              <a:latin typeface="Arial"/>
              <a:cs typeface="Arial"/>
            </a:endParaRPr>
          </a:p>
          <a:p>
            <a:pPr>
              <a:lnSpc>
                <a:spcPct val="100000"/>
              </a:lnSpc>
              <a:spcBef>
                <a:spcPts val="5"/>
              </a:spcBef>
            </a:pPr>
            <a:endParaRPr sz="2500" dirty="0">
              <a:solidFill>
                <a:schemeClr val="bg2">
                  <a:lumMod val="25000"/>
                </a:schemeClr>
              </a:solidFill>
              <a:latin typeface="Times New Roman"/>
              <a:cs typeface="Times New Roman"/>
            </a:endParaRPr>
          </a:p>
          <a:p>
            <a:pPr marL="12700">
              <a:lnSpc>
                <a:spcPct val="100000"/>
              </a:lnSpc>
              <a:tabLst>
                <a:tab pos="4236085" algn="l"/>
              </a:tabLst>
            </a:pPr>
            <a:r>
              <a:rPr sz="2400" spc="-325" dirty="0">
                <a:solidFill>
                  <a:schemeClr val="bg2">
                    <a:lumMod val="25000"/>
                  </a:schemeClr>
                </a:solidFill>
                <a:latin typeface="Arial"/>
                <a:cs typeface="Arial"/>
              </a:rPr>
              <a:t>Se  </a:t>
            </a:r>
            <a:r>
              <a:rPr sz="2400" spc="-110" dirty="0">
                <a:solidFill>
                  <a:schemeClr val="bg2">
                    <a:lumMod val="25000"/>
                  </a:schemeClr>
                </a:solidFill>
                <a:latin typeface="Arial"/>
                <a:cs typeface="Arial"/>
              </a:rPr>
              <a:t>debe </a:t>
            </a:r>
            <a:r>
              <a:rPr sz="2400" spc="-55" dirty="0">
                <a:solidFill>
                  <a:schemeClr val="bg2">
                    <a:lumMod val="25000"/>
                  </a:schemeClr>
                </a:solidFill>
                <a:latin typeface="Arial"/>
                <a:cs typeface="Arial"/>
              </a:rPr>
              <a:t>trabajar </a:t>
            </a:r>
            <a:r>
              <a:rPr sz="2400" spc="-110" dirty="0">
                <a:solidFill>
                  <a:schemeClr val="bg2">
                    <a:lumMod val="25000"/>
                  </a:schemeClr>
                </a:solidFill>
                <a:latin typeface="Arial"/>
                <a:cs typeface="Arial"/>
              </a:rPr>
              <a:t>en</a:t>
            </a:r>
            <a:r>
              <a:rPr sz="2400" spc="-335" dirty="0">
                <a:solidFill>
                  <a:schemeClr val="bg2">
                    <a:lumMod val="25000"/>
                  </a:schemeClr>
                </a:solidFill>
                <a:latin typeface="Arial"/>
                <a:cs typeface="Arial"/>
              </a:rPr>
              <a:t> </a:t>
            </a:r>
            <a:r>
              <a:rPr sz="2400" spc="-145" dirty="0" err="1">
                <a:solidFill>
                  <a:schemeClr val="bg2">
                    <a:lumMod val="25000"/>
                  </a:schemeClr>
                </a:solidFill>
                <a:latin typeface="Arial"/>
                <a:cs typeface="Arial"/>
              </a:rPr>
              <a:t>las</a:t>
            </a:r>
            <a:r>
              <a:rPr sz="2400" spc="-120" dirty="0">
                <a:solidFill>
                  <a:schemeClr val="bg2">
                    <a:lumMod val="25000"/>
                  </a:schemeClr>
                </a:solidFill>
                <a:latin typeface="Arial"/>
                <a:cs typeface="Arial"/>
              </a:rPr>
              <a:t> </a:t>
            </a:r>
            <a:r>
              <a:rPr sz="2400" spc="-125" dirty="0" smtClean="0">
                <a:solidFill>
                  <a:schemeClr val="bg2">
                    <a:lumMod val="25000"/>
                  </a:schemeClr>
                </a:solidFill>
                <a:latin typeface="Arial"/>
                <a:cs typeface="Arial"/>
              </a:rPr>
              <a:t>personas:</a:t>
            </a:r>
            <a:endParaRPr lang="es-ES" sz="2400" spc="-125" dirty="0" smtClean="0">
              <a:solidFill>
                <a:schemeClr val="bg2">
                  <a:lumMod val="25000"/>
                </a:schemeClr>
              </a:solidFill>
              <a:latin typeface="Arial"/>
              <a:cs typeface="Arial"/>
            </a:endParaRPr>
          </a:p>
          <a:p>
            <a:pPr marL="12700">
              <a:lnSpc>
                <a:spcPct val="100000"/>
              </a:lnSpc>
              <a:tabLst>
                <a:tab pos="4236085" algn="l"/>
              </a:tabLst>
            </a:pPr>
            <a:r>
              <a:rPr lang="es-ES" sz="2400" b="1" spc="-125" dirty="0" smtClean="0">
                <a:solidFill>
                  <a:schemeClr val="bg2">
                    <a:lumMod val="25000"/>
                  </a:schemeClr>
                </a:solidFill>
                <a:latin typeface="Arial"/>
                <a:cs typeface="Arial"/>
              </a:rPr>
              <a:t>T</a:t>
            </a:r>
            <a:r>
              <a:rPr sz="2400" b="1" spc="-110" dirty="0" err="1" smtClean="0">
                <a:solidFill>
                  <a:schemeClr val="bg2">
                    <a:lumMod val="25000"/>
                  </a:schemeClr>
                </a:solidFill>
                <a:latin typeface="Arial"/>
                <a:cs typeface="Arial"/>
              </a:rPr>
              <a:t>rabajar</a:t>
            </a:r>
            <a:r>
              <a:rPr sz="2400" b="1" spc="-160" dirty="0" smtClean="0">
                <a:solidFill>
                  <a:schemeClr val="bg2">
                    <a:lumMod val="25000"/>
                  </a:schemeClr>
                </a:solidFill>
                <a:latin typeface="Arial"/>
                <a:cs typeface="Arial"/>
              </a:rPr>
              <a:t> en</a:t>
            </a:r>
            <a:r>
              <a:rPr lang="en-US" sz="2400" b="1" spc="-160" dirty="0" smtClean="0">
                <a:solidFill>
                  <a:schemeClr val="bg2">
                    <a:lumMod val="25000"/>
                  </a:schemeClr>
                </a:solidFill>
                <a:latin typeface="Arial"/>
                <a:cs typeface="Arial"/>
              </a:rPr>
              <a:t>  </a:t>
            </a:r>
            <a:r>
              <a:rPr sz="2400" b="1" spc="-150" dirty="0" err="1" smtClean="0">
                <a:solidFill>
                  <a:schemeClr val="bg2">
                    <a:lumMod val="25000"/>
                  </a:schemeClr>
                </a:solidFill>
                <a:latin typeface="Arial"/>
                <a:cs typeface="Arial"/>
              </a:rPr>
              <a:t>plataformas</a:t>
            </a:r>
            <a:r>
              <a:rPr sz="2400" b="1" spc="-130" dirty="0" smtClean="0">
                <a:solidFill>
                  <a:schemeClr val="bg2">
                    <a:lumMod val="25000"/>
                  </a:schemeClr>
                </a:solidFill>
                <a:latin typeface="Arial"/>
                <a:cs typeface="Arial"/>
              </a:rPr>
              <a:t> </a:t>
            </a:r>
            <a:r>
              <a:rPr sz="2400" b="1" spc="-165" dirty="0">
                <a:solidFill>
                  <a:schemeClr val="bg2">
                    <a:lumMod val="25000"/>
                  </a:schemeClr>
                </a:solidFill>
                <a:latin typeface="Arial"/>
                <a:cs typeface="Arial"/>
              </a:rPr>
              <a:t>colaborativas.</a:t>
            </a:r>
            <a:endParaRPr sz="2400" dirty="0">
              <a:solidFill>
                <a:schemeClr val="bg2">
                  <a:lumMod val="25000"/>
                </a:schemeClr>
              </a:solidFill>
              <a:latin typeface="Arial"/>
              <a:cs typeface="Arial"/>
            </a:endParaRPr>
          </a:p>
          <a:p>
            <a:pPr>
              <a:lnSpc>
                <a:spcPct val="100000"/>
              </a:lnSpc>
              <a:spcBef>
                <a:spcPts val="5"/>
              </a:spcBef>
            </a:pPr>
            <a:endParaRPr sz="2500" dirty="0">
              <a:solidFill>
                <a:schemeClr val="bg2">
                  <a:lumMod val="25000"/>
                </a:schemeClr>
              </a:solidFill>
              <a:latin typeface="Times New Roman"/>
              <a:cs typeface="Times New Roman"/>
            </a:endParaRPr>
          </a:p>
          <a:p>
            <a:pPr marL="12700" marR="124460">
              <a:lnSpc>
                <a:spcPct val="100000"/>
              </a:lnSpc>
            </a:pPr>
            <a:r>
              <a:rPr sz="2400" b="1" spc="-170" dirty="0">
                <a:solidFill>
                  <a:schemeClr val="bg2">
                    <a:lumMod val="25000"/>
                  </a:schemeClr>
                </a:solidFill>
                <a:latin typeface="Arial"/>
                <a:cs typeface="Arial"/>
              </a:rPr>
              <a:t>Repositorio </a:t>
            </a:r>
            <a:r>
              <a:rPr sz="2400" b="1" spc="-155" dirty="0">
                <a:solidFill>
                  <a:schemeClr val="bg2">
                    <a:lumMod val="25000"/>
                  </a:schemeClr>
                </a:solidFill>
                <a:latin typeface="Arial"/>
                <a:cs typeface="Arial"/>
              </a:rPr>
              <a:t>de </a:t>
            </a:r>
            <a:r>
              <a:rPr sz="2400" b="1" spc="-175" dirty="0">
                <a:solidFill>
                  <a:schemeClr val="bg2">
                    <a:lumMod val="25000"/>
                  </a:schemeClr>
                </a:solidFill>
                <a:latin typeface="Arial"/>
                <a:cs typeface="Arial"/>
              </a:rPr>
              <a:t>Ideas </a:t>
            </a:r>
            <a:r>
              <a:rPr sz="2400" b="1" spc="-50" dirty="0">
                <a:solidFill>
                  <a:schemeClr val="bg2">
                    <a:lumMod val="25000"/>
                  </a:schemeClr>
                </a:solidFill>
                <a:latin typeface="Arial"/>
                <a:cs typeface="Arial"/>
              </a:rPr>
              <a:t>, </a:t>
            </a:r>
            <a:r>
              <a:rPr sz="2400" b="1" spc="-235" dirty="0">
                <a:solidFill>
                  <a:schemeClr val="bg2">
                    <a:lumMod val="25000"/>
                  </a:schemeClr>
                </a:solidFill>
                <a:latin typeface="Arial"/>
                <a:cs typeface="Arial"/>
              </a:rPr>
              <a:t>Buscador </a:t>
            </a:r>
            <a:r>
              <a:rPr sz="2400" b="1" spc="-155" dirty="0">
                <a:solidFill>
                  <a:schemeClr val="bg2">
                    <a:lumMod val="25000"/>
                  </a:schemeClr>
                </a:solidFill>
                <a:latin typeface="Arial"/>
                <a:cs typeface="Arial"/>
              </a:rPr>
              <a:t>de Ideas,  </a:t>
            </a:r>
            <a:r>
              <a:rPr sz="2400" b="1" spc="-265" dirty="0">
                <a:solidFill>
                  <a:schemeClr val="bg2">
                    <a:lumMod val="25000"/>
                  </a:schemeClr>
                </a:solidFill>
                <a:latin typeface="Arial"/>
                <a:cs typeface="Arial"/>
              </a:rPr>
              <a:t>Espacios </a:t>
            </a:r>
            <a:r>
              <a:rPr sz="2400" b="1" spc="-155" dirty="0">
                <a:solidFill>
                  <a:schemeClr val="bg2">
                    <a:lumMod val="25000"/>
                  </a:schemeClr>
                </a:solidFill>
                <a:latin typeface="Arial"/>
                <a:cs typeface="Arial"/>
              </a:rPr>
              <a:t>en </a:t>
            </a:r>
            <a:r>
              <a:rPr sz="2400" b="1" spc="-220" dirty="0">
                <a:solidFill>
                  <a:schemeClr val="bg2">
                    <a:lumMod val="25000"/>
                  </a:schemeClr>
                </a:solidFill>
                <a:latin typeface="Arial"/>
                <a:cs typeface="Arial"/>
              </a:rPr>
              <a:t>Cloud </a:t>
            </a:r>
            <a:r>
              <a:rPr sz="2400" b="1" spc="-155" dirty="0">
                <a:solidFill>
                  <a:schemeClr val="bg2">
                    <a:lumMod val="25000"/>
                  </a:schemeClr>
                </a:solidFill>
                <a:latin typeface="Arial"/>
                <a:cs typeface="Arial"/>
              </a:rPr>
              <a:t>para </a:t>
            </a:r>
            <a:r>
              <a:rPr sz="2400" b="1" spc="-140" dirty="0">
                <a:solidFill>
                  <a:schemeClr val="bg2">
                    <a:lumMod val="25000"/>
                  </a:schemeClr>
                </a:solidFill>
                <a:latin typeface="Arial"/>
                <a:cs typeface="Arial"/>
              </a:rPr>
              <a:t>compartir </a:t>
            </a:r>
            <a:r>
              <a:rPr sz="2400" b="1" spc="-165" dirty="0">
                <a:solidFill>
                  <a:schemeClr val="bg2">
                    <a:lumMod val="25000"/>
                  </a:schemeClr>
                </a:solidFill>
                <a:latin typeface="Arial"/>
                <a:cs typeface="Arial"/>
              </a:rPr>
              <a:t>contenido  </a:t>
            </a:r>
            <a:r>
              <a:rPr sz="2400" b="1" spc="-130" dirty="0">
                <a:solidFill>
                  <a:schemeClr val="bg2">
                    <a:lumMod val="25000"/>
                  </a:schemeClr>
                </a:solidFill>
                <a:latin typeface="Arial"/>
                <a:cs typeface="Arial"/>
              </a:rPr>
              <a:t>e</a:t>
            </a:r>
            <a:r>
              <a:rPr sz="2400" b="1" spc="-135" dirty="0">
                <a:solidFill>
                  <a:schemeClr val="bg2">
                    <a:lumMod val="25000"/>
                  </a:schemeClr>
                </a:solidFill>
                <a:latin typeface="Arial"/>
                <a:cs typeface="Arial"/>
              </a:rPr>
              <a:t> </a:t>
            </a:r>
            <a:r>
              <a:rPr sz="2400" b="1" spc="-160" dirty="0">
                <a:solidFill>
                  <a:schemeClr val="bg2">
                    <a:lumMod val="25000"/>
                  </a:schemeClr>
                </a:solidFill>
                <a:latin typeface="Arial"/>
                <a:cs typeface="Arial"/>
              </a:rPr>
              <a:t>iniciativas</a:t>
            </a:r>
            <a:endParaRPr sz="2400" dirty="0">
              <a:solidFill>
                <a:schemeClr val="bg2">
                  <a:lumMod val="25000"/>
                </a:schemeClr>
              </a:solidFill>
              <a:latin typeface="Arial"/>
              <a:cs typeface="Arial"/>
            </a:endParaRPr>
          </a:p>
        </p:txBody>
      </p:sp>
      <p:pic>
        <p:nvPicPr>
          <p:cNvPr id="14" name="Imagen 13" descr="BNB_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982" y="426477"/>
            <a:ext cx="1361751" cy="1213093"/>
          </a:xfrm>
          <a:prstGeom prst="rect">
            <a:avLst/>
          </a:prstGeom>
        </p:spPr>
      </p:pic>
    </p:spTree>
    <p:extLst>
      <p:ext uri="{BB962C8B-B14F-4D97-AF65-F5344CB8AC3E}">
        <p14:creationId xmlns:p14="http://schemas.microsoft.com/office/powerpoint/2010/main" val="1940992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nueva presentacion 50ti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n 11"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52" y="-1"/>
            <a:ext cx="6139813" cy="6927895"/>
          </a:xfrm>
          <a:prstGeom prst="rect">
            <a:avLst/>
          </a:prstGeom>
        </p:spPr>
      </p:pic>
      <p:pic>
        <p:nvPicPr>
          <p:cNvPr id="16" name="Imagen 15"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8410"/>
          </a:xfrm>
          <a:prstGeom prst="rect">
            <a:avLst/>
          </a:prstGeom>
        </p:spPr>
      </p:pic>
      <p:pic>
        <p:nvPicPr>
          <p:cNvPr id="9" name="Imagen 8" descr="fondo opaco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a:off x="-123213" y="-62489"/>
            <a:ext cx="6217435" cy="6929966"/>
          </a:xfrm>
          <a:prstGeom prst="rect">
            <a:avLst/>
          </a:prstGeom>
        </p:spPr>
      </p:pic>
      <p:sp>
        <p:nvSpPr>
          <p:cNvPr id="11" name="Título 1"/>
          <p:cNvSpPr txBox="1">
            <a:spLocks/>
          </p:cNvSpPr>
          <p:nvPr/>
        </p:nvSpPr>
        <p:spPr>
          <a:xfrm>
            <a:off x="360112" y="-966682"/>
            <a:ext cx="4691554" cy="38288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5"/>
              </a:spcBef>
            </a:pPr>
            <a:r>
              <a:rPr lang="es-ES" sz="4000" b="1" spc="-150" dirty="0" smtClean="0">
                <a:solidFill>
                  <a:srgbClr val="FFFFFF"/>
                </a:solidFill>
                <a:latin typeface="Arial"/>
                <a:cs typeface="Arial"/>
              </a:rPr>
              <a:t>BNB</a:t>
            </a:r>
          </a:p>
          <a:p>
            <a:pPr marL="12700" algn="l">
              <a:lnSpc>
                <a:spcPct val="100000"/>
              </a:lnSpc>
              <a:spcBef>
                <a:spcPts val="105"/>
              </a:spcBef>
            </a:pPr>
            <a:r>
              <a:rPr lang="en-US" sz="4000" b="1" spc="-150" dirty="0" err="1" smtClean="0">
                <a:solidFill>
                  <a:srgbClr val="05E932"/>
                </a:solidFill>
                <a:latin typeface="Arial"/>
                <a:cs typeface="Arial"/>
              </a:rPr>
              <a:t>Siguentes</a:t>
            </a:r>
            <a:r>
              <a:rPr lang="en-US" sz="4000" b="1" spc="-150" dirty="0" smtClean="0">
                <a:solidFill>
                  <a:srgbClr val="05E932"/>
                </a:solidFill>
                <a:latin typeface="Arial"/>
                <a:cs typeface="Arial"/>
              </a:rPr>
              <a:t> </a:t>
            </a:r>
            <a:r>
              <a:rPr lang="en-US" sz="4000" b="1" spc="-150" dirty="0" err="1" smtClean="0">
                <a:solidFill>
                  <a:srgbClr val="05E932"/>
                </a:solidFill>
                <a:latin typeface="Arial"/>
                <a:cs typeface="Arial"/>
              </a:rPr>
              <a:t>pasos</a:t>
            </a:r>
            <a:endParaRPr lang="es-ES" sz="4000" b="1" spc="-150" dirty="0">
              <a:solidFill>
                <a:srgbClr val="05E932"/>
              </a:solidFill>
              <a:latin typeface="Arial"/>
              <a:cs typeface="Arial"/>
            </a:endParaRPr>
          </a:p>
        </p:txBody>
      </p:sp>
      <p:sp>
        <p:nvSpPr>
          <p:cNvPr id="7" name="object 2"/>
          <p:cNvSpPr txBox="1"/>
          <p:nvPr/>
        </p:nvSpPr>
        <p:spPr>
          <a:xfrm>
            <a:off x="7222809" y="1951680"/>
            <a:ext cx="4496435" cy="3013646"/>
          </a:xfrm>
          <a:prstGeom prst="rect">
            <a:avLst/>
          </a:prstGeom>
        </p:spPr>
        <p:txBody>
          <a:bodyPr vert="horz" wrap="square" lIns="0" tIns="12700" rIns="0" bIns="0" rtlCol="0">
            <a:spAutoFit/>
          </a:bodyPr>
          <a:lstStyle/>
          <a:p>
            <a:pPr marL="12700" marR="5080">
              <a:lnSpc>
                <a:spcPct val="100000"/>
              </a:lnSpc>
              <a:spcBef>
                <a:spcPts val="100"/>
              </a:spcBef>
              <a:buClr>
                <a:srgbClr val="FFC000"/>
              </a:buClr>
              <a:buSzPct val="118750"/>
              <a:tabLst>
                <a:tab pos="354965" algn="l"/>
                <a:tab pos="355600" algn="l"/>
              </a:tabLst>
            </a:pPr>
            <a:r>
              <a:rPr lang="en-US" sz="2400" spc="-150" dirty="0" smtClean="0">
                <a:solidFill>
                  <a:schemeClr val="bg2">
                    <a:lumMod val="25000"/>
                  </a:schemeClr>
                </a:solidFill>
                <a:latin typeface="Arial"/>
                <a:cs typeface="Arial"/>
              </a:rPr>
              <a:t>Analytic mas y mas </a:t>
            </a:r>
            <a:r>
              <a:rPr lang="en-US" sz="2400" spc="-150" dirty="0" err="1" smtClean="0">
                <a:solidFill>
                  <a:schemeClr val="bg2">
                    <a:lumMod val="25000"/>
                  </a:schemeClr>
                </a:solidFill>
                <a:latin typeface="Arial"/>
                <a:cs typeface="Arial"/>
              </a:rPr>
              <a:t>modelos</a:t>
            </a:r>
            <a:r>
              <a:rPr lang="en-US" sz="2400" spc="-150" dirty="0" smtClean="0">
                <a:solidFill>
                  <a:schemeClr val="bg2">
                    <a:lumMod val="25000"/>
                  </a:schemeClr>
                </a:solidFill>
                <a:latin typeface="Arial"/>
                <a:cs typeface="Arial"/>
              </a:rPr>
              <a:t> </a:t>
            </a:r>
            <a:r>
              <a:rPr lang="en-US" sz="2400" spc="-150" dirty="0" err="1" smtClean="0">
                <a:solidFill>
                  <a:schemeClr val="bg2">
                    <a:lumMod val="25000"/>
                  </a:schemeClr>
                </a:solidFill>
                <a:latin typeface="Arial"/>
                <a:cs typeface="Arial"/>
              </a:rPr>
              <a:t>predictivos</a:t>
            </a:r>
            <a:r>
              <a:rPr lang="en-US" sz="2400" spc="-150" dirty="0" smtClean="0">
                <a:solidFill>
                  <a:schemeClr val="bg2">
                    <a:lumMod val="25000"/>
                  </a:schemeClr>
                </a:solidFill>
                <a:latin typeface="Arial"/>
                <a:cs typeface="Arial"/>
              </a:rPr>
              <a:t> y </a:t>
            </a:r>
            <a:r>
              <a:rPr lang="en-US" sz="2400" spc="-150" dirty="0" err="1" smtClean="0">
                <a:solidFill>
                  <a:schemeClr val="bg2">
                    <a:lumMod val="25000"/>
                  </a:schemeClr>
                </a:solidFill>
                <a:latin typeface="Arial"/>
                <a:cs typeface="Arial"/>
              </a:rPr>
              <a:t>descriptivos</a:t>
            </a:r>
            <a:endParaRPr sz="2400" dirty="0">
              <a:solidFill>
                <a:schemeClr val="bg2">
                  <a:lumMod val="25000"/>
                </a:schemeClr>
              </a:solidFill>
              <a:latin typeface="Arial"/>
              <a:cs typeface="Arial"/>
            </a:endParaRPr>
          </a:p>
          <a:p>
            <a:pPr>
              <a:lnSpc>
                <a:spcPct val="100000"/>
              </a:lnSpc>
              <a:spcBef>
                <a:spcPts val="5"/>
              </a:spcBef>
              <a:buClr>
                <a:srgbClr val="FFC000"/>
              </a:buClr>
              <a:buFont typeface="Arial"/>
              <a:buChar char="•"/>
            </a:pPr>
            <a:endParaRPr sz="2500" dirty="0">
              <a:solidFill>
                <a:schemeClr val="bg2">
                  <a:lumMod val="25000"/>
                </a:schemeClr>
              </a:solidFill>
              <a:latin typeface="Times New Roman"/>
              <a:cs typeface="Times New Roman"/>
            </a:endParaRPr>
          </a:p>
          <a:p>
            <a:pPr marL="12700">
              <a:lnSpc>
                <a:spcPct val="100000"/>
              </a:lnSpc>
              <a:buClr>
                <a:srgbClr val="FFC000"/>
              </a:buClr>
              <a:buSzPct val="118750"/>
              <a:tabLst>
                <a:tab pos="354965" algn="l"/>
                <a:tab pos="355600" algn="l"/>
              </a:tabLst>
            </a:pPr>
            <a:r>
              <a:rPr lang="en-US" sz="2400" spc="-95" dirty="0" err="1" smtClean="0">
                <a:solidFill>
                  <a:schemeClr val="bg2">
                    <a:lumMod val="25000"/>
                  </a:schemeClr>
                </a:solidFill>
                <a:latin typeface="Arial"/>
                <a:cs typeface="Arial"/>
              </a:rPr>
              <a:t>Ecosistema</a:t>
            </a:r>
            <a:r>
              <a:rPr lang="en-US" sz="2400" spc="-95" dirty="0" smtClean="0">
                <a:solidFill>
                  <a:schemeClr val="bg2">
                    <a:lumMod val="25000"/>
                  </a:schemeClr>
                </a:solidFill>
                <a:latin typeface="Arial"/>
                <a:cs typeface="Arial"/>
              </a:rPr>
              <a:t> de API’s</a:t>
            </a:r>
            <a:endParaRPr sz="2400" dirty="0">
              <a:solidFill>
                <a:schemeClr val="bg2">
                  <a:lumMod val="25000"/>
                </a:schemeClr>
              </a:solidFill>
              <a:latin typeface="Arial"/>
              <a:cs typeface="Arial"/>
            </a:endParaRPr>
          </a:p>
          <a:p>
            <a:pPr>
              <a:lnSpc>
                <a:spcPct val="100000"/>
              </a:lnSpc>
              <a:spcBef>
                <a:spcPts val="5"/>
              </a:spcBef>
              <a:buClr>
                <a:srgbClr val="FFC000"/>
              </a:buClr>
              <a:buFont typeface="Arial"/>
              <a:buChar char="•"/>
            </a:pPr>
            <a:endParaRPr sz="2500" dirty="0">
              <a:solidFill>
                <a:schemeClr val="bg2">
                  <a:lumMod val="25000"/>
                </a:schemeClr>
              </a:solidFill>
              <a:latin typeface="Times New Roman"/>
              <a:cs typeface="Times New Roman"/>
            </a:endParaRPr>
          </a:p>
          <a:p>
            <a:pPr marL="12700">
              <a:lnSpc>
                <a:spcPct val="100000"/>
              </a:lnSpc>
              <a:buClr>
                <a:srgbClr val="FFC000"/>
              </a:buClr>
              <a:buSzPct val="118750"/>
              <a:tabLst>
                <a:tab pos="354965" algn="l"/>
                <a:tab pos="355600" algn="l"/>
              </a:tabLst>
            </a:pPr>
            <a:r>
              <a:rPr lang="en-US" sz="2400" spc="-80" dirty="0" err="1" smtClean="0">
                <a:solidFill>
                  <a:schemeClr val="bg2">
                    <a:lumMod val="25000"/>
                  </a:schemeClr>
                </a:solidFill>
                <a:latin typeface="Arial"/>
                <a:cs typeface="Arial"/>
              </a:rPr>
              <a:t>Ecosistema</a:t>
            </a:r>
            <a:r>
              <a:rPr lang="en-US" sz="2400" spc="-80" dirty="0" smtClean="0">
                <a:solidFill>
                  <a:schemeClr val="bg2">
                    <a:lumMod val="25000"/>
                  </a:schemeClr>
                </a:solidFill>
                <a:latin typeface="Arial"/>
                <a:cs typeface="Arial"/>
              </a:rPr>
              <a:t> </a:t>
            </a:r>
            <a:r>
              <a:rPr lang="en-US" sz="2400" spc="-80" dirty="0" err="1" smtClean="0">
                <a:solidFill>
                  <a:schemeClr val="bg2">
                    <a:lumMod val="25000"/>
                  </a:schemeClr>
                </a:solidFill>
                <a:latin typeface="Arial"/>
                <a:cs typeface="Arial"/>
              </a:rPr>
              <a:t>microservicios</a:t>
            </a:r>
            <a:endParaRPr sz="2400" dirty="0">
              <a:solidFill>
                <a:schemeClr val="bg2">
                  <a:lumMod val="25000"/>
                </a:schemeClr>
              </a:solidFill>
              <a:latin typeface="Arial"/>
              <a:cs typeface="Arial"/>
            </a:endParaRPr>
          </a:p>
          <a:p>
            <a:pPr>
              <a:lnSpc>
                <a:spcPct val="100000"/>
              </a:lnSpc>
              <a:spcBef>
                <a:spcPts val="10"/>
              </a:spcBef>
              <a:buClr>
                <a:srgbClr val="FFC000"/>
              </a:buClr>
              <a:buFont typeface="Arial"/>
              <a:buChar char="•"/>
            </a:pPr>
            <a:endParaRPr sz="2500" dirty="0">
              <a:solidFill>
                <a:schemeClr val="bg2">
                  <a:lumMod val="25000"/>
                </a:schemeClr>
              </a:solidFill>
              <a:latin typeface="Times New Roman"/>
              <a:cs typeface="Times New Roman"/>
            </a:endParaRPr>
          </a:p>
          <a:p>
            <a:pPr marL="12700">
              <a:lnSpc>
                <a:spcPct val="100000"/>
              </a:lnSpc>
              <a:buClr>
                <a:srgbClr val="FFC000"/>
              </a:buClr>
              <a:buSzPct val="118750"/>
              <a:tabLst>
                <a:tab pos="354965" algn="l"/>
                <a:tab pos="355600" algn="l"/>
              </a:tabLst>
            </a:pPr>
            <a:r>
              <a:rPr lang="en-US" sz="2400" spc="-160" dirty="0" err="1" smtClean="0">
                <a:solidFill>
                  <a:schemeClr val="bg2">
                    <a:lumMod val="25000"/>
                  </a:schemeClr>
                </a:solidFill>
                <a:latin typeface="Arial"/>
                <a:cs typeface="Arial"/>
              </a:rPr>
              <a:t>Ecosistema</a:t>
            </a:r>
            <a:r>
              <a:rPr lang="en-US" sz="2400" spc="-160" dirty="0" smtClean="0">
                <a:solidFill>
                  <a:schemeClr val="bg2">
                    <a:lumMod val="25000"/>
                  </a:schemeClr>
                </a:solidFill>
                <a:latin typeface="Arial"/>
                <a:cs typeface="Arial"/>
              </a:rPr>
              <a:t> BNB </a:t>
            </a:r>
            <a:r>
              <a:rPr lang="en-US" sz="2400" spc="-160" dirty="0" err="1" smtClean="0">
                <a:solidFill>
                  <a:schemeClr val="bg2">
                    <a:lumMod val="25000"/>
                  </a:schemeClr>
                </a:solidFill>
                <a:latin typeface="Arial"/>
                <a:cs typeface="Arial"/>
              </a:rPr>
              <a:t>Hiperconectado</a:t>
            </a:r>
            <a:endParaRPr sz="2400" dirty="0">
              <a:solidFill>
                <a:schemeClr val="bg2">
                  <a:lumMod val="25000"/>
                </a:schemeClr>
              </a:solidFill>
              <a:latin typeface="Arial"/>
              <a:cs typeface="Arial"/>
            </a:endParaRPr>
          </a:p>
        </p:txBody>
      </p:sp>
      <p:sp>
        <p:nvSpPr>
          <p:cNvPr id="8" name="Elipse 7"/>
          <p:cNvSpPr/>
          <p:nvPr/>
        </p:nvSpPr>
        <p:spPr>
          <a:xfrm>
            <a:off x="6805070" y="2236639"/>
            <a:ext cx="227455" cy="227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rgbClr val="05E932"/>
              </a:solidFill>
            </a:endParaRPr>
          </a:p>
        </p:txBody>
      </p:sp>
      <p:sp>
        <p:nvSpPr>
          <p:cNvPr id="13" name="Elipse 12"/>
          <p:cNvSpPr/>
          <p:nvPr/>
        </p:nvSpPr>
        <p:spPr>
          <a:xfrm>
            <a:off x="6834258" y="3194609"/>
            <a:ext cx="227455" cy="227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rgbClr val="05E932"/>
              </a:solidFill>
            </a:endParaRPr>
          </a:p>
        </p:txBody>
      </p:sp>
      <p:sp>
        <p:nvSpPr>
          <p:cNvPr id="14" name="Elipse 13"/>
          <p:cNvSpPr/>
          <p:nvPr/>
        </p:nvSpPr>
        <p:spPr>
          <a:xfrm>
            <a:off x="6834259" y="3981222"/>
            <a:ext cx="227455" cy="227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rgbClr val="05E932"/>
              </a:solidFill>
            </a:endParaRPr>
          </a:p>
        </p:txBody>
      </p:sp>
      <p:sp>
        <p:nvSpPr>
          <p:cNvPr id="15" name="Elipse 14"/>
          <p:cNvSpPr/>
          <p:nvPr/>
        </p:nvSpPr>
        <p:spPr>
          <a:xfrm>
            <a:off x="6834258" y="4692020"/>
            <a:ext cx="227455" cy="227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rgbClr val="05E932"/>
              </a:solidFill>
            </a:endParaRPr>
          </a:p>
        </p:txBody>
      </p:sp>
    </p:spTree>
    <p:extLst>
      <p:ext uri="{BB962C8B-B14F-4D97-AF65-F5344CB8AC3E}">
        <p14:creationId xmlns:p14="http://schemas.microsoft.com/office/powerpoint/2010/main" val="3119622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n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58"/>
            <a:ext cx="12205367" cy="6978316"/>
          </a:xfrm>
          <a:prstGeom prst="rect">
            <a:avLst/>
          </a:prstGeom>
        </p:spPr>
      </p:pic>
      <p:pic>
        <p:nvPicPr>
          <p:cNvPr id="8" name="Imagen 7" descr="logo innova blanc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36" y="5842000"/>
            <a:ext cx="2178088" cy="654214"/>
          </a:xfrm>
          <a:prstGeom prst="rect">
            <a:avLst/>
          </a:prstGeom>
        </p:spPr>
      </p:pic>
      <p:sp>
        <p:nvSpPr>
          <p:cNvPr id="6" name="Título 1"/>
          <p:cNvSpPr txBox="1">
            <a:spLocks/>
          </p:cNvSpPr>
          <p:nvPr/>
        </p:nvSpPr>
        <p:spPr>
          <a:xfrm>
            <a:off x="722536" y="1273994"/>
            <a:ext cx="10515600" cy="41460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Arial"/>
                <a:cs typeface="Arial"/>
              </a:rPr>
              <a:t>ALGUNOS</a:t>
            </a:r>
          </a:p>
          <a:p>
            <a:pPr algn="l"/>
            <a:r>
              <a:rPr lang="en-US" b="1" dirty="0" smtClean="0">
                <a:solidFill>
                  <a:schemeClr val="bg1"/>
                </a:solidFill>
                <a:latin typeface="Arial"/>
                <a:cs typeface="Arial"/>
              </a:rPr>
              <a:t>RESULTADOS</a:t>
            </a:r>
          </a:p>
          <a:p>
            <a:pPr algn="l"/>
            <a:endParaRPr lang="es-ES" b="1" dirty="0">
              <a:solidFill>
                <a:schemeClr val="bg1"/>
              </a:solidFill>
              <a:latin typeface="Arial"/>
              <a:cs typeface="Arial"/>
            </a:endParaRPr>
          </a:p>
        </p:txBody>
      </p:sp>
      <p:pic>
        <p:nvPicPr>
          <p:cNvPr id="7" name="Imagen 6" descr="BNB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7893" y="426477"/>
            <a:ext cx="1361751" cy="1213093"/>
          </a:xfrm>
          <a:prstGeom prst="rect">
            <a:avLst/>
          </a:prstGeom>
        </p:spPr>
      </p:pic>
    </p:spTree>
    <p:extLst>
      <p:ext uri="{BB962C8B-B14F-4D97-AF65-F5344CB8AC3E}">
        <p14:creationId xmlns:p14="http://schemas.microsoft.com/office/powerpoint/2010/main" val="4036175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269"/>
            <a:ext cx="12192000" cy="6858000"/>
          </a:xfrm>
          <a:prstGeom prst="rect">
            <a:avLst/>
          </a:prstGeom>
        </p:spPr>
      </p:pic>
      <p:sp>
        <p:nvSpPr>
          <p:cNvPr id="7" name="Título 6"/>
          <p:cNvSpPr txBox="1">
            <a:spLocks noGrp="1"/>
          </p:cNvSpPr>
          <p:nvPr>
            <p:ph type="title"/>
          </p:nvPr>
        </p:nvSpPr>
        <p:spPr>
          <a:xfrm>
            <a:off x="2803765" y="175081"/>
            <a:ext cx="9065302" cy="1126334"/>
          </a:xfrm>
          <a:prstGeom prst="rect">
            <a:avLst/>
          </a:prstGeom>
          <a:noFill/>
        </p:spPr>
        <p:txBody>
          <a:bodyPr wrap="none" rtlCol="0">
            <a:spAutoFit/>
          </a:bodyPr>
          <a:lstStyle/>
          <a:p>
            <a:pPr algn="r"/>
            <a:r>
              <a:rPr lang="es-ES_tradnl" sz="3733" b="1" dirty="0" smtClean="0">
                <a:solidFill>
                  <a:srgbClr val="008C36"/>
                </a:solidFill>
                <a:latin typeface="Arial"/>
                <a:ea typeface="Arial" charset="0"/>
                <a:cs typeface="Arial"/>
              </a:rPr>
              <a:t>Canal Móvil</a:t>
            </a:r>
            <a:br>
              <a:rPr lang="es-ES_tradnl" sz="3733" b="1" dirty="0" smtClean="0">
                <a:solidFill>
                  <a:srgbClr val="008C36"/>
                </a:solidFill>
                <a:latin typeface="Arial"/>
                <a:ea typeface="Arial" charset="0"/>
                <a:cs typeface="Arial"/>
              </a:rPr>
            </a:br>
            <a:r>
              <a:rPr lang="es-ES_tradnl" sz="3733" b="1" dirty="0" smtClean="0">
                <a:solidFill>
                  <a:srgbClr val="008C36"/>
                </a:solidFill>
                <a:latin typeface="Arial"/>
                <a:ea typeface="Arial" charset="0"/>
                <a:cs typeface="Arial"/>
              </a:rPr>
              <a:t>Mejoramos la Experiencia de Usuario </a:t>
            </a:r>
            <a:endParaRPr lang="es-ES_tradnl" sz="3733" b="1" dirty="0">
              <a:solidFill>
                <a:srgbClr val="008C36"/>
              </a:solidFill>
              <a:latin typeface="Arial"/>
              <a:ea typeface="Arial" charset="0"/>
              <a:cs typeface="Arial"/>
            </a:endParaRPr>
          </a:p>
        </p:txBody>
      </p:sp>
      <p:graphicFrame>
        <p:nvGraphicFramePr>
          <p:cNvPr id="14" name="Gráfico 13"/>
          <p:cNvGraphicFramePr>
            <a:graphicFrameLocks/>
          </p:cNvGraphicFramePr>
          <p:nvPr>
            <p:extLst>
              <p:ext uri="{D42A27DB-BD31-4B8C-83A1-F6EECF244321}">
                <p14:modId xmlns:p14="http://schemas.microsoft.com/office/powerpoint/2010/main" val="3837145500"/>
              </p:ext>
            </p:extLst>
          </p:nvPr>
        </p:nvGraphicFramePr>
        <p:xfrm>
          <a:off x="1545017" y="1548055"/>
          <a:ext cx="8929688" cy="4445794"/>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upo 16"/>
          <p:cNvGrpSpPr/>
          <p:nvPr/>
        </p:nvGrpSpPr>
        <p:grpSpPr>
          <a:xfrm>
            <a:off x="8680174" y="3491948"/>
            <a:ext cx="2077278" cy="2034209"/>
            <a:chOff x="226087" y="3222"/>
            <a:chExt cx="1306673" cy="1306673"/>
          </a:xfrm>
        </p:grpSpPr>
        <p:sp>
          <p:nvSpPr>
            <p:cNvPr id="18" name="Elipse 17"/>
            <p:cNvSpPr/>
            <p:nvPr/>
          </p:nvSpPr>
          <p:spPr>
            <a:xfrm>
              <a:off x="226087" y="3222"/>
              <a:ext cx="1306673" cy="130667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lipse 4"/>
            <p:cNvSpPr/>
            <p:nvPr/>
          </p:nvSpPr>
          <p:spPr>
            <a:xfrm>
              <a:off x="417445" y="194580"/>
              <a:ext cx="923957" cy="923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BO" sz="2000" kern="1200" dirty="0" smtClean="0"/>
                <a:t>Incremento del 450%</a:t>
              </a:r>
              <a:endParaRPr lang="es-BO" sz="2000" kern="1200" dirty="0"/>
            </a:p>
          </p:txBody>
        </p:sp>
      </p:grpSp>
    </p:spTree>
    <p:extLst>
      <p:ext uri="{BB962C8B-B14F-4D97-AF65-F5344CB8AC3E}">
        <p14:creationId xmlns:p14="http://schemas.microsoft.com/office/powerpoint/2010/main" val="325609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269"/>
            <a:ext cx="12192000" cy="6858000"/>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1286479523"/>
              </p:ext>
            </p:extLst>
          </p:nvPr>
        </p:nvGraphicFramePr>
        <p:xfrm>
          <a:off x="931773" y="1238639"/>
          <a:ext cx="10126133" cy="5275837"/>
        </p:xfrm>
        <a:graphic>
          <a:graphicData uri="http://schemas.openxmlformats.org/drawingml/2006/chart">
            <c:chart xmlns:c="http://schemas.openxmlformats.org/drawingml/2006/chart" xmlns:r="http://schemas.openxmlformats.org/officeDocument/2006/relationships" r:id="rId3"/>
          </a:graphicData>
        </a:graphic>
      </p:graphicFrame>
      <p:sp>
        <p:nvSpPr>
          <p:cNvPr id="6" name="Título 6"/>
          <p:cNvSpPr txBox="1">
            <a:spLocks noGrp="1"/>
          </p:cNvSpPr>
          <p:nvPr>
            <p:ph type="title"/>
          </p:nvPr>
        </p:nvSpPr>
        <p:spPr>
          <a:xfrm>
            <a:off x="2803765" y="175081"/>
            <a:ext cx="9065302" cy="1126334"/>
          </a:xfrm>
          <a:prstGeom prst="rect">
            <a:avLst/>
          </a:prstGeom>
          <a:noFill/>
        </p:spPr>
        <p:txBody>
          <a:bodyPr wrap="none" rtlCol="0">
            <a:spAutoFit/>
          </a:bodyPr>
          <a:lstStyle/>
          <a:p>
            <a:pPr algn="r"/>
            <a:r>
              <a:rPr lang="es-ES_tradnl" sz="3733" b="1" dirty="0" smtClean="0">
                <a:solidFill>
                  <a:srgbClr val="008C36"/>
                </a:solidFill>
                <a:latin typeface="Arial"/>
                <a:ea typeface="Arial" charset="0"/>
                <a:cs typeface="Arial"/>
              </a:rPr>
              <a:t>Canal Móvil</a:t>
            </a:r>
            <a:br>
              <a:rPr lang="es-ES_tradnl" sz="3733" b="1" dirty="0" smtClean="0">
                <a:solidFill>
                  <a:srgbClr val="008C36"/>
                </a:solidFill>
                <a:latin typeface="Arial"/>
                <a:ea typeface="Arial" charset="0"/>
                <a:cs typeface="Arial"/>
              </a:rPr>
            </a:br>
            <a:r>
              <a:rPr lang="es-ES_tradnl" sz="3733" b="1" dirty="0" smtClean="0">
                <a:solidFill>
                  <a:srgbClr val="008C36"/>
                </a:solidFill>
                <a:latin typeface="Arial"/>
                <a:ea typeface="Arial" charset="0"/>
                <a:cs typeface="Arial"/>
              </a:rPr>
              <a:t>Mejoramos la Experiencia de Usuario </a:t>
            </a:r>
            <a:endParaRPr lang="es-ES_tradnl" sz="3733" b="1" dirty="0">
              <a:solidFill>
                <a:srgbClr val="008C36"/>
              </a:solidFill>
              <a:latin typeface="Arial"/>
              <a:ea typeface="Arial" charset="0"/>
              <a:cs typeface="Arial"/>
            </a:endParaRPr>
          </a:p>
        </p:txBody>
      </p:sp>
    </p:spTree>
    <p:extLst>
      <p:ext uri="{BB962C8B-B14F-4D97-AF65-F5344CB8AC3E}">
        <p14:creationId xmlns:p14="http://schemas.microsoft.com/office/powerpoint/2010/main" val="4178140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269"/>
            <a:ext cx="12192000" cy="6858000"/>
          </a:xfrm>
          <a:prstGeom prst="rect">
            <a:avLst/>
          </a:prstGeom>
        </p:spPr>
      </p:pic>
      <p:sp>
        <p:nvSpPr>
          <p:cNvPr id="6" name="Título 6"/>
          <p:cNvSpPr txBox="1">
            <a:spLocks noGrp="1"/>
          </p:cNvSpPr>
          <p:nvPr>
            <p:ph type="title"/>
          </p:nvPr>
        </p:nvSpPr>
        <p:spPr>
          <a:xfrm>
            <a:off x="2803765" y="175081"/>
            <a:ext cx="9065302" cy="1126334"/>
          </a:xfrm>
          <a:prstGeom prst="rect">
            <a:avLst/>
          </a:prstGeom>
          <a:noFill/>
        </p:spPr>
        <p:txBody>
          <a:bodyPr wrap="none" rtlCol="0">
            <a:spAutoFit/>
          </a:bodyPr>
          <a:lstStyle/>
          <a:p>
            <a:pPr algn="r"/>
            <a:r>
              <a:rPr lang="es-ES_tradnl" sz="3733" b="1" dirty="0" smtClean="0">
                <a:solidFill>
                  <a:srgbClr val="008C36"/>
                </a:solidFill>
                <a:latin typeface="Arial"/>
                <a:ea typeface="Arial" charset="0"/>
                <a:cs typeface="Arial"/>
              </a:rPr>
              <a:t>Punto Digital BNB </a:t>
            </a:r>
            <a:br>
              <a:rPr lang="es-ES_tradnl" sz="3733" b="1" dirty="0" smtClean="0">
                <a:solidFill>
                  <a:srgbClr val="008C36"/>
                </a:solidFill>
                <a:latin typeface="Arial"/>
                <a:ea typeface="Arial" charset="0"/>
                <a:cs typeface="Arial"/>
              </a:rPr>
            </a:br>
            <a:r>
              <a:rPr lang="es-ES_tradnl" sz="3733" b="1" dirty="0" smtClean="0">
                <a:solidFill>
                  <a:srgbClr val="008C36"/>
                </a:solidFill>
                <a:latin typeface="Arial"/>
                <a:ea typeface="Arial" charset="0"/>
                <a:cs typeface="Arial"/>
              </a:rPr>
              <a:t>Mejoramos la Experiencia de Usuario </a:t>
            </a:r>
            <a:endParaRPr lang="es-ES_tradnl" sz="3733" b="1" dirty="0">
              <a:solidFill>
                <a:srgbClr val="008C36"/>
              </a:solidFill>
              <a:latin typeface="Arial"/>
              <a:ea typeface="Arial" charset="0"/>
              <a:cs typeface="Arial"/>
            </a:endParaRPr>
          </a:p>
        </p:txBody>
      </p:sp>
      <p:graphicFrame>
        <p:nvGraphicFramePr>
          <p:cNvPr id="5" name="Gráfico 4"/>
          <p:cNvGraphicFramePr/>
          <p:nvPr>
            <p:extLst>
              <p:ext uri="{D42A27DB-BD31-4B8C-83A1-F6EECF244321}">
                <p14:modId xmlns:p14="http://schemas.microsoft.com/office/powerpoint/2010/main" val="2431762047"/>
              </p:ext>
            </p:extLst>
          </p:nvPr>
        </p:nvGraphicFramePr>
        <p:xfrm>
          <a:off x="741443" y="1301414"/>
          <a:ext cx="4721103" cy="2342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2401644850"/>
              </p:ext>
            </p:extLst>
          </p:nvPr>
        </p:nvGraphicFramePr>
        <p:xfrm>
          <a:off x="6608360" y="1301415"/>
          <a:ext cx="4459856" cy="2363891"/>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2"/>
          <p:cNvPicPr>
            <a:picLocks noChangeAspect="1"/>
          </p:cNvPicPr>
          <p:nvPr/>
        </p:nvPicPr>
        <p:blipFill>
          <a:blip r:embed="rId5"/>
          <a:stretch>
            <a:fillRect/>
          </a:stretch>
        </p:blipFill>
        <p:spPr>
          <a:xfrm>
            <a:off x="1839262" y="3694708"/>
            <a:ext cx="7979639" cy="2920777"/>
          </a:xfrm>
          <a:prstGeom prst="rect">
            <a:avLst/>
          </a:prstGeom>
        </p:spPr>
      </p:pic>
    </p:spTree>
    <p:extLst>
      <p:ext uri="{BB962C8B-B14F-4D97-AF65-F5344CB8AC3E}">
        <p14:creationId xmlns:p14="http://schemas.microsoft.com/office/powerpoint/2010/main" val="3046841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6"/>
          <p:cNvSpPr txBox="1">
            <a:spLocks noGrp="1"/>
          </p:cNvSpPr>
          <p:nvPr>
            <p:ph type="title"/>
          </p:nvPr>
        </p:nvSpPr>
        <p:spPr>
          <a:xfrm>
            <a:off x="410422" y="380994"/>
            <a:ext cx="10288062" cy="666798"/>
          </a:xfrm>
          <a:prstGeom prst="rect">
            <a:avLst/>
          </a:prstGeom>
          <a:noFill/>
        </p:spPr>
        <p:txBody>
          <a:bodyPr wrap="none" rtlCol="0">
            <a:spAutoFit/>
          </a:bodyPr>
          <a:lstStyle/>
          <a:p>
            <a:r>
              <a:rPr lang="es-ES_tradnl" sz="3733" b="1" dirty="0" smtClean="0">
                <a:solidFill>
                  <a:srgbClr val="008C36"/>
                </a:solidFill>
                <a:latin typeface="Work Sans"/>
                <a:ea typeface="Arial" charset="0"/>
                <a:cs typeface="Work Sans"/>
              </a:rPr>
              <a:t>Impacto generado por el </a:t>
            </a:r>
            <a:r>
              <a:rPr lang="es-ES_tradnl" sz="3733" b="1" dirty="0" err="1" smtClean="0">
                <a:solidFill>
                  <a:srgbClr val="008C36"/>
                </a:solidFill>
                <a:latin typeface="Work Sans"/>
                <a:ea typeface="Arial" charset="0"/>
                <a:cs typeface="Work Sans"/>
              </a:rPr>
              <a:t>Innovation</a:t>
            </a:r>
            <a:r>
              <a:rPr lang="es-ES_tradnl" sz="3733" b="1" dirty="0" smtClean="0">
                <a:solidFill>
                  <a:srgbClr val="008C36"/>
                </a:solidFill>
                <a:latin typeface="Work Sans"/>
                <a:ea typeface="Arial" charset="0"/>
                <a:cs typeface="Work Sans"/>
              </a:rPr>
              <a:t> Center</a:t>
            </a:r>
            <a:endParaRPr lang="es-ES_tradnl" sz="3733" b="1" dirty="0">
              <a:solidFill>
                <a:srgbClr val="008C36"/>
              </a:solidFill>
              <a:latin typeface="Work Sans"/>
              <a:ea typeface="Arial" charset="0"/>
              <a:cs typeface="Work Sans"/>
            </a:endParaRPr>
          </a:p>
        </p:txBody>
      </p:sp>
      <p:sp>
        <p:nvSpPr>
          <p:cNvPr id="15" name="Elipse 4"/>
          <p:cNvSpPr/>
          <p:nvPr/>
        </p:nvSpPr>
        <p:spPr>
          <a:xfrm>
            <a:off x="1676851" y="4801051"/>
            <a:ext cx="1473885" cy="14738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1485" tIns="82550" rIns="131485" bIns="82550" numCol="1" spcCol="1270" anchor="ctr" anchorCtr="0">
            <a:noAutofit/>
          </a:bodyPr>
          <a:lstStyle/>
          <a:p>
            <a:pPr lvl="0" algn="ctr" defTabSz="2889250">
              <a:lnSpc>
                <a:spcPct val="90000"/>
              </a:lnSpc>
              <a:spcBef>
                <a:spcPct val="0"/>
              </a:spcBef>
              <a:spcAft>
                <a:spcPct val="35000"/>
              </a:spcAft>
            </a:pPr>
            <a:endParaRPr lang="es-BO" sz="6500" kern="1200" dirty="0"/>
          </a:p>
        </p:txBody>
      </p:sp>
      <p:sp>
        <p:nvSpPr>
          <p:cNvPr id="16" name="Marcador de contenido 3"/>
          <p:cNvSpPr>
            <a:spLocks noGrp="1"/>
          </p:cNvSpPr>
          <p:nvPr>
            <p:ph sz="half" idx="2"/>
          </p:nvPr>
        </p:nvSpPr>
        <p:spPr>
          <a:xfrm>
            <a:off x="609607" y="1213398"/>
            <a:ext cx="10972800" cy="691602"/>
          </a:xfrm>
        </p:spPr>
        <p:txBody>
          <a:bodyPr>
            <a:normAutofit/>
          </a:bodyPr>
          <a:lstStyle/>
          <a:p>
            <a:pPr lvl="1">
              <a:buFont typeface="Wingdings" panose="05000000000000000000" pitchFamily="2" charset="2"/>
              <a:buChar char="ü"/>
            </a:pPr>
            <a:r>
              <a:rPr lang="es-BO" sz="2400" b="1" dirty="0"/>
              <a:t> </a:t>
            </a:r>
            <a:r>
              <a:rPr lang="es-BO" sz="2400" b="1" dirty="0" smtClean="0"/>
              <a:t>PUNTO DIGITAL – Reposición y renovación  de Tarjetas de Débito</a:t>
            </a:r>
            <a:endParaRPr lang="es-ES_tradnl" sz="2400" b="1" dirty="0"/>
          </a:p>
          <a:p>
            <a:pPr lvl="2">
              <a:buFont typeface="Wingdings" panose="05000000000000000000" pitchFamily="2" charset="2"/>
              <a:buChar char="ü"/>
            </a:pPr>
            <a:endParaRPr lang="es-ES_tradnl" dirty="0"/>
          </a:p>
          <a:p>
            <a:pPr marL="457200" lvl="1" indent="0">
              <a:buNone/>
            </a:pPr>
            <a:endParaRPr lang="es-ES_tradnl" sz="2400" dirty="0">
              <a:solidFill>
                <a:schemeClr val="bg1">
                  <a:lumMod val="50000"/>
                </a:schemeClr>
              </a:solidFill>
              <a:latin typeface="Arial" charset="0"/>
              <a:ea typeface="Arial" charset="0"/>
              <a:cs typeface="Arial" charset="0"/>
            </a:endParaRPr>
          </a:p>
          <a:p>
            <a:pPr marL="457200" lvl="1" indent="0">
              <a:buNone/>
            </a:pPr>
            <a:endParaRPr lang="es-BO" dirty="0"/>
          </a:p>
          <a:p>
            <a:endParaRPr lang="es-BO" dirty="0"/>
          </a:p>
        </p:txBody>
      </p:sp>
      <p:graphicFrame>
        <p:nvGraphicFramePr>
          <p:cNvPr id="14" name="Gráfico 13"/>
          <p:cNvGraphicFramePr>
            <a:graphicFrameLocks/>
          </p:cNvGraphicFramePr>
          <p:nvPr>
            <p:extLst>
              <p:ext uri="{D42A27DB-BD31-4B8C-83A1-F6EECF244321}">
                <p14:modId xmlns:p14="http://schemas.microsoft.com/office/powerpoint/2010/main" val="320244282"/>
              </p:ext>
            </p:extLst>
          </p:nvPr>
        </p:nvGraphicFramePr>
        <p:xfrm>
          <a:off x="1952708" y="1657846"/>
          <a:ext cx="8745776" cy="4488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508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6"/>
          <p:cNvSpPr txBox="1">
            <a:spLocks noGrp="1"/>
          </p:cNvSpPr>
          <p:nvPr>
            <p:ph type="title"/>
          </p:nvPr>
        </p:nvSpPr>
        <p:spPr>
          <a:xfrm>
            <a:off x="410422" y="404930"/>
            <a:ext cx="9946545" cy="618926"/>
          </a:xfrm>
          <a:prstGeom prst="rect">
            <a:avLst/>
          </a:prstGeom>
          <a:noFill/>
        </p:spPr>
        <p:txBody>
          <a:bodyPr wrap="none" rtlCol="0">
            <a:spAutoFit/>
          </a:bodyPr>
          <a:lstStyle/>
          <a:p>
            <a:r>
              <a:rPr lang="es-ES_tradnl" sz="3733" b="1" dirty="0" smtClean="0">
                <a:solidFill>
                  <a:srgbClr val="008C36"/>
                </a:solidFill>
                <a:latin typeface="Arial"/>
                <a:ea typeface="Arial" charset="0"/>
                <a:cs typeface="Arial"/>
              </a:rPr>
              <a:t>Impacto generado por el </a:t>
            </a:r>
            <a:r>
              <a:rPr lang="es-ES_tradnl" sz="3733" b="1" dirty="0" err="1" smtClean="0">
                <a:solidFill>
                  <a:srgbClr val="008C36"/>
                </a:solidFill>
                <a:latin typeface="Arial"/>
                <a:ea typeface="Arial" charset="0"/>
                <a:cs typeface="Arial"/>
              </a:rPr>
              <a:t>Innovation</a:t>
            </a:r>
            <a:r>
              <a:rPr lang="es-ES_tradnl" sz="3733" b="1" dirty="0" smtClean="0">
                <a:solidFill>
                  <a:srgbClr val="008C36"/>
                </a:solidFill>
                <a:latin typeface="Arial"/>
                <a:ea typeface="Arial" charset="0"/>
                <a:cs typeface="Arial"/>
              </a:rPr>
              <a:t> Center</a:t>
            </a:r>
            <a:endParaRPr lang="es-ES_tradnl" sz="3733" b="1" dirty="0">
              <a:solidFill>
                <a:srgbClr val="008C36"/>
              </a:solidFill>
              <a:latin typeface="Arial"/>
              <a:ea typeface="Arial" charset="0"/>
              <a:cs typeface="Arial"/>
            </a:endParaRPr>
          </a:p>
        </p:txBody>
      </p:sp>
      <p:sp>
        <p:nvSpPr>
          <p:cNvPr id="15" name="Elipse 4"/>
          <p:cNvSpPr/>
          <p:nvPr/>
        </p:nvSpPr>
        <p:spPr>
          <a:xfrm>
            <a:off x="1676851" y="4801051"/>
            <a:ext cx="1473885" cy="14738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1485" tIns="82550" rIns="131485" bIns="82550" numCol="1" spcCol="1270" anchor="ctr" anchorCtr="0">
            <a:noAutofit/>
          </a:bodyPr>
          <a:lstStyle/>
          <a:p>
            <a:pPr lvl="0" algn="ctr" defTabSz="2889250">
              <a:lnSpc>
                <a:spcPct val="90000"/>
              </a:lnSpc>
              <a:spcBef>
                <a:spcPct val="0"/>
              </a:spcBef>
              <a:spcAft>
                <a:spcPct val="35000"/>
              </a:spcAft>
            </a:pPr>
            <a:endParaRPr lang="es-BO" sz="6500" kern="1200" dirty="0"/>
          </a:p>
        </p:txBody>
      </p:sp>
      <p:sp>
        <p:nvSpPr>
          <p:cNvPr id="16" name="Marcador de contenido 3"/>
          <p:cNvSpPr>
            <a:spLocks noGrp="1"/>
          </p:cNvSpPr>
          <p:nvPr>
            <p:ph sz="half" idx="2"/>
          </p:nvPr>
        </p:nvSpPr>
        <p:spPr>
          <a:xfrm>
            <a:off x="609607" y="1213398"/>
            <a:ext cx="10972800" cy="691602"/>
          </a:xfrm>
        </p:spPr>
        <p:txBody>
          <a:bodyPr>
            <a:normAutofit/>
          </a:bodyPr>
          <a:lstStyle/>
          <a:p>
            <a:pPr lvl="1">
              <a:buFont typeface="Wingdings" panose="05000000000000000000" pitchFamily="2" charset="2"/>
              <a:buChar char="ü"/>
            </a:pPr>
            <a:r>
              <a:rPr lang="es-BO" sz="2400" b="1" dirty="0"/>
              <a:t> </a:t>
            </a:r>
            <a:r>
              <a:rPr lang="es-BO" sz="2400" b="1" dirty="0" smtClean="0"/>
              <a:t>CARLITOS BNB</a:t>
            </a:r>
            <a:endParaRPr lang="es-ES_tradnl" sz="2400" b="1" dirty="0"/>
          </a:p>
          <a:p>
            <a:pPr lvl="2">
              <a:buFont typeface="Wingdings" panose="05000000000000000000" pitchFamily="2" charset="2"/>
              <a:buChar char="ü"/>
            </a:pPr>
            <a:endParaRPr lang="es-ES_tradnl" dirty="0"/>
          </a:p>
          <a:p>
            <a:pPr marL="457200" lvl="1" indent="0">
              <a:buNone/>
            </a:pPr>
            <a:endParaRPr lang="es-ES_tradnl" sz="2400" dirty="0">
              <a:solidFill>
                <a:schemeClr val="bg1">
                  <a:lumMod val="50000"/>
                </a:schemeClr>
              </a:solidFill>
              <a:latin typeface="Arial" charset="0"/>
              <a:ea typeface="Arial" charset="0"/>
              <a:cs typeface="Arial" charset="0"/>
            </a:endParaRPr>
          </a:p>
          <a:p>
            <a:pPr marL="457200" lvl="1" indent="0">
              <a:buNone/>
            </a:pPr>
            <a:endParaRPr lang="es-BO" dirty="0"/>
          </a:p>
          <a:p>
            <a:endParaRPr lang="es-BO" dirty="0"/>
          </a:p>
        </p:txBody>
      </p:sp>
      <p:cxnSp>
        <p:nvCxnSpPr>
          <p:cNvPr id="9" name="Conector recto de flecha 8"/>
          <p:cNvCxnSpPr/>
          <p:nvPr/>
        </p:nvCxnSpPr>
        <p:spPr>
          <a:xfrm>
            <a:off x="6248400" y="3147451"/>
            <a:ext cx="99060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0" name="Rectángulo 9"/>
          <p:cNvSpPr/>
          <p:nvPr/>
        </p:nvSpPr>
        <p:spPr>
          <a:xfrm>
            <a:off x="7389525" y="2362620"/>
            <a:ext cx="3846941" cy="1569660"/>
          </a:xfrm>
          <a:prstGeom prst="rect">
            <a:avLst/>
          </a:prstGeom>
          <a:noFill/>
        </p:spPr>
        <p:txBody>
          <a:bodyPr wrap="squar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rPr>
              <a:t>Se </a:t>
            </a:r>
            <a:r>
              <a:rPr lang="es-ES" sz="3200" dirty="0" smtClean="0">
                <a:ln w="0"/>
                <a:effectLst>
                  <a:outerShdw blurRad="38100" dist="19050" dir="2700000" algn="tl" rotWithShape="0">
                    <a:schemeClr val="dk1">
                      <a:alpha val="40000"/>
                    </a:schemeClr>
                  </a:outerShdw>
                </a:effectLst>
              </a:rPr>
              <a:t>redujo las </a:t>
            </a:r>
            <a:r>
              <a:rPr lang="es-ES" sz="3200" b="0" cap="none" spc="0" dirty="0" smtClean="0">
                <a:ln w="0"/>
                <a:solidFill>
                  <a:schemeClr val="tx1"/>
                </a:solidFill>
                <a:effectLst>
                  <a:outerShdw blurRad="38100" dist="19050" dir="2700000" algn="tl" rotWithShape="0">
                    <a:schemeClr val="dk1">
                      <a:alpha val="40000"/>
                    </a:schemeClr>
                  </a:outerShdw>
                </a:effectLst>
              </a:rPr>
              <a:t>Consultas de Saldo en un total </a:t>
            </a:r>
            <a:r>
              <a:rPr lang="es-ES" sz="3200" b="0" cap="none" spc="0" smtClean="0">
                <a:ln w="0"/>
                <a:solidFill>
                  <a:schemeClr val="tx1"/>
                </a:solidFill>
                <a:effectLst>
                  <a:outerShdw blurRad="38100" dist="19050" dir="2700000" algn="tl" rotWithShape="0">
                    <a:schemeClr val="dk1">
                      <a:alpha val="40000"/>
                    </a:schemeClr>
                  </a:outerShdw>
                </a:effectLst>
              </a:rPr>
              <a:t>de </a:t>
            </a:r>
            <a:r>
              <a:rPr lang="es-ES" sz="3200" smtClean="0">
                <a:ln w="0"/>
                <a:effectLst>
                  <a:outerShdw blurRad="38100" dist="19050" dir="2700000" algn="tl" rotWithShape="0">
                    <a:schemeClr val="dk1">
                      <a:alpha val="40000"/>
                    </a:schemeClr>
                  </a:outerShdw>
                </a:effectLst>
              </a:rPr>
              <a:t>59</a:t>
            </a:r>
            <a:r>
              <a:rPr lang="es-ES" sz="3200" b="0" cap="none" spc="0" smtClean="0">
                <a:ln w="0"/>
                <a:solidFill>
                  <a:schemeClr val="tx1"/>
                </a:solidFill>
                <a:effectLst>
                  <a:outerShdw blurRad="38100" dist="19050" dir="2700000" algn="tl" rotWithShape="0">
                    <a:schemeClr val="dk1">
                      <a:alpha val="40000"/>
                    </a:schemeClr>
                  </a:outerShdw>
                </a:effectLst>
              </a:rPr>
              <a:t>.613</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11" name="Imagen 10"/>
          <p:cNvPicPr>
            <a:picLocks noChangeAspect="1"/>
          </p:cNvPicPr>
          <p:nvPr/>
        </p:nvPicPr>
        <p:blipFill rotWithShape="1">
          <a:blip r:embed="rId3"/>
          <a:srcRect l="49578" t="67220" r="4710" b="2313"/>
          <a:stretch/>
        </p:blipFill>
        <p:spPr>
          <a:xfrm>
            <a:off x="416318" y="2057400"/>
            <a:ext cx="5667650" cy="2556000"/>
          </a:xfrm>
          <a:prstGeom prst="rect">
            <a:avLst/>
          </a:prstGeom>
        </p:spPr>
      </p:pic>
    </p:spTree>
    <p:extLst>
      <p:ext uri="{BB962C8B-B14F-4D97-AF65-F5344CB8AC3E}">
        <p14:creationId xmlns:p14="http://schemas.microsoft.com/office/powerpoint/2010/main" val="211005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n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58"/>
            <a:ext cx="12205367" cy="6978316"/>
          </a:xfrm>
          <a:prstGeom prst="rect">
            <a:avLst/>
          </a:prstGeom>
        </p:spPr>
      </p:pic>
      <p:sp>
        <p:nvSpPr>
          <p:cNvPr id="2" name="Título 1"/>
          <p:cNvSpPr>
            <a:spLocks noGrp="1"/>
          </p:cNvSpPr>
          <p:nvPr>
            <p:ph type="ctrTitle"/>
          </p:nvPr>
        </p:nvSpPr>
        <p:spPr>
          <a:xfrm>
            <a:off x="1871577" y="1991892"/>
            <a:ext cx="7232317" cy="1938424"/>
          </a:xfrm>
        </p:spPr>
        <p:txBody>
          <a:bodyPr>
            <a:normAutofit fontScale="90000"/>
          </a:bodyPr>
          <a:lstStyle/>
          <a:p>
            <a:pPr algn="l"/>
            <a:r>
              <a:rPr lang="es-ES" sz="7000" b="1" dirty="0" smtClean="0">
                <a:solidFill>
                  <a:srgbClr val="05E932"/>
                </a:solidFill>
                <a:latin typeface="Arial"/>
                <a:cs typeface="Arial"/>
              </a:rPr>
              <a:t>REPLANTEAMOS</a:t>
            </a:r>
            <a:endParaRPr lang="es-ES" sz="7000" b="1" dirty="0">
              <a:solidFill>
                <a:srgbClr val="05E932"/>
              </a:solidFill>
              <a:latin typeface="Arial"/>
              <a:cs typeface="Arial"/>
            </a:endParaRPr>
          </a:p>
        </p:txBody>
      </p:sp>
      <p:sp>
        <p:nvSpPr>
          <p:cNvPr id="3" name="Subtítulo 2"/>
          <p:cNvSpPr>
            <a:spLocks noGrp="1"/>
          </p:cNvSpPr>
          <p:nvPr>
            <p:ph type="subTitle" idx="1"/>
          </p:nvPr>
        </p:nvSpPr>
        <p:spPr>
          <a:xfrm>
            <a:off x="1951790" y="3735724"/>
            <a:ext cx="9144000" cy="1655762"/>
          </a:xfrm>
        </p:spPr>
        <p:txBody>
          <a:bodyPr>
            <a:normAutofit/>
          </a:bodyPr>
          <a:lstStyle/>
          <a:p>
            <a:pPr algn="l"/>
            <a:r>
              <a:rPr lang="es-ES" sz="4800" b="1" dirty="0">
                <a:solidFill>
                  <a:schemeClr val="bg1"/>
                </a:solidFill>
                <a:latin typeface="Arial"/>
                <a:cs typeface="Arial"/>
              </a:rPr>
              <a:t>EL MODELO DE NEGOCIO</a:t>
            </a:r>
          </a:p>
        </p:txBody>
      </p:sp>
      <p:pic>
        <p:nvPicPr>
          <p:cNvPr id="8" name="Imagen 7" descr="logo innova blanc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36" y="5842000"/>
            <a:ext cx="2178088" cy="654214"/>
          </a:xfrm>
          <a:prstGeom prst="rect">
            <a:avLst/>
          </a:prstGeom>
        </p:spPr>
      </p:pic>
    </p:spTree>
    <p:extLst>
      <p:ext uri="{BB962C8B-B14F-4D97-AF65-F5344CB8AC3E}">
        <p14:creationId xmlns:p14="http://schemas.microsoft.com/office/powerpoint/2010/main" val="840348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 plom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296"/>
            <a:ext cx="12192000" cy="6962250"/>
          </a:xfrm>
          <a:prstGeom prst="rect">
            <a:avLst/>
          </a:prstGeom>
        </p:spPr>
      </p:pic>
      <p:sp>
        <p:nvSpPr>
          <p:cNvPr id="7" name="Título 6"/>
          <p:cNvSpPr txBox="1">
            <a:spLocks noGrp="1"/>
          </p:cNvSpPr>
          <p:nvPr>
            <p:ph type="title"/>
          </p:nvPr>
        </p:nvSpPr>
        <p:spPr>
          <a:xfrm>
            <a:off x="3348305" y="2132548"/>
            <a:ext cx="5388615" cy="1333698"/>
          </a:xfrm>
          <a:prstGeom prst="rect">
            <a:avLst/>
          </a:prstGeom>
          <a:noFill/>
        </p:spPr>
        <p:txBody>
          <a:bodyPr wrap="none" rtlCol="0">
            <a:spAutoFit/>
          </a:bodyPr>
          <a:lstStyle/>
          <a:p>
            <a:r>
              <a:rPr lang="es-ES_tradnl" sz="8800" b="1" dirty="0" smtClean="0">
                <a:solidFill>
                  <a:srgbClr val="008C36"/>
                </a:solidFill>
                <a:latin typeface="Arial"/>
                <a:ea typeface="Arial" charset="0"/>
                <a:cs typeface="Arial"/>
              </a:rPr>
              <a:t>GRACIAS</a:t>
            </a:r>
            <a:endParaRPr lang="es-ES_tradnl" sz="8800" b="1" dirty="0">
              <a:solidFill>
                <a:srgbClr val="008C36"/>
              </a:solidFill>
              <a:latin typeface="Arial"/>
              <a:ea typeface="Arial" charset="0"/>
              <a:cs typeface="Arial"/>
            </a:endParaRPr>
          </a:p>
        </p:txBody>
      </p:sp>
      <p:sp>
        <p:nvSpPr>
          <p:cNvPr id="15" name="Elipse 4"/>
          <p:cNvSpPr/>
          <p:nvPr/>
        </p:nvSpPr>
        <p:spPr>
          <a:xfrm>
            <a:off x="1676851" y="4801051"/>
            <a:ext cx="1473885" cy="14738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1485" tIns="82550" rIns="131485" bIns="82550" numCol="1" spcCol="1270" anchor="ctr" anchorCtr="0">
            <a:noAutofit/>
          </a:bodyPr>
          <a:lstStyle/>
          <a:p>
            <a:pPr lvl="0" algn="ctr" defTabSz="2889250">
              <a:lnSpc>
                <a:spcPct val="90000"/>
              </a:lnSpc>
              <a:spcBef>
                <a:spcPct val="0"/>
              </a:spcBef>
              <a:spcAft>
                <a:spcPct val="35000"/>
              </a:spcAft>
            </a:pPr>
            <a:endParaRPr lang="es-BO" sz="6500" kern="1200" dirty="0"/>
          </a:p>
        </p:txBody>
      </p:sp>
      <p:sp>
        <p:nvSpPr>
          <p:cNvPr id="37" name="Título 6"/>
          <p:cNvSpPr txBox="1">
            <a:spLocks/>
          </p:cNvSpPr>
          <p:nvPr/>
        </p:nvSpPr>
        <p:spPr>
          <a:xfrm>
            <a:off x="3822951" y="4707631"/>
            <a:ext cx="4562968" cy="430887"/>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2400" b="1" dirty="0" smtClean="0">
                <a:solidFill>
                  <a:schemeClr val="bg2">
                    <a:lumMod val="25000"/>
                  </a:schemeClr>
                </a:solidFill>
                <a:latin typeface="Arial"/>
                <a:ea typeface="Arial" charset="0"/>
                <a:cs typeface="Arial"/>
              </a:rPr>
              <a:t>Carlos Eduardo Mojica Ribera</a:t>
            </a:r>
            <a:endParaRPr lang="es-ES_tradnl" sz="2400" b="1" dirty="0">
              <a:solidFill>
                <a:schemeClr val="bg2">
                  <a:lumMod val="25000"/>
                </a:schemeClr>
              </a:solidFill>
              <a:latin typeface="Arial"/>
              <a:ea typeface="Arial" charset="0"/>
              <a:cs typeface="Arial"/>
            </a:endParaRPr>
          </a:p>
        </p:txBody>
      </p:sp>
      <p:sp>
        <p:nvSpPr>
          <p:cNvPr id="38" name="Título 6"/>
          <p:cNvSpPr txBox="1">
            <a:spLocks/>
          </p:cNvSpPr>
          <p:nvPr/>
        </p:nvSpPr>
        <p:spPr>
          <a:xfrm>
            <a:off x="5160076" y="5338304"/>
            <a:ext cx="2582758" cy="346249"/>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1800" b="1" dirty="0" err="1" smtClean="0">
                <a:solidFill>
                  <a:schemeClr val="bg2">
                    <a:lumMod val="25000"/>
                  </a:schemeClr>
                </a:solidFill>
                <a:latin typeface="Arial"/>
                <a:ea typeface="Arial" charset="0"/>
                <a:cs typeface="Arial"/>
              </a:rPr>
              <a:t>cmojica@bnb.com.bo</a:t>
            </a:r>
            <a:endParaRPr lang="es-ES_tradnl" sz="1800" b="1" dirty="0">
              <a:solidFill>
                <a:schemeClr val="bg2">
                  <a:lumMod val="25000"/>
                </a:schemeClr>
              </a:solidFill>
              <a:latin typeface="Arial"/>
              <a:ea typeface="Arial" charset="0"/>
              <a:cs typeface="Arial"/>
            </a:endParaRPr>
          </a:p>
        </p:txBody>
      </p:sp>
      <p:sp>
        <p:nvSpPr>
          <p:cNvPr id="39" name="Título 6"/>
          <p:cNvSpPr txBox="1">
            <a:spLocks/>
          </p:cNvSpPr>
          <p:nvPr/>
        </p:nvSpPr>
        <p:spPr>
          <a:xfrm>
            <a:off x="5160831" y="5756067"/>
            <a:ext cx="1402948" cy="346249"/>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1800" b="1" dirty="0" smtClean="0">
                <a:solidFill>
                  <a:schemeClr val="bg2">
                    <a:lumMod val="25000"/>
                  </a:schemeClr>
                </a:solidFill>
                <a:latin typeface="Arial"/>
                <a:ea typeface="Arial" charset="0"/>
                <a:cs typeface="Arial"/>
              </a:rPr>
              <a:t>@</a:t>
            </a:r>
            <a:r>
              <a:rPr lang="es-ES_tradnl" sz="1800" b="1" dirty="0" err="1" smtClean="0">
                <a:solidFill>
                  <a:schemeClr val="bg2">
                    <a:lumMod val="25000"/>
                  </a:schemeClr>
                </a:solidFill>
                <a:latin typeface="Arial"/>
                <a:ea typeface="Arial" charset="0"/>
                <a:cs typeface="Arial"/>
              </a:rPr>
              <a:t>c_mojica</a:t>
            </a:r>
            <a:endParaRPr lang="es-ES_tradnl" sz="1800" b="1" dirty="0">
              <a:solidFill>
                <a:schemeClr val="bg2">
                  <a:lumMod val="25000"/>
                </a:schemeClr>
              </a:solidFill>
              <a:latin typeface="Arial"/>
              <a:ea typeface="Arial" charset="0"/>
              <a:cs typeface="Arial"/>
            </a:endParaRPr>
          </a:p>
        </p:txBody>
      </p:sp>
      <p:pic>
        <p:nvPicPr>
          <p:cNvPr id="3" name="Imagen 2" descr="icono corre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404" y="5383099"/>
            <a:ext cx="309196" cy="309196"/>
          </a:xfrm>
          <a:prstGeom prst="rect">
            <a:avLst/>
          </a:prstGeom>
        </p:spPr>
      </p:pic>
      <p:pic>
        <p:nvPicPr>
          <p:cNvPr id="4" name="Imagen 3" descr="icono twi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4404" y="5809575"/>
            <a:ext cx="309196" cy="309196"/>
          </a:xfrm>
          <a:prstGeom prst="rect">
            <a:avLst/>
          </a:prstGeom>
        </p:spPr>
      </p:pic>
    </p:spTree>
    <p:extLst>
      <p:ext uri="{BB962C8B-B14F-4D97-AF65-F5344CB8AC3E}">
        <p14:creationId xmlns:p14="http://schemas.microsoft.com/office/powerpoint/2010/main" val="2233480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nueva presentacion 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1478" cy="6858000"/>
          </a:xfrm>
          <a:prstGeom prst="rect">
            <a:avLst/>
          </a:prstGeom>
        </p:spPr>
      </p:pic>
      <p:pic>
        <p:nvPicPr>
          <p:cNvPr id="18" name="Imagen 17"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475396" cy="6858000"/>
          </a:xfrm>
          <a:prstGeom prst="rect">
            <a:avLst/>
          </a:prstGeom>
        </p:spPr>
      </p:pic>
      <p:sp>
        <p:nvSpPr>
          <p:cNvPr id="8" name="Título 1"/>
          <p:cNvSpPr>
            <a:spLocks noGrp="1"/>
          </p:cNvSpPr>
          <p:nvPr>
            <p:ph type="ctrTitle"/>
          </p:nvPr>
        </p:nvSpPr>
        <p:spPr>
          <a:xfrm>
            <a:off x="530757" y="-861565"/>
            <a:ext cx="8529055" cy="2045369"/>
          </a:xfrm>
        </p:spPr>
        <p:txBody>
          <a:bodyPr>
            <a:noAutofit/>
          </a:bodyPr>
          <a:lstStyle/>
          <a:p>
            <a:pPr marL="12700" algn="l">
              <a:lnSpc>
                <a:spcPct val="100000"/>
              </a:lnSpc>
              <a:spcBef>
                <a:spcPts val="105"/>
              </a:spcBef>
            </a:pPr>
            <a:r>
              <a:rPr lang="es-ES" sz="3200" b="1" spc="-150" dirty="0" smtClean="0">
                <a:solidFill>
                  <a:srgbClr val="008000"/>
                </a:solidFill>
                <a:latin typeface="Arial"/>
                <a:cs typeface="Arial"/>
              </a:rPr>
              <a:t>UN BANCO</a:t>
            </a:r>
            <a:endParaRPr lang="es-ES" sz="3200" b="1" spc="-150" dirty="0">
              <a:solidFill>
                <a:srgbClr val="008000"/>
              </a:solidFill>
            </a:endParaRPr>
          </a:p>
        </p:txBody>
      </p:sp>
      <p:sp>
        <p:nvSpPr>
          <p:cNvPr id="9" name="Subtítulo 2"/>
          <p:cNvSpPr>
            <a:spLocks noGrp="1"/>
          </p:cNvSpPr>
          <p:nvPr>
            <p:ph type="subTitle" idx="1"/>
          </p:nvPr>
        </p:nvSpPr>
        <p:spPr>
          <a:xfrm>
            <a:off x="544622" y="1090224"/>
            <a:ext cx="5574632" cy="1042736"/>
          </a:xfrm>
        </p:spPr>
        <p:txBody>
          <a:bodyPr>
            <a:noAutofit/>
          </a:bodyPr>
          <a:lstStyle/>
          <a:p>
            <a:pPr algn="l"/>
            <a:r>
              <a:rPr lang="es-ES" sz="3600" b="1" dirty="0">
                <a:solidFill>
                  <a:schemeClr val="bg1">
                    <a:lumMod val="50000"/>
                  </a:schemeClr>
                </a:solidFill>
                <a:latin typeface="Arial"/>
                <a:cs typeface="Arial"/>
              </a:rPr>
              <a:t>CUSTOMER CENTRIC</a:t>
            </a:r>
          </a:p>
        </p:txBody>
      </p:sp>
      <p:sp>
        <p:nvSpPr>
          <p:cNvPr id="10" name="object 2"/>
          <p:cNvSpPr txBox="1">
            <a:spLocks/>
          </p:cNvSpPr>
          <p:nvPr/>
        </p:nvSpPr>
        <p:spPr>
          <a:xfrm>
            <a:off x="712174" y="2069452"/>
            <a:ext cx="4833256" cy="3291157"/>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gn="l">
              <a:lnSpc>
                <a:spcPct val="90100"/>
              </a:lnSpc>
              <a:spcBef>
                <a:spcPts val="385"/>
              </a:spcBef>
            </a:pPr>
            <a:r>
              <a:rPr lang="es-ES" sz="6000" b="1" spc="-130" dirty="0" smtClean="0">
                <a:solidFill>
                  <a:srgbClr val="008000"/>
                </a:solidFill>
                <a:latin typeface="Arial"/>
                <a:cs typeface="Arial"/>
              </a:rPr>
              <a:t>E</a:t>
            </a:r>
            <a:r>
              <a:rPr lang="es-ES" spc="-130" dirty="0" smtClean="0">
                <a:solidFill>
                  <a:schemeClr val="bg2">
                    <a:lumMod val="25000"/>
                  </a:schemeClr>
                </a:solidFill>
                <a:latin typeface="Arial"/>
                <a:cs typeface="Arial"/>
              </a:rPr>
              <a:t>ntendimos que lo </a:t>
            </a:r>
            <a:r>
              <a:rPr lang="es-ES" spc="-130" dirty="0">
                <a:solidFill>
                  <a:schemeClr val="bg2">
                    <a:lumMod val="25000"/>
                  </a:schemeClr>
                </a:solidFill>
                <a:latin typeface="Arial"/>
                <a:cs typeface="Arial"/>
              </a:rPr>
              <a:t>digital transforma la cultura </a:t>
            </a:r>
            <a:r>
              <a:rPr lang="es-ES" spc="-130" dirty="0" smtClean="0">
                <a:solidFill>
                  <a:schemeClr val="bg2">
                    <a:lumMod val="25000"/>
                  </a:schemeClr>
                </a:solidFill>
                <a:latin typeface="Arial"/>
                <a:cs typeface="Arial"/>
              </a:rPr>
              <a:t>y </a:t>
            </a:r>
            <a:r>
              <a:rPr lang="es-ES" spc="-130" dirty="0" smtClean="0">
                <a:solidFill>
                  <a:schemeClr val="bg2">
                    <a:lumMod val="25000"/>
                  </a:schemeClr>
                </a:solidFill>
                <a:latin typeface="Arial"/>
                <a:cs typeface="Arial"/>
              </a:rPr>
              <a:t>analizamos modelos </a:t>
            </a:r>
            <a:r>
              <a:rPr lang="es-ES" spc="-130" dirty="0" err="1" smtClean="0">
                <a:solidFill>
                  <a:schemeClr val="bg2">
                    <a:lumMod val="25000"/>
                  </a:schemeClr>
                </a:solidFill>
                <a:latin typeface="Arial"/>
                <a:cs typeface="Arial"/>
              </a:rPr>
              <a:t>estrategicos</a:t>
            </a:r>
            <a:r>
              <a:rPr lang="es-ES" spc="-130" dirty="0" smtClean="0">
                <a:solidFill>
                  <a:schemeClr val="bg2">
                    <a:lumMod val="25000"/>
                  </a:schemeClr>
                </a:solidFill>
                <a:latin typeface="Arial"/>
                <a:cs typeface="Arial"/>
              </a:rPr>
              <a:t> </a:t>
            </a:r>
            <a:r>
              <a:rPr lang="es-ES" spc="-130" dirty="0" smtClean="0">
                <a:solidFill>
                  <a:schemeClr val="bg2">
                    <a:lumMod val="25000"/>
                  </a:schemeClr>
                </a:solidFill>
                <a:latin typeface="Arial"/>
                <a:cs typeface="Arial"/>
              </a:rPr>
              <a:t>para innovar de forma rápida y segura, analizamos las tendencias , implementamos formas de trabajo colaborativa </a:t>
            </a:r>
            <a:r>
              <a:rPr lang="es-ES" spc="-130" dirty="0">
                <a:solidFill>
                  <a:schemeClr val="bg2">
                    <a:lumMod val="25000"/>
                  </a:schemeClr>
                </a:solidFill>
                <a:latin typeface="Arial"/>
                <a:cs typeface="Arial"/>
              </a:rPr>
              <a:t>y </a:t>
            </a:r>
            <a:r>
              <a:rPr lang="es-ES" spc="-130" dirty="0" smtClean="0">
                <a:solidFill>
                  <a:schemeClr val="bg2">
                    <a:lumMod val="25000"/>
                  </a:schemeClr>
                </a:solidFill>
                <a:latin typeface="Arial"/>
                <a:cs typeface="Arial"/>
              </a:rPr>
              <a:t>estamos en el proceso de crear </a:t>
            </a:r>
            <a:r>
              <a:rPr lang="es-ES" spc="-130" dirty="0" smtClean="0">
                <a:solidFill>
                  <a:schemeClr val="bg2">
                    <a:lumMod val="25000"/>
                  </a:schemeClr>
                </a:solidFill>
                <a:latin typeface="Arial"/>
                <a:cs typeface="Arial"/>
              </a:rPr>
              <a:t>nuevas </a:t>
            </a:r>
            <a:r>
              <a:rPr lang="es-ES" spc="-130" dirty="0">
                <a:solidFill>
                  <a:schemeClr val="bg2">
                    <a:lumMod val="25000"/>
                  </a:schemeClr>
                </a:solidFill>
                <a:latin typeface="Arial"/>
                <a:cs typeface="Arial"/>
              </a:rPr>
              <a:t>fuentes de  conocimiento (Conocimiento Social)</a:t>
            </a:r>
          </a:p>
        </p:txBody>
      </p:sp>
      <p:sp>
        <p:nvSpPr>
          <p:cNvPr id="11" name="object 2"/>
          <p:cNvSpPr txBox="1">
            <a:spLocks/>
          </p:cNvSpPr>
          <p:nvPr/>
        </p:nvSpPr>
        <p:spPr>
          <a:xfrm>
            <a:off x="6968277" y="2591466"/>
            <a:ext cx="4833256" cy="1236513"/>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90100"/>
              </a:lnSpc>
              <a:spcBef>
                <a:spcPts val="385"/>
              </a:spcBef>
            </a:pPr>
            <a:r>
              <a:rPr lang="es-ES" spc="-130" dirty="0" smtClean="0">
                <a:solidFill>
                  <a:schemeClr val="accent1">
                    <a:lumMod val="20000"/>
                    <a:lumOff val="80000"/>
                  </a:schemeClr>
                </a:solidFill>
                <a:latin typeface="Arial"/>
                <a:cs typeface="Arial"/>
              </a:rPr>
              <a:t>Modelo de </a:t>
            </a:r>
          </a:p>
          <a:p>
            <a:pPr marL="12700" marR="64769">
              <a:lnSpc>
                <a:spcPct val="90100"/>
              </a:lnSpc>
              <a:spcBef>
                <a:spcPts val="385"/>
              </a:spcBef>
            </a:pPr>
            <a:r>
              <a:rPr lang="es-ES" spc="-130" dirty="0" smtClean="0">
                <a:solidFill>
                  <a:schemeClr val="accent1">
                    <a:lumMod val="20000"/>
                    <a:lumOff val="80000"/>
                  </a:schemeClr>
                </a:solidFill>
                <a:latin typeface="Arial"/>
                <a:cs typeface="Arial"/>
              </a:rPr>
              <a:t>cambio cultural</a:t>
            </a:r>
          </a:p>
          <a:p>
            <a:pPr marL="12700" marR="64769">
              <a:lnSpc>
                <a:spcPct val="90100"/>
              </a:lnSpc>
              <a:spcBef>
                <a:spcPts val="385"/>
              </a:spcBef>
            </a:pPr>
            <a:r>
              <a:rPr lang="es-ES" spc="-130" dirty="0" smtClean="0">
                <a:solidFill>
                  <a:schemeClr val="accent1">
                    <a:lumMod val="20000"/>
                    <a:lumOff val="80000"/>
                  </a:schemeClr>
                </a:solidFill>
                <a:latin typeface="Arial"/>
                <a:cs typeface="Arial"/>
              </a:rPr>
              <a:t>corporativa</a:t>
            </a:r>
            <a:endParaRPr lang="es-ES" spc="-130" dirty="0">
              <a:solidFill>
                <a:schemeClr val="accent1">
                  <a:lumMod val="20000"/>
                  <a:lumOff val="80000"/>
                </a:schemeClr>
              </a:solidFill>
              <a:latin typeface="Arial"/>
              <a:cs typeface="Arial"/>
            </a:endParaRPr>
          </a:p>
        </p:txBody>
      </p:sp>
      <p:sp>
        <p:nvSpPr>
          <p:cNvPr id="12" name="object 2"/>
          <p:cNvSpPr txBox="1">
            <a:spLocks/>
          </p:cNvSpPr>
          <p:nvPr/>
        </p:nvSpPr>
        <p:spPr>
          <a:xfrm>
            <a:off x="6987987" y="1218023"/>
            <a:ext cx="4833256" cy="827662"/>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70000"/>
              </a:lnSpc>
              <a:spcBef>
                <a:spcPts val="385"/>
              </a:spcBef>
            </a:pPr>
            <a:r>
              <a:rPr lang="es-ES" sz="1800" spc="-130" dirty="0" smtClean="0">
                <a:solidFill>
                  <a:srgbClr val="FF6600"/>
                </a:solidFill>
                <a:latin typeface="Arial"/>
                <a:cs typeface="Arial"/>
              </a:rPr>
              <a:t>Diagnosticar </a:t>
            </a:r>
          </a:p>
          <a:p>
            <a:pPr marL="12700" marR="64769">
              <a:lnSpc>
                <a:spcPct val="70000"/>
              </a:lnSpc>
              <a:spcBef>
                <a:spcPts val="385"/>
              </a:spcBef>
            </a:pPr>
            <a:r>
              <a:rPr lang="es-ES" sz="1800" spc="-130" dirty="0" smtClean="0">
                <a:solidFill>
                  <a:srgbClr val="FF6600"/>
                </a:solidFill>
                <a:latin typeface="Arial"/>
                <a:cs typeface="Arial"/>
              </a:rPr>
              <a:t>la cultura</a:t>
            </a:r>
          </a:p>
          <a:p>
            <a:pPr marL="12700" marR="64769">
              <a:lnSpc>
                <a:spcPct val="70000"/>
              </a:lnSpc>
              <a:spcBef>
                <a:spcPts val="385"/>
              </a:spcBef>
            </a:pPr>
            <a:r>
              <a:rPr lang="es-ES" sz="1800" spc="-130" dirty="0" smtClean="0">
                <a:solidFill>
                  <a:srgbClr val="FF6600"/>
                </a:solidFill>
                <a:latin typeface="Arial"/>
                <a:cs typeface="Arial"/>
              </a:rPr>
              <a:t> actual</a:t>
            </a:r>
            <a:endParaRPr lang="es-ES" sz="1800" spc="-130" dirty="0">
              <a:solidFill>
                <a:srgbClr val="FF6600"/>
              </a:solidFill>
              <a:latin typeface="Arial"/>
              <a:cs typeface="Arial"/>
            </a:endParaRPr>
          </a:p>
        </p:txBody>
      </p:sp>
      <p:sp>
        <p:nvSpPr>
          <p:cNvPr id="13" name="object 2"/>
          <p:cNvSpPr txBox="1">
            <a:spLocks/>
          </p:cNvSpPr>
          <p:nvPr/>
        </p:nvSpPr>
        <p:spPr>
          <a:xfrm>
            <a:off x="8476756" y="1967492"/>
            <a:ext cx="4833256" cy="827662"/>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70000"/>
              </a:lnSpc>
              <a:spcBef>
                <a:spcPts val="385"/>
              </a:spcBef>
            </a:pPr>
            <a:r>
              <a:rPr lang="es-ES" sz="1800" spc="-130" dirty="0" smtClean="0">
                <a:solidFill>
                  <a:srgbClr val="FF6600"/>
                </a:solidFill>
                <a:latin typeface="Arial"/>
                <a:cs typeface="Arial"/>
              </a:rPr>
              <a:t>Definir los </a:t>
            </a:r>
          </a:p>
          <a:p>
            <a:pPr marL="12700" marR="64769">
              <a:lnSpc>
                <a:spcPct val="70000"/>
              </a:lnSpc>
              <a:spcBef>
                <a:spcPts val="385"/>
              </a:spcBef>
            </a:pPr>
            <a:r>
              <a:rPr lang="es-ES" sz="1800" spc="-130" dirty="0" smtClean="0">
                <a:solidFill>
                  <a:srgbClr val="FF6600"/>
                </a:solidFill>
                <a:latin typeface="Arial"/>
                <a:cs typeface="Arial"/>
              </a:rPr>
              <a:t>cambios </a:t>
            </a:r>
          </a:p>
          <a:p>
            <a:pPr marL="12700" marR="64769">
              <a:lnSpc>
                <a:spcPct val="70000"/>
              </a:lnSpc>
              <a:spcBef>
                <a:spcPts val="385"/>
              </a:spcBef>
            </a:pPr>
            <a:r>
              <a:rPr lang="es-ES" sz="1800" spc="-130" dirty="0" smtClean="0">
                <a:solidFill>
                  <a:srgbClr val="FF6600"/>
                </a:solidFill>
                <a:latin typeface="Arial"/>
                <a:cs typeface="Arial"/>
              </a:rPr>
              <a:t>culturales</a:t>
            </a:r>
            <a:endParaRPr lang="es-ES" sz="1800" spc="-130" dirty="0">
              <a:solidFill>
                <a:srgbClr val="FF6600"/>
              </a:solidFill>
              <a:latin typeface="Arial"/>
              <a:cs typeface="Arial"/>
            </a:endParaRPr>
          </a:p>
        </p:txBody>
      </p:sp>
      <p:sp>
        <p:nvSpPr>
          <p:cNvPr id="14" name="object 2"/>
          <p:cNvSpPr txBox="1">
            <a:spLocks/>
          </p:cNvSpPr>
          <p:nvPr/>
        </p:nvSpPr>
        <p:spPr>
          <a:xfrm>
            <a:off x="5529917" y="1939823"/>
            <a:ext cx="4833256" cy="827662"/>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70000"/>
              </a:lnSpc>
              <a:spcBef>
                <a:spcPts val="385"/>
              </a:spcBef>
            </a:pPr>
            <a:r>
              <a:rPr lang="es-ES" sz="1800" spc="-130" dirty="0" smtClean="0">
                <a:solidFill>
                  <a:srgbClr val="FF6600"/>
                </a:solidFill>
                <a:latin typeface="Arial"/>
                <a:cs typeface="Arial"/>
              </a:rPr>
              <a:t>Alinear</a:t>
            </a:r>
          </a:p>
          <a:p>
            <a:pPr marL="12700" marR="64769">
              <a:lnSpc>
                <a:spcPct val="70000"/>
              </a:lnSpc>
              <a:spcBef>
                <a:spcPts val="385"/>
              </a:spcBef>
            </a:pPr>
            <a:r>
              <a:rPr lang="es-ES" sz="1800" spc="-130" dirty="0" smtClean="0">
                <a:solidFill>
                  <a:srgbClr val="FF6600"/>
                </a:solidFill>
                <a:latin typeface="Arial"/>
                <a:cs typeface="Arial"/>
              </a:rPr>
              <a:t>Sistemas</a:t>
            </a:r>
          </a:p>
          <a:p>
            <a:pPr marL="12700" marR="64769">
              <a:lnSpc>
                <a:spcPct val="70000"/>
              </a:lnSpc>
              <a:spcBef>
                <a:spcPts val="385"/>
              </a:spcBef>
            </a:pPr>
            <a:r>
              <a:rPr lang="es-ES" sz="1800" spc="-130" dirty="0" smtClean="0">
                <a:solidFill>
                  <a:srgbClr val="FF6600"/>
                </a:solidFill>
                <a:latin typeface="Arial"/>
                <a:cs typeface="Arial"/>
              </a:rPr>
              <a:t>y procesos</a:t>
            </a:r>
            <a:endParaRPr lang="es-ES" sz="1800" spc="-130" dirty="0">
              <a:solidFill>
                <a:srgbClr val="FF6600"/>
              </a:solidFill>
              <a:latin typeface="Arial"/>
              <a:cs typeface="Arial"/>
            </a:endParaRPr>
          </a:p>
        </p:txBody>
      </p:sp>
      <p:pic>
        <p:nvPicPr>
          <p:cNvPr id="19" name="Imagen 18"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560" y="5889992"/>
            <a:ext cx="1774452" cy="532978"/>
          </a:xfrm>
          <a:prstGeom prst="rect">
            <a:avLst/>
          </a:prstGeom>
        </p:spPr>
      </p:pic>
      <p:sp>
        <p:nvSpPr>
          <p:cNvPr id="15" name="object 2"/>
          <p:cNvSpPr txBox="1">
            <a:spLocks/>
          </p:cNvSpPr>
          <p:nvPr/>
        </p:nvSpPr>
        <p:spPr>
          <a:xfrm>
            <a:off x="5549628" y="3646497"/>
            <a:ext cx="4833256" cy="827662"/>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70000"/>
              </a:lnSpc>
              <a:spcBef>
                <a:spcPts val="385"/>
              </a:spcBef>
            </a:pPr>
            <a:r>
              <a:rPr lang="es-ES" sz="1800" spc="-130" dirty="0" smtClean="0">
                <a:solidFill>
                  <a:srgbClr val="FF6600"/>
                </a:solidFill>
                <a:latin typeface="Arial"/>
                <a:cs typeface="Arial"/>
              </a:rPr>
              <a:t>Modelar</a:t>
            </a:r>
          </a:p>
          <a:p>
            <a:pPr marL="12700" marR="64769">
              <a:lnSpc>
                <a:spcPct val="70000"/>
              </a:lnSpc>
              <a:spcBef>
                <a:spcPts val="385"/>
              </a:spcBef>
            </a:pPr>
            <a:r>
              <a:rPr lang="es-ES" sz="1800" spc="-130" dirty="0" smtClean="0">
                <a:solidFill>
                  <a:srgbClr val="FF6600"/>
                </a:solidFill>
                <a:latin typeface="Arial"/>
                <a:cs typeface="Arial"/>
              </a:rPr>
              <a:t>roles de</a:t>
            </a:r>
          </a:p>
          <a:p>
            <a:pPr marL="12700" marR="64769">
              <a:lnSpc>
                <a:spcPct val="70000"/>
              </a:lnSpc>
              <a:spcBef>
                <a:spcPts val="385"/>
              </a:spcBef>
            </a:pPr>
            <a:r>
              <a:rPr lang="es-ES" sz="1800" spc="-130" dirty="0" smtClean="0">
                <a:solidFill>
                  <a:srgbClr val="FF6600"/>
                </a:solidFill>
                <a:latin typeface="Arial"/>
                <a:cs typeface="Arial"/>
              </a:rPr>
              <a:t>los lideres </a:t>
            </a:r>
            <a:endParaRPr lang="es-ES" sz="1800" spc="-130" dirty="0">
              <a:solidFill>
                <a:srgbClr val="FF6600"/>
              </a:solidFill>
              <a:latin typeface="Arial"/>
              <a:cs typeface="Arial"/>
            </a:endParaRPr>
          </a:p>
        </p:txBody>
      </p:sp>
      <p:sp>
        <p:nvSpPr>
          <p:cNvPr id="16" name="object 2"/>
          <p:cNvSpPr txBox="1">
            <a:spLocks/>
          </p:cNvSpPr>
          <p:nvPr/>
        </p:nvSpPr>
        <p:spPr>
          <a:xfrm>
            <a:off x="6998222" y="4109357"/>
            <a:ext cx="4833256" cy="1204945"/>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70000"/>
              </a:lnSpc>
              <a:spcBef>
                <a:spcPts val="385"/>
              </a:spcBef>
            </a:pPr>
            <a:r>
              <a:rPr lang="es-ES" sz="1600" spc="-130" dirty="0" smtClean="0">
                <a:solidFill>
                  <a:srgbClr val="FF6600"/>
                </a:solidFill>
                <a:latin typeface="Arial"/>
                <a:cs typeface="Arial"/>
              </a:rPr>
              <a:t>Desarrollar</a:t>
            </a:r>
          </a:p>
          <a:p>
            <a:pPr marL="12700" marR="64769">
              <a:lnSpc>
                <a:spcPct val="70000"/>
              </a:lnSpc>
              <a:spcBef>
                <a:spcPts val="385"/>
              </a:spcBef>
            </a:pPr>
            <a:r>
              <a:rPr lang="es-ES" sz="1600" spc="-130" dirty="0" smtClean="0">
                <a:solidFill>
                  <a:srgbClr val="FF6600"/>
                </a:solidFill>
                <a:latin typeface="Arial"/>
                <a:cs typeface="Arial"/>
              </a:rPr>
              <a:t>Programas</a:t>
            </a:r>
          </a:p>
          <a:p>
            <a:pPr marL="12700" marR="64769">
              <a:lnSpc>
                <a:spcPct val="70000"/>
              </a:lnSpc>
              <a:spcBef>
                <a:spcPts val="385"/>
              </a:spcBef>
            </a:pPr>
            <a:r>
              <a:rPr lang="es-ES" sz="1600" spc="-130" dirty="0" smtClean="0">
                <a:solidFill>
                  <a:srgbClr val="FF6600"/>
                </a:solidFill>
                <a:latin typeface="Arial"/>
                <a:cs typeface="Arial"/>
              </a:rPr>
              <a:t>Para generar</a:t>
            </a:r>
          </a:p>
          <a:p>
            <a:pPr marL="12700" marR="64769">
              <a:lnSpc>
                <a:spcPct val="70000"/>
              </a:lnSpc>
              <a:spcBef>
                <a:spcPts val="385"/>
              </a:spcBef>
            </a:pPr>
            <a:r>
              <a:rPr lang="es-ES" sz="1600" spc="-130" dirty="0" smtClean="0">
                <a:solidFill>
                  <a:srgbClr val="FF6600"/>
                </a:solidFill>
                <a:latin typeface="Arial"/>
                <a:cs typeface="Arial"/>
              </a:rPr>
              <a:t>Compromisos</a:t>
            </a:r>
          </a:p>
          <a:p>
            <a:pPr marL="12700" marR="64769">
              <a:lnSpc>
                <a:spcPct val="70000"/>
              </a:lnSpc>
              <a:spcBef>
                <a:spcPts val="385"/>
              </a:spcBef>
            </a:pPr>
            <a:r>
              <a:rPr lang="es-ES" sz="1600" spc="-130" dirty="0" smtClean="0">
                <a:solidFill>
                  <a:srgbClr val="FF6600"/>
                </a:solidFill>
                <a:latin typeface="Arial"/>
                <a:cs typeface="Arial"/>
              </a:rPr>
              <a:t>de la gente  </a:t>
            </a:r>
            <a:endParaRPr lang="es-ES" sz="1600" spc="-130" dirty="0">
              <a:solidFill>
                <a:srgbClr val="FF6600"/>
              </a:solidFill>
              <a:latin typeface="Arial"/>
              <a:cs typeface="Arial"/>
            </a:endParaRPr>
          </a:p>
        </p:txBody>
      </p:sp>
      <p:sp>
        <p:nvSpPr>
          <p:cNvPr id="17" name="object 2"/>
          <p:cNvSpPr txBox="1">
            <a:spLocks/>
          </p:cNvSpPr>
          <p:nvPr/>
        </p:nvSpPr>
        <p:spPr>
          <a:xfrm>
            <a:off x="8458556" y="3674167"/>
            <a:ext cx="4833256" cy="761491"/>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nSpc>
                <a:spcPct val="70000"/>
              </a:lnSpc>
              <a:spcBef>
                <a:spcPts val="385"/>
              </a:spcBef>
            </a:pPr>
            <a:r>
              <a:rPr lang="es-ES" sz="1600" spc="-130" dirty="0" smtClean="0">
                <a:solidFill>
                  <a:srgbClr val="FF6600"/>
                </a:solidFill>
                <a:latin typeface="Arial"/>
                <a:cs typeface="Arial"/>
              </a:rPr>
              <a:t>Identificar </a:t>
            </a:r>
          </a:p>
          <a:p>
            <a:pPr marL="12700" marR="64769">
              <a:lnSpc>
                <a:spcPct val="70000"/>
              </a:lnSpc>
              <a:spcBef>
                <a:spcPts val="385"/>
              </a:spcBef>
            </a:pPr>
            <a:r>
              <a:rPr lang="es-ES" sz="1600" spc="-130" dirty="0" smtClean="0">
                <a:solidFill>
                  <a:srgbClr val="FF6600"/>
                </a:solidFill>
                <a:latin typeface="Arial"/>
                <a:cs typeface="Arial"/>
              </a:rPr>
              <a:t>Comportamientos </a:t>
            </a:r>
          </a:p>
          <a:p>
            <a:pPr marL="12700" marR="64769">
              <a:lnSpc>
                <a:spcPct val="70000"/>
              </a:lnSpc>
              <a:spcBef>
                <a:spcPts val="385"/>
              </a:spcBef>
            </a:pPr>
            <a:r>
              <a:rPr lang="es-ES" sz="1600" spc="-130" dirty="0" smtClean="0">
                <a:solidFill>
                  <a:srgbClr val="FF6600"/>
                </a:solidFill>
                <a:latin typeface="Arial"/>
                <a:cs typeface="Arial"/>
              </a:rPr>
              <a:t>deseados</a:t>
            </a:r>
            <a:endParaRPr lang="es-ES" sz="1600" spc="-130" dirty="0">
              <a:solidFill>
                <a:srgbClr val="FF6600"/>
              </a:solidFill>
              <a:latin typeface="Arial"/>
              <a:cs typeface="Arial"/>
            </a:endParaRPr>
          </a:p>
        </p:txBody>
      </p:sp>
    </p:spTree>
    <p:extLst>
      <p:ext uri="{BB962C8B-B14F-4D97-AF65-F5344CB8AC3E}">
        <p14:creationId xmlns:p14="http://schemas.microsoft.com/office/powerpoint/2010/main" val="551550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nueva presentacion 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1" name="Imagen 10"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378" y="0"/>
            <a:ext cx="6139813" cy="6858000"/>
          </a:xfrm>
          <a:prstGeom prst="rect">
            <a:avLst/>
          </a:prstGeom>
        </p:spPr>
      </p:pic>
      <p:pic>
        <p:nvPicPr>
          <p:cNvPr id="12" name="Imagen 11"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2978"/>
          </a:xfrm>
          <a:prstGeom prst="rect">
            <a:avLst/>
          </a:prstGeom>
        </p:spPr>
      </p:pic>
      <p:pic>
        <p:nvPicPr>
          <p:cNvPr id="9" name="Imagen 8" descr="fondo opaco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477"/>
            <a:ext cx="6124434" cy="6858000"/>
          </a:xfrm>
          <a:prstGeom prst="rect">
            <a:avLst/>
          </a:prstGeom>
        </p:spPr>
      </p:pic>
      <p:sp>
        <p:nvSpPr>
          <p:cNvPr id="7" name="Título 1"/>
          <p:cNvSpPr>
            <a:spLocks noGrp="1"/>
          </p:cNvSpPr>
          <p:nvPr>
            <p:ph type="ctrTitle"/>
          </p:nvPr>
        </p:nvSpPr>
        <p:spPr>
          <a:xfrm>
            <a:off x="280736" y="3467505"/>
            <a:ext cx="5832443" cy="2313638"/>
          </a:xfrm>
        </p:spPr>
        <p:txBody>
          <a:bodyPr>
            <a:noAutofit/>
          </a:bodyPr>
          <a:lstStyle/>
          <a:p>
            <a:pPr marL="12700" algn="l">
              <a:lnSpc>
                <a:spcPct val="100000"/>
              </a:lnSpc>
              <a:spcBef>
                <a:spcPts val="105"/>
              </a:spcBef>
            </a:pPr>
            <a:r>
              <a:rPr lang="es-ES" sz="4000" b="1" spc="-150" dirty="0" smtClean="0">
                <a:solidFill>
                  <a:srgbClr val="FFFFFF"/>
                </a:solidFill>
                <a:latin typeface="Arial"/>
                <a:cs typeface="Arial"/>
              </a:rPr>
              <a:t>REPLANTEAMOS</a:t>
            </a:r>
            <a:br>
              <a:rPr lang="es-ES" sz="4000" b="1" spc="-150" dirty="0" smtClean="0">
                <a:solidFill>
                  <a:srgbClr val="FFFFFF"/>
                </a:solidFill>
                <a:latin typeface="Arial"/>
                <a:cs typeface="Arial"/>
              </a:rPr>
            </a:br>
            <a:r>
              <a:rPr lang="es-ES" sz="3200" b="1" spc="-150" dirty="0">
                <a:solidFill>
                  <a:srgbClr val="05E932"/>
                </a:solidFill>
                <a:latin typeface="Arial"/>
                <a:cs typeface="Arial"/>
              </a:rPr>
              <a:t>EL MODELO DE NEGOCIO: DEBE AJUSTARSE A LA NUEVA REALIDAD</a:t>
            </a:r>
          </a:p>
        </p:txBody>
      </p:sp>
      <p:sp>
        <p:nvSpPr>
          <p:cNvPr id="8" name="object 3"/>
          <p:cNvSpPr txBox="1"/>
          <p:nvPr/>
        </p:nvSpPr>
        <p:spPr>
          <a:xfrm>
            <a:off x="6677660" y="920115"/>
            <a:ext cx="11028680" cy="4850687"/>
          </a:xfrm>
          <a:prstGeom prst="rect">
            <a:avLst/>
          </a:prstGeom>
        </p:spPr>
        <p:txBody>
          <a:bodyPr vert="horz" wrap="square" lIns="0" tIns="13335" rIns="0" bIns="0" rtlCol="0">
            <a:spAutoFit/>
          </a:bodyPr>
          <a:lstStyle/>
          <a:p>
            <a:pPr>
              <a:lnSpc>
                <a:spcPct val="100000"/>
              </a:lnSpc>
              <a:spcBef>
                <a:spcPts val="55"/>
              </a:spcBef>
            </a:pPr>
            <a:endParaRPr sz="2500" dirty="0">
              <a:latin typeface="Times New Roman"/>
              <a:cs typeface="Times New Roman"/>
            </a:endParaRPr>
          </a:p>
          <a:p>
            <a:pPr marL="12700" marR="6113145">
              <a:lnSpc>
                <a:spcPct val="100000"/>
              </a:lnSpc>
            </a:pPr>
            <a:r>
              <a:rPr lang="es-ES" sz="6000" spc="-225" dirty="0" smtClean="0">
                <a:solidFill>
                  <a:srgbClr val="008000"/>
                </a:solidFill>
                <a:latin typeface="Arial"/>
                <a:cs typeface="Arial"/>
              </a:rPr>
              <a:t>D</a:t>
            </a:r>
            <a:r>
              <a:rPr lang="es-ES" sz="2400" dirty="0" smtClean="0">
                <a:solidFill>
                  <a:schemeClr val="bg2">
                    <a:lumMod val="25000"/>
                  </a:schemeClr>
                </a:solidFill>
                <a:latin typeface="Arial" panose="020B0604020202020204" pitchFamily="34" charset="0"/>
                <a:cs typeface="Arial" panose="020B0604020202020204" pitchFamily="34" charset="0"/>
              </a:rPr>
              <a:t>esarrollamos nuestro propio modelo de negocio.</a:t>
            </a:r>
          </a:p>
          <a:p>
            <a:pPr marL="12700" marR="6113145">
              <a:lnSpc>
                <a:spcPct val="100000"/>
              </a:lnSpc>
            </a:pPr>
            <a:endParaRPr lang="en-US" sz="2200" spc="-225" dirty="0" smtClean="0">
              <a:solidFill>
                <a:srgbClr val="FFFFFF"/>
              </a:solidFill>
              <a:latin typeface="Arial"/>
              <a:cs typeface="Arial"/>
            </a:endParaRPr>
          </a:p>
          <a:p>
            <a:pPr marL="12700" marR="6113145" algn="ctr">
              <a:lnSpc>
                <a:spcPct val="100000"/>
              </a:lnSpc>
            </a:pPr>
            <a:r>
              <a:rPr lang="en-US" sz="3200" spc="-225" dirty="0" smtClean="0">
                <a:solidFill>
                  <a:srgbClr val="008000"/>
                </a:solidFill>
                <a:latin typeface="Arial"/>
                <a:cs typeface="Arial"/>
              </a:rPr>
              <a:t>“MODELO </a:t>
            </a:r>
            <a:r>
              <a:rPr lang="en-US" sz="3200" spc="-225" dirty="0">
                <a:solidFill>
                  <a:srgbClr val="008000"/>
                </a:solidFill>
                <a:latin typeface="Arial"/>
                <a:cs typeface="Arial"/>
              </a:rPr>
              <a:t>DE NEGOCIO CENTRANDO EN EL CLIENTE CON LA MEJOR EXPERIENCIA DE USUARIO</a:t>
            </a:r>
            <a:r>
              <a:rPr lang="en-US" sz="3200" spc="-225" dirty="0" smtClean="0">
                <a:solidFill>
                  <a:srgbClr val="008000"/>
                </a:solidFill>
                <a:latin typeface="Arial"/>
                <a:cs typeface="Arial"/>
              </a:rPr>
              <a:t>.”</a:t>
            </a:r>
            <a:endParaRPr lang="en-US" sz="3200" spc="-225" dirty="0">
              <a:solidFill>
                <a:srgbClr val="008000"/>
              </a:solidFill>
              <a:latin typeface="Arial"/>
              <a:cs typeface="Arial"/>
            </a:endParaRPr>
          </a:p>
          <a:p>
            <a:pPr>
              <a:lnSpc>
                <a:spcPct val="100000"/>
              </a:lnSpc>
              <a:spcBef>
                <a:spcPts val="50"/>
              </a:spcBef>
            </a:pPr>
            <a:endParaRPr sz="2250" dirty="0">
              <a:solidFill>
                <a:srgbClr val="FFFFFF"/>
              </a:solidFill>
              <a:latin typeface="Times New Roman"/>
              <a:cs typeface="Times New Roman"/>
            </a:endParaRPr>
          </a:p>
        </p:txBody>
      </p:sp>
    </p:spTree>
    <p:extLst>
      <p:ext uri="{BB962C8B-B14F-4D97-AF65-F5344CB8AC3E}">
        <p14:creationId xmlns:p14="http://schemas.microsoft.com/office/powerpoint/2010/main" val="527643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nueva presentacion 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96"/>
            <a:ext cx="12192000" cy="6868596"/>
          </a:xfrm>
          <a:prstGeom prst="rect">
            <a:avLst/>
          </a:prstGeom>
        </p:spPr>
      </p:pic>
      <p:pic>
        <p:nvPicPr>
          <p:cNvPr id="6" name="Imagen 5"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378" y="0"/>
            <a:ext cx="6139813" cy="6858000"/>
          </a:xfrm>
          <a:prstGeom prst="rect">
            <a:avLst/>
          </a:prstGeom>
        </p:spPr>
      </p:pic>
      <p:sp>
        <p:nvSpPr>
          <p:cNvPr id="4" name="object 2"/>
          <p:cNvSpPr txBox="1">
            <a:spLocks/>
          </p:cNvSpPr>
          <p:nvPr/>
        </p:nvSpPr>
        <p:spPr>
          <a:xfrm>
            <a:off x="6779463" y="390209"/>
            <a:ext cx="4722368" cy="6467791"/>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gn="l">
              <a:lnSpc>
                <a:spcPct val="90100"/>
              </a:lnSpc>
              <a:spcBef>
                <a:spcPts val="385"/>
              </a:spcBef>
            </a:pPr>
            <a:r>
              <a:rPr lang="es-ES" sz="6000" b="1" spc="-130" dirty="0" smtClean="0">
                <a:solidFill>
                  <a:srgbClr val="008000"/>
                </a:solidFill>
                <a:latin typeface="Arial"/>
                <a:cs typeface="Arial"/>
              </a:rPr>
              <a:t>Q</a:t>
            </a:r>
            <a:r>
              <a:rPr lang="es-ES" spc="-130" dirty="0" smtClean="0">
                <a:solidFill>
                  <a:schemeClr val="bg2">
                    <a:lumMod val="25000"/>
                  </a:schemeClr>
                </a:solidFill>
                <a:latin typeface="Arial"/>
                <a:cs typeface="Arial"/>
              </a:rPr>
              <a:t>ue hicimos?, </a:t>
            </a:r>
            <a:r>
              <a:rPr lang="es-ES" dirty="0">
                <a:solidFill>
                  <a:schemeClr val="bg2">
                    <a:lumMod val="25000"/>
                  </a:schemeClr>
                </a:solidFill>
                <a:latin typeface="Arial" panose="020B0604020202020204" pitchFamily="34" charset="0"/>
                <a:cs typeface="Arial" panose="020B0604020202020204" pitchFamily="34" charset="0"/>
              </a:rPr>
              <a:t>necesitábamos tener un estructura organizacional acorde para encarar el proceso de Transformación Digital, para ello:</a:t>
            </a:r>
          </a:p>
          <a:p>
            <a:pPr marL="12700" marR="64769" algn="l">
              <a:lnSpc>
                <a:spcPct val="90100"/>
              </a:lnSpc>
              <a:spcBef>
                <a:spcPts val="385"/>
              </a:spcBef>
            </a:pPr>
            <a:endParaRPr lang="es-ES" spc="-130" dirty="0" smtClean="0">
              <a:solidFill>
                <a:schemeClr val="bg2">
                  <a:lumMod val="25000"/>
                </a:schemeClr>
              </a:solidFill>
              <a:latin typeface="Arial"/>
              <a:cs typeface="Arial"/>
            </a:endParaRPr>
          </a:p>
          <a:p>
            <a:pPr marL="469900" marR="64769" indent="-457200" algn="l">
              <a:lnSpc>
                <a:spcPct val="90100"/>
              </a:lnSpc>
              <a:spcBef>
                <a:spcPts val="385"/>
              </a:spcBef>
              <a:buFont typeface="+mj-lt"/>
              <a:buAutoNum type="arabicPeriod"/>
            </a:pPr>
            <a:r>
              <a:rPr lang="es-ES" spc="-130" dirty="0" smtClean="0">
                <a:solidFill>
                  <a:schemeClr val="bg2">
                    <a:lumMod val="25000"/>
                  </a:schemeClr>
                </a:solidFill>
                <a:latin typeface="Arial"/>
                <a:cs typeface="Arial"/>
              </a:rPr>
              <a:t>Creamos nuestro Centro de Innovación Donde se desarrollan las capacidades </a:t>
            </a:r>
            <a:r>
              <a:rPr lang="es-ES" spc="-130" dirty="0">
                <a:solidFill>
                  <a:schemeClr val="bg2">
                    <a:lumMod val="25000"/>
                  </a:schemeClr>
                </a:solidFill>
                <a:latin typeface="Arial"/>
                <a:cs typeface="Arial"/>
              </a:rPr>
              <a:t>para </a:t>
            </a:r>
            <a:r>
              <a:rPr lang="es-ES" spc="-130" dirty="0" smtClean="0">
                <a:solidFill>
                  <a:schemeClr val="bg2">
                    <a:lumMod val="25000"/>
                  </a:schemeClr>
                </a:solidFill>
                <a:latin typeface="Arial"/>
                <a:cs typeface="Arial"/>
              </a:rPr>
              <a:t>innovar, creando ambientes  </a:t>
            </a:r>
            <a:r>
              <a:rPr lang="es-ES" spc="-130" dirty="0">
                <a:solidFill>
                  <a:schemeClr val="bg2">
                    <a:lumMod val="25000"/>
                  </a:schemeClr>
                </a:solidFill>
                <a:latin typeface="Arial"/>
                <a:cs typeface="Arial"/>
              </a:rPr>
              <a:t>dinámicos </a:t>
            </a:r>
            <a:r>
              <a:rPr lang="es-ES" spc="-130" dirty="0" smtClean="0">
                <a:solidFill>
                  <a:schemeClr val="bg2">
                    <a:lumMod val="25000"/>
                  </a:schemeClr>
                </a:solidFill>
                <a:latin typeface="Arial"/>
                <a:cs typeface="Arial"/>
              </a:rPr>
              <a:t>.</a:t>
            </a:r>
          </a:p>
          <a:p>
            <a:pPr marL="469900" marR="64769" indent="-457200" algn="l">
              <a:lnSpc>
                <a:spcPct val="90100"/>
              </a:lnSpc>
              <a:spcBef>
                <a:spcPts val="385"/>
              </a:spcBef>
              <a:buFont typeface="+mj-lt"/>
              <a:buAutoNum type="arabicPeriod"/>
            </a:pPr>
            <a:endParaRPr lang="es-ES" spc="-130" dirty="0">
              <a:solidFill>
                <a:schemeClr val="bg2">
                  <a:lumMod val="25000"/>
                </a:schemeClr>
              </a:solidFill>
              <a:latin typeface="Arial"/>
              <a:cs typeface="Arial"/>
            </a:endParaRPr>
          </a:p>
          <a:p>
            <a:pPr marL="469900" marR="64769" indent="-457200" algn="l">
              <a:lnSpc>
                <a:spcPct val="90100"/>
              </a:lnSpc>
              <a:spcBef>
                <a:spcPts val="385"/>
              </a:spcBef>
              <a:buFont typeface="+mj-lt"/>
              <a:buAutoNum type="arabicPeriod"/>
            </a:pPr>
            <a:r>
              <a:rPr lang="es-ES" spc="-130" dirty="0" smtClean="0">
                <a:solidFill>
                  <a:schemeClr val="bg2">
                    <a:lumMod val="25000"/>
                  </a:schemeClr>
                </a:solidFill>
                <a:latin typeface="Arial"/>
                <a:cs typeface="Arial"/>
              </a:rPr>
              <a:t>Implementamos modelos de innovación</a:t>
            </a:r>
            <a:r>
              <a:rPr lang="en-US" spc="-130" dirty="0" smtClean="0">
                <a:solidFill>
                  <a:schemeClr val="bg2">
                    <a:lumMod val="25000"/>
                  </a:schemeClr>
                </a:solidFill>
                <a:latin typeface="Arial"/>
                <a:cs typeface="Arial"/>
              </a:rPr>
              <a:t>:</a:t>
            </a:r>
          </a:p>
          <a:p>
            <a:pPr marL="927100" marR="64769" lvl="1" indent="-457200" algn="l">
              <a:lnSpc>
                <a:spcPct val="90100"/>
              </a:lnSpc>
              <a:spcBef>
                <a:spcPts val="385"/>
              </a:spcBef>
              <a:buFont typeface="+mj-lt"/>
              <a:buAutoNum type="arabicPeriod"/>
            </a:pPr>
            <a:r>
              <a:rPr lang="es-ES" spc="-130" dirty="0" smtClean="0">
                <a:solidFill>
                  <a:schemeClr val="bg2">
                    <a:lumMod val="25000"/>
                  </a:schemeClr>
                </a:solidFill>
                <a:latin typeface="Arial"/>
                <a:cs typeface="Arial"/>
              </a:rPr>
              <a:t>Modelo de Innovación Abierto </a:t>
            </a:r>
          </a:p>
          <a:p>
            <a:pPr marL="927100" marR="64769" lvl="1" indent="-457200" algn="l">
              <a:lnSpc>
                <a:spcPct val="90100"/>
              </a:lnSpc>
              <a:spcBef>
                <a:spcPts val="385"/>
              </a:spcBef>
              <a:buFont typeface="+mj-lt"/>
              <a:buAutoNum type="arabicPeriod"/>
            </a:pPr>
            <a:r>
              <a:rPr lang="es-ES" spc="-130" dirty="0" smtClean="0">
                <a:solidFill>
                  <a:schemeClr val="bg2">
                    <a:lumMod val="25000"/>
                  </a:schemeClr>
                </a:solidFill>
                <a:latin typeface="Arial"/>
                <a:cs typeface="Arial"/>
              </a:rPr>
              <a:t>Modelo de aceleración o incubación </a:t>
            </a:r>
          </a:p>
          <a:p>
            <a:pPr marL="927100" marR="64769" lvl="1" indent="-457200" algn="l">
              <a:lnSpc>
                <a:spcPct val="90100"/>
              </a:lnSpc>
              <a:spcBef>
                <a:spcPts val="385"/>
              </a:spcBef>
              <a:buFont typeface="+mj-lt"/>
              <a:buAutoNum type="arabicPeriod"/>
            </a:pPr>
            <a:endParaRPr lang="en-US" spc="-130" dirty="0">
              <a:solidFill>
                <a:schemeClr val="bg2">
                  <a:lumMod val="25000"/>
                </a:schemeClr>
              </a:solidFill>
              <a:latin typeface="Arial"/>
              <a:cs typeface="Arial"/>
            </a:endParaRPr>
          </a:p>
          <a:p>
            <a:pPr marL="927100" marR="64769" lvl="1" indent="-457200" algn="l">
              <a:lnSpc>
                <a:spcPct val="90100"/>
              </a:lnSpc>
              <a:spcBef>
                <a:spcPts val="385"/>
              </a:spcBef>
              <a:buFont typeface="+mj-lt"/>
              <a:buAutoNum type="arabicPeriod"/>
            </a:pPr>
            <a:endParaRPr lang="es-ES" spc="-130" dirty="0" smtClean="0">
              <a:solidFill>
                <a:schemeClr val="bg2">
                  <a:lumMod val="25000"/>
                </a:schemeClr>
              </a:solidFill>
              <a:latin typeface="Arial"/>
              <a:cs typeface="Arial"/>
            </a:endParaRPr>
          </a:p>
        </p:txBody>
      </p:sp>
      <p:pic>
        <p:nvPicPr>
          <p:cNvPr id="9" name="Imagen 8" descr="fondo opaco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105478" cy="6858000"/>
          </a:xfrm>
          <a:prstGeom prst="rect">
            <a:avLst/>
          </a:prstGeom>
        </p:spPr>
      </p:pic>
      <p:sp>
        <p:nvSpPr>
          <p:cNvPr id="7" name="Título 1"/>
          <p:cNvSpPr>
            <a:spLocks noGrp="1"/>
          </p:cNvSpPr>
          <p:nvPr>
            <p:ph type="ctrTitle"/>
          </p:nvPr>
        </p:nvSpPr>
        <p:spPr>
          <a:xfrm>
            <a:off x="280736" y="4064574"/>
            <a:ext cx="8529055" cy="2045369"/>
          </a:xfrm>
        </p:spPr>
        <p:txBody>
          <a:bodyPr>
            <a:noAutofit/>
          </a:bodyPr>
          <a:lstStyle/>
          <a:p>
            <a:pPr marL="12700" algn="l">
              <a:lnSpc>
                <a:spcPct val="100000"/>
              </a:lnSpc>
              <a:spcBef>
                <a:spcPts val="105"/>
              </a:spcBef>
            </a:pPr>
            <a:r>
              <a:rPr lang="es-ES" sz="4000" b="1" spc="-150" dirty="0">
                <a:solidFill>
                  <a:srgbClr val="FFFFFF"/>
                </a:solidFill>
                <a:latin typeface="Arial"/>
                <a:cs typeface="Arial"/>
              </a:rPr>
              <a:t>FOMENTE UNA</a:t>
            </a:r>
            <a:r>
              <a:rPr lang="es-ES" sz="4000" spc="-150" dirty="0" smtClean="0">
                <a:solidFill>
                  <a:srgbClr val="FFFFFF"/>
                </a:solidFill>
                <a:latin typeface="Arial"/>
                <a:cs typeface="Arial"/>
              </a:rPr>
              <a:t/>
            </a:r>
            <a:br>
              <a:rPr lang="es-ES" sz="4000" spc="-150" dirty="0" smtClean="0">
                <a:solidFill>
                  <a:srgbClr val="FFFFFF"/>
                </a:solidFill>
                <a:latin typeface="Arial"/>
                <a:cs typeface="Arial"/>
              </a:rPr>
            </a:br>
            <a:r>
              <a:rPr lang="es-ES" sz="3200" b="1" spc="-150" dirty="0">
                <a:solidFill>
                  <a:srgbClr val="05E932"/>
                </a:solidFill>
                <a:latin typeface="Arial"/>
                <a:cs typeface="Arial"/>
              </a:rPr>
              <a:t>CULTURA DE CAMBIO </a:t>
            </a:r>
            <a:r>
              <a:rPr lang="es-ES" sz="3200" b="1" spc="-150" dirty="0" smtClean="0">
                <a:solidFill>
                  <a:srgbClr val="05E932"/>
                </a:solidFill>
                <a:latin typeface="Arial"/>
                <a:cs typeface="Arial"/>
              </a:rPr>
              <a:t/>
            </a:r>
            <a:br>
              <a:rPr lang="es-ES" sz="3200" b="1" spc="-150" dirty="0" smtClean="0">
                <a:solidFill>
                  <a:srgbClr val="05E932"/>
                </a:solidFill>
                <a:latin typeface="Arial"/>
                <a:cs typeface="Arial"/>
              </a:rPr>
            </a:br>
            <a:r>
              <a:rPr lang="es-ES" sz="3200" b="1" spc="-150" dirty="0" smtClean="0">
                <a:solidFill>
                  <a:srgbClr val="05E932"/>
                </a:solidFill>
                <a:latin typeface="Arial"/>
                <a:cs typeface="Arial"/>
              </a:rPr>
              <a:t>E </a:t>
            </a:r>
            <a:r>
              <a:rPr lang="es-ES" sz="3200" b="1" spc="-150" dirty="0">
                <a:solidFill>
                  <a:srgbClr val="05E932"/>
                </a:solidFill>
                <a:latin typeface="Arial"/>
                <a:cs typeface="Arial"/>
              </a:rPr>
              <a:t>INNOVACIÓN</a:t>
            </a:r>
            <a:endParaRPr lang="es-ES" sz="3200" b="1" spc="-150" dirty="0">
              <a:solidFill>
                <a:srgbClr val="05E932"/>
              </a:solidFill>
            </a:endParaRPr>
          </a:p>
        </p:txBody>
      </p:sp>
    </p:spTree>
    <p:extLst>
      <p:ext uri="{BB962C8B-B14F-4D97-AF65-F5344CB8AC3E}">
        <p14:creationId xmlns:p14="http://schemas.microsoft.com/office/powerpoint/2010/main" val="2293569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nueva presentacion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6"/>
            <a:ext cx="12205368" cy="6860851"/>
          </a:xfrm>
          <a:prstGeom prst="rect">
            <a:avLst/>
          </a:prstGeom>
        </p:spPr>
      </p:pic>
      <p:pic>
        <p:nvPicPr>
          <p:cNvPr id="8" name="Imagen 7" descr="fondo pl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52" y="0"/>
            <a:ext cx="6139813" cy="6858000"/>
          </a:xfrm>
          <a:prstGeom prst="rect">
            <a:avLst/>
          </a:prstGeom>
        </p:spPr>
      </p:pic>
      <p:pic>
        <p:nvPicPr>
          <p:cNvPr id="9" name="Imagen 8" descr="logo innov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470" y="386898"/>
            <a:ext cx="1774452" cy="532978"/>
          </a:xfrm>
          <a:prstGeom prst="rect">
            <a:avLst/>
          </a:prstGeom>
        </p:spPr>
      </p:pic>
      <p:sp>
        <p:nvSpPr>
          <p:cNvPr id="4" name="object 2"/>
          <p:cNvSpPr txBox="1">
            <a:spLocks/>
          </p:cNvSpPr>
          <p:nvPr/>
        </p:nvSpPr>
        <p:spPr>
          <a:xfrm>
            <a:off x="6874862" y="1334811"/>
            <a:ext cx="4609079" cy="4570184"/>
          </a:xfrm>
          <a:prstGeom prst="rect">
            <a:avLst/>
          </a:prstGeom>
        </p:spPr>
        <p:txBody>
          <a:bodyPr vert="horz" wrap="square" lIns="0" tIns="13208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64769" algn="l">
              <a:lnSpc>
                <a:spcPct val="90100"/>
              </a:lnSpc>
              <a:spcBef>
                <a:spcPts val="385"/>
              </a:spcBef>
              <a:tabLst>
                <a:tab pos="2223135" algn="l"/>
              </a:tabLst>
            </a:pPr>
            <a:r>
              <a:rPr lang="es-ES" sz="7200" dirty="0" smtClean="0">
                <a:solidFill>
                  <a:srgbClr val="008000"/>
                </a:solidFill>
                <a:latin typeface="Arial" panose="020B0604020202020204" pitchFamily="34" charset="0"/>
                <a:cs typeface="Arial" panose="020B0604020202020204" pitchFamily="34" charset="0"/>
              </a:rPr>
              <a:t>E</a:t>
            </a:r>
            <a:r>
              <a:rPr lang="es-ES" dirty="0" smtClean="0">
                <a:solidFill>
                  <a:schemeClr val="bg2">
                    <a:lumMod val="25000"/>
                  </a:schemeClr>
                </a:solidFill>
                <a:latin typeface="Arial"/>
                <a:cs typeface="Arial"/>
              </a:rPr>
              <a:t>l </a:t>
            </a:r>
            <a:r>
              <a:rPr lang="es-ES" dirty="0">
                <a:solidFill>
                  <a:schemeClr val="bg2">
                    <a:lumMod val="25000"/>
                  </a:schemeClr>
                </a:solidFill>
                <a:latin typeface="Arial" panose="020B0604020202020204" pitchFamily="34" charset="0"/>
                <a:cs typeface="Arial" panose="020B0604020202020204" pitchFamily="34" charset="0"/>
              </a:rPr>
              <a:t>modelo adoptado por el Banco Nacional de Bolivia es un modelo de “Ecosistema de innovación abierta”. </a:t>
            </a:r>
            <a:r>
              <a:rPr lang="es-BO" dirty="0">
                <a:solidFill>
                  <a:schemeClr val="bg2">
                    <a:lumMod val="25000"/>
                  </a:schemeClr>
                </a:solidFill>
                <a:latin typeface="Arial" panose="020B0604020202020204" pitchFamily="34" charset="0"/>
                <a:cs typeface="Arial" panose="020B0604020202020204" pitchFamily="34" charset="0"/>
              </a:rPr>
              <a:t>Recurre a múltiples fuentes externas para impulsar la innovación (retroalimentación de clientes, participación de otras empresas, </a:t>
            </a:r>
            <a:r>
              <a:rPr lang="es-BO" dirty="0" err="1" smtClean="0">
                <a:solidFill>
                  <a:schemeClr val="bg2">
                    <a:lumMod val="25000"/>
                  </a:schemeClr>
                </a:solidFill>
                <a:latin typeface="Arial" panose="020B0604020202020204" pitchFamily="34" charset="0"/>
                <a:cs typeface="Arial" panose="020B0604020202020204" pitchFamily="34" charset="0"/>
              </a:rPr>
              <a:t>Stakeholder</a:t>
            </a:r>
            <a:r>
              <a:rPr lang="es-BO" dirty="0" smtClean="0">
                <a:solidFill>
                  <a:schemeClr val="bg2">
                    <a:lumMod val="25000"/>
                  </a:schemeClr>
                </a:solidFill>
                <a:latin typeface="Arial" panose="020B0604020202020204" pitchFamily="34" charset="0"/>
                <a:cs typeface="Arial" panose="020B0604020202020204" pitchFamily="34" charset="0"/>
              </a:rPr>
              <a:t> </a:t>
            </a:r>
            <a:r>
              <a:rPr lang="es-BO" dirty="0">
                <a:solidFill>
                  <a:schemeClr val="bg2">
                    <a:lumMod val="25000"/>
                  </a:schemeClr>
                </a:solidFill>
                <a:latin typeface="Arial" panose="020B0604020202020204" pitchFamily="34" charset="0"/>
                <a:cs typeface="Arial" panose="020B0604020202020204" pitchFamily="34" charset="0"/>
              </a:rPr>
              <a:t>en general)</a:t>
            </a:r>
          </a:p>
          <a:p>
            <a:pPr marL="12700" marR="5080" algn="just">
              <a:lnSpc>
                <a:spcPct val="80000"/>
              </a:lnSpc>
              <a:spcBef>
                <a:spcPts val="675"/>
              </a:spcBef>
              <a:tabLst>
                <a:tab pos="2223135" algn="l"/>
              </a:tabLst>
            </a:pPr>
            <a:endParaRPr lang="es-ES" dirty="0" smtClean="0">
              <a:solidFill>
                <a:schemeClr val="bg2">
                  <a:lumMod val="25000"/>
                </a:schemeClr>
              </a:solidFill>
              <a:latin typeface="Arial"/>
              <a:cs typeface="Arial"/>
            </a:endParaRPr>
          </a:p>
          <a:p>
            <a:pPr marL="12700" marR="5080" algn="l">
              <a:lnSpc>
                <a:spcPct val="80000"/>
              </a:lnSpc>
              <a:spcBef>
                <a:spcPts val="675"/>
              </a:spcBef>
              <a:tabLst>
                <a:tab pos="2223135" algn="l"/>
              </a:tabLst>
            </a:pPr>
            <a:endParaRPr lang="es-ES" dirty="0">
              <a:solidFill>
                <a:schemeClr val="bg2">
                  <a:lumMod val="25000"/>
                </a:schemeClr>
              </a:solidFill>
              <a:latin typeface="Arial"/>
              <a:cs typeface="Arial"/>
            </a:endParaRPr>
          </a:p>
        </p:txBody>
      </p:sp>
      <p:sp>
        <p:nvSpPr>
          <p:cNvPr id="6" name="Título 1"/>
          <p:cNvSpPr>
            <a:spLocks noGrp="1"/>
          </p:cNvSpPr>
          <p:nvPr>
            <p:ph type="ctrTitle"/>
          </p:nvPr>
        </p:nvSpPr>
        <p:spPr>
          <a:xfrm>
            <a:off x="280736" y="3596104"/>
            <a:ext cx="8529055" cy="2045369"/>
          </a:xfrm>
        </p:spPr>
        <p:txBody>
          <a:bodyPr>
            <a:noAutofit/>
          </a:bodyPr>
          <a:lstStyle/>
          <a:p>
            <a:pPr marL="12700" algn="l">
              <a:lnSpc>
                <a:spcPct val="100000"/>
              </a:lnSpc>
              <a:spcBef>
                <a:spcPts val="105"/>
              </a:spcBef>
            </a:pPr>
            <a:r>
              <a:rPr lang="es-ES" sz="4000" b="1" spc="-150" dirty="0" smtClean="0">
                <a:solidFill>
                  <a:srgbClr val="FFFFFF"/>
                </a:solidFill>
                <a:latin typeface="Arial"/>
                <a:cs typeface="Arial"/>
              </a:rPr>
              <a:t>Modelo de Abierto de</a:t>
            </a:r>
            <a:br>
              <a:rPr lang="es-ES" sz="4000" b="1" spc="-150" dirty="0" smtClean="0">
                <a:solidFill>
                  <a:srgbClr val="FFFFFF"/>
                </a:solidFill>
                <a:latin typeface="Arial"/>
                <a:cs typeface="Arial"/>
              </a:rPr>
            </a:br>
            <a:r>
              <a:rPr lang="es-ES" sz="3200" b="1" spc="-150" dirty="0" smtClean="0">
                <a:solidFill>
                  <a:srgbClr val="05E932"/>
                </a:solidFill>
                <a:latin typeface="Arial"/>
                <a:cs typeface="Arial"/>
              </a:rPr>
              <a:t>TRANSFORMACIÓN DIGITAL </a:t>
            </a:r>
            <a:endParaRPr lang="es-ES" sz="3200" b="1" spc="-150" dirty="0">
              <a:solidFill>
                <a:srgbClr val="05E932"/>
              </a:solidFill>
            </a:endParaRPr>
          </a:p>
        </p:txBody>
      </p:sp>
      <p:sp>
        <p:nvSpPr>
          <p:cNvPr id="7" name="Subtítulo 2"/>
          <p:cNvSpPr>
            <a:spLocks noGrp="1"/>
          </p:cNvSpPr>
          <p:nvPr>
            <p:ph type="subTitle" idx="1"/>
          </p:nvPr>
        </p:nvSpPr>
        <p:spPr>
          <a:xfrm>
            <a:off x="280736" y="5591444"/>
            <a:ext cx="8154738" cy="878875"/>
          </a:xfrm>
        </p:spPr>
        <p:txBody>
          <a:bodyPr>
            <a:normAutofit/>
          </a:bodyPr>
          <a:lstStyle/>
          <a:p>
            <a:pPr algn="l"/>
            <a:r>
              <a:rPr lang="en-US" sz="3000" b="1" dirty="0" smtClean="0">
                <a:solidFill>
                  <a:schemeClr val="bg1"/>
                </a:solidFill>
                <a:latin typeface="Arial"/>
                <a:cs typeface="Arial"/>
              </a:rPr>
              <a:t>RAPIDO Y SEGURO</a:t>
            </a:r>
            <a:endParaRPr lang="es-ES" sz="3000" b="1" dirty="0">
              <a:solidFill>
                <a:schemeClr val="bg1"/>
              </a:solidFill>
              <a:latin typeface="Arial"/>
              <a:cs typeface="Arial"/>
            </a:endParaRPr>
          </a:p>
        </p:txBody>
      </p:sp>
    </p:spTree>
    <p:extLst>
      <p:ext uri="{BB962C8B-B14F-4D97-AF65-F5344CB8AC3E}">
        <p14:creationId xmlns:p14="http://schemas.microsoft.com/office/powerpoint/2010/main" val="879009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AutoShape 2" descr="Resultado de imagen para robotizacion de proceso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CuadroTexto 13"/>
          <p:cNvSpPr txBox="1"/>
          <p:nvPr/>
        </p:nvSpPr>
        <p:spPr>
          <a:xfrm>
            <a:off x="700139" y="498160"/>
            <a:ext cx="7409885" cy="666798"/>
          </a:xfrm>
          <a:prstGeom prst="rect">
            <a:avLst/>
          </a:prstGeom>
          <a:noFill/>
        </p:spPr>
        <p:txBody>
          <a:bodyPr wrap="none" rtlCol="0">
            <a:spAutoFit/>
          </a:bodyPr>
          <a:lstStyle/>
          <a:p>
            <a:r>
              <a:rPr lang="es-ES_tradnl" sz="3733" b="1" dirty="0" smtClean="0">
                <a:solidFill>
                  <a:srgbClr val="008000"/>
                </a:solidFill>
                <a:latin typeface="Arial"/>
                <a:ea typeface="Arial" charset="0"/>
                <a:cs typeface="Arial"/>
              </a:rPr>
              <a:t>MODELO DE INNOVACIÓN BNB</a:t>
            </a:r>
            <a:endParaRPr lang="es-ES_tradnl" sz="3733" b="1" dirty="0">
              <a:solidFill>
                <a:srgbClr val="008000"/>
              </a:solidFill>
              <a:latin typeface="Arial"/>
              <a:ea typeface="Arial" charset="0"/>
              <a:cs typeface="Arial"/>
            </a:endParaRPr>
          </a:p>
        </p:txBody>
      </p:sp>
      <p:sp>
        <p:nvSpPr>
          <p:cNvPr id="12" name="Marcador de contenido 11"/>
          <p:cNvSpPr>
            <a:spLocks noGrp="1"/>
          </p:cNvSpPr>
          <p:nvPr>
            <p:ph sz="quarter" idx="4"/>
          </p:nvPr>
        </p:nvSpPr>
        <p:spPr>
          <a:xfrm>
            <a:off x="609600" y="1636965"/>
            <a:ext cx="10730617" cy="1471585"/>
          </a:xfrm>
        </p:spPr>
        <p:txBody>
          <a:bodyPr>
            <a:normAutofit/>
          </a:bodyPr>
          <a:lstStyle/>
          <a:p>
            <a:pPr algn="just"/>
            <a:r>
              <a:rPr lang="es-BO" sz="2400" dirty="0">
                <a:solidFill>
                  <a:schemeClr val="tx1">
                    <a:lumMod val="65000"/>
                    <a:lumOff val="35000"/>
                  </a:schemeClr>
                </a:solidFill>
                <a:latin typeface="Arial"/>
                <a:cs typeface="Arial"/>
              </a:rPr>
              <a:t>El Banco Nacional de Bolivia posee un modelo de negocio Institucional centrado en el cliente, las personas son el centro de la organización hacia la transformación. El Innovation Center BNB posee un modelo de Innovación Abierto, estos dos modelos definen nuestro campo de acción.</a:t>
            </a:r>
          </a:p>
        </p:txBody>
      </p:sp>
      <p:pic>
        <p:nvPicPr>
          <p:cNvPr id="3" name="Imagen 2" descr="Layer 1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679216"/>
            <a:ext cx="9906000" cy="2296164"/>
          </a:xfrm>
          <a:prstGeom prst="rect">
            <a:avLst/>
          </a:prstGeom>
        </p:spPr>
      </p:pic>
    </p:spTree>
    <p:extLst>
      <p:ext uri="{BB962C8B-B14F-4D97-AF65-F5344CB8AC3E}">
        <p14:creationId xmlns:p14="http://schemas.microsoft.com/office/powerpoint/2010/main" val="2186248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3008</TotalTime>
  <Words>1285</Words>
  <Application>Microsoft Office PowerPoint</Application>
  <PresentationFormat>Panorámica</PresentationFormat>
  <Paragraphs>203</Paragraphs>
  <Slides>40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Calibri Light</vt:lpstr>
      <vt:lpstr>Times New Roman</vt:lpstr>
      <vt:lpstr>Wingdings</vt:lpstr>
      <vt:lpstr>Work Sans</vt:lpstr>
      <vt:lpstr>Tema de Office</vt:lpstr>
      <vt:lpstr>Transformación </vt:lpstr>
      <vt:lpstr>CÓMO EL BNB INICIO SU TRANSFORMACIÓN DIGITAL </vt:lpstr>
      <vt:lpstr>BNB  TRANSFORMACIÓN  CULTURAL </vt:lpstr>
      <vt:lpstr>REPLANTEAMOS</vt:lpstr>
      <vt:lpstr>UN BANCO</vt:lpstr>
      <vt:lpstr>REPLANTEAMOS EL MODELO DE NEGOCIO: DEBE AJUSTARSE A LA NUEVA REALIDAD</vt:lpstr>
      <vt:lpstr>FOMENTE UNA CULTURA DE CAMBIO  E INNOVACIÓN</vt:lpstr>
      <vt:lpstr>Modelo de Abierto de TRANSFORMACIÓN DIGITAL </vt:lpstr>
      <vt:lpstr>Presentación de PowerPoint</vt:lpstr>
      <vt:lpstr>Presentación de PowerPoint</vt:lpstr>
      <vt:lpstr>¿CÓMO ENCARAR EL PROCESO  DE TRANSFORMACIÓN DIGITAL? </vt:lpstr>
      <vt:lpstr>Modelo de Aceleración  TRANSFORMACIÓN DIGITAL </vt:lpstr>
      <vt:lpstr>MODELO DE ACELERACIÓN</vt:lpstr>
      <vt:lpstr>Presentación de PowerPoint</vt:lpstr>
      <vt:lpstr>Presentación de PowerPoint</vt:lpstr>
      <vt:lpstr>TRANSFORMAMOS</vt:lpstr>
      <vt:lpstr>TRANSFORME</vt:lpstr>
      <vt:lpstr>DISEÑO DE SERVICIO EN TRANSFORMACIÓN</vt:lpstr>
      <vt:lpstr>Presentación de PowerPoint</vt:lpstr>
      <vt:lpstr>LA TRANSFORMACIÓN  DIGITAL IMPACTA EL CUSTOMER  JOURNEY</vt:lpstr>
      <vt:lpstr>CUSTOMER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Canal Móvil Mejoramos la Experiencia de Usuario </vt:lpstr>
      <vt:lpstr>Canal Móvil Mejoramos la Experiencia de Usuario </vt:lpstr>
      <vt:lpstr>Punto Digital BNB  Mejoramos la Experiencia de Usuario </vt:lpstr>
      <vt:lpstr>Impacto generado por el Innovation Center</vt:lpstr>
      <vt:lpstr>Impacto generado por el Innovation Center</vt:lpstr>
      <vt:lpstr>GRACIAS</vt:lpstr>
    </vt:vector>
  </TitlesOfParts>
  <Company>bnb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Fernandez Acevedo, Antonio Mauricio</dc:creator>
  <cp:lastModifiedBy>Mojica Ribera, Carlos Eduardo</cp:lastModifiedBy>
  <cp:revision>110</cp:revision>
  <dcterms:created xsi:type="dcterms:W3CDTF">2018-09-14T19:23:33Z</dcterms:created>
  <dcterms:modified xsi:type="dcterms:W3CDTF">2018-09-19T13:06:30Z</dcterms:modified>
</cp:coreProperties>
</file>