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3" r:id="rId7"/>
    <p:sldId id="264" r:id="rId8"/>
    <p:sldId id="266" r:id="rId9"/>
    <p:sldId id="267" r:id="rId10"/>
    <p:sldId id="269" r:id="rId11"/>
    <p:sldId id="260" r:id="rId12"/>
    <p:sldId id="268" r:id="rId13"/>
  </p:sldIdLst>
  <p:sldSz cx="24387175" cy="13716000"/>
  <p:notesSz cx="6858000" cy="9144000"/>
  <p:defaultTextStyle>
    <a:defPPr>
      <a:defRPr lang="es-ES"/>
    </a:defPPr>
    <a:lvl1pPr marL="0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448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894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343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789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2237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0683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9129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7578" algn="l" defTabSz="108844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233"/>
    <a:srgbClr val="0000CC"/>
    <a:srgbClr val="0000FF"/>
    <a:srgbClr val="0B121B"/>
    <a:srgbClr val="1A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756" y="7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6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98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7157006" y="1098550"/>
            <a:ext cx="14632305" cy="234061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251627" y="1098550"/>
            <a:ext cx="43498930" cy="234061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71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85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4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9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34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8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23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6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12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5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42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51623" y="6400803"/>
            <a:ext cx="29065619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723696" y="6400803"/>
            <a:ext cx="29065616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2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48" indent="0">
              <a:buNone/>
              <a:defRPr sz="4800" b="1"/>
            </a:lvl2pPr>
            <a:lvl3pPr marL="2176894" indent="0">
              <a:buNone/>
              <a:defRPr sz="4300" b="1"/>
            </a:lvl3pPr>
            <a:lvl4pPr marL="3265343" indent="0">
              <a:buNone/>
              <a:defRPr sz="3800" b="1"/>
            </a:lvl4pPr>
            <a:lvl5pPr marL="4353789" indent="0">
              <a:buNone/>
              <a:defRPr sz="3800" b="1"/>
            </a:lvl5pPr>
            <a:lvl6pPr marL="5442237" indent="0">
              <a:buNone/>
              <a:defRPr sz="3800" b="1"/>
            </a:lvl6pPr>
            <a:lvl7pPr marL="6530683" indent="0">
              <a:buNone/>
              <a:defRPr sz="3800" b="1"/>
            </a:lvl7pPr>
            <a:lvl8pPr marL="7619129" indent="0">
              <a:buNone/>
              <a:defRPr sz="3800" b="1"/>
            </a:lvl8pPr>
            <a:lvl9pPr marL="8707578" indent="0">
              <a:buNone/>
              <a:defRPr sz="3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7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48" indent="0">
              <a:buNone/>
              <a:defRPr sz="4800" b="1"/>
            </a:lvl2pPr>
            <a:lvl3pPr marL="2176894" indent="0">
              <a:buNone/>
              <a:defRPr sz="4300" b="1"/>
            </a:lvl3pPr>
            <a:lvl4pPr marL="3265343" indent="0">
              <a:buNone/>
              <a:defRPr sz="3800" b="1"/>
            </a:lvl4pPr>
            <a:lvl5pPr marL="4353789" indent="0">
              <a:buNone/>
              <a:defRPr sz="3800" b="1"/>
            </a:lvl5pPr>
            <a:lvl6pPr marL="5442237" indent="0">
              <a:buNone/>
              <a:defRPr sz="3800" b="1"/>
            </a:lvl6pPr>
            <a:lvl7pPr marL="6530683" indent="0">
              <a:buNone/>
              <a:defRPr sz="3800" b="1"/>
            </a:lvl7pPr>
            <a:lvl8pPr marL="7619129" indent="0">
              <a:buNone/>
              <a:defRPr sz="3800" b="1"/>
            </a:lvl8pPr>
            <a:lvl9pPr marL="8707578" indent="0">
              <a:buNone/>
              <a:defRPr sz="3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7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60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31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25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8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363" y="2870203"/>
            <a:ext cx="8023213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48" indent="0">
              <a:buNone/>
              <a:defRPr sz="2900"/>
            </a:lvl2pPr>
            <a:lvl3pPr marL="2176894" indent="0">
              <a:buNone/>
              <a:defRPr sz="2400"/>
            </a:lvl3pPr>
            <a:lvl4pPr marL="3265343" indent="0">
              <a:buNone/>
              <a:defRPr sz="2100"/>
            </a:lvl4pPr>
            <a:lvl5pPr marL="4353789" indent="0">
              <a:buNone/>
              <a:defRPr sz="2100"/>
            </a:lvl5pPr>
            <a:lvl6pPr marL="5442237" indent="0">
              <a:buNone/>
              <a:defRPr sz="2100"/>
            </a:lvl6pPr>
            <a:lvl7pPr marL="6530683" indent="0">
              <a:buNone/>
              <a:defRPr sz="2100"/>
            </a:lvl7pPr>
            <a:lvl8pPr marL="7619129" indent="0">
              <a:buNone/>
              <a:defRPr sz="2100"/>
            </a:lvl8pPr>
            <a:lvl9pPr marL="8707578" indent="0">
              <a:buNone/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71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48" indent="0">
              <a:buNone/>
              <a:defRPr sz="6700"/>
            </a:lvl2pPr>
            <a:lvl3pPr marL="2176894" indent="0">
              <a:buNone/>
              <a:defRPr sz="5700"/>
            </a:lvl3pPr>
            <a:lvl4pPr marL="3265343" indent="0">
              <a:buNone/>
              <a:defRPr sz="4800"/>
            </a:lvl4pPr>
            <a:lvl5pPr marL="4353789" indent="0">
              <a:buNone/>
              <a:defRPr sz="4800"/>
            </a:lvl5pPr>
            <a:lvl6pPr marL="5442237" indent="0">
              <a:buNone/>
              <a:defRPr sz="4800"/>
            </a:lvl6pPr>
            <a:lvl7pPr marL="6530683" indent="0">
              <a:buNone/>
              <a:defRPr sz="4800"/>
            </a:lvl7pPr>
            <a:lvl8pPr marL="7619129" indent="0">
              <a:buNone/>
              <a:defRPr sz="4800"/>
            </a:lvl8pPr>
            <a:lvl9pPr marL="8707578" indent="0">
              <a:buNone/>
              <a:defRPr sz="4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48" indent="0">
              <a:buNone/>
              <a:defRPr sz="2900"/>
            </a:lvl2pPr>
            <a:lvl3pPr marL="2176894" indent="0">
              <a:buNone/>
              <a:defRPr sz="2400"/>
            </a:lvl3pPr>
            <a:lvl4pPr marL="3265343" indent="0">
              <a:buNone/>
              <a:defRPr sz="2100"/>
            </a:lvl4pPr>
            <a:lvl5pPr marL="4353789" indent="0">
              <a:buNone/>
              <a:defRPr sz="2100"/>
            </a:lvl5pPr>
            <a:lvl6pPr marL="5442237" indent="0">
              <a:buNone/>
              <a:defRPr sz="2100"/>
            </a:lvl6pPr>
            <a:lvl7pPr marL="6530683" indent="0">
              <a:buNone/>
              <a:defRPr sz="2100"/>
            </a:lvl7pPr>
            <a:lvl8pPr marL="7619129" indent="0">
              <a:buNone/>
              <a:defRPr sz="2100"/>
            </a:lvl8pPr>
            <a:lvl9pPr marL="8707578" indent="0">
              <a:buNone/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27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690" tIns="108845" rIns="217690" bIns="108845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horz" lIns="217690" tIns="108845" rIns="217690" bIns="108845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vert="horz" lIns="217690" tIns="108845" rIns="217690" bIns="108845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0DD72-C21B-E74A-A514-85BB9D824DD7}" type="datetimeFigureOut">
              <a:rPr lang="es-ES" smtClean="0"/>
              <a:t>19/09/2018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vert="horz" lIns="217690" tIns="108845" rIns="217690" bIns="108845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vert="horz" lIns="217690" tIns="108845" rIns="217690" bIns="108845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11B83-1CB1-8A48-9E48-08835C985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6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44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36" indent="-816336" algn="l" defTabSz="1088448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26" indent="-680280" algn="l" defTabSz="1088448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19" indent="-544224" algn="l" defTabSz="1088448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65" indent="-544224" algn="l" defTabSz="1088448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013" indent="-544224" algn="l" defTabSz="1088448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459" indent="-544224" algn="l" defTabSz="108844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908" indent="-544224" algn="l" defTabSz="108844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354" indent="-544224" algn="l" defTabSz="108844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802" indent="-544224" algn="l" defTabSz="108844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48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94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343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89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237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683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129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578" algn="l" defTabSz="108844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740513" y="4651483"/>
            <a:ext cx="6984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0F2639"/>
                </a:solidFill>
                <a:latin typeface="Helvetica"/>
                <a:cs typeface="Helvetica"/>
              </a:rPr>
              <a:t>CIP-</a:t>
            </a:r>
            <a:endParaRPr lang="es-ES" sz="9600" b="1" dirty="0">
              <a:solidFill>
                <a:srgbClr val="0F2639"/>
              </a:solidFill>
              <a:latin typeface="Helvetica"/>
              <a:cs typeface="Helvetic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740513" y="8466336"/>
            <a:ext cx="7922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F2639"/>
                </a:solidFill>
                <a:latin typeface="Helvetica"/>
                <a:cs typeface="Helvetica"/>
              </a:rPr>
              <a:t>Tendencias - Brasil</a:t>
            </a:r>
            <a:endParaRPr lang="es-ES" sz="6600" dirty="0">
              <a:solidFill>
                <a:srgbClr val="0F2639"/>
              </a:solidFill>
              <a:latin typeface="Helvetica"/>
              <a:cs typeface="Helvetica"/>
            </a:endParaRPr>
          </a:p>
        </p:txBody>
      </p:sp>
      <p:sp>
        <p:nvSpPr>
          <p:cNvPr id="4" name="CuadroTexto 5"/>
          <p:cNvSpPr txBox="1"/>
          <p:nvPr/>
        </p:nvSpPr>
        <p:spPr>
          <a:xfrm>
            <a:off x="16426212" y="4082303"/>
            <a:ext cx="69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/>
              <a:t>C</a:t>
            </a:r>
            <a:r>
              <a:rPr lang="es-ES" sz="6000" b="1" dirty="0" smtClean="0"/>
              <a:t>ámara Interbancaria </a:t>
            </a:r>
            <a:r>
              <a:rPr lang="es-ES" sz="6000" b="1" dirty="0"/>
              <a:t>de P</a:t>
            </a:r>
            <a:r>
              <a:rPr lang="es-ES" sz="6000" b="1" dirty="0" smtClean="0"/>
              <a:t>agos</a:t>
            </a:r>
            <a:endParaRPr lang="es-ES" sz="6000" b="1" dirty="0">
              <a:solidFill>
                <a:srgbClr val="0F2639"/>
              </a:solidFill>
              <a:latin typeface="Helvetica"/>
              <a:cs typeface="Helvetic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38" y="11760576"/>
            <a:ext cx="3525408" cy="19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65202" y="1194308"/>
            <a:ext cx="720185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1A2434"/>
                </a:solidFill>
                <a:latin typeface="Helvetica"/>
                <a:cs typeface="Helvetica"/>
              </a:rPr>
              <a:t>BLOCKCHAIN</a:t>
            </a:r>
            <a:endParaRPr lang="es-ES" sz="7200" b="1" dirty="0">
              <a:solidFill>
                <a:srgbClr val="1A2434"/>
              </a:solidFill>
              <a:latin typeface="Helvetica"/>
              <a:cs typeface="Helvetica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4300584" y="3529659"/>
            <a:ext cx="720185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es-ES_tradnl" sz="6000" b="1" dirty="0" smtClean="0"/>
              <a:t>Iniciativas en Brasil</a:t>
            </a:r>
            <a:endParaRPr lang="es-ES_tradnl" sz="6000" b="1" dirty="0"/>
          </a:p>
        </p:txBody>
      </p:sp>
      <p:sp>
        <p:nvSpPr>
          <p:cNvPr id="8" name="Elipse 7"/>
          <p:cNvSpPr/>
          <p:nvPr/>
        </p:nvSpPr>
        <p:spPr>
          <a:xfrm>
            <a:off x="1895991" y="2753591"/>
            <a:ext cx="2410690" cy="2412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tângulo 8"/>
          <p:cNvSpPr/>
          <p:nvPr/>
        </p:nvSpPr>
        <p:spPr>
          <a:xfrm>
            <a:off x="6539479" y="9020243"/>
            <a:ext cx="118606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En Brasil, algunas instituciones despuntan como las más interesadas en la </a:t>
            </a:r>
            <a:r>
              <a:rPr lang="es-ES" sz="4000" dirty="0" smtClean="0"/>
              <a:t>tecnología, Bradesco, Banco do Brasil, Caixa Económica, </a:t>
            </a:r>
            <a:r>
              <a:rPr lang="es-ES" sz="4000" dirty="0"/>
              <a:t>Santander, </a:t>
            </a:r>
            <a:r>
              <a:rPr lang="es-ES" sz="4000" dirty="0" err="1"/>
              <a:t>Itaú</a:t>
            </a:r>
            <a:r>
              <a:rPr lang="es-ES" sz="4000" dirty="0"/>
              <a:t> y </a:t>
            </a:r>
            <a:r>
              <a:rPr lang="es-ES" sz="4000" dirty="0" smtClean="0"/>
              <a:t>B3 (</a:t>
            </a:r>
            <a:r>
              <a:rPr lang="pt-BR" sz="4000" dirty="0" err="1" smtClean="0"/>
              <a:t>BM&amp;Fbovespa</a:t>
            </a:r>
            <a:r>
              <a:rPr lang="pt-BR" sz="4000" dirty="0" smtClean="0"/>
              <a:t>)</a:t>
            </a:r>
            <a:endParaRPr lang="es-ES" sz="4000" dirty="0"/>
          </a:p>
        </p:txBody>
      </p:sp>
      <p:sp>
        <p:nvSpPr>
          <p:cNvPr id="10" name="Retângulo 9"/>
          <p:cNvSpPr/>
          <p:nvPr/>
        </p:nvSpPr>
        <p:spPr>
          <a:xfrm>
            <a:off x="11972272" y="5326999"/>
            <a:ext cx="11083636" cy="14557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dirty="0"/>
              <a:t>Actualmente, más de 90 bancos centrales ya estudian la novedad disruptiva, incluso el brasileño.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12" y="5117482"/>
            <a:ext cx="1818915" cy="1737712"/>
          </a:xfrm>
          <a:prstGeom prst="rect">
            <a:avLst/>
          </a:prstGeom>
        </p:spPr>
      </p:pic>
      <p:sp>
        <p:nvSpPr>
          <p:cNvPr id="12" name="CuadroTexto 1"/>
          <p:cNvSpPr txBox="1"/>
          <p:nvPr/>
        </p:nvSpPr>
        <p:spPr>
          <a:xfrm>
            <a:off x="8884363" y="6966483"/>
            <a:ext cx="335971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</a:rPr>
              <a:t>Banco Central de Brasil</a:t>
            </a:r>
            <a:endParaRPr lang="es-ES_trad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58" y="8384819"/>
            <a:ext cx="1595209" cy="127084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41" y="8453013"/>
            <a:ext cx="1534012" cy="95108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7" y="9874522"/>
            <a:ext cx="2913560" cy="55539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58" y="10778265"/>
            <a:ext cx="1967975" cy="88165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65" y="10772507"/>
            <a:ext cx="1789964" cy="79807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32" y="12124014"/>
            <a:ext cx="3220591" cy="71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37140" y="4783077"/>
            <a:ext cx="717624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FFFF"/>
                </a:solidFill>
                <a:latin typeface="Helvetica"/>
                <a:cs typeface="Helvetica"/>
              </a:rPr>
              <a:t>Gracias !</a:t>
            </a:r>
            <a:endParaRPr lang="es-ES" sz="96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426854" y="8020909"/>
            <a:ext cx="5934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>
                <a:solidFill>
                  <a:schemeClr val="bg1"/>
                </a:solidFill>
                <a:latin typeface="Freestyle Script" panose="030804020302050B0404" pitchFamily="66" charset="0"/>
                <a:cs typeface="Helvetica"/>
              </a:rPr>
              <a:t>Aldo Chiavegatti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585932" y="4474882"/>
            <a:ext cx="756184" cy="20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8" name="CuadroTexto 2"/>
          <p:cNvSpPr txBox="1"/>
          <p:nvPr/>
        </p:nvSpPr>
        <p:spPr>
          <a:xfrm>
            <a:off x="7211470" y="9435632"/>
            <a:ext cx="789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aldo.chiavegatti@cip-bancos.org.br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9204956" y="10414182"/>
            <a:ext cx="3153965" cy="1689117"/>
            <a:chOff x="17167648" y="2566919"/>
            <a:chExt cx="3153965" cy="1689117"/>
          </a:xfrm>
        </p:grpSpPr>
        <p:sp>
          <p:nvSpPr>
            <p:cNvPr id="17" name="Retângulo 16"/>
            <p:cNvSpPr/>
            <p:nvPr/>
          </p:nvSpPr>
          <p:spPr>
            <a:xfrm>
              <a:off x="17662684" y="2634410"/>
              <a:ext cx="2128167" cy="1457357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7167648" y="2566919"/>
              <a:ext cx="3153965" cy="168911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587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75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61143" y="1194308"/>
            <a:ext cx="16116168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FFFF"/>
                </a:solidFill>
                <a:latin typeface="Helvetica"/>
                <a:cs typeface="Helvetica"/>
              </a:rPr>
              <a:t>CONTEXTO </a:t>
            </a:r>
            <a:r>
              <a:rPr lang="es-ES" sz="7200" b="1" dirty="0">
                <a:solidFill>
                  <a:srgbClr val="FFFFFF"/>
                </a:solidFill>
                <a:latin typeface="Helvetica"/>
                <a:cs typeface="Helvetica"/>
              </a:rPr>
              <a:t>E EVALUACIÓN DEL ESCENARIO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66972" y="1023022"/>
            <a:ext cx="756184" cy="20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10910475" y="3338031"/>
            <a:ext cx="12276276" cy="10392738"/>
          </a:xfrm>
          <a:custGeom>
            <a:avLst/>
            <a:gdLst>
              <a:gd name="T0" fmla="*/ 3110465 w 5774635"/>
              <a:gd name="T1" fmla="*/ 447287 h 5973418"/>
              <a:gd name="T2" fmla="*/ 2862024 w 5774635"/>
              <a:gd name="T3" fmla="*/ 506925 h 5973418"/>
              <a:gd name="T4" fmla="*/ 2653336 w 5774635"/>
              <a:gd name="T5" fmla="*/ 437347 h 5973418"/>
              <a:gd name="T6" fmla="*/ 2484396 w 5774635"/>
              <a:gd name="T7" fmla="*/ 526804 h 5973418"/>
              <a:gd name="T8" fmla="*/ 2295582 w 5774635"/>
              <a:gd name="T9" fmla="*/ 526804 h 5973418"/>
              <a:gd name="T10" fmla="*/ 2126644 w 5774635"/>
              <a:gd name="T11" fmla="*/ 437347 h 5973418"/>
              <a:gd name="T12" fmla="*/ 2086893 w 5774635"/>
              <a:gd name="T13" fmla="*/ 208734 h 5973418"/>
              <a:gd name="T14" fmla="*/ 2047143 w 5774635"/>
              <a:gd name="T15" fmla="*/ 19880 h 5973418"/>
              <a:gd name="T16" fmla="*/ 1838453 w 5774635"/>
              <a:gd name="T17" fmla="*/ 119277 h 5973418"/>
              <a:gd name="T18" fmla="*/ 1629764 w 5774635"/>
              <a:gd name="T19" fmla="*/ 198794 h 5973418"/>
              <a:gd name="T20" fmla="*/ 1440950 w 5774635"/>
              <a:gd name="T21" fmla="*/ 288252 h 5973418"/>
              <a:gd name="T22" fmla="*/ 1431013 w 5774635"/>
              <a:gd name="T23" fmla="*/ 506925 h 5973418"/>
              <a:gd name="T24" fmla="*/ 1182572 w 5774635"/>
              <a:gd name="T25" fmla="*/ 656021 h 5973418"/>
              <a:gd name="T26" fmla="*/ 973884 w 5774635"/>
              <a:gd name="T27" fmla="*/ 636142 h 5973418"/>
              <a:gd name="T28" fmla="*/ 924195 w 5774635"/>
              <a:gd name="T29" fmla="*/ 526804 h 5973418"/>
              <a:gd name="T30" fmla="*/ 775132 w 5774635"/>
              <a:gd name="T31" fmla="*/ 536744 h 5973418"/>
              <a:gd name="T32" fmla="*/ 705568 w 5774635"/>
              <a:gd name="T33" fmla="*/ 636142 h 5973418"/>
              <a:gd name="T34" fmla="*/ 596255 w 5774635"/>
              <a:gd name="T35" fmla="*/ 685840 h 5973418"/>
              <a:gd name="T36" fmla="*/ 655880 w 5774635"/>
              <a:gd name="T37" fmla="*/ 934333 h 5973418"/>
              <a:gd name="T38" fmla="*/ 407441 w 5774635"/>
              <a:gd name="T39" fmla="*/ 1451197 h 5973418"/>
              <a:gd name="T40" fmla="*/ 139126 w 5774635"/>
              <a:gd name="T41" fmla="*/ 1729509 h 5973418"/>
              <a:gd name="T42" fmla="*/ 129188 w 5774635"/>
              <a:gd name="T43" fmla="*/ 2127097 h 5973418"/>
              <a:gd name="T44" fmla="*/ 268314 w 5774635"/>
              <a:gd name="T45" fmla="*/ 2266253 h 5973418"/>
              <a:gd name="T46" fmla="*/ 506816 w 5774635"/>
              <a:gd name="T47" fmla="*/ 2325891 h 5973418"/>
              <a:gd name="T48" fmla="*/ 814881 w 5774635"/>
              <a:gd name="T49" fmla="*/ 2395469 h 5973418"/>
              <a:gd name="T50" fmla="*/ 1281949 w 5774635"/>
              <a:gd name="T51" fmla="*/ 2236434 h 5973418"/>
              <a:gd name="T52" fmla="*/ 1450888 w 5774635"/>
              <a:gd name="T53" fmla="*/ 2564444 h 5973418"/>
              <a:gd name="T54" fmla="*/ 1619826 w 5774635"/>
              <a:gd name="T55" fmla="*/ 2594263 h 5973418"/>
              <a:gd name="T56" fmla="*/ 1917954 w 5774635"/>
              <a:gd name="T57" fmla="*/ 2703600 h 5973418"/>
              <a:gd name="T58" fmla="*/ 1977580 w 5774635"/>
              <a:gd name="T59" fmla="*/ 3031610 h 5973418"/>
              <a:gd name="T60" fmla="*/ 2315457 w 5774635"/>
              <a:gd name="T61" fmla="*/ 3140947 h 5973418"/>
              <a:gd name="T62" fmla="*/ 2355208 w 5774635"/>
              <a:gd name="T63" fmla="*/ 3707510 h 5973418"/>
              <a:gd name="T64" fmla="*/ 2712961 w 5774635"/>
              <a:gd name="T65" fmla="*/ 4055400 h 5973418"/>
              <a:gd name="T66" fmla="*/ 2881900 w 5774635"/>
              <a:gd name="T67" fmla="*/ 4284013 h 5973418"/>
              <a:gd name="T68" fmla="*/ 2981276 w 5774635"/>
              <a:gd name="T69" fmla="*/ 4641842 h 5973418"/>
              <a:gd name="T70" fmla="*/ 2703023 w 5774635"/>
              <a:gd name="T71" fmla="*/ 4979793 h 5973418"/>
              <a:gd name="T72" fmla="*/ 2504272 w 5774635"/>
              <a:gd name="T73" fmla="*/ 5337621 h 5973418"/>
              <a:gd name="T74" fmla="*/ 3060776 w 5774635"/>
              <a:gd name="T75" fmla="*/ 5774969 h 5973418"/>
              <a:gd name="T76" fmla="*/ 3199903 w 5774635"/>
              <a:gd name="T77" fmla="*/ 5665632 h 5973418"/>
              <a:gd name="T78" fmla="*/ 3378779 w 5774635"/>
              <a:gd name="T79" fmla="*/ 5486717 h 5973418"/>
              <a:gd name="T80" fmla="*/ 3537780 w 5774635"/>
              <a:gd name="T81" fmla="*/ 5208406 h 5973418"/>
              <a:gd name="T82" fmla="*/ 3825971 w 5774635"/>
              <a:gd name="T83" fmla="*/ 4482807 h 5973418"/>
              <a:gd name="T84" fmla="*/ 4283100 w 5774635"/>
              <a:gd name="T85" fmla="*/ 4184616 h 5973418"/>
              <a:gd name="T86" fmla="*/ 4899230 w 5774635"/>
              <a:gd name="T87" fmla="*/ 3826787 h 5973418"/>
              <a:gd name="T88" fmla="*/ 5028419 w 5774635"/>
              <a:gd name="T89" fmla="*/ 3419258 h 5973418"/>
              <a:gd name="T90" fmla="*/ 5266921 w 5774635"/>
              <a:gd name="T91" fmla="*/ 2594263 h 5973418"/>
              <a:gd name="T92" fmla="*/ 5773738 w 5774635"/>
              <a:gd name="T93" fmla="*/ 1789147 h 5973418"/>
              <a:gd name="T94" fmla="*/ 4948918 w 5774635"/>
              <a:gd name="T95" fmla="*/ 1162946 h 5973418"/>
              <a:gd name="T96" fmla="*/ 4352663 w 5774635"/>
              <a:gd name="T97" fmla="*/ 1153006 h 5973418"/>
              <a:gd name="T98" fmla="*/ 4163848 w 5774635"/>
              <a:gd name="T99" fmla="*/ 934333 h 5973418"/>
              <a:gd name="T100" fmla="*/ 3597406 w 5774635"/>
              <a:gd name="T101" fmla="*/ 1063548 h 5973418"/>
              <a:gd name="T102" fmla="*/ 3666969 w 5774635"/>
              <a:gd name="T103" fmla="*/ 934333 h 5973418"/>
              <a:gd name="T104" fmla="*/ 3388717 w 5774635"/>
              <a:gd name="T105" fmla="*/ 824996 h 5973418"/>
              <a:gd name="T106" fmla="*/ 3498031 w 5774635"/>
              <a:gd name="T107" fmla="*/ 566564 h 5973418"/>
              <a:gd name="T108" fmla="*/ 3289341 w 5774635"/>
              <a:gd name="T109" fmla="*/ 139156 h 59734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774635" h="5973418">
                <a:moveTo>
                  <a:pt x="3289852" y="139148"/>
                </a:moveTo>
                <a:lnTo>
                  <a:pt x="3210339" y="208722"/>
                </a:lnTo>
                <a:lnTo>
                  <a:pt x="3110948" y="447261"/>
                </a:lnTo>
                <a:lnTo>
                  <a:pt x="3011556" y="477079"/>
                </a:lnTo>
                <a:lnTo>
                  <a:pt x="2932043" y="496957"/>
                </a:lnTo>
                <a:lnTo>
                  <a:pt x="2862469" y="506896"/>
                </a:lnTo>
                <a:lnTo>
                  <a:pt x="2812774" y="407505"/>
                </a:lnTo>
                <a:lnTo>
                  <a:pt x="2713382" y="457200"/>
                </a:lnTo>
                <a:lnTo>
                  <a:pt x="2653748" y="437322"/>
                </a:lnTo>
                <a:lnTo>
                  <a:pt x="2663687" y="516835"/>
                </a:lnTo>
                <a:lnTo>
                  <a:pt x="2524539" y="506896"/>
                </a:lnTo>
                <a:lnTo>
                  <a:pt x="2484782" y="526774"/>
                </a:lnTo>
                <a:lnTo>
                  <a:pt x="2464904" y="496957"/>
                </a:lnTo>
                <a:lnTo>
                  <a:pt x="2375452" y="526774"/>
                </a:lnTo>
                <a:lnTo>
                  <a:pt x="2295939" y="526774"/>
                </a:lnTo>
                <a:lnTo>
                  <a:pt x="2236304" y="596348"/>
                </a:lnTo>
                <a:lnTo>
                  <a:pt x="2107095" y="526774"/>
                </a:lnTo>
                <a:lnTo>
                  <a:pt x="2126974" y="437322"/>
                </a:lnTo>
                <a:lnTo>
                  <a:pt x="2057400" y="377687"/>
                </a:lnTo>
                <a:lnTo>
                  <a:pt x="2087217" y="278296"/>
                </a:lnTo>
                <a:lnTo>
                  <a:pt x="2087217" y="208722"/>
                </a:lnTo>
                <a:lnTo>
                  <a:pt x="2097156" y="178905"/>
                </a:lnTo>
                <a:lnTo>
                  <a:pt x="2047461" y="109331"/>
                </a:lnTo>
                <a:lnTo>
                  <a:pt x="2047461" y="19879"/>
                </a:lnTo>
                <a:lnTo>
                  <a:pt x="1967948" y="0"/>
                </a:lnTo>
                <a:lnTo>
                  <a:pt x="1928191" y="89452"/>
                </a:lnTo>
                <a:lnTo>
                  <a:pt x="1838739" y="119270"/>
                </a:lnTo>
                <a:lnTo>
                  <a:pt x="1808922" y="168966"/>
                </a:lnTo>
                <a:lnTo>
                  <a:pt x="1719469" y="168966"/>
                </a:lnTo>
                <a:lnTo>
                  <a:pt x="1630017" y="198783"/>
                </a:lnTo>
                <a:lnTo>
                  <a:pt x="1520687" y="208722"/>
                </a:lnTo>
                <a:lnTo>
                  <a:pt x="1421295" y="149087"/>
                </a:lnTo>
                <a:lnTo>
                  <a:pt x="1441174" y="288235"/>
                </a:lnTo>
                <a:lnTo>
                  <a:pt x="1441174" y="427383"/>
                </a:lnTo>
                <a:lnTo>
                  <a:pt x="1550504" y="437322"/>
                </a:lnTo>
                <a:lnTo>
                  <a:pt x="1431235" y="506896"/>
                </a:lnTo>
                <a:lnTo>
                  <a:pt x="1421295" y="556592"/>
                </a:lnTo>
                <a:lnTo>
                  <a:pt x="1272208" y="596348"/>
                </a:lnTo>
                <a:lnTo>
                  <a:pt x="1182756" y="655983"/>
                </a:lnTo>
                <a:lnTo>
                  <a:pt x="1093304" y="655983"/>
                </a:lnTo>
                <a:lnTo>
                  <a:pt x="1023730" y="596348"/>
                </a:lnTo>
                <a:lnTo>
                  <a:pt x="974035" y="636105"/>
                </a:lnTo>
                <a:lnTo>
                  <a:pt x="983974" y="506896"/>
                </a:lnTo>
                <a:lnTo>
                  <a:pt x="954156" y="487018"/>
                </a:lnTo>
                <a:lnTo>
                  <a:pt x="924339" y="526774"/>
                </a:lnTo>
                <a:lnTo>
                  <a:pt x="874643" y="536713"/>
                </a:lnTo>
                <a:lnTo>
                  <a:pt x="844826" y="496957"/>
                </a:lnTo>
                <a:lnTo>
                  <a:pt x="775252" y="536713"/>
                </a:lnTo>
                <a:lnTo>
                  <a:pt x="665922" y="546652"/>
                </a:lnTo>
                <a:lnTo>
                  <a:pt x="655982" y="626166"/>
                </a:lnTo>
                <a:lnTo>
                  <a:pt x="705678" y="636105"/>
                </a:lnTo>
                <a:lnTo>
                  <a:pt x="705678" y="685800"/>
                </a:lnTo>
                <a:lnTo>
                  <a:pt x="646043" y="675861"/>
                </a:lnTo>
                <a:lnTo>
                  <a:pt x="596348" y="685800"/>
                </a:lnTo>
                <a:lnTo>
                  <a:pt x="616226" y="824948"/>
                </a:lnTo>
                <a:lnTo>
                  <a:pt x="655982" y="884583"/>
                </a:lnTo>
                <a:lnTo>
                  <a:pt x="655982" y="934279"/>
                </a:lnTo>
                <a:lnTo>
                  <a:pt x="606287" y="1411357"/>
                </a:lnTo>
                <a:lnTo>
                  <a:pt x="467139" y="1391479"/>
                </a:lnTo>
                <a:lnTo>
                  <a:pt x="407504" y="1451113"/>
                </a:lnTo>
                <a:lnTo>
                  <a:pt x="168965" y="1500809"/>
                </a:lnTo>
                <a:lnTo>
                  <a:pt x="109330" y="1659835"/>
                </a:lnTo>
                <a:lnTo>
                  <a:pt x="139148" y="1729409"/>
                </a:lnTo>
                <a:lnTo>
                  <a:pt x="29817" y="1769166"/>
                </a:lnTo>
                <a:lnTo>
                  <a:pt x="0" y="1878496"/>
                </a:lnTo>
                <a:lnTo>
                  <a:pt x="129208" y="2126974"/>
                </a:lnTo>
                <a:lnTo>
                  <a:pt x="129208" y="2206487"/>
                </a:lnTo>
                <a:lnTo>
                  <a:pt x="188843" y="2176670"/>
                </a:lnTo>
                <a:lnTo>
                  <a:pt x="268356" y="2266122"/>
                </a:lnTo>
                <a:lnTo>
                  <a:pt x="357808" y="2256183"/>
                </a:lnTo>
                <a:lnTo>
                  <a:pt x="467139" y="2136913"/>
                </a:lnTo>
                <a:lnTo>
                  <a:pt x="506895" y="2325757"/>
                </a:lnTo>
                <a:lnTo>
                  <a:pt x="636104" y="2305879"/>
                </a:lnTo>
                <a:lnTo>
                  <a:pt x="715617" y="2325757"/>
                </a:lnTo>
                <a:lnTo>
                  <a:pt x="815008" y="2395331"/>
                </a:lnTo>
                <a:lnTo>
                  <a:pt x="924339" y="2286000"/>
                </a:lnTo>
                <a:lnTo>
                  <a:pt x="1113182" y="2246244"/>
                </a:lnTo>
                <a:lnTo>
                  <a:pt x="1282148" y="2236305"/>
                </a:lnTo>
                <a:lnTo>
                  <a:pt x="1292087" y="2355574"/>
                </a:lnTo>
                <a:lnTo>
                  <a:pt x="1361661" y="2494722"/>
                </a:lnTo>
                <a:lnTo>
                  <a:pt x="1451113" y="2564296"/>
                </a:lnTo>
                <a:lnTo>
                  <a:pt x="1550504" y="2544418"/>
                </a:lnTo>
                <a:lnTo>
                  <a:pt x="1590261" y="2604052"/>
                </a:lnTo>
                <a:lnTo>
                  <a:pt x="1620078" y="2594113"/>
                </a:lnTo>
                <a:lnTo>
                  <a:pt x="1679713" y="2653748"/>
                </a:lnTo>
                <a:lnTo>
                  <a:pt x="1779104" y="2713383"/>
                </a:lnTo>
                <a:lnTo>
                  <a:pt x="1918252" y="2703444"/>
                </a:lnTo>
                <a:lnTo>
                  <a:pt x="1997765" y="2782957"/>
                </a:lnTo>
                <a:lnTo>
                  <a:pt x="2017643" y="2961861"/>
                </a:lnTo>
                <a:lnTo>
                  <a:pt x="1977887" y="3031435"/>
                </a:lnTo>
                <a:lnTo>
                  <a:pt x="2067339" y="3150705"/>
                </a:lnTo>
                <a:lnTo>
                  <a:pt x="2256182" y="3130826"/>
                </a:lnTo>
                <a:lnTo>
                  <a:pt x="2315817" y="3140766"/>
                </a:lnTo>
                <a:lnTo>
                  <a:pt x="2305878" y="3339548"/>
                </a:lnTo>
                <a:lnTo>
                  <a:pt x="2415208" y="3429000"/>
                </a:lnTo>
                <a:lnTo>
                  <a:pt x="2355574" y="3707296"/>
                </a:lnTo>
                <a:lnTo>
                  <a:pt x="2395330" y="3876261"/>
                </a:lnTo>
                <a:lnTo>
                  <a:pt x="2345635" y="4025348"/>
                </a:lnTo>
                <a:lnTo>
                  <a:pt x="2713382" y="4055166"/>
                </a:lnTo>
                <a:lnTo>
                  <a:pt x="2763078" y="4303644"/>
                </a:lnTo>
                <a:lnTo>
                  <a:pt x="2822713" y="4323522"/>
                </a:lnTo>
                <a:lnTo>
                  <a:pt x="2882348" y="4283766"/>
                </a:lnTo>
                <a:lnTo>
                  <a:pt x="2932043" y="4333461"/>
                </a:lnTo>
                <a:lnTo>
                  <a:pt x="2902226" y="4591879"/>
                </a:lnTo>
                <a:lnTo>
                  <a:pt x="2981739" y="4641574"/>
                </a:lnTo>
                <a:lnTo>
                  <a:pt x="2991678" y="4760844"/>
                </a:lnTo>
                <a:lnTo>
                  <a:pt x="2951922" y="4870174"/>
                </a:lnTo>
                <a:lnTo>
                  <a:pt x="2703443" y="4979505"/>
                </a:lnTo>
                <a:lnTo>
                  <a:pt x="2584174" y="5218044"/>
                </a:lnTo>
                <a:lnTo>
                  <a:pt x="2395330" y="5347252"/>
                </a:lnTo>
                <a:lnTo>
                  <a:pt x="2504661" y="5337313"/>
                </a:lnTo>
                <a:lnTo>
                  <a:pt x="2653748" y="5506279"/>
                </a:lnTo>
                <a:lnTo>
                  <a:pt x="2753139" y="5456583"/>
                </a:lnTo>
                <a:lnTo>
                  <a:pt x="3061252" y="5774635"/>
                </a:lnTo>
                <a:lnTo>
                  <a:pt x="3011556" y="5973418"/>
                </a:lnTo>
                <a:lnTo>
                  <a:pt x="3160643" y="5824331"/>
                </a:lnTo>
                <a:lnTo>
                  <a:pt x="3200400" y="5665305"/>
                </a:lnTo>
                <a:lnTo>
                  <a:pt x="3349487" y="5406887"/>
                </a:lnTo>
                <a:lnTo>
                  <a:pt x="3419061" y="5377070"/>
                </a:lnTo>
                <a:lnTo>
                  <a:pt x="3379304" y="5486400"/>
                </a:lnTo>
                <a:lnTo>
                  <a:pt x="3279913" y="5655366"/>
                </a:lnTo>
                <a:lnTo>
                  <a:pt x="3498574" y="5396948"/>
                </a:lnTo>
                <a:lnTo>
                  <a:pt x="3538330" y="5208105"/>
                </a:lnTo>
                <a:lnTo>
                  <a:pt x="3747052" y="4969566"/>
                </a:lnTo>
                <a:lnTo>
                  <a:pt x="3727174" y="4591879"/>
                </a:lnTo>
                <a:lnTo>
                  <a:pt x="3826565" y="4482548"/>
                </a:lnTo>
                <a:lnTo>
                  <a:pt x="4114800" y="4293705"/>
                </a:lnTo>
                <a:lnTo>
                  <a:pt x="4144617" y="4303644"/>
                </a:lnTo>
                <a:lnTo>
                  <a:pt x="4283765" y="4184374"/>
                </a:lnTo>
                <a:lnTo>
                  <a:pt x="4691269" y="4114800"/>
                </a:lnTo>
                <a:lnTo>
                  <a:pt x="4790661" y="4015409"/>
                </a:lnTo>
                <a:lnTo>
                  <a:pt x="4899991" y="3826566"/>
                </a:lnTo>
                <a:lnTo>
                  <a:pt x="4999382" y="3677479"/>
                </a:lnTo>
                <a:lnTo>
                  <a:pt x="5019261" y="3558209"/>
                </a:lnTo>
                <a:lnTo>
                  <a:pt x="5029200" y="3419061"/>
                </a:lnTo>
                <a:lnTo>
                  <a:pt x="5108713" y="3309731"/>
                </a:lnTo>
                <a:lnTo>
                  <a:pt x="5158408" y="2683566"/>
                </a:lnTo>
                <a:lnTo>
                  <a:pt x="5267739" y="2594113"/>
                </a:lnTo>
                <a:lnTo>
                  <a:pt x="5426765" y="2305879"/>
                </a:lnTo>
                <a:lnTo>
                  <a:pt x="5665304" y="2107096"/>
                </a:lnTo>
                <a:lnTo>
                  <a:pt x="5774635" y="1789044"/>
                </a:lnTo>
                <a:lnTo>
                  <a:pt x="5665304" y="1500809"/>
                </a:lnTo>
                <a:lnTo>
                  <a:pt x="5327374" y="1421296"/>
                </a:lnTo>
                <a:lnTo>
                  <a:pt x="4949687" y="1162879"/>
                </a:lnTo>
                <a:lnTo>
                  <a:pt x="4731026" y="1192696"/>
                </a:lnTo>
                <a:lnTo>
                  <a:pt x="4482548" y="1093305"/>
                </a:lnTo>
                <a:lnTo>
                  <a:pt x="4353339" y="1152939"/>
                </a:lnTo>
                <a:lnTo>
                  <a:pt x="4273826" y="954157"/>
                </a:lnTo>
                <a:lnTo>
                  <a:pt x="4174435" y="1023731"/>
                </a:lnTo>
                <a:lnTo>
                  <a:pt x="4164495" y="934279"/>
                </a:lnTo>
                <a:lnTo>
                  <a:pt x="3816626" y="864705"/>
                </a:lnTo>
                <a:lnTo>
                  <a:pt x="3667539" y="993913"/>
                </a:lnTo>
                <a:lnTo>
                  <a:pt x="3597965" y="1063487"/>
                </a:lnTo>
                <a:lnTo>
                  <a:pt x="3597965" y="993913"/>
                </a:lnTo>
                <a:lnTo>
                  <a:pt x="3518452" y="993913"/>
                </a:lnTo>
                <a:lnTo>
                  <a:pt x="3667539" y="934279"/>
                </a:lnTo>
                <a:lnTo>
                  <a:pt x="3737113" y="795131"/>
                </a:lnTo>
                <a:lnTo>
                  <a:pt x="3538330" y="765313"/>
                </a:lnTo>
                <a:lnTo>
                  <a:pt x="3389243" y="824948"/>
                </a:lnTo>
                <a:lnTo>
                  <a:pt x="3349487" y="874644"/>
                </a:lnTo>
                <a:lnTo>
                  <a:pt x="3349487" y="795131"/>
                </a:lnTo>
                <a:lnTo>
                  <a:pt x="3498574" y="566531"/>
                </a:lnTo>
                <a:lnTo>
                  <a:pt x="3468756" y="467139"/>
                </a:lnTo>
                <a:lnTo>
                  <a:pt x="3419061" y="457200"/>
                </a:lnTo>
                <a:lnTo>
                  <a:pt x="3289852" y="139148"/>
                </a:lnTo>
                <a:close/>
              </a:path>
            </a:pathLst>
          </a:custGeom>
          <a:solidFill>
            <a:srgbClr val="00A0C6"/>
          </a:solidFill>
          <a:ln w="76200" cmpd="sng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4774889" y="5767177"/>
            <a:ext cx="7760360" cy="256267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PIB-PRODUCTO INTERNO BRUTO: </a:t>
            </a:r>
            <a:br>
              <a:rPr lang="es-ES" sz="4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U$ 2,02 BILLONES</a:t>
            </a:r>
            <a:endParaRPr lang="pt-BR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IBGE-2017 (1 USD = R$ 3,26)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2498571" y="4403091"/>
            <a:ext cx="8701652" cy="1940561"/>
          </a:xfrm>
          <a:prstGeom prst="rect">
            <a:avLst/>
          </a:prstGeom>
          <a:noFill/>
        </p:spPr>
        <p:txBody>
          <a:bodyPr vert="horz" wrap="none" lIns="0" tIns="635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cs typeface="Times New Roman"/>
            </a:endParaRPr>
          </a:p>
          <a:p>
            <a:pPr marL="42989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cs typeface="Arial"/>
              </a:rPr>
              <a:t>POBLACIÓN</a:t>
            </a:r>
            <a:r>
              <a:rPr sz="3200" b="1" dirty="0" smtClean="0">
                <a:solidFill>
                  <a:srgbClr val="FFFFFF"/>
                </a:solidFill>
                <a:cs typeface="Arial"/>
              </a:rPr>
              <a:t>:</a:t>
            </a:r>
            <a:r>
              <a:rPr lang="pt-BR" sz="36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sz="4000" b="1" dirty="0" smtClean="0">
                <a:solidFill>
                  <a:srgbClr val="FFFFFF"/>
                </a:solidFill>
                <a:cs typeface="Trebuchet MS"/>
              </a:rPr>
              <a:t>207.660.929</a:t>
            </a:r>
            <a:r>
              <a:rPr lang="pt-BR" sz="3600" b="1" dirty="0" smtClean="0">
                <a:solidFill>
                  <a:srgbClr val="FFFFFF"/>
                </a:solidFill>
                <a:cs typeface="Trebuchet MS"/>
              </a:rPr>
              <a:t> </a:t>
            </a:r>
            <a:r>
              <a:rPr sz="3200" b="1" dirty="0" smtClean="0">
                <a:solidFill>
                  <a:srgbClr val="FFFFFF"/>
                </a:solidFill>
                <a:cs typeface="Trebuchet MS"/>
              </a:rPr>
              <a:t>DE </a:t>
            </a:r>
            <a:r>
              <a:rPr sz="3200" b="1" dirty="0">
                <a:solidFill>
                  <a:srgbClr val="FFFFFF"/>
                </a:solidFill>
                <a:cs typeface="Trebuchet MS"/>
              </a:rPr>
              <a:t>HABITANTES</a:t>
            </a:r>
            <a:endParaRPr sz="3200" dirty="0">
              <a:cs typeface="Trebuchet MS"/>
            </a:endParaRPr>
          </a:p>
          <a:p>
            <a:pPr marL="466090">
              <a:lnSpc>
                <a:spcPct val="100000"/>
              </a:lnSpc>
              <a:spcBef>
                <a:spcPts val="1310"/>
              </a:spcBef>
            </a:pPr>
            <a:r>
              <a:rPr sz="1800" dirty="0">
                <a:solidFill>
                  <a:srgbClr val="FFFFFF"/>
                </a:solidFill>
                <a:cs typeface="Calibri"/>
              </a:rPr>
              <a:t>Fuente: IBGE-2017</a:t>
            </a:r>
            <a:endParaRPr lang="en-US" sz="18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16826" y="7538085"/>
            <a:ext cx="8931276" cy="3926967"/>
          </a:xfrm>
          <a:prstGeom prst="rect">
            <a:avLst/>
          </a:prstGeom>
          <a:noFill/>
        </p:spPr>
        <p:txBody>
          <a:bodyPr vert="horz" wrap="none" lIns="0" tIns="635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200" b="1" dirty="0">
              <a:cs typeface="Times New Roman"/>
            </a:endParaRPr>
          </a:p>
          <a:p>
            <a:pPr marL="429895" marR="1067435">
              <a:lnSpc>
                <a:spcPct val="101000"/>
              </a:lnSpc>
            </a:pPr>
            <a:r>
              <a:rPr sz="3200" b="1" dirty="0">
                <a:solidFill>
                  <a:srgbClr val="FFFFFF"/>
                </a:solidFill>
                <a:cs typeface="Arial"/>
              </a:rPr>
              <a:t>NÚMERO DE TELÉFONOS  </a:t>
            </a:r>
            <a:r>
              <a:rPr lang="en-US" sz="3200" b="1" dirty="0">
                <a:solidFill>
                  <a:srgbClr val="FFFFFF"/>
                </a:solidFill>
                <a:cs typeface="Arial"/>
              </a:rPr>
              <a:t/>
            </a:r>
            <a:br>
              <a:rPr lang="en-US" sz="3200" b="1" dirty="0">
                <a:solidFill>
                  <a:srgbClr val="FFFFFF"/>
                </a:solidFill>
                <a:cs typeface="Arial"/>
              </a:rPr>
            </a:br>
            <a:r>
              <a:rPr sz="3200" b="1" dirty="0">
                <a:solidFill>
                  <a:srgbClr val="FFFFFF"/>
                </a:solidFill>
                <a:cs typeface="Arial"/>
              </a:rPr>
              <a:t>CELULARES/MÓVILES:</a:t>
            </a:r>
            <a:r>
              <a:rPr sz="3600" b="1" dirty="0">
                <a:solidFill>
                  <a:srgbClr val="FFFFFF"/>
                </a:solidFill>
                <a:cs typeface="Arial"/>
              </a:rPr>
              <a:t> </a:t>
            </a:r>
            <a:r>
              <a:rPr sz="2450" b="1" dirty="0">
                <a:solidFill>
                  <a:srgbClr val="FFFFFF"/>
                </a:solidFill>
                <a:cs typeface="Arial"/>
              </a:rPr>
              <a:t> </a:t>
            </a:r>
            <a:r>
              <a:rPr lang="pt-BR" sz="2450" b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sz="4400" b="1" dirty="0" smtClean="0">
                <a:solidFill>
                  <a:srgbClr val="FFFFFF"/>
                </a:solidFill>
                <a:cs typeface="Trebuchet MS"/>
              </a:rPr>
              <a:t>235.786.195</a:t>
            </a:r>
            <a:endParaRPr sz="4400" b="1" dirty="0"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b="1" dirty="0">
              <a:cs typeface="Times New Roman"/>
            </a:endParaRPr>
          </a:p>
          <a:p>
            <a:pPr marL="429895">
              <a:lnSpc>
                <a:spcPct val="100000"/>
              </a:lnSpc>
            </a:pPr>
            <a:r>
              <a:rPr sz="4000" b="1" dirty="0">
                <a:solidFill>
                  <a:srgbClr val="FFFFFF"/>
                </a:solidFill>
                <a:cs typeface="Trebuchet MS"/>
              </a:rPr>
              <a:t>61,56%</a:t>
            </a:r>
            <a:r>
              <a:rPr sz="3600" b="1" dirty="0">
                <a:solidFill>
                  <a:srgbClr val="FFFFFF"/>
                </a:solidFill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cs typeface="Arial"/>
              </a:rPr>
              <a:t>PREPAGOS</a:t>
            </a:r>
            <a:endParaRPr sz="3200" b="1" dirty="0">
              <a:cs typeface="Arial"/>
            </a:endParaRPr>
          </a:p>
          <a:p>
            <a:pPr marL="429895">
              <a:lnSpc>
                <a:spcPct val="100000"/>
              </a:lnSpc>
              <a:spcBef>
                <a:spcPts val="30"/>
              </a:spcBef>
            </a:pPr>
            <a:r>
              <a:rPr sz="4000" b="1" dirty="0">
                <a:solidFill>
                  <a:srgbClr val="FFFFFF"/>
                </a:solidFill>
                <a:cs typeface="Trebuchet MS"/>
              </a:rPr>
              <a:t>38,44%</a:t>
            </a:r>
            <a:r>
              <a:rPr sz="3600" b="1" dirty="0">
                <a:solidFill>
                  <a:srgbClr val="FFFFFF"/>
                </a:solidFill>
                <a:cs typeface="Trebuchet MS"/>
              </a:rPr>
              <a:t> </a:t>
            </a:r>
            <a:r>
              <a:rPr sz="3200" b="1" dirty="0">
                <a:solidFill>
                  <a:srgbClr val="FFFFFF"/>
                </a:solidFill>
                <a:cs typeface="Arial"/>
              </a:rPr>
              <a:t>POSTPAGOS</a:t>
            </a:r>
            <a:endParaRPr sz="3200" b="1" dirty="0">
              <a:cs typeface="Arial"/>
            </a:endParaRPr>
          </a:p>
          <a:p>
            <a:pPr marL="466090">
              <a:lnSpc>
                <a:spcPct val="100000"/>
              </a:lnSpc>
              <a:spcBef>
                <a:spcPts val="1585"/>
              </a:spcBef>
            </a:pPr>
            <a:r>
              <a:rPr sz="1800" b="1" dirty="0">
                <a:solidFill>
                  <a:srgbClr val="FFFFFF"/>
                </a:solidFill>
                <a:cs typeface="Calibri"/>
              </a:rPr>
              <a:t>Fuente: Anatel</a:t>
            </a:r>
            <a:endParaRPr sz="1800" b="1" dirty="0"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358719" y="9036746"/>
            <a:ext cx="6460508" cy="2680970"/>
          </a:xfrm>
          <a:prstGeom prst="rect">
            <a:avLst/>
          </a:prstGeom>
          <a:noFill/>
        </p:spPr>
        <p:txBody>
          <a:bodyPr vert="horz" wrap="none" lIns="0" tIns="254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250" b="1" dirty="0">
              <a:solidFill>
                <a:schemeClr val="bg1"/>
              </a:solidFill>
              <a:cs typeface="Times New Roman"/>
            </a:endParaRPr>
          </a:p>
          <a:p>
            <a:pPr marL="429895"/>
            <a:r>
              <a:rPr lang="en-US" sz="3200" b="1" dirty="0" smtClean="0">
                <a:solidFill>
                  <a:schemeClr val="bg1"/>
                </a:solidFill>
              </a:rPr>
              <a:t>SMARTPHONES – </a:t>
            </a:r>
            <a:r>
              <a:rPr lang="en-US" sz="4000" b="1" dirty="0">
                <a:solidFill>
                  <a:schemeClr val="bg1"/>
                </a:solidFill>
              </a:rPr>
              <a:t>58,53% </a:t>
            </a:r>
            <a:endParaRPr lang="pt-BR" sz="4000" dirty="0">
              <a:solidFill>
                <a:schemeClr val="bg1"/>
              </a:solidFill>
            </a:endParaRPr>
          </a:p>
          <a:p>
            <a:pPr marL="466090" marR="1666239">
              <a:lnSpc>
                <a:spcPct val="100000"/>
              </a:lnSpc>
              <a:spcBef>
                <a:spcPts val="1870"/>
              </a:spcBef>
            </a:pPr>
            <a:r>
              <a:rPr sz="1600" b="1" dirty="0" smtClean="0">
                <a:solidFill>
                  <a:schemeClr val="bg1"/>
                </a:solidFill>
                <a:cs typeface="Calibri"/>
              </a:rPr>
              <a:t>Fuente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: </a:t>
            </a:r>
            <a:r>
              <a:rPr lang="pt-BR" sz="1600" b="1" dirty="0">
                <a:solidFill>
                  <a:schemeClr val="bg1"/>
                </a:solidFill>
                <a:cs typeface="Calibri"/>
              </a:rPr>
              <a:t>Pesquisa IBGE – Fev. 2018</a:t>
            </a:r>
            <a:endParaRPr sz="16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3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488" y="4425725"/>
            <a:ext cx="15688748" cy="916222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239428" y="2686709"/>
            <a:ext cx="1584000" cy="1584000"/>
          </a:xfrm>
          <a:prstGeom prst="ellipse">
            <a:avLst/>
          </a:prstGeom>
          <a:solidFill>
            <a:srgbClr val="1522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1"/>
          <p:cNvSpPr txBox="1"/>
          <p:nvPr/>
        </p:nvSpPr>
        <p:spPr>
          <a:xfrm>
            <a:off x="3565202" y="1194308"/>
            <a:ext cx="16597318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1A2434"/>
                </a:solidFill>
                <a:latin typeface="Helvetica"/>
                <a:cs typeface="Helvetica"/>
              </a:rPr>
              <a:t>TRANSACCIONES BANCARIAS POR CANALES DE DISTRIBUCIÓN</a:t>
            </a:r>
            <a:endParaRPr lang="es-ES" sz="7200" b="1" dirty="0">
              <a:solidFill>
                <a:srgbClr val="1A2434"/>
              </a:solidFill>
              <a:latin typeface="Helvetica"/>
              <a:cs typeface="Helvetica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377383" y="5336990"/>
            <a:ext cx="757027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600" b="1" dirty="0"/>
              <a:t>3</a:t>
            </a:r>
            <a:r>
              <a:rPr lang="es-ES" sz="9600" b="1" dirty="0" smtClean="0"/>
              <a:t>6%</a:t>
            </a:r>
            <a:r>
              <a:rPr lang="es-ES" sz="6000" b="1" dirty="0" smtClean="0"/>
              <a:t> </a:t>
            </a:r>
            <a:r>
              <a:rPr lang="es-ES" sz="4000" dirty="0"/>
              <a:t>es la participación </a:t>
            </a:r>
            <a:r>
              <a:rPr lang="es-ES" sz="4000" dirty="0" smtClean="0"/>
              <a:t>del </a:t>
            </a:r>
            <a:r>
              <a:rPr lang="es-ES" sz="4000" dirty="0" err="1" smtClean="0"/>
              <a:t>mobile</a:t>
            </a:r>
            <a:r>
              <a:rPr lang="es-ES" sz="4000" dirty="0" smtClean="0"/>
              <a:t> banking </a:t>
            </a:r>
            <a:r>
              <a:rPr lang="es-ES" sz="4000" dirty="0"/>
              <a:t>en el </a:t>
            </a:r>
            <a:r>
              <a:rPr lang="es-ES" sz="4000" dirty="0" smtClean="0"/>
              <a:t>volumen total </a:t>
            </a:r>
            <a:r>
              <a:rPr lang="es-ES" sz="4000" dirty="0"/>
              <a:t>de transacciones realizadas en </a:t>
            </a:r>
            <a:r>
              <a:rPr lang="es-ES" sz="4000" dirty="0" smtClean="0"/>
              <a:t>2017</a:t>
            </a:r>
            <a:endParaRPr lang="es-ES" sz="4000" dirty="0"/>
          </a:p>
        </p:txBody>
      </p:sp>
      <p:sp>
        <p:nvSpPr>
          <p:cNvPr id="12" name="Chave direita 11"/>
          <p:cNvSpPr/>
          <p:nvPr/>
        </p:nvSpPr>
        <p:spPr>
          <a:xfrm>
            <a:off x="14921054" y="5761287"/>
            <a:ext cx="927453" cy="1964826"/>
          </a:xfrm>
          <a:prstGeom prst="rightBrace">
            <a:avLst/>
          </a:prstGeom>
          <a:effectLst>
            <a:outerShdw blurRad="40000" dist="20000" dir="5400000" rotWithShape="0">
              <a:schemeClr val="tx2">
                <a:lumMod val="7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2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79502" y="988568"/>
            <a:ext cx="20821973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7000" b="1" dirty="0" smtClean="0">
                <a:solidFill>
                  <a:srgbClr val="1A2434"/>
                </a:solidFill>
                <a:latin typeface="Helvetica"/>
                <a:cs typeface="Helvetica"/>
              </a:rPr>
              <a:t>LIQUIDACIÓN </a:t>
            </a:r>
            <a:r>
              <a:rPr lang="es-ES" sz="7000" b="1" dirty="0">
                <a:solidFill>
                  <a:srgbClr val="1A2434"/>
                </a:solidFill>
                <a:latin typeface="Helvetica"/>
                <a:cs typeface="Helvetica"/>
              </a:rPr>
              <a:t>CENTRALIZADA DE LOS </a:t>
            </a:r>
            <a:r>
              <a:rPr lang="es-ES" sz="7000" b="1" dirty="0" smtClean="0">
                <a:solidFill>
                  <a:srgbClr val="1A2434"/>
                </a:solidFill>
                <a:latin typeface="Helvetica"/>
                <a:cs typeface="Helvetica"/>
              </a:rPr>
              <a:t>BOLETOS</a:t>
            </a:r>
            <a:r>
              <a:rPr lang="es-ES" sz="7000" b="1" dirty="0" smtClean="0">
                <a:solidFill>
                  <a:srgbClr val="1A2434"/>
                </a:solidFill>
                <a:latin typeface="Helvetica"/>
                <a:cs typeface="Helvetica"/>
              </a:rPr>
              <a:t> </a:t>
            </a:r>
            <a:r>
              <a:rPr lang="es-ES" sz="7000" b="1" dirty="0">
                <a:solidFill>
                  <a:srgbClr val="1A2434"/>
                </a:solidFill>
                <a:latin typeface="Helvetica"/>
                <a:cs typeface="Helvetica"/>
              </a:rPr>
              <a:t>DE PAGO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785332" y="81728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" y="4355171"/>
            <a:ext cx="13447088" cy="8754697"/>
          </a:xfrm>
          <a:prstGeom prst="rect">
            <a:avLst/>
          </a:prstGeom>
          <a:noFill/>
        </p:spPr>
      </p:pic>
      <p:sp>
        <p:nvSpPr>
          <p:cNvPr id="6" name="Elipse 5"/>
          <p:cNvSpPr/>
          <p:nvPr/>
        </p:nvSpPr>
        <p:spPr>
          <a:xfrm>
            <a:off x="2239428" y="2686709"/>
            <a:ext cx="1584000" cy="1584000"/>
          </a:xfrm>
          <a:prstGeom prst="ellipse">
            <a:avLst/>
          </a:prstGeom>
          <a:solidFill>
            <a:srgbClr val="1522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ângulo 6"/>
          <p:cNvSpPr/>
          <p:nvPr/>
        </p:nvSpPr>
        <p:spPr>
          <a:xfrm>
            <a:off x="660412" y="13160262"/>
            <a:ext cx="2538070" cy="425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i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Fonte: Febraban</a:t>
            </a:r>
            <a:endParaRPr lang="pt-BR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110691" y="5384919"/>
            <a:ext cx="1086500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Posibilidad de pago de boleto vencido en cualquier canal de recepción del Banco (en cualquier banco);</a:t>
            </a:r>
            <a:endParaRPr lang="pt-BR" sz="32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Aún más seguridad en el pago, con doble control contra los fraudes;</a:t>
            </a:r>
            <a:endParaRPr lang="pt-BR" sz="32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Redução de inconsistências de pagamento (e pagamento em duplicidade); 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Fim da necessidade da emissão da 2ª via do boleto para pagamento</a:t>
            </a:r>
            <a:endParaRPr lang="es-E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142052" y="4316429"/>
            <a:ext cx="11136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4400" kern="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Mitigación del riesgo e </a:t>
            </a:r>
            <a:r>
              <a:rPr lang="es-ES" sz="4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mayor conveniencia </a:t>
            </a:r>
            <a:endParaRPr lang="es-ES" sz="4400" kern="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65202" y="1194308"/>
            <a:ext cx="720185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1A2434"/>
                </a:solidFill>
                <a:latin typeface="Helvetica"/>
                <a:cs typeface="Helvetica"/>
              </a:rPr>
              <a:t>Fintechs</a:t>
            </a:r>
            <a:endParaRPr lang="es-ES" sz="7200" b="1" dirty="0">
              <a:solidFill>
                <a:srgbClr val="1A2434"/>
              </a:solidFill>
              <a:latin typeface="Helvetica"/>
              <a:cs typeface="Helvetica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90" y="2565923"/>
            <a:ext cx="2476526" cy="247652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876036" y="2872473"/>
            <a:ext cx="18121885" cy="4879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mundo</a:t>
            </a:r>
            <a:endParaRPr lang="pt-B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Fintechs continúa liderando la innovación en la industria bancaria al enfocarse más en la experiencia del cliente. Los bancos se enfrentan a una serie de opciones: replicar lo que están haciendo los </a:t>
            </a:r>
            <a:r>
              <a:rPr lang="es-ES" sz="4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fintechs</a:t>
            </a:r>
            <a:r>
              <a:rPr lang="es-E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responder con soluciones igualmente innovadoras, ser más simbióticos y menos competitivos, o buscar una combinación de estas estrategias que se ajusten a sus capacidades únicas y posiciones de mercado</a:t>
            </a:r>
            <a:endParaRPr lang="es-E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" y="8173503"/>
            <a:ext cx="2443915" cy="244391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865119" y="8836807"/>
            <a:ext cx="14752320" cy="46834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4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Brasil</a:t>
            </a:r>
            <a:endParaRPr lang="pt-B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ES" sz="4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fintechs</a:t>
            </a:r>
            <a:r>
              <a:rPr lang="es-E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Brasil, </a:t>
            </a:r>
            <a:r>
              <a:rPr lang="es-ES" sz="4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startups</a:t>
            </a:r>
            <a:r>
              <a:rPr lang="es-E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dedicadas al segmento financiero, llegaron para dejar en el pasado la ineficacia de los bancos. Enfocadas en servicios como medios de pago, préstamos, financiamiento colectivo, inversiones, </a:t>
            </a:r>
            <a:r>
              <a:rPr lang="es-ES" sz="4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bitcoins</a:t>
            </a:r>
            <a:r>
              <a:rPr lang="es-ES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banco online, etc., prometen democratizar el acceso a servicios antes protegidos por barreras burocráticas.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47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65202" y="1194308"/>
            <a:ext cx="720185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sz="7200" b="1" dirty="0"/>
              <a:t>OPEN BANKING</a:t>
            </a:r>
            <a:endParaRPr lang="pt-BR" sz="7200" b="1" dirty="0"/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49" y="2811780"/>
            <a:ext cx="8661517" cy="108229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752485" y="12860099"/>
            <a:ext cx="1367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Cerrado</a:t>
            </a:r>
            <a:endParaRPr lang="es-ES" sz="28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368" y="10850988"/>
            <a:ext cx="1558636" cy="172394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9732" y="1156300"/>
            <a:ext cx="1218341" cy="128339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2370561" y="2345347"/>
            <a:ext cx="130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/>
              <a:t>A</a:t>
            </a:r>
            <a:r>
              <a:rPr lang="es-ES" sz="2800" b="1" dirty="0" smtClean="0"/>
              <a:t>bierto</a:t>
            </a:r>
            <a:endParaRPr lang="es-ES" sz="2800" b="1" dirty="0"/>
          </a:p>
        </p:txBody>
      </p:sp>
      <p:sp>
        <p:nvSpPr>
          <p:cNvPr id="11" name="Retângulo 10"/>
          <p:cNvSpPr/>
          <p:nvPr/>
        </p:nvSpPr>
        <p:spPr>
          <a:xfrm>
            <a:off x="-35967" y="4283809"/>
            <a:ext cx="10076033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año 2018 trajo la </a:t>
            </a:r>
            <a:r>
              <a:rPr lang="es-E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aceleración</a:t>
            </a:r>
            <a:r>
              <a:rPr lang="es-ES" sz="3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un proceso que ya venía ganando cuerpo en el mercado financiero, </a:t>
            </a:r>
            <a:r>
              <a:rPr lang="es-ES" sz="3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</a:t>
            </a:r>
            <a:r>
              <a:rPr lang="es-ES" sz="3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 después de la efectividad de la directiva PSD2 (Nueva Directiva de Servicios de Pago) en Europa y la reglamentación de Open Banking </a:t>
            </a:r>
            <a:endParaRPr lang="es-ES" sz="39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39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3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Reino Unido. </a:t>
            </a:r>
            <a:endParaRPr lang="es-ES" sz="3900" b="1" dirty="0"/>
          </a:p>
        </p:txBody>
      </p:sp>
      <p:sp>
        <p:nvSpPr>
          <p:cNvPr id="12" name="Retângulo 11"/>
          <p:cNvSpPr/>
          <p:nvPr/>
        </p:nvSpPr>
        <p:spPr>
          <a:xfrm>
            <a:off x="13909824" y="1090912"/>
            <a:ext cx="10363051" cy="674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Brasil, a pesar de no tener una reglamentación similar en vigor, grandes bancos se adelantan y trabajan con ofertas relacionadas con el Open Banking en el mercado, aun sin la obligatoriedad de la apertura de sus API. </a:t>
            </a:r>
            <a:endParaRPr lang="es-ES" sz="32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 </a:t>
            </a:r>
            <a:r>
              <a:rPr lang="es-E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ejemplo tenemos el Banco do Brasil y la Cuenta </a:t>
            </a:r>
            <a:r>
              <a:rPr lang="es-E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Azul, </a:t>
            </a:r>
            <a:r>
              <a:rPr lang="es-E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 según el propio banco fue "la primera operación estructurada de Open Banking en Brasil". </a:t>
            </a:r>
            <a:endParaRPr lang="es-ES" sz="32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</a:t>
            </a:r>
            <a:r>
              <a:rPr lang="es-E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Banco Original lanzó una plataforma de Open Banking que permitió la integración de aplicaciones y redes sociales con los servicios del banco y hizo disponibles </a:t>
            </a:r>
            <a:r>
              <a:rPr lang="es-E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APIs</a:t>
            </a:r>
            <a:r>
              <a:rPr lang="es-E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realizar operaciones en las cuentas de los clientes.</a:t>
            </a:r>
            <a:endParaRPr lang="pt-BR" sz="3200" b="1" dirty="0">
              <a:solidFill>
                <a:srgbClr val="000000"/>
              </a:solidFill>
              <a:effectLst/>
              <a:latin typeface="Minion Pro"/>
              <a:ea typeface="Times New Roman" panose="02020603050405020304" pitchFamily="18" charset="0"/>
              <a:cs typeface="Minion Pro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983480" y="8243575"/>
            <a:ext cx="189052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mayoría de las </a:t>
            </a:r>
            <a:r>
              <a:rPr lang="es-ES" sz="44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grandes                            instituciones </a:t>
            </a:r>
            <a:r>
              <a:rPr lang="es-ES" sz="4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todavía se posiciona de una </a:t>
            </a:r>
            <a:r>
              <a:rPr lang="es-ES" sz="44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 conservadora </a:t>
            </a:r>
            <a:r>
              <a:rPr lang="es-ES" sz="4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44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relación </a:t>
            </a:r>
            <a:r>
              <a:rPr lang="es-ES" sz="4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 adopción del </a:t>
            </a:r>
            <a:r>
              <a:rPr lang="es-ES" sz="4400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                                         Banking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2187" y="10326330"/>
            <a:ext cx="4273222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9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desconocer los efectos en sus marcas cuando el producto es comercializado en canal de </a:t>
            </a:r>
            <a:r>
              <a:rPr lang="es-ES" sz="29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terceros… </a:t>
            </a:r>
            <a:endParaRPr lang="es-ES" sz="2900" b="1" dirty="0">
              <a:solidFill>
                <a:srgbClr val="0000FF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4507573" y="10338829"/>
            <a:ext cx="4273222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9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…o </a:t>
            </a:r>
            <a:r>
              <a:rPr lang="es-ES" sz="29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temores sobre los potenciales impactos de responsabilidad </a:t>
            </a:r>
            <a:r>
              <a:rPr lang="es-ES" sz="29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endParaRPr lang="es-ES" sz="2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96705" y="1194308"/>
            <a:ext cx="1371679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1A2434"/>
                </a:solidFill>
                <a:latin typeface="Helvetica"/>
                <a:cs typeface="Helvetica"/>
              </a:rPr>
              <a:t>P2P </a:t>
            </a:r>
            <a:r>
              <a:rPr lang="es-ES" sz="7200" b="1" dirty="0">
                <a:solidFill>
                  <a:srgbClr val="1A2434"/>
                </a:solidFill>
                <a:latin typeface="Helvetica"/>
                <a:cs typeface="Helvetica"/>
              </a:rPr>
              <a:t>– PAGOS INSTANTÁNEOS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80" y="3943752"/>
            <a:ext cx="17819068" cy="982276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6087" y="10211300"/>
            <a:ext cx="4753093" cy="27392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Fase exploratoria: 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 </a:t>
            </a:r>
          </a:p>
          <a:p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211907" y="4690869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Austrália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Bahrein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China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Suécia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USA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Hong Kong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Coréia do Sul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Índia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Reino Unido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0419948" y="4845649"/>
            <a:ext cx="36560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Tailândia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Singapura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SEPA (EUR)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México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Japão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Suíça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África do Sul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Dinamarca</a:t>
            </a:r>
          </a:p>
        </p:txBody>
      </p:sp>
      <p:sp>
        <p:nvSpPr>
          <p:cNvPr id="11" name="CuadroTexto 1"/>
          <p:cNvSpPr txBox="1"/>
          <p:nvPr/>
        </p:nvSpPr>
        <p:spPr>
          <a:xfrm>
            <a:off x="12035315" y="5655781"/>
            <a:ext cx="335971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</a:rPr>
              <a:t>ISO20022</a:t>
            </a:r>
            <a:endParaRPr lang="es-ES_trad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11703371" y="6624421"/>
            <a:ext cx="369166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</a:rPr>
              <a:t>CERTEZA de LA LIQUIDACIÓN</a:t>
            </a:r>
            <a:endParaRPr lang="es-ES_trad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uadroTexto 1"/>
          <p:cNvSpPr txBox="1"/>
          <p:nvPr/>
        </p:nvSpPr>
        <p:spPr>
          <a:xfrm>
            <a:off x="8672975" y="5904026"/>
            <a:ext cx="335971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s-ES_tradnl" sz="3200" b="1" dirty="0">
                <a:solidFill>
                  <a:schemeClr val="accent1">
                    <a:lumMod val="75000"/>
                  </a:schemeClr>
                </a:solidFill>
              </a:rPr>
              <a:t>DISPONIBILIDAD 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</a:rPr>
              <a:t>24x7x365</a:t>
            </a:r>
            <a:endParaRPr lang="es-ES_trad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uadroTexto 1"/>
          <p:cNvSpPr txBox="1"/>
          <p:nvPr/>
        </p:nvSpPr>
        <p:spPr>
          <a:xfrm>
            <a:off x="10120972" y="8200830"/>
            <a:ext cx="335971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</a:rPr>
              <a:t>ALIAS</a:t>
            </a:r>
            <a:endParaRPr lang="es-ES_trad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"/>
          <p:cNvSpPr txBox="1"/>
          <p:nvPr/>
        </p:nvSpPr>
        <p:spPr>
          <a:xfrm>
            <a:off x="10587653" y="4214991"/>
            <a:ext cx="335971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</a:rPr>
              <a:t>INSTANTÁNEA</a:t>
            </a:r>
            <a:endParaRPr lang="es-ES_trad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373728" y="3747023"/>
            <a:ext cx="8055992" cy="604780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err="1" smtClean="0">
                <a:solidFill>
                  <a:schemeClr val="bg1"/>
                </a:solidFill>
              </a:rPr>
              <a:t>Operation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6478607" y="4843269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Austrália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Bahrein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China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Suécia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USA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Hong Kong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err="1" smtClean="0">
                <a:solidFill>
                  <a:schemeClr val="bg1"/>
                </a:solidFill>
              </a:rPr>
              <a:t>Corea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del</a:t>
            </a:r>
            <a:r>
              <a:rPr lang="pt-BR" sz="4000" b="1" dirty="0" smtClean="0">
                <a:solidFill>
                  <a:schemeClr val="bg1"/>
                </a:solidFill>
              </a:rPr>
              <a:t> </a:t>
            </a:r>
            <a:r>
              <a:rPr lang="pt-BR" sz="4000" b="1" dirty="0" err="1" smtClean="0">
                <a:solidFill>
                  <a:schemeClr val="bg1"/>
                </a:solidFill>
              </a:rPr>
              <a:t>Sur</a:t>
            </a:r>
            <a:endParaRPr lang="pt-BR" sz="4000" b="1" dirty="0" smtClean="0">
              <a:solidFill>
                <a:schemeClr val="bg1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Índia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Reino Unido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60739" y="11042297"/>
            <a:ext cx="3656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err="1" smtClean="0">
                <a:solidFill>
                  <a:schemeClr val="bg1"/>
                </a:solidFill>
              </a:rPr>
              <a:t>Indonesia</a:t>
            </a:r>
            <a:endParaRPr lang="pt-BR" sz="4000" b="1" dirty="0" smtClean="0">
              <a:solidFill>
                <a:schemeClr val="bg1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err="1" smtClean="0">
                <a:solidFill>
                  <a:schemeClr val="bg1"/>
                </a:solidFill>
              </a:rPr>
              <a:t>Kazakhstan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0839048" y="5081869"/>
            <a:ext cx="36560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Tailândia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err="1" smtClean="0">
                <a:solidFill>
                  <a:schemeClr val="bg1"/>
                </a:solidFill>
              </a:rPr>
              <a:t>Singapur</a:t>
            </a:r>
            <a:endParaRPr lang="pt-BR" sz="4000" b="1" dirty="0" smtClean="0">
              <a:solidFill>
                <a:schemeClr val="bg1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SEPA (EUR)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México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err="1" smtClean="0">
                <a:solidFill>
                  <a:schemeClr val="bg1"/>
                </a:solidFill>
              </a:rPr>
              <a:t>Japón</a:t>
            </a:r>
            <a:endParaRPr lang="pt-BR" sz="4000" b="1" dirty="0" smtClean="0">
              <a:solidFill>
                <a:schemeClr val="bg1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Suíça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África do Sul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Dinamarca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6577390" y="10239941"/>
            <a:ext cx="4753093" cy="27392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Fase de diseño</a:t>
            </a:r>
            <a:r>
              <a:rPr lang="es-ES_tradnl" dirty="0" smtClean="0">
                <a:solidFill>
                  <a:schemeClr val="bg1"/>
                </a:solidFill>
              </a:rPr>
              <a:t>: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 </a:t>
            </a:r>
          </a:p>
          <a:p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587217" y="11194697"/>
            <a:ext cx="36560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 Brasil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chemeClr val="bg1"/>
                </a:solidFill>
              </a:rPr>
              <a:t>Canada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4000" b="1" dirty="0">
                <a:solidFill>
                  <a:schemeClr val="bg1"/>
                </a:solidFill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</a:rPr>
              <a:t>Saudi </a:t>
            </a:r>
            <a:r>
              <a:rPr lang="pt-BR" sz="4000" b="1" dirty="0" err="1" smtClean="0">
                <a:solidFill>
                  <a:schemeClr val="bg1"/>
                </a:solidFill>
              </a:rPr>
              <a:t>Arabia</a:t>
            </a:r>
            <a:endParaRPr lang="pt-BR" sz="4000" b="1" dirty="0" smtClean="0">
              <a:solidFill>
                <a:schemeClr val="bg1"/>
              </a:solidFill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t-BR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65202" y="1194308"/>
            <a:ext cx="11202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rgbClr val="1A2434"/>
                </a:solidFill>
                <a:latin typeface="Helvetica"/>
                <a:cs typeface="Helvetica"/>
              </a:rPr>
              <a:t>PAGOS </a:t>
            </a:r>
            <a:r>
              <a:rPr lang="es-ES" sz="7200" b="1" dirty="0" smtClean="0">
                <a:solidFill>
                  <a:srgbClr val="1A2434"/>
                </a:solidFill>
                <a:latin typeface="Helvetica"/>
                <a:cs typeface="Helvetica"/>
              </a:rPr>
              <a:t>INSTANTÁNEOS</a:t>
            </a:r>
            <a:endParaRPr lang="es-ES" sz="7200" b="1" dirty="0">
              <a:solidFill>
                <a:srgbClr val="1A2434"/>
              </a:solidFill>
              <a:latin typeface="Helvetica"/>
              <a:cs typeface="Helvetica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33" y="2958251"/>
            <a:ext cx="1275099" cy="127084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107176" y="3186094"/>
            <a:ext cx="5519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1A2434"/>
                </a:solidFill>
                <a:latin typeface="Helvetica"/>
                <a:cs typeface="Helvetica"/>
              </a:rPr>
              <a:t>Desarrollo en Brasil</a:t>
            </a:r>
            <a:endParaRPr lang="es-ES" sz="4400" dirty="0"/>
          </a:p>
        </p:txBody>
      </p:sp>
      <p:sp>
        <p:nvSpPr>
          <p:cNvPr id="8" name="object 2"/>
          <p:cNvSpPr/>
          <p:nvPr/>
        </p:nvSpPr>
        <p:spPr>
          <a:xfrm>
            <a:off x="1006665" y="5631794"/>
            <a:ext cx="4377690" cy="6680834"/>
          </a:xfrm>
          <a:custGeom>
            <a:avLst/>
            <a:gdLst/>
            <a:ahLst/>
            <a:cxnLst/>
            <a:rect l="l" t="t" r="r" b="b"/>
            <a:pathLst>
              <a:path w="4377690" h="6680834">
                <a:moveTo>
                  <a:pt x="4377217" y="6680424"/>
                </a:moveTo>
                <a:lnTo>
                  <a:pt x="4377217" y="0"/>
                </a:lnTo>
                <a:lnTo>
                  <a:pt x="0" y="0"/>
                </a:lnTo>
                <a:lnTo>
                  <a:pt x="0" y="6680424"/>
                </a:lnTo>
                <a:lnTo>
                  <a:pt x="4377217" y="6680424"/>
                </a:lnTo>
                <a:close/>
              </a:path>
            </a:pathLst>
          </a:custGeom>
          <a:solidFill>
            <a:srgbClr val="152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3CD73AE-244F-44CB-B9C4-36F60061C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4152"/>
            <a:ext cx="6623861" cy="437058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2430" y="3292057"/>
            <a:ext cx="10473836" cy="2274005"/>
          </a:xfrm>
          <a:prstGeom prst="rect">
            <a:avLst/>
          </a:prstGeom>
        </p:spPr>
      </p:pic>
      <p:sp>
        <p:nvSpPr>
          <p:cNvPr id="11" name="object 5"/>
          <p:cNvSpPr txBox="1"/>
          <p:nvPr/>
        </p:nvSpPr>
        <p:spPr>
          <a:xfrm>
            <a:off x="7985061" y="5911622"/>
            <a:ext cx="1183703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b="1" dirty="0">
                <a:solidFill>
                  <a:srgbClr val="231F20"/>
                </a:solidFill>
                <a:cs typeface="Calibri"/>
              </a:rPr>
              <a:t>Instituí el Grupo de Trabajo temático denominado </a:t>
            </a:r>
            <a:r>
              <a:rPr sz="2450" b="1" dirty="0">
                <a:solidFill>
                  <a:srgbClr val="231F20"/>
                </a:solidFill>
                <a:cs typeface="Trebuchet MS"/>
              </a:rPr>
              <a:t>GT - Pagos Instantáneos, </a:t>
            </a:r>
            <a:r>
              <a:rPr sz="2450" b="1" dirty="0">
                <a:solidFill>
                  <a:srgbClr val="231F20"/>
                </a:solidFill>
                <a:cs typeface="Calibri"/>
              </a:rPr>
              <a:t>para  tratar cuestiones relacionadas al ecosistema de pagos instantáneos en Brasil.</a:t>
            </a:r>
            <a:endParaRPr sz="2450" b="1" dirty="0">
              <a:cs typeface="Calibri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7985061" y="7142590"/>
            <a:ext cx="10630004" cy="53025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/>
          <p:nvPr/>
        </p:nvSpPr>
        <p:spPr>
          <a:xfrm>
            <a:off x="7705628" y="6991427"/>
            <a:ext cx="11247120" cy="5547360"/>
          </a:xfrm>
          <a:custGeom>
            <a:avLst/>
            <a:gdLst/>
            <a:ahLst/>
            <a:cxnLst/>
            <a:rect l="l" t="t" r="r" b="b"/>
            <a:pathLst>
              <a:path w="11247119" h="5547359">
                <a:moveTo>
                  <a:pt x="0" y="5546742"/>
                </a:moveTo>
                <a:lnTo>
                  <a:pt x="11247092" y="5546742"/>
                </a:lnTo>
                <a:lnTo>
                  <a:pt x="11247092" y="0"/>
                </a:lnTo>
                <a:lnTo>
                  <a:pt x="0" y="0"/>
                </a:lnTo>
                <a:lnTo>
                  <a:pt x="0" y="5546742"/>
                </a:lnTo>
                <a:close/>
              </a:path>
            </a:pathLst>
          </a:custGeom>
          <a:ln w="47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4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65202" y="1194308"/>
            <a:ext cx="1120235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rgbClr val="1A2434"/>
                </a:solidFill>
                <a:latin typeface="Helvetica"/>
                <a:cs typeface="Helvetica"/>
              </a:rPr>
              <a:t>PAGOS </a:t>
            </a:r>
            <a:r>
              <a:rPr lang="es-ES" sz="7200" b="1" dirty="0" smtClean="0">
                <a:solidFill>
                  <a:srgbClr val="1A2434"/>
                </a:solidFill>
                <a:latin typeface="Helvetica"/>
                <a:cs typeface="Helvetica"/>
              </a:rPr>
              <a:t>INSTANTÁNEOS</a:t>
            </a:r>
            <a:endParaRPr lang="es-ES" sz="7200" b="1" dirty="0">
              <a:solidFill>
                <a:srgbClr val="1A2434"/>
              </a:solidFill>
              <a:latin typeface="Helvetica"/>
              <a:cs typeface="Helvetica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71032" y="1023022"/>
            <a:ext cx="756184" cy="2065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33" y="2958251"/>
            <a:ext cx="1275099" cy="127084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107176" y="3186094"/>
            <a:ext cx="5519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1A2434"/>
                </a:solidFill>
                <a:latin typeface="Helvetica"/>
                <a:cs typeface="Helvetica"/>
              </a:rPr>
              <a:t>Desarrollo en Brasil</a:t>
            </a:r>
            <a:endParaRPr lang="es-E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87" y="5317588"/>
            <a:ext cx="14735309" cy="2274005"/>
          </a:xfrm>
          <a:prstGeom prst="rect">
            <a:avLst/>
          </a:prstGeom>
        </p:spPr>
      </p:pic>
      <p:sp>
        <p:nvSpPr>
          <p:cNvPr id="8" name="object 4"/>
          <p:cNvSpPr txBox="1"/>
          <p:nvPr/>
        </p:nvSpPr>
        <p:spPr>
          <a:xfrm>
            <a:off x="1765050" y="10852325"/>
            <a:ext cx="2414270" cy="628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231F20"/>
                </a:solidFill>
                <a:latin typeface="Trebuchet MS"/>
                <a:cs typeface="Trebuchet MS"/>
              </a:rPr>
              <a:t>DEFINICIÓN DE</a:t>
            </a:r>
            <a:endParaRPr sz="19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950" b="1" dirty="0">
                <a:solidFill>
                  <a:srgbClr val="231F20"/>
                </a:solidFill>
                <a:latin typeface="Trebuchet MS"/>
                <a:cs typeface="Trebuchet MS"/>
              </a:rPr>
              <a:t>LOS </a:t>
            </a:r>
            <a:r>
              <a:rPr sz="1950" b="1" dirty="0" smtClean="0">
                <a:solidFill>
                  <a:srgbClr val="231F20"/>
                </a:solidFill>
                <a:latin typeface="Trebuchet MS"/>
                <a:cs typeface="Trebuchet MS"/>
              </a:rPr>
              <a:t>PARTICIPANTES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765050" y="11757009"/>
            <a:ext cx="2035810" cy="5993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b="1" dirty="0">
                <a:solidFill>
                  <a:srgbClr val="231F20"/>
                </a:solidFill>
                <a:latin typeface="Trebuchet MS"/>
                <a:cs typeface="Trebuchet MS"/>
              </a:rPr>
              <a:t>FORMALIZACIÓN  DEL GT.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4390390" y="10852325"/>
            <a:ext cx="1450340" cy="5993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b="1" dirty="0">
                <a:solidFill>
                  <a:srgbClr val="231F20"/>
                </a:solidFill>
                <a:latin typeface="Trebuchet MS"/>
                <a:cs typeface="Trebuchet MS"/>
              </a:rPr>
              <a:t>REUNIONES  PERIÓDICAS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4390390" y="11757009"/>
            <a:ext cx="2525395" cy="6290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231F20"/>
                </a:solidFill>
                <a:latin typeface="Trebuchet MS"/>
                <a:cs typeface="Trebuchet MS"/>
              </a:rPr>
              <a:t>VÍDEO </a:t>
            </a:r>
            <a:endParaRPr lang="pt-BR" sz="1950" b="1" dirty="0" smtClean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 smtClean="0">
                <a:solidFill>
                  <a:srgbClr val="231F20"/>
                </a:solidFill>
                <a:latin typeface="Trebuchet MS"/>
                <a:cs typeface="Trebuchet MS"/>
              </a:rPr>
              <a:t>CONFERENCIA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6833890" y="10851515"/>
            <a:ext cx="2700000" cy="1480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09625">
              <a:lnSpc>
                <a:spcPct val="101499"/>
              </a:lnSpc>
              <a:spcBef>
                <a:spcPts val="90"/>
              </a:spcBef>
            </a:pPr>
            <a:r>
              <a:rPr lang="pt-BR" sz="1950" b="1" dirty="0" smtClean="0">
                <a:solidFill>
                  <a:srgbClr val="231F20"/>
                </a:solidFill>
                <a:latin typeface="Trebuchet MS"/>
                <a:cs typeface="Trebuchet MS"/>
              </a:rPr>
              <a:t>PRODUCTO 1</a:t>
            </a:r>
            <a:r>
              <a:rPr sz="1950" b="1" dirty="0" smtClean="0">
                <a:solidFill>
                  <a:srgbClr val="231F20"/>
                </a:solidFill>
                <a:latin typeface="Trebuchet MS"/>
                <a:cs typeface="Trebuchet MS"/>
              </a:rPr>
              <a:t>:  </a:t>
            </a:r>
            <a:r>
              <a:rPr sz="1950" dirty="0">
                <a:solidFill>
                  <a:srgbClr val="231F20"/>
                </a:solidFill>
                <a:latin typeface="Arial"/>
                <a:cs typeface="Arial"/>
              </a:rPr>
              <a:t>DEFINICIÓN DE  </a:t>
            </a:r>
            <a:r>
              <a:rPr lang="en-US" sz="1950" dirty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en-US" sz="195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950" dirty="0">
                <a:solidFill>
                  <a:srgbClr val="231F20"/>
                </a:solidFill>
                <a:latin typeface="Arial"/>
                <a:cs typeface="Arial"/>
              </a:rPr>
              <a:t>LOS REQUISITOS</a:t>
            </a:r>
            <a:endParaRPr sz="1950" dirty="0">
              <a:latin typeface="Arial"/>
              <a:cs typeface="Arial"/>
            </a:endParaRPr>
          </a:p>
          <a:p>
            <a:pPr marL="12700" marR="5080">
              <a:lnSpc>
                <a:spcPct val="101499"/>
              </a:lnSpc>
            </a:pPr>
            <a:r>
              <a:rPr sz="1950" dirty="0">
                <a:solidFill>
                  <a:srgbClr val="231F20"/>
                </a:solidFill>
                <a:latin typeface="Arial"/>
                <a:cs typeface="Arial"/>
              </a:rPr>
              <a:t>FUNDAMENTALES </a:t>
            </a:r>
            <a:endParaRPr lang="pt-BR" sz="195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1266189" y="8841409"/>
            <a:ext cx="12238531" cy="1256665"/>
          </a:xfrm>
          <a:custGeom>
            <a:avLst/>
            <a:gdLst/>
            <a:ahLst/>
            <a:cxnLst/>
            <a:rect l="l" t="t" r="r" b="b"/>
            <a:pathLst>
              <a:path w="10668635" h="1256665">
                <a:moveTo>
                  <a:pt x="0" y="1256506"/>
                </a:moveTo>
                <a:lnTo>
                  <a:pt x="10668628" y="1256506"/>
                </a:lnTo>
                <a:lnTo>
                  <a:pt x="10668628" y="0"/>
                </a:lnTo>
                <a:lnTo>
                  <a:pt x="0" y="0"/>
                </a:lnTo>
                <a:lnTo>
                  <a:pt x="0" y="125650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13505180" y="8450897"/>
            <a:ext cx="1096010" cy="2037714"/>
          </a:xfrm>
          <a:custGeom>
            <a:avLst/>
            <a:gdLst/>
            <a:ahLst/>
            <a:cxnLst/>
            <a:rect l="l" t="t" r="r" b="b"/>
            <a:pathLst>
              <a:path w="1096009" h="2037715">
                <a:moveTo>
                  <a:pt x="0" y="0"/>
                </a:moveTo>
                <a:lnTo>
                  <a:pt x="0" y="2037529"/>
                </a:lnTo>
                <a:lnTo>
                  <a:pt x="1095757" y="1018764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4203744" y="8639422"/>
            <a:ext cx="1673225" cy="1612900"/>
          </a:xfrm>
          <a:custGeom>
            <a:avLst/>
            <a:gdLst/>
            <a:ahLst/>
            <a:cxnLst/>
            <a:rect l="l" t="t" r="r" b="b"/>
            <a:pathLst>
              <a:path w="1673225" h="1612900">
                <a:moveTo>
                  <a:pt x="836372" y="0"/>
                </a:moveTo>
                <a:lnTo>
                  <a:pt x="787228" y="1368"/>
                </a:lnTo>
                <a:lnTo>
                  <a:pt x="738832" y="5423"/>
                </a:lnTo>
                <a:lnTo>
                  <a:pt x="691262" y="12089"/>
                </a:lnTo>
                <a:lnTo>
                  <a:pt x="644597" y="21290"/>
                </a:lnTo>
                <a:lnTo>
                  <a:pt x="598915" y="32952"/>
                </a:lnTo>
                <a:lnTo>
                  <a:pt x="554295" y="46997"/>
                </a:lnTo>
                <a:lnTo>
                  <a:pt x="510815" y="63351"/>
                </a:lnTo>
                <a:lnTo>
                  <a:pt x="468553" y="81938"/>
                </a:lnTo>
                <a:lnTo>
                  <a:pt x="427589" y="102683"/>
                </a:lnTo>
                <a:lnTo>
                  <a:pt x="387999" y="125509"/>
                </a:lnTo>
                <a:lnTo>
                  <a:pt x="349864" y="150342"/>
                </a:lnTo>
                <a:lnTo>
                  <a:pt x="313261" y="177105"/>
                </a:lnTo>
                <a:lnTo>
                  <a:pt x="278268" y="205724"/>
                </a:lnTo>
                <a:lnTo>
                  <a:pt x="244965" y="236122"/>
                </a:lnTo>
                <a:lnTo>
                  <a:pt x="213429" y="268224"/>
                </a:lnTo>
                <a:lnTo>
                  <a:pt x="183739" y="301954"/>
                </a:lnTo>
                <a:lnTo>
                  <a:pt x="155973" y="337237"/>
                </a:lnTo>
                <a:lnTo>
                  <a:pt x="130211" y="373998"/>
                </a:lnTo>
                <a:lnTo>
                  <a:pt x="106530" y="412159"/>
                </a:lnTo>
                <a:lnTo>
                  <a:pt x="85008" y="451647"/>
                </a:lnTo>
                <a:lnTo>
                  <a:pt x="65725" y="492386"/>
                </a:lnTo>
                <a:lnTo>
                  <a:pt x="48758" y="534299"/>
                </a:lnTo>
                <a:lnTo>
                  <a:pt x="34186" y="577311"/>
                </a:lnTo>
                <a:lnTo>
                  <a:pt x="22088" y="621347"/>
                </a:lnTo>
                <a:lnTo>
                  <a:pt x="12542" y="666331"/>
                </a:lnTo>
                <a:lnTo>
                  <a:pt x="5626" y="712188"/>
                </a:lnTo>
                <a:lnTo>
                  <a:pt x="1419" y="758841"/>
                </a:lnTo>
                <a:lnTo>
                  <a:pt x="0" y="806216"/>
                </a:lnTo>
                <a:lnTo>
                  <a:pt x="1419" y="853586"/>
                </a:lnTo>
                <a:lnTo>
                  <a:pt x="5626" y="900236"/>
                </a:lnTo>
                <a:lnTo>
                  <a:pt x="12542" y="946090"/>
                </a:lnTo>
                <a:lnTo>
                  <a:pt x="22088" y="991071"/>
                </a:lnTo>
                <a:lnTo>
                  <a:pt x="34186" y="1035105"/>
                </a:lnTo>
                <a:lnTo>
                  <a:pt x="48758" y="1078116"/>
                </a:lnTo>
                <a:lnTo>
                  <a:pt x="65725" y="1120028"/>
                </a:lnTo>
                <a:lnTo>
                  <a:pt x="85008" y="1160766"/>
                </a:lnTo>
                <a:lnTo>
                  <a:pt x="106530" y="1200254"/>
                </a:lnTo>
                <a:lnTo>
                  <a:pt x="130211" y="1238415"/>
                </a:lnTo>
                <a:lnTo>
                  <a:pt x="155973" y="1275176"/>
                </a:lnTo>
                <a:lnTo>
                  <a:pt x="183739" y="1310460"/>
                </a:lnTo>
                <a:lnTo>
                  <a:pt x="213429" y="1344191"/>
                </a:lnTo>
                <a:lnTo>
                  <a:pt x="244965" y="1376294"/>
                </a:lnTo>
                <a:lnTo>
                  <a:pt x="278268" y="1406693"/>
                </a:lnTo>
                <a:lnTo>
                  <a:pt x="313261" y="1435313"/>
                </a:lnTo>
                <a:lnTo>
                  <a:pt x="349864" y="1462078"/>
                </a:lnTo>
                <a:lnTo>
                  <a:pt x="387999" y="1486912"/>
                </a:lnTo>
                <a:lnTo>
                  <a:pt x="427589" y="1509740"/>
                </a:lnTo>
                <a:lnTo>
                  <a:pt x="468553" y="1530486"/>
                </a:lnTo>
                <a:lnTo>
                  <a:pt x="510815" y="1549075"/>
                </a:lnTo>
                <a:lnTo>
                  <a:pt x="554295" y="1565430"/>
                </a:lnTo>
                <a:lnTo>
                  <a:pt x="598915" y="1579477"/>
                </a:lnTo>
                <a:lnTo>
                  <a:pt x="644597" y="1591139"/>
                </a:lnTo>
                <a:lnTo>
                  <a:pt x="691262" y="1600341"/>
                </a:lnTo>
                <a:lnTo>
                  <a:pt x="738832" y="1607008"/>
                </a:lnTo>
                <a:lnTo>
                  <a:pt x="787228" y="1611063"/>
                </a:lnTo>
                <a:lnTo>
                  <a:pt x="836372" y="1612432"/>
                </a:lnTo>
                <a:lnTo>
                  <a:pt x="885516" y="1611063"/>
                </a:lnTo>
                <a:lnTo>
                  <a:pt x="933912" y="1607008"/>
                </a:lnTo>
                <a:lnTo>
                  <a:pt x="981482" y="1600341"/>
                </a:lnTo>
                <a:lnTo>
                  <a:pt x="1028147" y="1591139"/>
                </a:lnTo>
                <a:lnTo>
                  <a:pt x="1073829" y="1579477"/>
                </a:lnTo>
                <a:lnTo>
                  <a:pt x="1118449" y="1565430"/>
                </a:lnTo>
                <a:lnTo>
                  <a:pt x="1161929" y="1549075"/>
                </a:lnTo>
                <a:lnTo>
                  <a:pt x="1204191" y="1530486"/>
                </a:lnTo>
                <a:lnTo>
                  <a:pt x="1245155" y="1509740"/>
                </a:lnTo>
                <a:lnTo>
                  <a:pt x="1284745" y="1486912"/>
                </a:lnTo>
                <a:lnTo>
                  <a:pt x="1322880" y="1462078"/>
                </a:lnTo>
                <a:lnTo>
                  <a:pt x="1359483" y="1435313"/>
                </a:lnTo>
                <a:lnTo>
                  <a:pt x="1394476" y="1406693"/>
                </a:lnTo>
                <a:lnTo>
                  <a:pt x="1427779" y="1376294"/>
                </a:lnTo>
                <a:lnTo>
                  <a:pt x="1459315" y="1344191"/>
                </a:lnTo>
                <a:lnTo>
                  <a:pt x="1489005" y="1310460"/>
                </a:lnTo>
                <a:lnTo>
                  <a:pt x="1516771" y="1275176"/>
                </a:lnTo>
                <a:lnTo>
                  <a:pt x="1542533" y="1238415"/>
                </a:lnTo>
                <a:lnTo>
                  <a:pt x="1566214" y="1200254"/>
                </a:lnTo>
                <a:lnTo>
                  <a:pt x="1587736" y="1160766"/>
                </a:lnTo>
                <a:lnTo>
                  <a:pt x="1607019" y="1120028"/>
                </a:lnTo>
                <a:lnTo>
                  <a:pt x="1623986" y="1078116"/>
                </a:lnTo>
                <a:lnTo>
                  <a:pt x="1638557" y="1035105"/>
                </a:lnTo>
                <a:lnTo>
                  <a:pt x="1650656" y="991071"/>
                </a:lnTo>
                <a:lnTo>
                  <a:pt x="1660202" y="946090"/>
                </a:lnTo>
                <a:lnTo>
                  <a:pt x="1667118" y="900236"/>
                </a:lnTo>
                <a:lnTo>
                  <a:pt x="1671325" y="853586"/>
                </a:lnTo>
                <a:lnTo>
                  <a:pt x="1672744" y="806216"/>
                </a:lnTo>
                <a:lnTo>
                  <a:pt x="1671325" y="758841"/>
                </a:lnTo>
                <a:lnTo>
                  <a:pt x="1667118" y="712188"/>
                </a:lnTo>
                <a:lnTo>
                  <a:pt x="1660202" y="666331"/>
                </a:lnTo>
                <a:lnTo>
                  <a:pt x="1650656" y="621347"/>
                </a:lnTo>
                <a:lnTo>
                  <a:pt x="1638557" y="577311"/>
                </a:lnTo>
                <a:lnTo>
                  <a:pt x="1623986" y="534299"/>
                </a:lnTo>
                <a:lnTo>
                  <a:pt x="1607019" y="492386"/>
                </a:lnTo>
                <a:lnTo>
                  <a:pt x="1587736" y="451647"/>
                </a:lnTo>
                <a:lnTo>
                  <a:pt x="1566214" y="412159"/>
                </a:lnTo>
                <a:lnTo>
                  <a:pt x="1542533" y="373998"/>
                </a:lnTo>
                <a:lnTo>
                  <a:pt x="1516771" y="337237"/>
                </a:lnTo>
                <a:lnTo>
                  <a:pt x="1489005" y="301954"/>
                </a:lnTo>
                <a:lnTo>
                  <a:pt x="1459315" y="268224"/>
                </a:lnTo>
                <a:lnTo>
                  <a:pt x="1427779" y="236122"/>
                </a:lnTo>
                <a:lnTo>
                  <a:pt x="1394476" y="205724"/>
                </a:lnTo>
                <a:lnTo>
                  <a:pt x="1359483" y="177105"/>
                </a:lnTo>
                <a:lnTo>
                  <a:pt x="1322880" y="150342"/>
                </a:lnTo>
                <a:lnTo>
                  <a:pt x="1284745" y="125509"/>
                </a:lnTo>
                <a:lnTo>
                  <a:pt x="1245155" y="102683"/>
                </a:lnTo>
                <a:lnTo>
                  <a:pt x="1204191" y="81938"/>
                </a:lnTo>
                <a:lnTo>
                  <a:pt x="1161929" y="63351"/>
                </a:lnTo>
                <a:lnTo>
                  <a:pt x="1118449" y="46997"/>
                </a:lnTo>
                <a:lnTo>
                  <a:pt x="1073829" y="32952"/>
                </a:lnTo>
                <a:lnTo>
                  <a:pt x="1028147" y="21290"/>
                </a:lnTo>
                <a:lnTo>
                  <a:pt x="981482" y="12089"/>
                </a:lnTo>
                <a:lnTo>
                  <a:pt x="933912" y="5423"/>
                </a:lnTo>
                <a:lnTo>
                  <a:pt x="885516" y="1368"/>
                </a:lnTo>
                <a:lnTo>
                  <a:pt x="836372" y="0"/>
                </a:lnTo>
                <a:close/>
              </a:path>
            </a:pathLst>
          </a:custGeom>
          <a:solidFill>
            <a:srgbClr val="152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6705417" y="8639422"/>
            <a:ext cx="1673225" cy="1612900"/>
          </a:xfrm>
          <a:custGeom>
            <a:avLst/>
            <a:gdLst/>
            <a:ahLst/>
            <a:cxnLst/>
            <a:rect l="l" t="t" r="r" b="b"/>
            <a:pathLst>
              <a:path w="1673225" h="1612900">
                <a:moveTo>
                  <a:pt x="836372" y="0"/>
                </a:moveTo>
                <a:lnTo>
                  <a:pt x="787228" y="1368"/>
                </a:lnTo>
                <a:lnTo>
                  <a:pt x="738832" y="5423"/>
                </a:lnTo>
                <a:lnTo>
                  <a:pt x="691262" y="12089"/>
                </a:lnTo>
                <a:lnTo>
                  <a:pt x="644597" y="21290"/>
                </a:lnTo>
                <a:lnTo>
                  <a:pt x="598915" y="32952"/>
                </a:lnTo>
                <a:lnTo>
                  <a:pt x="554295" y="46997"/>
                </a:lnTo>
                <a:lnTo>
                  <a:pt x="510815" y="63351"/>
                </a:lnTo>
                <a:lnTo>
                  <a:pt x="468553" y="81938"/>
                </a:lnTo>
                <a:lnTo>
                  <a:pt x="427589" y="102683"/>
                </a:lnTo>
                <a:lnTo>
                  <a:pt x="387999" y="125509"/>
                </a:lnTo>
                <a:lnTo>
                  <a:pt x="349864" y="150342"/>
                </a:lnTo>
                <a:lnTo>
                  <a:pt x="313261" y="177105"/>
                </a:lnTo>
                <a:lnTo>
                  <a:pt x="278268" y="205724"/>
                </a:lnTo>
                <a:lnTo>
                  <a:pt x="244965" y="236122"/>
                </a:lnTo>
                <a:lnTo>
                  <a:pt x="213429" y="268224"/>
                </a:lnTo>
                <a:lnTo>
                  <a:pt x="183739" y="301954"/>
                </a:lnTo>
                <a:lnTo>
                  <a:pt x="155973" y="337237"/>
                </a:lnTo>
                <a:lnTo>
                  <a:pt x="130211" y="373998"/>
                </a:lnTo>
                <a:lnTo>
                  <a:pt x="106530" y="412159"/>
                </a:lnTo>
                <a:lnTo>
                  <a:pt x="85008" y="451647"/>
                </a:lnTo>
                <a:lnTo>
                  <a:pt x="65725" y="492386"/>
                </a:lnTo>
                <a:lnTo>
                  <a:pt x="48758" y="534299"/>
                </a:lnTo>
                <a:lnTo>
                  <a:pt x="34186" y="577311"/>
                </a:lnTo>
                <a:lnTo>
                  <a:pt x="22088" y="621347"/>
                </a:lnTo>
                <a:lnTo>
                  <a:pt x="12542" y="666331"/>
                </a:lnTo>
                <a:lnTo>
                  <a:pt x="5626" y="712188"/>
                </a:lnTo>
                <a:lnTo>
                  <a:pt x="1419" y="758841"/>
                </a:lnTo>
                <a:lnTo>
                  <a:pt x="0" y="806216"/>
                </a:lnTo>
                <a:lnTo>
                  <a:pt x="1419" y="853586"/>
                </a:lnTo>
                <a:lnTo>
                  <a:pt x="5626" y="900236"/>
                </a:lnTo>
                <a:lnTo>
                  <a:pt x="12542" y="946090"/>
                </a:lnTo>
                <a:lnTo>
                  <a:pt x="22088" y="991071"/>
                </a:lnTo>
                <a:lnTo>
                  <a:pt x="34186" y="1035105"/>
                </a:lnTo>
                <a:lnTo>
                  <a:pt x="48758" y="1078116"/>
                </a:lnTo>
                <a:lnTo>
                  <a:pt x="65725" y="1120028"/>
                </a:lnTo>
                <a:lnTo>
                  <a:pt x="85008" y="1160766"/>
                </a:lnTo>
                <a:lnTo>
                  <a:pt x="106530" y="1200254"/>
                </a:lnTo>
                <a:lnTo>
                  <a:pt x="130211" y="1238415"/>
                </a:lnTo>
                <a:lnTo>
                  <a:pt x="155973" y="1275176"/>
                </a:lnTo>
                <a:lnTo>
                  <a:pt x="183739" y="1310460"/>
                </a:lnTo>
                <a:lnTo>
                  <a:pt x="213429" y="1344191"/>
                </a:lnTo>
                <a:lnTo>
                  <a:pt x="244965" y="1376294"/>
                </a:lnTo>
                <a:lnTo>
                  <a:pt x="278268" y="1406693"/>
                </a:lnTo>
                <a:lnTo>
                  <a:pt x="313261" y="1435313"/>
                </a:lnTo>
                <a:lnTo>
                  <a:pt x="349864" y="1462078"/>
                </a:lnTo>
                <a:lnTo>
                  <a:pt x="387999" y="1486912"/>
                </a:lnTo>
                <a:lnTo>
                  <a:pt x="427589" y="1509740"/>
                </a:lnTo>
                <a:lnTo>
                  <a:pt x="468553" y="1530486"/>
                </a:lnTo>
                <a:lnTo>
                  <a:pt x="510815" y="1549075"/>
                </a:lnTo>
                <a:lnTo>
                  <a:pt x="554295" y="1565430"/>
                </a:lnTo>
                <a:lnTo>
                  <a:pt x="598915" y="1579477"/>
                </a:lnTo>
                <a:lnTo>
                  <a:pt x="644597" y="1591139"/>
                </a:lnTo>
                <a:lnTo>
                  <a:pt x="691262" y="1600341"/>
                </a:lnTo>
                <a:lnTo>
                  <a:pt x="738832" y="1607008"/>
                </a:lnTo>
                <a:lnTo>
                  <a:pt x="787228" y="1611063"/>
                </a:lnTo>
                <a:lnTo>
                  <a:pt x="836372" y="1612432"/>
                </a:lnTo>
                <a:lnTo>
                  <a:pt x="885516" y="1611063"/>
                </a:lnTo>
                <a:lnTo>
                  <a:pt x="933912" y="1607008"/>
                </a:lnTo>
                <a:lnTo>
                  <a:pt x="981482" y="1600341"/>
                </a:lnTo>
                <a:lnTo>
                  <a:pt x="1028147" y="1591139"/>
                </a:lnTo>
                <a:lnTo>
                  <a:pt x="1073829" y="1579477"/>
                </a:lnTo>
                <a:lnTo>
                  <a:pt x="1118449" y="1565430"/>
                </a:lnTo>
                <a:lnTo>
                  <a:pt x="1161929" y="1549075"/>
                </a:lnTo>
                <a:lnTo>
                  <a:pt x="1204191" y="1530486"/>
                </a:lnTo>
                <a:lnTo>
                  <a:pt x="1245155" y="1509740"/>
                </a:lnTo>
                <a:lnTo>
                  <a:pt x="1284745" y="1486912"/>
                </a:lnTo>
                <a:lnTo>
                  <a:pt x="1322880" y="1462078"/>
                </a:lnTo>
                <a:lnTo>
                  <a:pt x="1359483" y="1435313"/>
                </a:lnTo>
                <a:lnTo>
                  <a:pt x="1394476" y="1406693"/>
                </a:lnTo>
                <a:lnTo>
                  <a:pt x="1427779" y="1376294"/>
                </a:lnTo>
                <a:lnTo>
                  <a:pt x="1459315" y="1344191"/>
                </a:lnTo>
                <a:lnTo>
                  <a:pt x="1489005" y="1310460"/>
                </a:lnTo>
                <a:lnTo>
                  <a:pt x="1516771" y="1275176"/>
                </a:lnTo>
                <a:lnTo>
                  <a:pt x="1542533" y="1238415"/>
                </a:lnTo>
                <a:lnTo>
                  <a:pt x="1566214" y="1200254"/>
                </a:lnTo>
                <a:lnTo>
                  <a:pt x="1587736" y="1160766"/>
                </a:lnTo>
                <a:lnTo>
                  <a:pt x="1607019" y="1120028"/>
                </a:lnTo>
                <a:lnTo>
                  <a:pt x="1623986" y="1078116"/>
                </a:lnTo>
                <a:lnTo>
                  <a:pt x="1638557" y="1035105"/>
                </a:lnTo>
                <a:lnTo>
                  <a:pt x="1650656" y="991071"/>
                </a:lnTo>
                <a:lnTo>
                  <a:pt x="1660202" y="946090"/>
                </a:lnTo>
                <a:lnTo>
                  <a:pt x="1667118" y="900236"/>
                </a:lnTo>
                <a:lnTo>
                  <a:pt x="1671325" y="853586"/>
                </a:lnTo>
                <a:lnTo>
                  <a:pt x="1672744" y="806216"/>
                </a:lnTo>
                <a:lnTo>
                  <a:pt x="1671325" y="758841"/>
                </a:lnTo>
                <a:lnTo>
                  <a:pt x="1667118" y="712188"/>
                </a:lnTo>
                <a:lnTo>
                  <a:pt x="1660202" y="666331"/>
                </a:lnTo>
                <a:lnTo>
                  <a:pt x="1650656" y="621347"/>
                </a:lnTo>
                <a:lnTo>
                  <a:pt x="1638557" y="577311"/>
                </a:lnTo>
                <a:lnTo>
                  <a:pt x="1623986" y="534299"/>
                </a:lnTo>
                <a:lnTo>
                  <a:pt x="1607019" y="492386"/>
                </a:lnTo>
                <a:lnTo>
                  <a:pt x="1587736" y="451647"/>
                </a:lnTo>
                <a:lnTo>
                  <a:pt x="1566214" y="412159"/>
                </a:lnTo>
                <a:lnTo>
                  <a:pt x="1542533" y="373998"/>
                </a:lnTo>
                <a:lnTo>
                  <a:pt x="1516771" y="337237"/>
                </a:lnTo>
                <a:lnTo>
                  <a:pt x="1489005" y="301954"/>
                </a:lnTo>
                <a:lnTo>
                  <a:pt x="1459315" y="268224"/>
                </a:lnTo>
                <a:lnTo>
                  <a:pt x="1427779" y="236122"/>
                </a:lnTo>
                <a:lnTo>
                  <a:pt x="1394476" y="205724"/>
                </a:lnTo>
                <a:lnTo>
                  <a:pt x="1359483" y="177105"/>
                </a:lnTo>
                <a:lnTo>
                  <a:pt x="1322880" y="150342"/>
                </a:lnTo>
                <a:lnTo>
                  <a:pt x="1284745" y="125509"/>
                </a:lnTo>
                <a:lnTo>
                  <a:pt x="1245155" y="102683"/>
                </a:lnTo>
                <a:lnTo>
                  <a:pt x="1204191" y="81938"/>
                </a:lnTo>
                <a:lnTo>
                  <a:pt x="1161929" y="63351"/>
                </a:lnTo>
                <a:lnTo>
                  <a:pt x="1118449" y="46997"/>
                </a:lnTo>
                <a:lnTo>
                  <a:pt x="1073829" y="32952"/>
                </a:lnTo>
                <a:lnTo>
                  <a:pt x="1028147" y="21290"/>
                </a:lnTo>
                <a:lnTo>
                  <a:pt x="981482" y="12089"/>
                </a:lnTo>
                <a:lnTo>
                  <a:pt x="933912" y="5423"/>
                </a:lnTo>
                <a:lnTo>
                  <a:pt x="885516" y="1368"/>
                </a:lnTo>
                <a:lnTo>
                  <a:pt x="836372" y="0"/>
                </a:lnTo>
                <a:close/>
              </a:path>
            </a:pathLst>
          </a:custGeom>
          <a:solidFill>
            <a:srgbClr val="152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/>
          <p:cNvSpPr/>
          <p:nvPr/>
        </p:nvSpPr>
        <p:spPr>
          <a:xfrm>
            <a:off x="1702071" y="8639422"/>
            <a:ext cx="1673225" cy="1612900"/>
          </a:xfrm>
          <a:custGeom>
            <a:avLst/>
            <a:gdLst/>
            <a:ahLst/>
            <a:cxnLst/>
            <a:rect l="l" t="t" r="r" b="b"/>
            <a:pathLst>
              <a:path w="1673225" h="1612900">
                <a:moveTo>
                  <a:pt x="836372" y="0"/>
                </a:moveTo>
                <a:lnTo>
                  <a:pt x="787228" y="1368"/>
                </a:lnTo>
                <a:lnTo>
                  <a:pt x="738832" y="5423"/>
                </a:lnTo>
                <a:lnTo>
                  <a:pt x="691262" y="12089"/>
                </a:lnTo>
                <a:lnTo>
                  <a:pt x="644597" y="21290"/>
                </a:lnTo>
                <a:lnTo>
                  <a:pt x="598915" y="32952"/>
                </a:lnTo>
                <a:lnTo>
                  <a:pt x="554295" y="46997"/>
                </a:lnTo>
                <a:lnTo>
                  <a:pt x="510815" y="63351"/>
                </a:lnTo>
                <a:lnTo>
                  <a:pt x="468553" y="81938"/>
                </a:lnTo>
                <a:lnTo>
                  <a:pt x="427589" y="102683"/>
                </a:lnTo>
                <a:lnTo>
                  <a:pt x="387999" y="125509"/>
                </a:lnTo>
                <a:lnTo>
                  <a:pt x="349864" y="150342"/>
                </a:lnTo>
                <a:lnTo>
                  <a:pt x="313261" y="177105"/>
                </a:lnTo>
                <a:lnTo>
                  <a:pt x="278268" y="205724"/>
                </a:lnTo>
                <a:lnTo>
                  <a:pt x="244965" y="236122"/>
                </a:lnTo>
                <a:lnTo>
                  <a:pt x="213429" y="268224"/>
                </a:lnTo>
                <a:lnTo>
                  <a:pt x="183739" y="301954"/>
                </a:lnTo>
                <a:lnTo>
                  <a:pt x="155973" y="337237"/>
                </a:lnTo>
                <a:lnTo>
                  <a:pt x="130211" y="373998"/>
                </a:lnTo>
                <a:lnTo>
                  <a:pt x="106530" y="412159"/>
                </a:lnTo>
                <a:lnTo>
                  <a:pt x="85008" y="451647"/>
                </a:lnTo>
                <a:lnTo>
                  <a:pt x="65725" y="492386"/>
                </a:lnTo>
                <a:lnTo>
                  <a:pt x="48758" y="534299"/>
                </a:lnTo>
                <a:lnTo>
                  <a:pt x="34186" y="577311"/>
                </a:lnTo>
                <a:lnTo>
                  <a:pt x="22088" y="621347"/>
                </a:lnTo>
                <a:lnTo>
                  <a:pt x="12542" y="666331"/>
                </a:lnTo>
                <a:lnTo>
                  <a:pt x="5626" y="712188"/>
                </a:lnTo>
                <a:lnTo>
                  <a:pt x="1419" y="758841"/>
                </a:lnTo>
                <a:lnTo>
                  <a:pt x="0" y="806216"/>
                </a:lnTo>
                <a:lnTo>
                  <a:pt x="1419" y="853586"/>
                </a:lnTo>
                <a:lnTo>
                  <a:pt x="5626" y="900236"/>
                </a:lnTo>
                <a:lnTo>
                  <a:pt x="12542" y="946090"/>
                </a:lnTo>
                <a:lnTo>
                  <a:pt x="22088" y="991071"/>
                </a:lnTo>
                <a:lnTo>
                  <a:pt x="34186" y="1035105"/>
                </a:lnTo>
                <a:lnTo>
                  <a:pt x="48758" y="1078116"/>
                </a:lnTo>
                <a:lnTo>
                  <a:pt x="65725" y="1120028"/>
                </a:lnTo>
                <a:lnTo>
                  <a:pt x="85008" y="1160766"/>
                </a:lnTo>
                <a:lnTo>
                  <a:pt x="106530" y="1200254"/>
                </a:lnTo>
                <a:lnTo>
                  <a:pt x="130211" y="1238415"/>
                </a:lnTo>
                <a:lnTo>
                  <a:pt x="155973" y="1275176"/>
                </a:lnTo>
                <a:lnTo>
                  <a:pt x="183739" y="1310460"/>
                </a:lnTo>
                <a:lnTo>
                  <a:pt x="213429" y="1344191"/>
                </a:lnTo>
                <a:lnTo>
                  <a:pt x="244965" y="1376294"/>
                </a:lnTo>
                <a:lnTo>
                  <a:pt x="278268" y="1406693"/>
                </a:lnTo>
                <a:lnTo>
                  <a:pt x="313261" y="1435313"/>
                </a:lnTo>
                <a:lnTo>
                  <a:pt x="349864" y="1462078"/>
                </a:lnTo>
                <a:lnTo>
                  <a:pt x="387999" y="1486912"/>
                </a:lnTo>
                <a:lnTo>
                  <a:pt x="427589" y="1509740"/>
                </a:lnTo>
                <a:lnTo>
                  <a:pt x="468553" y="1530486"/>
                </a:lnTo>
                <a:lnTo>
                  <a:pt x="510815" y="1549075"/>
                </a:lnTo>
                <a:lnTo>
                  <a:pt x="554295" y="1565430"/>
                </a:lnTo>
                <a:lnTo>
                  <a:pt x="598915" y="1579477"/>
                </a:lnTo>
                <a:lnTo>
                  <a:pt x="644597" y="1591139"/>
                </a:lnTo>
                <a:lnTo>
                  <a:pt x="691262" y="1600341"/>
                </a:lnTo>
                <a:lnTo>
                  <a:pt x="738832" y="1607008"/>
                </a:lnTo>
                <a:lnTo>
                  <a:pt x="787228" y="1611063"/>
                </a:lnTo>
                <a:lnTo>
                  <a:pt x="836372" y="1612432"/>
                </a:lnTo>
                <a:lnTo>
                  <a:pt x="885516" y="1611063"/>
                </a:lnTo>
                <a:lnTo>
                  <a:pt x="933912" y="1607008"/>
                </a:lnTo>
                <a:lnTo>
                  <a:pt x="981482" y="1600341"/>
                </a:lnTo>
                <a:lnTo>
                  <a:pt x="1028147" y="1591139"/>
                </a:lnTo>
                <a:lnTo>
                  <a:pt x="1073829" y="1579477"/>
                </a:lnTo>
                <a:lnTo>
                  <a:pt x="1118449" y="1565430"/>
                </a:lnTo>
                <a:lnTo>
                  <a:pt x="1161929" y="1549075"/>
                </a:lnTo>
                <a:lnTo>
                  <a:pt x="1204191" y="1530486"/>
                </a:lnTo>
                <a:lnTo>
                  <a:pt x="1245155" y="1509740"/>
                </a:lnTo>
                <a:lnTo>
                  <a:pt x="1284745" y="1486912"/>
                </a:lnTo>
                <a:lnTo>
                  <a:pt x="1322880" y="1462078"/>
                </a:lnTo>
                <a:lnTo>
                  <a:pt x="1359483" y="1435313"/>
                </a:lnTo>
                <a:lnTo>
                  <a:pt x="1394476" y="1406693"/>
                </a:lnTo>
                <a:lnTo>
                  <a:pt x="1427779" y="1376294"/>
                </a:lnTo>
                <a:lnTo>
                  <a:pt x="1459315" y="1344191"/>
                </a:lnTo>
                <a:lnTo>
                  <a:pt x="1489005" y="1310460"/>
                </a:lnTo>
                <a:lnTo>
                  <a:pt x="1516771" y="1275176"/>
                </a:lnTo>
                <a:lnTo>
                  <a:pt x="1542533" y="1238415"/>
                </a:lnTo>
                <a:lnTo>
                  <a:pt x="1566214" y="1200254"/>
                </a:lnTo>
                <a:lnTo>
                  <a:pt x="1587736" y="1160766"/>
                </a:lnTo>
                <a:lnTo>
                  <a:pt x="1607019" y="1120028"/>
                </a:lnTo>
                <a:lnTo>
                  <a:pt x="1623986" y="1078116"/>
                </a:lnTo>
                <a:lnTo>
                  <a:pt x="1638557" y="1035105"/>
                </a:lnTo>
                <a:lnTo>
                  <a:pt x="1650656" y="991071"/>
                </a:lnTo>
                <a:lnTo>
                  <a:pt x="1660202" y="946090"/>
                </a:lnTo>
                <a:lnTo>
                  <a:pt x="1667118" y="900236"/>
                </a:lnTo>
                <a:lnTo>
                  <a:pt x="1671325" y="853586"/>
                </a:lnTo>
                <a:lnTo>
                  <a:pt x="1672744" y="806216"/>
                </a:lnTo>
                <a:lnTo>
                  <a:pt x="1671325" y="758841"/>
                </a:lnTo>
                <a:lnTo>
                  <a:pt x="1667118" y="712188"/>
                </a:lnTo>
                <a:lnTo>
                  <a:pt x="1660202" y="666331"/>
                </a:lnTo>
                <a:lnTo>
                  <a:pt x="1650656" y="621347"/>
                </a:lnTo>
                <a:lnTo>
                  <a:pt x="1638557" y="577311"/>
                </a:lnTo>
                <a:lnTo>
                  <a:pt x="1623986" y="534299"/>
                </a:lnTo>
                <a:lnTo>
                  <a:pt x="1607019" y="492386"/>
                </a:lnTo>
                <a:lnTo>
                  <a:pt x="1587736" y="451647"/>
                </a:lnTo>
                <a:lnTo>
                  <a:pt x="1566214" y="412159"/>
                </a:lnTo>
                <a:lnTo>
                  <a:pt x="1542533" y="373998"/>
                </a:lnTo>
                <a:lnTo>
                  <a:pt x="1516771" y="337237"/>
                </a:lnTo>
                <a:lnTo>
                  <a:pt x="1489005" y="301954"/>
                </a:lnTo>
                <a:lnTo>
                  <a:pt x="1459315" y="268224"/>
                </a:lnTo>
                <a:lnTo>
                  <a:pt x="1427779" y="236122"/>
                </a:lnTo>
                <a:lnTo>
                  <a:pt x="1394476" y="205724"/>
                </a:lnTo>
                <a:lnTo>
                  <a:pt x="1359483" y="177105"/>
                </a:lnTo>
                <a:lnTo>
                  <a:pt x="1322880" y="150342"/>
                </a:lnTo>
                <a:lnTo>
                  <a:pt x="1284745" y="125509"/>
                </a:lnTo>
                <a:lnTo>
                  <a:pt x="1245155" y="102683"/>
                </a:lnTo>
                <a:lnTo>
                  <a:pt x="1204191" y="81938"/>
                </a:lnTo>
                <a:lnTo>
                  <a:pt x="1161929" y="63351"/>
                </a:lnTo>
                <a:lnTo>
                  <a:pt x="1118449" y="46997"/>
                </a:lnTo>
                <a:lnTo>
                  <a:pt x="1073829" y="32952"/>
                </a:lnTo>
                <a:lnTo>
                  <a:pt x="1028147" y="21290"/>
                </a:lnTo>
                <a:lnTo>
                  <a:pt x="981482" y="12089"/>
                </a:lnTo>
                <a:lnTo>
                  <a:pt x="933912" y="5423"/>
                </a:lnTo>
                <a:lnTo>
                  <a:pt x="885516" y="1368"/>
                </a:lnTo>
                <a:lnTo>
                  <a:pt x="836372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/>
        </p:nvSpPr>
        <p:spPr>
          <a:xfrm>
            <a:off x="2159271" y="9102750"/>
            <a:ext cx="711835" cy="66103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8575" marR="5080" indent="-16510">
              <a:lnSpc>
                <a:spcPts val="2230"/>
              </a:lnSpc>
              <a:spcBef>
                <a:spcPts val="630"/>
              </a:spcBef>
            </a:pPr>
            <a:r>
              <a:rPr sz="2300" b="1" spc="50" dirty="0">
                <a:solidFill>
                  <a:srgbClr val="FFFFFF"/>
                </a:solidFill>
                <a:latin typeface="Trebuchet MS"/>
                <a:cs typeface="Trebuchet MS"/>
              </a:rPr>
              <a:t>ABR/  </a:t>
            </a:r>
            <a:r>
              <a:rPr sz="2300" b="1" spc="-65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4405272" y="9102750"/>
            <a:ext cx="1283335" cy="66103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14325" marR="5080" indent="-302260">
              <a:lnSpc>
                <a:spcPts val="2230"/>
              </a:lnSpc>
              <a:spcBef>
                <a:spcPts val="630"/>
              </a:spcBef>
            </a:pPr>
            <a:r>
              <a:rPr sz="2300" b="1" spc="25" dirty="0">
                <a:solidFill>
                  <a:srgbClr val="FFFFFF"/>
                </a:solidFill>
                <a:latin typeface="Trebuchet MS"/>
                <a:cs typeface="Trebuchet MS"/>
              </a:rPr>
              <a:t>MAI-JUL/  </a:t>
            </a:r>
            <a:r>
              <a:rPr sz="2300" b="1" spc="-65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7133590" y="9102750"/>
            <a:ext cx="793115" cy="66103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9215" marR="5080" indent="-57150">
              <a:lnSpc>
                <a:spcPts val="2230"/>
              </a:lnSpc>
              <a:spcBef>
                <a:spcPts val="630"/>
              </a:spcBef>
            </a:pPr>
            <a:r>
              <a:rPr sz="2300" b="1" spc="105" dirty="0">
                <a:solidFill>
                  <a:srgbClr val="FFFFFF"/>
                </a:solidFill>
                <a:latin typeface="Trebuchet MS"/>
                <a:cs typeface="Trebuchet MS"/>
              </a:rPr>
              <a:t>AGO/  </a:t>
            </a:r>
            <a:r>
              <a:rPr sz="2300" b="1" spc="-65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21" name="object 12"/>
          <p:cNvSpPr/>
          <p:nvPr/>
        </p:nvSpPr>
        <p:spPr>
          <a:xfrm>
            <a:off x="11708765" y="8639422"/>
            <a:ext cx="1673225" cy="1612900"/>
          </a:xfrm>
          <a:custGeom>
            <a:avLst/>
            <a:gdLst/>
            <a:ahLst/>
            <a:cxnLst/>
            <a:rect l="l" t="t" r="r" b="b"/>
            <a:pathLst>
              <a:path w="1673225" h="1612900">
                <a:moveTo>
                  <a:pt x="836372" y="0"/>
                </a:moveTo>
                <a:lnTo>
                  <a:pt x="787228" y="1368"/>
                </a:lnTo>
                <a:lnTo>
                  <a:pt x="738832" y="5423"/>
                </a:lnTo>
                <a:lnTo>
                  <a:pt x="691262" y="12089"/>
                </a:lnTo>
                <a:lnTo>
                  <a:pt x="644597" y="21290"/>
                </a:lnTo>
                <a:lnTo>
                  <a:pt x="598915" y="32952"/>
                </a:lnTo>
                <a:lnTo>
                  <a:pt x="554295" y="46997"/>
                </a:lnTo>
                <a:lnTo>
                  <a:pt x="510815" y="63351"/>
                </a:lnTo>
                <a:lnTo>
                  <a:pt x="468553" y="81938"/>
                </a:lnTo>
                <a:lnTo>
                  <a:pt x="427589" y="102683"/>
                </a:lnTo>
                <a:lnTo>
                  <a:pt x="387999" y="125509"/>
                </a:lnTo>
                <a:lnTo>
                  <a:pt x="349864" y="150342"/>
                </a:lnTo>
                <a:lnTo>
                  <a:pt x="313261" y="177105"/>
                </a:lnTo>
                <a:lnTo>
                  <a:pt x="278268" y="205724"/>
                </a:lnTo>
                <a:lnTo>
                  <a:pt x="244965" y="236122"/>
                </a:lnTo>
                <a:lnTo>
                  <a:pt x="213429" y="268224"/>
                </a:lnTo>
                <a:lnTo>
                  <a:pt x="183739" y="301954"/>
                </a:lnTo>
                <a:lnTo>
                  <a:pt x="155973" y="337237"/>
                </a:lnTo>
                <a:lnTo>
                  <a:pt x="130211" y="373998"/>
                </a:lnTo>
                <a:lnTo>
                  <a:pt x="106530" y="412159"/>
                </a:lnTo>
                <a:lnTo>
                  <a:pt x="85008" y="451647"/>
                </a:lnTo>
                <a:lnTo>
                  <a:pt x="65725" y="492386"/>
                </a:lnTo>
                <a:lnTo>
                  <a:pt x="48758" y="534299"/>
                </a:lnTo>
                <a:lnTo>
                  <a:pt x="34186" y="577311"/>
                </a:lnTo>
                <a:lnTo>
                  <a:pt x="22088" y="621347"/>
                </a:lnTo>
                <a:lnTo>
                  <a:pt x="12542" y="666331"/>
                </a:lnTo>
                <a:lnTo>
                  <a:pt x="5626" y="712188"/>
                </a:lnTo>
                <a:lnTo>
                  <a:pt x="1419" y="758841"/>
                </a:lnTo>
                <a:lnTo>
                  <a:pt x="0" y="806216"/>
                </a:lnTo>
                <a:lnTo>
                  <a:pt x="1419" y="853586"/>
                </a:lnTo>
                <a:lnTo>
                  <a:pt x="5626" y="900236"/>
                </a:lnTo>
                <a:lnTo>
                  <a:pt x="12542" y="946090"/>
                </a:lnTo>
                <a:lnTo>
                  <a:pt x="22088" y="991071"/>
                </a:lnTo>
                <a:lnTo>
                  <a:pt x="34186" y="1035105"/>
                </a:lnTo>
                <a:lnTo>
                  <a:pt x="48758" y="1078116"/>
                </a:lnTo>
                <a:lnTo>
                  <a:pt x="65725" y="1120028"/>
                </a:lnTo>
                <a:lnTo>
                  <a:pt x="85008" y="1160766"/>
                </a:lnTo>
                <a:lnTo>
                  <a:pt x="106530" y="1200254"/>
                </a:lnTo>
                <a:lnTo>
                  <a:pt x="130211" y="1238415"/>
                </a:lnTo>
                <a:lnTo>
                  <a:pt x="155973" y="1275176"/>
                </a:lnTo>
                <a:lnTo>
                  <a:pt x="183739" y="1310460"/>
                </a:lnTo>
                <a:lnTo>
                  <a:pt x="213429" y="1344191"/>
                </a:lnTo>
                <a:lnTo>
                  <a:pt x="244965" y="1376294"/>
                </a:lnTo>
                <a:lnTo>
                  <a:pt x="278268" y="1406693"/>
                </a:lnTo>
                <a:lnTo>
                  <a:pt x="313261" y="1435313"/>
                </a:lnTo>
                <a:lnTo>
                  <a:pt x="349864" y="1462078"/>
                </a:lnTo>
                <a:lnTo>
                  <a:pt x="387999" y="1486912"/>
                </a:lnTo>
                <a:lnTo>
                  <a:pt x="427589" y="1509740"/>
                </a:lnTo>
                <a:lnTo>
                  <a:pt x="468553" y="1530486"/>
                </a:lnTo>
                <a:lnTo>
                  <a:pt x="510815" y="1549075"/>
                </a:lnTo>
                <a:lnTo>
                  <a:pt x="554295" y="1565430"/>
                </a:lnTo>
                <a:lnTo>
                  <a:pt x="598915" y="1579477"/>
                </a:lnTo>
                <a:lnTo>
                  <a:pt x="644597" y="1591139"/>
                </a:lnTo>
                <a:lnTo>
                  <a:pt x="691262" y="1600341"/>
                </a:lnTo>
                <a:lnTo>
                  <a:pt x="738832" y="1607008"/>
                </a:lnTo>
                <a:lnTo>
                  <a:pt x="787228" y="1611063"/>
                </a:lnTo>
                <a:lnTo>
                  <a:pt x="836372" y="1612432"/>
                </a:lnTo>
                <a:lnTo>
                  <a:pt x="885516" y="1611063"/>
                </a:lnTo>
                <a:lnTo>
                  <a:pt x="933912" y="1607008"/>
                </a:lnTo>
                <a:lnTo>
                  <a:pt x="981482" y="1600341"/>
                </a:lnTo>
                <a:lnTo>
                  <a:pt x="1028147" y="1591139"/>
                </a:lnTo>
                <a:lnTo>
                  <a:pt x="1073829" y="1579477"/>
                </a:lnTo>
                <a:lnTo>
                  <a:pt x="1118449" y="1565430"/>
                </a:lnTo>
                <a:lnTo>
                  <a:pt x="1161929" y="1549075"/>
                </a:lnTo>
                <a:lnTo>
                  <a:pt x="1204191" y="1530486"/>
                </a:lnTo>
                <a:lnTo>
                  <a:pt x="1245155" y="1509740"/>
                </a:lnTo>
                <a:lnTo>
                  <a:pt x="1284745" y="1486912"/>
                </a:lnTo>
                <a:lnTo>
                  <a:pt x="1322880" y="1462078"/>
                </a:lnTo>
                <a:lnTo>
                  <a:pt x="1359483" y="1435313"/>
                </a:lnTo>
                <a:lnTo>
                  <a:pt x="1394476" y="1406693"/>
                </a:lnTo>
                <a:lnTo>
                  <a:pt x="1427779" y="1376294"/>
                </a:lnTo>
                <a:lnTo>
                  <a:pt x="1459315" y="1344191"/>
                </a:lnTo>
                <a:lnTo>
                  <a:pt x="1489005" y="1310460"/>
                </a:lnTo>
                <a:lnTo>
                  <a:pt x="1516771" y="1275176"/>
                </a:lnTo>
                <a:lnTo>
                  <a:pt x="1542533" y="1238415"/>
                </a:lnTo>
                <a:lnTo>
                  <a:pt x="1566214" y="1200254"/>
                </a:lnTo>
                <a:lnTo>
                  <a:pt x="1587736" y="1160766"/>
                </a:lnTo>
                <a:lnTo>
                  <a:pt x="1607019" y="1120028"/>
                </a:lnTo>
                <a:lnTo>
                  <a:pt x="1623986" y="1078116"/>
                </a:lnTo>
                <a:lnTo>
                  <a:pt x="1638557" y="1035105"/>
                </a:lnTo>
                <a:lnTo>
                  <a:pt x="1650656" y="991071"/>
                </a:lnTo>
                <a:lnTo>
                  <a:pt x="1660202" y="946090"/>
                </a:lnTo>
                <a:lnTo>
                  <a:pt x="1667118" y="900236"/>
                </a:lnTo>
                <a:lnTo>
                  <a:pt x="1671325" y="853586"/>
                </a:lnTo>
                <a:lnTo>
                  <a:pt x="1672744" y="806216"/>
                </a:lnTo>
                <a:lnTo>
                  <a:pt x="1671325" y="758841"/>
                </a:lnTo>
                <a:lnTo>
                  <a:pt x="1667118" y="712188"/>
                </a:lnTo>
                <a:lnTo>
                  <a:pt x="1660202" y="666331"/>
                </a:lnTo>
                <a:lnTo>
                  <a:pt x="1650656" y="621347"/>
                </a:lnTo>
                <a:lnTo>
                  <a:pt x="1638557" y="577311"/>
                </a:lnTo>
                <a:lnTo>
                  <a:pt x="1623986" y="534299"/>
                </a:lnTo>
                <a:lnTo>
                  <a:pt x="1607019" y="492386"/>
                </a:lnTo>
                <a:lnTo>
                  <a:pt x="1587736" y="451647"/>
                </a:lnTo>
                <a:lnTo>
                  <a:pt x="1566214" y="412159"/>
                </a:lnTo>
                <a:lnTo>
                  <a:pt x="1542533" y="373998"/>
                </a:lnTo>
                <a:lnTo>
                  <a:pt x="1516771" y="337237"/>
                </a:lnTo>
                <a:lnTo>
                  <a:pt x="1489005" y="301954"/>
                </a:lnTo>
                <a:lnTo>
                  <a:pt x="1459315" y="268224"/>
                </a:lnTo>
                <a:lnTo>
                  <a:pt x="1427779" y="236122"/>
                </a:lnTo>
                <a:lnTo>
                  <a:pt x="1394476" y="205724"/>
                </a:lnTo>
                <a:lnTo>
                  <a:pt x="1359483" y="177105"/>
                </a:lnTo>
                <a:lnTo>
                  <a:pt x="1322880" y="150342"/>
                </a:lnTo>
                <a:lnTo>
                  <a:pt x="1284745" y="125509"/>
                </a:lnTo>
                <a:lnTo>
                  <a:pt x="1245155" y="102683"/>
                </a:lnTo>
                <a:lnTo>
                  <a:pt x="1204191" y="81938"/>
                </a:lnTo>
                <a:lnTo>
                  <a:pt x="1161929" y="63351"/>
                </a:lnTo>
                <a:lnTo>
                  <a:pt x="1118449" y="46997"/>
                </a:lnTo>
                <a:lnTo>
                  <a:pt x="1073829" y="32952"/>
                </a:lnTo>
                <a:lnTo>
                  <a:pt x="1028147" y="21290"/>
                </a:lnTo>
                <a:lnTo>
                  <a:pt x="981482" y="12089"/>
                </a:lnTo>
                <a:lnTo>
                  <a:pt x="933912" y="5423"/>
                </a:lnTo>
                <a:lnTo>
                  <a:pt x="885516" y="1368"/>
                </a:lnTo>
                <a:lnTo>
                  <a:pt x="836372" y="0"/>
                </a:lnTo>
                <a:close/>
              </a:path>
            </a:pathLst>
          </a:custGeom>
          <a:solidFill>
            <a:srgbClr val="152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/>
          <p:cNvSpPr txBox="1"/>
          <p:nvPr/>
        </p:nvSpPr>
        <p:spPr>
          <a:xfrm>
            <a:off x="12186717" y="9126525"/>
            <a:ext cx="793115" cy="645048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9215" marR="5080" indent="-57150">
              <a:lnSpc>
                <a:spcPts val="2230"/>
              </a:lnSpc>
              <a:spcBef>
                <a:spcPts val="630"/>
              </a:spcBef>
            </a:pPr>
            <a:r>
              <a:rPr lang="pt-BR" sz="2300" b="1" spc="105" dirty="0" smtClean="0">
                <a:solidFill>
                  <a:srgbClr val="FFFFFF"/>
                </a:solidFill>
                <a:latin typeface="Trebuchet MS"/>
                <a:cs typeface="Trebuchet MS"/>
              </a:rPr>
              <a:t>DEZ</a:t>
            </a:r>
            <a:r>
              <a:rPr sz="2300" b="1" spc="105" dirty="0" smtClean="0">
                <a:solidFill>
                  <a:srgbClr val="FFFFFF"/>
                </a:solidFill>
                <a:latin typeface="Trebuchet MS"/>
                <a:cs typeface="Trebuchet MS"/>
              </a:rPr>
              <a:t>/  </a:t>
            </a:r>
            <a:r>
              <a:rPr sz="2300" b="1" spc="-65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23" name="object 11"/>
          <p:cNvSpPr/>
          <p:nvPr/>
        </p:nvSpPr>
        <p:spPr>
          <a:xfrm>
            <a:off x="9207091" y="8639422"/>
            <a:ext cx="1673225" cy="1612900"/>
          </a:xfrm>
          <a:custGeom>
            <a:avLst/>
            <a:gdLst/>
            <a:ahLst/>
            <a:cxnLst/>
            <a:rect l="l" t="t" r="r" b="b"/>
            <a:pathLst>
              <a:path w="1673225" h="1612900">
                <a:moveTo>
                  <a:pt x="836372" y="0"/>
                </a:moveTo>
                <a:lnTo>
                  <a:pt x="787228" y="1368"/>
                </a:lnTo>
                <a:lnTo>
                  <a:pt x="738832" y="5423"/>
                </a:lnTo>
                <a:lnTo>
                  <a:pt x="691262" y="12089"/>
                </a:lnTo>
                <a:lnTo>
                  <a:pt x="644597" y="21290"/>
                </a:lnTo>
                <a:lnTo>
                  <a:pt x="598915" y="32952"/>
                </a:lnTo>
                <a:lnTo>
                  <a:pt x="554295" y="46997"/>
                </a:lnTo>
                <a:lnTo>
                  <a:pt x="510815" y="63351"/>
                </a:lnTo>
                <a:lnTo>
                  <a:pt x="468553" y="81938"/>
                </a:lnTo>
                <a:lnTo>
                  <a:pt x="427589" y="102683"/>
                </a:lnTo>
                <a:lnTo>
                  <a:pt x="387999" y="125509"/>
                </a:lnTo>
                <a:lnTo>
                  <a:pt x="349864" y="150342"/>
                </a:lnTo>
                <a:lnTo>
                  <a:pt x="313261" y="177105"/>
                </a:lnTo>
                <a:lnTo>
                  <a:pt x="278268" y="205724"/>
                </a:lnTo>
                <a:lnTo>
                  <a:pt x="244965" y="236122"/>
                </a:lnTo>
                <a:lnTo>
                  <a:pt x="213429" y="268224"/>
                </a:lnTo>
                <a:lnTo>
                  <a:pt x="183739" y="301954"/>
                </a:lnTo>
                <a:lnTo>
                  <a:pt x="155973" y="337237"/>
                </a:lnTo>
                <a:lnTo>
                  <a:pt x="130211" y="373998"/>
                </a:lnTo>
                <a:lnTo>
                  <a:pt x="106530" y="412159"/>
                </a:lnTo>
                <a:lnTo>
                  <a:pt x="85008" y="451647"/>
                </a:lnTo>
                <a:lnTo>
                  <a:pt x="65725" y="492386"/>
                </a:lnTo>
                <a:lnTo>
                  <a:pt x="48758" y="534299"/>
                </a:lnTo>
                <a:lnTo>
                  <a:pt x="34186" y="577311"/>
                </a:lnTo>
                <a:lnTo>
                  <a:pt x="22088" y="621347"/>
                </a:lnTo>
                <a:lnTo>
                  <a:pt x="12542" y="666331"/>
                </a:lnTo>
                <a:lnTo>
                  <a:pt x="5626" y="712188"/>
                </a:lnTo>
                <a:lnTo>
                  <a:pt x="1419" y="758841"/>
                </a:lnTo>
                <a:lnTo>
                  <a:pt x="0" y="806216"/>
                </a:lnTo>
                <a:lnTo>
                  <a:pt x="1419" y="853586"/>
                </a:lnTo>
                <a:lnTo>
                  <a:pt x="5626" y="900236"/>
                </a:lnTo>
                <a:lnTo>
                  <a:pt x="12542" y="946090"/>
                </a:lnTo>
                <a:lnTo>
                  <a:pt x="22088" y="991071"/>
                </a:lnTo>
                <a:lnTo>
                  <a:pt x="34186" y="1035105"/>
                </a:lnTo>
                <a:lnTo>
                  <a:pt x="48758" y="1078116"/>
                </a:lnTo>
                <a:lnTo>
                  <a:pt x="65725" y="1120028"/>
                </a:lnTo>
                <a:lnTo>
                  <a:pt x="85008" y="1160766"/>
                </a:lnTo>
                <a:lnTo>
                  <a:pt x="106530" y="1200254"/>
                </a:lnTo>
                <a:lnTo>
                  <a:pt x="130211" y="1238415"/>
                </a:lnTo>
                <a:lnTo>
                  <a:pt x="155973" y="1275176"/>
                </a:lnTo>
                <a:lnTo>
                  <a:pt x="183739" y="1310460"/>
                </a:lnTo>
                <a:lnTo>
                  <a:pt x="213429" y="1344191"/>
                </a:lnTo>
                <a:lnTo>
                  <a:pt x="244965" y="1376294"/>
                </a:lnTo>
                <a:lnTo>
                  <a:pt x="278268" y="1406693"/>
                </a:lnTo>
                <a:lnTo>
                  <a:pt x="313261" y="1435313"/>
                </a:lnTo>
                <a:lnTo>
                  <a:pt x="349864" y="1462078"/>
                </a:lnTo>
                <a:lnTo>
                  <a:pt x="387999" y="1486912"/>
                </a:lnTo>
                <a:lnTo>
                  <a:pt x="427589" y="1509740"/>
                </a:lnTo>
                <a:lnTo>
                  <a:pt x="468553" y="1530486"/>
                </a:lnTo>
                <a:lnTo>
                  <a:pt x="510815" y="1549075"/>
                </a:lnTo>
                <a:lnTo>
                  <a:pt x="554295" y="1565430"/>
                </a:lnTo>
                <a:lnTo>
                  <a:pt x="598915" y="1579477"/>
                </a:lnTo>
                <a:lnTo>
                  <a:pt x="644597" y="1591139"/>
                </a:lnTo>
                <a:lnTo>
                  <a:pt x="691262" y="1600341"/>
                </a:lnTo>
                <a:lnTo>
                  <a:pt x="738832" y="1607008"/>
                </a:lnTo>
                <a:lnTo>
                  <a:pt x="787228" y="1611063"/>
                </a:lnTo>
                <a:lnTo>
                  <a:pt x="836372" y="1612432"/>
                </a:lnTo>
                <a:lnTo>
                  <a:pt x="885516" y="1611063"/>
                </a:lnTo>
                <a:lnTo>
                  <a:pt x="933912" y="1607008"/>
                </a:lnTo>
                <a:lnTo>
                  <a:pt x="981482" y="1600341"/>
                </a:lnTo>
                <a:lnTo>
                  <a:pt x="1028147" y="1591139"/>
                </a:lnTo>
                <a:lnTo>
                  <a:pt x="1073829" y="1579477"/>
                </a:lnTo>
                <a:lnTo>
                  <a:pt x="1118449" y="1565430"/>
                </a:lnTo>
                <a:lnTo>
                  <a:pt x="1161929" y="1549075"/>
                </a:lnTo>
                <a:lnTo>
                  <a:pt x="1204191" y="1530486"/>
                </a:lnTo>
                <a:lnTo>
                  <a:pt x="1245155" y="1509740"/>
                </a:lnTo>
                <a:lnTo>
                  <a:pt x="1284745" y="1486912"/>
                </a:lnTo>
                <a:lnTo>
                  <a:pt x="1322880" y="1462078"/>
                </a:lnTo>
                <a:lnTo>
                  <a:pt x="1359483" y="1435313"/>
                </a:lnTo>
                <a:lnTo>
                  <a:pt x="1394476" y="1406693"/>
                </a:lnTo>
                <a:lnTo>
                  <a:pt x="1427779" y="1376294"/>
                </a:lnTo>
                <a:lnTo>
                  <a:pt x="1459315" y="1344191"/>
                </a:lnTo>
                <a:lnTo>
                  <a:pt x="1489005" y="1310460"/>
                </a:lnTo>
                <a:lnTo>
                  <a:pt x="1516771" y="1275176"/>
                </a:lnTo>
                <a:lnTo>
                  <a:pt x="1542533" y="1238415"/>
                </a:lnTo>
                <a:lnTo>
                  <a:pt x="1566214" y="1200254"/>
                </a:lnTo>
                <a:lnTo>
                  <a:pt x="1587736" y="1160766"/>
                </a:lnTo>
                <a:lnTo>
                  <a:pt x="1607019" y="1120028"/>
                </a:lnTo>
                <a:lnTo>
                  <a:pt x="1623986" y="1078116"/>
                </a:lnTo>
                <a:lnTo>
                  <a:pt x="1638557" y="1035105"/>
                </a:lnTo>
                <a:lnTo>
                  <a:pt x="1650656" y="991071"/>
                </a:lnTo>
                <a:lnTo>
                  <a:pt x="1660202" y="946090"/>
                </a:lnTo>
                <a:lnTo>
                  <a:pt x="1667118" y="900236"/>
                </a:lnTo>
                <a:lnTo>
                  <a:pt x="1671325" y="853586"/>
                </a:lnTo>
                <a:lnTo>
                  <a:pt x="1672744" y="806216"/>
                </a:lnTo>
                <a:lnTo>
                  <a:pt x="1671325" y="758841"/>
                </a:lnTo>
                <a:lnTo>
                  <a:pt x="1667118" y="712188"/>
                </a:lnTo>
                <a:lnTo>
                  <a:pt x="1660202" y="666331"/>
                </a:lnTo>
                <a:lnTo>
                  <a:pt x="1650656" y="621347"/>
                </a:lnTo>
                <a:lnTo>
                  <a:pt x="1638557" y="577311"/>
                </a:lnTo>
                <a:lnTo>
                  <a:pt x="1623986" y="534299"/>
                </a:lnTo>
                <a:lnTo>
                  <a:pt x="1607019" y="492386"/>
                </a:lnTo>
                <a:lnTo>
                  <a:pt x="1587736" y="451647"/>
                </a:lnTo>
                <a:lnTo>
                  <a:pt x="1566214" y="412159"/>
                </a:lnTo>
                <a:lnTo>
                  <a:pt x="1542533" y="373998"/>
                </a:lnTo>
                <a:lnTo>
                  <a:pt x="1516771" y="337237"/>
                </a:lnTo>
                <a:lnTo>
                  <a:pt x="1489005" y="301954"/>
                </a:lnTo>
                <a:lnTo>
                  <a:pt x="1459315" y="268224"/>
                </a:lnTo>
                <a:lnTo>
                  <a:pt x="1427779" y="236122"/>
                </a:lnTo>
                <a:lnTo>
                  <a:pt x="1394476" y="205724"/>
                </a:lnTo>
                <a:lnTo>
                  <a:pt x="1359483" y="177105"/>
                </a:lnTo>
                <a:lnTo>
                  <a:pt x="1322880" y="150342"/>
                </a:lnTo>
                <a:lnTo>
                  <a:pt x="1284745" y="125509"/>
                </a:lnTo>
                <a:lnTo>
                  <a:pt x="1245155" y="102683"/>
                </a:lnTo>
                <a:lnTo>
                  <a:pt x="1204191" y="81938"/>
                </a:lnTo>
                <a:lnTo>
                  <a:pt x="1161929" y="63351"/>
                </a:lnTo>
                <a:lnTo>
                  <a:pt x="1118449" y="46997"/>
                </a:lnTo>
                <a:lnTo>
                  <a:pt x="1073829" y="32952"/>
                </a:lnTo>
                <a:lnTo>
                  <a:pt x="1028147" y="21290"/>
                </a:lnTo>
                <a:lnTo>
                  <a:pt x="981482" y="12089"/>
                </a:lnTo>
                <a:lnTo>
                  <a:pt x="933912" y="5423"/>
                </a:lnTo>
                <a:lnTo>
                  <a:pt x="885516" y="1368"/>
                </a:lnTo>
                <a:lnTo>
                  <a:pt x="836372" y="0"/>
                </a:lnTo>
                <a:close/>
              </a:path>
            </a:pathLst>
          </a:custGeom>
          <a:solidFill>
            <a:srgbClr val="152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5"/>
          <p:cNvSpPr txBox="1"/>
          <p:nvPr/>
        </p:nvSpPr>
        <p:spPr>
          <a:xfrm>
            <a:off x="9385937" y="9122518"/>
            <a:ext cx="1368000" cy="927177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14325" marR="5080" indent="-302260">
              <a:lnSpc>
                <a:spcPts val="2230"/>
              </a:lnSpc>
              <a:spcBef>
                <a:spcPts val="630"/>
              </a:spcBef>
            </a:pPr>
            <a:r>
              <a:rPr lang="pt-BR" sz="2300" b="1" spc="25" dirty="0" smtClean="0">
                <a:solidFill>
                  <a:srgbClr val="FFFFFF"/>
                </a:solidFill>
                <a:latin typeface="Trebuchet MS"/>
                <a:cs typeface="Trebuchet MS"/>
              </a:rPr>
              <a:t>SET</a:t>
            </a:r>
            <a:r>
              <a:rPr sz="2300" b="1" spc="25" dirty="0" smtClean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lang="pt-BR" sz="2300" b="1" spc="25" dirty="0" smtClean="0">
                <a:solidFill>
                  <a:srgbClr val="FFFFFF"/>
                </a:solidFill>
                <a:latin typeface="Trebuchet MS"/>
                <a:cs typeface="Trebuchet MS"/>
              </a:rPr>
              <a:t>NOV/</a:t>
            </a:r>
            <a:r>
              <a:rPr sz="2300" b="1" spc="25" dirty="0" smtClean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300" b="1" spc="-65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11647070" y="10800099"/>
            <a:ext cx="2916020" cy="21332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09625">
              <a:lnSpc>
                <a:spcPct val="101499"/>
              </a:lnSpc>
              <a:spcBef>
                <a:spcPts val="90"/>
              </a:spcBef>
            </a:pPr>
            <a:r>
              <a:rPr lang="pt-BR" sz="1950" b="1" dirty="0" smtClean="0">
                <a:solidFill>
                  <a:srgbClr val="231F20"/>
                </a:solidFill>
                <a:latin typeface="Trebuchet MS"/>
                <a:cs typeface="Trebuchet MS"/>
              </a:rPr>
              <a:t>PRODUCTO 2</a:t>
            </a:r>
            <a:r>
              <a:rPr sz="1950" b="1" dirty="0" smtClean="0">
                <a:solidFill>
                  <a:srgbClr val="231F20"/>
                </a:solidFill>
                <a:latin typeface="Trebuchet MS"/>
                <a:cs typeface="Trebuchet MS"/>
              </a:rPr>
              <a:t>:  </a:t>
            </a:r>
            <a:r>
              <a:rPr lang="es-ES" sz="1950" dirty="0" smtClean="0">
                <a:solidFill>
                  <a:srgbClr val="231F20"/>
                </a:solidFill>
                <a:latin typeface="Arial"/>
                <a:cs typeface="Arial"/>
              </a:rPr>
              <a:t>ACCIONES PARA AJUSTAR EL AMBIENTE</a:t>
            </a:r>
            <a:r>
              <a:rPr sz="195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pt-BR" sz="1950" dirty="0" smtClean="0">
                <a:solidFill>
                  <a:srgbClr val="231F20"/>
                </a:solidFill>
                <a:latin typeface="Arial"/>
                <a:cs typeface="Arial"/>
              </a:rPr>
              <a:t> DE </a:t>
            </a:r>
            <a:r>
              <a:rPr sz="1950" dirty="0" smtClean="0">
                <a:solidFill>
                  <a:srgbClr val="231F20"/>
                </a:solidFill>
                <a:latin typeface="Arial"/>
                <a:cs typeface="Arial"/>
              </a:rPr>
              <a:t>LOS ARREGLOS DE PAGO</a:t>
            </a:r>
            <a:r>
              <a:rPr lang="pt-BR" sz="1950" dirty="0" smtClean="0">
                <a:solidFill>
                  <a:srgbClr val="231F20"/>
                </a:solidFill>
                <a:latin typeface="Arial"/>
                <a:cs typeface="Arial"/>
              </a:rPr>
              <a:t>S I</a:t>
            </a:r>
            <a:r>
              <a:rPr sz="1950" dirty="0" smtClean="0">
                <a:solidFill>
                  <a:srgbClr val="231F20"/>
                </a:solidFill>
                <a:latin typeface="Arial"/>
                <a:cs typeface="Arial"/>
              </a:rPr>
              <a:t>NSTANTÁNEO</a:t>
            </a:r>
            <a:r>
              <a:rPr lang="pt-BR" sz="1950" dirty="0" smtClean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6" name="object 6"/>
          <p:cNvSpPr txBox="1"/>
          <p:nvPr/>
        </p:nvSpPr>
        <p:spPr>
          <a:xfrm>
            <a:off x="9417050" y="10820465"/>
            <a:ext cx="1450340" cy="5993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1950" b="1" dirty="0">
                <a:solidFill>
                  <a:srgbClr val="231F20"/>
                </a:solidFill>
                <a:latin typeface="Trebuchet MS"/>
                <a:cs typeface="Trebuchet MS"/>
              </a:rPr>
              <a:t>REUNIONES  PERIÓDICAS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9419590" y="11744199"/>
            <a:ext cx="1724879" cy="6290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231F20"/>
                </a:solidFill>
                <a:latin typeface="Trebuchet MS"/>
                <a:cs typeface="Trebuchet MS"/>
              </a:rPr>
              <a:t>VÍDEO </a:t>
            </a:r>
            <a:endParaRPr lang="pt-BR" sz="1950" b="1" dirty="0" smtClean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 smtClean="0">
                <a:solidFill>
                  <a:srgbClr val="231F20"/>
                </a:solidFill>
                <a:latin typeface="Trebuchet MS"/>
                <a:cs typeface="Trebuchet MS"/>
              </a:rPr>
              <a:t>CONFERENCIA</a:t>
            </a:r>
            <a:endParaRPr sz="1950" dirty="0">
              <a:latin typeface="Trebuchet MS"/>
              <a:cs typeface="Trebuchet M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750" y="1279683"/>
            <a:ext cx="2000807" cy="1911483"/>
          </a:xfrm>
          <a:prstGeom prst="rect">
            <a:avLst/>
          </a:prstGeom>
        </p:spPr>
      </p:pic>
      <p:sp>
        <p:nvSpPr>
          <p:cNvPr id="29" name="CuadroTexto 1"/>
          <p:cNvSpPr txBox="1"/>
          <p:nvPr/>
        </p:nvSpPr>
        <p:spPr>
          <a:xfrm>
            <a:off x="16519724" y="3441889"/>
            <a:ext cx="6637456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s-ES_tradnl" sz="4400" b="1" dirty="0" smtClean="0">
                <a:solidFill>
                  <a:schemeClr val="accent1">
                    <a:lumMod val="75000"/>
                  </a:schemeClr>
                </a:solidFill>
              </a:rPr>
              <a:t>Banco Central de Brasil</a:t>
            </a:r>
          </a:p>
          <a:p>
            <a:pPr lvl="0" algn="ctr"/>
            <a:r>
              <a:rPr lang="es-ES_tradnl" sz="4400" b="1" dirty="0" smtClean="0">
                <a:solidFill>
                  <a:schemeClr val="accent1">
                    <a:lumMod val="75000"/>
                  </a:schemeClr>
                </a:solidFill>
              </a:rPr>
              <a:t>Catalizador </a:t>
            </a:r>
            <a:r>
              <a:rPr lang="es-ES_tradnl" sz="4400" b="1" dirty="0">
                <a:solidFill>
                  <a:schemeClr val="accent1">
                    <a:lumMod val="75000"/>
                  </a:schemeClr>
                </a:solidFill>
              </a:rPr>
              <a:t>de la solución</a:t>
            </a:r>
          </a:p>
        </p:txBody>
      </p:sp>
    </p:spTree>
    <p:extLst>
      <p:ext uri="{BB962C8B-B14F-4D97-AF65-F5344CB8AC3E}">
        <p14:creationId xmlns:p14="http://schemas.microsoft.com/office/powerpoint/2010/main" val="35757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719</Words>
  <Application>Microsoft Office PowerPoint</Application>
  <PresentationFormat>Personalizado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Freestyle Script</vt:lpstr>
      <vt:lpstr>Helvetica</vt:lpstr>
      <vt:lpstr>Minion Pro</vt:lpstr>
      <vt:lpstr>Times New Roman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BABEL_GROUP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DISEÑO_1</dc:creator>
  <cp:lastModifiedBy>Natalia Orejuela Zambrano</cp:lastModifiedBy>
  <cp:revision>47</cp:revision>
  <dcterms:created xsi:type="dcterms:W3CDTF">2018-08-31T14:50:29Z</dcterms:created>
  <dcterms:modified xsi:type="dcterms:W3CDTF">2018-09-19T20:22:59Z</dcterms:modified>
</cp:coreProperties>
</file>