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9"/>
  </p:notesMasterIdLst>
  <p:sldIdLst>
    <p:sldId id="256" r:id="rId5"/>
    <p:sldId id="283" r:id="rId6"/>
    <p:sldId id="276" r:id="rId7"/>
    <p:sldId id="275" r:id="rId8"/>
    <p:sldId id="281" r:id="rId9"/>
    <p:sldId id="282" r:id="rId10"/>
    <p:sldId id="285" r:id="rId11"/>
    <p:sldId id="278" r:id="rId12"/>
    <p:sldId id="301" r:id="rId13"/>
    <p:sldId id="279" r:id="rId14"/>
    <p:sldId id="303" r:id="rId15"/>
    <p:sldId id="291" r:id="rId16"/>
    <p:sldId id="292" r:id="rId17"/>
    <p:sldId id="30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FFCC00"/>
    <a:srgbClr val="BBF96F"/>
    <a:srgbClr val="0000FF"/>
    <a:srgbClr val="0454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86067" autoAdjust="0"/>
  </p:normalViewPr>
  <p:slideViewPr>
    <p:cSldViewPr snapToGrid="0" snapToObjects="1">
      <p:cViewPr varScale="1">
        <p:scale>
          <a:sx n="98" d="100"/>
          <a:sy n="98" d="100"/>
        </p:scale>
        <p:origin x="-468" y="-10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EADDC-2737-4C47-893C-C1E1D3569750}" type="datetimeFigureOut">
              <a:rPr lang="es-CO" smtClean="0"/>
              <a:pPr/>
              <a:t>15/03/2018</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6B9EC-03F6-423C-ADEC-838D667C1C3F}" type="slidenum">
              <a:rPr lang="es-CO" smtClean="0"/>
              <a:pPr/>
              <a:t>‹Nº›</a:t>
            </a:fld>
            <a:endParaRPr lang="es-CO"/>
          </a:p>
        </p:txBody>
      </p:sp>
    </p:spTree>
    <p:extLst>
      <p:ext uri="{BB962C8B-B14F-4D97-AF65-F5344CB8AC3E}">
        <p14:creationId xmlns:p14="http://schemas.microsoft.com/office/powerpoint/2010/main" xmlns="" val="63747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 </a:t>
            </a:r>
            <a:r>
              <a:rPr lang="en-GB" dirty="0" err="1" smtClean="0"/>
              <a:t>estadisicas</a:t>
            </a:r>
            <a:r>
              <a:rPr lang="en-GB" dirty="0" smtClean="0"/>
              <a:t> no </a:t>
            </a:r>
            <a:r>
              <a:rPr lang="en-GB" dirty="0" err="1" smtClean="0"/>
              <a:t>representan</a:t>
            </a:r>
            <a:r>
              <a:rPr lang="en-GB" baseline="0" dirty="0" smtClean="0"/>
              <a:t> solo  las </a:t>
            </a:r>
            <a:r>
              <a:rPr lang="en-GB" baseline="0" dirty="0" err="1" smtClean="0"/>
              <a:t>actividades</a:t>
            </a:r>
            <a:r>
              <a:rPr lang="en-GB" baseline="0" dirty="0" smtClean="0"/>
              <a:t> de </a:t>
            </a:r>
            <a:r>
              <a:rPr lang="en-GB" baseline="0" dirty="0" err="1" smtClean="0"/>
              <a:t>construcción</a:t>
            </a:r>
            <a:r>
              <a:rPr lang="en-GB" baseline="0" dirty="0" smtClean="0"/>
              <a:t> </a:t>
            </a:r>
            <a:r>
              <a:rPr lang="en-GB" baseline="0" dirty="0" err="1" smtClean="0"/>
              <a:t>en</a:t>
            </a:r>
            <a:r>
              <a:rPr lang="en-GB" baseline="0" dirty="0" smtClean="0"/>
              <a:t> </a:t>
            </a:r>
            <a:r>
              <a:rPr lang="en-GB" baseline="0" dirty="0" err="1" smtClean="0"/>
              <a:t>si</a:t>
            </a:r>
            <a:r>
              <a:rPr lang="en-GB" baseline="0" dirty="0" smtClean="0"/>
              <a:t> </a:t>
            </a:r>
            <a:r>
              <a:rPr lang="en-GB" baseline="0" dirty="0" err="1" smtClean="0"/>
              <a:t>mismas</a:t>
            </a:r>
            <a:r>
              <a:rPr lang="en-GB" baseline="0" dirty="0" smtClean="0"/>
              <a:t>. Sino el </a:t>
            </a:r>
            <a:r>
              <a:rPr lang="en-GB" baseline="0" dirty="0" err="1" smtClean="0"/>
              <a:t>consumo</a:t>
            </a:r>
            <a:r>
              <a:rPr lang="en-GB" baseline="0" dirty="0" smtClean="0"/>
              <a:t> total de </a:t>
            </a:r>
            <a:r>
              <a:rPr lang="en-GB" baseline="0" dirty="0" err="1" smtClean="0"/>
              <a:t>recursos</a:t>
            </a:r>
            <a:r>
              <a:rPr lang="en-GB" baseline="0" dirty="0" smtClean="0"/>
              <a:t> </a:t>
            </a:r>
            <a:r>
              <a:rPr lang="en-GB" baseline="0" dirty="0" err="1" smtClean="0"/>
              <a:t>originados</a:t>
            </a:r>
            <a:r>
              <a:rPr lang="en-GB" baseline="0" dirty="0" smtClean="0"/>
              <a:t> </a:t>
            </a:r>
            <a:r>
              <a:rPr lang="en-GB" baseline="0" dirty="0" err="1" smtClean="0"/>
              <a:t>en</a:t>
            </a:r>
            <a:r>
              <a:rPr lang="en-GB" baseline="0" dirty="0" smtClean="0"/>
              <a:t> </a:t>
            </a:r>
            <a:r>
              <a:rPr lang="en-GB" baseline="0" dirty="0" err="1" smtClean="0"/>
              <a:t>edificios</a:t>
            </a:r>
            <a:r>
              <a:rPr lang="en-GB" baseline="0" dirty="0" smtClean="0"/>
              <a:t> (</a:t>
            </a:r>
            <a:r>
              <a:rPr lang="en-GB" baseline="0" dirty="0" err="1" smtClean="0"/>
              <a:t>ej</a:t>
            </a:r>
            <a:r>
              <a:rPr lang="en-GB" baseline="0" dirty="0" smtClean="0"/>
              <a:t>, la </a:t>
            </a:r>
            <a:r>
              <a:rPr lang="en-GB" baseline="0" dirty="0" err="1" smtClean="0"/>
              <a:t>energía</a:t>
            </a:r>
            <a:r>
              <a:rPr lang="en-GB" baseline="0" dirty="0" smtClean="0"/>
              <a:t> que se consume </a:t>
            </a:r>
            <a:r>
              <a:rPr lang="en-GB" baseline="0" dirty="0" err="1" smtClean="0"/>
              <a:t>en</a:t>
            </a:r>
            <a:r>
              <a:rPr lang="en-GB" baseline="0" dirty="0" smtClean="0"/>
              <a:t> </a:t>
            </a:r>
            <a:r>
              <a:rPr lang="en-GB" baseline="0" dirty="0" err="1" smtClean="0"/>
              <a:t>una</a:t>
            </a:r>
            <a:r>
              <a:rPr lang="en-GB" baseline="0" dirty="0" smtClean="0"/>
              <a:t> </a:t>
            </a:r>
            <a:r>
              <a:rPr lang="en-GB" baseline="0" dirty="0" err="1" smtClean="0"/>
              <a:t>oficina</a:t>
            </a:r>
            <a:r>
              <a:rPr lang="en-GB" baseline="0" dirty="0" smtClean="0"/>
              <a:t> </a:t>
            </a:r>
            <a:r>
              <a:rPr lang="en-GB" baseline="0" dirty="0" err="1" smtClean="0"/>
              <a:t>cuenta</a:t>
            </a:r>
            <a:r>
              <a:rPr lang="en-GB" baseline="0" dirty="0" smtClean="0"/>
              <a:t>).</a:t>
            </a:r>
            <a:endParaRPr lang="es-CO" dirty="0"/>
          </a:p>
        </p:txBody>
      </p:sp>
      <p:sp>
        <p:nvSpPr>
          <p:cNvPr id="4" name="Slide Number Placeholder 3"/>
          <p:cNvSpPr>
            <a:spLocks noGrp="1"/>
          </p:cNvSpPr>
          <p:nvPr>
            <p:ph type="sldNum" sz="quarter" idx="10"/>
          </p:nvPr>
        </p:nvSpPr>
        <p:spPr/>
        <p:txBody>
          <a:bodyPr/>
          <a:lstStyle/>
          <a:p>
            <a:fld id="{0746B9EC-03F6-423C-ADEC-838D667C1C3F}" type="slidenum">
              <a:rPr lang="es-CO" smtClean="0"/>
              <a:pPr/>
              <a:t>4</a:t>
            </a:fld>
            <a:endParaRPr lang="es-CO"/>
          </a:p>
        </p:txBody>
      </p:sp>
    </p:spTree>
    <p:extLst>
      <p:ext uri="{BB962C8B-B14F-4D97-AF65-F5344CB8AC3E}">
        <p14:creationId xmlns:p14="http://schemas.microsoft.com/office/powerpoint/2010/main" xmlns="" val="406044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Ibid.</a:t>
            </a:r>
            <a:endParaRPr lang="es-CO" dirty="0"/>
          </a:p>
        </p:txBody>
      </p:sp>
      <p:sp>
        <p:nvSpPr>
          <p:cNvPr id="4" name="Slide Number Placeholder 3"/>
          <p:cNvSpPr>
            <a:spLocks noGrp="1"/>
          </p:cNvSpPr>
          <p:nvPr>
            <p:ph type="sldNum" sz="quarter" idx="10"/>
          </p:nvPr>
        </p:nvSpPr>
        <p:spPr/>
        <p:txBody>
          <a:bodyPr/>
          <a:lstStyle/>
          <a:p>
            <a:fld id="{0746B9EC-03F6-423C-ADEC-838D667C1C3F}" type="slidenum">
              <a:rPr lang="es-CO" smtClean="0"/>
              <a:pPr/>
              <a:t>5</a:t>
            </a:fld>
            <a:endParaRPr lang="es-CO"/>
          </a:p>
        </p:txBody>
      </p:sp>
    </p:spTree>
    <p:extLst>
      <p:ext uri="{BB962C8B-B14F-4D97-AF65-F5344CB8AC3E}">
        <p14:creationId xmlns:p14="http://schemas.microsoft.com/office/powerpoint/2010/main" xmlns="" val="200814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Ibid.</a:t>
            </a:r>
            <a:endParaRPr lang="es-CO" dirty="0"/>
          </a:p>
        </p:txBody>
      </p:sp>
      <p:sp>
        <p:nvSpPr>
          <p:cNvPr id="4" name="Slide Number Placeholder 3"/>
          <p:cNvSpPr>
            <a:spLocks noGrp="1"/>
          </p:cNvSpPr>
          <p:nvPr>
            <p:ph type="sldNum" sz="quarter" idx="10"/>
          </p:nvPr>
        </p:nvSpPr>
        <p:spPr/>
        <p:txBody>
          <a:bodyPr/>
          <a:lstStyle/>
          <a:p>
            <a:fld id="{0746B9EC-03F6-423C-ADEC-838D667C1C3F}" type="slidenum">
              <a:rPr lang="es-CO" smtClean="0"/>
              <a:pPr/>
              <a:t>6</a:t>
            </a:fld>
            <a:endParaRPr lang="es-CO"/>
          </a:p>
        </p:txBody>
      </p:sp>
    </p:spTree>
    <p:extLst>
      <p:ext uri="{BB962C8B-B14F-4D97-AF65-F5344CB8AC3E}">
        <p14:creationId xmlns:p14="http://schemas.microsoft.com/office/powerpoint/2010/main" xmlns="" val="307198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Ver documento adjunto para detalles de cada concepto.</a:t>
            </a:r>
            <a:endParaRPr lang="es-CO" dirty="0"/>
          </a:p>
        </p:txBody>
      </p:sp>
      <p:sp>
        <p:nvSpPr>
          <p:cNvPr id="4" name="Slide Number Placeholder 3"/>
          <p:cNvSpPr>
            <a:spLocks noGrp="1"/>
          </p:cNvSpPr>
          <p:nvPr>
            <p:ph type="sldNum" sz="quarter" idx="10"/>
          </p:nvPr>
        </p:nvSpPr>
        <p:spPr/>
        <p:txBody>
          <a:bodyPr/>
          <a:lstStyle/>
          <a:p>
            <a:fld id="{0746B9EC-03F6-423C-ADEC-838D667C1C3F}" type="slidenum">
              <a:rPr lang="es-CO" smtClean="0"/>
              <a:pPr/>
              <a:t>7</a:t>
            </a:fld>
            <a:endParaRPr lang="es-CO"/>
          </a:p>
        </p:txBody>
      </p:sp>
    </p:spTree>
    <p:extLst>
      <p:ext uri="{BB962C8B-B14F-4D97-AF65-F5344CB8AC3E}">
        <p14:creationId xmlns:p14="http://schemas.microsoft.com/office/powerpoint/2010/main" xmlns="" val="326131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LEED</a:t>
            </a:r>
            <a:r>
              <a:rPr lang="es-CO" baseline="0" dirty="0" smtClean="0"/>
              <a:t> </a:t>
            </a:r>
            <a:r>
              <a:rPr lang="es-CO" sz="1200" b="1" i="1" kern="1200" dirty="0" smtClean="0">
                <a:solidFill>
                  <a:schemeClr val="tx1"/>
                </a:solidFill>
                <a:effectLst/>
                <a:latin typeface="+mn-lt"/>
                <a:ea typeface="+mn-ea"/>
                <a:cs typeface="+mn-cs"/>
              </a:rPr>
              <a:t>(</a:t>
            </a:r>
            <a:r>
              <a:rPr lang="es-CO" sz="1200" b="1" i="1" kern="1200" dirty="0" err="1" smtClean="0">
                <a:solidFill>
                  <a:schemeClr val="tx1"/>
                </a:solidFill>
                <a:effectLst/>
                <a:latin typeface="+mn-lt"/>
                <a:ea typeface="+mn-ea"/>
                <a:cs typeface="+mn-cs"/>
              </a:rPr>
              <a:t>Leadership</a:t>
            </a:r>
            <a:r>
              <a:rPr lang="es-CO" sz="1200" b="1" i="1" kern="1200" dirty="0" smtClean="0">
                <a:solidFill>
                  <a:schemeClr val="tx1"/>
                </a:solidFill>
                <a:effectLst/>
                <a:latin typeface="+mn-lt"/>
                <a:ea typeface="+mn-ea"/>
                <a:cs typeface="+mn-cs"/>
              </a:rPr>
              <a:t> in </a:t>
            </a:r>
            <a:r>
              <a:rPr lang="es-CO" sz="1200" b="1" i="1" kern="1200" dirty="0" err="1" smtClean="0">
                <a:solidFill>
                  <a:schemeClr val="tx1"/>
                </a:solidFill>
                <a:effectLst/>
                <a:latin typeface="+mn-lt"/>
                <a:ea typeface="+mn-ea"/>
                <a:cs typeface="+mn-cs"/>
              </a:rPr>
              <a:t>Energy</a:t>
            </a:r>
            <a:r>
              <a:rPr lang="es-CO" sz="1200" b="1" i="1" kern="1200" dirty="0" smtClean="0">
                <a:solidFill>
                  <a:schemeClr val="tx1"/>
                </a:solidFill>
                <a:effectLst/>
                <a:latin typeface="+mn-lt"/>
                <a:ea typeface="+mn-ea"/>
                <a:cs typeface="+mn-cs"/>
              </a:rPr>
              <a:t> &amp; </a:t>
            </a:r>
            <a:r>
              <a:rPr lang="es-CO" sz="1200" b="1" i="1" kern="1200" dirty="0" err="1" smtClean="0">
                <a:solidFill>
                  <a:schemeClr val="tx1"/>
                </a:solidFill>
                <a:effectLst/>
                <a:latin typeface="+mn-lt"/>
                <a:ea typeface="+mn-ea"/>
                <a:cs typeface="+mn-cs"/>
              </a:rPr>
              <a:t>Environmental</a:t>
            </a:r>
            <a:r>
              <a:rPr lang="es-CO" sz="1200" b="1" i="1" kern="1200" dirty="0" smtClean="0">
                <a:solidFill>
                  <a:schemeClr val="tx1"/>
                </a:solidFill>
                <a:effectLst/>
                <a:latin typeface="+mn-lt"/>
                <a:ea typeface="+mn-ea"/>
                <a:cs typeface="+mn-cs"/>
              </a:rPr>
              <a:t> </a:t>
            </a:r>
            <a:r>
              <a:rPr lang="es-CO" sz="1200" b="1" i="1" kern="1200" dirty="0" err="1" smtClean="0">
                <a:solidFill>
                  <a:schemeClr val="tx1"/>
                </a:solidFill>
                <a:effectLst/>
                <a:latin typeface="+mn-lt"/>
                <a:ea typeface="+mn-ea"/>
                <a:cs typeface="+mn-cs"/>
              </a:rPr>
              <a:t>Design</a:t>
            </a:r>
            <a:r>
              <a:rPr lang="es-CO" sz="1200" b="1" i="1" kern="1200" dirty="0" smtClean="0">
                <a:solidFill>
                  <a:schemeClr val="tx1"/>
                </a:solidFill>
                <a:effectLst/>
                <a:latin typeface="+mn-lt"/>
                <a:ea typeface="+mn-ea"/>
                <a:cs typeface="+mn-cs"/>
              </a:rPr>
              <a:t>)</a:t>
            </a:r>
            <a:r>
              <a:rPr lang="es-CO" sz="1200" b="0" i="0" kern="1200" dirty="0" smtClean="0">
                <a:solidFill>
                  <a:schemeClr val="tx1"/>
                </a:solidFill>
                <a:effectLst/>
                <a:latin typeface="+mn-lt"/>
                <a:ea typeface="+mn-ea"/>
                <a:cs typeface="+mn-cs"/>
              </a:rPr>
              <a:t> se ha posicionado como el sistema más importante en certificación sostenible en el mundo. LEED garantiza un ahorro en costos de energía, menores emisiones de carbono y ambientes más saludables para los lugares que habitamos. </a:t>
            </a:r>
            <a:r>
              <a:rPr lang="es-CO" sz="1200" b="1" i="0" kern="1200" dirty="0" smtClean="0">
                <a:solidFill>
                  <a:schemeClr val="tx1"/>
                </a:solidFill>
                <a:effectLst/>
                <a:latin typeface="+mn-lt"/>
                <a:ea typeface="+mn-ea"/>
                <a:cs typeface="+mn-cs"/>
              </a:rPr>
              <a:t>El programa está basado en el concepto de proceso de diseño integrado y motiva el logro de un alto rendimiento en áreas clave para la salud humana y el ambiente</a:t>
            </a:r>
            <a:r>
              <a:rPr lang="es-CO" sz="1200" b="0" i="0" kern="1200" dirty="0" smtClean="0">
                <a:solidFill>
                  <a:schemeClr val="tx1"/>
                </a:solidFill>
                <a:effectLst/>
                <a:latin typeface="+mn-lt"/>
                <a:ea typeface="+mn-ea"/>
                <a:cs typeface="+mn-cs"/>
              </a:rPr>
              <a:t>. También incentiva la toma de decisiones inteligentes de planificación como garantizar el acceso al transporte y servicios públicos, lo que asegura comunidades económicamente viables y habitables.</a:t>
            </a:r>
            <a:endParaRPr lang="es-CO" dirty="0"/>
          </a:p>
        </p:txBody>
      </p:sp>
      <p:sp>
        <p:nvSpPr>
          <p:cNvPr id="4" name="Slide Number Placeholder 3"/>
          <p:cNvSpPr>
            <a:spLocks noGrp="1"/>
          </p:cNvSpPr>
          <p:nvPr>
            <p:ph type="sldNum" sz="quarter" idx="10"/>
          </p:nvPr>
        </p:nvSpPr>
        <p:spPr/>
        <p:txBody>
          <a:bodyPr/>
          <a:lstStyle/>
          <a:p>
            <a:fld id="{0746B9EC-03F6-423C-ADEC-838D667C1C3F}" type="slidenum">
              <a:rPr lang="es-CO" smtClean="0"/>
              <a:pPr/>
              <a:t>8</a:t>
            </a:fld>
            <a:endParaRPr lang="es-CO"/>
          </a:p>
        </p:txBody>
      </p:sp>
    </p:spTree>
    <p:extLst>
      <p:ext uri="{BB962C8B-B14F-4D97-AF65-F5344CB8AC3E}">
        <p14:creationId xmlns:p14="http://schemas.microsoft.com/office/powerpoint/2010/main" xmlns="" val="335669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1E9337-9457-4885-8E9F-046775B6A990}" type="slidenum">
              <a:rPr lang="es-CO" smtClean="0">
                <a:solidFill>
                  <a:prstClr val="black"/>
                </a:solidFill>
              </a:rPr>
              <a:pPr/>
              <a:t>12</a:t>
            </a:fld>
            <a:endParaRPr lang="es-CO" dirty="0">
              <a:solidFill>
                <a:prstClr val="black"/>
              </a:solidFill>
            </a:endParaRPr>
          </a:p>
        </p:txBody>
      </p:sp>
    </p:spTree>
    <p:extLst>
      <p:ext uri="{BB962C8B-B14F-4D97-AF65-F5344CB8AC3E}">
        <p14:creationId xmlns:p14="http://schemas.microsoft.com/office/powerpoint/2010/main" xmlns="" val="272427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1E9337-9457-4885-8E9F-046775B6A990}" type="slidenum">
              <a:rPr lang="es-CO" smtClean="0">
                <a:solidFill>
                  <a:prstClr val="black"/>
                </a:solidFill>
              </a:rPr>
              <a:pPr/>
              <a:t>13</a:t>
            </a:fld>
            <a:endParaRPr lang="es-CO" dirty="0">
              <a:solidFill>
                <a:prstClr val="black"/>
              </a:solidFill>
            </a:endParaRPr>
          </a:p>
        </p:txBody>
      </p:sp>
    </p:spTree>
    <p:extLst>
      <p:ext uri="{BB962C8B-B14F-4D97-AF65-F5344CB8AC3E}">
        <p14:creationId xmlns:p14="http://schemas.microsoft.com/office/powerpoint/2010/main" xmlns="" val="28923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‹Nº›</a:t>
            </a:fld>
            <a:endParaRPr lang="en-US"/>
          </a:p>
        </p:txBody>
      </p:sp>
    </p:spTree>
    <p:extLst>
      <p:ext uri="{BB962C8B-B14F-4D97-AF65-F5344CB8AC3E}">
        <p14:creationId xmlns:p14="http://schemas.microsoft.com/office/powerpoint/2010/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‹Nº›</a:t>
            </a:fld>
            <a:endParaRPr lang="en-US"/>
          </a:p>
        </p:txBody>
      </p:sp>
    </p:spTree>
    <p:extLst>
      <p:ext uri="{BB962C8B-B14F-4D97-AF65-F5344CB8AC3E}">
        <p14:creationId xmlns:p14="http://schemas.microsoft.com/office/powerpoint/2010/main" xmlns=""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3/15/2018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‹Nº›</a:t>
            </a:fld>
            <a:endParaRPr lang="en-US"/>
          </a:p>
        </p:txBody>
      </p:sp>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8.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327166" y="3534963"/>
            <a:ext cx="7045583" cy="923330"/>
          </a:xfrm>
          <a:prstGeom prst="rect">
            <a:avLst/>
          </a:prstGeom>
          <a:noFill/>
        </p:spPr>
        <p:txBody>
          <a:bodyPr wrap="none" rtlCol="0">
            <a:spAutoFit/>
          </a:bodyPr>
          <a:lstStyle/>
          <a:p>
            <a:r>
              <a:rPr lang="es-ES" b="1" dirty="0" smtClean="0">
                <a:solidFill>
                  <a:srgbClr val="0454A4"/>
                </a:solidFill>
                <a:latin typeface="Gotham"/>
                <a:cs typeface="Gotham"/>
              </a:rPr>
              <a:t>El sector constructor como catalizador del crecimiento verde</a:t>
            </a:r>
          </a:p>
          <a:p>
            <a:endParaRPr lang="es-ES" b="1" dirty="0">
              <a:solidFill>
                <a:srgbClr val="0454A4"/>
              </a:solidFill>
              <a:latin typeface="Gotham"/>
              <a:cs typeface="Gotham"/>
            </a:endParaRPr>
          </a:p>
          <a:p>
            <a:pPr algn="ctr"/>
            <a:r>
              <a:rPr lang="es-ES" sz="1600" b="1" dirty="0" smtClean="0">
                <a:solidFill>
                  <a:schemeClr val="tx1">
                    <a:lumMod val="65000"/>
                    <a:lumOff val="35000"/>
                  </a:schemeClr>
                </a:solidFill>
                <a:latin typeface="Gotham"/>
                <a:cs typeface="Gotham"/>
              </a:rPr>
              <a:t>Hernando José Gómez – Director Misión de Crecimiento Verde</a:t>
            </a:r>
            <a:endParaRPr lang="es-ES" sz="1600" b="1" dirty="0">
              <a:solidFill>
                <a:schemeClr val="tx1">
                  <a:lumMod val="65000"/>
                  <a:lumOff val="35000"/>
                </a:schemeClr>
              </a:solidFill>
              <a:latin typeface="Gotham"/>
              <a:cs typeface="Gotham"/>
            </a:endParaRPr>
          </a:p>
        </p:txBody>
      </p:sp>
    </p:spTree>
    <p:extLst>
      <p:ext uri="{BB962C8B-B14F-4D97-AF65-F5344CB8AC3E}">
        <p14:creationId xmlns:p14="http://schemas.microsoft.com/office/powerpoint/2010/main" xmlns="" val="13592430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7529" y="135888"/>
            <a:ext cx="6265197" cy="707886"/>
          </a:xfrm>
          <a:prstGeom prst="rect">
            <a:avLst/>
          </a:prstGeom>
          <a:noFill/>
        </p:spPr>
        <p:txBody>
          <a:bodyPr wrap="square" rtlCol="0">
            <a:spAutoFit/>
          </a:bodyPr>
          <a:lstStyle/>
          <a:p>
            <a:r>
              <a:rPr lang="es-ES" sz="2000" b="1" dirty="0" smtClean="0">
                <a:solidFill>
                  <a:srgbClr val="0454A4"/>
                </a:solidFill>
                <a:latin typeface="Gotham"/>
                <a:cs typeface="Gotham"/>
              </a:rPr>
              <a:t>Aunque nos queda un largo camino por andar….</a:t>
            </a:r>
          </a:p>
          <a:p>
            <a:pPr algn="ctr"/>
            <a:r>
              <a:rPr lang="es-ES" b="1" dirty="0" smtClean="0">
                <a:solidFill>
                  <a:schemeClr val="bg1">
                    <a:lumMod val="50000"/>
                  </a:schemeClr>
                </a:solidFill>
                <a:latin typeface="Gotham"/>
                <a:cs typeface="Gotham"/>
              </a:rPr>
              <a:t>Algunos ejemplos para la inspiración!</a:t>
            </a:r>
            <a:r>
              <a:rPr lang="es-ES" sz="2000" b="1" dirty="0" smtClean="0">
                <a:solidFill>
                  <a:srgbClr val="0454A4"/>
                </a:solidFill>
                <a:latin typeface="Gotham"/>
                <a:cs typeface="Gotham"/>
              </a:rPr>
              <a:t> </a:t>
            </a:r>
            <a:endParaRPr lang="es-ES" sz="2000" b="1" dirty="0">
              <a:solidFill>
                <a:srgbClr val="0454A4"/>
              </a:solidFill>
              <a:latin typeface="Gotham"/>
              <a:cs typeface="Gotham"/>
            </a:endParaRPr>
          </a:p>
        </p:txBody>
      </p:sp>
      <p:sp>
        <p:nvSpPr>
          <p:cNvPr id="3" name="Rectangle 2"/>
          <p:cNvSpPr/>
          <p:nvPr/>
        </p:nvSpPr>
        <p:spPr>
          <a:xfrm>
            <a:off x="387529" y="1194555"/>
            <a:ext cx="4572000" cy="3416320"/>
          </a:xfrm>
          <a:prstGeom prst="rect">
            <a:avLst/>
          </a:prstGeom>
        </p:spPr>
        <p:txBody>
          <a:bodyPr>
            <a:spAutoFit/>
          </a:bodyPr>
          <a:lstStyle/>
          <a:p>
            <a:pPr algn="just"/>
            <a:r>
              <a:rPr lang="en-GB" b="1" i="1" dirty="0" err="1" smtClean="0"/>
              <a:t>Bre</a:t>
            </a:r>
            <a:r>
              <a:rPr lang="en-GB" b="1" i="1" dirty="0" smtClean="0"/>
              <a:t> </a:t>
            </a:r>
            <a:r>
              <a:rPr lang="en-GB" b="1" i="1" dirty="0"/>
              <a:t>innovation parks</a:t>
            </a:r>
            <a:r>
              <a:rPr lang="en-GB" dirty="0"/>
              <a:t>, </a:t>
            </a:r>
            <a:r>
              <a:rPr lang="en-GB" dirty="0" smtClean="0"/>
              <a:t>con </a:t>
            </a:r>
            <a:r>
              <a:rPr lang="en-GB" dirty="0" err="1" smtClean="0"/>
              <a:t>sedes</a:t>
            </a:r>
            <a:r>
              <a:rPr lang="en-GB" dirty="0" smtClean="0"/>
              <a:t> </a:t>
            </a:r>
            <a:r>
              <a:rPr lang="en-GB" dirty="0" err="1" smtClean="0"/>
              <a:t>en</a:t>
            </a:r>
            <a:r>
              <a:rPr lang="en-GB" dirty="0" smtClean="0"/>
              <a:t> el </a:t>
            </a:r>
            <a:r>
              <a:rPr lang="en-GB" dirty="0" err="1" smtClean="0"/>
              <a:t>Reino</a:t>
            </a:r>
            <a:r>
              <a:rPr lang="en-GB" dirty="0" smtClean="0"/>
              <a:t> </a:t>
            </a:r>
            <a:r>
              <a:rPr lang="en-GB" dirty="0" err="1" smtClean="0"/>
              <a:t>Unido</a:t>
            </a:r>
            <a:r>
              <a:rPr lang="en-GB" dirty="0" smtClean="0"/>
              <a:t>, Brazil, China y </a:t>
            </a:r>
            <a:r>
              <a:rPr lang="en-GB" dirty="0" err="1" smtClean="0"/>
              <a:t>Canadá</a:t>
            </a:r>
            <a:r>
              <a:rPr lang="en-GB" dirty="0" smtClean="0"/>
              <a:t>, son </a:t>
            </a:r>
            <a:r>
              <a:rPr lang="en-GB" dirty="0" err="1" smtClean="0"/>
              <a:t>vecindarios</a:t>
            </a:r>
            <a:r>
              <a:rPr lang="en-GB" dirty="0" smtClean="0"/>
              <a:t> que </a:t>
            </a:r>
            <a:r>
              <a:rPr lang="en-GB" dirty="0" err="1" smtClean="0"/>
              <a:t>experimentan</a:t>
            </a:r>
            <a:r>
              <a:rPr lang="en-GB" dirty="0" smtClean="0"/>
              <a:t> con </a:t>
            </a:r>
            <a:r>
              <a:rPr lang="en-GB" dirty="0" err="1" smtClean="0"/>
              <a:t>nuevas</a:t>
            </a:r>
            <a:r>
              <a:rPr lang="en-GB" dirty="0" smtClean="0"/>
              <a:t> </a:t>
            </a:r>
            <a:r>
              <a:rPr lang="en-GB" dirty="0" err="1" smtClean="0"/>
              <a:t>tecnologías</a:t>
            </a:r>
            <a:r>
              <a:rPr lang="en-GB" dirty="0" smtClean="0"/>
              <a:t> </a:t>
            </a:r>
            <a:r>
              <a:rPr lang="en-GB" dirty="0" err="1" smtClean="0"/>
              <a:t>sostenibles</a:t>
            </a:r>
            <a:r>
              <a:rPr lang="en-GB" dirty="0" smtClean="0"/>
              <a:t> y </a:t>
            </a:r>
            <a:r>
              <a:rPr lang="en-GB" dirty="0" err="1" smtClean="0"/>
              <a:t>materiales</a:t>
            </a:r>
            <a:r>
              <a:rPr lang="en-GB" dirty="0" smtClean="0"/>
              <a:t> con </a:t>
            </a:r>
            <a:r>
              <a:rPr lang="en-GB" dirty="0" err="1" smtClean="0"/>
              <a:t>mejor</a:t>
            </a:r>
            <a:r>
              <a:rPr lang="en-GB" dirty="0" smtClean="0"/>
              <a:t> </a:t>
            </a:r>
            <a:r>
              <a:rPr lang="en-GB" dirty="0" err="1" smtClean="0"/>
              <a:t>desepeño</a:t>
            </a:r>
            <a:r>
              <a:rPr lang="en-GB" dirty="0" smtClean="0"/>
              <a:t> de </a:t>
            </a:r>
            <a:r>
              <a:rPr lang="en-GB" dirty="0" err="1" smtClean="0"/>
              <a:t>ciclo</a:t>
            </a:r>
            <a:r>
              <a:rPr lang="en-GB" dirty="0" smtClean="0"/>
              <a:t> de </a:t>
            </a:r>
            <a:r>
              <a:rPr lang="en-GB" dirty="0" err="1" smtClean="0"/>
              <a:t>vida</a:t>
            </a:r>
            <a:r>
              <a:rPr lang="en-GB" dirty="0" smtClean="0"/>
              <a:t>. </a:t>
            </a:r>
          </a:p>
          <a:p>
            <a:pPr algn="just"/>
            <a:r>
              <a:rPr lang="en-GB" dirty="0" err="1" smtClean="0"/>
              <a:t>Por</a:t>
            </a:r>
            <a:r>
              <a:rPr lang="en-GB" dirty="0" smtClean="0"/>
              <a:t> </a:t>
            </a:r>
            <a:r>
              <a:rPr lang="en-GB" dirty="0" err="1" smtClean="0"/>
              <a:t>ejemplo</a:t>
            </a:r>
            <a:r>
              <a:rPr lang="en-GB" dirty="0" smtClean="0"/>
              <a:t>, </a:t>
            </a:r>
            <a:r>
              <a:rPr lang="en-GB" dirty="0" err="1" smtClean="0"/>
              <a:t>adaptaron</a:t>
            </a:r>
            <a:r>
              <a:rPr lang="en-GB" dirty="0" smtClean="0"/>
              <a:t> un material de </a:t>
            </a:r>
            <a:r>
              <a:rPr lang="en-GB" dirty="0" err="1" smtClean="0"/>
              <a:t>aislamiento</a:t>
            </a:r>
            <a:r>
              <a:rPr lang="en-GB" dirty="0" smtClean="0"/>
              <a:t> </a:t>
            </a:r>
            <a:r>
              <a:rPr lang="en-GB" dirty="0" err="1" smtClean="0"/>
              <a:t>originalmente</a:t>
            </a:r>
            <a:r>
              <a:rPr lang="en-GB" dirty="0" smtClean="0"/>
              <a:t> </a:t>
            </a:r>
            <a:r>
              <a:rPr lang="en-GB" dirty="0" err="1" smtClean="0"/>
              <a:t>desarrollado</a:t>
            </a:r>
            <a:r>
              <a:rPr lang="en-GB" dirty="0" smtClean="0"/>
              <a:t> </a:t>
            </a:r>
            <a:r>
              <a:rPr lang="en-GB" dirty="0" err="1" smtClean="0"/>
              <a:t>por</a:t>
            </a:r>
            <a:r>
              <a:rPr lang="en-GB" dirty="0" smtClean="0"/>
              <a:t> la NASA, para </a:t>
            </a:r>
            <a:r>
              <a:rPr lang="en-GB" dirty="0" err="1" smtClean="0"/>
              <a:t>su</a:t>
            </a:r>
            <a:r>
              <a:rPr lang="en-GB" dirty="0" smtClean="0"/>
              <a:t> </a:t>
            </a:r>
            <a:r>
              <a:rPr lang="en-GB" dirty="0" err="1" smtClean="0"/>
              <a:t>uso</a:t>
            </a:r>
            <a:r>
              <a:rPr lang="en-GB" dirty="0" smtClean="0"/>
              <a:t> </a:t>
            </a:r>
            <a:r>
              <a:rPr lang="en-GB" dirty="0" err="1" smtClean="0"/>
              <a:t>en</a:t>
            </a:r>
            <a:r>
              <a:rPr lang="en-GB" dirty="0" smtClean="0"/>
              <a:t> </a:t>
            </a:r>
            <a:r>
              <a:rPr lang="en-GB" dirty="0" err="1" smtClean="0"/>
              <a:t>persianas</a:t>
            </a:r>
            <a:r>
              <a:rPr lang="en-GB" dirty="0" smtClean="0"/>
              <a:t> y </a:t>
            </a:r>
            <a:r>
              <a:rPr lang="en-GB" dirty="0" err="1" smtClean="0"/>
              <a:t>ventanas</a:t>
            </a:r>
            <a:r>
              <a:rPr lang="en-GB" dirty="0" smtClean="0"/>
              <a:t> que </a:t>
            </a:r>
            <a:r>
              <a:rPr lang="en-GB" dirty="0" err="1" smtClean="0"/>
              <a:t>controla</a:t>
            </a:r>
            <a:r>
              <a:rPr lang="en-GB" dirty="0" smtClean="0"/>
              <a:t> el </a:t>
            </a:r>
            <a:r>
              <a:rPr lang="en-GB" dirty="0" err="1" smtClean="0"/>
              <a:t>calor</a:t>
            </a:r>
            <a:r>
              <a:rPr lang="en-GB" dirty="0" smtClean="0"/>
              <a:t> </a:t>
            </a:r>
            <a:r>
              <a:rPr lang="en-GB" dirty="0" err="1" smtClean="0"/>
              <a:t>durante</a:t>
            </a:r>
            <a:r>
              <a:rPr lang="en-GB" dirty="0" smtClean="0"/>
              <a:t> </a:t>
            </a:r>
            <a:r>
              <a:rPr lang="en-GB" dirty="0" err="1" smtClean="0"/>
              <a:t>diferentes</a:t>
            </a:r>
            <a:r>
              <a:rPr lang="en-GB" dirty="0" smtClean="0"/>
              <a:t> </a:t>
            </a:r>
            <a:r>
              <a:rPr lang="en-GB" dirty="0" err="1" smtClean="0"/>
              <a:t>condiciones</a:t>
            </a:r>
            <a:r>
              <a:rPr lang="en-GB" dirty="0" smtClean="0"/>
              <a:t> </a:t>
            </a:r>
            <a:r>
              <a:rPr lang="en-GB" dirty="0" err="1" smtClean="0"/>
              <a:t>climáticas</a:t>
            </a:r>
            <a:r>
              <a:rPr lang="en-GB" dirty="0" smtClean="0"/>
              <a:t> y </a:t>
            </a:r>
            <a:r>
              <a:rPr lang="en-GB" dirty="0" err="1" smtClean="0"/>
              <a:t>ahorra</a:t>
            </a:r>
            <a:r>
              <a:rPr lang="en-GB" dirty="0" smtClean="0"/>
              <a:t> un 40% </a:t>
            </a:r>
            <a:r>
              <a:rPr lang="en-GB" dirty="0" err="1" smtClean="0"/>
              <a:t>en</a:t>
            </a:r>
            <a:r>
              <a:rPr lang="en-GB" dirty="0" smtClean="0"/>
              <a:t> </a:t>
            </a:r>
            <a:r>
              <a:rPr lang="en-GB" dirty="0" err="1" smtClean="0"/>
              <a:t>costos</a:t>
            </a:r>
            <a:r>
              <a:rPr lang="en-GB" dirty="0" smtClean="0"/>
              <a:t> de </a:t>
            </a:r>
            <a:r>
              <a:rPr lang="en-GB" dirty="0" err="1" smtClean="0"/>
              <a:t>energía</a:t>
            </a:r>
            <a:r>
              <a:rPr lang="en-GB" dirty="0" smtClean="0"/>
              <a:t>.</a:t>
            </a:r>
            <a:endParaRPr lang="en-GB" dirty="0"/>
          </a:p>
          <a:p>
            <a:endParaRPr lang="en-GB" dirty="0" smtClean="0"/>
          </a:p>
        </p:txBody>
      </p:sp>
      <p:pic>
        <p:nvPicPr>
          <p:cNvPr id="4098" name="Picture 2" descr="Image result for Bre innovation park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2747" y="1295400"/>
            <a:ext cx="3875626" cy="2581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4589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7529" y="135888"/>
            <a:ext cx="6265197" cy="707886"/>
          </a:xfrm>
          <a:prstGeom prst="rect">
            <a:avLst/>
          </a:prstGeom>
          <a:noFill/>
        </p:spPr>
        <p:txBody>
          <a:bodyPr wrap="square" rtlCol="0">
            <a:spAutoFit/>
          </a:bodyPr>
          <a:lstStyle/>
          <a:p>
            <a:r>
              <a:rPr lang="es-ES" sz="2000" b="1" dirty="0" smtClean="0">
                <a:solidFill>
                  <a:srgbClr val="0454A4"/>
                </a:solidFill>
                <a:latin typeface="Gotham"/>
                <a:cs typeface="Gotham"/>
              </a:rPr>
              <a:t>Aunque nos queda un largo camino por andar….</a:t>
            </a:r>
          </a:p>
          <a:p>
            <a:pPr algn="ctr"/>
            <a:r>
              <a:rPr lang="es-ES" b="1" dirty="0" smtClean="0">
                <a:solidFill>
                  <a:schemeClr val="bg1">
                    <a:lumMod val="50000"/>
                  </a:schemeClr>
                </a:solidFill>
                <a:latin typeface="Gotham"/>
                <a:cs typeface="Gotham"/>
              </a:rPr>
              <a:t>Algunos ejemplos para la inspiración!</a:t>
            </a:r>
            <a:r>
              <a:rPr lang="es-ES" sz="2000" b="1" dirty="0" smtClean="0">
                <a:solidFill>
                  <a:srgbClr val="0454A4"/>
                </a:solidFill>
                <a:latin typeface="Gotham"/>
                <a:cs typeface="Gotham"/>
              </a:rPr>
              <a:t> </a:t>
            </a:r>
            <a:endParaRPr lang="es-ES" sz="2000" b="1" dirty="0">
              <a:solidFill>
                <a:srgbClr val="0454A4"/>
              </a:solidFill>
              <a:latin typeface="Gotham"/>
              <a:cs typeface="Gotham"/>
            </a:endParaRPr>
          </a:p>
        </p:txBody>
      </p:sp>
      <p:sp>
        <p:nvSpPr>
          <p:cNvPr id="3" name="Rectangle 2"/>
          <p:cNvSpPr/>
          <p:nvPr/>
        </p:nvSpPr>
        <p:spPr>
          <a:xfrm>
            <a:off x="387529" y="1431852"/>
            <a:ext cx="4572000" cy="3139321"/>
          </a:xfrm>
          <a:prstGeom prst="rect">
            <a:avLst/>
          </a:prstGeom>
        </p:spPr>
        <p:txBody>
          <a:bodyPr>
            <a:spAutoFit/>
          </a:bodyPr>
          <a:lstStyle/>
          <a:p>
            <a:pPr algn="just"/>
            <a:r>
              <a:rPr lang="es-CO" b="1" i="1" dirty="0" err="1" smtClean="0"/>
              <a:t>Tarkett</a:t>
            </a:r>
            <a:r>
              <a:rPr lang="es-CO" dirty="0" smtClean="0"/>
              <a:t> se ha comprometido con un modelo de economía circular que incluye el uso de materiales que pueden ser reciclados posteriormente, minimizar la huella ambiental durante la construcción (ej. Ciclo cerrado de uso de agua) y la creación de productos con niveles mínimos de compuestos orgánicos volátiles.</a:t>
            </a:r>
          </a:p>
          <a:p>
            <a:pPr algn="just"/>
            <a:r>
              <a:rPr lang="es-CO" dirty="0" smtClean="0"/>
              <a:t>Actualmente el 68% de los materiales que usa la firma para construir no contribuyen al problema de escasez de recursos</a:t>
            </a:r>
            <a:r>
              <a:rPr lang="en-GB" dirty="0" smtClean="0"/>
              <a:t>.</a:t>
            </a:r>
          </a:p>
        </p:txBody>
      </p:sp>
      <p:pic>
        <p:nvPicPr>
          <p:cNvPr id="4" name="Picture 3"/>
          <p:cNvPicPr>
            <a:picLocks noChangeAspect="1"/>
          </p:cNvPicPr>
          <p:nvPr/>
        </p:nvPicPr>
        <p:blipFill>
          <a:blip r:embed="rId3">
            <a:clrChange>
              <a:clrFrom>
                <a:srgbClr val="FCFCFC"/>
              </a:clrFrom>
              <a:clrTo>
                <a:srgbClr val="FCFCFC">
                  <a:alpha val="0"/>
                </a:srgbClr>
              </a:clrTo>
            </a:clrChange>
          </a:blip>
          <a:stretch>
            <a:fillRect/>
          </a:stretch>
        </p:blipFill>
        <p:spPr>
          <a:xfrm>
            <a:off x="5085111" y="1352550"/>
            <a:ext cx="1695450" cy="704850"/>
          </a:xfrm>
          <a:prstGeom prst="rect">
            <a:avLst/>
          </a:prstGeom>
        </p:spPr>
      </p:pic>
      <p:pic>
        <p:nvPicPr>
          <p:cNvPr id="5" name="Picture 4"/>
          <p:cNvPicPr>
            <a:picLocks noChangeAspect="1"/>
          </p:cNvPicPr>
          <p:nvPr/>
        </p:nvPicPr>
        <p:blipFill>
          <a:blip r:embed="rId4"/>
          <a:stretch>
            <a:fillRect/>
          </a:stretch>
        </p:blipFill>
        <p:spPr>
          <a:xfrm>
            <a:off x="5085111" y="2083503"/>
            <a:ext cx="3973163" cy="2205037"/>
          </a:xfrm>
          <a:prstGeom prst="rect">
            <a:avLst/>
          </a:prstGeom>
        </p:spPr>
      </p:pic>
    </p:spTree>
    <p:extLst>
      <p:ext uri="{BB962C8B-B14F-4D97-AF65-F5344CB8AC3E}">
        <p14:creationId xmlns:p14="http://schemas.microsoft.com/office/powerpoint/2010/main" xmlns="" val="39389919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7464494" y="2819400"/>
            <a:ext cx="1685925" cy="2324100"/>
          </a:xfrm>
          <a:prstGeom prst="rect">
            <a:avLst/>
          </a:prstGeom>
        </p:spPr>
      </p:pic>
      <p:sp>
        <p:nvSpPr>
          <p:cNvPr id="18" name="Title 1"/>
          <p:cNvSpPr txBox="1">
            <a:spLocks/>
          </p:cNvSpPr>
          <p:nvPr/>
        </p:nvSpPr>
        <p:spPr>
          <a:xfrm>
            <a:off x="426351" y="623750"/>
            <a:ext cx="4125120" cy="85348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pPr defTabSz="457200"/>
            <a:r>
              <a:rPr lang="es-ES" sz="2000" dirty="0">
                <a:solidFill>
                  <a:srgbClr val="0454A4"/>
                </a:solidFill>
                <a:latin typeface="Gotham"/>
                <a:ea typeface="+mn-ea"/>
                <a:cs typeface="Gotham"/>
              </a:rPr>
              <a:t>Objetivo de la Misión </a:t>
            </a:r>
          </a:p>
        </p:txBody>
      </p:sp>
      <p:sp>
        <p:nvSpPr>
          <p:cNvPr id="98" name="CuadroTexto 11"/>
          <p:cNvSpPr txBox="1"/>
          <p:nvPr/>
        </p:nvSpPr>
        <p:spPr>
          <a:xfrm>
            <a:off x="5884716" y="1259318"/>
            <a:ext cx="2451852" cy="553998"/>
          </a:xfrm>
          <a:prstGeom prst="rect">
            <a:avLst/>
          </a:prstGeom>
          <a:noFill/>
        </p:spPr>
        <p:txBody>
          <a:bodyPr wrap="square" rtlCol="0">
            <a:spAutoFit/>
          </a:bodyPr>
          <a:lstStyle/>
          <a:p>
            <a:pPr algn="ctr"/>
            <a:r>
              <a:rPr lang="es-CO" sz="1500" dirty="0">
                <a:solidFill>
                  <a:schemeClr val="tx1">
                    <a:lumMod val="65000"/>
                    <a:lumOff val="35000"/>
                  </a:schemeClr>
                </a:solidFill>
                <a:latin typeface="Arial" charset="0"/>
                <a:ea typeface="Arial" charset="0"/>
                <a:cs typeface="Arial" charset="0"/>
              </a:rPr>
              <a:t>Uso eficiente de los recursos</a:t>
            </a:r>
            <a:endParaRPr lang="es-ES" sz="1500" dirty="0">
              <a:solidFill>
                <a:schemeClr val="tx1">
                  <a:lumMod val="65000"/>
                  <a:lumOff val="35000"/>
                </a:schemeClr>
              </a:solidFill>
              <a:latin typeface="Arial" charset="0"/>
              <a:ea typeface="Arial" charset="0"/>
              <a:cs typeface="Arial" charset="0"/>
            </a:endParaRPr>
          </a:p>
        </p:txBody>
      </p:sp>
      <p:sp>
        <p:nvSpPr>
          <p:cNvPr id="99" name="CuadroTexto 36"/>
          <p:cNvSpPr txBox="1"/>
          <p:nvPr/>
        </p:nvSpPr>
        <p:spPr>
          <a:xfrm>
            <a:off x="5884716" y="2423195"/>
            <a:ext cx="2456487" cy="1015663"/>
          </a:xfrm>
          <a:prstGeom prst="rect">
            <a:avLst/>
          </a:prstGeom>
          <a:noFill/>
        </p:spPr>
        <p:txBody>
          <a:bodyPr wrap="square" rtlCol="0">
            <a:spAutoFit/>
          </a:bodyPr>
          <a:lstStyle/>
          <a:p>
            <a:pPr algn="ctr"/>
            <a:r>
              <a:rPr lang="es-CO" sz="1500" dirty="0">
                <a:solidFill>
                  <a:schemeClr val="tx1">
                    <a:lumMod val="65000"/>
                    <a:lumOff val="35000"/>
                  </a:schemeClr>
                </a:solidFill>
                <a:latin typeface="Arial" charset="0"/>
                <a:ea typeface="Arial" charset="0"/>
                <a:cs typeface="Arial" charset="0"/>
              </a:rPr>
              <a:t>Nuevas oportunidades económicas basadas en el uso sostenible del capital natural</a:t>
            </a:r>
            <a:endParaRPr lang="es-ES" sz="1500" dirty="0">
              <a:solidFill>
                <a:schemeClr val="tx1">
                  <a:lumMod val="65000"/>
                  <a:lumOff val="35000"/>
                </a:schemeClr>
              </a:solidFill>
              <a:latin typeface="Arial" charset="0"/>
              <a:ea typeface="Arial" charset="0"/>
              <a:cs typeface="Arial" charset="0"/>
            </a:endParaRPr>
          </a:p>
        </p:txBody>
      </p:sp>
      <p:sp>
        <p:nvSpPr>
          <p:cNvPr id="100" name="CuadroTexto 37"/>
          <p:cNvSpPr txBox="1"/>
          <p:nvPr/>
        </p:nvSpPr>
        <p:spPr>
          <a:xfrm>
            <a:off x="5956926" y="3820905"/>
            <a:ext cx="2307431" cy="784830"/>
          </a:xfrm>
          <a:prstGeom prst="rect">
            <a:avLst/>
          </a:prstGeom>
          <a:noFill/>
        </p:spPr>
        <p:txBody>
          <a:bodyPr wrap="square" rtlCol="0">
            <a:spAutoFit/>
          </a:bodyPr>
          <a:lstStyle/>
          <a:p>
            <a:pPr algn="ctr"/>
            <a:r>
              <a:rPr lang="es-CO" sz="1500" dirty="0">
                <a:solidFill>
                  <a:schemeClr val="tx1">
                    <a:lumMod val="65000"/>
                    <a:lumOff val="35000"/>
                  </a:schemeClr>
                </a:solidFill>
                <a:latin typeface="Arial" charset="0"/>
                <a:ea typeface="Arial" charset="0"/>
                <a:cs typeface="Arial" charset="0"/>
              </a:rPr>
              <a:t>Oferta y demanda de fuerza laboral para el crecimiento verde</a:t>
            </a:r>
            <a:endParaRPr lang="es-ES" sz="1500" dirty="0">
              <a:solidFill>
                <a:schemeClr val="tx1">
                  <a:lumMod val="65000"/>
                  <a:lumOff val="35000"/>
                </a:schemeClr>
              </a:solidFill>
              <a:latin typeface="Arial" charset="0"/>
              <a:ea typeface="Arial" charset="0"/>
              <a:cs typeface="Arial" charset="0"/>
            </a:endParaRPr>
          </a:p>
        </p:txBody>
      </p:sp>
      <p:grpSp>
        <p:nvGrpSpPr>
          <p:cNvPr id="12" name="Grupo 11"/>
          <p:cNvGrpSpPr/>
          <p:nvPr/>
        </p:nvGrpSpPr>
        <p:grpSpPr>
          <a:xfrm>
            <a:off x="4843351" y="1178649"/>
            <a:ext cx="889933" cy="857765"/>
            <a:chOff x="8318933" y="1477110"/>
            <a:chExt cx="1186577" cy="1143686"/>
          </a:xfrm>
        </p:grpSpPr>
        <p:sp>
          <p:nvSpPr>
            <p:cNvPr id="95" name="Diagrama de flujo: conector fuera de página 10"/>
            <p:cNvSpPr/>
            <p:nvPr/>
          </p:nvSpPr>
          <p:spPr>
            <a:xfrm>
              <a:off x="8318933" y="1477110"/>
              <a:ext cx="1186577" cy="114368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01" name="Elipse 100"/>
            <p:cNvSpPr/>
            <p:nvPr/>
          </p:nvSpPr>
          <p:spPr>
            <a:xfrm>
              <a:off x="8388468" y="1516372"/>
              <a:ext cx="1004466" cy="941287"/>
            </a:xfrm>
            <a:prstGeom prst="ellipse">
              <a:avLst/>
            </a:prstGeom>
            <a:blipFill>
              <a:blip r:embed="rId4"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108" name="Grupo 107"/>
          <p:cNvGrpSpPr/>
          <p:nvPr/>
        </p:nvGrpSpPr>
        <p:grpSpPr>
          <a:xfrm>
            <a:off x="4843352" y="2445241"/>
            <a:ext cx="889933" cy="857765"/>
            <a:chOff x="9472243" y="1454291"/>
            <a:chExt cx="1186577" cy="1143686"/>
          </a:xfrm>
        </p:grpSpPr>
        <p:sp>
          <p:nvSpPr>
            <p:cNvPr id="96" name="Diagrama de flujo: conector fuera de página 34"/>
            <p:cNvSpPr/>
            <p:nvPr/>
          </p:nvSpPr>
          <p:spPr>
            <a:xfrm>
              <a:off x="9472243" y="1454291"/>
              <a:ext cx="1186577" cy="114368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02" name="Elipse 39"/>
            <p:cNvSpPr/>
            <p:nvPr/>
          </p:nvSpPr>
          <p:spPr>
            <a:xfrm>
              <a:off x="9533946" y="1497993"/>
              <a:ext cx="997193" cy="926158"/>
            </a:xfrm>
            <a:prstGeom prst="ellipse">
              <a:avLst/>
            </a:prstGeom>
            <a:blipFill>
              <a:blip r:embed="rId5"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037118"/>
                <a:satOff val="50000"/>
                <a:lumOff val="991"/>
                <a:alphaOff val="0"/>
              </a:schemeClr>
            </a:effectRef>
            <a:fontRef idx="minor">
              <a:schemeClr val="lt1">
                <a:hueOff val="0"/>
                <a:satOff val="0"/>
                <a:lumOff val="0"/>
                <a:alphaOff val="0"/>
              </a:schemeClr>
            </a:fontRef>
          </p:style>
        </p:sp>
      </p:grpSp>
      <p:grpSp>
        <p:nvGrpSpPr>
          <p:cNvPr id="105" name="Grupo 104"/>
          <p:cNvGrpSpPr/>
          <p:nvPr/>
        </p:nvGrpSpPr>
        <p:grpSpPr>
          <a:xfrm>
            <a:off x="4843351" y="3761812"/>
            <a:ext cx="889933" cy="857765"/>
            <a:chOff x="9354834" y="3806908"/>
            <a:chExt cx="1186577" cy="1143686"/>
          </a:xfrm>
        </p:grpSpPr>
        <p:sp>
          <p:nvSpPr>
            <p:cNvPr id="97" name="Diagrama de flujo: conector fuera de página 35"/>
            <p:cNvSpPr/>
            <p:nvPr/>
          </p:nvSpPr>
          <p:spPr>
            <a:xfrm>
              <a:off x="9354834" y="3806908"/>
              <a:ext cx="1186577" cy="114368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03" name="Elipse 41"/>
            <p:cNvSpPr/>
            <p:nvPr/>
          </p:nvSpPr>
          <p:spPr>
            <a:xfrm>
              <a:off x="9456059" y="3848807"/>
              <a:ext cx="963712" cy="909686"/>
            </a:xfrm>
            <a:prstGeom prst="ellipse">
              <a:avLst/>
            </a:prstGeom>
            <a:blipFill>
              <a:blip r:embed="rId6"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2074236"/>
                <a:satOff val="100000"/>
                <a:lumOff val="1983"/>
                <a:alphaOff val="0"/>
              </a:schemeClr>
            </a:effectRef>
            <a:fontRef idx="minor">
              <a:schemeClr val="lt1">
                <a:hueOff val="0"/>
                <a:satOff val="0"/>
                <a:lumOff val="0"/>
                <a:alphaOff val="0"/>
              </a:schemeClr>
            </a:fontRef>
          </p:style>
        </p:sp>
      </p:grpSp>
      <p:sp>
        <p:nvSpPr>
          <p:cNvPr id="106" name="Title 1"/>
          <p:cNvSpPr txBox="1">
            <a:spLocks/>
          </p:cNvSpPr>
          <p:nvPr/>
        </p:nvSpPr>
        <p:spPr>
          <a:xfrm>
            <a:off x="4698114" y="682837"/>
            <a:ext cx="2755615" cy="85348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pPr defTabSz="457200"/>
            <a:r>
              <a:rPr lang="es-ES" sz="2000" dirty="0">
                <a:solidFill>
                  <a:srgbClr val="0454A4"/>
                </a:solidFill>
                <a:latin typeface="Gotham"/>
                <a:ea typeface="+mn-ea"/>
                <a:cs typeface="Gotham"/>
              </a:rPr>
              <a:t>Ejes Temáticos </a:t>
            </a:r>
          </a:p>
        </p:txBody>
      </p:sp>
      <p:sp>
        <p:nvSpPr>
          <p:cNvPr id="107" name="Rectángulo 4"/>
          <p:cNvSpPr/>
          <p:nvPr/>
        </p:nvSpPr>
        <p:spPr>
          <a:xfrm>
            <a:off x="206040" y="1477230"/>
            <a:ext cx="4053551" cy="2657138"/>
          </a:xfrm>
          <a:prstGeom prst="rect">
            <a:avLst/>
          </a:prstGeom>
        </p:spPr>
        <p:txBody>
          <a:bodyPr wrap="square">
            <a:spAutoFit/>
          </a:bodyPr>
          <a:lstStyle/>
          <a:p>
            <a:pPr marL="148829" indent="-148829" algn="just">
              <a:spcBef>
                <a:spcPts val="450"/>
              </a:spcBef>
              <a:spcAft>
                <a:spcPts val="450"/>
              </a:spcAft>
              <a:buClr>
                <a:srgbClr val="B81C28"/>
              </a:buClr>
              <a:buFont typeface="Arial" panose="020B0604020202020204" pitchFamily="34" charset="0"/>
              <a:buChar char="•"/>
              <a:defRPr/>
            </a:pPr>
            <a:r>
              <a:rPr lang="es-CO" sz="1500" kern="0" dirty="0">
                <a:solidFill>
                  <a:schemeClr val="tx1">
                    <a:lumMod val="75000"/>
                    <a:lumOff val="25000"/>
                  </a:schemeClr>
                </a:solidFill>
                <a:latin typeface="Arial" panose="020B0604020202020204" pitchFamily="34" charset="0"/>
                <a:cs typeface="Arial" panose="020B0604020202020204" pitchFamily="34" charset="0"/>
              </a:rPr>
              <a:t>Preparar insumos técnicos para la formulación de la Política de Crecimiento Verde de Largo Plazo (art. 170 del Plan Nacional de Desarrollo). </a:t>
            </a:r>
          </a:p>
          <a:p>
            <a:pPr marL="148829" indent="-148829" algn="just">
              <a:spcBef>
                <a:spcPts val="450"/>
              </a:spcBef>
              <a:spcAft>
                <a:spcPts val="450"/>
              </a:spcAft>
              <a:buClr>
                <a:srgbClr val="B81C28"/>
              </a:buClr>
              <a:buFont typeface="Arial" panose="020B0604020202020204" pitchFamily="34" charset="0"/>
              <a:buChar char="•"/>
              <a:defRPr/>
            </a:pPr>
            <a:r>
              <a:rPr lang="es-CO" sz="1500" kern="0" dirty="0">
                <a:solidFill>
                  <a:schemeClr val="tx1">
                    <a:lumMod val="75000"/>
                    <a:lumOff val="25000"/>
                  </a:schemeClr>
                </a:solidFill>
                <a:latin typeface="Arial" panose="020B0604020202020204" pitchFamily="34" charset="0"/>
                <a:cs typeface="Arial" panose="020B0604020202020204" pitchFamily="34" charset="0"/>
              </a:rPr>
              <a:t>Vincular a actores públicos y privados con el fin de construir una visión compartida en torno a las oportunidades de invertir en crecimiento verde </a:t>
            </a:r>
          </a:p>
          <a:p>
            <a:pPr marL="148829" indent="-148829" algn="just">
              <a:spcBef>
                <a:spcPts val="450"/>
              </a:spcBef>
              <a:spcAft>
                <a:spcPts val="450"/>
              </a:spcAft>
              <a:buClr>
                <a:srgbClr val="B81C28"/>
              </a:buClr>
              <a:buFont typeface="Arial" panose="020B0604020202020204" pitchFamily="34" charset="0"/>
              <a:buChar char="•"/>
              <a:defRPr/>
            </a:pPr>
            <a:r>
              <a:rPr lang="es-CO" sz="1500" kern="0" dirty="0">
                <a:solidFill>
                  <a:schemeClr val="tx1">
                    <a:lumMod val="75000"/>
                    <a:lumOff val="25000"/>
                  </a:schemeClr>
                </a:solidFill>
                <a:latin typeface="Arial" panose="020B0604020202020204" pitchFamily="34" charset="0"/>
                <a:cs typeface="Arial" panose="020B0604020202020204" pitchFamily="34" charset="0"/>
              </a:rPr>
              <a:t>Articular agendas nacionales e </a:t>
            </a:r>
            <a:r>
              <a:rPr lang="es-CO" sz="1500" kern="0" dirty="0" smtClean="0">
                <a:solidFill>
                  <a:schemeClr val="tx1">
                    <a:lumMod val="75000"/>
                    <a:lumOff val="25000"/>
                  </a:schemeClr>
                </a:solidFill>
                <a:latin typeface="Arial" panose="020B0604020202020204" pitchFamily="34" charset="0"/>
                <a:cs typeface="Arial" panose="020B0604020202020204" pitchFamily="34" charset="0"/>
              </a:rPr>
              <a:t>internacionales</a:t>
            </a:r>
            <a:r>
              <a:rPr lang="es-CO" sz="1500" kern="0" dirty="0">
                <a:solidFill>
                  <a:schemeClr val="tx1">
                    <a:lumMod val="75000"/>
                    <a:lumOff val="25000"/>
                  </a:schemeClr>
                </a:solidFill>
                <a:latin typeface="Arial" panose="020B0604020202020204" pitchFamily="34" charset="0"/>
                <a:cs typeface="Arial" panose="020B0604020202020204" pitchFamily="34" charset="0"/>
              </a:rPr>
              <a:t>.</a:t>
            </a:r>
            <a:endParaRPr lang="en-US" sz="1500" b="1"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7"/>
          <a:stretch>
            <a:fillRect/>
          </a:stretch>
        </p:blipFill>
        <p:spPr>
          <a:xfrm>
            <a:off x="7080068" y="-858"/>
            <a:ext cx="2061641" cy="1015319"/>
          </a:xfrm>
          <a:prstGeom prst="rect">
            <a:avLst/>
          </a:prstGeom>
        </p:spPr>
      </p:pic>
    </p:spTree>
    <p:extLst>
      <p:ext uri="{BB962C8B-B14F-4D97-AF65-F5344CB8AC3E}">
        <p14:creationId xmlns:p14="http://schemas.microsoft.com/office/powerpoint/2010/main" xmlns="" val="32634806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a:stretch>
            <a:fillRect/>
          </a:stretch>
        </p:blipFill>
        <p:spPr>
          <a:xfrm>
            <a:off x="7464494" y="2819400"/>
            <a:ext cx="1685925" cy="2324100"/>
          </a:xfrm>
          <a:prstGeom prst="rect">
            <a:avLst/>
          </a:prstGeom>
        </p:spPr>
      </p:pic>
      <p:sp>
        <p:nvSpPr>
          <p:cNvPr id="93" name="Rectangle 44"/>
          <p:cNvSpPr/>
          <p:nvPr/>
        </p:nvSpPr>
        <p:spPr>
          <a:xfrm>
            <a:off x="65442" y="700088"/>
            <a:ext cx="5592327" cy="3543300"/>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7" name="Shape 97"/>
          <p:cNvSpPr txBox="1"/>
          <p:nvPr/>
        </p:nvSpPr>
        <p:spPr>
          <a:xfrm>
            <a:off x="65442" y="4840272"/>
            <a:ext cx="3116221" cy="205780"/>
          </a:xfrm>
          <a:prstGeom prst="rect">
            <a:avLst/>
          </a:prstGeom>
          <a:noFill/>
          <a:ln>
            <a:noFill/>
          </a:ln>
        </p:spPr>
        <p:txBody>
          <a:bodyPr lIns="68569" tIns="68569" rIns="68569" bIns="68569" anchor="ctr" anchorCtr="0">
            <a:noAutofit/>
          </a:bodyPr>
          <a:lstStyle/>
          <a:p>
            <a:r>
              <a:rPr lang="x-none" sz="750" dirty="0">
                <a:solidFill>
                  <a:prstClr val="white">
                    <a:lumMod val="50000"/>
                  </a:prstClr>
                </a:solidFill>
                <a:latin typeface="Arial" charset="0"/>
                <a:ea typeface="Arial" charset="0"/>
                <a:cs typeface="Arial" charset="0"/>
              </a:rPr>
              <a:t>Misión de Crecimiento Verde para Colombia</a:t>
            </a:r>
            <a:r>
              <a:rPr lang="es-ES_tradnl" sz="750" dirty="0">
                <a:solidFill>
                  <a:prstClr val="white">
                    <a:lumMod val="50000"/>
                  </a:prstClr>
                </a:solidFill>
                <a:latin typeface="Arial" charset="0"/>
                <a:ea typeface="Arial" charset="0"/>
                <a:cs typeface="Arial" charset="0"/>
              </a:rPr>
              <a:t> </a:t>
            </a:r>
            <a:r>
              <a:rPr lang="es-ES_tradnl" sz="750" dirty="0">
                <a:solidFill>
                  <a:srgbClr val="B81C28"/>
                </a:solidFill>
                <a:latin typeface="Arial" charset="0"/>
                <a:ea typeface="Arial" charset="0"/>
                <a:cs typeface="Arial" charset="0"/>
              </a:rPr>
              <a:t>/ </a:t>
            </a:r>
            <a:r>
              <a:rPr lang="es-CO" sz="750" dirty="0">
                <a:solidFill>
                  <a:srgbClr val="B81C28"/>
                </a:solidFill>
                <a:latin typeface="Arial" charset="0"/>
                <a:ea typeface="Arial" charset="0"/>
                <a:cs typeface="Arial" charset="0"/>
              </a:rPr>
              <a:t>Marzo 2018</a:t>
            </a:r>
            <a:endParaRPr lang="x-none" sz="750" dirty="0">
              <a:solidFill>
                <a:srgbClr val="B81C28"/>
              </a:solidFill>
              <a:latin typeface="Arial" charset="0"/>
              <a:ea typeface="Arial" charset="0"/>
              <a:cs typeface="Arial" charset="0"/>
            </a:endParaRPr>
          </a:p>
        </p:txBody>
      </p:sp>
      <p:sp>
        <p:nvSpPr>
          <p:cNvPr id="18" name="Title 1"/>
          <p:cNvSpPr txBox="1">
            <a:spLocks/>
          </p:cNvSpPr>
          <p:nvPr/>
        </p:nvSpPr>
        <p:spPr>
          <a:xfrm>
            <a:off x="134471" y="148550"/>
            <a:ext cx="2018126" cy="85348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r>
              <a:rPr lang="es-ES" sz="2100" dirty="0">
                <a:solidFill>
                  <a:schemeClr val="tx2"/>
                </a:solidFill>
              </a:rPr>
              <a:t>Cronograma</a:t>
            </a:r>
          </a:p>
        </p:txBody>
      </p:sp>
      <p:sp>
        <p:nvSpPr>
          <p:cNvPr id="67" name="Rectangle 63"/>
          <p:cNvSpPr/>
          <p:nvPr/>
        </p:nvSpPr>
        <p:spPr>
          <a:xfrm>
            <a:off x="148342" y="1552731"/>
            <a:ext cx="929948" cy="45339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050" dirty="0">
                <a:latin typeface="Futura Std Book" panose="020B0502020204020303" pitchFamily="34" charset="0"/>
              </a:rPr>
              <a:t>Estudios de diagnóstico</a:t>
            </a:r>
          </a:p>
        </p:txBody>
      </p:sp>
      <p:sp>
        <p:nvSpPr>
          <p:cNvPr id="68" name="Rectangle 64"/>
          <p:cNvSpPr/>
          <p:nvPr/>
        </p:nvSpPr>
        <p:spPr>
          <a:xfrm>
            <a:off x="1161192" y="1607210"/>
            <a:ext cx="796196" cy="337485"/>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825" dirty="0">
                <a:latin typeface="Futura Std Book" panose="020B0502020204020303" pitchFamily="34" charset="0"/>
              </a:rPr>
              <a:t>Lanzamiento</a:t>
            </a:r>
          </a:p>
        </p:txBody>
      </p:sp>
      <p:grpSp>
        <p:nvGrpSpPr>
          <p:cNvPr id="10" name="Grupo 9"/>
          <p:cNvGrpSpPr/>
          <p:nvPr/>
        </p:nvGrpSpPr>
        <p:grpSpPr>
          <a:xfrm>
            <a:off x="134471" y="794611"/>
            <a:ext cx="5523380" cy="660078"/>
            <a:chOff x="179294" y="898946"/>
            <a:chExt cx="11842047" cy="1042862"/>
          </a:xfrm>
        </p:grpSpPr>
        <p:sp>
          <p:nvSpPr>
            <p:cNvPr id="41" name="TextBox 29"/>
            <p:cNvSpPr txBox="1"/>
            <p:nvPr/>
          </p:nvSpPr>
          <p:spPr>
            <a:xfrm>
              <a:off x="1948155" y="1362308"/>
              <a:ext cx="656364" cy="547041"/>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Dic</a:t>
              </a:r>
            </a:p>
          </p:txBody>
        </p:sp>
        <p:sp>
          <p:nvSpPr>
            <p:cNvPr id="42" name="TextBox 30"/>
            <p:cNvSpPr txBox="1"/>
            <p:nvPr/>
          </p:nvSpPr>
          <p:spPr>
            <a:xfrm>
              <a:off x="3457845" y="1392555"/>
              <a:ext cx="749271" cy="547041"/>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Mar</a:t>
              </a:r>
            </a:p>
          </p:txBody>
        </p:sp>
        <p:sp>
          <p:nvSpPr>
            <p:cNvPr id="43" name="TextBox 31"/>
            <p:cNvSpPr txBox="1"/>
            <p:nvPr/>
          </p:nvSpPr>
          <p:spPr>
            <a:xfrm>
              <a:off x="4858564" y="1412195"/>
              <a:ext cx="899402" cy="346459"/>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Jun</a:t>
              </a:r>
            </a:p>
          </p:txBody>
        </p:sp>
        <p:sp>
          <p:nvSpPr>
            <p:cNvPr id="44" name="TextBox 32"/>
            <p:cNvSpPr txBox="1"/>
            <p:nvPr/>
          </p:nvSpPr>
          <p:spPr>
            <a:xfrm>
              <a:off x="6566962" y="1394767"/>
              <a:ext cx="713746" cy="547041"/>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Sep</a:t>
              </a:r>
            </a:p>
          </p:txBody>
        </p:sp>
        <p:sp>
          <p:nvSpPr>
            <p:cNvPr id="45" name="TextBox 33"/>
            <p:cNvSpPr txBox="1"/>
            <p:nvPr/>
          </p:nvSpPr>
          <p:spPr>
            <a:xfrm>
              <a:off x="8171245" y="1393155"/>
              <a:ext cx="656364" cy="547041"/>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Dic</a:t>
              </a:r>
            </a:p>
          </p:txBody>
        </p:sp>
        <p:sp>
          <p:nvSpPr>
            <p:cNvPr id="46" name="TextBox 34"/>
            <p:cNvSpPr txBox="1"/>
            <p:nvPr/>
          </p:nvSpPr>
          <p:spPr>
            <a:xfrm>
              <a:off x="9691335" y="1392555"/>
              <a:ext cx="749271" cy="547041"/>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Mar</a:t>
              </a:r>
            </a:p>
          </p:txBody>
        </p:sp>
        <p:sp>
          <p:nvSpPr>
            <p:cNvPr id="47" name="TextBox 35"/>
            <p:cNvSpPr txBox="1"/>
            <p:nvPr/>
          </p:nvSpPr>
          <p:spPr>
            <a:xfrm>
              <a:off x="11095482" y="1372571"/>
              <a:ext cx="925859" cy="346459"/>
            </a:xfrm>
            <a:prstGeom prst="rect">
              <a:avLst/>
            </a:prstGeom>
            <a:noFill/>
          </p:spPr>
          <p:txBody>
            <a:bodyPr wrap="square" rtlCol="0">
              <a:spAutoFit/>
            </a:bodyPr>
            <a:lstStyle/>
            <a:p>
              <a:pPr algn="ctr"/>
              <a:r>
                <a:rPr lang="es-CO" sz="825" b="1" dirty="0">
                  <a:solidFill>
                    <a:schemeClr val="accent6">
                      <a:lumMod val="50000"/>
                    </a:schemeClr>
                  </a:solidFill>
                  <a:latin typeface="Futura Std Book" panose="020B0502020204020303" pitchFamily="34" charset="0"/>
                </a:rPr>
                <a:t>Jun</a:t>
              </a:r>
            </a:p>
          </p:txBody>
        </p:sp>
        <p:sp>
          <p:nvSpPr>
            <p:cNvPr id="50" name="Rectangle 8"/>
            <p:cNvSpPr/>
            <p:nvPr/>
          </p:nvSpPr>
          <p:spPr>
            <a:xfrm>
              <a:off x="701702" y="911505"/>
              <a:ext cx="1068983" cy="346459"/>
            </a:xfrm>
            <a:prstGeom prst="rect">
              <a:avLst/>
            </a:prstGeom>
          </p:spPr>
          <p:txBody>
            <a:bodyPr wrap="square">
              <a:spAutoFit/>
            </a:bodyPr>
            <a:lstStyle/>
            <a:p>
              <a:pPr algn="ctr"/>
              <a:r>
                <a:rPr lang="es-CO" sz="825" b="1" dirty="0">
                  <a:solidFill>
                    <a:schemeClr val="accent6">
                      <a:lumMod val="50000"/>
                    </a:schemeClr>
                  </a:solidFill>
                  <a:latin typeface="Futura Std Book" panose="020B0502020204020303" pitchFamily="34" charset="0"/>
                </a:rPr>
                <a:t>2016</a:t>
              </a:r>
            </a:p>
          </p:txBody>
        </p:sp>
        <p:sp>
          <p:nvSpPr>
            <p:cNvPr id="51" name="Rectangle 38"/>
            <p:cNvSpPr/>
            <p:nvPr/>
          </p:nvSpPr>
          <p:spPr>
            <a:xfrm>
              <a:off x="4596159" y="898946"/>
              <a:ext cx="1068983" cy="346459"/>
            </a:xfrm>
            <a:prstGeom prst="rect">
              <a:avLst/>
            </a:prstGeom>
          </p:spPr>
          <p:txBody>
            <a:bodyPr wrap="square">
              <a:spAutoFit/>
            </a:bodyPr>
            <a:lstStyle/>
            <a:p>
              <a:pPr algn="ctr"/>
              <a:r>
                <a:rPr lang="es-CO" sz="825" b="1" dirty="0">
                  <a:solidFill>
                    <a:schemeClr val="accent6">
                      <a:lumMod val="50000"/>
                    </a:schemeClr>
                  </a:solidFill>
                  <a:latin typeface="Futura Std Book" panose="020B0502020204020303" pitchFamily="34" charset="0"/>
                </a:rPr>
                <a:t>2017</a:t>
              </a:r>
            </a:p>
          </p:txBody>
        </p:sp>
        <p:sp>
          <p:nvSpPr>
            <p:cNvPr id="52" name="Rectangle 39"/>
            <p:cNvSpPr/>
            <p:nvPr/>
          </p:nvSpPr>
          <p:spPr>
            <a:xfrm>
              <a:off x="10271975" y="898946"/>
              <a:ext cx="1068983" cy="346459"/>
            </a:xfrm>
            <a:prstGeom prst="rect">
              <a:avLst/>
            </a:prstGeom>
          </p:spPr>
          <p:txBody>
            <a:bodyPr wrap="square">
              <a:spAutoFit/>
            </a:bodyPr>
            <a:lstStyle/>
            <a:p>
              <a:pPr algn="ctr"/>
              <a:r>
                <a:rPr lang="es-CO" sz="825" b="1" dirty="0">
                  <a:solidFill>
                    <a:schemeClr val="accent6">
                      <a:lumMod val="50000"/>
                    </a:schemeClr>
                  </a:solidFill>
                  <a:latin typeface="Futura Std Book" panose="020B0502020204020303" pitchFamily="34" charset="0"/>
                </a:rPr>
                <a:t>2018</a:t>
              </a:r>
            </a:p>
          </p:txBody>
        </p:sp>
        <p:cxnSp>
          <p:nvCxnSpPr>
            <p:cNvPr id="54" name="Straight Connector 3"/>
            <p:cNvCxnSpPr/>
            <p:nvPr/>
          </p:nvCxnSpPr>
          <p:spPr>
            <a:xfrm>
              <a:off x="179294" y="1165870"/>
              <a:ext cx="11387170" cy="36716"/>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8"/>
            <p:cNvCxnSpPr/>
            <p:nvPr/>
          </p:nvCxnSpPr>
          <p:spPr>
            <a:xfrm>
              <a:off x="2301054" y="994410"/>
              <a:ext cx="0" cy="336664"/>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0"/>
            <p:cNvCxnSpPr/>
            <p:nvPr/>
          </p:nvCxnSpPr>
          <p:spPr>
            <a:xfrm>
              <a:off x="3845289" y="1178675"/>
              <a:ext cx="0" cy="152399"/>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1"/>
            <p:cNvCxnSpPr/>
            <p:nvPr/>
          </p:nvCxnSpPr>
          <p:spPr>
            <a:xfrm>
              <a:off x="5389524" y="1178675"/>
              <a:ext cx="0" cy="152399"/>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2"/>
            <p:cNvCxnSpPr/>
            <p:nvPr/>
          </p:nvCxnSpPr>
          <p:spPr>
            <a:xfrm>
              <a:off x="6933759" y="1189826"/>
              <a:ext cx="0" cy="152399"/>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3"/>
            <p:cNvCxnSpPr/>
            <p:nvPr/>
          </p:nvCxnSpPr>
          <p:spPr>
            <a:xfrm>
              <a:off x="8477994" y="994410"/>
              <a:ext cx="0" cy="336664"/>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4"/>
            <p:cNvCxnSpPr/>
            <p:nvPr/>
          </p:nvCxnSpPr>
          <p:spPr>
            <a:xfrm>
              <a:off x="10022229" y="1196753"/>
              <a:ext cx="0" cy="152399"/>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25"/>
            <p:cNvCxnSpPr/>
            <p:nvPr/>
          </p:nvCxnSpPr>
          <p:spPr>
            <a:xfrm>
              <a:off x="11566464" y="1196753"/>
              <a:ext cx="0" cy="152399"/>
            </a:xfrm>
            <a:prstGeom prst="line">
              <a:avLst/>
            </a:prstGeom>
            <a:ln w="25400" cap="sq">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1" name="Rectangle 68"/>
          <p:cNvSpPr/>
          <p:nvPr/>
        </p:nvSpPr>
        <p:spPr>
          <a:xfrm>
            <a:off x="2369423" y="1488979"/>
            <a:ext cx="2279983" cy="5988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O" sz="1050" dirty="0">
                <a:solidFill>
                  <a:schemeClr val="bg1"/>
                </a:solidFill>
                <a:latin typeface="Futura Std Book" panose="020B0502020204020303" pitchFamily="34" charset="0"/>
              </a:rPr>
              <a:t>Desarrollo de consultorías para la identificación y formulación de la Hoja de Ruta para el CV</a:t>
            </a:r>
          </a:p>
        </p:txBody>
      </p:sp>
      <p:sp>
        <p:nvSpPr>
          <p:cNvPr id="72" name="Rectangle 69"/>
          <p:cNvSpPr/>
          <p:nvPr/>
        </p:nvSpPr>
        <p:spPr>
          <a:xfrm>
            <a:off x="3446720" y="2233512"/>
            <a:ext cx="1202686" cy="82401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O" sz="1050" dirty="0">
                <a:solidFill>
                  <a:schemeClr val="bg1"/>
                </a:solidFill>
                <a:latin typeface="Futura Std Book" panose="020B0502020204020303" pitchFamily="34" charset="0"/>
              </a:rPr>
              <a:t>Mesas de Trabajo / Talleres con actores públicos y privados</a:t>
            </a:r>
          </a:p>
        </p:txBody>
      </p:sp>
      <p:sp>
        <p:nvSpPr>
          <p:cNvPr id="80" name="Rectangle 64"/>
          <p:cNvSpPr/>
          <p:nvPr/>
        </p:nvSpPr>
        <p:spPr>
          <a:xfrm>
            <a:off x="4763226" y="2701590"/>
            <a:ext cx="689110" cy="35593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825" dirty="0">
                <a:latin typeface="Futura Std Book" panose="020B0502020204020303" pitchFamily="34" charset="0"/>
              </a:rPr>
              <a:t>Resultados Misión</a:t>
            </a:r>
          </a:p>
        </p:txBody>
      </p:sp>
      <p:sp>
        <p:nvSpPr>
          <p:cNvPr id="81" name="5-Point Star 66"/>
          <p:cNvSpPr/>
          <p:nvPr/>
        </p:nvSpPr>
        <p:spPr>
          <a:xfrm>
            <a:off x="4986962" y="2550365"/>
            <a:ext cx="241637" cy="190306"/>
          </a:xfrm>
          <a:prstGeom prst="star5">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sz="1350">
              <a:latin typeface="Futura Bk BT" panose="020B0502020204020303" pitchFamily="34" charset="0"/>
            </a:endParaRPr>
          </a:p>
        </p:txBody>
      </p:sp>
      <p:sp>
        <p:nvSpPr>
          <p:cNvPr id="82" name="Rectangle 68"/>
          <p:cNvSpPr/>
          <p:nvPr/>
        </p:nvSpPr>
        <p:spPr>
          <a:xfrm>
            <a:off x="3688016" y="3181855"/>
            <a:ext cx="1178876" cy="363099"/>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050" dirty="0">
                <a:solidFill>
                  <a:schemeClr val="tx1"/>
                </a:solidFill>
                <a:latin typeface="Futura Std Book" panose="020B0502020204020303" pitchFamily="34" charset="0"/>
              </a:rPr>
              <a:t>Preparación del CONPES</a:t>
            </a:r>
          </a:p>
        </p:txBody>
      </p:sp>
      <p:sp>
        <p:nvSpPr>
          <p:cNvPr id="83" name="Rectangle 68"/>
          <p:cNvSpPr/>
          <p:nvPr/>
        </p:nvSpPr>
        <p:spPr>
          <a:xfrm>
            <a:off x="236892" y="3651368"/>
            <a:ext cx="1095751" cy="363099"/>
          </a:xfrm>
          <a:prstGeom prst="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050" dirty="0"/>
              <a:t>Comité Asesor Estratégico:</a:t>
            </a:r>
            <a:endParaRPr lang="es-CO" sz="1350" dirty="0"/>
          </a:p>
        </p:txBody>
      </p:sp>
      <p:sp>
        <p:nvSpPr>
          <p:cNvPr id="9" name="Heptágono 8"/>
          <p:cNvSpPr/>
          <p:nvPr/>
        </p:nvSpPr>
        <p:spPr>
          <a:xfrm>
            <a:off x="1756736" y="3788922"/>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1</a:t>
            </a:r>
          </a:p>
        </p:txBody>
      </p:sp>
      <p:sp>
        <p:nvSpPr>
          <p:cNvPr id="84" name="Heptágono 83"/>
          <p:cNvSpPr/>
          <p:nvPr/>
        </p:nvSpPr>
        <p:spPr>
          <a:xfrm>
            <a:off x="2172554" y="3774634"/>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2</a:t>
            </a:r>
          </a:p>
        </p:txBody>
      </p:sp>
      <p:sp>
        <p:nvSpPr>
          <p:cNvPr id="85" name="Heptágono 84"/>
          <p:cNvSpPr/>
          <p:nvPr/>
        </p:nvSpPr>
        <p:spPr>
          <a:xfrm>
            <a:off x="2533551" y="3781778"/>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3</a:t>
            </a:r>
          </a:p>
        </p:txBody>
      </p:sp>
      <p:sp>
        <p:nvSpPr>
          <p:cNvPr id="86" name="Heptágono 85"/>
          <p:cNvSpPr/>
          <p:nvPr/>
        </p:nvSpPr>
        <p:spPr>
          <a:xfrm>
            <a:off x="3316991" y="3788922"/>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4</a:t>
            </a:r>
          </a:p>
        </p:txBody>
      </p:sp>
      <p:sp>
        <p:nvSpPr>
          <p:cNvPr id="87" name="Heptágono 86"/>
          <p:cNvSpPr/>
          <p:nvPr/>
        </p:nvSpPr>
        <p:spPr>
          <a:xfrm>
            <a:off x="3857232" y="3788921"/>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5</a:t>
            </a:r>
          </a:p>
        </p:txBody>
      </p:sp>
      <p:sp>
        <p:nvSpPr>
          <p:cNvPr id="89" name="Heptágono 88"/>
          <p:cNvSpPr/>
          <p:nvPr/>
        </p:nvSpPr>
        <p:spPr>
          <a:xfrm>
            <a:off x="4169256" y="3781778"/>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6</a:t>
            </a:r>
          </a:p>
        </p:txBody>
      </p:sp>
      <p:sp>
        <p:nvSpPr>
          <p:cNvPr id="90" name="Heptágono 89"/>
          <p:cNvSpPr/>
          <p:nvPr/>
        </p:nvSpPr>
        <p:spPr>
          <a:xfrm>
            <a:off x="4583064" y="3774634"/>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7</a:t>
            </a:r>
          </a:p>
        </p:txBody>
      </p:sp>
      <p:sp>
        <p:nvSpPr>
          <p:cNvPr id="91" name="Heptágono 90"/>
          <p:cNvSpPr/>
          <p:nvPr/>
        </p:nvSpPr>
        <p:spPr>
          <a:xfrm>
            <a:off x="4952696" y="3788921"/>
            <a:ext cx="202930" cy="164306"/>
          </a:xfrm>
          <a:prstGeom prst="heptagon">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350" dirty="0"/>
              <a:t>8</a:t>
            </a:r>
          </a:p>
        </p:txBody>
      </p:sp>
      <p:sp>
        <p:nvSpPr>
          <p:cNvPr id="92" name="Rectangle 68"/>
          <p:cNvSpPr/>
          <p:nvPr/>
        </p:nvSpPr>
        <p:spPr>
          <a:xfrm>
            <a:off x="4958435" y="3192037"/>
            <a:ext cx="619783" cy="342196"/>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900" dirty="0">
                <a:solidFill>
                  <a:schemeClr val="tx1"/>
                </a:solidFill>
                <a:latin typeface="Futura Std Book" panose="020B0502020204020303" pitchFamily="34" charset="0"/>
              </a:rPr>
              <a:t>Pre-CONPES</a:t>
            </a:r>
          </a:p>
        </p:txBody>
      </p:sp>
      <p:sp>
        <p:nvSpPr>
          <p:cNvPr id="94" name="5-Point Star 66"/>
          <p:cNvSpPr/>
          <p:nvPr/>
        </p:nvSpPr>
        <p:spPr>
          <a:xfrm>
            <a:off x="1407943" y="1428796"/>
            <a:ext cx="241637" cy="190306"/>
          </a:xfrm>
          <a:prstGeom prst="star5">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sz="825">
              <a:latin typeface="Futura Std Book" panose="020B0502020204020303" pitchFamily="34" charset="0"/>
            </a:endParaRPr>
          </a:p>
        </p:txBody>
      </p:sp>
      <p:sp>
        <p:nvSpPr>
          <p:cNvPr id="106" name="Title 1"/>
          <p:cNvSpPr txBox="1">
            <a:spLocks/>
          </p:cNvSpPr>
          <p:nvPr/>
        </p:nvSpPr>
        <p:spPr>
          <a:xfrm>
            <a:off x="5762949" y="152067"/>
            <a:ext cx="2755615" cy="85348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r>
              <a:rPr lang="es-ES" sz="2100" dirty="0">
                <a:solidFill>
                  <a:schemeClr val="tx2"/>
                </a:solidFill>
              </a:rPr>
              <a:t>Estudios técnicos</a:t>
            </a:r>
          </a:p>
        </p:txBody>
      </p:sp>
      <p:grpSp>
        <p:nvGrpSpPr>
          <p:cNvPr id="2" name="Grupo 1"/>
          <p:cNvGrpSpPr/>
          <p:nvPr/>
        </p:nvGrpSpPr>
        <p:grpSpPr>
          <a:xfrm>
            <a:off x="5717271" y="550970"/>
            <a:ext cx="1166873" cy="1404352"/>
            <a:chOff x="7907407" y="1401101"/>
            <a:chExt cx="1792300" cy="2241664"/>
          </a:xfrm>
        </p:grpSpPr>
        <p:sp>
          <p:nvSpPr>
            <p:cNvPr id="55" name="Diagrama de flujo: conector fuera de página 10"/>
            <p:cNvSpPr/>
            <p:nvPr/>
          </p:nvSpPr>
          <p:spPr>
            <a:xfrm>
              <a:off x="8034357" y="1401101"/>
              <a:ext cx="1584176" cy="158417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050" dirty="0">
                <a:latin typeface="Futura Std Book"/>
                <a:cs typeface="Futura Std Book"/>
              </a:endParaRPr>
            </a:p>
          </p:txBody>
        </p:sp>
        <p:sp>
          <p:nvSpPr>
            <p:cNvPr id="63" name="CuadroTexto 11"/>
            <p:cNvSpPr txBox="1"/>
            <p:nvPr/>
          </p:nvSpPr>
          <p:spPr>
            <a:xfrm>
              <a:off x="7907407" y="2979536"/>
              <a:ext cx="1792300" cy="663229"/>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Productividad del agua</a:t>
              </a:r>
              <a:endParaRPr lang="es-ES" sz="1050" b="1" dirty="0">
                <a:solidFill>
                  <a:schemeClr val="tx2"/>
                </a:solidFill>
                <a:latin typeface="Arial" charset="0"/>
                <a:ea typeface="Arial" charset="0"/>
                <a:cs typeface="Arial" charset="0"/>
              </a:endParaRPr>
            </a:p>
          </p:txBody>
        </p:sp>
        <p:sp>
          <p:nvSpPr>
            <p:cNvPr id="64" name="Elipse 38"/>
            <p:cNvSpPr>
              <a:spLocks/>
            </p:cNvSpPr>
            <p:nvPr/>
          </p:nvSpPr>
          <p:spPr>
            <a:xfrm>
              <a:off x="8183789" y="1473109"/>
              <a:ext cx="1296000" cy="1296000"/>
            </a:xfrm>
            <a:prstGeom prst="ellipse">
              <a:avLst/>
            </a:prstGeom>
            <a:blipFill>
              <a:blip r:embed="rId4"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3" name="Grupo 2"/>
          <p:cNvGrpSpPr/>
          <p:nvPr/>
        </p:nvGrpSpPr>
        <p:grpSpPr>
          <a:xfrm>
            <a:off x="6859067" y="550969"/>
            <a:ext cx="1111405" cy="1406365"/>
            <a:chOff x="10778415" y="1406241"/>
            <a:chExt cx="1792300" cy="2258241"/>
          </a:xfrm>
        </p:grpSpPr>
        <p:sp>
          <p:nvSpPr>
            <p:cNvPr id="65" name="Diagrama de flujo: conector fuera de página 26"/>
            <p:cNvSpPr/>
            <p:nvPr/>
          </p:nvSpPr>
          <p:spPr>
            <a:xfrm>
              <a:off x="10891530" y="1406241"/>
              <a:ext cx="1584176" cy="158417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050" dirty="0">
                <a:latin typeface="Futura Std Book"/>
                <a:cs typeface="Futura Std Book"/>
              </a:endParaRPr>
            </a:p>
          </p:txBody>
        </p:sp>
        <p:sp>
          <p:nvSpPr>
            <p:cNvPr id="66" name="CuadroTexto 27"/>
            <p:cNvSpPr txBox="1"/>
            <p:nvPr/>
          </p:nvSpPr>
          <p:spPr>
            <a:xfrm>
              <a:off x="10778415" y="2997305"/>
              <a:ext cx="1792300" cy="667177"/>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Productividad de la tierra</a:t>
              </a:r>
              <a:endParaRPr lang="es-ES" sz="1050" b="1" dirty="0">
                <a:solidFill>
                  <a:schemeClr val="tx2"/>
                </a:solidFill>
                <a:latin typeface="Arial" charset="0"/>
                <a:ea typeface="Arial" charset="0"/>
                <a:cs typeface="Arial" charset="0"/>
              </a:endParaRPr>
            </a:p>
          </p:txBody>
        </p:sp>
        <p:sp>
          <p:nvSpPr>
            <p:cNvPr id="69" name="Elipse 30"/>
            <p:cNvSpPr>
              <a:spLocks noChangeAspect="1"/>
            </p:cNvSpPr>
            <p:nvPr/>
          </p:nvSpPr>
          <p:spPr>
            <a:xfrm>
              <a:off x="11021988" y="1488099"/>
              <a:ext cx="1296000" cy="1296000"/>
            </a:xfrm>
            <a:prstGeom prst="ellipse">
              <a:avLst/>
            </a:prstGeom>
            <a:blipFill>
              <a:blip r:embed="rId5"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4" name="Grupo 3"/>
          <p:cNvGrpSpPr/>
          <p:nvPr/>
        </p:nvGrpSpPr>
        <p:grpSpPr>
          <a:xfrm>
            <a:off x="7833110" y="553575"/>
            <a:ext cx="1347132" cy="1284992"/>
            <a:chOff x="13420192" y="1401101"/>
            <a:chExt cx="2206888" cy="2080209"/>
          </a:xfrm>
        </p:grpSpPr>
        <p:sp>
          <p:nvSpPr>
            <p:cNvPr id="70" name="Diagrama de flujo: conector fuera de página 31"/>
            <p:cNvSpPr/>
            <p:nvPr/>
          </p:nvSpPr>
          <p:spPr>
            <a:xfrm>
              <a:off x="13738015" y="1401101"/>
              <a:ext cx="1584176" cy="158417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050" dirty="0">
                <a:latin typeface="Futura Std Book"/>
                <a:cs typeface="Futura Std Book"/>
              </a:endParaRPr>
            </a:p>
          </p:txBody>
        </p:sp>
        <p:sp>
          <p:nvSpPr>
            <p:cNvPr id="73" name="CuadroTexto 32"/>
            <p:cNvSpPr txBox="1"/>
            <p:nvPr/>
          </p:nvSpPr>
          <p:spPr>
            <a:xfrm>
              <a:off x="13420192" y="3070258"/>
              <a:ext cx="2206888" cy="411052"/>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Energía</a:t>
              </a:r>
              <a:endParaRPr lang="es-ES" sz="1050" b="1" dirty="0">
                <a:solidFill>
                  <a:schemeClr val="tx2"/>
                </a:solidFill>
                <a:latin typeface="Arial" charset="0"/>
                <a:ea typeface="Arial" charset="0"/>
                <a:cs typeface="Arial" charset="0"/>
              </a:endParaRPr>
            </a:p>
          </p:txBody>
        </p:sp>
        <p:sp>
          <p:nvSpPr>
            <p:cNvPr id="74" name="Elipse 42"/>
            <p:cNvSpPr/>
            <p:nvPr/>
          </p:nvSpPr>
          <p:spPr>
            <a:xfrm>
              <a:off x="13875637" y="1489659"/>
              <a:ext cx="1296000" cy="1296000"/>
            </a:xfrm>
            <a:prstGeom prst="ellipse">
              <a:avLst/>
            </a:prstGeom>
            <a:blipFill>
              <a:blip r:embed="rId6"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5" name="Grupo 4"/>
          <p:cNvGrpSpPr/>
          <p:nvPr/>
        </p:nvGrpSpPr>
        <p:grpSpPr>
          <a:xfrm>
            <a:off x="5737434" y="1956929"/>
            <a:ext cx="1183093" cy="1398975"/>
            <a:chOff x="16573509" y="1401101"/>
            <a:chExt cx="1792300" cy="2273383"/>
          </a:xfrm>
        </p:grpSpPr>
        <p:sp>
          <p:nvSpPr>
            <p:cNvPr id="75" name="Diagrama de flujo: conector fuera de página 43"/>
            <p:cNvSpPr/>
            <p:nvPr/>
          </p:nvSpPr>
          <p:spPr>
            <a:xfrm>
              <a:off x="16675719" y="1401101"/>
              <a:ext cx="1584176" cy="158417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050" dirty="0">
                <a:solidFill>
                  <a:schemeClr val="tx2"/>
                </a:solidFill>
                <a:latin typeface="Futura Std Book"/>
                <a:cs typeface="Futura Std Book"/>
              </a:endParaRPr>
            </a:p>
          </p:txBody>
        </p:sp>
        <p:sp>
          <p:nvSpPr>
            <p:cNvPr id="76" name="CuadroTexto 44"/>
            <p:cNvSpPr txBox="1"/>
            <p:nvPr/>
          </p:nvSpPr>
          <p:spPr>
            <a:xfrm>
              <a:off x="16573509" y="2999285"/>
              <a:ext cx="1792300" cy="675199"/>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Economía Circular</a:t>
              </a:r>
              <a:endParaRPr lang="es-ES" sz="1050" b="1" dirty="0">
                <a:solidFill>
                  <a:schemeClr val="tx2"/>
                </a:solidFill>
                <a:latin typeface="Arial" charset="0"/>
                <a:ea typeface="Arial" charset="0"/>
                <a:cs typeface="Arial" charset="0"/>
              </a:endParaRPr>
            </a:p>
          </p:txBody>
        </p:sp>
        <p:sp>
          <p:nvSpPr>
            <p:cNvPr id="77" name="Elipse 46"/>
            <p:cNvSpPr/>
            <p:nvPr/>
          </p:nvSpPr>
          <p:spPr>
            <a:xfrm>
              <a:off x="16823302" y="1489659"/>
              <a:ext cx="1296000" cy="1296000"/>
            </a:xfrm>
            <a:prstGeom prst="ellipse">
              <a:avLst/>
            </a:prstGeom>
            <a:blipFill>
              <a:blip r:embed="rId7"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sp>
        <p:nvSpPr>
          <p:cNvPr id="108" name="Diagrama de flujo: conector fuera de página 10"/>
          <p:cNvSpPr/>
          <p:nvPr/>
        </p:nvSpPr>
        <p:spPr>
          <a:xfrm>
            <a:off x="6968329" y="1952781"/>
            <a:ext cx="1019642" cy="982403"/>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09" name="CuadroTexto 11"/>
          <p:cNvSpPr txBox="1"/>
          <p:nvPr/>
        </p:nvSpPr>
        <p:spPr>
          <a:xfrm>
            <a:off x="6859067" y="3011276"/>
            <a:ext cx="1206585" cy="253916"/>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Bioeconomía</a:t>
            </a:r>
            <a:endParaRPr lang="es-ES" sz="1050" b="1" dirty="0">
              <a:solidFill>
                <a:schemeClr val="tx2"/>
              </a:solidFill>
              <a:latin typeface="Arial" charset="0"/>
              <a:ea typeface="Arial" charset="0"/>
              <a:cs typeface="Arial" charset="0"/>
            </a:endParaRPr>
          </a:p>
        </p:txBody>
      </p:sp>
      <p:sp>
        <p:nvSpPr>
          <p:cNvPr id="116" name="Elipse 33"/>
          <p:cNvSpPr/>
          <p:nvPr/>
        </p:nvSpPr>
        <p:spPr>
          <a:xfrm>
            <a:off x="7020434" y="1983480"/>
            <a:ext cx="872474" cy="803695"/>
          </a:xfrm>
          <a:prstGeom prst="ellipse">
            <a:avLst/>
          </a:prstGeom>
          <a:blipFill>
            <a:blip r:embed="rId8"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037118"/>
              <a:satOff val="50000"/>
              <a:lumOff val="991"/>
              <a:alphaOff val="0"/>
            </a:schemeClr>
          </a:effectRef>
          <a:fontRef idx="minor">
            <a:schemeClr val="lt1">
              <a:hueOff val="0"/>
              <a:satOff val="0"/>
              <a:lumOff val="0"/>
              <a:alphaOff val="0"/>
            </a:schemeClr>
          </a:fontRef>
        </p:style>
      </p:sp>
      <p:grpSp>
        <p:nvGrpSpPr>
          <p:cNvPr id="7" name="Grupo 6"/>
          <p:cNvGrpSpPr/>
          <p:nvPr/>
        </p:nvGrpSpPr>
        <p:grpSpPr>
          <a:xfrm>
            <a:off x="7985842" y="1939164"/>
            <a:ext cx="1137856" cy="1450250"/>
            <a:chOff x="7773963" y="4773571"/>
            <a:chExt cx="1517141" cy="1933666"/>
          </a:xfrm>
        </p:grpSpPr>
        <p:sp>
          <p:nvSpPr>
            <p:cNvPr id="110" name="Diagrama de flujo: conector fuera de página 26"/>
            <p:cNvSpPr/>
            <p:nvPr/>
          </p:nvSpPr>
          <p:spPr>
            <a:xfrm>
              <a:off x="7887078" y="4773571"/>
              <a:ext cx="1340969" cy="1323497"/>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11" name="CuadroTexto 27"/>
            <p:cNvSpPr txBox="1"/>
            <p:nvPr/>
          </p:nvSpPr>
          <p:spPr>
            <a:xfrm>
              <a:off x="7773963" y="6153240"/>
              <a:ext cx="1517141" cy="553997"/>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Economía forestal</a:t>
              </a:r>
            </a:p>
          </p:txBody>
        </p:sp>
        <p:sp>
          <p:nvSpPr>
            <p:cNvPr id="117" name="Elipse 34"/>
            <p:cNvSpPr/>
            <p:nvPr/>
          </p:nvSpPr>
          <p:spPr>
            <a:xfrm>
              <a:off x="8016126" y="4862582"/>
              <a:ext cx="1097035" cy="1003872"/>
            </a:xfrm>
            <a:prstGeom prst="ellipse">
              <a:avLst/>
            </a:prstGeom>
            <a:blipFill>
              <a:blip r:embed="rId9"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037118"/>
                <a:satOff val="50000"/>
                <a:lumOff val="991"/>
                <a:alphaOff val="0"/>
              </a:schemeClr>
            </a:effectRef>
            <a:fontRef idx="minor">
              <a:schemeClr val="lt1">
                <a:hueOff val="0"/>
                <a:satOff val="0"/>
                <a:lumOff val="0"/>
                <a:alphaOff val="0"/>
              </a:schemeClr>
            </a:fontRef>
          </p:style>
        </p:sp>
      </p:grpSp>
      <p:grpSp>
        <p:nvGrpSpPr>
          <p:cNvPr id="8" name="Grupo 7"/>
          <p:cNvGrpSpPr/>
          <p:nvPr/>
        </p:nvGrpSpPr>
        <p:grpSpPr>
          <a:xfrm>
            <a:off x="6020240" y="3403678"/>
            <a:ext cx="1498650" cy="1397664"/>
            <a:chOff x="11869640" y="2589696"/>
            <a:chExt cx="1998200" cy="1863552"/>
          </a:xfrm>
        </p:grpSpPr>
        <p:sp>
          <p:nvSpPr>
            <p:cNvPr id="112" name="Diagrama de flujo: conector fuera de página 31"/>
            <p:cNvSpPr/>
            <p:nvPr/>
          </p:nvSpPr>
          <p:spPr>
            <a:xfrm>
              <a:off x="12249366" y="2589696"/>
              <a:ext cx="1350684" cy="1330846"/>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13" name="CuadroTexto 32"/>
            <p:cNvSpPr txBox="1"/>
            <p:nvPr/>
          </p:nvSpPr>
          <p:spPr>
            <a:xfrm>
              <a:off x="11869640" y="3899251"/>
              <a:ext cx="1998200" cy="553997"/>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Productividad laboral</a:t>
              </a:r>
            </a:p>
          </p:txBody>
        </p:sp>
        <p:sp>
          <p:nvSpPr>
            <p:cNvPr id="118" name="Elipse 35"/>
            <p:cNvSpPr/>
            <p:nvPr/>
          </p:nvSpPr>
          <p:spPr>
            <a:xfrm>
              <a:off x="12351364" y="2644639"/>
              <a:ext cx="1104982" cy="1137833"/>
            </a:xfrm>
            <a:prstGeom prst="ellipse">
              <a:avLst/>
            </a:prstGeom>
            <a:blipFill>
              <a:blip r:embed="rId10"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2074236"/>
                <a:satOff val="100000"/>
                <a:lumOff val="1983"/>
                <a:alphaOff val="0"/>
              </a:schemeClr>
            </a:effectRef>
            <a:fontRef idx="minor">
              <a:schemeClr val="lt1">
                <a:hueOff val="0"/>
                <a:satOff val="0"/>
                <a:lumOff val="0"/>
                <a:alphaOff val="0"/>
              </a:schemeClr>
            </a:fontRef>
          </p:style>
        </p:sp>
      </p:grpSp>
      <p:grpSp>
        <p:nvGrpSpPr>
          <p:cNvPr id="13" name="Grupo 12"/>
          <p:cNvGrpSpPr/>
          <p:nvPr/>
        </p:nvGrpSpPr>
        <p:grpSpPr>
          <a:xfrm>
            <a:off x="7644149" y="3395513"/>
            <a:ext cx="1146099" cy="1222243"/>
            <a:chOff x="10235743" y="4538237"/>
            <a:chExt cx="1528132" cy="1629658"/>
          </a:xfrm>
        </p:grpSpPr>
        <p:sp>
          <p:nvSpPr>
            <p:cNvPr id="114" name="Diagrama de flujo: conector fuera de página 43"/>
            <p:cNvSpPr/>
            <p:nvPr/>
          </p:nvSpPr>
          <p:spPr>
            <a:xfrm>
              <a:off x="10324467" y="4538237"/>
              <a:ext cx="1323247" cy="1323974"/>
            </a:xfrm>
            <a:prstGeom prst="flowChartOffpageConnector">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sz="1350" dirty="0">
                <a:latin typeface="Futura Std Book"/>
                <a:cs typeface="Futura Std Book"/>
              </a:endParaRPr>
            </a:p>
          </p:txBody>
        </p:sp>
        <p:sp>
          <p:nvSpPr>
            <p:cNvPr id="115" name="CuadroTexto 44"/>
            <p:cNvSpPr txBox="1"/>
            <p:nvPr/>
          </p:nvSpPr>
          <p:spPr>
            <a:xfrm>
              <a:off x="10235743" y="5829340"/>
              <a:ext cx="1528132" cy="338555"/>
            </a:xfrm>
            <a:prstGeom prst="rect">
              <a:avLst/>
            </a:prstGeom>
            <a:noFill/>
          </p:spPr>
          <p:txBody>
            <a:bodyPr wrap="square" rtlCol="0">
              <a:spAutoFit/>
            </a:bodyPr>
            <a:lstStyle/>
            <a:p>
              <a:pPr algn="ctr"/>
              <a:r>
                <a:rPr lang="es-CO" sz="1050" b="1" dirty="0">
                  <a:solidFill>
                    <a:schemeClr val="tx2"/>
                  </a:solidFill>
                  <a:latin typeface="Arial" charset="0"/>
                  <a:ea typeface="Arial" charset="0"/>
                  <a:cs typeface="Arial" charset="0"/>
                </a:rPr>
                <a:t>Formalización</a:t>
              </a:r>
            </a:p>
          </p:txBody>
        </p:sp>
        <p:sp>
          <p:nvSpPr>
            <p:cNvPr id="119" name="Elipse 36"/>
            <p:cNvSpPr/>
            <p:nvPr/>
          </p:nvSpPr>
          <p:spPr>
            <a:xfrm>
              <a:off x="10418340" y="4573464"/>
              <a:ext cx="1104982" cy="1137833"/>
            </a:xfrm>
            <a:prstGeom prst="ellipse">
              <a:avLst/>
            </a:prstGeom>
            <a:blipFill>
              <a:blip r:embed="rId11"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2074236"/>
                <a:satOff val="100000"/>
                <a:lumOff val="1983"/>
                <a:alphaOff val="0"/>
              </a:schemeClr>
            </a:effectRef>
            <a:fontRef idx="minor">
              <a:schemeClr val="lt1">
                <a:hueOff val="0"/>
                <a:satOff val="0"/>
                <a:lumOff val="0"/>
                <a:alphaOff val="0"/>
              </a:schemeClr>
            </a:fontRef>
          </p:style>
        </p:sp>
      </p:grpSp>
      <p:sp>
        <p:nvSpPr>
          <p:cNvPr id="11" name="Flecha: a la derecha 10"/>
          <p:cNvSpPr/>
          <p:nvPr/>
        </p:nvSpPr>
        <p:spPr>
          <a:xfrm>
            <a:off x="4887272" y="1665382"/>
            <a:ext cx="875677" cy="172142"/>
          </a:xfrm>
          <a:prstGeom prst="rightArrow">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dirty="0"/>
          </a:p>
        </p:txBody>
      </p:sp>
      <p:sp>
        <p:nvSpPr>
          <p:cNvPr id="120" name="Flecha: a la derecha 119"/>
          <p:cNvSpPr/>
          <p:nvPr/>
        </p:nvSpPr>
        <p:spPr>
          <a:xfrm rot="1655667">
            <a:off x="764311" y="4277952"/>
            <a:ext cx="875677" cy="172142"/>
          </a:xfrm>
          <a:prstGeom prst="rightArrow">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dirty="0"/>
          </a:p>
        </p:txBody>
      </p:sp>
      <p:sp>
        <p:nvSpPr>
          <p:cNvPr id="121" name="Rectangle 68"/>
          <p:cNvSpPr/>
          <p:nvPr/>
        </p:nvSpPr>
        <p:spPr>
          <a:xfrm>
            <a:off x="1739117" y="4329004"/>
            <a:ext cx="2831970" cy="36309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CO" sz="1050" dirty="0"/>
              <a:t>25 expertos de sector del sector público, privado y academia</a:t>
            </a:r>
            <a:endParaRPr lang="es-CO" sz="1350" dirty="0"/>
          </a:p>
        </p:txBody>
      </p:sp>
      <p:sp>
        <p:nvSpPr>
          <p:cNvPr id="79" name="Rectangle 78"/>
          <p:cNvSpPr/>
          <p:nvPr/>
        </p:nvSpPr>
        <p:spPr>
          <a:xfrm>
            <a:off x="65442" y="4878188"/>
            <a:ext cx="2599761" cy="229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27795983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50" name="Picture 2" descr="Image result for sustainable building solar pane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555601"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473362" y="2362489"/>
            <a:ext cx="2805343" cy="923330"/>
          </a:xfrm>
          <a:prstGeom prst="rect">
            <a:avLst/>
          </a:prstGeom>
        </p:spPr>
        <p:txBody>
          <a:bodyPr wrap="square">
            <a:spAutoFit/>
          </a:bodyPr>
          <a:lstStyle/>
          <a:p>
            <a:pPr algn="ctr"/>
            <a:r>
              <a:rPr lang="es-CO" sz="5400" b="1" dirty="0" smtClean="0"/>
              <a:t>Gracias!</a:t>
            </a:r>
            <a:endParaRPr lang="es-CO" sz="5400" b="1" dirty="0"/>
          </a:p>
        </p:txBody>
      </p:sp>
    </p:spTree>
    <p:extLst>
      <p:ext uri="{BB962C8B-B14F-4D97-AF65-F5344CB8AC3E}">
        <p14:creationId xmlns:p14="http://schemas.microsoft.com/office/powerpoint/2010/main" xmlns="" val="27402778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91400" y="2554041"/>
            <a:ext cx="1752600" cy="2590800"/>
          </a:xfrm>
          <a:prstGeom prst="rect">
            <a:avLst/>
          </a:prstGeom>
        </p:spPr>
      </p:pic>
      <p:sp>
        <p:nvSpPr>
          <p:cNvPr id="3" name="Rectangle 2"/>
          <p:cNvSpPr/>
          <p:nvPr/>
        </p:nvSpPr>
        <p:spPr>
          <a:xfrm>
            <a:off x="6258758" y="2026587"/>
            <a:ext cx="2805343" cy="1631216"/>
          </a:xfrm>
          <a:prstGeom prst="rect">
            <a:avLst/>
          </a:prstGeom>
        </p:spPr>
        <p:txBody>
          <a:bodyPr wrap="square">
            <a:spAutoFit/>
          </a:bodyPr>
          <a:lstStyle/>
          <a:p>
            <a:pPr algn="ctr"/>
            <a:r>
              <a:rPr lang="en-GB" sz="2000" dirty="0" smtClean="0"/>
              <a:t>“We </a:t>
            </a:r>
            <a:r>
              <a:rPr lang="en-GB" sz="2000" dirty="0"/>
              <a:t>shape our buildings and, afterwards, our buildings shape </a:t>
            </a:r>
            <a:r>
              <a:rPr lang="en-GB" sz="2000" dirty="0" smtClean="0"/>
              <a:t>us.” </a:t>
            </a:r>
          </a:p>
          <a:p>
            <a:pPr algn="ctr"/>
            <a:endParaRPr lang="en-GB" sz="2000" dirty="0" smtClean="0"/>
          </a:p>
          <a:p>
            <a:pPr algn="ctr"/>
            <a:r>
              <a:rPr lang="en-GB" sz="2000" dirty="0" smtClean="0"/>
              <a:t>Winston </a:t>
            </a:r>
            <a:r>
              <a:rPr lang="en-GB" sz="2000" dirty="0"/>
              <a:t>Churchill, 1944</a:t>
            </a:r>
            <a:endParaRPr lang="es-CO" sz="2000" dirty="0"/>
          </a:p>
        </p:txBody>
      </p:sp>
      <p:pic>
        <p:nvPicPr>
          <p:cNvPr id="1026" name="Picture 2" descr="Image result for clean buildi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905" y="807868"/>
            <a:ext cx="6093832" cy="40686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CuadroTexto 1"/>
          <p:cNvSpPr txBox="1"/>
          <p:nvPr/>
        </p:nvSpPr>
        <p:spPr>
          <a:xfrm>
            <a:off x="93905" y="242420"/>
            <a:ext cx="5579708" cy="400110"/>
          </a:xfrm>
          <a:prstGeom prst="rect">
            <a:avLst/>
          </a:prstGeom>
          <a:noFill/>
        </p:spPr>
        <p:txBody>
          <a:bodyPr wrap="square" rtlCol="0">
            <a:spAutoFit/>
          </a:bodyPr>
          <a:lstStyle/>
          <a:p>
            <a:r>
              <a:rPr lang="es-ES" sz="2000" b="1" dirty="0" smtClean="0">
                <a:solidFill>
                  <a:srgbClr val="0454A4"/>
                </a:solidFill>
                <a:latin typeface="Gotham"/>
                <a:cs typeface="Gotham"/>
              </a:rPr>
              <a:t>La importancia de la construcción…</a:t>
            </a:r>
            <a:endParaRPr lang="es-ES" sz="2000" b="1" dirty="0">
              <a:solidFill>
                <a:srgbClr val="0454A4"/>
              </a:solidFill>
              <a:latin typeface="Gotham"/>
              <a:cs typeface="Gotham"/>
            </a:endParaRPr>
          </a:p>
        </p:txBody>
      </p:sp>
      <p:pic>
        <p:nvPicPr>
          <p:cNvPr id="2" name="Picture 1"/>
          <p:cNvPicPr>
            <a:picLocks noChangeAspect="1"/>
          </p:cNvPicPr>
          <p:nvPr/>
        </p:nvPicPr>
        <p:blipFill>
          <a:blip r:embed="rId4"/>
          <a:stretch>
            <a:fillRect/>
          </a:stretch>
        </p:blipFill>
        <p:spPr>
          <a:xfrm>
            <a:off x="6587601" y="71030"/>
            <a:ext cx="2476500" cy="1143000"/>
          </a:xfrm>
          <a:prstGeom prst="rect">
            <a:avLst/>
          </a:prstGeom>
        </p:spPr>
      </p:pic>
    </p:spTree>
    <p:extLst>
      <p:ext uri="{BB962C8B-B14F-4D97-AF65-F5344CB8AC3E}">
        <p14:creationId xmlns:p14="http://schemas.microsoft.com/office/powerpoint/2010/main" xmlns="" val="38712528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436311" y="0"/>
            <a:ext cx="2707689" cy="1260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CuadroTexto 1"/>
          <p:cNvSpPr txBox="1"/>
          <p:nvPr/>
        </p:nvSpPr>
        <p:spPr>
          <a:xfrm>
            <a:off x="248574" y="0"/>
            <a:ext cx="9072979" cy="400110"/>
          </a:xfrm>
          <a:prstGeom prst="rect">
            <a:avLst/>
          </a:prstGeom>
          <a:noFill/>
        </p:spPr>
        <p:txBody>
          <a:bodyPr wrap="square" rtlCol="0">
            <a:spAutoFit/>
          </a:bodyPr>
          <a:lstStyle/>
          <a:p>
            <a:r>
              <a:rPr lang="es-ES" sz="2000" b="1" dirty="0" smtClean="0">
                <a:solidFill>
                  <a:srgbClr val="0454A4"/>
                </a:solidFill>
                <a:latin typeface="Gotham"/>
                <a:cs typeface="Gotham"/>
              </a:rPr>
              <a:t>El entorno en el que se desarrolla la construcción: grandes tendencias</a:t>
            </a:r>
            <a:endParaRPr lang="es-ES" sz="2000" b="1" dirty="0">
              <a:solidFill>
                <a:srgbClr val="0454A4"/>
              </a:solidFill>
              <a:latin typeface="Gotham"/>
              <a:cs typeface="Gotham"/>
            </a:endParaRPr>
          </a:p>
        </p:txBody>
      </p:sp>
      <p:sp>
        <p:nvSpPr>
          <p:cNvPr id="10" name="Rectangle 9"/>
          <p:cNvSpPr/>
          <p:nvPr/>
        </p:nvSpPr>
        <p:spPr>
          <a:xfrm>
            <a:off x="1580225" y="400110"/>
            <a:ext cx="949911" cy="505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Rectangle 10"/>
          <p:cNvSpPr/>
          <p:nvPr/>
        </p:nvSpPr>
        <p:spPr>
          <a:xfrm>
            <a:off x="6913701" y="448023"/>
            <a:ext cx="1159356" cy="505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Rectangle 12"/>
          <p:cNvSpPr/>
          <p:nvPr/>
        </p:nvSpPr>
        <p:spPr>
          <a:xfrm>
            <a:off x="3356943" y="400110"/>
            <a:ext cx="1108525" cy="505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Rectangle 14"/>
          <p:cNvSpPr/>
          <p:nvPr/>
        </p:nvSpPr>
        <p:spPr>
          <a:xfrm>
            <a:off x="5125226" y="433844"/>
            <a:ext cx="949911" cy="505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TextBox 16"/>
          <p:cNvSpPr txBox="1"/>
          <p:nvPr/>
        </p:nvSpPr>
        <p:spPr>
          <a:xfrm>
            <a:off x="454388" y="1020930"/>
            <a:ext cx="2374334" cy="284693"/>
          </a:xfrm>
          <a:prstGeom prst="rect">
            <a:avLst/>
          </a:prstGeom>
          <a:noFill/>
        </p:spPr>
        <p:txBody>
          <a:bodyPr wrap="square" rtlCol="0">
            <a:spAutoFit/>
          </a:bodyPr>
          <a:lstStyle/>
          <a:p>
            <a:pPr>
              <a:lnSpc>
                <a:spcPts val="1500"/>
              </a:lnSpc>
            </a:pPr>
            <a:r>
              <a:rPr lang="es-CO" sz="1500" b="1" dirty="0">
                <a:latin typeface="Arial Narrow" panose="020B0606020202030204" pitchFamily="34" charset="0"/>
              </a:rPr>
              <a:t>Demanda </a:t>
            </a:r>
            <a:r>
              <a:rPr lang="es-CO" sz="1500" b="1" dirty="0" smtClean="0">
                <a:latin typeface="Arial Narrow" panose="020B0606020202030204" pitchFamily="34" charset="0"/>
              </a:rPr>
              <a:t>países </a:t>
            </a:r>
            <a:r>
              <a:rPr lang="es-CO" sz="1500" b="1" dirty="0">
                <a:latin typeface="Arial Narrow" panose="020B0606020202030204" pitchFamily="34" charset="0"/>
              </a:rPr>
              <a:t>emergentes</a:t>
            </a:r>
          </a:p>
        </p:txBody>
      </p:sp>
      <p:sp>
        <p:nvSpPr>
          <p:cNvPr id="18" name="TextBox 17"/>
          <p:cNvSpPr txBox="1"/>
          <p:nvPr/>
        </p:nvSpPr>
        <p:spPr>
          <a:xfrm>
            <a:off x="515717" y="1322991"/>
            <a:ext cx="2251673"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65% </a:t>
            </a:r>
            <a:r>
              <a:rPr lang="es-CO" sz="1500" dirty="0" smtClean="0">
                <a:latin typeface="Arial Narrow" panose="020B0606020202030204" pitchFamily="34" charset="0"/>
              </a:rPr>
              <a:t>del crecimiento de la próxima década sucederá en países emergentes.</a:t>
            </a:r>
            <a:endParaRPr lang="es-CO" sz="1500" dirty="0">
              <a:latin typeface="Arial Narrow" panose="020B0606020202030204" pitchFamily="34" charset="0"/>
            </a:endParaRPr>
          </a:p>
        </p:txBody>
      </p:sp>
      <p:sp>
        <p:nvSpPr>
          <p:cNvPr id="19" name="TextBox 18"/>
          <p:cNvSpPr txBox="1"/>
          <p:nvPr/>
        </p:nvSpPr>
        <p:spPr>
          <a:xfrm>
            <a:off x="515716" y="1995850"/>
            <a:ext cx="2251673"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Proyectos más complejos</a:t>
            </a:r>
            <a:endParaRPr lang="es-CO" sz="1500" b="1" dirty="0">
              <a:latin typeface="Arial Narrow" panose="020B0606020202030204" pitchFamily="34" charset="0"/>
            </a:endParaRPr>
          </a:p>
        </p:txBody>
      </p:sp>
      <p:sp>
        <p:nvSpPr>
          <p:cNvPr id="20" name="TextBox 19"/>
          <p:cNvSpPr txBox="1"/>
          <p:nvPr/>
        </p:nvSpPr>
        <p:spPr>
          <a:xfrm>
            <a:off x="515715" y="2301356"/>
            <a:ext cx="2251673"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123km </a:t>
            </a:r>
            <a:r>
              <a:rPr lang="es-CO" sz="1500" dirty="0" smtClean="0">
                <a:latin typeface="Arial Narrow" panose="020B0606020202030204" pitchFamily="34" charset="0"/>
              </a:rPr>
              <a:t>de largo tiene el túnel submarino que unirá a Dalian y </a:t>
            </a:r>
            <a:r>
              <a:rPr lang="es-CO" sz="1500" dirty="0" err="1" smtClean="0">
                <a:latin typeface="Arial Narrow" panose="020B0606020202030204" pitchFamily="34" charset="0"/>
              </a:rPr>
              <a:t>Yantai</a:t>
            </a:r>
            <a:r>
              <a:rPr lang="es-CO" sz="1500" dirty="0" smtClean="0">
                <a:latin typeface="Arial Narrow" panose="020B0606020202030204" pitchFamily="34" charset="0"/>
              </a:rPr>
              <a:t> en China.</a:t>
            </a:r>
            <a:endParaRPr lang="es-CO" sz="1500" dirty="0">
              <a:latin typeface="Arial Narrow" panose="020B0606020202030204" pitchFamily="34" charset="0"/>
            </a:endParaRPr>
          </a:p>
        </p:txBody>
      </p:sp>
      <p:sp>
        <p:nvSpPr>
          <p:cNvPr id="21" name="TextBox 20"/>
          <p:cNvSpPr txBox="1"/>
          <p:nvPr/>
        </p:nvSpPr>
        <p:spPr>
          <a:xfrm>
            <a:off x="485457" y="2988138"/>
            <a:ext cx="2374335"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Infraestructura que envejece</a:t>
            </a:r>
            <a:endParaRPr lang="es-CO" sz="1500" b="1" dirty="0">
              <a:latin typeface="Arial Narrow" panose="020B0606020202030204" pitchFamily="34" charset="0"/>
            </a:endParaRPr>
          </a:p>
        </p:txBody>
      </p:sp>
      <p:sp>
        <p:nvSpPr>
          <p:cNvPr id="22" name="TextBox 21"/>
          <p:cNvSpPr txBox="1"/>
          <p:nvPr/>
        </p:nvSpPr>
        <p:spPr>
          <a:xfrm>
            <a:off x="515717" y="3340213"/>
            <a:ext cx="2251673"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1 de 3 </a:t>
            </a:r>
            <a:r>
              <a:rPr lang="es-CO" sz="1500" dirty="0" smtClean="0">
                <a:latin typeface="Arial Narrow" panose="020B0606020202030204" pitchFamily="34" charset="0"/>
              </a:rPr>
              <a:t>puentes ferroviarios en Alemania tiene más de 100 años.</a:t>
            </a:r>
            <a:endParaRPr lang="es-CO" sz="1500" dirty="0">
              <a:latin typeface="Arial Narrow" panose="020B0606020202030204" pitchFamily="34" charset="0"/>
            </a:endParaRPr>
          </a:p>
        </p:txBody>
      </p:sp>
      <p:sp>
        <p:nvSpPr>
          <p:cNvPr id="23" name="TextBox 22"/>
          <p:cNvSpPr txBox="1"/>
          <p:nvPr/>
        </p:nvSpPr>
        <p:spPr>
          <a:xfrm>
            <a:off x="460821" y="4009627"/>
            <a:ext cx="2361459"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Necesidad de financiamiento</a:t>
            </a:r>
            <a:endParaRPr lang="es-CO" sz="1500" b="1" dirty="0">
              <a:latin typeface="Arial Narrow" panose="020B0606020202030204" pitchFamily="34" charset="0"/>
            </a:endParaRPr>
          </a:p>
        </p:txBody>
      </p:sp>
      <p:sp>
        <p:nvSpPr>
          <p:cNvPr id="24" name="TextBox 23"/>
          <p:cNvSpPr txBox="1"/>
          <p:nvPr/>
        </p:nvSpPr>
        <p:spPr>
          <a:xfrm>
            <a:off x="485829" y="4318578"/>
            <a:ext cx="2281561"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$1Trn </a:t>
            </a:r>
            <a:r>
              <a:rPr lang="es-CO" sz="1500" dirty="0" smtClean="0">
                <a:latin typeface="Arial Narrow" panose="020B0606020202030204" pitchFamily="34" charset="0"/>
              </a:rPr>
              <a:t>en inversión anual se requiere para cerrar la brecha de infraestructura global.</a:t>
            </a:r>
            <a:endParaRPr lang="es-CO" sz="1500" dirty="0">
              <a:latin typeface="Arial Narrow" panose="020B0606020202030204" pitchFamily="34" charset="0"/>
            </a:endParaRPr>
          </a:p>
        </p:txBody>
      </p:sp>
      <p:pic>
        <p:nvPicPr>
          <p:cNvPr id="25" name="Picture 24"/>
          <p:cNvPicPr>
            <a:picLocks noChangeAspect="1"/>
          </p:cNvPicPr>
          <p:nvPr/>
        </p:nvPicPr>
        <p:blipFill>
          <a:blip r:embed="rId3"/>
          <a:stretch>
            <a:fillRect/>
          </a:stretch>
        </p:blipFill>
        <p:spPr>
          <a:xfrm>
            <a:off x="615410" y="363585"/>
            <a:ext cx="2009775" cy="685800"/>
          </a:xfrm>
          <a:prstGeom prst="rect">
            <a:avLst/>
          </a:prstGeom>
        </p:spPr>
      </p:pic>
      <p:pic>
        <p:nvPicPr>
          <p:cNvPr id="26" name="Picture 25"/>
          <p:cNvPicPr>
            <a:picLocks noChangeAspect="1"/>
          </p:cNvPicPr>
          <p:nvPr/>
        </p:nvPicPr>
        <p:blipFill>
          <a:blip r:embed="rId4"/>
          <a:stretch>
            <a:fillRect/>
          </a:stretch>
        </p:blipFill>
        <p:spPr>
          <a:xfrm>
            <a:off x="2822638" y="424710"/>
            <a:ext cx="1943100" cy="600075"/>
          </a:xfrm>
          <a:prstGeom prst="rect">
            <a:avLst/>
          </a:prstGeom>
        </p:spPr>
      </p:pic>
      <p:pic>
        <p:nvPicPr>
          <p:cNvPr id="27" name="Picture 26"/>
          <p:cNvPicPr>
            <a:picLocks noChangeAspect="1"/>
          </p:cNvPicPr>
          <p:nvPr/>
        </p:nvPicPr>
        <p:blipFill>
          <a:blip r:embed="rId5"/>
          <a:stretch>
            <a:fillRect/>
          </a:stretch>
        </p:blipFill>
        <p:spPr>
          <a:xfrm>
            <a:off x="5011568" y="411210"/>
            <a:ext cx="1933575" cy="638175"/>
          </a:xfrm>
          <a:prstGeom prst="rect">
            <a:avLst/>
          </a:prstGeom>
        </p:spPr>
      </p:pic>
      <p:pic>
        <p:nvPicPr>
          <p:cNvPr id="28" name="Picture 27"/>
          <p:cNvPicPr>
            <a:picLocks noChangeAspect="1"/>
          </p:cNvPicPr>
          <p:nvPr/>
        </p:nvPicPr>
        <p:blipFill>
          <a:blip r:embed="rId6"/>
          <a:stretch>
            <a:fillRect/>
          </a:stretch>
        </p:blipFill>
        <p:spPr>
          <a:xfrm>
            <a:off x="7190973" y="348940"/>
            <a:ext cx="2028825" cy="695325"/>
          </a:xfrm>
          <a:prstGeom prst="rect">
            <a:avLst/>
          </a:prstGeom>
        </p:spPr>
      </p:pic>
      <p:sp>
        <p:nvSpPr>
          <p:cNvPr id="29" name="TextBox 28"/>
          <p:cNvSpPr txBox="1"/>
          <p:nvPr/>
        </p:nvSpPr>
        <p:spPr>
          <a:xfrm>
            <a:off x="2704999" y="1026547"/>
            <a:ext cx="2361459"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Escasez de recursos</a:t>
            </a:r>
            <a:endParaRPr lang="es-CO" sz="1500" b="1" dirty="0">
              <a:latin typeface="Arial Narrow" panose="020B0606020202030204" pitchFamily="34" charset="0"/>
            </a:endParaRPr>
          </a:p>
        </p:txBody>
      </p:sp>
      <p:sp>
        <p:nvSpPr>
          <p:cNvPr id="30" name="TextBox 29"/>
          <p:cNvSpPr txBox="1"/>
          <p:nvPr/>
        </p:nvSpPr>
        <p:spPr>
          <a:xfrm>
            <a:off x="2730007" y="1335498"/>
            <a:ext cx="2281561" cy="47705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Puesto 1 </a:t>
            </a:r>
            <a:r>
              <a:rPr lang="es-CO" sz="1500" dirty="0" smtClean="0">
                <a:latin typeface="Arial Narrow" panose="020B0606020202030204" pitchFamily="34" charset="0"/>
              </a:rPr>
              <a:t>en consumo de global de materias primas</a:t>
            </a:r>
            <a:endParaRPr lang="es-CO" sz="1500" dirty="0">
              <a:latin typeface="Arial Narrow" panose="020B0606020202030204" pitchFamily="34" charset="0"/>
            </a:endParaRPr>
          </a:p>
        </p:txBody>
      </p:sp>
      <p:sp>
        <p:nvSpPr>
          <p:cNvPr id="31" name="TextBox 30"/>
          <p:cNvSpPr txBox="1"/>
          <p:nvPr/>
        </p:nvSpPr>
        <p:spPr>
          <a:xfrm>
            <a:off x="2664884" y="1995850"/>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Requerimientos sostenibilidad</a:t>
            </a:r>
            <a:endParaRPr lang="es-CO" sz="1500" b="1" dirty="0">
              <a:latin typeface="Arial Narrow" panose="020B0606020202030204" pitchFamily="34" charset="0"/>
            </a:endParaRPr>
          </a:p>
        </p:txBody>
      </p:sp>
      <p:sp>
        <p:nvSpPr>
          <p:cNvPr id="32" name="TextBox 31"/>
          <p:cNvSpPr txBox="1"/>
          <p:nvPr/>
        </p:nvSpPr>
        <p:spPr>
          <a:xfrm>
            <a:off x="2704999" y="2314234"/>
            <a:ext cx="2281561"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50% </a:t>
            </a:r>
            <a:r>
              <a:rPr lang="es-CO" sz="1500" dirty="0" smtClean="0">
                <a:latin typeface="Arial Narrow" panose="020B0606020202030204" pitchFamily="34" charset="0"/>
              </a:rPr>
              <a:t>de los residuos sólidos en EE.UU. proviene de la construcción. </a:t>
            </a:r>
            <a:endParaRPr lang="es-CO" sz="1500" dirty="0">
              <a:latin typeface="Arial Narrow" panose="020B0606020202030204" pitchFamily="34" charset="0"/>
            </a:endParaRPr>
          </a:p>
        </p:txBody>
      </p:sp>
      <p:sp>
        <p:nvSpPr>
          <p:cNvPr id="33" name="TextBox 32"/>
          <p:cNvSpPr txBox="1"/>
          <p:nvPr/>
        </p:nvSpPr>
        <p:spPr>
          <a:xfrm>
            <a:off x="2704999" y="3008711"/>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Cambio climático</a:t>
            </a:r>
            <a:endParaRPr lang="es-CO" sz="1500" b="1" dirty="0">
              <a:latin typeface="Arial Narrow" panose="020B0606020202030204" pitchFamily="34" charset="0"/>
            </a:endParaRPr>
          </a:p>
        </p:txBody>
      </p:sp>
      <p:sp>
        <p:nvSpPr>
          <p:cNvPr id="34" name="TextBox 33"/>
          <p:cNvSpPr txBox="1"/>
          <p:nvPr/>
        </p:nvSpPr>
        <p:spPr>
          <a:xfrm>
            <a:off x="2745114" y="3327095"/>
            <a:ext cx="2281561" cy="669414"/>
          </a:xfrm>
          <a:prstGeom prst="rect">
            <a:avLst/>
          </a:prstGeom>
          <a:noFill/>
        </p:spPr>
        <p:txBody>
          <a:bodyPr wrap="square" rtlCol="0">
            <a:spAutoFit/>
          </a:bodyPr>
          <a:lstStyle/>
          <a:p>
            <a:pPr>
              <a:lnSpc>
                <a:spcPts val="1500"/>
              </a:lnSpc>
            </a:pPr>
            <a:r>
              <a:rPr lang="es-CO" sz="2000" b="1" dirty="0">
                <a:solidFill>
                  <a:srgbClr val="0454A4"/>
                </a:solidFill>
                <a:latin typeface="Arial Narrow" panose="020B0606020202030204" pitchFamily="34" charset="0"/>
              </a:rPr>
              <a:t>3</a:t>
            </a:r>
            <a:r>
              <a:rPr lang="es-CO" sz="2000" b="1" dirty="0" smtClean="0">
                <a:solidFill>
                  <a:srgbClr val="0454A4"/>
                </a:solidFill>
                <a:latin typeface="Arial Narrow" panose="020B0606020202030204" pitchFamily="34" charset="0"/>
              </a:rPr>
              <a:t>0% </a:t>
            </a:r>
            <a:r>
              <a:rPr lang="es-CO" sz="1500" dirty="0" smtClean="0">
                <a:latin typeface="Arial Narrow" panose="020B0606020202030204" pitchFamily="34" charset="0"/>
              </a:rPr>
              <a:t>de las emisiones de gases invernadero se atribuyen a edificios.</a:t>
            </a:r>
            <a:endParaRPr lang="es-CO" sz="1500" dirty="0">
              <a:latin typeface="Arial Narrow" panose="020B0606020202030204" pitchFamily="34" charset="0"/>
            </a:endParaRPr>
          </a:p>
        </p:txBody>
      </p:sp>
      <p:sp>
        <p:nvSpPr>
          <p:cNvPr id="35" name="TextBox 34"/>
          <p:cNvSpPr txBox="1"/>
          <p:nvPr/>
        </p:nvSpPr>
        <p:spPr>
          <a:xfrm>
            <a:off x="2730007" y="4013984"/>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Retos de resiliencia</a:t>
            </a:r>
            <a:endParaRPr lang="es-CO" sz="1500" b="1" dirty="0">
              <a:latin typeface="Arial Narrow" panose="020B0606020202030204" pitchFamily="34" charset="0"/>
            </a:endParaRPr>
          </a:p>
        </p:txBody>
      </p:sp>
      <p:sp>
        <p:nvSpPr>
          <p:cNvPr id="36" name="TextBox 35"/>
          <p:cNvSpPr txBox="1"/>
          <p:nvPr/>
        </p:nvSpPr>
        <p:spPr>
          <a:xfrm>
            <a:off x="2770122" y="4332368"/>
            <a:ext cx="2281561"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3 </a:t>
            </a:r>
            <a:r>
              <a:rPr lang="es-CO" sz="1500" dirty="0" smtClean="0">
                <a:latin typeface="Arial Narrow" panose="020B0606020202030204" pitchFamily="34" charset="0"/>
              </a:rPr>
              <a:t>veces más desastres naturales reportados en 2015 vs. 1980</a:t>
            </a:r>
            <a:endParaRPr lang="es-CO" sz="1500" dirty="0">
              <a:latin typeface="Arial Narrow" panose="020B0606020202030204" pitchFamily="34" charset="0"/>
            </a:endParaRPr>
          </a:p>
        </p:txBody>
      </p:sp>
      <p:sp>
        <p:nvSpPr>
          <p:cNvPr id="37" name="TextBox 36"/>
          <p:cNvSpPr txBox="1"/>
          <p:nvPr/>
        </p:nvSpPr>
        <p:spPr>
          <a:xfrm>
            <a:off x="4981680" y="997306"/>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Urbanización</a:t>
            </a:r>
            <a:endParaRPr lang="es-CO" sz="1500" b="1" dirty="0">
              <a:latin typeface="Arial Narrow" panose="020B0606020202030204" pitchFamily="34" charset="0"/>
            </a:endParaRPr>
          </a:p>
        </p:txBody>
      </p:sp>
      <p:sp>
        <p:nvSpPr>
          <p:cNvPr id="38" name="TextBox 37"/>
          <p:cNvSpPr txBox="1"/>
          <p:nvPr/>
        </p:nvSpPr>
        <p:spPr>
          <a:xfrm>
            <a:off x="4995161" y="1315690"/>
            <a:ext cx="2281561"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200mil </a:t>
            </a:r>
            <a:r>
              <a:rPr lang="es-CO" sz="1500" dirty="0" smtClean="0">
                <a:latin typeface="Arial Narrow" panose="020B0606020202030204" pitchFamily="34" charset="0"/>
              </a:rPr>
              <a:t>personas llegan diariamente a asentarse       en ciudades.</a:t>
            </a:r>
            <a:endParaRPr lang="es-CO" sz="1500" dirty="0">
              <a:latin typeface="Arial Narrow" panose="020B0606020202030204" pitchFamily="34" charset="0"/>
            </a:endParaRPr>
          </a:p>
        </p:txBody>
      </p:sp>
      <p:sp>
        <p:nvSpPr>
          <p:cNvPr id="39" name="TextBox 38"/>
          <p:cNvSpPr txBox="1"/>
          <p:nvPr/>
        </p:nvSpPr>
        <p:spPr>
          <a:xfrm>
            <a:off x="5017839" y="1992547"/>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Capital humano</a:t>
            </a:r>
            <a:endParaRPr lang="es-CO" sz="1500" b="1" dirty="0">
              <a:latin typeface="Arial Narrow" panose="020B0606020202030204" pitchFamily="34" charset="0"/>
            </a:endParaRPr>
          </a:p>
        </p:txBody>
      </p:sp>
      <p:sp>
        <p:nvSpPr>
          <p:cNvPr id="40" name="TextBox 39"/>
          <p:cNvSpPr txBox="1"/>
          <p:nvPr/>
        </p:nvSpPr>
        <p:spPr>
          <a:xfrm>
            <a:off x="5057954" y="2310931"/>
            <a:ext cx="2281561"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50% </a:t>
            </a:r>
            <a:r>
              <a:rPr lang="es-CO" sz="1500" dirty="0" smtClean="0">
                <a:latin typeface="Arial Narrow" panose="020B0606020202030204" pitchFamily="34" charset="0"/>
              </a:rPr>
              <a:t>de las firmas tienen problemas para contratar personal con experiencia. </a:t>
            </a:r>
            <a:endParaRPr lang="es-CO" sz="1500" dirty="0">
              <a:latin typeface="Arial Narrow" panose="020B0606020202030204" pitchFamily="34" charset="0"/>
            </a:endParaRPr>
          </a:p>
        </p:txBody>
      </p:sp>
      <p:sp>
        <p:nvSpPr>
          <p:cNvPr id="41" name="TextBox 40"/>
          <p:cNvSpPr txBox="1"/>
          <p:nvPr/>
        </p:nvSpPr>
        <p:spPr>
          <a:xfrm>
            <a:off x="4981680" y="3021485"/>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Organización de agentes</a:t>
            </a:r>
            <a:endParaRPr lang="es-CO" sz="1500" b="1" dirty="0">
              <a:latin typeface="Arial Narrow" panose="020B0606020202030204" pitchFamily="34" charset="0"/>
            </a:endParaRPr>
          </a:p>
        </p:txBody>
      </p:sp>
      <p:sp>
        <p:nvSpPr>
          <p:cNvPr id="42" name="TextBox 41"/>
          <p:cNvSpPr txBox="1"/>
          <p:nvPr/>
        </p:nvSpPr>
        <p:spPr>
          <a:xfrm>
            <a:off x="4986560" y="3352158"/>
            <a:ext cx="2317720"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67mil </a:t>
            </a:r>
            <a:r>
              <a:rPr lang="es-CO" sz="1500" dirty="0" smtClean="0">
                <a:latin typeface="Arial Narrow" panose="020B0606020202030204" pitchFamily="34" charset="0"/>
              </a:rPr>
              <a:t>firmas ciudadanas se opusieron a la construcción de la estación de tren Stuttgart</a:t>
            </a:r>
            <a:endParaRPr lang="es-CO" sz="1500" dirty="0">
              <a:latin typeface="Arial Narrow" panose="020B0606020202030204" pitchFamily="34" charset="0"/>
            </a:endParaRPr>
          </a:p>
        </p:txBody>
      </p:sp>
      <p:sp>
        <p:nvSpPr>
          <p:cNvPr id="43" name="TextBox 42"/>
          <p:cNvSpPr txBox="1"/>
          <p:nvPr/>
        </p:nvSpPr>
        <p:spPr>
          <a:xfrm>
            <a:off x="4994255" y="4050268"/>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Politización de decisiones</a:t>
            </a:r>
            <a:endParaRPr lang="es-CO" sz="1500" b="1" dirty="0">
              <a:latin typeface="Arial Narrow" panose="020B0606020202030204" pitchFamily="34" charset="0"/>
            </a:endParaRPr>
          </a:p>
        </p:txBody>
      </p:sp>
      <p:sp>
        <p:nvSpPr>
          <p:cNvPr id="44" name="TextBox 43"/>
          <p:cNvSpPr txBox="1"/>
          <p:nvPr/>
        </p:nvSpPr>
        <p:spPr>
          <a:xfrm>
            <a:off x="4959520" y="4348751"/>
            <a:ext cx="2556038" cy="669414"/>
          </a:xfrm>
          <a:prstGeom prst="rect">
            <a:avLst/>
          </a:prstGeom>
          <a:noFill/>
        </p:spPr>
        <p:txBody>
          <a:bodyPr wrap="square" rtlCol="0">
            <a:spAutoFit/>
          </a:bodyPr>
          <a:lstStyle/>
          <a:p>
            <a:pPr>
              <a:lnSpc>
                <a:spcPts val="1500"/>
              </a:lnSpc>
            </a:pPr>
            <a:r>
              <a:rPr lang="es-CO" sz="1400" b="1" dirty="0" smtClean="0">
                <a:solidFill>
                  <a:srgbClr val="0454A4"/>
                </a:solidFill>
                <a:latin typeface="Arial Narrow" panose="020B0606020202030204" pitchFamily="34" charset="0"/>
              </a:rPr>
              <a:t>En </a:t>
            </a:r>
            <a:r>
              <a:rPr lang="es-CO" sz="2000" b="1" dirty="0" smtClean="0">
                <a:solidFill>
                  <a:srgbClr val="0454A4"/>
                </a:solidFill>
                <a:latin typeface="Arial Narrow" panose="020B0606020202030204" pitchFamily="34" charset="0"/>
              </a:rPr>
              <a:t>2011 </a:t>
            </a:r>
            <a:r>
              <a:rPr lang="es-CO" sz="1500" dirty="0" smtClean="0">
                <a:latin typeface="Arial Narrow" panose="020B0606020202030204" pitchFamily="34" charset="0"/>
              </a:rPr>
              <a:t>el gobierno portugués cancelo la construcción de tren rápido por motivos de austeridad</a:t>
            </a:r>
            <a:endParaRPr lang="es-CO" sz="1500" dirty="0">
              <a:latin typeface="Arial Narrow" panose="020B0606020202030204" pitchFamily="34" charset="0"/>
            </a:endParaRPr>
          </a:p>
        </p:txBody>
      </p:sp>
      <p:sp>
        <p:nvSpPr>
          <p:cNvPr id="45" name="TextBox 44"/>
          <p:cNvSpPr txBox="1"/>
          <p:nvPr/>
        </p:nvSpPr>
        <p:spPr>
          <a:xfrm>
            <a:off x="7134638" y="1014548"/>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Regulación compleja</a:t>
            </a:r>
            <a:endParaRPr lang="es-CO" sz="1500" b="1" dirty="0">
              <a:latin typeface="Arial Narrow" panose="020B0606020202030204" pitchFamily="34" charset="0"/>
            </a:endParaRPr>
          </a:p>
        </p:txBody>
      </p:sp>
      <p:sp>
        <p:nvSpPr>
          <p:cNvPr id="46" name="TextBox 45"/>
          <p:cNvSpPr txBox="1"/>
          <p:nvPr/>
        </p:nvSpPr>
        <p:spPr>
          <a:xfrm>
            <a:off x="6945150" y="1321742"/>
            <a:ext cx="2385278"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25 </a:t>
            </a:r>
            <a:r>
              <a:rPr lang="es-CO" sz="1500" dirty="0" smtClean="0">
                <a:latin typeface="Arial Narrow" panose="020B0606020202030204" pitchFamily="34" charset="0"/>
              </a:rPr>
              <a:t>procedimientos diferentes para permiso de construcción de una bodega en la India. </a:t>
            </a:r>
            <a:endParaRPr lang="es-CO" sz="1500" dirty="0">
              <a:latin typeface="Arial Narrow" panose="020B0606020202030204" pitchFamily="34" charset="0"/>
            </a:endParaRPr>
          </a:p>
        </p:txBody>
      </p:sp>
      <p:sp>
        <p:nvSpPr>
          <p:cNvPr id="50" name="TextBox 49"/>
          <p:cNvSpPr txBox="1"/>
          <p:nvPr/>
        </p:nvSpPr>
        <p:spPr>
          <a:xfrm>
            <a:off x="7168778" y="2002307"/>
            <a:ext cx="2486568" cy="284693"/>
          </a:xfrm>
          <a:prstGeom prst="rect">
            <a:avLst/>
          </a:prstGeom>
          <a:noFill/>
        </p:spPr>
        <p:txBody>
          <a:bodyPr wrap="square" rtlCol="0">
            <a:spAutoFit/>
          </a:bodyPr>
          <a:lstStyle/>
          <a:p>
            <a:pPr>
              <a:lnSpc>
                <a:spcPts val="1500"/>
              </a:lnSpc>
            </a:pPr>
            <a:r>
              <a:rPr lang="es-CO" sz="1500" b="1" dirty="0" smtClean="0">
                <a:latin typeface="Arial Narrow" panose="020B0606020202030204" pitchFamily="34" charset="0"/>
              </a:rPr>
              <a:t>Corrupción</a:t>
            </a:r>
            <a:endParaRPr lang="es-CO" sz="1500" b="1" dirty="0">
              <a:latin typeface="Arial Narrow" panose="020B0606020202030204" pitchFamily="34" charset="0"/>
            </a:endParaRPr>
          </a:p>
        </p:txBody>
      </p:sp>
      <p:sp>
        <p:nvSpPr>
          <p:cNvPr id="51" name="TextBox 50"/>
          <p:cNvSpPr txBox="1"/>
          <p:nvPr/>
        </p:nvSpPr>
        <p:spPr>
          <a:xfrm>
            <a:off x="7057666" y="2316405"/>
            <a:ext cx="2030782" cy="669414"/>
          </a:xfrm>
          <a:prstGeom prst="rect">
            <a:avLst/>
          </a:prstGeom>
          <a:noFill/>
        </p:spPr>
        <p:txBody>
          <a:bodyPr wrap="square" rtlCol="0">
            <a:spAutoFit/>
          </a:bodyPr>
          <a:lstStyle/>
          <a:p>
            <a:pPr>
              <a:lnSpc>
                <a:spcPts val="1500"/>
              </a:lnSpc>
            </a:pPr>
            <a:r>
              <a:rPr lang="es-CO" sz="2000" b="1" dirty="0" smtClean="0">
                <a:solidFill>
                  <a:srgbClr val="0454A4"/>
                </a:solidFill>
                <a:latin typeface="Arial Narrow" panose="020B0606020202030204" pitchFamily="34" charset="0"/>
              </a:rPr>
              <a:t>49% </a:t>
            </a:r>
            <a:r>
              <a:rPr lang="es-CO" sz="1500" dirty="0" smtClean="0">
                <a:latin typeface="Arial Narrow" panose="020B0606020202030204" pitchFamily="34" charset="0"/>
              </a:rPr>
              <a:t>de encuestados opina que la corrupción es común en el sector. </a:t>
            </a:r>
            <a:endParaRPr lang="es-CO" sz="1500" dirty="0">
              <a:latin typeface="Arial Narrow" panose="020B0606020202030204" pitchFamily="34" charset="0"/>
            </a:endParaRPr>
          </a:p>
        </p:txBody>
      </p:sp>
      <p:sp>
        <p:nvSpPr>
          <p:cNvPr id="54" name="CuadroTexto 1"/>
          <p:cNvSpPr txBox="1"/>
          <p:nvPr/>
        </p:nvSpPr>
        <p:spPr>
          <a:xfrm>
            <a:off x="-77706" y="4955346"/>
            <a:ext cx="7743788" cy="246221"/>
          </a:xfrm>
          <a:prstGeom prst="rect">
            <a:avLst/>
          </a:prstGeom>
          <a:noFill/>
        </p:spPr>
        <p:txBody>
          <a:bodyPr wrap="square" rtlCol="0">
            <a:spAutoFit/>
          </a:bodyPr>
          <a:lstStyle/>
          <a:p>
            <a:r>
              <a:rPr lang="es-ES" sz="1000" dirty="0" smtClean="0">
                <a:cs typeface="Gotham"/>
              </a:rPr>
              <a:t>Fuente: </a:t>
            </a:r>
            <a:r>
              <a:rPr lang="en-GB" sz="1000" dirty="0" smtClean="0">
                <a:cs typeface="Gotham"/>
              </a:rPr>
              <a:t>World Economic Forum</a:t>
            </a:r>
            <a:endParaRPr lang="es-ES" sz="1000" dirty="0">
              <a:cs typeface="Gotham"/>
            </a:endParaRPr>
          </a:p>
        </p:txBody>
      </p:sp>
      <p:pic>
        <p:nvPicPr>
          <p:cNvPr id="56" name="Picture 55"/>
          <p:cNvPicPr>
            <a:picLocks noChangeAspect="1"/>
          </p:cNvPicPr>
          <p:nvPr/>
        </p:nvPicPr>
        <p:blipFill>
          <a:blip r:embed="rId7"/>
          <a:stretch>
            <a:fillRect/>
          </a:stretch>
        </p:blipFill>
        <p:spPr>
          <a:xfrm>
            <a:off x="7679184" y="4495040"/>
            <a:ext cx="1411550" cy="604070"/>
          </a:xfrm>
          <a:prstGeom prst="rect">
            <a:avLst/>
          </a:prstGeom>
        </p:spPr>
      </p:pic>
      <p:sp>
        <p:nvSpPr>
          <p:cNvPr id="57" name="Rectangle 56"/>
          <p:cNvSpPr/>
          <p:nvPr/>
        </p:nvSpPr>
        <p:spPr>
          <a:xfrm>
            <a:off x="2730006" y="363585"/>
            <a:ext cx="2314846" cy="4654580"/>
          </a:xfrm>
          <a:prstGeom prst="rect">
            <a:avLst/>
          </a:prstGeom>
          <a:solidFill>
            <a:srgbClr val="BBF96F">
              <a:alpha val="27843"/>
            </a:srgb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10361263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50" grpId="0"/>
      <p:bldP spid="51" grpId="0"/>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36980" y="55506"/>
            <a:ext cx="5579708" cy="707886"/>
          </a:xfrm>
          <a:prstGeom prst="rect">
            <a:avLst/>
          </a:prstGeom>
          <a:noFill/>
        </p:spPr>
        <p:txBody>
          <a:bodyPr wrap="square" rtlCol="0">
            <a:spAutoFit/>
          </a:bodyPr>
          <a:lstStyle/>
          <a:p>
            <a:r>
              <a:rPr lang="es-ES" sz="2000" b="1" dirty="0" smtClean="0">
                <a:solidFill>
                  <a:srgbClr val="0454A4"/>
                </a:solidFill>
                <a:latin typeface="Gotham"/>
                <a:cs typeface="Gotham"/>
              </a:rPr>
              <a:t>El impacto del sector constructor en el medio ambiente</a:t>
            </a:r>
            <a:endParaRPr lang="es-ES" sz="2000" b="1" dirty="0">
              <a:solidFill>
                <a:srgbClr val="0454A4"/>
              </a:solidFill>
              <a:latin typeface="Gotham"/>
              <a:cs typeface="Gotham"/>
            </a:endParaRPr>
          </a:p>
        </p:txBody>
      </p:sp>
      <p:sp>
        <p:nvSpPr>
          <p:cNvPr id="3" name="CuadroTexto 1"/>
          <p:cNvSpPr txBox="1"/>
          <p:nvPr/>
        </p:nvSpPr>
        <p:spPr>
          <a:xfrm>
            <a:off x="407434" y="763392"/>
            <a:ext cx="7743788" cy="1400383"/>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es-ES" sz="1600" b="1" dirty="0" smtClean="0">
                <a:latin typeface="Gotham"/>
                <a:cs typeface="Gotham"/>
              </a:rPr>
              <a:t>Cerca de la mitad de los recursos no renovables que                                  consume la humanidad son usados en construcción.</a:t>
            </a:r>
          </a:p>
          <a:p>
            <a:pPr marL="182563" indent="-182563">
              <a:buFont typeface="Arial" panose="020B0604020202020204" pitchFamily="34" charset="0"/>
              <a:buChar char="•"/>
            </a:pPr>
            <a:r>
              <a:rPr lang="es-ES" sz="1600" b="1" dirty="0" smtClean="0">
                <a:latin typeface="Gotham"/>
                <a:cs typeface="Gotham"/>
              </a:rPr>
              <a:t>El estándar de vida contemporáneo depende de la existencia de viviendas, edificios, y carreteras, pero el planeta no puede seguir soportando los niveles de consumo asociados a la actividad constructiva tradicional.</a:t>
            </a:r>
            <a:endParaRPr lang="es-ES" sz="1600" b="1" dirty="0">
              <a:latin typeface="Gotham"/>
              <a:cs typeface="Gotham"/>
            </a:endParaRPr>
          </a:p>
        </p:txBody>
      </p:sp>
      <p:sp>
        <p:nvSpPr>
          <p:cNvPr id="4" name="CuadroTexto 1"/>
          <p:cNvSpPr txBox="1"/>
          <p:nvPr/>
        </p:nvSpPr>
        <p:spPr>
          <a:xfrm>
            <a:off x="436980" y="2144984"/>
            <a:ext cx="7743788" cy="307777"/>
          </a:xfrm>
          <a:prstGeom prst="rect">
            <a:avLst/>
          </a:prstGeom>
          <a:noFill/>
        </p:spPr>
        <p:txBody>
          <a:bodyPr wrap="square" rtlCol="0">
            <a:spAutoFit/>
          </a:bodyPr>
          <a:lstStyle/>
          <a:p>
            <a:pPr algn="ctr"/>
            <a:r>
              <a:rPr lang="es-ES" sz="1400" b="1" dirty="0" smtClean="0">
                <a:solidFill>
                  <a:schemeClr val="accent1">
                    <a:lumMod val="75000"/>
                  </a:schemeClr>
                </a:solidFill>
                <a:latin typeface="Gotham"/>
                <a:cs typeface="Gotham"/>
              </a:rPr>
              <a:t>Estimaciones de los recursos globales usados en edificaciones</a:t>
            </a:r>
            <a:endParaRPr lang="es-ES" sz="1400" b="1" dirty="0">
              <a:solidFill>
                <a:schemeClr val="accent1">
                  <a:lumMod val="75000"/>
                </a:schemeClr>
              </a:solidFill>
              <a:latin typeface="Gotham"/>
              <a:cs typeface="Gotham"/>
            </a:endParaRPr>
          </a:p>
        </p:txBody>
      </p:sp>
      <p:graphicFrame>
        <p:nvGraphicFramePr>
          <p:cNvPr id="5" name="Table 4"/>
          <p:cNvGraphicFramePr>
            <a:graphicFrameLocks noGrp="1"/>
          </p:cNvGraphicFramePr>
          <p:nvPr>
            <p:extLst>
              <p:ext uri="{D42A27DB-BD31-4B8C-83A1-F6EECF244321}">
                <p14:modId xmlns:p14="http://schemas.microsoft.com/office/powerpoint/2010/main" xmlns="" val="1828301973"/>
              </p:ext>
            </p:extLst>
          </p:nvPr>
        </p:nvGraphicFramePr>
        <p:xfrm>
          <a:off x="2229235" y="2445357"/>
          <a:ext cx="4159277" cy="2438400"/>
        </p:xfrm>
        <a:graphic>
          <a:graphicData uri="http://schemas.openxmlformats.org/drawingml/2006/table">
            <a:tbl>
              <a:tblPr firstRow="1" bandRow="1">
                <a:tableStyleId>{5C22544A-7EE6-4342-B048-85BDC9FD1C3A}</a:tableStyleId>
              </a:tblPr>
              <a:tblGrid>
                <a:gridCol w="3323254"/>
                <a:gridCol w="836023"/>
              </a:tblGrid>
              <a:tr h="301500">
                <a:tc>
                  <a:txBody>
                    <a:bodyPr/>
                    <a:lstStyle/>
                    <a:p>
                      <a:r>
                        <a:rPr lang="en-GB" sz="1400" b="1" dirty="0" err="1" smtClean="0"/>
                        <a:t>Recurso</a:t>
                      </a:r>
                      <a:endParaRPr lang="es-CO" sz="1400" b="1" dirty="0"/>
                    </a:p>
                  </a:txBody>
                  <a:tcPr/>
                </a:tc>
                <a:tc>
                  <a:txBody>
                    <a:bodyPr/>
                    <a:lstStyle/>
                    <a:p>
                      <a:pPr algn="ctr"/>
                      <a:r>
                        <a:rPr lang="en-GB" sz="1400" b="1" dirty="0" smtClean="0"/>
                        <a:t>(%)</a:t>
                      </a:r>
                      <a:endParaRPr lang="es-CO" sz="1400" b="1" dirty="0"/>
                    </a:p>
                  </a:txBody>
                  <a:tcPr anchor="ctr"/>
                </a:tc>
              </a:tr>
              <a:tr h="301500">
                <a:tc>
                  <a:txBody>
                    <a:bodyPr/>
                    <a:lstStyle/>
                    <a:p>
                      <a:r>
                        <a:rPr lang="en-GB" sz="1400" b="1" dirty="0" err="1" smtClean="0"/>
                        <a:t>Energía</a:t>
                      </a:r>
                      <a:endParaRPr lang="es-CO" sz="1400" b="1" dirty="0"/>
                    </a:p>
                  </a:txBody>
                  <a:tcPr/>
                </a:tc>
                <a:tc>
                  <a:txBody>
                    <a:bodyPr/>
                    <a:lstStyle/>
                    <a:p>
                      <a:pPr algn="ctr"/>
                      <a:r>
                        <a:rPr lang="en-GB" sz="1400" b="1" dirty="0" smtClean="0"/>
                        <a:t>45-50</a:t>
                      </a:r>
                      <a:endParaRPr lang="es-CO" sz="1400" b="1" dirty="0"/>
                    </a:p>
                  </a:txBody>
                  <a:tcPr/>
                </a:tc>
              </a:tr>
              <a:tr h="301500">
                <a:tc>
                  <a:txBody>
                    <a:bodyPr/>
                    <a:lstStyle/>
                    <a:p>
                      <a:r>
                        <a:rPr lang="en-GB" sz="1400" b="1" dirty="0" smtClean="0"/>
                        <a:t>Agua</a:t>
                      </a:r>
                      <a:endParaRPr lang="es-CO" sz="1400" b="1" dirty="0"/>
                    </a:p>
                  </a:txBody>
                  <a:tcPr/>
                </a:tc>
                <a:tc>
                  <a:txBody>
                    <a:bodyPr/>
                    <a:lstStyle/>
                    <a:p>
                      <a:pPr algn="ctr"/>
                      <a:r>
                        <a:rPr lang="en-GB" sz="1400" b="1" dirty="0" smtClean="0"/>
                        <a:t>50</a:t>
                      </a:r>
                      <a:endParaRPr lang="es-CO" sz="1400" b="1" dirty="0"/>
                    </a:p>
                  </a:txBody>
                  <a:tcPr/>
                </a:tc>
              </a:tr>
              <a:tr h="301500">
                <a:tc>
                  <a:txBody>
                    <a:bodyPr/>
                    <a:lstStyle/>
                    <a:p>
                      <a:r>
                        <a:rPr lang="en-GB" sz="1400" b="1" dirty="0" err="1" smtClean="0"/>
                        <a:t>Materiales</a:t>
                      </a:r>
                      <a:r>
                        <a:rPr lang="en-GB" sz="1400" b="1" dirty="0" smtClean="0"/>
                        <a:t> de </a:t>
                      </a:r>
                      <a:r>
                        <a:rPr lang="en-GB" sz="1400" b="1" dirty="0" err="1" smtClean="0"/>
                        <a:t>construcción</a:t>
                      </a:r>
                      <a:endParaRPr lang="es-CO" sz="1400" b="1" dirty="0"/>
                    </a:p>
                  </a:txBody>
                  <a:tcPr/>
                </a:tc>
                <a:tc>
                  <a:txBody>
                    <a:bodyPr/>
                    <a:lstStyle/>
                    <a:p>
                      <a:pPr algn="ctr"/>
                      <a:r>
                        <a:rPr lang="en-GB" sz="1400" b="1" dirty="0" smtClean="0"/>
                        <a:t>60</a:t>
                      </a:r>
                      <a:endParaRPr lang="es-CO" sz="1400" b="1" dirty="0"/>
                    </a:p>
                  </a:txBody>
                  <a:tcPr/>
                </a:tc>
              </a:tr>
              <a:tr h="301500">
                <a:tc>
                  <a:txBody>
                    <a:bodyPr/>
                    <a:lstStyle/>
                    <a:p>
                      <a:r>
                        <a:rPr lang="en-GB" sz="1400" b="1" dirty="0" smtClean="0"/>
                        <a:t>Tierra </a:t>
                      </a:r>
                      <a:r>
                        <a:rPr lang="en-GB" sz="1400" b="1" dirty="0" err="1" smtClean="0"/>
                        <a:t>agrícola</a:t>
                      </a:r>
                      <a:r>
                        <a:rPr lang="en-GB" sz="1400" b="1" baseline="0" dirty="0" smtClean="0"/>
                        <a:t> </a:t>
                      </a:r>
                      <a:r>
                        <a:rPr lang="en-GB" sz="1400" b="1" baseline="0" dirty="0" err="1" smtClean="0"/>
                        <a:t>perdida</a:t>
                      </a:r>
                      <a:endParaRPr lang="es-CO" sz="1400" b="1" dirty="0"/>
                    </a:p>
                  </a:txBody>
                  <a:tcPr/>
                </a:tc>
                <a:tc>
                  <a:txBody>
                    <a:bodyPr/>
                    <a:lstStyle/>
                    <a:p>
                      <a:pPr algn="ctr"/>
                      <a:r>
                        <a:rPr lang="en-GB" sz="1400" b="1" dirty="0" smtClean="0"/>
                        <a:t>80</a:t>
                      </a:r>
                      <a:endParaRPr lang="es-CO" sz="1400" b="1" dirty="0"/>
                    </a:p>
                  </a:txBody>
                  <a:tcPr/>
                </a:tc>
              </a:tr>
              <a:tr h="301500">
                <a:tc>
                  <a:txBody>
                    <a:bodyPr/>
                    <a:lstStyle/>
                    <a:p>
                      <a:r>
                        <a:rPr lang="en-GB" sz="1400" b="1" dirty="0" err="1" smtClean="0"/>
                        <a:t>Productos</a:t>
                      </a:r>
                      <a:r>
                        <a:rPr lang="en-GB" sz="1400" b="1" dirty="0" smtClean="0"/>
                        <a:t> de </a:t>
                      </a:r>
                      <a:r>
                        <a:rPr lang="en-GB" sz="1400" b="1" dirty="0" err="1" smtClean="0"/>
                        <a:t>madera</a:t>
                      </a:r>
                      <a:endParaRPr lang="es-CO" sz="1400" b="1" dirty="0"/>
                    </a:p>
                  </a:txBody>
                  <a:tcPr/>
                </a:tc>
                <a:tc>
                  <a:txBody>
                    <a:bodyPr/>
                    <a:lstStyle/>
                    <a:p>
                      <a:pPr algn="ctr"/>
                      <a:r>
                        <a:rPr lang="en-GB" sz="1400" b="1" dirty="0" smtClean="0"/>
                        <a:t>60</a:t>
                      </a:r>
                      <a:endParaRPr lang="es-CO" sz="1400" b="1" dirty="0"/>
                    </a:p>
                  </a:txBody>
                  <a:tcPr/>
                </a:tc>
              </a:tr>
              <a:tr h="301500">
                <a:tc>
                  <a:txBody>
                    <a:bodyPr/>
                    <a:lstStyle/>
                    <a:p>
                      <a:r>
                        <a:rPr lang="en-GB" sz="1400" b="1" dirty="0" err="1" smtClean="0"/>
                        <a:t>Destrucción</a:t>
                      </a:r>
                      <a:r>
                        <a:rPr lang="en-GB" sz="1400" b="1" dirty="0" smtClean="0"/>
                        <a:t> </a:t>
                      </a:r>
                      <a:r>
                        <a:rPr lang="en-GB" sz="1400" b="1" dirty="0" err="1" smtClean="0"/>
                        <a:t>barrera</a:t>
                      </a:r>
                      <a:r>
                        <a:rPr lang="en-GB" sz="1400" b="1" baseline="0" dirty="0" smtClean="0"/>
                        <a:t> de coral (</a:t>
                      </a:r>
                      <a:r>
                        <a:rPr lang="en-GB" sz="1400" b="1" baseline="0" dirty="0" err="1" smtClean="0"/>
                        <a:t>indirecta</a:t>
                      </a:r>
                      <a:r>
                        <a:rPr lang="en-GB" sz="1400" b="1" baseline="0" dirty="0" smtClean="0"/>
                        <a:t>)</a:t>
                      </a:r>
                      <a:endParaRPr lang="es-CO" sz="1400" b="1" dirty="0"/>
                    </a:p>
                  </a:txBody>
                  <a:tcPr/>
                </a:tc>
                <a:tc>
                  <a:txBody>
                    <a:bodyPr/>
                    <a:lstStyle/>
                    <a:p>
                      <a:pPr algn="ctr"/>
                      <a:r>
                        <a:rPr lang="en-GB" sz="1400" b="1" dirty="0" smtClean="0"/>
                        <a:t>50</a:t>
                      </a:r>
                      <a:endParaRPr lang="es-CO" sz="1400" b="1" dirty="0"/>
                    </a:p>
                  </a:txBody>
                  <a:tcPr/>
                </a:tc>
              </a:tr>
              <a:tr h="301500">
                <a:tc>
                  <a:txBody>
                    <a:bodyPr/>
                    <a:lstStyle/>
                    <a:p>
                      <a:r>
                        <a:rPr lang="en-GB" sz="1400" b="1" dirty="0" err="1" smtClean="0"/>
                        <a:t>Destrucción</a:t>
                      </a:r>
                      <a:r>
                        <a:rPr lang="en-GB" sz="1400" b="1" dirty="0" smtClean="0"/>
                        <a:t> de </a:t>
                      </a:r>
                      <a:r>
                        <a:rPr lang="en-GB" sz="1400" b="1" dirty="0" err="1" smtClean="0"/>
                        <a:t>selva</a:t>
                      </a:r>
                      <a:r>
                        <a:rPr lang="en-GB" sz="1400" b="1" dirty="0" smtClean="0"/>
                        <a:t> </a:t>
                      </a:r>
                      <a:r>
                        <a:rPr lang="en-GB" sz="1400" b="1" dirty="0" err="1" smtClean="0"/>
                        <a:t>húmeda</a:t>
                      </a:r>
                      <a:r>
                        <a:rPr lang="en-GB" sz="1400" b="1" dirty="0" smtClean="0"/>
                        <a:t> (</a:t>
                      </a:r>
                      <a:r>
                        <a:rPr lang="en-GB" sz="1400" b="1" dirty="0" err="1" smtClean="0"/>
                        <a:t>indirecta</a:t>
                      </a:r>
                      <a:r>
                        <a:rPr lang="en-GB" sz="1400" b="1" dirty="0" smtClean="0"/>
                        <a:t>)</a:t>
                      </a:r>
                      <a:endParaRPr lang="es-CO" sz="1400" b="1" dirty="0"/>
                    </a:p>
                  </a:txBody>
                  <a:tcPr/>
                </a:tc>
                <a:tc>
                  <a:txBody>
                    <a:bodyPr/>
                    <a:lstStyle/>
                    <a:p>
                      <a:pPr algn="ctr"/>
                      <a:r>
                        <a:rPr lang="en-GB" sz="1400" b="1" dirty="0" smtClean="0"/>
                        <a:t>25</a:t>
                      </a:r>
                      <a:endParaRPr lang="es-CO" sz="1400" b="1" dirty="0"/>
                    </a:p>
                  </a:txBody>
                  <a:tcPr/>
                </a:tc>
              </a:tr>
            </a:tbl>
          </a:graphicData>
        </a:graphic>
      </p:graphicFrame>
      <p:sp>
        <p:nvSpPr>
          <p:cNvPr id="6" name="CuadroTexto 1"/>
          <p:cNvSpPr txBox="1"/>
          <p:nvPr/>
        </p:nvSpPr>
        <p:spPr>
          <a:xfrm>
            <a:off x="0" y="4897279"/>
            <a:ext cx="7743788" cy="246221"/>
          </a:xfrm>
          <a:prstGeom prst="rect">
            <a:avLst/>
          </a:prstGeom>
          <a:noFill/>
        </p:spPr>
        <p:txBody>
          <a:bodyPr wrap="square" rtlCol="0">
            <a:spAutoFit/>
          </a:bodyPr>
          <a:lstStyle/>
          <a:p>
            <a:r>
              <a:rPr lang="es-ES" sz="1000" dirty="0" smtClean="0">
                <a:cs typeface="Gotham"/>
              </a:rPr>
              <a:t>Fuente: </a:t>
            </a:r>
            <a:r>
              <a:rPr lang="es-ES" sz="1000" dirty="0" err="1" smtClean="0">
                <a:cs typeface="Gotham"/>
              </a:rPr>
              <a:t>Willmott</a:t>
            </a:r>
            <a:r>
              <a:rPr lang="es-ES" sz="1000" dirty="0" smtClean="0">
                <a:cs typeface="Gotham"/>
              </a:rPr>
              <a:t> Dixon. </a:t>
            </a:r>
            <a:r>
              <a:rPr lang="es-CO" sz="1000" dirty="0" err="1" smtClean="0"/>
              <a:t>Hawken</a:t>
            </a:r>
            <a:r>
              <a:rPr lang="es-CO" sz="1000" dirty="0"/>
              <a:t>, P., </a:t>
            </a:r>
            <a:r>
              <a:rPr lang="es-CO" sz="1000" dirty="0" err="1"/>
              <a:t>Lovins</a:t>
            </a:r>
            <a:r>
              <a:rPr lang="es-CO" sz="1000" dirty="0"/>
              <a:t>, </a:t>
            </a:r>
            <a:r>
              <a:rPr lang="es-CO" sz="1000" dirty="0" smtClean="0"/>
              <a:t>E. y </a:t>
            </a:r>
            <a:r>
              <a:rPr lang="es-CO" sz="1000" dirty="0" err="1" smtClean="0"/>
              <a:t>Lovins</a:t>
            </a:r>
            <a:r>
              <a:rPr lang="es-CO" sz="1000" dirty="0"/>
              <a:t>, </a:t>
            </a:r>
            <a:r>
              <a:rPr lang="es-CO" sz="1000" dirty="0" smtClean="0"/>
              <a:t>H. </a:t>
            </a:r>
            <a:endParaRPr lang="es-ES" sz="1000" dirty="0">
              <a:cs typeface="Gotham"/>
            </a:endParaRPr>
          </a:p>
        </p:txBody>
      </p:sp>
    </p:spTree>
    <p:extLst>
      <p:ext uri="{BB962C8B-B14F-4D97-AF65-F5344CB8AC3E}">
        <p14:creationId xmlns:p14="http://schemas.microsoft.com/office/powerpoint/2010/main" xmlns="" val="12811786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36980" y="55506"/>
            <a:ext cx="5579708" cy="707886"/>
          </a:xfrm>
          <a:prstGeom prst="rect">
            <a:avLst/>
          </a:prstGeom>
          <a:noFill/>
        </p:spPr>
        <p:txBody>
          <a:bodyPr wrap="square" rtlCol="0">
            <a:spAutoFit/>
          </a:bodyPr>
          <a:lstStyle/>
          <a:p>
            <a:r>
              <a:rPr lang="es-ES" sz="2000" b="1" dirty="0" smtClean="0">
                <a:solidFill>
                  <a:srgbClr val="0454A4"/>
                </a:solidFill>
                <a:latin typeface="Gotham"/>
                <a:cs typeface="Gotham"/>
              </a:rPr>
              <a:t>El impacto del sector constructor en el medio ambiente</a:t>
            </a:r>
            <a:endParaRPr lang="es-ES" sz="2000" b="1" dirty="0">
              <a:solidFill>
                <a:srgbClr val="0454A4"/>
              </a:solidFill>
              <a:latin typeface="Gotham"/>
              <a:cs typeface="Gotham"/>
            </a:endParaRPr>
          </a:p>
        </p:txBody>
      </p:sp>
      <p:sp>
        <p:nvSpPr>
          <p:cNvPr id="3" name="CuadroTexto 1"/>
          <p:cNvSpPr txBox="1"/>
          <p:nvPr/>
        </p:nvSpPr>
        <p:spPr>
          <a:xfrm>
            <a:off x="407434" y="763392"/>
            <a:ext cx="7449304" cy="830997"/>
          </a:xfrm>
          <a:prstGeom prst="rect">
            <a:avLst/>
          </a:prstGeom>
          <a:noFill/>
        </p:spPr>
        <p:txBody>
          <a:bodyPr wrap="square" rtlCol="0">
            <a:spAutoFit/>
          </a:bodyPr>
          <a:lstStyle/>
          <a:p>
            <a:pPr marL="182563" indent="-182563">
              <a:buFont typeface="Arial" panose="020B0604020202020204" pitchFamily="34" charset="0"/>
              <a:buChar char="•"/>
            </a:pPr>
            <a:r>
              <a:rPr lang="es-ES" sz="1600" b="1" dirty="0" smtClean="0">
                <a:latin typeface="Gotham"/>
                <a:cs typeface="Gotham"/>
              </a:rPr>
              <a:t>La infraestructura tiene larga vida, por lo tanto sus impactos                  se extienden en el tiempo, afectando un futuro con condiciones          climáticas, niveles de polución y disponibilidad de recursos inciertas.</a:t>
            </a:r>
          </a:p>
        </p:txBody>
      </p:sp>
      <p:sp>
        <p:nvSpPr>
          <p:cNvPr id="4" name="CuadroTexto 1"/>
          <p:cNvSpPr txBox="1"/>
          <p:nvPr/>
        </p:nvSpPr>
        <p:spPr>
          <a:xfrm>
            <a:off x="534635" y="2455354"/>
            <a:ext cx="7743788" cy="307777"/>
          </a:xfrm>
          <a:prstGeom prst="rect">
            <a:avLst/>
          </a:prstGeom>
          <a:noFill/>
        </p:spPr>
        <p:txBody>
          <a:bodyPr wrap="square" rtlCol="0">
            <a:spAutoFit/>
          </a:bodyPr>
          <a:lstStyle/>
          <a:p>
            <a:pPr algn="ctr"/>
            <a:r>
              <a:rPr lang="es-ES" sz="1400" b="1" dirty="0" smtClean="0">
                <a:solidFill>
                  <a:schemeClr val="accent1">
                    <a:lumMod val="75000"/>
                  </a:schemeClr>
                </a:solidFill>
                <a:latin typeface="Gotham"/>
                <a:cs typeface="Gotham"/>
              </a:rPr>
              <a:t>Estimaciones de la polución global que puede ser atribuida a edificaciones</a:t>
            </a:r>
            <a:endParaRPr lang="es-ES" sz="1400" b="1" dirty="0">
              <a:solidFill>
                <a:schemeClr val="accent1">
                  <a:lumMod val="75000"/>
                </a:schemeClr>
              </a:solidFill>
              <a:latin typeface="Gotham"/>
              <a:cs typeface="Gotham"/>
            </a:endParaRPr>
          </a:p>
        </p:txBody>
      </p:sp>
      <p:graphicFrame>
        <p:nvGraphicFramePr>
          <p:cNvPr id="5" name="Table 4"/>
          <p:cNvGraphicFramePr>
            <a:graphicFrameLocks noGrp="1"/>
          </p:cNvGraphicFramePr>
          <p:nvPr>
            <p:extLst>
              <p:ext uri="{D42A27DB-BD31-4B8C-83A1-F6EECF244321}">
                <p14:modId xmlns:p14="http://schemas.microsoft.com/office/powerpoint/2010/main" xmlns="" val="452702631"/>
              </p:ext>
            </p:extLst>
          </p:nvPr>
        </p:nvGraphicFramePr>
        <p:xfrm>
          <a:off x="2326890" y="2854655"/>
          <a:ext cx="4159277" cy="1828800"/>
        </p:xfrm>
        <a:graphic>
          <a:graphicData uri="http://schemas.openxmlformats.org/drawingml/2006/table">
            <a:tbl>
              <a:tblPr firstRow="1" bandRow="1">
                <a:tableStyleId>{5C22544A-7EE6-4342-B048-85BDC9FD1C3A}</a:tableStyleId>
              </a:tblPr>
              <a:tblGrid>
                <a:gridCol w="3323254"/>
                <a:gridCol w="836023"/>
              </a:tblGrid>
              <a:tr h="301500">
                <a:tc>
                  <a:txBody>
                    <a:bodyPr/>
                    <a:lstStyle/>
                    <a:p>
                      <a:r>
                        <a:rPr lang="en-GB" sz="1400" b="1" dirty="0" err="1" smtClean="0"/>
                        <a:t>Recurso</a:t>
                      </a:r>
                      <a:endParaRPr lang="es-CO" sz="1400" b="1" dirty="0"/>
                    </a:p>
                  </a:txBody>
                  <a:tcPr/>
                </a:tc>
                <a:tc>
                  <a:txBody>
                    <a:bodyPr/>
                    <a:lstStyle/>
                    <a:p>
                      <a:pPr algn="ctr"/>
                      <a:r>
                        <a:rPr lang="en-GB" sz="1400" b="1" dirty="0" smtClean="0"/>
                        <a:t>(%)</a:t>
                      </a:r>
                      <a:endParaRPr lang="es-CO" sz="1400" b="1" dirty="0"/>
                    </a:p>
                  </a:txBody>
                  <a:tcPr anchor="ctr"/>
                </a:tc>
              </a:tr>
              <a:tr h="301500">
                <a:tc>
                  <a:txBody>
                    <a:bodyPr/>
                    <a:lstStyle/>
                    <a:p>
                      <a:r>
                        <a:rPr lang="en-GB" sz="1400" b="1" dirty="0" err="1" smtClean="0"/>
                        <a:t>Calidad</a:t>
                      </a:r>
                      <a:r>
                        <a:rPr lang="en-GB" sz="1400" b="1" dirty="0" smtClean="0"/>
                        <a:t> del </a:t>
                      </a:r>
                      <a:r>
                        <a:rPr lang="en-GB" sz="1400" b="1" dirty="0" err="1" smtClean="0"/>
                        <a:t>aire</a:t>
                      </a:r>
                      <a:r>
                        <a:rPr lang="en-GB" sz="1400" b="1" dirty="0" smtClean="0"/>
                        <a:t> </a:t>
                      </a:r>
                      <a:r>
                        <a:rPr lang="en-GB" sz="1400" b="1" dirty="0" err="1" smtClean="0"/>
                        <a:t>en</a:t>
                      </a:r>
                      <a:r>
                        <a:rPr lang="en-GB" sz="1400" b="1" dirty="0" smtClean="0"/>
                        <a:t> </a:t>
                      </a:r>
                      <a:r>
                        <a:rPr lang="en-GB" sz="1400" b="1" dirty="0" err="1" smtClean="0"/>
                        <a:t>ciudades</a:t>
                      </a:r>
                      <a:endParaRPr lang="es-CO" sz="1400" b="1" dirty="0"/>
                    </a:p>
                  </a:txBody>
                  <a:tcPr/>
                </a:tc>
                <a:tc>
                  <a:txBody>
                    <a:bodyPr/>
                    <a:lstStyle/>
                    <a:p>
                      <a:pPr algn="ctr"/>
                      <a:r>
                        <a:rPr lang="en-GB" sz="1400" b="1" dirty="0" smtClean="0"/>
                        <a:t>23</a:t>
                      </a:r>
                      <a:endParaRPr lang="es-CO" sz="1400" b="1" dirty="0"/>
                    </a:p>
                  </a:txBody>
                  <a:tcPr/>
                </a:tc>
              </a:tr>
              <a:tr h="301500">
                <a:tc>
                  <a:txBody>
                    <a:bodyPr/>
                    <a:lstStyle/>
                    <a:p>
                      <a:r>
                        <a:rPr lang="en-GB" sz="1400" b="1" dirty="0" smtClean="0"/>
                        <a:t>Gases </a:t>
                      </a:r>
                      <a:r>
                        <a:rPr lang="en-GB" sz="1400" b="1" dirty="0" err="1" smtClean="0"/>
                        <a:t>asociados</a:t>
                      </a:r>
                      <a:r>
                        <a:rPr lang="en-GB" sz="1400" b="1" dirty="0" smtClean="0"/>
                        <a:t> al </a:t>
                      </a:r>
                      <a:r>
                        <a:rPr lang="en-GB" sz="1400" b="1" dirty="0" err="1" smtClean="0"/>
                        <a:t>cambio</a:t>
                      </a:r>
                      <a:r>
                        <a:rPr lang="en-GB" sz="1400" b="1" baseline="0" dirty="0" smtClean="0"/>
                        <a:t> </a:t>
                      </a:r>
                      <a:r>
                        <a:rPr lang="en-GB" sz="1400" b="1" baseline="0" dirty="0" err="1" smtClean="0"/>
                        <a:t>climático</a:t>
                      </a:r>
                      <a:endParaRPr lang="es-CO" sz="1400" b="1" dirty="0"/>
                    </a:p>
                  </a:txBody>
                  <a:tcPr/>
                </a:tc>
                <a:tc>
                  <a:txBody>
                    <a:bodyPr/>
                    <a:lstStyle/>
                    <a:p>
                      <a:pPr algn="ctr"/>
                      <a:r>
                        <a:rPr lang="en-GB" sz="1400" b="1" dirty="0" smtClean="0"/>
                        <a:t>50</a:t>
                      </a:r>
                      <a:endParaRPr lang="es-CO" sz="1400" b="1" dirty="0"/>
                    </a:p>
                  </a:txBody>
                  <a:tcPr/>
                </a:tc>
              </a:tr>
              <a:tr h="301500">
                <a:tc>
                  <a:txBody>
                    <a:bodyPr/>
                    <a:lstStyle/>
                    <a:p>
                      <a:r>
                        <a:rPr lang="en-GB" sz="1400" b="1" dirty="0" err="1" smtClean="0"/>
                        <a:t>Polución</a:t>
                      </a:r>
                      <a:r>
                        <a:rPr lang="en-GB" sz="1400" b="1" dirty="0" smtClean="0"/>
                        <a:t> del</a:t>
                      </a:r>
                      <a:r>
                        <a:rPr lang="en-GB" sz="1400" b="1" baseline="0" dirty="0" smtClean="0"/>
                        <a:t> </a:t>
                      </a:r>
                      <a:r>
                        <a:rPr lang="en-GB" sz="1400" b="1" baseline="0" dirty="0" err="1" smtClean="0"/>
                        <a:t>agua</a:t>
                      </a:r>
                      <a:r>
                        <a:rPr lang="en-GB" sz="1400" b="1" baseline="0" dirty="0" smtClean="0"/>
                        <a:t> potable</a:t>
                      </a:r>
                      <a:endParaRPr lang="es-CO" sz="1400" b="1" dirty="0"/>
                    </a:p>
                  </a:txBody>
                  <a:tcPr/>
                </a:tc>
                <a:tc>
                  <a:txBody>
                    <a:bodyPr/>
                    <a:lstStyle/>
                    <a:p>
                      <a:pPr algn="ctr"/>
                      <a:r>
                        <a:rPr lang="en-GB" sz="1400" b="1" dirty="0" smtClean="0"/>
                        <a:t>40</a:t>
                      </a:r>
                      <a:endParaRPr lang="es-CO" sz="1400" b="1" dirty="0"/>
                    </a:p>
                  </a:txBody>
                  <a:tcPr/>
                </a:tc>
              </a:tr>
              <a:tr h="301500">
                <a:tc>
                  <a:txBody>
                    <a:bodyPr/>
                    <a:lstStyle/>
                    <a:p>
                      <a:r>
                        <a:rPr lang="en-GB" sz="1400" b="1" dirty="0" err="1" smtClean="0"/>
                        <a:t>Residuos</a:t>
                      </a:r>
                      <a:r>
                        <a:rPr lang="en-GB" sz="1400" b="1" dirty="0" smtClean="0"/>
                        <a:t> </a:t>
                      </a:r>
                      <a:r>
                        <a:rPr lang="en-GB" sz="1400" b="1" dirty="0" err="1" smtClean="0"/>
                        <a:t>en</a:t>
                      </a:r>
                      <a:r>
                        <a:rPr lang="en-GB" sz="1400" b="1" dirty="0" smtClean="0"/>
                        <a:t> </a:t>
                      </a:r>
                      <a:r>
                        <a:rPr lang="en-GB" sz="1400" b="1" dirty="0" err="1" smtClean="0"/>
                        <a:t>rellenos</a:t>
                      </a:r>
                      <a:r>
                        <a:rPr lang="en-GB" sz="1400" b="1" baseline="0" dirty="0" smtClean="0"/>
                        <a:t> </a:t>
                      </a:r>
                      <a:r>
                        <a:rPr lang="en-GB" sz="1400" b="1" baseline="0" dirty="0" err="1" smtClean="0"/>
                        <a:t>sanitarios</a:t>
                      </a:r>
                      <a:endParaRPr lang="es-CO" sz="1400" b="1" dirty="0"/>
                    </a:p>
                  </a:txBody>
                  <a:tcPr/>
                </a:tc>
                <a:tc>
                  <a:txBody>
                    <a:bodyPr/>
                    <a:lstStyle/>
                    <a:p>
                      <a:pPr algn="ctr"/>
                      <a:r>
                        <a:rPr lang="en-GB" sz="1400" b="1" dirty="0" smtClean="0"/>
                        <a:t>50</a:t>
                      </a:r>
                      <a:endParaRPr lang="es-CO" sz="1400" b="1" dirty="0"/>
                    </a:p>
                  </a:txBody>
                  <a:tcPr/>
                </a:tc>
              </a:tr>
              <a:tr h="301500">
                <a:tc>
                  <a:txBody>
                    <a:bodyPr/>
                    <a:lstStyle/>
                    <a:p>
                      <a:r>
                        <a:rPr lang="en-GB" sz="1400" b="1" dirty="0" err="1" smtClean="0"/>
                        <a:t>Reducción</a:t>
                      </a:r>
                      <a:r>
                        <a:rPr lang="en-GB" sz="1400" b="1" dirty="0" smtClean="0"/>
                        <a:t> del </a:t>
                      </a:r>
                      <a:r>
                        <a:rPr lang="en-GB" sz="1400" b="1" dirty="0" err="1" smtClean="0"/>
                        <a:t>ozono</a:t>
                      </a:r>
                      <a:endParaRPr lang="es-CO" sz="1400" b="1" dirty="0"/>
                    </a:p>
                  </a:txBody>
                  <a:tcPr/>
                </a:tc>
                <a:tc>
                  <a:txBody>
                    <a:bodyPr/>
                    <a:lstStyle/>
                    <a:p>
                      <a:pPr algn="ctr"/>
                      <a:r>
                        <a:rPr lang="en-GB" sz="1400" b="1" dirty="0" smtClean="0"/>
                        <a:t>50</a:t>
                      </a:r>
                      <a:endParaRPr lang="es-CO" sz="1400" b="1" dirty="0"/>
                    </a:p>
                  </a:txBody>
                  <a:tcPr/>
                </a:tc>
              </a:tr>
            </a:tbl>
          </a:graphicData>
        </a:graphic>
      </p:graphicFrame>
      <p:sp>
        <p:nvSpPr>
          <p:cNvPr id="6" name="CuadroTexto 1"/>
          <p:cNvSpPr txBox="1"/>
          <p:nvPr/>
        </p:nvSpPr>
        <p:spPr>
          <a:xfrm>
            <a:off x="0" y="4897279"/>
            <a:ext cx="7743788" cy="246221"/>
          </a:xfrm>
          <a:prstGeom prst="rect">
            <a:avLst/>
          </a:prstGeom>
          <a:noFill/>
        </p:spPr>
        <p:txBody>
          <a:bodyPr wrap="square" rtlCol="0">
            <a:spAutoFit/>
          </a:bodyPr>
          <a:lstStyle/>
          <a:p>
            <a:r>
              <a:rPr lang="es-ES" sz="1000" dirty="0" smtClean="0">
                <a:cs typeface="Gotham"/>
              </a:rPr>
              <a:t>Fuente: </a:t>
            </a:r>
            <a:r>
              <a:rPr lang="es-ES" sz="1000" dirty="0" err="1" smtClean="0">
                <a:cs typeface="Gotham"/>
              </a:rPr>
              <a:t>Willmott</a:t>
            </a:r>
            <a:r>
              <a:rPr lang="es-ES" sz="1000" dirty="0" smtClean="0">
                <a:cs typeface="Gotham"/>
              </a:rPr>
              <a:t> Dixon.</a:t>
            </a:r>
            <a:r>
              <a:rPr lang="en-GB" sz="1000" dirty="0"/>
              <a:t> Brown MT, </a:t>
            </a:r>
            <a:r>
              <a:rPr lang="en-GB" sz="1000" dirty="0" err="1"/>
              <a:t>Bardi</a:t>
            </a:r>
            <a:r>
              <a:rPr lang="en-GB" sz="1000" dirty="0"/>
              <a:t> E. Handbook of energy evaluation. </a:t>
            </a:r>
            <a:endParaRPr lang="es-ES" sz="1000" dirty="0">
              <a:cs typeface="Gotham"/>
            </a:endParaRPr>
          </a:p>
        </p:txBody>
      </p:sp>
      <p:sp>
        <p:nvSpPr>
          <p:cNvPr id="7" name="CuadroTexto 1"/>
          <p:cNvSpPr txBox="1"/>
          <p:nvPr/>
        </p:nvSpPr>
        <p:spPr>
          <a:xfrm>
            <a:off x="407434" y="1656755"/>
            <a:ext cx="8399216" cy="584775"/>
          </a:xfrm>
          <a:prstGeom prst="rect">
            <a:avLst/>
          </a:prstGeom>
          <a:noFill/>
        </p:spPr>
        <p:txBody>
          <a:bodyPr wrap="square" rtlCol="0">
            <a:spAutoFit/>
          </a:bodyPr>
          <a:lstStyle/>
          <a:p>
            <a:pPr marL="182563" indent="-182563">
              <a:buFont typeface="Arial" panose="020B0604020202020204" pitchFamily="34" charset="0"/>
              <a:buChar char="•"/>
            </a:pPr>
            <a:r>
              <a:rPr lang="es-ES" sz="1600" b="1" dirty="0" smtClean="0">
                <a:latin typeface="Gotham"/>
                <a:cs typeface="Gotham"/>
              </a:rPr>
              <a:t>Existe por lo tanto una enorme oportunidad para que el sector constructor sea un catalizador que permita la acelerada reducción de la huella ambiental global. </a:t>
            </a:r>
            <a:endParaRPr lang="es-ES" sz="1600" b="1" dirty="0">
              <a:latin typeface="Gotham"/>
              <a:cs typeface="Gotham"/>
            </a:endParaRPr>
          </a:p>
        </p:txBody>
      </p:sp>
    </p:spTree>
    <p:extLst>
      <p:ext uri="{BB962C8B-B14F-4D97-AF65-F5344CB8AC3E}">
        <p14:creationId xmlns:p14="http://schemas.microsoft.com/office/powerpoint/2010/main" xmlns="" val="36564166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36980" y="55506"/>
            <a:ext cx="5579708" cy="707886"/>
          </a:xfrm>
          <a:prstGeom prst="rect">
            <a:avLst/>
          </a:prstGeom>
          <a:noFill/>
        </p:spPr>
        <p:txBody>
          <a:bodyPr wrap="square" rtlCol="0">
            <a:spAutoFit/>
          </a:bodyPr>
          <a:lstStyle/>
          <a:p>
            <a:r>
              <a:rPr lang="es-ES" sz="2000" b="1" dirty="0" smtClean="0">
                <a:solidFill>
                  <a:srgbClr val="0454A4"/>
                </a:solidFill>
                <a:latin typeface="Gotham"/>
                <a:cs typeface="Gotham"/>
              </a:rPr>
              <a:t>Relevancia del sector de la construcción en la economía global</a:t>
            </a:r>
            <a:endParaRPr lang="es-ES" sz="2000" b="1" dirty="0">
              <a:solidFill>
                <a:srgbClr val="0454A4"/>
              </a:solidFill>
              <a:latin typeface="Gotham"/>
              <a:cs typeface="Gotham"/>
            </a:endParaRPr>
          </a:p>
        </p:txBody>
      </p:sp>
      <p:sp>
        <p:nvSpPr>
          <p:cNvPr id="3" name="CuadroTexto 1"/>
          <p:cNvSpPr txBox="1"/>
          <p:nvPr/>
        </p:nvSpPr>
        <p:spPr>
          <a:xfrm>
            <a:off x="407434" y="763392"/>
            <a:ext cx="6508271" cy="830997"/>
          </a:xfrm>
          <a:prstGeom prst="rect">
            <a:avLst/>
          </a:prstGeom>
          <a:noFill/>
        </p:spPr>
        <p:txBody>
          <a:bodyPr wrap="square" rtlCol="0">
            <a:spAutoFit/>
          </a:bodyPr>
          <a:lstStyle/>
          <a:p>
            <a:pPr marL="182563" indent="-182563">
              <a:buFont typeface="Arial" panose="020B0604020202020204" pitchFamily="34" charset="0"/>
              <a:buChar char="•"/>
            </a:pPr>
            <a:r>
              <a:rPr lang="es-ES" sz="1600" b="1" dirty="0" smtClean="0">
                <a:latin typeface="Gotham"/>
                <a:cs typeface="Gotham"/>
              </a:rPr>
              <a:t>El objetivo entonces no es construir menos; </a:t>
            </a:r>
            <a:r>
              <a:rPr lang="es-ES" sz="1600" b="1" u="sng" dirty="0" smtClean="0">
                <a:latin typeface="Gotham"/>
                <a:cs typeface="Gotham"/>
              </a:rPr>
              <a:t>se trata de construir mejor.</a:t>
            </a:r>
            <a:r>
              <a:rPr lang="es-ES" sz="1600" b="1" dirty="0" smtClean="0">
                <a:latin typeface="Gotham"/>
                <a:cs typeface="Gotham"/>
              </a:rPr>
              <a:t> Indiscutiblemente la inversión en infraestructura genera riqueza.</a:t>
            </a:r>
          </a:p>
        </p:txBody>
      </p:sp>
      <p:sp>
        <p:nvSpPr>
          <p:cNvPr id="4" name="CuadroTexto 1"/>
          <p:cNvSpPr txBox="1"/>
          <p:nvPr/>
        </p:nvSpPr>
        <p:spPr>
          <a:xfrm>
            <a:off x="1447052" y="2584241"/>
            <a:ext cx="6702648" cy="307777"/>
          </a:xfrm>
          <a:prstGeom prst="rect">
            <a:avLst/>
          </a:prstGeom>
          <a:noFill/>
        </p:spPr>
        <p:txBody>
          <a:bodyPr wrap="square" rtlCol="0">
            <a:spAutoFit/>
          </a:bodyPr>
          <a:lstStyle/>
          <a:p>
            <a:pPr algn="ctr"/>
            <a:r>
              <a:rPr lang="es-ES" sz="1400" b="1" dirty="0" smtClean="0">
                <a:solidFill>
                  <a:schemeClr val="accent1">
                    <a:lumMod val="75000"/>
                  </a:schemeClr>
                </a:solidFill>
                <a:latin typeface="Gotham"/>
                <a:cs typeface="Gotham"/>
              </a:rPr>
              <a:t>Relevancia económica del sector de la construcción</a:t>
            </a:r>
            <a:endParaRPr lang="es-ES" sz="1400" b="1" dirty="0">
              <a:solidFill>
                <a:schemeClr val="accent1">
                  <a:lumMod val="75000"/>
                </a:schemeClr>
              </a:solidFill>
              <a:latin typeface="Gotham"/>
              <a:cs typeface="Gotham"/>
            </a:endParaRPr>
          </a:p>
        </p:txBody>
      </p:sp>
      <p:sp>
        <p:nvSpPr>
          <p:cNvPr id="6" name="CuadroTexto 1"/>
          <p:cNvSpPr txBox="1"/>
          <p:nvPr/>
        </p:nvSpPr>
        <p:spPr>
          <a:xfrm>
            <a:off x="-71022" y="4923913"/>
            <a:ext cx="7743788" cy="246221"/>
          </a:xfrm>
          <a:prstGeom prst="rect">
            <a:avLst/>
          </a:prstGeom>
          <a:noFill/>
        </p:spPr>
        <p:txBody>
          <a:bodyPr wrap="square" rtlCol="0">
            <a:spAutoFit/>
          </a:bodyPr>
          <a:lstStyle/>
          <a:p>
            <a:r>
              <a:rPr lang="es-ES" sz="1000" dirty="0" smtClean="0">
                <a:cs typeface="Gotham"/>
              </a:rPr>
              <a:t>Fuente: </a:t>
            </a:r>
            <a:r>
              <a:rPr lang="en-GB" sz="1000" dirty="0" smtClean="0">
                <a:cs typeface="Gotham"/>
              </a:rPr>
              <a:t>World Economic Forum</a:t>
            </a:r>
            <a:endParaRPr lang="es-ES" sz="1000" dirty="0">
              <a:cs typeface="Gotham"/>
            </a:endParaRPr>
          </a:p>
        </p:txBody>
      </p:sp>
      <p:sp>
        <p:nvSpPr>
          <p:cNvPr id="7" name="CuadroTexto 1"/>
          <p:cNvSpPr txBox="1"/>
          <p:nvPr/>
        </p:nvSpPr>
        <p:spPr>
          <a:xfrm>
            <a:off x="407434" y="1591131"/>
            <a:ext cx="8399216" cy="1077218"/>
          </a:xfrm>
          <a:prstGeom prst="rect">
            <a:avLst/>
          </a:prstGeom>
          <a:noFill/>
        </p:spPr>
        <p:txBody>
          <a:bodyPr wrap="square" rtlCol="0">
            <a:spAutoFit/>
          </a:bodyPr>
          <a:lstStyle/>
          <a:p>
            <a:pPr marL="182563" indent="-182563">
              <a:buFont typeface="Arial" panose="020B0604020202020204" pitchFamily="34" charset="0"/>
              <a:buChar char="•"/>
            </a:pPr>
            <a:r>
              <a:rPr lang="es-ES" sz="1600" b="1" dirty="0" smtClean="0">
                <a:latin typeface="Gotham"/>
                <a:cs typeface="Gotham"/>
              </a:rPr>
              <a:t>Sin embargo, el valor en el largo plazo de la infraestructura física va a depender de su capacidad para satisfacer las necesidades de los usuarios, las cuales incluyen eficiencia en el consumo de recursos y resiliencia a condiciones climáticas cambiantes.</a:t>
            </a:r>
            <a:endParaRPr lang="es-ES" sz="1600" b="1" dirty="0">
              <a:latin typeface="Gotham"/>
              <a:cs typeface="Gotham"/>
            </a:endParaRPr>
          </a:p>
        </p:txBody>
      </p:sp>
      <p:sp>
        <p:nvSpPr>
          <p:cNvPr id="9" name="Rectangle 8"/>
          <p:cNvSpPr/>
          <p:nvPr/>
        </p:nvSpPr>
        <p:spPr>
          <a:xfrm>
            <a:off x="1518076" y="2891395"/>
            <a:ext cx="6702647" cy="2346796"/>
          </a:xfrm>
          <a:prstGeom prst="rect">
            <a:avLst/>
          </a:prstGeom>
        </p:spPr>
        <p:txBody>
          <a:bodyPr wrap="square">
            <a:spAutoFit/>
          </a:bodyPr>
          <a:lstStyle/>
          <a:p>
            <a:pPr marL="88900" indent="-88900">
              <a:buFont typeface="Arial" panose="020B0604020202020204" pitchFamily="34" charset="0"/>
              <a:buChar char="•"/>
            </a:pPr>
            <a:r>
              <a:rPr lang="es-CO" sz="1450" dirty="0" smtClean="0">
                <a:latin typeface="Gotham"/>
                <a:cs typeface="Gotham"/>
              </a:rPr>
              <a:t>Ingresos totales anuales de cerca de 10 trillones de dólares.</a:t>
            </a:r>
          </a:p>
          <a:p>
            <a:pPr marL="88900" indent="-88900">
              <a:buFont typeface="Arial" panose="020B0604020202020204" pitchFamily="34" charset="0"/>
              <a:buChar char="•"/>
            </a:pPr>
            <a:r>
              <a:rPr lang="es-CO" sz="1450" dirty="0" smtClean="0">
                <a:latin typeface="Gotham"/>
                <a:cs typeface="Gotham"/>
              </a:rPr>
              <a:t>Valor agregado de 3.6 trillones de dólares.</a:t>
            </a:r>
          </a:p>
          <a:p>
            <a:pPr marL="88900" indent="-88900">
              <a:buFont typeface="Arial" panose="020B0604020202020204" pitchFamily="34" charset="0"/>
              <a:buChar char="•"/>
            </a:pPr>
            <a:r>
              <a:rPr lang="es-CO" sz="1450" dirty="0" smtClean="0">
                <a:latin typeface="Gotham"/>
                <a:cs typeface="Gotham"/>
              </a:rPr>
              <a:t>Participación de 6% en el PIB global.</a:t>
            </a:r>
          </a:p>
          <a:p>
            <a:pPr marL="88900" indent="-88900">
              <a:buFont typeface="Arial" panose="020B0604020202020204" pitchFamily="34" charset="0"/>
              <a:buChar char="•"/>
            </a:pPr>
            <a:r>
              <a:rPr lang="es-CO" sz="1450" dirty="0" smtClean="0">
                <a:latin typeface="Gotham"/>
                <a:cs typeface="Gotham"/>
              </a:rPr>
              <a:t>Participación del 8% en el PIB de países en desarrollo.</a:t>
            </a:r>
          </a:p>
          <a:p>
            <a:pPr marL="88900" indent="-88900">
              <a:buFont typeface="Arial" panose="020B0604020202020204" pitchFamily="34" charset="0"/>
              <a:buChar char="•"/>
            </a:pPr>
            <a:r>
              <a:rPr lang="es-CO" sz="1450" dirty="0" smtClean="0">
                <a:latin typeface="Gotham"/>
                <a:cs typeface="Gotham"/>
              </a:rPr>
              <a:t>Emplea más de 100 millones de personas a nivel global.</a:t>
            </a:r>
          </a:p>
          <a:p>
            <a:pPr marL="88900" indent="-88900">
              <a:buFont typeface="Arial" panose="020B0604020202020204" pitchFamily="34" charset="0"/>
              <a:buChar char="•"/>
            </a:pPr>
            <a:r>
              <a:rPr lang="es-CO" sz="1450" dirty="0" smtClean="0">
                <a:latin typeface="Gotham"/>
                <a:cs typeface="Gotham"/>
              </a:rPr>
              <a:t>Perspectivas de crecimiento aceleradas hasta alcanzar 15 trillones de ingreso en el 2025.</a:t>
            </a:r>
          </a:p>
          <a:p>
            <a:pPr marL="88900" indent="-88900">
              <a:buFont typeface="Arial" panose="020B0604020202020204" pitchFamily="34" charset="0"/>
              <a:buChar char="•"/>
            </a:pPr>
            <a:r>
              <a:rPr lang="es-CO" sz="1450" dirty="0" smtClean="0">
                <a:latin typeface="Gotham"/>
                <a:cs typeface="Gotham"/>
              </a:rPr>
              <a:t>Multiplicador elevado (inversión del 1% del PIB implica crecimiento de 1.5% en cuatro años).</a:t>
            </a:r>
          </a:p>
          <a:p>
            <a:pPr marL="88900" indent="-88900">
              <a:buFont typeface="Arial" panose="020B0604020202020204" pitchFamily="34" charset="0"/>
              <a:buChar char="•"/>
            </a:pPr>
            <a:endParaRPr lang="es-CO" sz="1600" dirty="0">
              <a:latin typeface="Gotham"/>
              <a:cs typeface="Gotham"/>
            </a:endParaRPr>
          </a:p>
        </p:txBody>
      </p:sp>
      <p:sp>
        <p:nvSpPr>
          <p:cNvPr id="10" name="Rectangle 9"/>
          <p:cNvSpPr/>
          <p:nvPr/>
        </p:nvSpPr>
        <p:spPr>
          <a:xfrm>
            <a:off x="1447052" y="2918652"/>
            <a:ext cx="6702647" cy="2005261"/>
          </a:xfrm>
          <a:prstGeom prst="rect">
            <a:avLst/>
          </a:prstGeom>
          <a:noFill/>
          <a:ln w="28575">
            <a:solidFill>
              <a:srgbClr val="333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3354297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9798" y="925219"/>
            <a:ext cx="330368" cy="40393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CuadroTexto 1"/>
          <p:cNvSpPr txBox="1"/>
          <p:nvPr/>
        </p:nvSpPr>
        <p:spPr>
          <a:xfrm>
            <a:off x="490166" y="135888"/>
            <a:ext cx="5579708" cy="400110"/>
          </a:xfrm>
          <a:prstGeom prst="rect">
            <a:avLst/>
          </a:prstGeom>
          <a:noFill/>
        </p:spPr>
        <p:txBody>
          <a:bodyPr wrap="square" rtlCol="0">
            <a:spAutoFit/>
          </a:bodyPr>
          <a:lstStyle/>
          <a:p>
            <a:r>
              <a:rPr lang="es-CO" sz="2000" b="1" dirty="0" smtClean="0">
                <a:solidFill>
                  <a:srgbClr val="0454A4"/>
                </a:solidFill>
                <a:latin typeface="Gotham"/>
                <a:cs typeface="Gotham"/>
              </a:rPr>
              <a:t>… y entonces, ¿Cómo se construye mejor?</a:t>
            </a:r>
            <a:endParaRPr lang="es-ES" sz="2000" b="1" dirty="0">
              <a:solidFill>
                <a:srgbClr val="0454A4"/>
              </a:solidFill>
              <a:latin typeface="Gotham"/>
              <a:cs typeface="Gotham"/>
            </a:endParaRPr>
          </a:p>
        </p:txBody>
      </p:sp>
      <p:sp>
        <p:nvSpPr>
          <p:cNvPr id="3" name="Rectangle 2"/>
          <p:cNvSpPr/>
          <p:nvPr/>
        </p:nvSpPr>
        <p:spPr>
          <a:xfrm>
            <a:off x="2485748" y="650010"/>
            <a:ext cx="3826275" cy="3551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Construcción Sostenible</a:t>
            </a:r>
            <a:endParaRPr lang="es-CO" dirty="0"/>
          </a:p>
        </p:txBody>
      </p:sp>
      <p:sp>
        <p:nvSpPr>
          <p:cNvPr id="4" name="Rectangle 3"/>
          <p:cNvSpPr/>
          <p:nvPr/>
        </p:nvSpPr>
        <p:spPr>
          <a:xfrm>
            <a:off x="132700" y="1320999"/>
            <a:ext cx="2925192" cy="3551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Gestión de recursos</a:t>
            </a:r>
            <a:endParaRPr lang="es-CO" dirty="0"/>
          </a:p>
        </p:txBody>
      </p:sp>
      <p:sp>
        <p:nvSpPr>
          <p:cNvPr id="6" name="Rectangle 5"/>
          <p:cNvSpPr/>
          <p:nvPr/>
        </p:nvSpPr>
        <p:spPr>
          <a:xfrm>
            <a:off x="6156664" y="1317284"/>
            <a:ext cx="2925192" cy="3551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Diseño humano</a:t>
            </a:r>
            <a:endParaRPr lang="es-CO" dirty="0"/>
          </a:p>
        </p:txBody>
      </p:sp>
      <p:sp>
        <p:nvSpPr>
          <p:cNvPr id="7" name="Rectangle 6"/>
          <p:cNvSpPr/>
          <p:nvPr/>
        </p:nvSpPr>
        <p:spPr>
          <a:xfrm>
            <a:off x="3144682" y="1317284"/>
            <a:ext cx="2925192" cy="3551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smtClean="0"/>
              <a:t>Diseño de ciclo de vida</a:t>
            </a:r>
            <a:endParaRPr lang="es-CO" dirty="0"/>
          </a:p>
        </p:txBody>
      </p:sp>
      <p:sp>
        <p:nvSpPr>
          <p:cNvPr id="8" name="TextBox 7"/>
          <p:cNvSpPr txBox="1"/>
          <p:nvPr/>
        </p:nvSpPr>
        <p:spPr>
          <a:xfrm>
            <a:off x="4332070" y="977348"/>
            <a:ext cx="2254929" cy="276999"/>
          </a:xfrm>
          <a:prstGeom prst="rect">
            <a:avLst/>
          </a:prstGeom>
          <a:noFill/>
        </p:spPr>
        <p:txBody>
          <a:bodyPr wrap="square" rtlCol="0">
            <a:spAutoFit/>
          </a:bodyPr>
          <a:lstStyle/>
          <a:p>
            <a:r>
              <a:rPr lang="es-CO" sz="1200" b="1" dirty="0" smtClean="0"/>
              <a:t>Principios</a:t>
            </a:r>
            <a:endParaRPr lang="es-CO" sz="1200" b="1" dirty="0"/>
          </a:p>
        </p:txBody>
      </p:sp>
      <p:cxnSp>
        <p:nvCxnSpPr>
          <p:cNvPr id="10" name="Straight Connector 9"/>
          <p:cNvCxnSpPr>
            <a:stCxn id="3" idx="2"/>
          </p:cNvCxnSpPr>
          <p:nvPr/>
        </p:nvCxnSpPr>
        <p:spPr>
          <a:xfrm flipH="1">
            <a:off x="4398885" y="1005117"/>
            <a:ext cx="1" cy="2308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3276" y="1236591"/>
            <a:ext cx="723530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9798" y="1638809"/>
            <a:ext cx="2254929" cy="276999"/>
          </a:xfrm>
          <a:prstGeom prst="rect">
            <a:avLst/>
          </a:prstGeom>
          <a:noFill/>
        </p:spPr>
        <p:txBody>
          <a:bodyPr wrap="square" rtlCol="0">
            <a:spAutoFit/>
          </a:bodyPr>
          <a:lstStyle/>
          <a:p>
            <a:r>
              <a:rPr lang="es-CO" sz="1200" b="1" dirty="0" smtClean="0"/>
              <a:t>Estrategias</a:t>
            </a:r>
            <a:endParaRPr lang="es-CO" sz="1200" b="1" dirty="0"/>
          </a:p>
        </p:txBody>
      </p:sp>
      <p:sp>
        <p:nvSpPr>
          <p:cNvPr id="15" name="Rectangle 14"/>
          <p:cNvSpPr/>
          <p:nvPr/>
        </p:nvSpPr>
        <p:spPr>
          <a:xfrm>
            <a:off x="370177" y="1943577"/>
            <a:ext cx="2450237" cy="2759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Uso eficiente de energía</a:t>
            </a:r>
            <a:endParaRPr lang="es-CO" sz="1600" dirty="0"/>
          </a:p>
        </p:txBody>
      </p:sp>
      <p:sp>
        <p:nvSpPr>
          <p:cNvPr id="17" name="Rectangle 16"/>
          <p:cNvSpPr/>
          <p:nvPr/>
        </p:nvSpPr>
        <p:spPr>
          <a:xfrm>
            <a:off x="371626" y="4045341"/>
            <a:ext cx="2450237" cy="2759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Uso eficiente de tierra</a:t>
            </a:r>
            <a:endParaRPr lang="es-CO" sz="1600" dirty="0"/>
          </a:p>
        </p:txBody>
      </p:sp>
      <p:sp>
        <p:nvSpPr>
          <p:cNvPr id="18" name="Rectangle 17"/>
          <p:cNvSpPr/>
          <p:nvPr/>
        </p:nvSpPr>
        <p:spPr>
          <a:xfrm>
            <a:off x="371626" y="3290959"/>
            <a:ext cx="2450237" cy="2759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Uso eficiente de materiales</a:t>
            </a:r>
            <a:endParaRPr lang="es-CO" sz="1600" dirty="0"/>
          </a:p>
        </p:txBody>
      </p:sp>
      <p:sp>
        <p:nvSpPr>
          <p:cNvPr id="19" name="Rectangle 18"/>
          <p:cNvSpPr/>
          <p:nvPr/>
        </p:nvSpPr>
        <p:spPr>
          <a:xfrm>
            <a:off x="370176" y="2603510"/>
            <a:ext cx="2450237" cy="2759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Uso eficiente de agua</a:t>
            </a:r>
            <a:endParaRPr lang="es-CO" sz="1600" dirty="0"/>
          </a:p>
        </p:txBody>
      </p:sp>
      <p:cxnSp>
        <p:nvCxnSpPr>
          <p:cNvPr id="21" name="Straight Connector 20"/>
          <p:cNvCxnSpPr/>
          <p:nvPr/>
        </p:nvCxnSpPr>
        <p:spPr>
          <a:xfrm>
            <a:off x="221942" y="1676106"/>
            <a:ext cx="0" cy="256927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820414" y="1932200"/>
            <a:ext cx="3491610" cy="2389336"/>
            <a:chOff x="2820414" y="1903625"/>
            <a:chExt cx="3491610" cy="2389336"/>
          </a:xfrm>
        </p:grpSpPr>
        <p:sp>
          <p:nvSpPr>
            <p:cNvPr id="22" name="Rectangle 21"/>
            <p:cNvSpPr/>
            <p:nvPr/>
          </p:nvSpPr>
          <p:spPr>
            <a:xfrm>
              <a:off x="3144682" y="1903625"/>
              <a:ext cx="3167342" cy="2389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CO" sz="1600" dirty="0" smtClean="0"/>
            </a:p>
            <a:p>
              <a:r>
                <a:rPr lang="es-CO" sz="1600" dirty="0" smtClean="0"/>
                <a:t>-Uso de FNCER.</a:t>
              </a:r>
            </a:p>
            <a:p>
              <a:r>
                <a:rPr lang="es-CO" sz="1600" dirty="0" smtClean="0"/>
                <a:t>-Calefacción pasiva y enfriamiento por orientación.</a:t>
              </a:r>
            </a:p>
            <a:p>
              <a:r>
                <a:rPr lang="es-CO" sz="1600" dirty="0" smtClean="0"/>
                <a:t>-Electrodomésticos y equipo eficientes.</a:t>
              </a:r>
            </a:p>
            <a:p>
              <a:r>
                <a:rPr lang="es-CO" sz="1600" dirty="0" smtClean="0"/>
                <a:t>-Evitar pérdida de temperatura por medio de materiales aislantes.</a:t>
              </a:r>
            </a:p>
            <a:p>
              <a:r>
                <a:rPr lang="es-CO" sz="1600" dirty="0" smtClean="0"/>
                <a:t>-Uso de materiales como concreto y ladrillo (</a:t>
              </a:r>
              <a:r>
                <a:rPr lang="es-CO" sz="1600" dirty="0" err="1" smtClean="0"/>
                <a:t>low</a:t>
              </a:r>
              <a:r>
                <a:rPr lang="es-CO" sz="1600" dirty="0" smtClean="0"/>
                <a:t> </a:t>
              </a:r>
              <a:r>
                <a:rPr lang="es-CO" sz="1600" dirty="0" err="1" smtClean="0"/>
                <a:t>embodied</a:t>
              </a:r>
              <a:r>
                <a:rPr lang="es-CO" sz="1600" dirty="0" smtClean="0"/>
                <a:t> </a:t>
              </a:r>
              <a:r>
                <a:rPr lang="es-CO" sz="1600" dirty="0" err="1" smtClean="0"/>
                <a:t>energy</a:t>
              </a:r>
              <a:r>
                <a:rPr lang="es-CO" sz="1600" dirty="0" smtClean="0"/>
                <a:t>).</a:t>
              </a:r>
            </a:p>
            <a:p>
              <a:endParaRPr lang="es-CO" sz="1600" dirty="0" smtClean="0"/>
            </a:p>
            <a:p>
              <a:endParaRPr lang="es-CO" sz="1600" dirty="0"/>
            </a:p>
          </p:txBody>
        </p:sp>
        <p:cxnSp>
          <p:nvCxnSpPr>
            <p:cNvPr id="24" name="Straight Connector 23"/>
            <p:cNvCxnSpPr>
              <a:stCxn id="15" idx="3"/>
            </p:cNvCxnSpPr>
            <p:nvPr/>
          </p:nvCxnSpPr>
          <p:spPr>
            <a:xfrm flipV="1">
              <a:off x="2820414" y="2079317"/>
              <a:ext cx="324268" cy="2259"/>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820412" y="1929708"/>
            <a:ext cx="3491611" cy="2389336"/>
            <a:chOff x="2820413" y="1904072"/>
            <a:chExt cx="3491611" cy="2389336"/>
          </a:xfrm>
        </p:grpSpPr>
        <p:sp>
          <p:nvSpPr>
            <p:cNvPr id="20" name="Rectangle 19"/>
            <p:cNvSpPr/>
            <p:nvPr/>
          </p:nvSpPr>
          <p:spPr>
            <a:xfrm>
              <a:off x="3144682" y="1904072"/>
              <a:ext cx="3167342" cy="2389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CO" sz="1600" dirty="0" smtClean="0"/>
            </a:p>
            <a:p>
              <a:r>
                <a:rPr lang="es-CO" sz="1600" dirty="0" smtClean="0"/>
                <a:t>-Reciclaje de agua.</a:t>
              </a:r>
            </a:p>
            <a:p>
              <a:r>
                <a:rPr lang="es-CO" sz="1600" dirty="0" smtClean="0"/>
                <a:t>-Recolección de aguas lluvias.</a:t>
              </a:r>
            </a:p>
            <a:p>
              <a:r>
                <a:rPr lang="es-CO" sz="1600" dirty="0" smtClean="0"/>
                <a:t>-Diseño de exteriores con bajo requerimiento de agua.</a:t>
              </a:r>
            </a:p>
            <a:p>
              <a:r>
                <a:rPr lang="es-CO" sz="1600" dirty="0" smtClean="0"/>
                <a:t>-Uso de sistemas de sustitución de agua no potable.</a:t>
              </a:r>
            </a:p>
            <a:p>
              <a:r>
                <a:rPr lang="es-CO" sz="1600" dirty="0" smtClean="0"/>
                <a:t>-Reducción del uso de agua potable.</a:t>
              </a:r>
            </a:p>
            <a:p>
              <a:r>
                <a:rPr lang="es-CO" sz="1600" dirty="0" smtClean="0"/>
                <a:t>-Uso de materiales como concreto y ladrillo (</a:t>
              </a:r>
              <a:r>
                <a:rPr lang="es-CO" sz="1600" dirty="0" err="1" smtClean="0"/>
                <a:t>low</a:t>
              </a:r>
              <a:r>
                <a:rPr lang="es-CO" sz="1600" dirty="0" smtClean="0"/>
                <a:t> </a:t>
              </a:r>
              <a:r>
                <a:rPr lang="es-CO" sz="1600" dirty="0" err="1" smtClean="0"/>
                <a:t>embodied</a:t>
              </a:r>
              <a:r>
                <a:rPr lang="es-CO" sz="1600" dirty="0" smtClean="0"/>
                <a:t> </a:t>
              </a:r>
              <a:r>
                <a:rPr lang="es-CO" sz="1600" dirty="0" err="1" smtClean="0"/>
                <a:t>energy</a:t>
              </a:r>
              <a:r>
                <a:rPr lang="es-CO" sz="1600" dirty="0" smtClean="0"/>
                <a:t>).</a:t>
              </a:r>
            </a:p>
            <a:p>
              <a:endParaRPr lang="es-CO" sz="1600" dirty="0" smtClean="0"/>
            </a:p>
            <a:p>
              <a:endParaRPr lang="es-CO" sz="1600" dirty="0"/>
            </a:p>
          </p:txBody>
        </p:sp>
        <p:cxnSp>
          <p:nvCxnSpPr>
            <p:cNvPr id="16" name="Straight Connector 15"/>
            <p:cNvCxnSpPr>
              <a:stCxn id="19" idx="3"/>
            </p:cNvCxnSpPr>
            <p:nvPr/>
          </p:nvCxnSpPr>
          <p:spPr>
            <a:xfrm>
              <a:off x="2820413" y="2741509"/>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843051" y="1934782"/>
              <a:ext cx="2880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grpSp>
        <p:nvGrpSpPr>
          <p:cNvPr id="40" name="Group 39"/>
          <p:cNvGrpSpPr/>
          <p:nvPr/>
        </p:nvGrpSpPr>
        <p:grpSpPr>
          <a:xfrm>
            <a:off x="2836135" y="1939753"/>
            <a:ext cx="3476499" cy="2389336"/>
            <a:chOff x="2836135" y="1911178"/>
            <a:chExt cx="3476499" cy="2389336"/>
          </a:xfrm>
        </p:grpSpPr>
        <p:cxnSp>
          <p:nvCxnSpPr>
            <p:cNvPr id="31" name="Straight Connector 30"/>
            <p:cNvCxnSpPr/>
            <p:nvPr/>
          </p:nvCxnSpPr>
          <p:spPr>
            <a:xfrm>
              <a:off x="2843050" y="3400383"/>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36135" y="2602635"/>
              <a:ext cx="2952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Rectangle 22"/>
            <p:cNvSpPr/>
            <p:nvPr/>
          </p:nvSpPr>
          <p:spPr>
            <a:xfrm>
              <a:off x="3145292" y="1911178"/>
              <a:ext cx="3167342" cy="2389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CO" sz="1600" dirty="0" smtClean="0"/>
            </a:p>
            <a:p>
              <a:r>
                <a:rPr lang="es-CO" sz="1600" dirty="0" smtClean="0"/>
                <a:t>-Adaptación de edificios existentes a nuevos usos.</a:t>
              </a:r>
            </a:p>
            <a:p>
              <a:r>
                <a:rPr lang="es-CO" sz="1600" dirty="0" smtClean="0"/>
                <a:t>-Uso de materiales reciclados.</a:t>
              </a:r>
            </a:p>
            <a:p>
              <a:r>
                <a:rPr lang="es-CO" sz="1600" dirty="0" smtClean="0"/>
                <a:t>-Reducción de uso de materiales evitando construcción de espacios de mayor dimensión a la necesaria.</a:t>
              </a:r>
            </a:p>
            <a:p>
              <a:r>
                <a:rPr lang="es-CO" sz="1600" dirty="0" smtClean="0"/>
                <a:t>-Uso de materiales durables.</a:t>
              </a:r>
            </a:p>
            <a:p>
              <a:r>
                <a:rPr lang="es-CO" sz="1600" dirty="0" smtClean="0"/>
                <a:t>-Manejo adecuado de los residuos de construcción y demolición.</a:t>
              </a:r>
            </a:p>
            <a:p>
              <a:endParaRPr lang="es-CO" sz="1600" dirty="0" smtClean="0"/>
            </a:p>
            <a:p>
              <a:endParaRPr lang="es-CO" sz="1600" dirty="0"/>
            </a:p>
          </p:txBody>
        </p:sp>
      </p:grpSp>
      <p:grpSp>
        <p:nvGrpSpPr>
          <p:cNvPr id="41" name="Group 40"/>
          <p:cNvGrpSpPr/>
          <p:nvPr/>
        </p:nvGrpSpPr>
        <p:grpSpPr>
          <a:xfrm>
            <a:off x="2827911" y="1937261"/>
            <a:ext cx="3484112" cy="2389336"/>
            <a:chOff x="2827911" y="1908686"/>
            <a:chExt cx="3484112" cy="2389336"/>
          </a:xfrm>
        </p:grpSpPr>
        <p:cxnSp>
          <p:nvCxnSpPr>
            <p:cNvPr id="30" name="Straight Connector 29"/>
            <p:cNvCxnSpPr/>
            <p:nvPr/>
          </p:nvCxnSpPr>
          <p:spPr>
            <a:xfrm>
              <a:off x="2827911" y="4154765"/>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144681" y="1908686"/>
              <a:ext cx="3167342" cy="2389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CO" sz="1600" dirty="0" smtClean="0"/>
            </a:p>
            <a:p>
              <a:r>
                <a:rPr lang="es-CO" sz="1600" dirty="0" smtClean="0"/>
                <a:t>-Construcción dentro del perímetro urbano. Maximización de espacios.</a:t>
              </a:r>
            </a:p>
            <a:p>
              <a:r>
                <a:rPr lang="es-CO" sz="1600" dirty="0" smtClean="0"/>
                <a:t>-Respeto por el entorno y componentes del paisaje natural</a:t>
              </a:r>
            </a:p>
            <a:p>
              <a:endParaRPr lang="es-CO" sz="1600" dirty="0" smtClean="0"/>
            </a:p>
            <a:p>
              <a:endParaRPr lang="es-CO" sz="1600" dirty="0"/>
            </a:p>
          </p:txBody>
        </p:sp>
        <p:sp>
          <p:nvSpPr>
            <p:cNvPr id="34" name="Rectangle 33"/>
            <p:cNvSpPr/>
            <p:nvPr/>
          </p:nvSpPr>
          <p:spPr>
            <a:xfrm>
              <a:off x="2836135" y="3238890"/>
              <a:ext cx="2952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grpSp>
        <p:nvGrpSpPr>
          <p:cNvPr id="56" name="Group 55"/>
          <p:cNvGrpSpPr/>
          <p:nvPr/>
        </p:nvGrpSpPr>
        <p:grpSpPr>
          <a:xfrm>
            <a:off x="2836135" y="1651239"/>
            <a:ext cx="4012340" cy="3101736"/>
            <a:chOff x="2836135" y="1622664"/>
            <a:chExt cx="4012340" cy="3101736"/>
          </a:xfrm>
        </p:grpSpPr>
        <p:sp>
          <p:nvSpPr>
            <p:cNvPr id="42" name="Rectangle 41"/>
            <p:cNvSpPr/>
            <p:nvPr/>
          </p:nvSpPr>
          <p:spPr>
            <a:xfrm>
              <a:off x="2836135" y="1740717"/>
              <a:ext cx="4012340" cy="2983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4" name="Rectangle 43"/>
            <p:cNvSpPr/>
            <p:nvPr/>
          </p:nvSpPr>
          <p:spPr>
            <a:xfrm>
              <a:off x="3419626" y="1903625"/>
              <a:ext cx="2456285" cy="287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Pre-construcción</a:t>
              </a:r>
              <a:endParaRPr lang="es-CO" sz="1600" dirty="0"/>
            </a:p>
          </p:txBody>
        </p:sp>
        <p:sp>
          <p:nvSpPr>
            <p:cNvPr id="50" name="Rectangle 49"/>
            <p:cNvSpPr/>
            <p:nvPr/>
          </p:nvSpPr>
          <p:spPr>
            <a:xfrm>
              <a:off x="3426868" y="2559638"/>
              <a:ext cx="2456285" cy="287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Durante construcción</a:t>
              </a:r>
              <a:endParaRPr lang="es-CO" sz="1600" dirty="0"/>
            </a:p>
          </p:txBody>
        </p:sp>
        <p:sp>
          <p:nvSpPr>
            <p:cNvPr id="51" name="Rectangle 50"/>
            <p:cNvSpPr/>
            <p:nvPr/>
          </p:nvSpPr>
          <p:spPr>
            <a:xfrm>
              <a:off x="3419626" y="3233673"/>
              <a:ext cx="2456285" cy="287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Post-construcción</a:t>
              </a:r>
              <a:endParaRPr lang="es-CO" sz="1600" dirty="0"/>
            </a:p>
          </p:txBody>
        </p:sp>
        <p:cxnSp>
          <p:nvCxnSpPr>
            <p:cNvPr id="53" name="Straight Connector 52"/>
            <p:cNvCxnSpPr/>
            <p:nvPr/>
          </p:nvCxnSpPr>
          <p:spPr>
            <a:xfrm>
              <a:off x="3280020" y="1647531"/>
              <a:ext cx="0" cy="17780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17811" y="1622664"/>
              <a:ext cx="873572" cy="276999"/>
            </a:xfrm>
            <a:prstGeom prst="rect">
              <a:avLst/>
            </a:prstGeom>
            <a:noFill/>
          </p:spPr>
          <p:txBody>
            <a:bodyPr wrap="none" rtlCol="0">
              <a:spAutoFit/>
            </a:bodyPr>
            <a:lstStyle/>
            <a:p>
              <a:r>
                <a:rPr lang="es-CO" sz="1200" b="1" dirty="0" smtClean="0"/>
                <a:t>Estrategias</a:t>
              </a:r>
              <a:endParaRPr lang="es-CO" sz="1200" b="1" dirty="0"/>
            </a:p>
          </p:txBody>
        </p:sp>
      </p:grpSp>
      <p:grpSp>
        <p:nvGrpSpPr>
          <p:cNvPr id="58" name="Group 57"/>
          <p:cNvGrpSpPr/>
          <p:nvPr/>
        </p:nvGrpSpPr>
        <p:grpSpPr>
          <a:xfrm>
            <a:off x="5883153" y="1919646"/>
            <a:ext cx="3198703" cy="2263694"/>
            <a:chOff x="5883153" y="1891071"/>
            <a:chExt cx="3198703" cy="2263694"/>
          </a:xfrm>
        </p:grpSpPr>
        <p:cxnSp>
          <p:nvCxnSpPr>
            <p:cNvPr id="26" name="Straight Connector 25"/>
            <p:cNvCxnSpPr/>
            <p:nvPr/>
          </p:nvCxnSpPr>
          <p:spPr>
            <a:xfrm>
              <a:off x="5883153" y="2053533"/>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214664" y="1891071"/>
              <a:ext cx="2867192" cy="2263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CO" sz="1600" dirty="0" smtClean="0"/>
                <a:t>-Selección de lote adecuado.</a:t>
              </a:r>
            </a:p>
            <a:p>
              <a:r>
                <a:rPr lang="es-CO" sz="1600" dirty="0" smtClean="0"/>
                <a:t>-Diseño flexible.</a:t>
              </a:r>
            </a:p>
            <a:p>
              <a:r>
                <a:rPr lang="es-CO" sz="1600" dirty="0" smtClean="0"/>
                <a:t>-Selección de materiales y productos sostenibles.</a:t>
              </a:r>
              <a:endParaRPr lang="es-CO" sz="1600" dirty="0"/>
            </a:p>
          </p:txBody>
        </p:sp>
      </p:grpSp>
      <p:sp>
        <p:nvSpPr>
          <p:cNvPr id="57" name="Rectangle 56"/>
          <p:cNvSpPr/>
          <p:nvPr/>
        </p:nvSpPr>
        <p:spPr>
          <a:xfrm>
            <a:off x="132700" y="1697908"/>
            <a:ext cx="2848625" cy="2940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60" name="Group 59"/>
          <p:cNvGrpSpPr/>
          <p:nvPr/>
        </p:nvGrpSpPr>
        <p:grpSpPr>
          <a:xfrm>
            <a:off x="5890395" y="1921692"/>
            <a:ext cx="3191461" cy="2261648"/>
            <a:chOff x="5890395" y="1893117"/>
            <a:chExt cx="3191461" cy="2261648"/>
          </a:xfrm>
        </p:grpSpPr>
        <p:sp>
          <p:nvSpPr>
            <p:cNvPr id="48" name="Rectangle 47"/>
            <p:cNvSpPr/>
            <p:nvPr/>
          </p:nvSpPr>
          <p:spPr>
            <a:xfrm>
              <a:off x="6200422" y="1893117"/>
              <a:ext cx="2881434" cy="2261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CO" sz="1600" dirty="0" smtClean="0"/>
                <a:t>-Minimizar impacto en terreno.</a:t>
              </a:r>
            </a:p>
            <a:p>
              <a:r>
                <a:rPr lang="es-CO" sz="1600" dirty="0" smtClean="0"/>
                <a:t>-Uso de materiales y productos no tóxicos.</a:t>
              </a:r>
            </a:p>
            <a:p>
              <a:r>
                <a:rPr lang="es-CO" sz="1600" dirty="0" smtClean="0"/>
                <a:t>-Gestión adecuada de residuos.</a:t>
              </a:r>
              <a:endParaRPr lang="es-CO" sz="1600" dirty="0"/>
            </a:p>
          </p:txBody>
        </p:sp>
        <p:sp>
          <p:nvSpPr>
            <p:cNvPr id="35" name="Rectangle 34"/>
            <p:cNvSpPr/>
            <p:nvPr/>
          </p:nvSpPr>
          <p:spPr>
            <a:xfrm>
              <a:off x="5898785" y="1915002"/>
              <a:ext cx="2880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29" name="Straight Connector 28"/>
            <p:cNvCxnSpPr/>
            <p:nvPr/>
          </p:nvCxnSpPr>
          <p:spPr>
            <a:xfrm>
              <a:off x="5890395" y="2703325"/>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880870" y="1913591"/>
            <a:ext cx="3200986" cy="2269749"/>
            <a:chOff x="5880870" y="1885016"/>
            <a:chExt cx="3200986" cy="2269749"/>
          </a:xfrm>
        </p:grpSpPr>
        <p:sp>
          <p:nvSpPr>
            <p:cNvPr id="45" name="Rectangle 44"/>
            <p:cNvSpPr/>
            <p:nvPr/>
          </p:nvSpPr>
          <p:spPr>
            <a:xfrm>
              <a:off x="6199812" y="1885016"/>
              <a:ext cx="2882044" cy="22697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CO" sz="1600" dirty="0" smtClean="0"/>
                <a:t>-</a:t>
              </a:r>
              <a:r>
                <a:rPr lang="es-CO" sz="1600" dirty="0" err="1" smtClean="0"/>
                <a:t>Reuso</a:t>
              </a:r>
              <a:r>
                <a:rPr lang="es-CO" sz="1600" dirty="0" smtClean="0"/>
                <a:t> y adaptación de edificaciones existentes.</a:t>
              </a:r>
            </a:p>
            <a:p>
              <a:r>
                <a:rPr lang="es-CO" sz="1600" dirty="0" smtClean="0"/>
                <a:t>-</a:t>
              </a:r>
              <a:r>
                <a:rPr lang="es-CO" sz="1600" dirty="0" err="1" smtClean="0"/>
                <a:t>Reuso</a:t>
              </a:r>
              <a:r>
                <a:rPr lang="es-CO" sz="1600" dirty="0" smtClean="0"/>
                <a:t> de materiales y componentes de construcción.</a:t>
              </a:r>
            </a:p>
            <a:p>
              <a:r>
                <a:rPr lang="es-CO" sz="1600" dirty="0" smtClean="0"/>
                <a:t>-Reciclaje de materiales.</a:t>
              </a:r>
              <a:endParaRPr lang="es-CO" sz="1600" dirty="0"/>
            </a:p>
          </p:txBody>
        </p:sp>
        <p:sp>
          <p:nvSpPr>
            <p:cNvPr id="36" name="Rectangle 35"/>
            <p:cNvSpPr/>
            <p:nvPr/>
          </p:nvSpPr>
          <p:spPr>
            <a:xfrm>
              <a:off x="5898785" y="2593167"/>
              <a:ext cx="2844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27" name="Straight Connector 26"/>
            <p:cNvCxnSpPr/>
            <p:nvPr/>
          </p:nvCxnSpPr>
          <p:spPr>
            <a:xfrm>
              <a:off x="5880870" y="3384355"/>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3167319" y="1672932"/>
            <a:ext cx="5976681" cy="2591496"/>
            <a:chOff x="3167319" y="1644357"/>
            <a:chExt cx="5976681" cy="2591496"/>
          </a:xfrm>
        </p:grpSpPr>
        <p:sp>
          <p:nvSpPr>
            <p:cNvPr id="77" name="Rectangle 76"/>
            <p:cNvSpPr/>
            <p:nvPr/>
          </p:nvSpPr>
          <p:spPr>
            <a:xfrm>
              <a:off x="3167319" y="1666581"/>
              <a:ext cx="5976681" cy="2569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54" name="Straight Connector 53"/>
            <p:cNvCxnSpPr/>
            <p:nvPr/>
          </p:nvCxnSpPr>
          <p:spPr>
            <a:xfrm>
              <a:off x="8794460" y="1666581"/>
              <a:ext cx="0" cy="190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569861" y="2064041"/>
              <a:ext cx="3103996" cy="287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Preservación condiciones naturales</a:t>
              </a:r>
              <a:endParaRPr lang="es-CO" sz="1600" dirty="0"/>
            </a:p>
          </p:txBody>
        </p:sp>
        <p:sp>
          <p:nvSpPr>
            <p:cNvPr id="65" name="Rectangle 64"/>
            <p:cNvSpPr/>
            <p:nvPr/>
          </p:nvSpPr>
          <p:spPr>
            <a:xfrm>
              <a:off x="5576079" y="2709995"/>
              <a:ext cx="3090218" cy="287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Conservación recursos culturales</a:t>
              </a:r>
              <a:endParaRPr lang="es-CO" sz="1600" dirty="0"/>
            </a:p>
          </p:txBody>
        </p:sp>
        <p:sp>
          <p:nvSpPr>
            <p:cNvPr id="64" name="Rectangle 63"/>
            <p:cNvSpPr/>
            <p:nvPr/>
          </p:nvSpPr>
          <p:spPr>
            <a:xfrm>
              <a:off x="5560469" y="3443911"/>
              <a:ext cx="3121437" cy="287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dirty="0" smtClean="0"/>
                <a:t>Protección de la salud y confort</a:t>
              </a:r>
              <a:endParaRPr lang="es-CO" sz="1600" dirty="0"/>
            </a:p>
          </p:txBody>
        </p:sp>
        <p:sp>
          <p:nvSpPr>
            <p:cNvPr id="78" name="TextBox 77"/>
            <p:cNvSpPr txBox="1"/>
            <p:nvPr/>
          </p:nvSpPr>
          <p:spPr>
            <a:xfrm>
              <a:off x="7984340" y="1644357"/>
              <a:ext cx="1095375" cy="276999"/>
            </a:xfrm>
            <a:prstGeom prst="rect">
              <a:avLst/>
            </a:prstGeom>
            <a:noFill/>
          </p:spPr>
          <p:txBody>
            <a:bodyPr wrap="square" rtlCol="0">
              <a:spAutoFit/>
            </a:bodyPr>
            <a:lstStyle/>
            <a:p>
              <a:r>
                <a:rPr lang="es-CO" sz="1200" b="1" dirty="0" smtClean="0"/>
                <a:t>Estrategias</a:t>
              </a:r>
              <a:endParaRPr lang="es-CO" sz="1200" b="1" dirty="0"/>
            </a:p>
          </p:txBody>
        </p:sp>
      </p:grpSp>
      <p:grpSp>
        <p:nvGrpSpPr>
          <p:cNvPr id="80" name="Group 79"/>
          <p:cNvGrpSpPr/>
          <p:nvPr/>
        </p:nvGrpSpPr>
        <p:grpSpPr>
          <a:xfrm>
            <a:off x="2110680" y="2081752"/>
            <a:ext cx="3459181" cy="1724236"/>
            <a:chOff x="2110680" y="2053177"/>
            <a:chExt cx="3459181" cy="1724236"/>
          </a:xfrm>
        </p:grpSpPr>
        <p:cxnSp>
          <p:nvCxnSpPr>
            <p:cNvPr id="28" name="Straight Connector 27"/>
            <p:cNvCxnSpPr/>
            <p:nvPr/>
          </p:nvCxnSpPr>
          <p:spPr>
            <a:xfrm>
              <a:off x="5245592" y="2223632"/>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110680" y="2053177"/>
              <a:ext cx="3129648" cy="17242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CO" sz="1600" dirty="0" smtClean="0"/>
                <a:t>-Respeto a condiciones topográficas (mínima intervención).</a:t>
              </a:r>
            </a:p>
            <a:p>
              <a:r>
                <a:rPr lang="es-CO" sz="1600" dirty="0" smtClean="0"/>
                <a:t>-Preservación del nivel freático.</a:t>
              </a:r>
            </a:p>
            <a:p>
              <a:r>
                <a:rPr lang="es-CO" sz="1600" dirty="0" smtClean="0"/>
                <a:t>-Preservación flora y fauna.</a:t>
              </a:r>
              <a:endParaRPr lang="es-CO" sz="1600" dirty="0"/>
            </a:p>
          </p:txBody>
        </p:sp>
      </p:grpSp>
      <p:grpSp>
        <p:nvGrpSpPr>
          <p:cNvPr id="81" name="Group 80"/>
          <p:cNvGrpSpPr/>
          <p:nvPr/>
        </p:nvGrpSpPr>
        <p:grpSpPr>
          <a:xfrm>
            <a:off x="2112410" y="2079317"/>
            <a:ext cx="3452187" cy="1726671"/>
            <a:chOff x="2112410" y="2050742"/>
            <a:chExt cx="3452187" cy="1726671"/>
          </a:xfrm>
        </p:grpSpPr>
        <p:sp>
          <p:nvSpPr>
            <p:cNvPr id="62" name="Rectangle 61"/>
            <p:cNvSpPr/>
            <p:nvPr/>
          </p:nvSpPr>
          <p:spPr>
            <a:xfrm>
              <a:off x="2112410" y="2053873"/>
              <a:ext cx="3120155" cy="17235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CO" sz="1600" dirty="0" smtClean="0"/>
                <a:t>-Conservación del contexto urbano.</a:t>
              </a:r>
            </a:p>
            <a:p>
              <a:r>
                <a:rPr lang="es-CO" sz="1600" dirty="0" smtClean="0"/>
                <a:t>-Preservación de edificaciones históricas (impacto entorno).</a:t>
              </a:r>
              <a:endParaRPr lang="es-CO" sz="1600" dirty="0"/>
            </a:p>
          </p:txBody>
        </p:sp>
        <p:cxnSp>
          <p:nvCxnSpPr>
            <p:cNvPr id="67" name="Straight Connector 66"/>
            <p:cNvCxnSpPr/>
            <p:nvPr/>
          </p:nvCxnSpPr>
          <p:spPr>
            <a:xfrm>
              <a:off x="5240328" y="2884098"/>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258462" y="2050742"/>
              <a:ext cx="3024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grpSp>
        <p:nvGrpSpPr>
          <p:cNvPr id="82" name="Group 81"/>
          <p:cNvGrpSpPr/>
          <p:nvPr/>
        </p:nvGrpSpPr>
        <p:grpSpPr>
          <a:xfrm>
            <a:off x="2125595" y="2073329"/>
            <a:ext cx="3447611" cy="1732659"/>
            <a:chOff x="2125595" y="2044754"/>
            <a:chExt cx="3447611" cy="1732659"/>
          </a:xfrm>
        </p:grpSpPr>
        <p:sp>
          <p:nvSpPr>
            <p:cNvPr id="46" name="Rectangle 45"/>
            <p:cNvSpPr/>
            <p:nvPr/>
          </p:nvSpPr>
          <p:spPr>
            <a:xfrm>
              <a:off x="2125595" y="2044754"/>
              <a:ext cx="3106648" cy="17326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CO" sz="1600" dirty="0" smtClean="0"/>
                <a:t>-Confort térmico.</a:t>
              </a:r>
            </a:p>
            <a:p>
              <a:r>
                <a:rPr lang="es-CO" sz="1600" dirty="0" smtClean="0"/>
                <a:t>-Iluminación natural.</a:t>
              </a:r>
            </a:p>
            <a:p>
              <a:r>
                <a:rPr lang="es-CO" sz="1600" dirty="0" smtClean="0"/>
                <a:t>-Ventilación natural.</a:t>
              </a:r>
            </a:p>
            <a:p>
              <a:r>
                <a:rPr lang="es-CO" sz="1600" dirty="0" smtClean="0"/>
                <a:t>-Confort acústico.</a:t>
              </a:r>
            </a:p>
            <a:p>
              <a:r>
                <a:rPr lang="es-CO" sz="1600" dirty="0" smtClean="0"/>
                <a:t>-Muebles y acabados no tóxicos</a:t>
              </a:r>
              <a:r>
                <a:rPr lang="es-CO" dirty="0" smtClean="0"/>
                <a:t>.</a:t>
              </a:r>
              <a:endParaRPr lang="es-CO" dirty="0"/>
            </a:p>
          </p:txBody>
        </p:sp>
        <p:cxnSp>
          <p:nvCxnSpPr>
            <p:cNvPr id="69" name="Straight Connector 68"/>
            <p:cNvCxnSpPr/>
            <p:nvPr/>
          </p:nvCxnSpPr>
          <p:spPr>
            <a:xfrm>
              <a:off x="5248937" y="3589764"/>
              <a:ext cx="32426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258462" y="2735906"/>
              <a:ext cx="302400" cy="29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pic>
        <p:nvPicPr>
          <p:cNvPr id="83" name="Picture 82"/>
          <p:cNvPicPr>
            <a:picLocks noChangeAspect="1"/>
          </p:cNvPicPr>
          <p:nvPr/>
        </p:nvPicPr>
        <p:blipFill>
          <a:blip r:embed="rId4"/>
          <a:stretch>
            <a:fillRect/>
          </a:stretch>
        </p:blipFill>
        <p:spPr>
          <a:xfrm>
            <a:off x="6332041" y="4456723"/>
            <a:ext cx="3260064" cy="769667"/>
          </a:xfrm>
          <a:prstGeom prst="rect">
            <a:avLst/>
          </a:prstGeom>
        </p:spPr>
      </p:pic>
      <p:pic>
        <p:nvPicPr>
          <p:cNvPr id="84" name="Picture 83"/>
          <p:cNvPicPr>
            <a:picLocks noChangeAspect="1"/>
          </p:cNvPicPr>
          <p:nvPr/>
        </p:nvPicPr>
        <p:blipFill>
          <a:blip r:embed="rId4"/>
          <a:stretch>
            <a:fillRect/>
          </a:stretch>
        </p:blipFill>
        <p:spPr>
          <a:xfrm>
            <a:off x="3076871" y="4466564"/>
            <a:ext cx="3260064" cy="769667"/>
          </a:xfrm>
          <a:prstGeom prst="rect">
            <a:avLst/>
          </a:prstGeom>
        </p:spPr>
      </p:pic>
      <p:pic>
        <p:nvPicPr>
          <p:cNvPr id="85" name="Picture 84"/>
          <p:cNvPicPr>
            <a:picLocks noChangeAspect="1"/>
          </p:cNvPicPr>
          <p:nvPr/>
        </p:nvPicPr>
        <p:blipFill rotWithShape="1">
          <a:blip r:embed="rId4"/>
          <a:srcRect l="4855" r="1"/>
          <a:stretch/>
        </p:blipFill>
        <p:spPr>
          <a:xfrm>
            <a:off x="-24882" y="4474124"/>
            <a:ext cx="3101753" cy="769667"/>
          </a:xfrm>
          <a:prstGeom prst="rect">
            <a:avLst/>
          </a:prstGeom>
        </p:spPr>
      </p:pic>
      <p:sp>
        <p:nvSpPr>
          <p:cNvPr id="14" name="CuadroTexto 1"/>
          <p:cNvSpPr txBox="1"/>
          <p:nvPr/>
        </p:nvSpPr>
        <p:spPr>
          <a:xfrm>
            <a:off x="922509" y="4496264"/>
            <a:ext cx="7743788" cy="246221"/>
          </a:xfrm>
          <a:prstGeom prst="rect">
            <a:avLst/>
          </a:prstGeom>
          <a:noFill/>
        </p:spPr>
        <p:txBody>
          <a:bodyPr wrap="square" rtlCol="0">
            <a:spAutoFit/>
          </a:bodyPr>
          <a:lstStyle/>
          <a:p>
            <a:r>
              <a:rPr lang="es-ES" sz="1000" dirty="0" smtClean="0">
                <a:cs typeface="Gotham"/>
              </a:rPr>
              <a:t>Fuente: </a:t>
            </a:r>
            <a:r>
              <a:rPr lang="en-GB" sz="1000" dirty="0" err="1" smtClean="0">
                <a:cs typeface="Gotham"/>
              </a:rPr>
              <a:t>Sev</a:t>
            </a:r>
            <a:r>
              <a:rPr lang="en-GB" sz="1000" dirty="0" smtClean="0">
                <a:cs typeface="Gotham"/>
              </a:rPr>
              <a:t>, A. Journal of sustainable development.</a:t>
            </a:r>
            <a:endParaRPr lang="es-ES" sz="1000" dirty="0">
              <a:cs typeface="Gotham"/>
            </a:endParaRPr>
          </a:p>
        </p:txBody>
      </p:sp>
    </p:spTree>
    <p:extLst>
      <p:ext uri="{BB962C8B-B14F-4D97-AF65-F5344CB8AC3E}">
        <p14:creationId xmlns:p14="http://schemas.microsoft.com/office/powerpoint/2010/main" xmlns="" val="18154282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18" grpId="0" animBg="1"/>
      <p:bldP spid="19"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08529" y="60000"/>
            <a:ext cx="5985334" cy="707886"/>
          </a:xfrm>
          <a:prstGeom prst="rect">
            <a:avLst/>
          </a:prstGeom>
          <a:noFill/>
        </p:spPr>
        <p:txBody>
          <a:bodyPr wrap="square" rtlCol="0">
            <a:spAutoFit/>
          </a:bodyPr>
          <a:lstStyle/>
          <a:p>
            <a:r>
              <a:rPr lang="es-ES" sz="2000" b="1" dirty="0" smtClean="0">
                <a:solidFill>
                  <a:srgbClr val="0454A4"/>
                </a:solidFill>
                <a:latin typeface="Gotham"/>
                <a:cs typeface="Gotham"/>
              </a:rPr>
              <a:t>Ahora bien, no hay que empezar desde cero…. </a:t>
            </a:r>
          </a:p>
          <a:p>
            <a:r>
              <a:rPr lang="es-ES" sz="2000" b="1" dirty="0" smtClean="0">
                <a:solidFill>
                  <a:srgbClr val="0454A4"/>
                </a:solidFill>
                <a:latin typeface="Gotham"/>
                <a:cs typeface="Gotham"/>
              </a:rPr>
              <a:t>en Colombia tenemos avances importantes!</a:t>
            </a:r>
            <a:endParaRPr lang="es-ES" sz="2000" b="1" dirty="0">
              <a:solidFill>
                <a:srgbClr val="0454A4"/>
              </a:solidFill>
              <a:latin typeface="Gotham"/>
              <a:cs typeface="Gotham"/>
            </a:endParaRPr>
          </a:p>
        </p:txBody>
      </p:sp>
      <p:sp>
        <p:nvSpPr>
          <p:cNvPr id="3" name="CuadroTexto 1"/>
          <p:cNvSpPr txBox="1"/>
          <p:nvPr/>
        </p:nvSpPr>
        <p:spPr>
          <a:xfrm>
            <a:off x="490166" y="1071934"/>
            <a:ext cx="5582157" cy="338554"/>
          </a:xfrm>
          <a:prstGeom prst="rect">
            <a:avLst/>
          </a:prstGeom>
          <a:noFill/>
        </p:spPr>
        <p:txBody>
          <a:bodyPr wrap="square" rtlCol="0">
            <a:spAutoFit/>
          </a:bodyPr>
          <a:lstStyle/>
          <a:p>
            <a:r>
              <a:rPr lang="es-ES" sz="1600" b="1" dirty="0" smtClean="0">
                <a:latin typeface="Gotham"/>
                <a:cs typeface="Gotham"/>
              </a:rPr>
              <a:t>Caso:</a:t>
            </a:r>
          </a:p>
        </p:txBody>
      </p:sp>
      <p:pic>
        <p:nvPicPr>
          <p:cNvPr id="16" name="Picture 15"/>
          <p:cNvPicPr>
            <a:picLocks noChangeAspect="1"/>
          </p:cNvPicPr>
          <p:nvPr/>
        </p:nvPicPr>
        <p:blipFill>
          <a:blip r:embed="rId4"/>
          <a:stretch>
            <a:fillRect/>
          </a:stretch>
        </p:blipFill>
        <p:spPr>
          <a:xfrm>
            <a:off x="1168709" y="767886"/>
            <a:ext cx="1814188" cy="849602"/>
          </a:xfrm>
          <a:prstGeom prst="rect">
            <a:avLst/>
          </a:prstGeom>
        </p:spPr>
      </p:pic>
      <p:sp>
        <p:nvSpPr>
          <p:cNvPr id="17" name="TextBox 16"/>
          <p:cNvSpPr txBox="1"/>
          <p:nvPr/>
        </p:nvSpPr>
        <p:spPr>
          <a:xfrm>
            <a:off x="0" y="1701763"/>
            <a:ext cx="4323425" cy="307777"/>
          </a:xfrm>
          <a:prstGeom prst="rect">
            <a:avLst/>
          </a:prstGeom>
          <a:noFill/>
        </p:spPr>
        <p:txBody>
          <a:bodyPr wrap="square" rtlCol="0">
            <a:spAutoFit/>
          </a:bodyPr>
          <a:lstStyle/>
          <a:p>
            <a:pPr algn="ctr"/>
            <a:r>
              <a:rPr lang="es-CO" sz="1400" b="1" dirty="0" smtClean="0"/>
              <a:t>Estadísticas LEED en Latinoamérica</a:t>
            </a:r>
            <a:endParaRPr lang="es-CO" sz="1400" b="1" dirty="0"/>
          </a:p>
        </p:txBody>
      </p:sp>
      <p:pic>
        <p:nvPicPr>
          <p:cNvPr id="18" name="Picture 17"/>
          <p:cNvPicPr>
            <a:picLocks noChangeAspect="1"/>
          </p:cNvPicPr>
          <p:nvPr/>
        </p:nvPicPr>
        <p:blipFill>
          <a:blip r:embed="rId5"/>
          <a:stretch>
            <a:fillRect/>
          </a:stretch>
        </p:blipFill>
        <p:spPr>
          <a:xfrm>
            <a:off x="4039339" y="1496305"/>
            <a:ext cx="5127069" cy="3647195"/>
          </a:xfrm>
          <a:prstGeom prst="rect">
            <a:avLst/>
          </a:prstGeom>
        </p:spPr>
      </p:pic>
      <p:sp>
        <p:nvSpPr>
          <p:cNvPr id="19" name="CuadroTexto 1"/>
          <p:cNvSpPr txBox="1"/>
          <p:nvPr/>
        </p:nvSpPr>
        <p:spPr>
          <a:xfrm>
            <a:off x="-77706" y="4955346"/>
            <a:ext cx="7743788" cy="246221"/>
          </a:xfrm>
          <a:prstGeom prst="rect">
            <a:avLst/>
          </a:prstGeom>
          <a:noFill/>
        </p:spPr>
        <p:txBody>
          <a:bodyPr wrap="square" rtlCol="0">
            <a:spAutoFit/>
          </a:bodyPr>
          <a:lstStyle/>
          <a:p>
            <a:r>
              <a:rPr lang="es-ES" sz="1000" dirty="0" smtClean="0">
                <a:cs typeface="Gotham"/>
              </a:rPr>
              <a:t>Fuente: </a:t>
            </a:r>
            <a:r>
              <a:rPr lang="en-GB" sz="1000" dirty="0" smtClean="0">
                <a:cs typeface="Gotham"/>
              </a:rPr>
              <a:t>CCCS</a:t>
            </a:r>
            <a:endParaRPr lang="es-ES" sz="1000" dirty="0">
              <a:cs typeface="Gotham"/>
            </a:endParaRPr>
          </a:p>
        </p:txBody>
      </p:sp>
      <p:pic>
        <p:nvPicPr>
          <p:cNvPr id="21" name="Picture 20"/>
          <p:cNvPicPr>
            <a:picLocks noChangeAspect="1"/>
          </p:cNvPicPr>
          <p:nvPr/>
        </p:nvPicPr>
        <p:blipFill>
          <a:blip r:embed="rId6"/>
          <a:stretch>
            <a:fillRect/>
          </a:stretch>
        </p:blipFill>
        <p:spPr>
          <a:xfrm>
            <a:off x="0" y="1959151"/>
            <a:ext cx="3954001" cy="2789195"/>
          </a:xfrm>
          <a:prstGeom prst="rect">
            <a:avLst/>
          </a:prstGeom>
        </p:spPr>
      </p:pic>
      <p:sp>
        <p:nvSpPr>
          <p:cNvPr id="22" name="TextBox 21"/>
          <p:cNvSpPr txBox="1"/>
          <p:nvPr/>
        </p:nvSpPr>
        <p:spPr>
          <a:xfrm>
            <a:off x="3995948" y="1168315"/>
            <a:ext cx="4323425" cy="369332"/>
          </a:xfrm>
          <a:prstGeom prst="rect">
            <a:avLst/>
          </a:prstGeom>
          <a:noFill/>
        </p:spPr>
        <p:txBody>
          <a:bodyPr wrap="square" rtlCol="0">
            <a:spAutoFit/>
          </a:bodyPr>
          <a:lstStyle/>
          <a:p>
            <a:r>
              <a:rPr lang="es-CO" dirty="0" smtClean="0"/>
              <a:t>LEED en Colombia</a:t>
            </a:r>
            <a:endParaRPr lang="es-CO" dirty="0"/>
          </a:p>
        </p:txBody>
      </p:sp>
      <p:sp>
        <p:nvSpPr>
          <p:cNvPr id="23" name="TextBox 22"/>
          <p:cNvSpPr txBox="1"/>
          <p:nvPr/>
        </p:nvSpPr>
        <p:spPr>
          <a:xfrm>
            <a:off x="-1" y="4625370"/>
            <a:ext cx="4323425" cy="276999"/>
          </a:xfrm>
          <a:prstGeom prst="rect">
            <a:avLst/>
          </a:prstGeom>
          <a:noFill/>
        </p:spPr>
        <p:txBody>
          <a:bodyPr wrap="square" rtlCol="0">
            <a:spAutoFit/>
          </a:bodyPr>
          <a:lstStyle/>
          <a:p>
            <a:pPr algn="ctr"/>
            <a:r>
              <a:rPr lang="es-CO" sz="1200" b="1" dirty="0" smtClean="0">
                <a:solidFill>
                  <a:schemeClr val="bg1">
                    <a:lumMod val="50000"/>
                  </a:schemeClr>
                </a:solidFill>
              </a:rPr>
              <a:t>No de proyectos</a:t>
            </a:r>
            <a:endParaRPr lang="es-CO" sz="1400" b="1" dirty="0">
              <a:solidFill>
                <a:schemeClr val="bg1">
                  <a:lumMod val="50000"/>
                </a:schemeClr>
              </a:solidFill>
            </a:endParaRPr>
          </a:p>
        </p:txBody>
      </p:sp>
    </p:spTree>
    <p:extLst>
      <p:ext uri="{BB962C8B-B14F-4D97-AF65-F5344CB8AC3E}">
        <p14:creationId xmlns:p14="http://schemas.microsoft.com/office/powerpoint/2010/main" xmlns="" val="8329412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08529" y="60000"/>
            <a:ext cx="5985334" cy="707886"/>
          </a:xfrm>
          <a:prstGeom prst="rect">
            <a:avLst/>
          </a:prstGeom>
          <a:noFill/>
        </p:spPr>
        <p:txBody>
          <a:bodyPr wrap="square" rtlCol="0">
            <a:spAutoFit/>
          </a:bodyPr>
          <a:lstStyle/>
          <a:p>
            <a:r>
              <a:rPr lang="es-ES" sz="2000" b="1" dirty="0" smtClean="0">
                <a:solidFill>
                  <a:srgbClr val="0454A4"/>
                </a:solidFill>
                <a:latin typeface="Gotham"/>
                <a:cs typeface="Gotham"/>
              </a:rPr>
              <a:t>Ahora bien, no hay que empezar desde cero…. </a:t>
            </a:r>
          </a:p>
          <a:p>
            <a:r>
              <a:rPr lang="es-ES" sz="2000" b="1" dirty="0" smtClean="0">
                <a:solidFill>
                  <a:srgbClr val="0454A4"/>
                </a:solidFill>
                <a:latin typeface="Gotham"/>
                <a:cs typeface="Gotham"/>
              </a:rPr>
              <a:t>en Colombia tenemos avances importantes!</a:t>
            </a:r>
            <a:endParaRPr lang="es-ES" sz="2000" b="1" dirty="0">
              <a:solidFill>
                <a:srgbClr val="0454A4"/>
              </a:solidFill>
              <a:latin typeface="Gotham"/>
              <a:cs typeface="Gotham"/>
            </a:endParaRPr>
          </a:p>
        </p:txBody>
      </p:sp>
      <p:sp>
        <p:nvSpPr>
          <p:cNvPr id="3" name="CuadroTexto 1"/>
          <p:cNvSpPr txBox="1"/>
          <p:nvPr/>
        </p:nvSpPr>
        <p:spPr>
          <a:xfrm>
            <a:off x="490166" y="843774"/>
            <a:ext cx="5582157" cy="584775"/>
          </a:xfrm>
          <a:prstGeom prst="rect">
            <a:avLst/>
          </a:prstGeom>
          <a:noFill/>
        </p:spPr>
        <p:txBody>
          <a:bodyPr wrap="square" rtlCol="0">
            <a:spAutoFit/>
          </a:bodyPr>
          <a:lstStyle/>
          <a:p>
            <a:r>
              <a:rPr lang="es-ES" sz="1600" b="1" dirty="0" smtClean="0">
                <a:latin typeface="Gotham"/>
                <a:cs typeface="Gotham"/>
              </a:rPr>
              <a:t>Caso:                   especializada en operación de sistemas sostenibles de agua, energía y residuos.</a:t>
            </a:r>
          </a:p>
        </p:txBody>
      </p:sp>
      <p:pic>
        <p:nvPicPr>
          <p:cNvPr id="7" name="Picture 6"/>
          <p:cNvPicPr>
            <a:picLocks noChangeAspect="1"/>
          </p:cNvPicPr>
          <p:nvPr/>
        </p:nvPicPr>
        <p:blipFill>
          <a:blip r:embed="rId3"/>
          <a:stretch>
            <a:fillRect/>
          </a:stretch>
        </p:blipFill>
        <p:spPr>
          <a:xfrm>
            <a:off x="6218027" y="3176670"/>
            <a:ext cx="2895677" cy="1930451"/>
          </a:xfrm>
          <a:prstGeom prst="rect">
            <a:avLst/>
          </a:prstGeom>
        </p:spPr>
      </p:pic>
      <p:sp>
        <p:nvSpPr>
          <p:cNvPr id="8" name="Rectangle 7"/>
          <p:cNvSpPr/>
          <p:nvPr/>
        </p:nvSpPr>
        <p:spPr>
          <a:xfrm>
            <a:off x="6347534" y="0"/>
            <a:ext cx="2689934" cy="1241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4" name="Picture 3"/>
          <p:cNvPicPr>
            <a:picLocks noChangeAspect="1"/>
          </p:cNvPicPr>
          <p:nvPr/>
        </p:nvPicPr>
        <p:blipFill rotWithShape="1">
          <a:blip r:embed="rId4"/>
          <a:srcRect l="2348" t="3181" r="3363" b="45434"/>
          <a:stretch/>
        </p:blipFill>
        <p:spPr>
          <a:xfrm>
            <a:off x="6510082" y="1106440"/>
            <a:ext cx="2175029" cy="1370881"/>
          </a:xfrm>
          <a:prstGeom prst="rect">
            <a:avLst/>
          </a:prstGeom>
        </p:spPr>
      </p:pic>
      <p:sp>
        <p:nvSpPr>
          <p:cNvPr id="5" name="CuadroTexto 1"/>
          <p:cNvSpPr txBox="1"/>
          <p:nvPr/>
        </p:nvSpPr>
        <p:spPr>
          <a:xfrm>
            <a:off x="6140594" y="767886"/>
            <a:ext cx="3050545" cy="338554"/>
          </a:xfrm>
          <a:prstGeom prst="rect">
            <a:avLst/>
          </a:prstGeom>
          <a:noFill/>
        </p:spPr>
        <p:txBody>
          <a:bodyPr wrap="square" rtlCol="0">
            <a:spAutoFit/>
          </a:bodyPr>
          <a:lstStyle/>
          <a:p>
            <a:r>
              <a:rPr lang="es-ES" sz="1600" b="1" dirty="0" smtClean="0">
                <a:latin typeface="Gotham"/>
                <a:cs typeface="Gotham"/>
              </a:rPr>
              <a:t>Proyecto Ciudadela </a:t>
            </a:r>
            <a:r>
              <a:rPr lang="es-ES" sz="1600" b="1" dirty="0" err="1" smtClean="0">
                <a:latin typeface="Gotham"/>
                <a:cs typeface="Gotham"/>
              </a:rPr>
              <a:t>Maiporé</a:t>
            </a:r>
            <a:endParaRPr lang="es-ES" sz="1600" b="1" dirty="0" smtClean="0">
              <a:latin typeface="Gotham"/>
              <a:cs typeface="Gotham"/>
            </a:endParaRPr>
          </a:p>
        </p:txBody>
      </p:sp>
      <p:sp>
        <p:nvSpPr>
          <p:cNvPr id="6" name="CuadroTexto 1"/>
          <p:cNvSpPr txBox="1"/>
          <p:nvPr/>
        </p:nvSpPr>
        <p:spPr>
          <a:xfrm>
            <a:off x="6072323" y="2477321"/>
            <a:ext cx="3050545" cy="630942"/>
          </a:xfrm>
          <a:prstGeom prst="rect">
            <a:avLst/>
          </a:prstGeom>
          <a:noFill/>
        </p:spPr>
        <p:txBody>
          <a:bodyPr wrap="square" rtlCol="0">
            <a:spAutoFit/>
          </a:bodyPr>
          <a:lstStyle/>
          <a:p>
            <a:pPr algn="ctr">
              <a:lnSpc>
                <a:spcPts val="1400"/>
              </a:lnSpc>
            </a:pPr>
            <a:r>
              <a:rPr lang="es-ES" sz="1400" b="1" dirty="0" smtClean="0">
                <a:latin typeface="Gotham"/>
                <a:cs typeface="Gotham"/>
              </a:rPr>
              <a:t>Municipio de Soacha</a:t>
            </a:r>
          </a:p>
          <a:p>
            <a:pPr algn="ctr">
              <a:lnSpc>
                <a:spcPts val="1400"/>
              </a:lnSpc>
            </a:pPr>
            <a:r>
              <a:rPr lang="es-ES" sz="1400" b="1" dirty="0" smtClean="0">
                <a:latin typeface="Gotham"/>
                <a:cs typeface="Gotham"/>
              </a:rPr>
              <a:t>180 hectáreas</a:t>
            </a:r>
          </a:p>
          <a:p>
            <a:pPr algn="ctr">
              <a:lnSpc>
                <a:spcPts val="1400"/>
              </a:lnSpc>
            </a:pPr>
            <a:r>
              <a:rPr lang="es-ES" sz="1400" b="1" dirty="0" smtClean="0">
                <a:latin typeface="Gotham"/>
                <a:cs typeface="Gotham"/>
              </a:rPr>
              <a:t>18mil unidades</a:t>
            </a:r>
          </a:p>
        </p:txBody>
      </p:sp>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1176338" y="701772"/>
            <a:ext cx="998692" cy="539439"/>
          </a:xfrm>
          <a:prstGeom prst="rect">
            <a:avLst/>
          </a:prstGeom>
        </p:spPr>
      </p:pic>
      <p:pic>
        <p:nvPicPr>
          <p:cNvPr id="10" name="Picture 9"/>
          <p:cNvPicPr>
            <a:picLocks noChangeAspect="1"/>
          </p:cNvPicPr>
          <p:nvPr/>
        </p:nvPicPr>
        <p:blipFill>
          <a:blip r:embed="rId6"/>
          <a:stretch>
            <a:fillRect/>
          </a:stretch>
        </p:blipFill>
        <p:spPr>
          <a:xfrm>
            <a:off x="7618381" y="12964"/>
            <a:ext cx="1525619" cy="706182"/>
          </a:xfrm>
          <a:prstGeom prst="rect">
            <a:avLst/>
          </a:prstGeom>
        </p:spPr>
      </p:pic>
      <p:pic>
        <p:nvPicPr>
          <p:cNvPr id="11" name="Picture 10"/>
          <p:cNvPicPr>
            <a:picLocks noChangeAspect="1"/>
          </p:cNvPicPr>
          <p:nvPr/>
        </p:nvPicPr>
        <p:blipFill>
          <a:blip r:embed="rId7"/>
          <a:stretch>
            <a:fillRect/>
          </a:stretch>
        </p:blipFill>
        <p:spPr>
          <a:xfrm>
            <a:off x="583434" y="1648226"/>
            <a:ext cx="2697810" cy="1134154"/>
          </a:xfrm>
          <a:prstGeom prst="rect">
            <a:avLst/>
          </a:prstGeom>
        </p:spPr>
      </p:pic>
      <p:pic>
        <p:nvPicPr>
          <p:cNvPr id="12" name="Picture 11"/>
          <p:cNvPicPr>
            <a:picLocks noChangeAspect="1"/>
          </p:cNvPicPr>
          <p:nvPr/>
        </p:nvPicPr>
        <p:blipFill>
          <a:blip r:embed="rId8"/>
          <a:stretch>
            <a:fillRect/>
          </a:stretch>
        </p:blipFill>
        <p:spPr>
          <a:xfrm>
            <a:off x="3443792" y="1688143"/>
            <a:ext cx="2628531" cy="1104649"/>
          </a:xfrm>
          <a:prstGeom prst="rect">
            <a:avLst/>
          </a:prstGeom>
        </p:spPr>
      </p:pic>
      <p:pic>
        <p:nvPicPr>
          <p:cNvPr id="13" name="Picture 12"/>
          <p:cNvPicPr>
            <a:picLocks noChangeAspect="1"/>
          </p:cNvPicPr>
          <p:nvPr/>
        </p:nvPicPr>
        <p:blipFill>
          <a:blip r:embed="rId9"/>
          <a:stretch>
            <a:fillRect/>
          </a:stretch>
        </p:blipFill>
        <p:spPr>
          <a:xfrm>
            <a:off x="627755" y="3094027"/>
            <a:ext cx="1240980" cy="848783"/>
          </a:xfrm>
          <a:prstGeom prst="rect">
            <a:avLst/>
          </a:prstGeom>
        </p:spPr>
      </p:pic>
      <p:pic>
        <p:nvPicPr>
          <p:cNvPr id="15" name="Picture 14"/>
          <p:cNvPicPr>
            <a:picLocks noChangeAspect="1"/>
          </p:cNvPicPr>
          <p:nvPr/>
        </p:nvPicPr>
        <p:blipFill>
          <a:blip r:embed="rId10"/>
          <a:stretch>
            <a:fillRect/>
          </a:stretch>
        </p:blipFill>
        <p:spPr>
          <a:xfrm>
            <a:off x="3830643" y="3052386"/>
            <a:ext cx="2262674" cy="1310588"/>
          </a:xfrm>
          <a:prstGeom prst="rect">
            <a:avLst/>
          </a:prstGeom>
        </p:spPr>
      </p:pic>
      <p:pic>
        <p:nvPicPr>
          <p:cNvPr id="16" name="Picture 15"/>
          <p:cNvPicPr>
            <a:picLocks noChangeAspect="1"/>
          </p:cNvPicPr>
          <p:nvPr/>
        </p:nvPicPr>
        <p:blipFill>
          <a:blip r:embed="rId11"/>
          <a:stretch>
            <a:fillRect/>
          </a:stretch>
        </p:blipFill>
        <p:spPr>
          <a:xfrm>
            <a:off x="490166" y="4029520"/>
            <a:ext cx="2478198" cy="1015457"/>
          </a:xfrm>
          <a:prstGeom prst="rect">
            <a:avLst/>
          </a:prstGeom>
        </p:spPr>
      </p:pic>
      <p:pic>
        <p:nvPicPr>
          <p:cNvPr id="14" name="Picture 13"/>
          <p:cNvPicPr>
            <a:picLocks noChangeAspect="1"/>
          </p:cNvPicPr>
          <p:nvPr/>
        </p:nvPicPr>
        <p:blipFill>
          <a:blip r:embed="rId12"/>
          <a:stretch>
            <a:fillRect/>
          </a:stretch>
        </p:blipFill>
        <p:spPr>
          <a:xfrm>
            <a:off x="2175030" y="2869090"/>
            <a:ext cx="1590952" cy="1227306"/>
          </a:xfrm>
          <a:prstGeom prst="rect">
            <a:avLst/>
          </a:prstGeom>
        </p:spPr>
      </p:pic>
    </p:spTree>
    <p:extLst>
      <p:ext uri="{BB962C8B-B14F-4D97-AF65-F5344CB8AC3E}">
        <p14:creationId xmlns:p14="http://schemas.microsoft.com/office/powerpoint/2010/main" xmlns="" val="314024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561</TotalTime>
  <Words>1545</Words>
  <Application>Microsoft Office PowerPoint</Application>
  <PresentationFormat>Presentación en pantalla (16:9)</PresentationFormat>
  <Paragraphs>229</Paragraphs>
  <Slides>14</Slides>
  <Notes>7</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Hernando Jose</cp:lastModifiedBy>
  <cp:revision>103</cp:revision>
  <dcterms:created xsi:type="dcterms:W3CDTF">2010-04-12T23:12:02Z</dcterms:created>
  <dcterms:modified xsi:type="dcterms:W3CDTF">2018-03-16T01:45:55Z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