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notesSlides/notesSlide11.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30.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handoutMasterIdLst>
    <p:handoutMasterId r:id="rId23"/>
  </p:handoutMasterIdLst>
  <p:sldIdLst>
    <p:sldId id="1004" r:id="rId2"/>
    <p:sldId id="1005" r:id="rId3"/>
    <p:sldId id="1006" r:id="rId4"/>
    <p:sldId id="1007" r:id="rId5"/>
    <p:sldId id="1008" r:id="rId6"/>
    <p:sldId id="1009" r:id="rId7"/>
    <p:sldId id="1010" r:id="rId8"/>
    <p:sldId id="1017" r:id="rId9"/>
    <p:sldId id="1018" r:id="rId10"/>
    <p:sldId id="1020" r:id="rId11"/>
    <p:sldId id="1021" r:id="rId12"/>
    <p:sldId id="1022" r:id="rId13"/>
    <p:sldId id="1023" r:id="rId14"/>
    <p:sldId id="1024" r:id="rId15"/>
    <p:sldId id="1025" r:id="rId16"/>
    <p:sldId id="1026" r:id="rId17"/>
    <p:sldId id="1027" r:id="rId18"/>
    <p:sldId id="1028" r:id="rId19"/>
    <p:sldId id="1029" r:id="rId20"/>
    <p:sldId id="956" r:id="rId21"/>
  </p:sldIdLst>
  <p:sldSz cx="12192000" cy="6858000"/>
  <p:notesSz cx="6858000" cy="915352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6743" userDrawn="1">
          <p15:clr>
            <a:srgbClr val="A4A3A4"/>
          </p15:clr>
        </p15:guide>
        <p15:guide id="3"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66"/>
    <a:srgbClr val="FF6600"/>
    <a:srgbClr val="009999"/>
    <a:srgbClr val="009900"/>
    <a:srgbClr val="E46C0A"/>
    <a:srgbClr val="003366"/>
    <a:srgbClr val="D60093"/>
    <a:srgbClr val="9900F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1098" autoAdjust="0"/>
  </p:normalViewPr>
  <p:slideViewPr>
    <p:cSldViewPr showGuides="1">
      <p:cViewPr varScale="1">
        <p:scale>
          <a:sx n="69" d="100"/>
          <a:sy n="69" d="100"/>
        </p:scale>
        <p:origin x="1178" y="38"/>
      </p:cViewPr>
      <p:guideLst>
        <p:guide orient="horz" pos="1525"/>
        <p:guide pos="6743"/>
        <p:guide orient="horz" pos="3838"/>
      </p:guideLst>
    </p:cSldViewPr>
  </p:slideViewPr>
  <p:notesTextViewPr>
    <p:cViewPr>
      <p:scale>
        <a:sx n="1" d="1"/>
        <a:sy n="1" d="1"/>
      </p:scale>
      <p:origin x="0" y="0"/>
    </p:cViewPr>
  </p:notesTextViewPr>
  <p:sorterViewPr>
    <p:cViewPr>
      <p:scale>
        <a:sx n="100" d="100"/>
        <a:sy n="100" d="100"/>
      </p:scale>
      <p:origin x="0" y="283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BERTO%20ISAZA\Documents\AA%20Computador%202.018%20Marzo%209\Estudio%20Demanda%20Asobancaria\2017\Entregas\Resumen%20Datos%20Historicos%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lejandro%20Forero\Desktop\Estudio%20de%20DEmanda%202017\Copia%20de%20Graficos%20historicos%20principales%20variables%20Vis%20y%20No%20v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2" Type="http://schemas.openxmlformats.org/officeDocument/2006/relationships/oleObject" Target="file:///C:\Users\ALBERTO%20ISAZA\Documents\AA%20Computador%202.018%20Marzo%209\Estudio%20Demanda%20Asobancaria\2017\Entregas\Graficas%20balances%20E%20Demanda%202017.xlsx" TargetMode="External"/><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LBERTO%20ISAZA\Documents\AA%20Computador%202.018%20Marzo%209\Estudio%20Demanda%20Asobancaria\2017\Entregas\Graficos%20historicos%20principales%20variables%20Vis%20y%20No%20vis.xlsx" TargetMode="External"/><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8.xml.rels><?xml version="1.0" encoding="UTF-8" standalone="yes"?>
<Relationships xmlns="http://schemas.openxmlformats.org/package/2006/relationships"><Relationship Id="rId3" Type="http://schemas.openxmlformats.org/officeDocument/2006/relationships/oleObject" Target="file:///C:\Users\Alejandro%20Forero\Desktop\Estudio%20de%20DEmanda%202017\Copia%20de%20Graficos%20historicos%20principales%20variables%20Vis%20y%20No%20vis.xlsx" TargetMode="External"/><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lejandro%20Forero\Desktop\Estudio%20de%20DEmanda%202017\Copia%20de%20Graficos%20historicos%20principales%20variables%20Vis%20y%20No%20vis.xlsx" TargetMode="External"/><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LBERTO%20ISAZA\Documents\AA%20Computador%202.018%20Marzo%209\Estudio%20Demanda%20Asobancaria\2017\Entregas\Graficos%20historicos%20principales%20variables%20Vis%20y%20No%20vi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mandaHG\Documents\Amanda\Archivos%20Trabajo\Informes\INF.%20GENERAL%20PROYECTOS\2018\Marzo%202018\Presentaci&#243;n%20Asobancaria\Graficos%20historicos%20principales%20variables%20Vis%20y%20No%20vi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jandro%20Forero\Desktop\Estudio%20de%20DEmanda%202017\Copia%20de%20Graficos%20historicos%20principales%20variables%20Vis%20y%20No%20vi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Compradores de 1 y 2 alcobas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6.6580927384076991E-2"/>
          <c:y val="0.17055333511818252"/>
          <c:w val="0.90286351706036749"/>
          <c:h val="0.68859433565363726"/>
        </c:manualLayout>
      </c:layout>
      <c:lineChart>
        <c:grouping val="standard"/>
        <c:varyColors val="0"/>
        <c:ser>
          <c:idx val="0"/>
          <c:order val="0"/>
          <c:tx>
            <c:strRef>
              <c:f>'[Resumen Datos Historicos 2017.xlsx]Perfil Comprador'!$A$18</c:f>
              <c:strCache>
                <c:ptCount val="1"/>
                <c:pt idx="0">
                  <c:v>% 1 y 2</c:v>
                </c:pt>
              </c:strCache>
            </c:strRef>
          </c:tx>
          <c:spPr>
            <a:ln w="28575" cap="rnd">
              <a:solidFill>
                <a:schemeClr val="accent1"/>
              </a:solidFill>
              <a:round/>
            </a:ln>
            <a:effectLst/>
          </c:spPr>
          <c:marker>
            <c:symbol val="none"/>
          </c:marker>
          <c:cat>
            <c:strRef>
              <c:f>'[Resumen Datos Historicos 2017.xlsx]Perfil Comprador'!$C$17:$N$17</c:f>
              <c:strCach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strCache>
            </c:strRef>
          </c:cat>
          <c:val>
            <c:numRef>
              <c:f>'[Resumen Datos Historicos 2017.xlsx]Perfil Comprador'!$C$18:$N$18</c:f>
              <c:numCache>
                <c:formatCode>General</c:formatCode>
                <c:ptCount val="12"/>
                <c:pt idx="0">
                  <c:v>35</c:v>
                </c:pt>
                <c:pt idx="1">
                  <c:v>36</c:v>
                </c:pt>
                <c:pt idx="2">
                  <c:v>33</c:v>
                </c:pt>
                <c:pt idx="3">
                  <c:v>40</c:v>
                </c:pt>
                <c:pt idx="4">
                  <c:v>39</c:v>
                </c:pt>
                <c:pt idx="5">
                  <c:v>35</c:v>
                </c:pt>
                <c:pt idx="6">
                  <c:v>38</c:v>
                </c:pt>
                <c:pt idx="7">
                  <c:v>43</c:v>
                </c:pt>
                <c:pt idx="8">
                  <c:v>39</c:v>
                </c:pt>
                <c:pt idx="9">
                  <c:v>42</c:v>
                </c:pt>
                <c:pt idx="10">
                  <c:v>39</c:v>
                </c:pt>
                <c:pt idx="11">
                  <c:v>43</c:v>
                </c:pt>
              </c:numCache>
            </c:numRef>
          </c:val>
          <c:smooth val="0"/>
          <c:extLst>
            <c:ext xmlns:c16="http://schemas.microsoft.com/office/drawing/2014/chart" uri="{C3380CC4-5D6E-409C-BE32-E72D297353CC}">
              <c16:uniqueId val="{00000000-BD4A-4B91-AD1E-CF51C6B63D60}"/>
            </c:ext>
          </c:extLst>
        </c:ser>
        <c:dLbls>
          <c:showLegendKey val="0"/>
          <c:showVal val="0"/>
          <c:showCatName val="0"/>
          <c:showSerName val="0"/>
          <c:showPercent val="0"/>
          <c:showBubbleSize val="0"/>
        </c:dLbls>
        <c:smooth val="0"/>
        <c:axId val="689669504"/>
        <c:axId val="689662944"/>
      </c:lineChart>
      <c:catAx>
        <c:axId val="68966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9662944"/>
        <c:crosses val="autoZero"/>
        <c:auto val="1"/>
        <c:lblAlgn val="ctr"/>
        <c:lblOffset val="100"/>
        <c:noMultiLvlLbl val="0"/>
      </c:catAx>
      <c:valAx>
        <c:axId val="689662944"/>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966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4815920827954"/>
          <c:y val="7.5123407063148837E-2"/>
          <c:w val="0.77971856411044271"/>
          <c:h val="0.91609862014765042"/>
        </c:manualLayout>
      </c:layout>
      <c:barChart>
        <c:barDir val="bar"/>
        <c:grouping val="clustered"/>
        <c:varyColors val="0"/>
        <c:ser>
          <c:idx val="0"/>
          <c:order val="0"/>
          <c:tx>
            <c:strRef>
              <c:f>Sheet1!$B$1</c:f>
              <c:strCache>
                <c:ptCount val="1"/>
                <c:pt idx="0">
                  <c:v>Vehículo particular</c:v>
                </c:pt>
              </c:strCache>
            </c:strRef>
          </c:tx>
          <c:spPr>
            <a:solidFill>
              <a:srgbClr val="FFC000"/>
            </a:solidFill>
            <a:ln w="18851">
              <a:noFill/>
            </a:ln>
          </c:spPr>
          <c:invertIfNegative val="0"/>
          <c:dLbls>
            <c:dLbl>
              <c:idx val="0"/>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4B49-478B-BE13-8AB0662CA85D}"/>
                </c:ext>
              </c:extLst>
            </c:dLbl>
            <c:dLbl>
              <c:idx val="1"/>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4B49-478B-BE13-8AB0662CA85D}"/>
                </c:ext>
              </c:extLst>
            </c:dLbl>
            <c:dLbl>
              <c:idx val="2"/>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4B49-478B-BE13-8AB0662CA85D}"/>
                </c:ext>
              </c:extLst>
            </c:dLbl>
            <c:dLbl>
              <c:idx val="3"/>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4B49-478B-BE13-8AB0662CA85D}"/>
                </c:ext>
              </c:extLst>
            </c:dLbl>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35.28</c:v>
                </c:pt>
              </c:numCache>
            </c:numRef>
          </c:val>
          <c:extLst>
            <c:ext xmlns:c16="http://schemas.microsoft.com/office/drawing/2014/chart" uri="{C3380CC4-5D6E-409C-BE32-E72D297353CC}">
              <c16:uniqueId val="{00000004-4B49-478B-BE13-8AB0662CA85D}"/>
            </c:ext>
          </c:extLst>
        </c:ser>
        <c:ser>
          <c:idx val="1"/>
          <c:order val="1"/>
          <c:tx>
            <c:strRef>
              <c:f>Sheet1!$C$1</c:f>
              <c:strCache>
                <c:ptCount val="1"/>
                <c:pt idx="0">
                  <c:v>Transporte público</c:v>
                </c:pt>
              </c:strCache>
            </c:strRef>
          </c:tx>
          <c:spPr>
            <a:solidFill>
              <a:srgbClr val="00B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51.85</c:v>
                </c:pt>
              </c:numCache>
            </c:numRef>
          </c:val>
          <c:extLst>
            <c:ext xmlns:c16="http://schemas.microsoft.com/office/drawing/2014/chart" uri="{C3380CC4-5D6E-409C-BE32-E72D297353CC}">
              <c16:uniqueId val="{00000005-4B49-478B-BE13-8AB0662CA85D}"/>
            </c:ext>
          </c:extLst>
        </c:ser>
        <c:ser>
          <c:idx val="2"/>
          <c:order val="2"/>
          <c:tx>
            <c:strRef>
              <c:f>Sheet1!$D$1</c:f>
              <c:strCache>
                <c:ptCount val="1"/>
                <c:pt idx="0">
                  <c:v>Moto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28.33</c:v>
                </c:pt>
              </c:numCache>
            </c:numRef>
          </c:val>
          <c:extLst>
            <c:ext xmlns:c16="http://schemas.microsoft.com/office/drawing/2014/chart" uri="{C3380CC4-5D6E-409C-BE32-E72D297353CC}">
              <c16:uniqueId val="{00000006-4B49-478B-BE13-8AB0662CA85D}"/>
            </c:ext>
          </c:extLst>
        </c:ser>
        <c:ser>
          <c:idx val="3"/>
          <c:order val="3"/>
          <c:tx>
            <c:strRef>
              <c:f>Sheet1!$E$1</c:f>
              <c:strCache>
                <c:ptCount val="1"/>
                <c:pt idx="0">
                  <c:v>Bicicleta</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1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Sheet1!$E$2:$E$2</c:f>
              <c:numCache>
                <c:formatCode>0</c:formatCode>
                <c:ptCount val="1"/>
                <c:pt idx="0">
                  <c:v>4.63</c:v>
                </c:pt>
              </c:numCache>
            </c:numRef>
          </c:val>
          <c:extLst>
            <c:ext xmlns:c16="http://schemas.microsoft.com/office/drawing/2014/chart" uri="{C3380CC4-5D6E-409C-BE32-E72D297353CC}">
              <c16:uniqueId val="{00000007-4B49-478B-BE13-8AB0662CA85D}"/>
            </c:ext>
          </c:extLst>
        </c:ser>
        <c:dLbls>
          <c:showLegendKey val="0"/>
          <c:showVal val="1"/>
          <c:showCatName val="0"/>
          <c:showSerName val="0"/>
          <c:showPercent val="0"/>
          <c:showBubbleSize val="0"/>
        </c:dLbls>
        <c:gapWidth val="20"/>
        <c:axId val="522203232"/>
        <c:axId val="522199312"/>
      </c:barChart>
      <c:catAx>
        <c:axId val="522203232"/>
        <c:scaling>
          <c:orientation val="maxMin"/>
        </c:scaling>
        <c:delete val="1"/>
        <c:axPos val="l"/>
        <c:numFmt formatCode="General" sourceLinked="1"/>
        <c:majorTickMark val="out"/>
        <c:minorTickMark val="none"/>
        <c:tickLblPos val="nextTo"/>
        <c:crossAx val="522199312"/>
        <c:crosses val="autoZero"/>
        <c:auto val="1"/>
        <c:lblAlgn val="ctr"/>
        <c:lblOffset val="100"/>
        <c:noMultiLvlLbl val="0"/>
      </c:catAx>
      <c:valAx>
        <c:axId val="522199312"/>
        <c:scaling>
          <c:orientation val="minMax"/>
          <c:max val="100"/>
        </c:scaling>
        <c:delete val="0"/>
        <c:axPos val="t"/>
        <c:numFmt formatCode="0" sourceLinked="1"/>
        <c:majorTickMark val="out"/>
        <c:minorTickMark val="none"/>
        <c:tickLblPos val="nextTo"/>
        <c:txPr>
          <a:bodyPr/>
          <a:lstStyle/>
          <a:p>
            <a:pPr>
              <a:defRPr sz="900" b="0">
                <a:solidFill>
                  <a:schemeClr val="tx1">
                    <a:lumMod val="75000"/>
                    <a:lumOff val="25000"/>
                  </a:schemeClr>
                </a:solidFill>
                <a:latin typeface="Century Gothic" panose="020B0502020202020204" pitchFamily="34" charset="0"/>
              </a:defRPr>
            </a:pPr>
            <a:endParaRPr lang="es-CO"/>
          </a:p>
        </c:txPr>
        <c:crossAx val="522203232"/>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58969188643364E-2"/>
          <c:y val="7.5123407063148837E-2"/>
          <c:w val="0.80410775413007884"/>
          <c:h val="0.91609862014765042"/>
        </c:manualLayout>
      </c:layout>
      <c:barChart>
        <c:barDir val="bar"/>
        <c:grouping val="clustered"/>
        <c:varyColors val="0"/>
        <c:ser>
          <c:idx val="0"/>
          <c:order val="0"/>
          <c:tx>
            <c:strRef>
              <c:f>Sheet1!$B$1</c:f>
              <c:strCache>
                <c:ptCount val="1"/>
                <c:pt idx="0">
                  <c:v>Vehículo particular</c:v>
                </c:pt>
              </c:strCache>
            </c:strRef>
          </c:tx>
          <c:spPr>
            <a:solidFill>
              <a:srgbClr val="FFC000"/>
            </a:solidFill>
            <a:ln w="18851">
              <a:noFill/>
            </a:ln>
          </c:spPr>
          <c:invertIfNegative val="0"/>
          <c:dLbls>
            <c:dLbl>
              <c:idx val="0"/>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6B33-4AC4-A95E-9A24640C69C7}"/>
                </c:ext>
              </c:extLst>
            </c:dLbl>
            <c:dLbl>
              <c:idx val="1"/>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6B33-4AC4-A95E-9A24640C69C7}"/>
                </c:ext>
              </c:extLst>
            </c:dLbl>
            <c:dLbl>
              <c:idx val="2"/>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6B33-4AC4-A95E-9A24640C69C7}"/>
                </c:ext>
              </c:extLst>
            </c:dLbl>
            <c:dLbl>
              <c:idx val="3"/>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6B33-4AC4-A95E-9A24640C69C7}"/>
                </c:ext>
              </c:extLst>
            </c:dLbl>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79.72</c:v>
                </c:pt>
              </c:numCache>
            </c:numRef>
          </c:val>
          <c:extLst>
            <c:ext xmlns:c16="http://schemas.microsoft.com/office/drawing/2014/chart" uri="{C3380CC4-5D6E-409C-BE32-E72D297353CC}">
              <c16:uniqueId val="{00000004-6B33-4AC4-A95E-9A24640C69C7}"/>
            </c:ext>
          </c:extLst>
        </c:ser>
        <c:ser>
          <c:idx val="1"/>
          <c:order val="1"/>
          <c:tx>
            <c:strRef>
              <c:f>Sheet1!$C$1</c:f>
              <c:strCache>
                <c:ptCount val="1"/>
                <c:pt idx="0">
                  <c:v>Transporte público</c:v>
                </c:pt>
              </c:strCache>
            </c:strRef>
          </c:tx>
          <c:spPr>
            <a:solidFill>
              <a:srgbClr val="00B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24.86</c:v>
                </c:pt>
              </c:numCache>
            </c:numRef>
          </c:val>
          <c:extLst>
            <c:ext xmlns:c16="http://schemas.microsoft.com/office/drawing/2014/chart" uri="{C3380CC4-5D6E-409C-BE32-E72D297353CC}">
              <c16:uniqueId val="{00000005-6B33-4AC4-A95E-9A24640C69C7}"/>
            </c:ext>
          </c:extLst>
        </c:ser>
        <c:ser>
          <c:idx val="2"/>
          <c:order val="2"/>
          <c:tx>
            <c:strRef>
              <c:f>Sheet1!$D$1</c:f>
              <c:strCache>
                <c:ptCount val="1"/>
                <c:pt idx="0">
                  <c:v>Moto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7.5</c:v>
                </c:pt>
              </c:numCache>
            </c:numRef>
          </c:val>
          <c:extLst>
            <c:ext xmlns:c16="http://schemas.microsoft.com/office/drawing/2014/chart" uri="{C3380CC4-5D6E-409C-BE32-E72D297353CC}">
              <c16:uniqueId val="{00000006-6B33-4AC4-A95E-9A24640C69C7}"/>
            </c:ext>
          </c:extLst>
        </c:ser>
        <c:ser>
          <c:idx val="3"/>
          <c:order val="3"/>
          <c:tx>
            <c:strRef>
              <c:f>Sheet1!$E$1</c:f>
              <c:strCache>
                <c:ptCount val="1"/>
                <c:pt idx="0">
                  <c:v>Bicicleta</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1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Sheet1!$E$2:$E$2</c:f>
              <c:numCache>
                <c:formatCode>0</c:formatCode>
                <c:ptCount val="1"/>
                <c:pt idx="0">
                  <c:v>3.61</c:v>
                </c:pt>
              </c:numCache>
            </c:numRef>
          </c:val>
          <c:extLst>
            <c:ext xmlns:c16="http://schemas.microsoft.com/office/drawing/2014/chart" uri="{C3380CC4-5D6E-409C-BE32-E72D297353CC}">
              <c16:uniqueId val="{00000007-6B33-4AC4-A95E-9A24640C69C7}"/>
            </c:ext>
          </c:extLst>
        </c:ser>
        <c:dLbls>
          <c:showLegendKey val="0"/>
          <c:showVal val="1"/>
          <c:showCatName val="0"/>
          <c:showSerName val="0"/>
          <c:showPercent val="0"/>
          <c:showBubbleSize val="0"/>
        </c:dLbls>
        <c:gapWidth val="20"/>
        <c:axId val="796403864"/>
        <c:axId val="796406216"/>
      </c:barChart>
      <c:catAx>
        <c:axId val="796403864"/>
        <c:scaling>
          <c:orientation val="maxMin"/>
        </c:scaling>
        <c:delete val="1"/>
        <c:axPos val="l"/>
        <c:numFmt formatCode="General" sourceLinked="1"/>
        <c:majorTickMark val="out"/>
        <c:minorTickMark val="none"/>
        <c:tickLblPos val="nextTo"/>
        <c:crossAx val="796406216"/>
        <c:crosses val="autoZero"/>
        <c:auto val="1"/>
        <c:lblAlgn val="ctr"/>
        <c:lblOffset val="100"/>
        <c:noMultiLvlLbl val="0"/>
      </c:catAx>
      <c:valAx>
        <c:axId val="796406216"/>
        <c:scaling>
          <c:orientation val="minMax"/>
          <c:max val="100"/>
        </c:scaling>
        <c:delete val="0"/>
        <c:axPos val="t"/>
        <c:numFmt formatCode="0" sourceLinked="1"/>
        <c:majorTickMark val="out"/>
        <c:minorTickMark val="none"/>
        <c:tickLblPos val="nextTo"/>
        <c:txPr>
          <a:bodyPr/>
          <a:lstStyle/>
          <a:p>
            <a:pPr>
              <a:defRPr sz="900" b="0">
                <a:solidFill>
                  <a:schemeClr val="tx1">
                    <a:lumMod val="75000"/>
                    <a:lumOff val="25000"/>
                  </a:schemeClr>
                </a:solidFill>
                <a:latin typeface="Century Gothic" panose="020B0502020202020204" pitchFamily="34" charset="0"/>
              </a:defRPr>
            </a:pPr>
            <a:endParaRPr lang="es-CO"/>
          </a:p>
        </c:txPr>
        <c:crossAx val="796403864"/>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2"/>
          <c:order val="0"/>
          <c:tx>
            <c:strRef>
              <c:f>Sheet1!$B$1</c:f>
              <c:strCache>
                <c:ptCount val="1"/>
                <c:pt idx="0">
                  <c:v>6 meses</c:v>
                </c:pt>
              </c:strCache>
            </c:strRef>
          </c:tx>
          <c:spPr>
            <a:solidFill>
              <a:srgbClr val="FF6600"/>
            </a:solidFill>
            <a:ln w="18851">
              <a:noFill/>
            </a:ln>
          </c:spPr>
          <c:invertIfNegative val="0"/>
          <c:cat>
            <c:strRef>
              <c:f>Sheet1!$A$2</c:f>
              <c:strCache>
                <c:ptCount val="1"/>
                <c:pt idx="0">
                  <c:v>TOTAL</c:v>
                </c:pt>
              </c:strCache>
            </c:strRef>
          </c:cat>
          <c:val>
            <c:numRef>
              <c:f>Sheet1!$B$2</c:f>
              <c:numCache>
                <c:formatCode>0</c:formatCode>
                <c:ptCount val="1"/>
                <c:pt idx="0">
                  <c:v>30.39</c:v>
                </c:pt>
              </c:numCache>
            </c:numRef>
          </c:val>
          <c:extLst>
            <c:ext xmlns:c16="http://schemas.microsoft.com/office/drawing/2014/chart" uri="{C3380CC4-5D6E-409C-BE32-E72D297353CC}">
              <c16:uniqueId val="{00000000-8FDE-473D-953B-E00EB51D40CD}"/>
            </c:ext>
          </c:extLst>
        </c:ser>
        <c:ser>
          <c:idx val="3"/>
          <c:order val="1"/>
          <c:tx>
            <c:strRef>
              <c:f>Sheet1!$C$1</c:f>
              <c:strCache>
                <c:ptCount val="1"/>
                <c:pt idx="0">
                  <c:v>Entre 6 y 12 meses</c:v>
                </c:pt>
              </c:strCache>
            </c:strRef>
          </c:tx>
          <c:spPr>
            <a:solidFill>
              <a:srgbClr val="D60093"/>
            </a:solidFill>
            <a:ln w="18851">
              <a:noFill/>
            </a:ln>
          </c:spPr>
          <c:invertIfNegative val="0"/>
          <c:cat>
            <c:strRef>
              <c:f>Sheet1!$A$2</c:f>
              <c:strCache>
                <c:ptCount val="1"/>
                <c:pt idx="0">
                  <c:v>TOTAL</c:v>
                </c:pt>
              </c:strCache>
            </c:strRef>
          </c:cat>
          <c:val>
            <c:numRef>
              <c:f>Sheet1!$C$2</c:f>
              <c:numCache>
                <c:formatCode>0</c:formatCode>
                <c:ptCount val="1"/>
              </c:numCache>
            </c:numRef>
          </c:val>
          <c:extLst>
            <c:ext xmlns:c16="http://schemas.microsoft.com/office/drawing/2014/chart" uri="{C3380CC4-5D6E-409C-BE32-E72D297353CC}">
              <c16:uniqueId val="{00000001-8FDE-473D-953B-E00EB51D40CD}"/>
            </c:ext>
          </c:extLst>
        </c:ser>
        <c:ser>
          <c:idx val="4"/>
          <c:order val="2"/>
          <c:tx>
            <c:strRef>
              <c:f>Sheet1!$D$1</c:f>
              <c:strCache>
                <c:ptCount val="1"/>
                <c:pt idx="0">
                  <c:v>Entre 12 y 18 meses</c:v>
                </c:pt>
              </c:strCache>
            </c:strRef>
          </c:tx>
          <c:spPr>
            <a:solidFill>
              <a:srgbClr val="92D050"/>
            </a:solidFill>
          </c:spPr>
          <c:invertIfNegative val="0"/>
          <c:cat>
            <c:strRef>
              <c:f>Sheet1!$A$2</c:f>
              <c:strCache>
                <c:ptCount val="1"/>
                <c:pt idx="0">
                  <c:v>TOTAL</c:v>
                </c:pt>
              </c:strCache>
            </c:strRef>
          </c:cat>
          <c:val>
            <c:numRef>
              <c:f>Sheet1!$D$2</c:f>
              <c:numCache>
                <c:formatCode>General</c:formatCode>
                <c:ptCount val="1"/>
              </c:numCache>
            </c:numRef>
          </c:val>
          <c:extLst>
            <c:ext xmlns:c16="http://schemas.microsoft.com/office/drawing/2014/chart" uri="{C3380CC4-5D6E-409C-BE32-E72D297353CC}">
              <c16:uniqueId val="{00000002-8FDE-473D-953B-E00EB51D40CD}"/>
            </c:ext>
          </c:extLst>
        </c:ser>
        <c:ser>
          <c:idx val="0"/>
          <c:order val="3"/>
          <c:tx>
            <c:strRef>
              <c:f>Sheet1!$E$1</c:f>
              <c:strCache>
                <c:ptCount val="1"/>
                <c:pt idx="0">
                  <c:v>Entre 18 y 24 meses</c:v>
                </c:pt>
              </c:strCache>
            </c:strRef>
          </c:tx>
          <c:spPr>
            <a:solidFill>
              <a:srgbClr val="00B0F0"/>
            </a:solidFill>
          </c:spPr>
          <c:invertIfNegative val="0"/>
          <c:cat>
            <c:strRef>
              <c:f>Sheet1!$A$2</c:f>
              <c:strCache>
                <c:ptCount val="1"/>
                <c:pt idx="0">
                  <c:v>TOTAL</c:v>
                </c:pt>
              </c:strCache>
            </c:strRef>
          </c:cat>
          <c:val>
            <c:numRef>
              <c:f>Sheet1!$E$2</c:f>
              <c:numCache>
                <c:formatCode>General</c:formatCode>
                <c:ptCount val="1"/>
              </c:numCache>
            </c:numRef>
          </c:val>
          <c:extLst>
            <c:ext xmlns:c16="http://schemas.microsoft.com/office/drawing/2014/chart" uri="{C3380CC4-5D6E-409C-BE32-E72D297353CC}">
              <c16:uniqueId val="{00000003-8FDE-473D-953B-E00EB51D40CD}"/>
            </c:ext>
          </c:extLst>
        </c:ser>
        <c:ser>
          <c:idx val="1"/>
          <c:order val="4"/>
          <c:tx>
            <c:strRef>
              <c:f>Sheet1!$F$1</c:f>
              <c:strCache>
                <c:ptCount val="1"/>
                <c:pt idx="0">
                  <c:v>Más de 24 meses</c:v>
                </c:pt>
              </c:strCache>
            </c:strRef>
          </c:tx>
          <c:spPr>
            <a:solidFill>
              <a:srgbClr val="7030A0"/>
            </a:solidFill>
          </c:spPr>
          <c:invertIfNegative val="0"/>
          <c:cat>
            <c:strRef>
              <c:f>Sheet1!$A$2</c:f>
              <c:strCache>
                <c:ptCount val="1"/>
                <c:pt idx="0">
                  <c:v>TOTAL</c:v>
                </c:pt>
              </c:strCache>
            </c:strRef>
          </c:cat>
          <c:val>
            <c:numRef>
              <c:f>Sheet1!$F$2</c:f>
              <c:numCache>
                <c:formatCode>General</c:formatCode>
                <c:ptCount val="1"/>
              </c:numCache>
            </c:numRef>
          </c:val>
          <c:extLst>
            <c:ext xmlns:c16="http://schemas.microsoft.com/office/drawing/2014/chart" uri="{C3380CC4-5D6E-409C-BE32-E72D297353CC}">
              <c16:uniqueId val="{00000004-8FDE-473D-953B-E00EB51D40CD}"/>
            </c:ext>
          </c:extLst>
        </c:ser>
        <c:ser>
          <c:idx val="5"/>
          <c:order val="5"/>
          <c:tx>
            <c:strRef>
              <c:f>Sheet1!$G$1</c:f>
              <c:strCache>
                <c:ptCount val="1"/>
                <c:pt idx="0">
                  <c:v>Ns/Nr</c:v>
                </c:pt>
              </c:strCache>
            </c:strRef>
          </c:tx>
          <c:spPr>
            <a:solidFill>
              <a:srgbClr val="FFC000"/>
            </a:solidFill>
          </c:spPr>
          <c:invertIfNegative val="0"/>
          <c:cat>
            <c:strRef>
              <c:f>Sheet1!$A$2</c:f>
              <c:strCache>
                <c:ptCount val="1"/>
                <c:pt idx="0">
                  <c:v>TOTAL</c:v>
                </c:pt>
              </c:strCache>
            </c:strRef>
          </c:cat>
          <c:val>
            <c:numRef>
              <c:f>Sheet1!$G$2</c:f>
              <c:numCache>
                <c:formatCode>General</c:formatCode>
                <c:ptCount val="1"/>
              </c:numCache>
            </c:numRef>
          </c:val>
          <c:extLst>
            <c:ext xmlns:c16="http://schemas.microsoft.com/office/drawing/2014/chart" uri="{C3380CC4-5D6E-409C-BE32-E72D297353CC}">
              <c16:uniqueId val="{00000005-8FDE-473D-953B-E00EB51D40CD}"/>
            </c:ext>
          </c:extLst>
        </c:ser>
        <c:dLbls>
          <c:showLegendKey val="0"/>
          <c:showVal val="0"/>
          <c:showCatName val="0"/>
          <c:showSerName val="0"/>
          <c:showPercent val="0"/>
          <c:showBubbleSize val="0"/>
        </c:dLbls>
        <c:gapWidth val="20"/>
        <c:overlap val="100"/>
        <c:axId val="796346632"/>
        <c:axId val="796348984"/>
      </c:barChart>
      <c:catAx>
        <c:axId val="796346632"/>
        <c:scaling>
          <c:orientation val="maxMin"/>
        </c:scaling>
        <c:delete val="1"/>
        <c:axPos val="l"/>
        <c:numFmt formatCode="General" sourceLinked="1"/>
        <c:majorTickMark val="out"/>
        <c:minorTickMark val="none"/>
        <c:tickLblPos val="nextTo"/>
        <c:crossAx val="796348984"/>
        <c:crosses val="autoZero"/>
        <c:auto val="1"/>
        <c:lblAlgn val="ctr"/>
        <c:lblOffset val="100"/>
        <c:tickLblSkip val="1"/>
        <c:tickMarkSkip val="1"/>
        <c:noMultiLvlLbl val="0"/>
      </c:catAx>
      <c:valAx>
        <c:axId val="796348984"/>
        <c:scaling>
          <c:orientation val="minMax"/>
          <c:max val="100"/>
        </c:scaling>
        <c:delete val="1"/>
        <c:axPos val="t"/>
        <c:numFmt formatCode="0" sourceLinked="1"/>
        <c:majorTickMark val="out"/>
        <c:minorTickMark val="none"/>
        <c:tickLblPos val="nextTo"/>
        <c:crossAx val="796346632"/>
        <c:crosses val="autoZero"/>
        <c:crossBetween val="between"/>
        <c:majorUnit val="20"/>
      </c:valAx>
      <c:spPr>
        <a:noFill/>
        <a:ln w="25400">
          <a:noFill/>
        </a:ln>
      </c:spPr>
    </c:plotArea>
    <c:legend>
      <c:legendPos val="t"/>
      <c:layout>
        <c:manualLayout>
          <c:xMode val="edge"/>
          <c:yMode val="edge"/>
          <c:x val="0.12498584481258407"/>
          <c:y val="0.19158384560698088"/>
          <c:w val="0.73177846217537801"/>
          <c:h val="0.78763321829987998"/>
        </c:manualLayout>
      </c:layout>
      <c:overlay val="0"/>
      <c:spPr>
        <a:solidFill>
          <a:schemeClr val="bg1"/>
        </a:solidFill>
      </c:spPr>
      <c:txPr>
        <a:bodyPr/>
        <a:lstStyle/>
        <a:p>
          <a:pPr>
            <a:defRPr sz="14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9200606419079"/>
          <c:y val="7.5123407063148837E-2"/>
          <c:w val="0.75597445805086483"/>
          <c:h val="0.91609862014765042"/>
        </c:manualLayout>
      </c:layout>
      <c:barChart>
        <c:barDir val="bar"/>
        <c:grouping val="clustered"/>
        <c:varyColors val="0"/>
        <c:ser>
          <c:idx val="0"/>
          <c:order val="0"/>
          <c:tx>
            <c:strRef>
              <c:f>Sheet1!$B$1</c:f>
              <c:strCache>
                <c:ptCount val="1"/>
                <c:pt idx="0">
                  <c:v>Aún no la ha definido</c:v>
                </c:pt>
              </c:strCache>
            </c:strRef>
          </c:tx>
          <c:spPr>
            <a:solidFill>
              <a:srgbClr val="FFC000"/>
            </a:solidFill>
            <a:ln w="18851">
              <a:noFill/>
            </a:ln>
          </c:spPr>
          <c:invertIfNegative val="0"/>
          <c:dLbls>
            <c:dLbl>
              <c:idx val="0"/>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C46E-43AA-BBBF-9FB2B668FBE3}"/>
                </c:ext>
              </c:extLst>
            </c:dLbl>
            <c:dLbl>
              <c:idx val="1"/>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C46E-43AA-BBBF-9FB2B668FBE3}"/>
                </c:ext>
              </c:extLst>
            </c:dLbl>
            <c:dLbl>
              <c:idx val="2"/>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C46E-43AA-BBBF-9FB2B668FBE3}"/>
                </c:ext>
              </c:extLst>
            </c:dLbl>
            <c:dLbl>
              <c:idx val="3"/>
              <c:spPr>
                <a:noFill/>
                <a:ln w="18851">
                  <a:noFill/>
                </a:ln>
              </c:spPr>
              <c:txPr>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C46E-43AA-BBBF-9FB2B668FBE3}"/>
                </c:ext>
              </c:extLst>
            </c:dLbl>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60.230000000000004</c:v>
                </c:pt>
              </c:numCache>
            </c:numRef>
          </c:val>
          <c:extLst>
            <c:ext xmlns:c16="http://schemas.microsoft.com/office/drawing/2014/chart" uri="{C3380CC4-5D6E-409C-BE32-E72D297353CC}">
              <c16:uniqueId val="{00000004-C46E-43AA-BBBF-9FB2B668FBE3}"/>
            </c:ext>
          </c:extLst>
        </c:ser>
        <c:ser>
          <c:idx val="1"/>
          <c:order val="1"/>
          <c:tx>
            <c:strRef>
              <c:f>Sheet1!$C$1</c:f>
              <c:strCache>
                <c:ptCount val="1"/>
                <c:pt idx="0">
                  <c:v>Usted la escogió</c:v>
                </c:pt>
              </c:strCache>
            </c:strRef>
          </c:tx>
          <c:spPr>
            <a:solidFill>
              <a:srgbClr val="00B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23.35</c:v>
                </c:pt>
              </c:numCache>
            </c:numRef>
          </c:val>
          <c:extLst>
            <c:ext xmlns:c16="http://schemas.microsoft.com/office/drawing/2014/chart" uri="{C3380CC4-5D6E-409C-BE32-E72D297353CC}">
              <c16:uniqueId val="{00000005-C46E-43AA-BBBF-9FB2B668FBE3}"/>
            </c:ext>
          </c:extLst>
        </c:ser>
        <c:ser>
          <c:idx val="2"/>
          <c:order val="2"/>
          <c:tx>
            <c:strRef>
              <c:f>Sheet1!$D$1</c:f>
              <c:strCache>
                <c:ptCount val="1"/>
                <c:pt idx="0">
                  <c:v>Se la recomendaron en el proyecto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13.02</c:v>
                </c:pt>
              </c:numCache>
            </c:numRef>
          </c:val>
          <c:extLst>
            <c:ext xmlns:c16="http://schemas.microsoft.com/office/drawing/2014/chart" uri="{C3380CC4-5D6E-409C-BE32-E72D297353CC}">
              <c16:uniqueId val="{00000006-C46E-43AA-BBBF-9FB2B668FBE3}"/>
            </c:ext>
          </c:extLst>
        </c:ser>
        <c:ser>
          <c:idx val="3"/>
          <c:order val="3"/>
          <c:tx>
            <c:strRef>
              <c:f>Sheet1!$E$1</c:f>
              <c:strCache>
                <c:ptCount val="1"/>
                <c:pt idx="0">
                  <c:v>La entidad financiera lo visitó</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1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c:v>
                </c:pt>
              </c:strCache>
            </c:strRef>
          </c:cat>
          <c:val>
            <c:numRef>
              <c:f>Sheet1!$E$2</c:f>
              <c:numCache>
                <c:formatCode>0</c:formatCode>
                <c:ptCount val="1"/>
                <c:pt idx="0">
                  <c:v>1.67</c:v>
                </c:pt>
              </c:numCache>
            </c:numRef>
          </c:val>
          <c:extLst>
            <c:ext xmlns:c16="http://schemas.microsoft.com/office/drawing/2014/chart" uri="{C3380CC4-5D6E-409C-BE32-E72D297353CC}">
              <c16:uniqueId val="{00000007-C46E-43AA-BBBF-9FB2B668FBE3}"/>
            </c:ext>
          </c:extLst>
        </c:ser>
        <c:dLbls>
          <c:showLegendKey val="0"/>
          <c:showVal val="1"/>
          <c:showCatName val="0"/>
          <c:showSerName val="0"/>
          <c:showPercent val="0"/>
          <c:showBubbleSize val="0"/>
        </c:dLbls>
        <c:gapWidth val="20"/>
        <c:axId val="796370152"/>
        <c:axId val="796385048"/>
      </c:barChart>
      <c:catAx>
        <c:axId val="796370152"/>
        <c:scaling>
          <c:orientation val="maxMin"/>
        </c:scaling>
        <c:delete val="1"/>
        <c:axPos val="l"/>
        <c:numFmt formatCode="General" sourceLinked="1"/>
        <c:majorTickMark val="out"/>
        <c:minorTickMark val="none"/>
        <c:tickLblPos val="nextTo"/>
        <c:crossAx val="796385048"/>
        <c:crosses val="autoZero"/>
        <c:auto val="1"/>
        <c:lblAlgn val="ctr"/>
        <c:lblOffset val="100"/>
        <c:noMultiLvlLbl val="0"/>
      </c:catAx>
      <c:valAx>
        <c:axId val="796385048"/>
        <c:scaling>
          <c:orientation val="minMax"/>
          <c:max val="100"/>
        </c:scaling>
        <c:delete val="0"/>
        <c:axPos val="t"/>
        <c:numFmt formatCode="0" sourceLinked="1"/>
        <c:majorTickMark val="out"/>
        <c:minorTickMark val="none"/>
        <c:tickLblPos val="nextTo"/>
        <c:txPr>
          <a:bodyPr/>
          <a:lstStyle/>
          <a:p>
            <a:pPr>
              <a:defRPr sz="900" b="0">
                <a:solidFill>
                  <a:schemeClr val="tx1">
                    <a:lumMod val="75000"/>
                    <a:lumOff val="25000"/>
                  </a:schemeClr>
                </a:solidFill>
                <a:latin typeface="Century Gothic" panose="020B0502020202020204" pitchFamily="34" charset="0"/>
              </a:defRPr>
            </a:pPr>
            <a:endParaRPr lang="es-CO"/>
          </a:p>
        </c:txPr>
        <c:crossAx val="796370152"/>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2"/>
          <c:order val="0"/>
          <c:tx>
            <c:strRef>
              <c:f>Sheet1!$B$1</c:f>
              <c:strCache>
                <c:ptCount val="1"/>
                <c:pt idx="0">
                  <c:v>Aún no la ha definido</c:v>
                </c:pt>
              </c:strCache>
            </c:strRef>
          </c:tx>
          <c:spPr>
            <a:solidFill>
              <a:srgbClr val="FFC000"/>
            </a:solidFill>
            <a:ln w="18851">
              <a:noFill/>
            </a:ln>
          </c:spPr>
          <c:invertIfNegative val="0"/>
          <c:val>
            <c:numRef>
              <c:f>Sheet1!$B$2</c:f>
              <c:numCache>
                <c:formatCode>0</c:formatCode>
                <c:ptCount val="1"/>
                <c:pt idx="0">
                  <c:v>30.39</c:v>
                </c:pt>
              </c:numCache>
            </c:numRef>
          </c:val>
          <c:extLst>
            <c:ext xmlns:c16="http://schemas.microsoft.com/office/drawing/2014/chart" uri="{C3380CC4-5D6E-409C-BE32-E72D297353CC}">
              <c16:uniqueId val="{00000000-B2E5-4F30-ADFC-D0AF34474CFB}"/>
            </c:ext>
          </c:extLst>
        </c:ser>
        <c:ser>
          <c:idx val="3"/>
          <c:order val="1"/>
          <c:tx>
            <c:strRef>
              <c:f>Sheet1!$C$1</c:f>
              <c:strCache>
                <c:ptCount val="1"/>
                <c:pt idx="0">
                  <c:v>Usted la escogió</c:v>
                </c:pt>
              </c:strCache>
            </c:strRef>
          </c:tx>
          <c:spPr>
            <a:solidFill>
              <a:srgbClr val="00B050"/>
            </a:solidFill>
            <a:ln w="18851">
              <a:noFill/>
            </a:ln>
          </c:spPr>
          <c:invertIfNegative val="0"/>
          <c:val>
            <c:numRef>
              <c:f>Sheet1!$C$2</c:f>
              <c:numCache>
                <c:formatCode>0</c:formatCode>
                <c:ptCount val="1"/>
              </c:numCache>
            </c:numRef>
          </c:val>
          <c:extLst>
            <c:ext xmlns:c16="http://schemas.microsoft.com/office/drawing/2014/chart" uri="{C3380CC4-5D6E-409C-BE32-E72D297353CC}">
              <c16:uniqueId val="{00000001-B2E5-4F30-ADFC-D0AF34474CFB}"/>
            </c:ext>
          </c:extLst>
        </c:ser>
        <c:ser>
          <c:idx val="0"/>
          <c:order val="2"/>
          <c:tx>
            <c:strRef>
              <c:f>Sheet1!$D$1</c:f>
              <c:strCache>
                <c:ptCount val="1"/>
                <c:pt idx="0">
                  <c:v>Se la recomendaron en el proyecto</c:v>
                </c:pt>
              </c:strCache>
            </c:strRef>
          </c:tx>
          <c:spPr>
            <a:solidFill>
              <a:srgbClr val="00B0F0"/>
            </a:solidFill>
          </c:spPr>
          <c:invertIfNegative val="0"/>
          <c:val>
            <c:numRef>
              <c:f>Sheet1!$D$2</c:f>
              <c:numCache>
                <c:formatCode>General</c:formatCode>
                <c:ptCount val="1"/>
              </c:numCache>
            </c:numRef>
          </c:val>
          <c:extLst>
            <c:ext xmlns:c16="http://schemas.microsoft.com/office/drawing/2014/chart" uri="{C3380CC4-5D6E-409C-BE32-E72D297353CC}">
              <c16:uniqueId val="{00000002-B2E5-4F30-ADFC-D0AF34474CFB}"/>
            </c:ext>
          </c:extLst>
        </c:ser>
        <c:ser>
          <c:idx val="1"/>
          <c:order val="3"/>
          <c:tx>
            <c:strRef>
              <c:f>Sheet1!$E$1</c:f>
              <c:strCache>
                <c:ptCount val="1"/>
                <c:pt idx="0">
                  <c:v>La entidad financiera lo visitó</c:v>
                </c:pt>
              </c:strCache>
            </c:strRef>
          </c:tx>
          <c:spPr>
            <a:solidFill>
              <a:srgbClr val="FF6600"/>
            </a:solidFill>
          </c:spPr>
          <c:invertIfNegative val="0"/>
          <c:val>
            <c:numRef>
              <c:f>Sheet1!$E$2</c:f>
              <c:numCache>
                <c:formatCode>General</c:formatCode>
                <c:ptCount val="1"/>
              </c:numCache>
            </c:numRef>
          </c:val>
          <c:extLst>
            <c:ext xmlns:c16="http://schemas.microsoft.com/office/drawing/2014/chart" uri="{C3380CC4-5D6E-409C-BE32-E72D297353CC}">
              <c16:uniqueId val="{00000003-B2E5-4F30-ADFC-D0AF34474CFB}"/>
            </c:ext>
          </c:extLst>
        </c:ser>
        <c:dLbls>
          <c:showLegendKey val="0"/>
          <c:showVal val="0"/>
          <c:showCatName val="0"/>
          <c:showSerName val="0"/>
          <c:showPercent val="0"/>
          <c:showBubbleSize val="0"/>
        </c:dLbls>
        <c:gapWidth val="20"/>
        <c:overlap val="100"/>
        <c:axId val="806046592"/>
        <c:axId val="806049728"/>
      </c:barChart>
      <c:catAx>
        <c:axId val="806046592"/>
        <c:scaling>
          <c:orientation val="maxMin"/>
        </c:scaling>
        <c:delete val="1"/>
        <c:axPos val="l"/>
        <c:numFmt formatCode="General" sourceLinked="1"/>
        <c:majorTickMark val="out"/>
        <c:minorTickMark val="none"/>
        <c:tickLblPos val="nextTo"/>
        <c:crossAx val="806049728"/>
        <c:crosses val="autoZero"/>
        <c:auto val="1"/>
        <c:lblAlgn val="ctr"/>
        <c:lblOffset val="100"/>
        <c:tickLblSkip val="1"/>
        <c:tickMarkSkip val="1"/>
        <c:noMultiLvlLbl val="0"/>
      </c:catAx>
      <c:valAx>
        <c:axId val="806049728"/>
        <c:scaling>
          <c:orientation val="minMax"/>
          <c:max val="100"/>
        </c:scaling>
        <c:delete val="1"/>
        <c:axPos val="t"/>
        <c:numFmt formatCode="0" sourceLinked="1"/>
        <c:majorTickMark val="out"/>
        <c:minorTickMark val="none"/>
        <c:tickLblPos val="nextTo"/>
        <c:crossAx val="806046592"/>
        <c:crosses val="autoZero"/>
        <c:crossBetween val="between"/>
        <c:majorUnit val="20"/>
      </c:valAx>
      <c:spPr>
        <a:noFill/>
        <a:ln w="25400">
          <a:noFill/>
        </a:ln>
      </c:spPr>
    </c:plotArea>
    <c:legend>
      <c:legendPos val="t"/>
      <c:layout>
        <c:manualLayout>
          <c:xMode val="edge"/>
          <c:yMode val="edge"/>
          <c:x val="3.9381471134868349E-3"/>
          <c:y val="0.11999094174927172"/>
          <c:w val="0.99606185288651317"/>
          <c:h val="0.6911811295592909"/>
        </c:manualLayout>
      </c:layout>
      <c:overlay val="0"/>
      <c:spPr>
        <a:solidFill>
          <a:schemeClr val="bg1"/>
        </a:solidFill>
      </c:spPr>
      <c:txPr>
        <a:bodyPr/>
        <a:lstStyle/>
        <a:p>
          <a:pPr>
            <a:defRPr sz="14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5184159189098E-2"/>
          <c:y val="0.14592274678111589"/>
          <c:w val="0.8406915391595331"/>
          <c:h val="0.11380103041171338"/>
        </c:manualLayout>
      </c:layout>
      <c:barChart>
        <c:barDir val="bar"/>
        <c:grouping val="stacked"/>
        <c:varyColors val="0"/>
        <c:ser>
          <c:idx val="0"/>
          <c:order val="0"/>
          <c:tx>
            <c:strRef>
              <c:f>Sheet1!$B$1</c:f>
              <c:strCache>
                <c:ptCount val="1"/>
                <c:pt idx="0">
                  <c:v>Si</c:v>
                </c:pt>
              </c:strCache>
            </c:strRef>
          </c:tx>
          <c:spPr>
            <a:solidFill>
              <a:srgbClr val="92D050"/>
            </a:solidFill>
            <a:ln w="18851">
              <a:noFill/>
            </a:ln>
          </c:spPr>
          <c:invertIfNegative val="0"/>
          <c:dLbls>
            <c:dLbl>
              <c:idx val="0"/>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C082-4E3D-B3AC-874FFA93F674}"/>
                </c:ext>
              </c:extLst>
            </c:dLbl>
            <c:dLbl>
              <c:idx val="1"/>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C082-4E3D-B3AC-874FFA93F674}"/>
                </c:ext>
              </c:extLst>
            </c:dLbl>
            <c:dLbl>
              <c:idx val="2"/>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C082-4E3D-B3AC-874FFA93F674}"/>
                </c:ext>
              </c:extLst>
            </c:dLbl>
            <c:dLbl>
              <c:idx val="3"/>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C082-4E3D-B3AC-874FFA93F674}"/>
                </c:ext>
              </c:extLst>
            </c:dLbl>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86.44</c:v>
                </c:pt>
              </c:numCache>
            </c:numRef>
          </c:val>
          <c:extLst>
            <c:ext xmlns:c16="http://schemas.microsoft.com/office/drawing/2014/chart" uri="{C3380CC4-5D6E-409C-BE32-E72D297353CC}">
              <c16:uniqueId val="{00000004-C082-4E3D-B3AC-874FFA93F674}"/>
            </c:ext>
          </c:extLst>
        </c:ser>
        <c:ser>
          <c:idx val="1"/>
          <c:order val="1"/>
          <c:tx>
            <c:strRef>
              <c:f>Sheet1!$C$1</c:f>
              <c:strCache>
                <c:ptCount val="1"/>
                <c:pt idx="0">
                  <c:v>No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12.73</c:v>
                </c:pt>
              </c:numCache>
            </c:numRef>
          </c:val>
          <c:extLst>
            <c:ext xmlns:c16="http://schemas.microsoft.com/office/drawing/2014/chart" uri="{C3380CC4-5D6E-409C-BE32-E72D297353CC}">
              <c16:uniqueId val="{00000005-C082-4E3D-B3AC-874FFA93F674}"/>
            </c:ext>
          </c:extLst>
        </c:ser>
        <c:ser>
          <c:idx val="2"/>
          <c:order val="2"/>
          <c:tx>
            <c:strRef>
              <c:f>Sheet1!$D$1</c:f>
              <c:strCache>
                <c:ptCount val="1"/>
                <c:pt idx="0">
                  <c:v>No responde</c:v>
                </c:pt>
              </c:strCache>
            </c:strRef>
          </c:tx>
          <c:spPr>
            <a:solidFill>
              <a:schemeClr val="bg1">
                <a:lumMod val="65000"/>
              </a:schemeClr>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tx1">
                        <a:lumMod val="65000"/>
                        <a:lumOff val="35000"/>
                      </a:schemeClr>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0.72</c:v>
                </c:pt>
              </c:numCache>
            </c:numRef>
          </c:val>
          <c:extLst>
            <c:ext xmlns:c16="http://schemas.microsoft.com/office/drawing/2014/chart" uri="{C3380CC4-5D6E-409C-BE32-E72D297353CC}">
              <c16:uniqueId val="{00000006-C082-4E3D-B3AC-874FFA93F674}"/>
            </c:ext>
          </c:extLst>
        </c:ser>
        <c:dLbls>
          <c:showLegendKey val="0"/>
          <c:showVal val="1"/>
          <c:showCatName val="0"/>
          <c:showSerName val="0"/>
          <c:showPercent val="0"/>
          <c:showBubbleSize val="0"/>
        </c:dLbls>
        <c:gapWidth val="20"/>
        <c:overlap val="100"/>
        <c:axId val="806059136"/>
        <c:axId val="806055608"/>
      </c:barChart>
      <c:catAx>
        <c:axId val="806059136"/>
        <c:scaling>
          <c:orientation val="maxMin"/>
        </c:scaling>
        <c:delete val="1"/>
        <c:axPos val="l"/>
        <c:numFmt formatCode="General" sourceLinked="1"/>
        <c:majorTickMark val="out"/>
        <c:minorTickMark val="none"/>
        <c:tickLblPos val="nextTo"/>
        <c:crossAx val="806055608"/>
        <c:crosses val="autoZero"/>
        <c:auto val="1"/>
        <c:lblAlgn val="ctr"/>
        <c:lblOffset val="100"/>
        <c:tickLblSkip val="1"/>
        <c:tickMarkSkip val="1"/>
        <c:noMultiLvlLbl val="0"/>
      </c:catAx>
      <c:valAx>
        <c:axId val="806055608"/>
        <c:scaling>
          <c:orientation val="minMax"/>
          <c:max val="100"/>
        </c:scaling>
        <c:delete val="1"/>
        <c:axPos val="t"/>
        <c:numFmt formatCode="0" sourceLinked="1"/>
        <c:majorTickMark val="out"/>
        <c:minorTickMark val="none"/>
        <c:tickLblPos val="nextTo"/>
        <c:crossAx val="806059136"/>
        <c:crosses val="autoZero"/>
        <c:crossBetween val="between"/>
        <c:majorUnit val="20"/>
      </c:valAx>
      <c:spPr>
        <a:noFill/>
        <a:ln w="18851">
          <a:noFill/>
        </a:ln>
      </c:spPr>
    </c:plotArea>
    <c:legend>
      <c:legendPos val="t"/>
      <c:layout>
        <c:manualLayout>
          <c:xMode val="edge"/>
          <c:yMode val="edge"/>
          <c:x val="0.25802194707033654"/>
          <c:y val="8.9090651023501933E-3"/>
          <c:w val="0.67906930594830583"/>
          <c:h val="5.9859797972334199E-2"/>
        </c:manualLayout>
      </c:layout>
      <c:overlay val="0"/>
      <c:txPr>
        <a:bodyPr/>
        <a:lstStyle/>
        <a:p>
          <a:pPr>
            <a:defRPr sz="12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5184159189098E-2"/>
          <c:y val="0.25365534732142292"/>
          <c:w val="0.8406915391595331"/>
          <c:h val="0.11380103041171338"/>
        </c:manualLayout>
      </c:layout>
      <c:barChart>
        <c:barDir val="bar"/>
        <c:grouping val="stacked"/>
        <c:varyColors val="0"/>
        <c:ser>
          <c:idx val="0"/>
          <c:order val="0"/>
          <c:tx>
            <c:strRef>
              <c:f>Sheet1!$B$1</c:f>
              <c:strCache>
                <c:ptCount val="1"/>
                <c:pt idx="0">
                  <c:v>Si</c:v>
                </c:pt>
              </c:strCache>
            </c:strRef>
          </c:tx>
          <c:spPr>
            <a:solidFill>
              <a:srgbClr val="92D050"/>
            </a:solidFill>
            <a:ln w="18851">
              <a:noFill/>
            </a:ln>
          </c:spPr>
          <c:invertIfNegative val="0"/>
          <c:dLbls>
            <c:dLbl>
              <c:idx val="0"/>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A818-4A99-9610-FF8BB9F982C7}"/>
                </c:ext>
              </c:extLst>
            </c:dLbl>
            <c:dLbl>
              <c:idx val="1"/>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A818-4A99-9610-FF8BB9F982C7}"/>
                </c:ext>
              </c:extLst>
            </c:dLbl>
            <c:dLbl>
              <c:idx val="2"/>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A818-4A99-9610-FF8BB9F982C7}"/>
                </c:ext>
              </c:extLst>
            </c:dLbl>
            <c:dLbl>
              <c:idx val="3"/>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A818-4A99-9610-FF8BB9F982C7}"/>
                </c:ext>
              </c:extLst>
            </c:dLbl>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60.37</c:v>
                </c:pt>
              </c:numCache>
            </c:numRef>
          </c:val>
          <c:extLst>
            <c:ext xmlns:c16="http://schemas.microsoft.com/office/drawing/2014/chart" uri="{C3380CC4-5D6E-409C-BE32-E72D297353CC}">
              <c16:uniqueId val="{00000004-A818-4A99-9610-FF8BB9F982C7}"/>
            </c:ext>
          </c:extLst>
        </c:ser>
        <c:ser>
          <c:idx val="1"/>
          <c:order val="1"/>
          <c:tx>
            <c:strRef>
              <c:f>Sheet1!$C$1</c:f>
              <c:strCache>
                <c:ptCount val="1"/>
                <c:pt idx="0">
                  <c:v>No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36.93</c:v>
                </c:pt>
              </c:numCache>
            </c:numRef>
          </c:val>
          <c:extLst>
            <c:ext xmlns:c16="http://schemas.microsoft.com/office/drawing/2014/chart" uri="{C3380CC4-5D6E-409C-BE32-E72D297353CC}">
              <c16:uniqueId val="{00000005-A818-4A99-9610-FF8BB9F982C7}"/>
            </c:ext>
          </c:extLst>
        </c:ser>
        <c:ser>
          <c:idx val="2"/>
          <c:order val="2"/>
          <c:tx>
            <c:strRef>
              <c:f>Sheet1!$D$1</c:f>
              <c:strCache>
                <c:ptCount val="1"/>
                <c:pt idx="0">
                  <c:v>No responde</c:v>
                </c:pt>
              </c:strCache>
            </c:strRef>
          </c:tx>
          <c:spPr>
            <a:solidFill>
              <a:schemeClr val="bg1">
                <a:lumMod val="65000"/>
              </a:schemeClr>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tx1">
                        <a:lumMod val="65000"/>
                        <a:lumOff val="35000"/>
                      </a:schemeClr>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2.7</c:v>
                </c:pt>
              </c:numCache>
            </c:numRef>
          </c:val>
          <c:extLst>
            <c:ext xmlns:c16="http://schemas.microsoft.com/office/drawing/2014/chart" uri="{C3380CC4-5D6E-409C-BE32-E72D297353CC}">
              <c16:uniqueId val="{00000006-A818-4A99-9610-FF8BB9F982C7}"/>
            </c:ext>
          </c:extLst>
        </c:ser>
        <c:dLbls>
          <c:showLegendKey val="0"/>
          <c:showVal val="1"/>
          <c:showCatName val="0"/>
          <c:showSerName val="0"/>
          <c:showPercent val="0"/>
          <c:showBubbleSize val="0"/>
        </c:dLbls>
        <c:gapWidth val="20"/>
        <c:overlap val="100"/>
        <c:axId val="796372504"/>
        <c:axId val="796373288"/>
      </c:barChart>
      <c:catAx>
        <c:axId val="796372504"/>
        <c:scaling>
          <c:orientation val="maxMin"/>
        </c:scaling>
        <c:delete val="1"/>
        <c:axPos val="l"/>
        <c:numFmt formatCode="General" sourceLinked="1"/>
        <c:majorTickMark val="out"/>
        <c:minorTickMark val="none"/>
        <c:tickLblPos val="nextTo"/>
        <c:crossAx val="796373288"/>
        <c:crosses val="autoZero"/>
        <c:auto val="1"/>
        <c:lblAlgn val="ctr"/>
        <c:lblOffset val="100"/>
        <c:tickLblSkip val="1"/>
        <c:tickMarkSkip val="1"/>
        <c:noMultiLvlLbl val="0"/>
      </c:catAx>
      <c:valAx>
        <c:axId val="796373288"/>
        <c:scaling>
          <c:orientation val="minMax"/>
          <c:max val="100"/>
        </c:scaling>
        <c:delete val="1"/>
        <c:axPos val="t"/>
        <c:numFmt formatCode="0" sourceLinked="1"/>
        <c:majorTickMark val="out"/>
        <c:minorTickMark val="none"/>
        <c:tickLblPos val="nextTo"/>
        <c:crossAx val="796372504"/>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1772861490803"/>
          <c:y val="0.24522721347217996"/>
          <c:w val="0.77618751095798655"/>
          <c:h val="0.61696612573404508"/>
        </c:manualLayout>
      </c:layout>
      <c:barChart>
        <c:barDir val="bar"/>
        <c:grouping val="percentStacked"/>
        <c:varyColors val="0"/>
        <c:ser>
          <c:idx val="0"/>
          <c:order val="0"/>
          <c:tx>
            <c:strRef>
              <c:f>Sheet1!$B$1</c:f>
              <c:strCache>
                <c:ptCount val="1"/>
                <c:pt idx="0">
                  <c:v>Si, ya realizó un trámite</c:v>
                </c:pt>
              </c:strCache>
            </c:strRef>
          </c:tx>
          <c:spPr>
            <a:solidFill>
              <a:srgbClr val="FFCC00"/>
            </a:solidFill>
            <a:ln w="18833">
              <a:noFill/>
            </a:ln>
          </c:spPr>
          <c:invertIfNegative val="0"/>
          <c:dLbls>
            <c:dLbl>
              <c:idx val="1"/>
              <c:spPr>
                <a:noFill/>
                <a:ln w="18833">
                  <a:noFill/>
                </a:ln>
              </c:spPr>
              <c:txPr>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84C7-4F0A-B3D7-DBE36DC5FEA1}"/>
                </c:ext>
              </c:extLst>
            </c:dLbl>
            <c:spPr>
              <a:noFill/>
              <a:ln w="18833">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B:966</c:v>
                </c:pt>
              </c:strCache>
            </c:strRef>
          </c:cat>
          <c:val>
            <c:numRef>
              <c:f>Sheet1!$B$2</c:f>
              <c:numCache>
                <c:formatCode>0</c:formatCode>
                <c:ptCount val="1"/>
                <c:pt idx="0">
                  <c:v>43.69</c:v>
                </c:pt>
              </c:numCache>
            </c:numRef>
          </c:val>
          <c:extLst>
            <c:ext xmlns:c16="http://schemas.microsoft.com/office/drawing/2014/chart" uri="{C3380CC4-5D6E-409C-BE32-E72D297353CC}">
              <c16:uniqueId val="{00000001-84C7-4F0A-B3D7-DBE36DC5FEA1}"/>
            </c:ext>
          </c:extLst>
        </c:ser>
        <c:ser>
          <c:idx val="1"/>
          <c:order val="1"/>
          <c:tx>
            <c:strRef>
              <c:f>Sheet1!$C$1</c:f>
              <c:strCache>
                <c:ptCount val="1"/>
                <c:pt idx="0">
                  <c:v>No ha realizado un trámite</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B:966</c:v>
                </c:pt>
              </c:strCache>
            </c:strRef>
          </c:cat>
          <c:val>
            <c:numRef>
              <c:f>Sheet1!$C$2</c:f>
              <c:numCache>
                <c:formatCode>0</c:formatCode>
                <c:ptCount val="1"/>
                <c:pt idx="0">
                  <c:v>55.169999999999995</c:v>
                </c:pt>
              </c:numCache>
            </c:numRef>
          </c:val>
          <c:extLst>
            <c:ext xmlns:c16="http://schemas.microsoft.com/office/drawing/2014/chart" uri="{C3380CC4-5D6E-409C-BE32-E72D297353CC}">
              <c16:uniqueId val="{00000002-84C7-4F0A-B3D7-DBE36DC5FEA1}"/>
            </c:ext>
          </c:extLst>
        </c:ser>
        <c:ser>
          <c:idx val="2"/>
          <c:order val="2"/>
          <c:tx>
            <c:strRef>
              <c:f>Sheet1!$D$1</c:f>
              <c:strCache>
                <c:ptCount val="1"/>
                <c:pt idx="0">
                  <c:v>No responde</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100">
                    <a:solidFill>
                      <a:srgbClr val="002060"/>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B:966</c:v>
                </c:pt>
              </c:strCache>
            </c:strRef>
          </c:cat>
          <c:val>
            <c:numRef>
              <c:f>Sheet1!$D$2</c:f>
              <c:numCache>
                <c:formatCode>0</c:formatCode>
                <c:ptCount val="1"/>
                <c:pt idx="0">
                  <c:v>1.1399999999999999</c:v>
                </c:pt>
              </c:numCache>
            </c:numRef>
          </c:val>
          <c:extLst>
            <c:ext xmlns:c16="http://schemas.microsoft.com/office/drawing/2014/chart" uri="{C3380CC4-5D6E-409C-BE32-E72D297353CC}">
              <c16:uniqueId val="{00000003-84C7-4F0A-B3D7-DBE36DC5FEA1}"/>
            </c:ext>
          </c:extLst>
        </c:ser>
        <c:dLbls>
          <c:showLegendKey val="0"/>
          <c:showVal val="0"/>
          <c:showCatName val="0"/>
          <c:showSerName val="0"/>
          <c:showPercent val="0"/>
          <c:showBubbleSize val="0"/>
        </c:dLbls>
        <c:gapWidth val="70"/>
        <c:overlap val="100"/>
        <c:axId val="806066584"/>
        <c:axId val="806073640"/>
      </c:barChart>
      <c:catAx>
        <c:axId val="806066584"/>
        <c:scaling>
          <c:orientation val="maxMin"/>
        </c:scaling>
        <c:delete val="1"/>
        <c:axPos val="l"/>
        <c:numFmt formatCode="General" sourceLinked="1"/>
        <c:majorTickMark val="out"/>
        <c:minorTickMark val="none"/>
        <c:tickLblPos val="nextTo"/>
        <c:crossAx val="806073640"/>
        <c:crosses val="autoZero"/>
        <c:auto val="0"/>
        <c:lblAlgn val="ctr"/>
        <c:lblOffset val="100"/>
        <c:tickLblSkip val="1"/>
        <c:tickMarkSkip val="1"/>
        <c:noMultiLvlLbl val="0"/>
      </c:catAx>
      <c:valAx>
        <c:axId val="806073640"/>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806066584"/>
        <c:crosses val="max"/>
        <c:crossBetween val="between"/>
      </c:valAx>
      <c:spPr>
        <a:noFill/>
        <a:ln w="18833">
          <a:noFill/>
        </a:ln>
      </c:spPr>
    </c:plotArea>
    <c:legend>
      <c:legendPos val="t"/>
      <c:layout>
        <c:manualLayout>
          <c:xMode val="edge"/>
          <c:yMode val="edge"/>
          <c:x val="0"/>
          <c:y val="7.4694314923994906E-2"/>
          <c:w val="0.99137064079474235"/>
          <c:h val="0.16962621115116647"/>
        </c:manualLayout>
      </c:layout>
      <c:overlay val="0"/>
      <c:spPr>
        <a:noFill/>
        <a:ln w="9416">
          <a:noFill/>
          <a:prstDash val="solid"/>
        </a:ln>
      </c:spPr>
      <c:txPr>
        <a:bodyPr/>
        <a:lstStyle/>
        <a:p>
          <a:pPr>
            <a:defRPr sz="105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1399641796411"/>
          <c:y val="0.24522721347217996"/>
          <c:w val="0.76786259370371002"/>
          <c:h val="0.61696612573404508"/>
        </c:manualLayout>
      </c:layout>
      <c:barChart>
        <c:barDir val="bar"/>
        <c:grouping val="percentStacked"/>
        <c:varyColors val="0"/>
        <c:ser>
          <c:idx val="0"/>
          <c:order val="0"/>
          <c:tx>
            <c:strRef>
              <c:f>Sheet1!$B$1</c:f>
              <c:strCache>
                <c:ptCount val="1"/>
                <c:pt idx="0">
                  <c:v>Si, ya realizó un trámite</c:v>
                </c:pt>
              </c:strCache>
            </c:strRef>
          </c:tx>
          <c:spPr>
            <a:solidFill>
              <a:srgbClr val="FFCC00"/>
            </a:solidFill>
            <a:ln w="18833">
              <a:noFill/>
            </a:ln>
          </c:spPr>
          <c:invertIfNegative val="0"/>
          <c:dLbls>
            <c:dLbl>
              <c:idx val="1"/>
              <c:spPr>
                <a:noFill/>
                <a:ln w="18833">
                  <a:noFill/>
                </a:ln>
              </c:spPr>
              <c:txPr>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4CF2-4EF1-A7C1-65ABF49C99BC}"/>
                </c:ext>
              </c:extLst>
            </c:dLbl>
            <c:spPr>
              <a:noFill/>
              <a:ln w="18833">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B:593</c:v>
                </c:pt>
              </c:strCache>
            </c:strRef>
          </c:cat>
          <c:val>
            <c:numRef>
              <c:f>Sheet1!$B$2</c:f>
              <c:numCache>
                <c:formatCode>0</c:formatCode>
                <c:ptCount val="1"/>
                <c:pt idx="0">
                  <c:v>27.82</c:v>
                </c:pt>
              </c:numCache>
            </c:numRef>
          </c:val>
          <c:extLst>
            <c:ext xmlns:c16="http://schemas.microsoft.com/office/drawing/2014/chart" uri="{C3380CC4-5D6E-409C-BE32-E72D297353CC}">
              <c16:uniqueId val="{00000001-4CF2-4EF1-A7C1-65ABF49C99BC}"/>
            </c:ext>
          </c:extLst>
        </c:ser>
        <c:ser>
          <c:idx val="1"/>
          <c:order val="1"/>
          <c:tx>
            <c:strRef>
              <c:f>Sheet1!$C$1</c:f>
              <c:strCache>
                <c:ptCount val="1"/>
                <c:pt idx="0">
                  <c:v>No ha realizado un trámite</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B:593</c:v>
                </c:pt>
              </c:strCache>
            </c:strRef>
          </c:cat>
          <c:val>
            <c:numRef>
              <c:f>Sheet1!$C$2</c:f>
              <c:numCache>
                <c:formatCode>0</c:formatCode>
                <c:ptCount val="1"/>
                <c:pt idx="0">
                  <c:v>69.14</c:v>
                </c:pt>
              </c:numCache>
            </c:numRef>
          </c:val>
          <c:extLst>
            <c:ext xmlns:c16="http://schemas.microsoft.com/office/drawing/2014/chart" uri="{C3380CC4-5D6E-409C-BE32-E72D297353CC}">
              <c16:uniqueId val="{00000002-4CF2-4EF1-A7C1-65ABF49C99BC}"/>
            </c:ext>
          </c:extLst>
        </c:ser>
        <c:ser>
          <c:idx val="2"/>
          <c:order val="2"/>
          <c:tx>
            <c:strRef>
              <c:f>Sheet1!$D$1</c:f>
              <c:strCache>
                <c:ptCount val="1"/>
                <c:pt idx="0">
                  <c:v>No responde</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100">
                    <a:solidFill>
                      <a:srgbClr val="002060"/>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B:593</c:v>
                </c:pt>
              </c:strCache>
            </c:strRef>
          </c:cat>
          <c:val>
            <c:numRef>
              <c:f>Sheet1!$D$2</c:f>
              <c:numCache>
                <c:formatCode>0</c:formatCode>
                <c:ptCount val="1"/>
                <c:pt idx="0">
                  <c:v>3.04</c:v>
                </c:pt>
              </c:numCache>
            </c:numRef>
          </c:val>
          <c:extLst>
            <c:ext xmlns:c16="http://schemas.microsoft.com/office/drawing/2014/chart" uri="{C3380CC4-5D6E-409C-BE32-E72D297353CC}">
              <c16:uniqueId val="{00000003-4CF2-4EF1-A7C1-65ABF49C99BC}"/>
            </c:ext>
          </c:extLst>
        </c:ser>
        <c:dLbls>
          <c:showLegendKey val="0"/>
          <c:showVal val="0"/>
          <c:showCatName val="0"/>
          <c:showSerName val="0"/>
          <c:showPercent val="0"/>
          <c:showBubbleSize val="0"/>
        </c:dLbls>
        <c:gapWidth val="70"/>
        <c:overlap val="100"/>
        <c:axId val="806070112"/>
        <c:axId val="806070504"/>
      </c:barChart>
      <c:catAx>
        <c:axId val="806070112"/>
        <c:scaling>
          <c:orientation val="maxMin"/>
        </c:scaling>
        <c:delete val="1"/>
        <c:axPos val="l"/>
        <c:numFmt formatCode="General" sourceLinked="1"/>
        <c:majorTickMark val="out"/>
        <c:minorTickMark val="none"/>
        <c:tickLblPos val="nextTo"/>
        <c:crossAx val="806070504"/>
        <c:crosses val="autoZero"/>
        <c:auto val="0"/>
        <c:lblAlgn val="ctr"/>
        <c:lblOffset val="100"/>
        <c:tickLblSkip val="1"/>
        <c:tickMarkSkip val="1"/>
        <c:noMultiLvlLbl val="0"/>
      </c:catAx>
      <c:valAx>
        <c:axId val="806070504"/>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806070112"/>
        <c:crosses val="max"/>
        <c:crossBetween val="between"/>
      </c:valAx>
      <c:spPr>
        <a:noFill/>
        <a:ln w="18833">
          <a:noFill/>
        </a:ln>
      </c:spPr>
    </c:plotArea>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3734922791575"/>
          <c:y val="0.14592274678111589"/>
          <c:w val="0.75532937409080647"/>
          <c:h val="0.85622317596566522"/>
        </c:manualLayout>
      </c:layout>
      <c:barChart>
        <c:barDir val="bar"/>
        <c:grouping val="stacked"/>
        <c:varyColors val="0"/>
        <c:ser>
          <c:idx val="0"/>
          <c:order val="0"/>
          <c:tx>
            <c:strRef>
              <c:f>Sheet1!$B$1</c:f>
              <c:strCache>
                <c:ptCount val="1"/>
                <c:pt idx="0">
                  <c:v>6 meses</c:v>
                </c:pt>
              </c:strCache>
            </c:strRef>
          </c:tx>
          <c:spPr>
            <a:solidFill>
              <a:srgbClr val="FF6600"/>
            </a:solidFill>
            <a:ln w="18851">
              <a:noFill/>
            </a:ln>
          </c:spPr>
          <c:invertIfNegative val="0"/>
          <c:dLbls>
            <c:dLbl>
              <c:idx val="0"/>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0FD5-4B57-B364-67C7FB4D0AE7}"/>
                </c:ext>
              </c:extLst>
            </c:dLbl>
            <c:dLbl>
              <c:idx val="1"/>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0FD5-4B57-B364-67C7FB4D0AE7}"/>
                </c:ext>
              </c:extLst>
            </c:dLbl>
            <c:dLbl>
              <c:idx val="2"/>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0FD5-4B57-B364-67C7FB4D0AE7}"/>
                </c:ext>
              </c:extLst>
            </c:dLbl>
            <c:dLbl>
              <c:idx val="3"/>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0FD5-4B57-B364-67C7FB4D0AE7}"/>
                </c:ext>
              </c:extLst>
            </c:dLbl>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3.75</c:v>
                </c:pt>
              </c:numCache>
            </c:numRef>
          </c:val>
          <c:extLst>
            <c:ext xmlns:c16="http://schemas.microsoft.com/office/drawing/2014/chart" uri="{C3380CC4-5D6E-409C-BE32-E72D297353CC}">
              <c16:uniqueId val="{00000004-0FD5-4B57-B364-67C7FB4D0AE7}"/>
            </c:ext>
          </c:extLst>
        </c:ser>
        <c:ser>
          <c:idx val="1"/>
          <c:order val="1"/>
          <c:tx>
            <c:strRef>
              <c:f>Sheet1!$C$1</c:f>
              <c:strCache>
                <c:ptCount val="1"/>
                <c:pt idx="0">
                  <c:v>Entre 6 y 12 meses</c:v>
                </c:pt>
              </c:strCache>
            </c:strRef>
          </c:tx>
          <c:spPr>
            <a:solidFill>
              <a:srgbClr val="D60093"/>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11.12</c:v>
                </c:pt>
              </c:numCache>
            </c:numRef>
          </c:val>
          <c:extLst>
            <c:ext xmlns:c16="http://schemas.microsoft.com/office/drawing/2014/chart" uri="{C3380CC4-5D6E-409C-BE32-E72D297353CC}">
              <c16:uniqueId val="{00000005-0FD5-4B57-B364-67C7FB4D0AE7}"/>
            </c:ext>
          </c:extLst>
        </c:ser>
        <c:ser>
          <c:idx val="2"/>
          <c:order val="2"/>
          <c:tx>
            <c:strRef>
              <c:f>Sheet1!$D$1</c:f>
              <c:strCache>
                <c:ptCount val="1"/>
                <c:pt idx="0">
                  <c:v>Entre 12 y 18 meses</c:v>
                </c:pt>
              </c:strCache>
            </c:strRef>
          </c:tx>
          <c:spPr>
            <a:solidFill>
              <a:srgbClr val="92D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14.99</c:v>
                </c:pt>
              </c:numCache>
            </c:numRef>
          </c:val>
          <c:extLst>
            <c:ext xmlns:c16="http://schemas.microsoft.com/office/drawing/2014/chart" uri="{C3380CC4-5D6E-409C-BE32-E72D297353CC}">
              <c16:uniqueId val="{00000006-0FD5-4B57-B364-67C7FB4D0AE7}"/>
            </c:ext>
          </c:extLst>
        </c:ser>
        <c:ser>
          <c:idx val="3"/>
          <c:order val="3"/>
          <c:tx>
            <c:strRef>
              <c:f>Sheet1!$E$1</c:f>
              <c:strCache>
                <c:ptCount val="1"/>
                <c:pt idx="0">
                  <c:v>Entre 18 y 24 meses</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Sheet1!$E$2:$E$2</c:f>
              <c:numCache>
                <c:formatCode>0</c:formatCode>
                <c:ptCount val="1"/>
                <c:pt idx="0">
                  <c:v>18.02</c:v>
                </c:pt>
              </c:numCache>
            </c:numRef>
          </c:val>
          <c:extLst>
            <c:ext xmlns:c16="http://schemas.microsoft.com/office/drawing/2014/chart" uri="{C3380CC4-5D6E-409C-BE32-E72D297353CC}">
              <c16:uniqueId val="{00000007-0FD5-4B57-B364-67C7FB4D0AE7}"/>
            </c:ext>
          </c:extLst>
        </c:ser>
        <c:ser>
          <c:idx val="4"/>
          <c:order val="4"/>
          <c:tx>
            <c:strRef>
              <c:f>Sheet1!$F$1</c:f>
              <c:strCache>
                <c:ptCount val="1"/>
                <c:pt idx="0">
                  <c:v>Mas de 24 meses</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Sheet1!$F$2:$F$2</c:f>
              <c:numCache>
                <c:formatCode>0</c:formatCode>
                <c:ptCount val="1"/>
                <c:pt idx="0">
                  <c:v>45.47</c:v>
                </c:pt>
              </c:numCache>
            </c:numRef>
          </c:val>
          <c:extLst>
            <c:ext xmlns:c16="http://schemas.microsoft.com/office/drawing/2014/chart" uri="{C3380CC4-5D6E-409C-BE32-E72D297353CC}">
              <c16:uniqueId val="{00000008-0FD5-4B57-B364-67C7FB4D0AE7}"/>
            </c:ext>
          </c:extLst>
        </c:ser>
        <c:ser>
          <c:idx val="5"/>
          <c:order val="5"/>
          <c:tx>
            <c:strRef>
              <c:f>Sheet1!$G$1</c:f>
              <c:strCache>
                <c:ptCount val="1"/>
                <c:pt idx="0">
                  <c:v>Ns/Nr</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Sheet1!$G$2:$G$2</c:f>
              <c:numCache>
                <c:formatCode>0</c:formatCode>
                <c:ptCount val="1"/>
                <c:pt idx="0">
                  <c:v>6.65</c:v>
                </c:pt>
              </c:numCache>
            </c:numRef>
          </c:val>
          <c:extLst>
            <c:ext xmlns:c16="http://schemas.microsoft.com/office/drawing/2014/chart" uri="{C3380CC4-5D6E-409C-BE32-E72D297353CC}">
              <c16:uniqueId val="{00000009-0FD5-4B57-B364-67C7FB4D0AE7}"/>
            </c:ext>
          </c:extLst>
        </c:ser>
        <c:dLbls>
          <c:showLegendKey val="0"/>
          <c:showVal val="1"/>
          <c:showCatName val="0"/>
          <c:showSerName val="0"/>
          <c:showPercent val="0"/>
          <c:showBubbleSize val="0"/>
        </c:dLbls>
        <c:gapWidth val="20"/>
        <c:overlap val="100"/>
        <c:axId val="796347808"/>
        <c:axId val="796340752"/>
      </c:barChart>
      <c:catAx>
        <c:axId val="796347808"/>
        <c:scaling>
          <c:orientation val="maxMin"/>
        </c:scaling>
        <c:delete val="1"/>
        <c:axPos val="l"/>
        <c:numFmt formatCode="General" sourceLinked="1"/>
        <c:majorTickMark val="out"/>
        <c:minorTickMark val="none"/>
        <c:tickLblPos val="nextTo"/>
        <c:crossAx val="796340752"/>
        <c:crosses val="autoZero"/>
        <c:auto val="1"/>
        <c:lblAlgn val="ctr"/>
        <c:lblOffset val="100"/>
        <c:tickLblSkip val="1"/>
        <c:tickMarkSkip val="1"/>
        <c:noMultiLvlLbl val="0"/>
      </c:catAx>
      <c:valAx>
        <c:axId val="796340752"/>
        <c:scaling>
          <c:orientation val="minMax"/>
          <c:max val="100"/>
        </c:scaling>
        <c:delete val="1"/>
        <c:axPos val="t"/>
        <c:numFmt formatCode="0" sourceLinked="1"/>
        <c:majorTickMark val="out"/>
        <c:minorTickMark val="none"/>
        <c:tickLblPos val="nextTo"/>
        <c:crossAx val="796347808"/>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a:t>
            </a:r>
            <a:r>
              <a:rPr lang="es-CO" baseline="0" dirty="0"/>
              <a:t> Cuota Inicial Superior a 23 Meses</a:t>
            </a:r>
            <a:endParaRPr lang="es-C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Hoja1!$R$141</c:f>
              <c:strCache>
                <c:ptCount val="1"/>
                <c:pt idx="0">
                  <c:v>VIS Mas de 23 meses</c:v>
                </c:pt>
              </c:strCache>
            </c:strRef>
          </c:tx>
          <c:spPr>
            <a:ln w="28575" cap="rnd">
              <a:solidFill>
                <a:schemeClr val="accent1"/>
              </a:solidFill>
              <a:round/>
            </a:ln>
            <a:effectLst/>
          </c:spPr>
          <c:marker>
            <c:symbol val="none"/>
          </c:marker>
          <c:cat>
            <c:numRef>
              <c:f>Hoja1!$Q$142:$Q$148</c:f>
              <c:numCache>
                <c:formatCode>General</c:formatCode>
                <c:ptCount val="7"/>
                <c:pt idx="0">
                  <c:v>2011</c:v>
                </c:pt>
                <c:pt idx="1">
                  <c:v>2012</c:v>
                </c:pt>
                <c:pt idx="2">
                  <c:v>2013</c:v>
                </c:pt>
                <c:pt idx="3">
                  <c:v>2014</c:v>
                </c:pt>
                <c:pt idx="4">
                  <c:v>2015</c:v>
                </c:pt>
                <c:pt idx="5">
                  <c:v>2016</c:v>
                </c:pt>
                <c:pt idx="6">
                  <c:v>2017</c:v>
                </c:pt>
              </c:numCache>
            </c:numRef>
          </c:cat>
          <c:val>
            <c:numRef>
              <c:f>Hoja1!$R$142:$R$148</c:f>
              <c:numCache>
                <c:formatCode>#,##0</c:formatCode>
                <c:ptCount val="7"/>
                <c:pt idx="0">
                  <c:v>1.7000000000000028</c:v>
                </c:pt>
                <c:pt idx="1">
                  <c:v>4.2999999999999989</c:v>
                </c:pt>
                <c:pt idx="2">
                  <c:v>10</c:v>
                </c:pt>
                <c:pt idx="3">
                  <c:v>6</c:v>
                </c:pt>
                <c:pt idx="4">
                  <c:v>9</c:v>
                </c:pt>
                <c:pt idx="5">
                  <c:v>25</c:v>
                </c:pt>
                <c:pt idx="6">
                  <c:v>42</c:v>
                </c:pt>
              </c:numCache>
            </c:numRef>
          </c:val>
          <c:smooth val="0"/>
          <c:extLst>
            <c:ext xmlns:c16="http://schemas.microsoft.com/office/drawing/2014/chart" uri="{C3380CC4-5D6E-409C-BE32-E72D297353CC}">
              <c16:uniqueId val="{00000000-94FD-49EE-83F7-4E4B44D25C8C}"/>
            </c:ext>
          </c:extLst>
        </c:ser>
        <c:ser>
          <c:idx val="1"/>
          <c:order val="1"/>
          <c:tx>
            <c:strRef>
              <c:f>Hoja1!$S$141</c:f>
              <c:strCache>
                <c:ptCount val="1"/>
                <c:pt idx="0">
                  <c:v>No-VIS Mas de 23 meses</c:v>
                </c:pt>
              </c:strCache>
            </c:strRef>
          </c:tx>
          <c:spPr>
            <a:ln w="28575" cap="rnd">
              <a:solidFill>
                <a:schemeClr val="accent2"/>
              </a:solidFill>
              <a:round/>
            </a:ln>
            <a:effectLst/>
          </c:spPr>
          <c:marker>
            <c:symbol val="none"/>
          </c:marker>
          <c:cat>
            <c:numRef>
              <c:f>Hoja1!$Q$142:$Q$148</c:f>
              <c:numCache>
                <c:formatCode>General</c:formatCode>
                <c:ptCount val="7"/>
                <c:pt idx="0">
                  <c:v>2011</c:v>
                </c:pt>
                <c:pt idx="1">
                  <c:v>2012</c:v>
                </c:pt>
                <c:pt idx="2">
                  <c:v>2013</c:v>
                </c:pt>
                <c:pt idx="3">
                  <c:v>2014</c:v>
                </c:pt>
                <c:pt idx="4">
                  <c:v>2015</c:v>
                </c:pt>
                <c:pt idx="5">
                  <c:v>2016</c:v>
                </c:pt>
                <c:pt idx="6">
                  <c:v>2017</c:v>
                </c:pt>
              </c:numCache>
            </c:numRef>
          </c:cat>
          <c:val>
            <c:numRef>
              <c:f>Hoja1!$S$142:$S$148</c:f>
              <c:numCache>
                <c:formatCode>#,##0</c:formatCode>
                <c:ptCount val="7"/>
                <c:pt idx="0">
                  <c:v>9.2000000000000046</c:v>
                </c:pt>
                <c:pt idx="1">
                  <c:v>17.200000000000014</c:v>
                </c:pt>
                <c:pt idx="2">
                  <c:v>18</c:v>
                </c:pt>
                <c:pt idx="3">
                  <c:v>6</c:v>
                </c:pt>
                <c:pt idx="4">
                  <c:v>22</c:v>
                </c:pt>
                <c:pt idx="5">
                  <c:v>45</c:v>
                </c:pt>
                <c:pt idx="6">
                  <c:v>48</c:v>
                </c:pt>
              </c:numCache>
            </c:numRef>
          </c:val>
          <c:smooth val="0"/>
          <c:extLst>
            <c:ext xmlns:c16="http://schemas.microsoft.com/office/drawing/2014/chart" uri="{C3380CC4-5D6E-409C-BE32-E72D297353CC}">
              <c16:uniqueId val="{00000001-94FD-49EE-83F7-4E4B44D25C8C}"/>
            </c:ext>
          </c:extLst>
        </c:ser>
        <c:dLbls>
          <c:showLegendKey val="0"/>
          <c:showVal val="0"/>
          <c:showCatName val="0"/>
          <c:showSerName val="0"/>
          <c:showPercent val="0"/>
          <c:showBubbleSize val="0"/>
        </c:dLbls>
        <c:smooth val="0"/>
        <c:axId val="667527472"/>
        <c:axId val="667527800"/>
      </c:lineChart>
      <c:catAx>
        <c:axId val="6675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67527800"/>
        <c:crosses val="autoZero"/>
        <c:auto val="1"/>
        <c:lblAlgn val="ctr"/>
        <c:lblOffset val="100"/>
        <c:noMultiLvlLbl val="0"/>
      </c:catAx>
      <c:valAx>
        <c:axId val="667527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6752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4815920827952"/>
          <c:y val="0.14592274678111589"/>
          <c:w val="0.77971856411044271"/>
          <c:h val="0.85622317596566522"/>
        </c:manualLayout>
      </c:layout>
      <c:barChart>
        <c:barDir val="bar"/>
        <c:grouping val="stacked"/>
        <c:varyColors val="0"/>
        <c:ser>
          <c:idx val="0"/>
          <c:order val="0"/>
          <c:tx>
            <c:strRef>
              <c:f>Sheet1!$B$1</c:f>
              <c:strCache>
                <c:ptCount val="1"/>
                <c:pt idx="0">
                  <c:v>6 meses</c:v>
                </c:pt>
              </c:strCache>
            </c:strRef>
          </c:tx>
          <c:spPr>
            <a:solidFill>
              <a:srgbClr val="FF6600"/>
            </a:solidFill>
            <a:ln w="18851">
              <a:noFill/>
            </a:ln>
          </c:spPr>
          <c:invertIfNegative val="0"/>
          <c:dLbls>
            <c:dLbl>
              <c:idx val="0"/>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2D01-4230-9060-782C251EE638}"/>
                </c:ext>
              </c:extLst>
            </c:dLbl>
            <c:dLbl>
              <c:idx val="1"/>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2D01-4230-9060-782C251EE638}"/>
                </c:ext>
              </c:extLst>
            </c:dLbl>
            <c:dLbl>
              <c:idx val="2"/>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2D01-4230-9060-782C251EE638}"/>
                </c:ext>
              </c:extLst>
            </c:dLbl>
            <c:dLbl>
              <c:idx val="3"/>
              <c:spPr>
                <a:noFill/>
                <a:ln w="18851">
                  <a:noFill/>
                </a:ln>
              </c:spPr>
              <c:txPr>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2D01-4230-9060-782C251EE638}"/>
                </c:ext>
              </c:extLst>
            </c:dLbl>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c:formatCode>
                <c:ptCount val="1"/>
                <c:pt idx="0">
                  <c:v>13.46</c:v>
                </c:pt>
              </c:numCache>
            </c:numRef>
          </c:val>
          <c:extLst>
            <c:ext xmlns:c16="http://schemas.microsoft.com/office/drawing/2014/chart" uri="{C3380CC4-5D6E-409C-BE32-E72D297353CC}">
              <c16:uniqueId val="{00000004-2D01-4230-9060-782C251EE638}"/>
            </c:ext>
          </c:extLst>
        </c:ser>
        <c:ser>
          <c:idx val="1"/>
          <c:order val="1"/>
          <c:tx>
            <c:strRef>
              <c:f>Sheet1!$C$1</c:f>
              <c:strCache>
                <c:ptCount val="1"/>
                <c:pt idx="0">
                  <c:v>Entre 6 y 12 meses</c:v>
                </c:pt>
              </c:strCache>
            </c:strRef>
          </c:tx>
          <c:spPr>
            <a:solidFill>
              <a:srgbClr val="D60093"/>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c:formatCode>
                <c:ptCount val="1"/>
                <c:pt idx="0">
                  <c:v>8.89</c:v>
                </c:pt>
              </c:numCache>
            </c:numRef>
          </c:val>
          <c:extLst>
            <c:ext xmlns:c16="http://schemas.microsoft.com/office/drawing/2014/chart" uri="{C3380CC4-5D6E-409C-BE32-E72D297353CC}">
              <c16:uniqueId val="{00000005-2D01-4230-9060-782C251EE638}"/>
            </c:ext>
          </c:extLst>
        </c:ser>
        <c:ser>
          <c:idx val="2"/>
          <c:order val="2"/>
          <c:tx>
            <c:strRef>
              <c:f>Sheet1!$D$1</c:f>
              <c:strCache>
                <c:ptCount val="1"/>
                <c:pt idx="0">
                  <c:v>Entre 12 y 18 meses</c:v>
                </c:pt>
              </c:strCache>
            </c:strRef>
          </c:tx>
          <c:spPr>
            <a:solidFill>
              <a:srgbClr val="92D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c:formatCode>
                <c:ptCount val="1"/>
                <c:pt idx="0">
                  <c:v>6.49</c:v>
                </c:pt>
              </c:numCache>
            </c:numRef>
          </c:val>
          <c:extLst>
            <c:ext xmlns:c16="http://schemas.microsoft.com/office/drawing/2014/chart" uri="{C3380CC4-5D6E-409C-BE32-E72D297353CC}">
              <c16:uniqueId val="{00000006-2D01-4230-9060-782C251EE638}"/>
            </c:ext>
          </c:extLst>
        </c:ser>
        <c:ser>
          <c:idx val="3"/>
          <c:order val="3"/>
          <c:tx>
            <c:strRef>
              <c:f>Sheet1!$E$1</c:f>
              <c:strCache>
                <c:ptCount val="1"/>
                <c:pt idx="0">
                  <c:v>Entre 18 y 24 meses</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Sheet1!$E$2:$E$2</c:f>
              <c:numCache>
                <c:formatCode>0</c:formatCode>
                <c:ptCount val="1"/>
                <c:pt idx="0">
                  <c:v>12.26</c:v>
                </c:pt>
              </c:numCache>
            </c:numRef>
          </c:val>
          <c:extLst>
            <c:ext xmlns:c16="http://schemas.microsoft.com/office/drawing/2014/chart" uri="{C3380CC4-5D6E-409C-BE32-E72D297353CC}">
              <c16:uniqueId val="{00000007-2D01-4230-9060-782C251EE638}"/>
            </c:ext>
          </c:extLst>
        </c:ser>
        <c:ser>
          <c:idx val="4"/>
          <c:order val="4"/>
          <c:tx>
            <c:strRef>
              <c:f>Sheet1!$F$1</c:f>
              <c:strCache>
                <c:ptCount val="1"/>
                <c:pt idx="0">
                  <c:v>Mas de 24 meses</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Sheet1!$F$2:$F$2</c:f>
              <c:numCache>
                <c:formatCode>0</c:formatCode>
                <c:ptCount val="1"/>
                <c:pt idx="0">
                  <c:v>49.52</c:v>
                </c:pt>
              </c:numCache>
            </c:numRef>
          </c:val>
          <c:extLst>
            <c:ext xmlns:c16="http://schemas.microsoft.com/office/drawing/2014/chart" uri="{C3380CC4-5D6E-409C-BE32-E72D297353CC}">
              <c16:uniqueId val="{00000008-2D01-4230-9060-782C251EE638}"/>
            </c:ext>
          </c:extLst>
        </c:ser>
        <c:ser>
          <c:idx val="5"/>
          <c:order val="5"/>
          <c:tx>
            <c:strRef>
              <c:f>Sheet1!$G$1</c:f>
              <c:strCache>
                <c:ptCount val="1"/>
                <c:pt idx="0">
                  <c:v>Ns/Nr</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c:v>
                </c:pt>
              </c:strCache>
            </c:strRef>
          </c:cat>
          <c:val>
            <c:numRef>
              <c:f>Sheet1!$G$2:$G$2</c:f>
              <c:numCache>
                <c:formatCode>0</c:formatCode>
                <c:ptCount val="1"/>
                <c:pt idx="0">
                  <c:v>9.3800000000000008</c:v>
                </c:pt>
              </c:numCache>
            </c:numRef>
          </c:val>
          <c:extLst>
            <c:ext xmlns:c16="http://schemas.microsoft.com/office/drawing/2014/chart" uri="{C3380CC4-5D6E-409C-BE32-E72D297353CC}">
              <c16:uniqueId val="{00000009-2D01-4230-9060-782C251EE638}"/>
            </c:ext>
          </c:extLst>
        </c:ser>
        <c:dLbls>
          <c:showLegendKey val="0"/>
          <c:showVal val="1"/>
          <c:showCatName val="0"/>
          <c:showSerName val="0"/>
          <c:showPercent val="0"/>
          <c:showBubbleSize val="0"/>
        </c:dLbls>
        <c:gapWidth val="20"/>
        <c:overlap val="100"/>
        <c:axId val="796342320"/>
        <c:axId val="796352120"/>
      </c:barChart>
      <c:catAx>
        <c:axId val="796342320"/>
        <c:scaling>
          <c:orientation val="maxMin"/>
        </c:scaling>
        <c:delete val="1"/>
        <c:axPos val="l"/>
        <c:numFmt formatCode="General" sourceLinked="1"/>
        <c:majorTickMark val="out"/>
        <c:minorTickMark val="none"/>
        <c:tickLblPos val="nextTo"/>
        <c:crossAx val="796352120"/>
        <c:crosses val="autoZero"/>
        <c:auto val="1"/>
        <c:lblAlgn val="ctr"/>
        <c:lblOffset val="100"/>
        <c:tickLblSkip val="1"/>
        <c:tickMarkSkip val="1"/>
        <c:noMultiLvlLbl val="0"/>
      </c:catAx>
      <c:valAx>
        <c:axId val="796352120"/>
        <c:scaling>
          <c:orientation val="minMax"/>
          <c:max val="100"/>
        </c:scaling>
        <c:delete val="1"/>
        <c:axPos val="t"/>
        <c:numFmt formatCode="0" sourceLinked="1"/>
        <c:majorTickMark val="out"/>
        <c:minorTickMark val="none"/>
        <c:tickLblPos val="nextTo"/>
        <c:crossAx val="796342320"/>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Evolución Balances de cada Variable Nacional </a:t>
            </a:r>
          </a:p>
        </c:rich>
      </c:tx>
      <c:layout>
        <c:manualLayout>
          <c:xMode val="edge"/>
          <c:yMode val="edge"/>
          <c:x val="0.17465721040189128"/>
          <c:y val="0"/>
        </c:manualLayout>
      </c:layout>
      <c:overlay val="0"/>
    </c:title>
    <c:autoTitleDeleted val="0"/>
    <c:plotArea>
      <c:layout>
        <c:manualLayout>
          <c:layoutTarget val="inner"/>
          <c:xMode val="edge"/>
          <c:yMode val="edge"/>
          <c:x val="0.18390707544535659"/>
          <c:y val="0.16663452037884688"/>
          <c:w val="0.5317926323039408"/>
          <c:h val="0.77989758192700631"/>
        </c:manualLayout>
      </c:layout>
      <c:radarChart>
        <c:radarStyle val="marker"/>
        <c:varyColors val="0"/>
        <c:ser>
          <c:idx val="0"/>
          <c:order val="0"/>
          <c:tx>
            <c:strRef>
              <c:f>'[Graficas balances E Demanda 2017.xlsx]Graficas'!$A$3</c:f>
              <c:strCache>
                <c:ptCount val="1"/>
                <c:pt idx="0">
                  <c:v>Endeudamiento</c:v>
                </c:pt>
              </c:strCache>
            </c:strRef>
          </c:tx>
          <c:marker>
            <c:symbol val="none"/>
          </c:marker>
          <c:cat>
            <c:numRef>
              <c:f>'[Graficas balances E Demanda 2017.xlsx]Graficas'!$B$2:$I$2</c:f>
              <c:numCache>
                <c:formatCode>General</c:formatCode>
                <c:ptCount val="8"/>
                <c:pt idx="0">
                  <c:v>2010</c:v>
                </c:pt>
                <c:pt idx="1">
                  <c:v>2011</c:v>
                </c:pt>
                <c:pt idx="2">
                  <c:v>2012</c:v>
                </c:pt>
                <c:pt idx="3">
                  <c:v>2013</c:v>
                </c:pt>
                <c:pt idx="4">
                  <c:v>2014</c:v>
                </c:pt>
                <c:pt idx="5">
                  <c:v>2015</c:v>
                </c:pt>
                <c:pt idx="6">
                  <c:v>2016</c:v>
                </c:pt>
                <c:pt idx="7">
                  <c:v>2017</c:v>
                </c:pt>
              </c:numCache>
            </c:numRef>
          </c:cat>
          <c:val>
            <c:numRef>
              <c:f>'[Graficas balances E Demanda 2017.xlsx]Graficas'!$B$3:$I$3</c:f>
              <c:numCache>
                <c:formatCode>General</c:formatCode>
                <c:ptCount val="8"/>
                <c:pt idx="0">
                  <c:v>3</c:v>
                </c:pt>
                <c:pt idx="1">
                  <c:v>1</c:v>
                </c:pt>
                <c:pt idx="2">
                  <c:v>3</c:v>
                </c:pt>
                <c:pt idx="3">
                  <c:v>-1</c:v>
                </c:pt>
                <c:pt idx="4">
                  <c:v>-5</c:v>
                </c:pt>
                <c:pt idx="5">
                  <c:v>-7</c:v>
                </c:pt>
                <c:pt idx="6">
                  <c:v>-7</c:v>
                </c:pt>
                <c:pt idx="7">
                  <c:v>-5</c:v>
                </c:pt>
              </c:numCache>
            </c:numRef>
          </c:val>
          <c:extLst>
            <c:ext xmlns:c16="http://schemas.microsoft.com/office/drawing/2014/chart" uri="{C3380CC4-5D6E-409C-BE32-E72D297353CC}">
              <c16:uniqueId val="{00000000-645F-4A71-8AC2-AD9317493B48}"/>
            </c:ext>
          </c:extLst>
        </c:ser>
        <c:ser>
          <c:idx val="1"/>
          <c:order val="1"/>
          <c:tx>
            <c:strRef>
              <c:f>'[Graficas balances E Demanda 2017.xlsx]Graficas'!$A$4</c:f>
              <c:strCache>
                <c:ptCount val="1"/>
                <c:pt idx="0">
                  <c:v>Precio</c:v>
                </c:pt>
              </c:strCache>
            </c:strRef>
          </c:tx>
          <c:marker>
            <c:symbol val="none"/>
          </c:marker>
          <c:cat>
            <c:numRef>
              <c:f>'[Graficas balances E Demanda 2017.xlsx]Graficas'!$B$2:$I$2</c:f>
              <c:numCache>
                <c:formatCode>General</c:formatCode>
                <c:ptCount val="8"/>
                <c:pt idx="0">
                  <c:v>2010</c:v>
                </c:pt>
                <c:pt idx="1">
                  <c:v>2011</c:v>
                </c:pt>
                <c:pt idx="2">
                  <c:v>2012</c:v>
                </c:pt>
                <c:pt idx="3">
                  <c:v>2013</c:v>
                </c:pt>
                <c:pt idx="4">
                  <c:v>2014</c:v>
                </c:pt>
                <c:pt idx="5">
                  <c:v>2015</c:v>
                </c:pt>
                <c:pt idx="6">
                  <c:v>2016</c:v>
                </c:pt>
                <c:pt idx="7">
                  <c:v>2017</c:v>
                </c:pt>
              </c:numCache>
            </c:numRef>
          </c:cat>
          <c:val>
            <c:numRef>
              <c:f>'[Graficas balances E Demanda 2017.xlsx]Graficas'!$B$4:$I$4</c:f>
              <c:numCache>
                <c:formatCode>General</c:formatCode>
                <c:ptCount val="8"/>
                <c:pt idx="0">
                  <c:v>23</c:v>
                </c:pt>
                <c:pt idx="1">
                  <c:v>22</c:v>
                </c:pt>
                <c:pt idx="2">
                  <c:v>22</c:v>
                </c:pt>
                <c:pt idx="3">
                  <c:v>14</c:v>
                </c:pt>
                <c:pt idx="4">
                  <c:v>18</c:v>
                </c:pt>
                <c:pt idx="5">
                  <c:v>16</c:v>
                </c:pt>
                <c:pt idx="6">
                  <c:v>10</c:v>
                </c:pt>
                <c:pt idx="7">
                  <c:v>15</c:v>
                </c:pt>
              </c:numCache>
            </c:numRef>
          </c:val>
          <c:extLst>
            <c:ext xmlns:c16="http://schemas.microsoft.com/office/drawing/2014/chart" uri="{C3380CC4-5D6E-409C-BE32-E72D297353CC}">
              <c16:uniqueId val="{00000001-645F-4A71-8AC2-AD9317493B48}"/>
            </c:ext>
          </c:extLst>
        </c:ser>
        <c:ser>
          <c:idx val="2"/>
          <c:order val="2"/>
          <c:tx>
            <c:strRef>
              <c:f>'[Graficas balances E Demanda 2017.xlsx]Graficas'!$A$5</c:f>
              <c:strCache>
                <c:ptCount val="1"/>
                <c:pt idx="0">
                  <c:v>Area </c:v>
                </c:pt>
              </c:strCache>
            </c:strRef>
          </c:tx>
          <c:marker>
            <c:symbol val="none"/>
          </c:marker>
          <c:cat>
            <c:numRef>
              <c:f>'[Graficas balances E Demanda 2017.xlsx]Graficas'!$B$2:$I$2</c:f>
              <c:numCache>
                <c:formatCode>General</c:formatCode>
                <c:ptCount val="8"/>
                <c:pt idx="0">
                  <c:v>2010</c:v>
                </c:pt>
                <c:pt idx="1">
                  <c:v>2011</c:v>
                </c:pt>
                <c:pt idx="2">
                  <c:v>2012</c:v>
                </c:pt>
                <c:pt idx="3">
                  <c:v>2013</c:v>
                </c:pt>
                <c:pt idx="4">
                  <c:v>2014</c:v>
                </c:pt>
                <c:pt idx="5">
                  <c:v>2015</c:v>
                </c:pt>
                <c:pt idx="6">
                  <c:v>2016</c:v>
                </c:pt>
                <c:pt idx="7">
                  <c:v>2017</c:v>
                </c:pt>
              </c:numCache>
            </c:numRef>
          </c:cat>
          <c:val>
            <c:numRef>
              <c:f>'[Graficas balances E Demanda 2017.xlsx]Graficas'!$B$5:$I$5</c:f>
              <c:numCache>
                <c:formatCode>General</c:formatCode>
                <c:ptCount val="8"/>
                <c:pt idx="0">
                  <c:v>-17</c:v>
                </c:pt>
                <c:pt idx="1">
                  <c:v>-17</c:v>
                </c:pt>
                <c:pt idx="2">
                  <c:v>-23</c:v>
                </c:pt>
                <c:pt idx="3">
                  <c:v>-35</c:v>
                </c:pt>
                <c:pt idx="4">
                  <c:v>-30</c:v>
                </c:pt>
                <c:pt idx="5">
                  <c:v>-21</c:v>
                </c:pt>
                <c:pt idx="6">
                  <c:v>-17</c:v>
                </c:pt>
                <c:pt idx="7">
                  <c:v>-16</c:v>
                </c:pt>
              </c:numCache>
            </c:numRef>
          </c:val>
          <c:extLst>
            <c:ext xmlns:c16="http://schemas.microsoft.com/office/drawing/2014/chart" uri="{C3380CC4-5D6E-409C-BE32-E72D297353CC}">
              <c16:uniqueId val="{00000002-645F-4A71-8AC2-AD9317493B48}"/>
            </c:ext>
          </c:extLst>
        </c:ser>
        <c:ser>
          <c:idx val="3"/>
          <c:order val="3"/>
          <c:tx>
            <c:strRef>
              <c:f>'[Graficas balances E Demanda 2017.xlsx]Graficas'!$A$6</c:f>
              <c:strCache>
                <c:ptCount val="1"/>
                <c:pt idx="0">
                  <c:v>Sector</c:v>
                </c:pt>
              </c:strCache>
            </c:strRef>
          </c:tx>
          <c:marker>
            <c:symbol val="none"/>
          </c:marker>
          <c:cat>
            <c:numRef>
              <c:f>'[Graficas balances E Demanda 2017.xlsx]Graficas'!$B$2:$I$2</c:f>
              <c:numCache>
                <c:formatCode>General</c:formatCode>
                <c:ptCount val="8"/>
                <c:pt idx="0">
                  <c:v>2010</c:v>
                </c:pt>
                <c:pt idx="1">
                  <c:v>2011</c:v>
                </c:pt>
                <c:pt idx="2">
                  <c:v>2012</c:v>
                </c:pt>
                <c:pt idx="3">
                  <c:v>2013</c:v>
                </c:pt>
                <c:pt idx="4">
                  <c:v>2014</c:v>
                </c:pt>
                <c:pt idx="5">
                  <c:v>2015</c:v>
                </c:pt>
                <c:pt idx="6">
                  <c:v>2016</c:v>
                </c:pt>
                <c:pt idx="7">
                  <c:v>2017</c:v>
                </c:pt>
              </c:numCache>
            </c:numRef>
          </c:cat>
          <c:val>
            <c:numRef>
              <c:f>'[Graficas balances E Demanda 2017.xlsx]Graficas'!$B$6:$I$6</c:f>
              <c:numCache>
                <c:formatCode>General</c:formatCode>
                <c:ptCount val="8"/>
                <c:pt idx="0">
                  <c:v>-4</c:v>
                </c:pt>
                <c:pt idx="1">
                  <c:v>14</c:v>
                </c:pt>
                <c:pt idx="2">
                  <c:v>11</c:v>
                </c:pt>
                <c:pt idx="3">
                  <c:v>9</c:v>
                </c:pt>
                <c:pt idx="4">
                  <c:v>23</c:v>
                </c:pt>
                <c:pt idx="5">
                  <c:v>10</c:v>
                </c:pt>
                <c:pt idx="6">
                  <c:v>4</c:v>
                </c:pt>
                <c:pt idx="7">
                  <c:v>3</c:v>
                </c:pt>
              </c:numCache>
            </c:numRef>
          </c:val>
          <c:extLst>
            <c:ext xmlns:c16="http://schemas.microsoft.com/office/drawing/2014/chart" uri="{C3380CC4-5D6E-409C-BE32-E72D297353CC}">
              <c16:uniqueId val="{00000003-645F-4A71-8AC2-AD9317493B48}"/>
            </c:ext>
          </c:extLst>
        </c:ser>
        <c:dLbls>
          <c:showLegendKey val="0"/>
          <c:showVal val="0"/>
          <c:showCatName val="0"/>
          <c:showSerName val="0"/>
          <c:showPercent val="0"/>
          <c:showBubbleSize val="0"/>
        </c:dLbls>
        <c:axId val="95446528"/>
        <c:axId val="95448064"/>
      </c:radarChart>
      <c:catAx>
        <c:axId val="95446528"/>
        <c:scaling>
          <c:orientation val="minMax"/>
        </c:scaling>
        <c:delete val="0"/>
        <c:axPos val="b"/>
        <c:majorGridlines/>
        <c:numFmt formatCode="General" sourceLinked="1"/>
        <c:majorTickMark val="out"/>
        <c:minorTickMark val="none"/>
        <c:tickLblPos val="nextTo"/>
        <c:txPr>
          <a:bodyPr/>
          <a:lstStyle/>
          <a:p>
            <a:pPr>
              <a:defRPr sz="1200"/>
            </a:pPr>
            <a:endParaRPr lang="es-CO"/>
          </a:p>
        </c:txPr>
        <c:crossAx val="95448064"/>
        <c:crosses val="autoZero"/>
        <c:auto val="1"/>
        <c:lblAlgn val="ctr"/>
        <c:lblOffset val="100"/>
        <c:tickLblSkip val="1"/>
        <c:tickMarkSkip val="1"/>
        <c:noMultiLvlLbl val="0"/>
      </c:catAx>
      <c:valAx>
        <c:axId val="95448064"/>
        <c:scaling>
          <c:orientation val="minMax"/>
        </c:scaling>
        <c:delete val="1"/>
        <c:axPos val="l"/>
        <c:majorGridlines/>
        <c:numFmt formatCode="General" sourceLinked="1"/>
        <c:majorTickMark val="out"/>
        <c:minorTickMark val="none"/>
        <c:tickLblPos val="none"/>
        <c:crossAx val="95446528"/>
        <c:crosses val="autoZero"/>
        <c:crossBetween val="between"/>
      </c:valAx>
    </c:plotArea>
    <c:legend>
      <c:legendPos val="r"/>
      <c:layout>
        <c:manualLayout>
          <c:xMode val="edge"/>
          <c:yMode val="edge"/>
          <c:x val="0.76395271867612302"/>
          <c:y val="0.34140995533453061"/>
          <c:w val="0.21250801063116323"/>
          <c:h val="0.48362596466486463"/>
        </c:manualLayout>
      </c:layout>
      <c:overlay val="1"/>
      <c:txPr>
        <a:bodyPr/>
        <a:lstStyle/>
        <a:p>
          <a:pPr rtl="0">
            <a:defRPr sz="1100"/>
          </a:pPr>
          <a:endParaRPr lang="es-CO"/>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 Plazo Cuota Inicial Superior a 23 Meses VIS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'[Graficos historicos principales variables Vis y No vis.xlsx]Hoja1'!$R$141</c:f>
              <c:strCache>
                <c:ptCount val="1"/>
                <c:pt idx="0">
                  <c:v>VIS Mas de 23 meses</c:v>
                </c:pt>
              </c:strCache>
            </c:strRef>
          </c:tx>
          <c:spPr>
            <a:ln w="28575" cap="rnd">
              <a:solidFill>
                <a:schemeClr val="accent1"/>
              </a:solidFill>
              <a:round/>
            </a:ln>
            <a:effectLst/>
          </c:spPr>
          <c:marker>
            <c:symbol val="none"/>
          </c:marker>
          <c:cat>
            <c:numRef>
              <c:f>'[Graficos historicos principales variables Vis y No vis.xlsx]Hoja1'!$Q$142:$Q$148</c:f>
              <c:numCache>
                <c:formatCode>General</c:formatCode>
                <c:ptCount val="7"/>
                <c:pt idx="0">
                  <c:v>2011</c:v>
                </c:pt>
                <c:pt idx="1">
                  <c:v>2012</c:v>
                </c:pt>
                <c:pt idx="2">
                  <c:v>2013</c:v>
                </c:pt>
                <c:pt idx="3">
                  <c:v>2014</c:v>
                </c:pt>
                <c:pt idx="4">
                  <c:v>2015</c:v>
                </c:pt>
                <c:pt idx="5">
                  <c:v>2016</c:v>
                </c:pt>
                <c:pt idx="6">
                  <c:v>2017</c:v>
                </c:pt>
              </c:numCache>
            </c:numRef>
          </c:cat>
          <c:val>
            <c:numRef>
              <c:f>'[Graficos historicos principales variables Vis y No vis.xlsx]Hoja1'!$R$142:$R$148</c:f>
              <c:numCache>
                <c:formatCode>#,##0</c:formatCode>
                <c:ptCount val="7"/>
                <c:pt idx="0">
                  <c:v>1.7000000000000028</c:v>
                </c:pt>
                <c:pt idx="1">
                  <c:v>4.2999999999999989</c:v>
                </c:pt>
                <c:pt idx="2">
                  <c:v>10</c:v>
                </c:pt>
                <c:pt idx="3">
                  <c:v>6</c:v>
                </c:pt>
                <c:pt idx="4">
                  <c:v>9</c:v>
                </c:pt>
                <c:pt idx="5">
                  <c:v>25</c:v>
                </c:pt>
                <c:pt idx="6">
                  <c:v>42</c:v>
                </c:pt>
              </c:numCache>
            </c:numRef>
          </c:val>
          <c:smooth val="0"/>
          <c:extLst>
            <c:ext xmlns:c16="http://schemas.microsoft.com/office/drawing/2014/chart" uri="{C3380CC4-5D6E-409C-BE32-E72D297353CC}">
              <c16:uniqueId val="{00000000-152B-401D-AB0D-270CCCD3EB8E}"/>
            </c:ext>
          </c:extLst>
        </c:ser>
        <c:dLbls>
          <c:showLegendKey val="0"/>
          <c:showVal val="0"/>
          <c:showCatName val="0"/>
          <c:showSerName val="0"/>
          <c:showPercent val="0"/>
          <c:showBubbleSize val="0"/>
        </c:dLbls>
        <c:smooth val="0"/>
        <c:axId val="686294528"/>
        <c:axId val="686291576"/>
      </c:lineChart>
      <c:catAx>
        <c:axId val="68629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6291576"/>
        <c:crosses val="autoZero"/>
        <c:auto val="1"/>
        <c:lblAlgn val="ctr"/>
        <c:lblOffset val="100"/>
        <c:noMultiLvlLbl val="0"/>
      </c:catAx>
      <c:valAx>
        <c:axId val="68629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629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3241300252824"/>
          <c:y val="0.48153120336768296"/>
          <c:w val="0.56184925911534411"/>
          <c:h val="0.39587108568430845"/>
        </c:manualLayout>
      </c:layout>
      <c:barChart>
        <c:barDir val="col"/>
        <c:grouping val="stacked"/>
        <c:varyColors val="0"/>
        <c:ser>
          <c:idx val="1"/>
          <c:order val="0"/>
          <c:tx>
            <c:strRef>
              <c:f>Sheet1!$A$2</c:f>
              <c:strCache>
                <c:ptCount val="1"/>
                <c:pt idx="0">
                  <c:v>Menos de 1 SMMLV</c:v>
                </c:pt>
              </c:strCache>
            </c:strRef>
          </c:tx>
          <c:spPr>
            <a:solidFill>
              <a:srgbClr val="FF0000"/>
            </a:solidFill>
            <a:ln w="19221">
              <a:noFill/>
            </a:ln>
          </c:spPr>
          <c:invertIfNegative val="1"/>
          <c:dPt>
            <c:idx val="0"/>
            <c:invertIfNegative val="1"/>
            <c:bubble3D val="0"/>
            <c:extLst>
              <c:ext xmlns:c16="http://schemas.microsoft.com/office/drawing/2014/chart" uri="{C3380CC4-5D6E-409C-BE32-E72D297353CC}">
                <c16:uniqueId val="{00000000-2C35-4D93-A5F1-3066F4DD8591}"/>
              </c:ext>
            </c:extLst>
          </c:dPt>
          <c:dPt>
            <c:idx val="1"/>
            <c:invertIfNegative val="1"/>
            <c:bubble3D val="0"/>
            <c:extLst>
              <c:ext xmlns:c16="http://schemas.microsoft.com/office/drawing/2014/chart" uri="{C3380CC4-5D6E-409C-BE32-E72D297353CC}">
                <c16:uniqueId val="{00000001-2C35-4D93-A5F1-3066F4DD8591}"/>
              </c:ext>
            </c:extLst>
          </c:dPt>
          <c:dPt>
            <c:idx val="2"/>
            <c:invertIfNegative val="1"/>
            <c:bubble3D val="0"/>
            <c:extLst>
              <c:ext xmlns:c16="http://schemas.microsoft.com/office/drawing/2014/chart" uri="{C3380CC4-5D6E-409C-BE32-E72D297353CC}">
                <c16:uniqueId val="{00000002-2C35-4D93-A5F1-3066F4DD8591}"/>
              </c:ext>
            </c:extLst>
          </c:dPt>
          <c:dPt>
            <c:idx val="3"/>
            <c:invertIfNegative val="1"/>
            <c:bubble3D val="0"/>
            <c:extLst>
              <c:ext xmlns:c16="http://schemas.microsoft.com/office/drawing/2014/chart" uri="{C3380CC4-5D6E-409C-BE32-E72D297353CC}">
                <c16:uniqueId val="{00000003-2C35-4D93-A5F1-3066F4DD8591}"/>
              </c:ext>
            </c:extLst>
          </c:dPt>
          <c:dLbls>
            <c:spPr>
              <a:noFill/>
              <a:ln>
                <a:noFill/>
              </a:ln>
              <a:effectLst/>
            </c:spPr>
            <c:txPr>
              <a:bodyPr wrap="square" lIns="38100" tIns="19050" rIns="38100" bIns="19050" anchor="ctr">
                <a:spAutoFit/>
              </a:bodyPr>
              <a:lstStyle/>
              <a:p>
                <a:pPr>
                  <a:defRPr sz="12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Sheet1!$B$2</c:f>
              <c:numCache>
                <c:formatCode>0</c:formatCode>
                <c:ptCount val="1"/>
                <c:pt idx="0">
                  <c:v>1.6455696202531647</c:v>
                </c:pt>
              </c:numCache>
            </c:numRef>
          </c:val>
          <c:extLst>
            <c:ext xmlns:c14="http://schemas.microsoft.com/office/drawing/2007/8/2/chart" uri="{6F2FDCE9-48DA-4B69-8628-5D25D57E5C99}">
              <c14:invertSolidFillFmt>
                <c14:spPr xmlns:c14="http://schemas.microsoft.com/office/drawing/2007/8/2/chart">
                  <a:solidFill>
                    <a:srgbClr val="800080"/>
                  </a:solidFill>
                  <a:ln w="19221">
                    <a:noFill/>
                  </a:ln>
                </c14:spPr>
              </c14:invertSolidFillFmt>
            </c:ext>
            <c:ext xmlns:c16="http://schemas.microsoft.com/office/drawing/2014/chart" uri="{C3380CC4-5D6E-409C-BE32-E72D297353CC}">
              <c16:uniqueId val="{00000004-2C35-4D93-A5F1-3066F4DD8591}"/>
            </c:ext>
          </c:extLst>
        </c:ser>
        <c:ser>
          <c:idx val="0"/>
          <c:order val="1"/>
          <c:tx>
            <c:strRef>
              <c:f>Sheet1!$A$3</c:f>
              <c:strCache>
                <c:ptCount val="1"/>
                <c:pt idx="0">
                  <c:v>De 1 a 2 SMMLV</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200" b="1">
                    <a:solidFill>
                      <a:srgbClr val="002060"/>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Sheet1!$B$3</c:f>
              <c:numCache>
                <c:formatCode>0</c:formatCode>
                <c:ptCount val="1"/>
                <c:pt idx="0">
                  <c:v>26.037974683544302</c:v>
                </c:pt>
              </c:numCache>
            </c:numRef>
          </c:val>
          <c:extLst>
            <c:ext xmlns:c16="http://schemas.microsoft.com/office/drawing/2014/chart" uri="{C3380CC4-5D6E-409C-BE32-E72D297353CC}">
              <c16:uniqueId val="{00000005-2C35-4D93-A5F1-3066F4DD8591}"/>
            </c:ext>
          </c:extLst>
        </c:ser>
        <c:ser>
          <c:idx val="2"/>
          <c:order val="2"/>
          <c:tx>
            <c:strRef>
              <c:f>Sheet1!$A$4</c:f>
              <c:strCache>
                <c:ptCount val="1"/>
                <c:pt idx="0">
                  <c:v>De 2 a 3 SMMLV</c:v>
                </c:pt>
              </c:strCache>
            </c:strRef>
          </c:tx>
          <c:spPr>
            <a:solidFill>
              <a:srgbClr val="00B0F0"/>
            </a:solidFill>
          </c:spPr>
          <c:invertIfNegative val="0"/>
          <c:dLbls>
            <c:spPr>
              <a:noFill/>
              <a:ln>
                <a:noFill/>
              </a:ln>
              <a:effectLst/>
            </c:spPr>
            <c:txPr>
              <a:bodyPr wrap="square" lIns="38100" tIns="19050" rIns="38100" bIns="19050" anchor="ctr" anchorCtr="0">
                <a:spAutoFit/>
              </a:bodyPr>
              <a:lstStyle/>
              <a:p>
                <a:pPr algn="ctr">
                  <a:defRPr lang="es-ES" sz="1200" b="1" i="0" u="none" strike="noStrike" kern="1200" baseline="0">
                    <a:solidFill>
                      <a:schemeClr val="bg1"/>
                    </a:solidFill>
                    <a:latin typeface="Century Gothic" panose="020B0502020202020204" pitchFamily="34" charset="0"/>
                    <a:ea typeface="Tahoma"/>
                    <a:cs typeface="Tahoma"/>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Sheet1!$B$4</c:f>
              <c:numCache>
                <c:formatCode>0</c:formatCode>
                <c:ptCount val="1"/>
                <c:pt idx="0">
                  <c:v>38.594936708860757</c:v>
                </c:pt>
              </c:numCache>
            </c:numRef>
          </c:val>
          <c:extLst>
            <c:ext xmlns:c16="http://schemas.microsoft.com/office/drawing/2014/chart" uri="{C3380CC4-5D6E-409C-BE32-E72D297353CC}">
              <c16:uniqueId val="{00000006-2C35-4D93-A5F1-3066F4DD8591}"/>
            </c:ext>
          </c:extLst>
        </c:ser>
        <c:ser>
          <c:idx val="3"/>
          <c:order val="3"/>
          <c:tx>
            <c:strRef>
              <c:f>Sheet1!$A$5</c:f>
              <c:strCache>
                <c:ptCount val="1"/>
                <c:pt idx="0">
                  <c:v>De 3 a 4 SMMLV</c:v>
                </c:pt>
              </c:strCache>
            </c:strRef>
          </c:tx>
          <c:spPr>
            <a:solidFill>
              <a:srgbClr val="CC0099"/>
            </a:solidFill>
          </c:spPr>
          <c:invertIfNegative val="0"/>
          <c:dLbls>
            <c:spPr>
              <a:noFill/>
              <a:ln>
                <a:noFill/>
              </a:ln>
              <a:effectLst/>
            </c:spPr>
            <c:txPr>
              <a:bodyPr wrap="square" lIns="38100" tIns="19050" rIns="38100" bIns="19050" anchor="ctr" anchorCtr="0">
                <a:spAutoFit/>
              </a:bodyPr>
              <a:lstStyle/>
              <a:p>
                <a:pPr algn="ctr">
                  <a:defRPr lang="es-ES" sz="1200" b="1" i="0" u="none" strike="noStrike" kern="1200" baseline="0">
                    <a:solidFill>
                      <a:schemeClr val="bg1"/>
                    </a:solidFill>
                    <a:latin typeface="Century Gothic" panose="020B0502020202020204" pitchFamily="34" charset="0"/>
                    <a:ea typeface="Tahoma"/>
                    <a:cs typeface="Tahoma"/>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Sheet1!$B$5</c:f>
              <c:numCache>
                <c:formatCode>0</c:formatCode>
                <c:ptCount val="1"/>
                <c:pt idx="0">
                  <c:v>19.582278481012658</c:v>
                </c:pt>
              </c:numCache>
            </c:numRef>
          </c:val>
          <c:extLst>
            <c:ext xmlns:c16="http://schemas.microsoft.com/office/drawing/2014/chart" uri="{C3380CC4-5D6E-409C-BE32-E72D297353CC}">
              <c16:uniqueId val="{00000007-2C35-4D93-A5F1-3066F4DD8591}"/>
            </c:ext>
          </c:extLst>
        </c:ser>
        <c:ser>
          <c:idx val="4"/>
          <c:order val="4"/>
          <c:tx>
            <c:strRef>
              <c:f>Sheet1!$A$6</c:f>
              <c:strCache>
                <c:ptCount val="1"/>
                <c:pt idx="0">
                  <c:v>De 4 a 5 SMMLV</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es-ES" sz="1200" b="1" i="0" u="none" strike="noStrike" kern="1200" baseline="0">
                    <a:solidFill>
                      <a:schemeClr val="bg1"/>
                    </a:solidFill>
                    <a:latin typeface="Century Gothic" panose="020B0502020202020204" pitchFamily="34" charset="0"/>
                    <a:ea typeface="Tahoma"/>
                    <a:cs typeface="Tahoma"/>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Sheet1!$B$6</c:f>
              <c:numCache>
                <c:formatCode>0</c:formatCode>
                <c:ptCount val="1"/>
                <c:pt idx="0">
                  <c:v>7.0379746835443031</c:v>
                </c:pt>
              </c:numCache>
            </c:numRef>
          </c:val>
          <c:extLst>
            <c:ext xmlns:c16="http://schemas.microsoft.com/office/drawing/2014/chart" uri="{C3380CC4-5D6E-409C-BE32-E72D297353CC}">
              <c16:uniqueId val="{00000008-2C35-4D93-A5F1-3066F4DD8591}"/>
            </c:ext>
          </c:extLst>
        </c:ser>
        <c:ser>
          <c:idx val="5"/>
          <c:order val="5"/>
          <c:tx>
            <c:strRef>
              <c:f>Sheet1!$A$7</c:f>
              <c:strCache>
                <c:ptCount val="1"/>
                <c:pt idx="0">
                  <c:v>Mas de 5 SMMLV</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Sheet1!$B$7</c:f>
              <c:numCache>
                <c:formatCode>0</c:formatCode>
                <c:ptCount val="1"/>
                <c:pt idx="0">
                  <c:v>7</c:v>
                </c:pt>
              </c:numCache>
            </c:numRef>
          </c:val>
          <c:extLst>
            <c:ext xmlns:c16="http://schemas.microsoft.com/office/drawing/2014/chart" uri="{C3380CC4-5D6E-409C-BE32-E72D297353CC}">
              <c16:uniqueId val="{00000009-2C35-4D93-A5F1-3066F4DD8591}"/>
            </c:ext>
          </c:extLst>
        </c:ser>
        <c:ser>
          <c:idx val="6"/>
          <c:order val="6"/>
          <c:tx>
            <c:strRef>
              <c:f>Sheet1!#REF!</c:f>
              <c:strCache>
                <c:ptCount val="1"/>
                <c:pt idx="0">
                  <c:v>#REF!</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200">
                    <a:solidFill>
                      <a:srgbClr val="002060"/>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TOTAL</c:v>
                </c:pt>
              </c:strCache>
            </c:strRef>
          </c:cat>
          <c:val>
            <c:numRef>
              <c:f>Sheet1!#REF!</c:f>
              <c:numCache>
                <c:formatCode>General</c:formatCode>
                <c:ptCount val="1"/>
                <c:pt idx="0">
                  <c:v>1</c:v>
                </c:pt>
              </c:numCache>
            </c:numRef>
          </c:val>
          <c:extLst>
            <c:ext xmlns:c16="http://schemas.microsoft.com/office/drawing/2014/chart" uri="{C3380CC4-5D6E-409C-BE32-E72D297353CC}">
              <c16:uniqueId val="{0000000A-2C35-4D93-A5F1-3066F4DD8591}"/>
            </c:ext>
          </c:extLst>
        </c:ser>
        <c:dLbls>
          <c:showLegendKey val="0"/>
          <c:showVal val="1"/>
          <c:showCatName val="0"/>
          <c:showSerName val="0"/>
          <c:showPercent val="0"/>
          <c:showBubbleSize val="0"/>
        </c:dLbls>
        <c:gapWidth val="21"/>
        <c:overlap val="100"/>
        <c:axId val="806163016"/>
        <c:axId val="806161056"/>
      </c:barChart>
      <c:catAx>
        <c:axId val="806163016"/>
        <c:scaling>
          <c:orientation val="minMax"/>
        </c:scaling>
        <c:delete val="0"/>
        <c:axPos val="b"/>
        <c:numFmt formatCode="General" sourceLinked="1"/>
        <c:majorTickMark val="out"/>
        <c:minorTickMark val="none"/>
        <c:tickLblPos val="nextTo"/>
        <c:spPr>
          <a:ln w="9610">
            <a:solidFill>
              <a:srgbClr val="003366"/>
            </a:solidFill>
            <a:prstDash val="solid"/>
          </a:ln>
        </c:spPr>
        <c:txPr>
          <a:bodyPr rot="0" vert="horz"/>
          <a:lstStyle/>
          <a:p>
            <a:pPr>
              <a:defRPr sz="1100" b="1" i="0" u="none" strike="noStrike" baseline="0">
                <a:solidFill>
                  <a:srgbClr val="000066"/>
                </a:solidFill>
                <a:latin typeface="Century Gothic"/>
                <a:ea typeface="Century Gothic"/>
                <a:cs typeface="Century Gothic"/>
              </a:defRPr>
            </a:pPr>
            <a:endParaRPr lang="es-CO"/>
          </a:p>
        </c:txPr>
        <c:crossAx val="806161056"/>
        <c:crossesAt val="0"/>
        <c:auto val="1"/>
        <c:lblAlgn val="ctr"/>
        <c:lblOffset val="100"/>
        <c:tickLblSkip val="1"/>
        <c:noMultiLvlLbl val="0"/>
      </c:catAx>
      <c:valAx>
        <c:axId val="806161056"/>
        <c:scaling>
          <c:orientation val="minMax"/>
          <c:max val="100"/>
          <c:min val="0"/>
        </c:scaling>
        <c:delete val="0"/>
        <c:axPos val="l"/>
        <c:numFmt formatCode="0" sourceLinked="1"/>
        <c:majorTickMark val="out"/>
        <c:minorTickMark val="none"/>
        <c:tickLblPos val="nextTo"/>
        <c:spPr>
          <a:ln w="9610">
            <a:solidFill>
              <a:srgbClr val="003366"/>
            </a:solidFill>
            <a:prstDash val="solid"/>
          </a:ln>
        </c:spPr>
        <c:txPr>
          <a:bodyPr rot="0" vert="horz"/>
          <a:lstStyle/>
          <a:p>
            <a:pPr>
              <a:defRPr sz="1000" b="0" i="0" u="none" strike="noStrike" baseline="0">
                <a:solidFill>
                  <a:srgbClr val="000066"/>
                </a:solidFill>
                <a:latin typeface="Century Gothic"/>
                <a:ea typeface="Century Gothic"/>
                <a:cs typeface="Century Gothic"/>
              </a:defRPr>
            </a:pPr>
            <a:endParaRPr lang="es-CO"/>
          </a:p>
        </c:txPr>
        <c:crossAx val="806163016"/>
        <c:crosses val="autoZero"/>
        <c:crossBetween val="between"/>
        <c:majorUnit val="20"/>
      </c:valAx>
      <c:spPr>
        <a:noFill/>
        <a:ln w="19221">
          <a:noFill/>
        </a:ln>
      </c:spPr>
    </c:plotArea>
    <c:legend>
      <c:legendPos val="r"/>
      <c:legendEntry>
        <c:idx val="0"/>
        <c:delete val="1"/>
      </c:legendEntry>
      <c:layout>
        <c:manualLayout>
          <c:xMode val="edge"/>
          <c:yMode val="edge"/>
          <c:x val="0.66514438068288995"/>
          <c:y val="0.50159299593594109"/>
          <c:w val="0.32043945905118054"/>
          <c:h val="0.37513055049525218"/>
        </c:manualLayout>
      </c:layout>
      <c:overlay val="0"/>
      <c:txPr>
        <a:bodyPr/>
        <a:lstStyle/>
        <a:p>
          <a:pPr>
            <a:defRPr sz="11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643" b="1" i="0" u="none" strike="noStrike" baseline="0">
          <a:solidFill>
            <a:srgbClr val="003366"/>
          </a:solidFill>
          <a:latin typeface="Tahoma"/>
          <a:ea typeface="Tahoma"/>
          <a:cs typeface="Tahoma"/>
        </a:defRPr>
      </a:pPr>
      <a:endParaRPr lang="es-C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Endeudamiento</a:t>
            </a:r>
            <a:r>
              <a:rPr lang="en-US" baseline="0"/>
              <a:t> Promedio - Vis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Hoja1!$B$80</c:f>
              <c:strCache>
                <c:ptCount val="1"/>
                <c:pt idx="0">
                  <c:v>Vis</c:v>
                </c:pt>
              </c:strCache>
            </c:strRef>
          </c:tx>
          <c:spPr>
            <a:ln w="28575" cap="rnd">
              <a:solidFill>
                <a:schemeClr val="accent2">
                  <a:lumMod val="75000"/>
                </a:schemeClr>
              </a:solidFill>
              <a:round/>
            </a:ln>
            <a:effectLst/>
          </c:spPr>
          <c:marker>
            <c:symbol val="none"/>
          </c:marker>
          <c:cat>
            <c:numRef>
              <c:f>Hoja1!$A$81:$A$92</c:f>
              <c:numCache>
                <c:formatCode>General</c:formatCode>
                <c:ptCount val="10"/>
                <c:pt idx="0">
                  <c:v>2005</c:v>
                </c:pt>
                <c:pt idx="1">
                  <c:v>2006</c:v>
                </c:pt>
                <c:pt idx="2">
                  <c:v>2007</c:v>
                </c:pt>
                <c:pt idx="3">
                  <c:v>2010</c:v>
                </c:pt>
                <c:pt idx="4">
                  <c:v>2011</c:v>
                </c:pt>
                <c:pt idx="5">
                  <c:v>2012</c:v>
                </c:pt>
                <c:pt idx="6">
                  <c:v>2014</c:v>
                </c:pt>
                <c:pt idx="7">
                  <c:v>2015</c:v>
                </c:pt>
                <c:pt idx="8">
                  <c:v>2016</c:v>
                </c:pt>
                <c:pt idx="9">
                  <c:v>2017</c:v>
                </c:pt>
              </c:numCache>
            </c:numRef>
          </c:cat>
          <c:val>
            <c:numRef>
              <c:f>Hoja1!$B$81:$B$92</c:f>
              <c:numCache>
                <c:formatCode>0.0</c:formatCode>
                <c:ptCount val="10"/>
                <c:pt idx="0">
                  <c:v>50.786096256684495</c:v>
                </c:pt>
                <c:pt idx="1">
                  <c:v>59.930599369085172</c:v>
                </c:pt>
                <c:pt idx="2">
                  <c:v>62.753515467497692</c:v>
                </c:pt>
                <c:pt idx="3">
                  <c:v>63.872881355932201</c:v>
                </c:pt>
                <c:pt idx="4">
                  <c:v>62.153284671532845</c:v>
                </c:pt>
                <c:pt idx="5">
                  <c:v>61.450410958904101</c:v>
                </c:pt>
                <c:pt idx="6">
                  <c:v>63.897512197624749</c:v>
                </c:pt>
                <c:pt idx="7" formatCode="General">
                  <c:v>62</c:v>
                </c:pt>
                <c:pt idx="8" formatCode="General">
                  <c:v>64</c:v>
                </c:pt>
                <c:pt idx="9" formatCode="General">
                  <c:v>64.5</c:v>
                </c:pt>
              </c:numCache>
            </c:numRef>
          </c:val>
          <c:smooth val="0"/>
          <c:extLst>
            <c:ext xmlns:c16="http://schemas.microsoft.com/office/drawing/2014/chart" uri="{C3380CC4-5D6E-409C-BE32-E72D297353CC}">
              <c16:uniqueId val="{00000000-F013-4747-9554-807F307A4FA7}"/>
            </c:ext>
          </c:extLst>
        </c:ser>
        <c:dLbls>
          <c:showLegendKey val="0"/>
          <c:showVal val="0"/>
          <c:showCatName val="0"/>
          <c:showSerName val="0"/>
          <c:showPercent val="0"/>
          <c:showBubbleSize val="0"/>
        </c:dLbls>
        <c:smooth val="0"/>
        <c:axId val="222916992"/>
        <c:axId val="222917384"/>
      </c:lineChart>
      <c:catAx>
        <c:axId val="2229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22917384"/>
        <c:crosses val="autoZero"/>
        <c:auto val="1"/>
        <c:lblAlgn val="ctr"/>
        <c:lblOffset val="100"/>
        <c:noMultiLvlLbl val="0"/>
      </c:catAx>
      <c:valAx>
        <c:axId val="22291738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2291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1200" b="1" dirty="0">
                <a:solidFill>
                  <a:srgbClr val="00B0F0"/>
                </a:solidFill>
                <a:latin typeface="Century Gothic" panose="020B0502020202020204" pitchFamily="34" charset="0"/>
              </a:rPr>
              <a:t>Compradores</a:t>
            </a:r>
            <a:r>
              <a:rPr lang="es-CO" sz="1200" b="1" baseline="0" dirty="0">
                <a:solidFill>
                  <a:srgbClr val="00B0F0"/>
                </a:solidFill>
                <a:latin typeface="Century Gothic" panose="020B0502020202020204" pitchFamily="34" charset="0"/>
              </a:rPr>
              <a:t> de Menos de 40 Años</a:t>
            </a:r>
            <a:endParaRPr lang="es-CO" sz="1200" b="1" dirty="0">
              <a:solidFill>
                <a:srgbClr val="00B0F0"/>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0462865237195864E-2"/>
          <c:y val="0.20308242057418543"/>
          <c:w val="0.87720276450764734"/>
          <c:h val="0.4635010046894088"/>
        </c:manualLayout>
      </c:layout>
      <c:lineChart>
        <c:grouping val="standard"/>
        <c:varyColors val="0"/>
        <c:ser>
          <c:idx val="0"/>
          <c:order val="0"/>
          <c:tx>
            <c:strRef>
              <c:f>Hoja1!$B$1</c:f>
              <c:strCache>
                <c:ptCount val="1"/>
                <c:pt idx="0">
                  <c:v>Menos de 40 años</c:v>
                </c:pt>
              </c:strCache>
            </c:strRef>
          </c:tx>
          <c:spPr>
            <a:ln w="28575" cap="rnd">
              <a:solidFill>
                <a:srgbClr val="002060"/>
              </a:solidFill>
              <a:round/>
            </a:ln>
            <a:effectLst/>
          </c:spPr>
          <c:marker>
            <c:symbol val="none"/>
          </c:marker>
          <c:cat>
            <c:numRef>
              <c:f>Hoja1!$A$2:$A$13</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Hoja1!$B$2:$B$13</c:f>
              <c:numCache>
                <c:formatCode>General</c:formatCode>
                <c:ptCount val="12"/>
                <c:pt idx="0">
                  <c:v>69</c:v>
                </c:pt>
                <c:pt idx="1">
                  <c:v>78</c:v>
                </c:pt>
                <c:pt idx="2">
                  <c:v>74</c:v>
                </c:pt>
                <c:pt idx="3">
                  <c:v>71</c:v>
                </c:pt>
                <c:pt idx="4">
                  <c:v>72</c:v>
                </c:pt>
                <c:pt idx="5">
                  <c:v>76</c:v>
                </c:pt>
                <c:pt idx="6">
                  <c:v>73</c:v>
                </c:pt>
                <c:pt idx="7">
                  <c:v>78</c:v>
                </c:pt>
                <c:pt idx="8">
                  <c:v>78</c:v>
                </c:pt>
                <c:pt idx="9">
                  <c:v>75</c:v>
                </c:pt>
                <c:pt idx="10">
                  <c:v>69</c:v>
                </c:pt>
                <c:pt idx="11">
                  <c:v>79</c:v>
                </c:pt>
              </c:numCache>
            </c:numRef>
          </c:val>
          <c:smooth val="1"/>
          <c:extLst>
            <c:ext xmlns:c16="http://schemas.microsoft.com/office/drawing/2014/chart" uri="{C3380CC4-5D6E-409C-BE32-E72D297353CC}">
              <c16:uniqueId val="{00000000-AF31-4828-A7C2-9260DA0B933F}"/>
            </c:ext>
          </c:extLst>
        </c:ser>
        <c:ser>
          <c:idx val="1"/>
          <c:order val="1"/>
          <c:tx>
            <c:strRef>
              <c:f>Hoja1!$C$1</c:f>
              <c:strCache>
                <c:ptCount val="1"/>
                <c:pt idx="0">
                  <c:v>Columna1</c:v>
                </c:pt>
              </c:strCache>
            </c:strRef>
          </c:tx>
          <c:spPr>
            <a:ln w="28575" cap="rnd">
              <a:solidFill>
                <a:schemeClr val="accent2"/>
              </a:solidFill>
              <a:round/>
            </a:ln>
            <a:effectLst/>
          </c:spPr>
          <c:marker>
            <c:symbol val="none"/>
          </c:marker>
          <c:cat>
            <c:numRef>
              <c:f>Hoja1!$A$2:$A$13</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Hoja1!$C$2:$C$13</c:f>
              <c:numCache>
                <c:formatCode>General</c:formatCode>
                <c:ptCount val="12"/>
              </c:numCache>
            </c:numRef>
          </c:val>
          <c:smooth val="0"/>
          <c:extLst>
            <c:ext xmlns:c16="http://schemas.microsoft.com/office/drawing/2014/chart" uri="{C3380CC4-5D6E-409C-BE32-E72D297353CC}">
              <c16:uniqueId val="{00000001-AF31-4828-A7C2-9260DA0B933F}"/>
            </c:ext>
          </c:extLst>
        </c:ser>
        <c:ser>
          <c:idx val="2"/>
          <c:order val="2"/>
          <c:tx>
            <c:strRef>
              <c:f>Hoja1!$D$1</c:f>
              <c:strCache>
                <c:ptCount val="1"/>
                <c:pt idx="0">
                  <c:v>Columna3</c:v>
                </c:pt>
              </c:strCache>
            </c:strRef>
          </c:tx>
          <c:spPr>
            <a:ln w="28575" cap="rnd">
              <a:solidFill>
                <a:schemeClr val="accent3"/>
              </a:solidFill>
              <a:round/>
            </a:ln>
            <a:effectLst/>
          </c:spPr>
          <c:marker>
            <c:symbol val="none"/>
          </c:marker>
          <c:cat>
            <c:numRef>
              <c:f>Hoja1!$A$2:$A$13</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Hoja1!$D$2:$D$13</c:f>
              <c:numCache>
                <c:formatCode>General</c:formatCode>
                <c:ptCount val="12"/>
              </c:numCache>
            </c:numRef>
          </c:val>
          <c:smooth val="0"/>
          <c:extLst>
            <c:ext xmlns:c16="http://schemas.microsoft.com/office/drawing/2014/chart" uri="{C3380CC4-5D6E-409C-BE32-E72D297353CC}">
              <c16:uniqueId val="{00000002-AF31-4828-A7C2-9260DA0B933F}"/>
            </c:ext>
          </c:extLst>
        </c:ser>
        <c:dLbls>
          <c:showLegendKey val="0"/>
          <c:showVal val="0"/>
          <c:showCatName val="0"/>
          <c:showSerName val="0"/>
          <c:showPercent val="0"/>
          <c:showBubbleSize val="0"/>
        </c:dLbls>
        <c:smooth val="0"/>
        <c:axId val="404059039"/>
        <c:axId val="1670484703"/>
      </c:lineChart>
      <c:catAx>
        <c:axId val="40405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670484703"/>
        <c:crosses val="autoZero"/>
        <c:auto val="1"/>
        <c:lblAlgn val="ctr"/>
        <c:lblOffset val="100"/>
        <c:noMultiLvlLbl val="0"/>
      </c:catAx>
      <c:valAx>
        <c:axId val="167048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04059039"/>
        <c:crosses val="autoZero"/>
        <c:crossBetween val="between"/>
      </c:valAx>
      <c:spPr>
        <a:noFill/>
        <a:ln>
          <a:noFill/>
        </a:ln>
        <a:effectLst>
          <a:outerShdw blurRad="50800" dist="38100" dir="2700000" algn="tl" rotWithShape="0">
            <a:prstClr val="black">
              <a:alpha val="40000"/>
            </a:prstClr>
          </a:outerShdw>
          <a:softEdge rad="127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76018290249324"/>
          <c:y val="0.13074895109916601"/>
          <c:w val="0.5276967930029155"/>
          <c:h val="0.85622317596566522"/>
        </c:manualLayout>
      </c:layout>
      <c:barChart>
        <c:barDir val="bar"/>
        <c:grouping val="stacked"/>
        <c:varyColors val="0"/>
        <c:ser>
          <c:idx val="2"/>
          <c:order val="0"/>
          <c:tx>
            <c:strRef>
              <c:f>Sheet1!$B$1</c:f>
              <c:strCache>
                <c:ptCount val="1"/>
                <c:pt idx="0">
                  <c:v>Salarios</c:v>
                </c:pt>
              </c:strCache>
            </c:strRef>
          </c:tx>
          <c:spPr>
            <a:solidFill>
              <a:srgbClr val="92D05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57.06</c:v>
                </c:pt>
              </c:numCache>
            </c:numRef>
          </c:val>
          <c:extLst>
            <c:ext xmlns:c16="http://schemas.microsoft.com/office/drawing/2014/chart" uri="{C3380CC4-5D6E-409C-BE32-E72D297353CC}">
              <c16:uniqueId val="{00000000-D1A1-45EC-9CDC-5AD6A5F986DE}"/>
            </c:ext>
          </c:extLst>
        </c:ser>
        <c:ser>
          <c:idx val="3"/>
          <c:order val="1"/>
          <c:tx>
            <c:strRef>
              <c:f>Sheet1!$C$1</c:f>
              <c:strCache>
                <c:ptCount val="1"/>
                <c:pt idx="0">
                  <c:v>Actividad Independiente</c:v>
                </c:pt>
              </c:strCache>
            </c:strRef>
          </c:tx>
          <c:spPr>
            <a:solidFill>
              <a:srgbClr val="FFC000"/>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19.22</c:v>
                </c:pt>
              </c:numCache>
            </c:numRef>
          </c:val>
          <c:extLst>
            <c:ext xmlns:c16="http://schemas.microsoft.com/office/drawing/2014/chart" uri="{C3380CC4-5D6E-409C-BE32-E72D297353CC}">
              <c16:uniqueId val="{00000001-D1A1-45EC-9CDC-5AD6A5F986DE}"/>
            </c:ext>
          </c:extLst>
        </c:ser>
        <c:ser>
          <c:idx val="4"/>
          <c:order val="2"/>
          <c:tx>
            <c:strRef>
              <c:f>Sheet1!$D$1</c:f>
              <c:strCache>
                <c:ptCount val="1"/>
                <c:pt idx="0">
                  <c:v>Ambos</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c:v>
                </c:pt>
              </c:strCache>
            </c:strRef>
          </c:cat>
          <c:val>
            <c:numRef>
              <c:f>Sheet1!$D$2</c:f>
              <c:numCache>
                <c:formatCode>0</c:formatCode>
                <c:ptCount val="1"/>
                <c:pt idx="0">
                  <c:v>20.89</c:v>
                </c:pt>
              </c:numCache>
            </c:numRef>
          </c:val>
          <c:extLst>
            <c:ext xmlns:c16="http://schemas.microsoft.com/office/drawing/2014/chart" uri="{C3380CC4-5D6E-409C-BE32-E72D297353CC}">
              <c16:uniqueId val="{00000002-D1A1-45EC-9CDC-5AD6A5F986DE}"/>
            </c:ext>
          </c:extLst>
        </c:ser>
        <c:ser>
          <c:idx val="0"/>
          <c:order val="3"/>
          <c:tx>
            <c:strRef>
              <c:f>Sheet1!$E$1</c:f>
              <c:strCache>
                <c:ptCount val="1"/>
                <c:pt idx="0">
                  <c:v>Pensión</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c:v>
                </c:pt>
              </c:strCache>
            </c:strRef>
          </c:cat>
          <c:val>
            <c:numRef>
              <c:f>Sheet1!$E$2</c:f>
              <c:numCache>
                <c:formatCode>0</c:formatCode>
                <c:ptCount val="1"/>
                <c:pt idx="0">
                  <c:v>0.56000000000000005</c:v>
                </c:pt>
              </c:numCache>
            </c:numRef>
          </c:val>
          <c:extLst>
            <c:ext xmlns:c16="http://schemas.microsoft.com/office/drawing/2014/chart" uri="{C3380CC4-5D6E-409C-BE32-E72D297353CC}">
              <c16:uniqueId val="{00000003-D1A1-45EC-9CDC-5AD6A5F986DE}"/>
            </c:ext>
          </c:extLst>
        </c:ser>
        <c:ser>
          <c:idx val="1"/>
          <c:order val="4"/>
          <c:tx>
            <c:strRef>
              <c:f>Sheet1!$F$1</c:f>
              <c:strCache>
                <c:ptCount val="1"/>
                <c:pt idx="0">
                  <c:v>No quiso dar información</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c:v>
                </c:pt>
              </c:strCache>
            </c:strRef>
          </c:cat>
          <c:val>
            <c:numRef>
              <c:f>Sheet1!$F$2</c:f>
              <c:numCache>
                <c:formatCode>0</c:formatCode>
                <c:ptCount val="1"/>
                <c:pt idx="0">
                  <c:v>2.2799999999999998</c:v>
                </c:pt>
              </c:numCache>
            </c:numRef>
          </c:val>
          <c:extLst>
            <c:ext xmlns:c16="http://schemas.microsoft.com/office/drawing/2014/chart" uri="{C3380CC4-5D6E-409C-BE32-E72D297353CC}">
              <c16:uniqueId val="{00000004-D1A1-45EC-9CDC-5AD6A5F986DE}"/>
            </c:ext>
          </c:extLst>
        </c:ser>
        <c:dLbls>
          <c:showLegendKey val="0"/>
          <c:showVal val="1"/>
          <c:showCatName val="0"/>
          <c:showSerName val="0"/>
          <c:showPercent val="0"/>
          <c:showBubbleSize val="0"/>
        </c:dLbls>
        <c:gapWidth val="20"/>
        <c:overlap val="100"/>
        <c:axId val="533088088"/>
        <c:axId val="533081816"/>
      </c:barChart>
      <c:catAx>
        <c:axId val="533088088"/>
        <c:scaling>
          <c:orientation val="maxMin"/>
        </c:scaling>
        <c:delete val="1"/>
        <c:axPos val="l"/>
        <c:numFmt formatCode="General" sourceLinked="1"/>
        <c:majorTickMark val="out"/>
        <c:minorTickMark val="none"/>
        <c:tickLblPos val="nextTo"/>
        <c:crossAx val="533081816"/>
        <c:crosses val="autoZero"/>
        <c:auto val="1"/>
        <c:lblAlgn val="ctr"/>
        <c:lblOffset val="100"/>
        <c:tickLblSkip val="1"/>
        <c:tickMarkSkip val="1"/>
        <c:noMultiLvlLbl val="0"/>
      </c:catAx>
      <c:valAx>
        <c:axId val="533081816"/>
        <c:scaling>
          <c:orientation val="minMax"/>
          <c:max val="100"/>
        </c:scaling>
        <c:delete val="1"/>
        <c:axPos val="t"/>
        <c:numFmt formatCode="0" sourceLinked="1"/>
        <c:majorTickMark val="out"/>
        <c:minorTickMark val="none"/>
        <c:tickLblPos val="nextTo"/>
        <c:crossAx val="533088088"/>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2"/>
          <c:order val="0"/>
          <c:tx>
            <c:strRef>
              <c:f>Sheet1!$B$1</c:f>
              <c:strCache>
                <c:ptCount val="1"/>
                <c:pt idx="0">
                  <c:v>Salarios</c:v>
                </c:pt>
              </c:strCache>
            </c:strRef>
          </c:tx>
          <c:spPr>
            <a:solidFill>
              <a:srgbClr val="92D050"/>
            </a:solidFill>
            <a:ln w="18851">
              <a:noFill/>
            </a:ln>
          </c:spPr>
          <c:invertIfNegative val="0"/>
          <c:cat>
            <c:strRef>
              <c:f>Sheet1!$A$2</c:f>
              <c:strCache>
                <c:ptCount val="1"/>
                <c:pt idx="0">
                  <c:v>TOTAL</c:v>
                </c:pt>
              </c:strCache>
            </c:strRef>
          </c:cat>
          <c:val>
            <c:numRef>
              <c:f>Sheet1!$B$2</c:f>
              <c:numCache>
                <c:formatCode>0</c:formatCode>
                <c:ptCount val="1"/>
                <c:pt idx="0">
                  <c:v>30.39</c:v>
                </c:pt>
              </c:numCache>
            </c:numRef>
          </c:val>
          <c:extLst>
            <c:ext xmlns:c16="http://schemas.microsoft.com/office/drawing/2014/chart" uri="{C3380CC4-5D6E-409C-BE32-E72D297353CC}">
              <c16:uniqueId val="{00000000-8C08-4116-BB61-E164987153B3}"/>
            </c:ext>
          </c:extLst>
        </c:ser>
        <c:ser>
          <c:idx val="3"/>
          <c:order val="1"/>
          <c:tx>
            <c:strRef>
              <c:f>Sheet1!$C$1</c:f>
              <c:strCache>
                <c:ptCount val="1"/>
                <c:pt idx="0">
                  <c:v>Actividad Independiente</c:v>
                </c:pt>
              </c:strCache>
            </c:strRef>
          </c:tx>
          <c:spPr>
            <a:solidFill>
              <a:srgbClr val="FFC000"/>
            </a:solidFill>
            <a:ln w="18851">
              <a:noFill/>
            </a:ln>
          </c:spPr>
          <c:invertIfNegative val="0"/>
          <c:cat>
            <c:strRef>
              <c:f>Sheet1!$A$2</c:f>
              <c:strCache>
                <c:ptCount val="1"/>
                <c:pt idx="0">
                  <c:v>TOTAL</c:v>
                </c:pt>
              </c:strCache>
            </c:strRef>
          </c:cat>
          <c:val>
            <c:numRef>
              <c:f>Sheet1!$C$2</c:f>
              <c:numCache>
                <c:formatCode>0</c:formatCode>
                <c:ptCount val="1"/>
              </c:numCache>
            </c:numRef>
          </c:val>
          <c:extLst>
            <c:ext xmlns:c16="http://schemas.microsoft.com/office/drawing/2014/chart" uri="{C3380CC4-5D6E-409C-BE32-E72D297353CC}">
              <c16:uniqueId val="{00000001-8C08-4116-BB61-E164987153B3}"/>
            </c:ext>
          </c:extLst>
        </c:ser>
        <c:ser>
          <c:idx val="4"/>
          <c:order val="2"/>
          <c:tx>
            <c:strRef>
              <c:f>Sheet1!$D$1</c:f>
              <c:strCache>
                <c:ptCount val="1"/>
                <c:pt idx="0">
                  <c:v>Ambos</c:v>
                </c:pt>
              </c:strCache>
            </c:strRef>
          </c:tx>
          <c:spPr>
            <a:solidFill>
              <a:srgbClr val="FF6600"/>
            </a:solidFill>
          </c:spPr>
          <c:invertIfNegative val="0"/>
          <c:cat>
            <c:strRef>
              <c:f>Sheet1!$A$2</c:f>
              <c:strCache>
                <c:ptCount val="1"/>
                <c:pt idx="0">
                  <c:v>TOTAL</c:v>
                </c:pt>
              </c:strCache>
            </c:strRef>
          </c:cat>
          <c:val>
            <c:numRef>
              <c:f>Sheet1!$D$2</c:f>
              <c:numCache>
                <c:formatCode>General</c:formatCode>
                <c:ptCount val="1"/>
              </c:numCache>
            </c:numRef>
          </c:val>
          <c:extLst>
            <c:ext xmlns:c16="http://schemas.microsoft.com/office/drawing/2014/chart" uri="{C3380CC4-5D6E-409C-BE32-E72D297353CC}">
              <c16:uniqueId val="{00000002-8C08-4116-BB61-E164987153B3}"/>
            </c:ext>
          </c:extLst>
        </c:ser>
        <c:ser>
          <c:idx val="0"/>
          <c:order val="3"/>
          <c:tx>
            <c:strRef>
              <c:f>Sheet1!$E$1</c:f>
              <c:strCache>
                <c:ptCount val="1"/>
                <c:pt idx="0">
                  <c:v>Pensión</c:v>
                </c:pt>
              </c:strCache>
            </c:strRef>
          </c:tx>
          <c:spPr>
            <a:solidFill>
              <a:srgbClr val="00B0F0"/>
            </a:solidFill>
          </c:spPr>
          <c:invertIfNegative val="0"/>
          <c:cat>
            <c:strRef>
              <c:f>Sheet1!$A$2</c:f>
              <c:strCache>
                <c:ptCount val="1"/>
                <c:pt idx="0">
                  <c:v>TOTAL</c:v>
                </c:pt>
              </c:strCache>
            </c:strRef>
          </c:cat>
          <c:val>
            <c:numRef>
              <c:f>Sheet1!$E$2</c:f>
              <c:numCache>
                <c:formatCode>General</c:formatCode>
                <c:ptCount val="1"/>
              </c:numCache>
            </c:numRef>
          </c:val>
          <c:extLst>
            <c:ext xmlns:c16="http://schemas.microsoft.com/office/drawing/2014/chart" uri="{C3380CC4-5D6E-409C-BE32-E72D297353CC}">
              <c16:uniqueId val="{00000003-8C08-4116-BB61-E164987153B3}"/>
            </c:ext>
          </c:extLst>
        </c:ser>
        <c:ser>
          <c:idx val="1"/>
          <c:order val="4"/>
          <c:tx>
            <c:strRef>
              <c:f>Sheet1!$F$1</c:f>
              <c:strCache>
                <c:ptCount val="1"/>
                <c:pt idx="0">
                  <c:v>No quiso dar información</c:v>
                </c:pt>
              </c:strCache>
            </c:strRef>
          </c:tx>
          <c:spPr>
            <a:solidFill>
              <a:schemeClr val="bg1">
                <a:lumMod val="75000"/>
              </a:schemeClr>
            </a:solidFill>
          </c:spPr>
          <c:invertIfNegative val="0"/>
          <c:cat>
            <c:strRef>
              <c:f>Sheet1!$A$2</c:f>
              <c:strCache>
                <c:ptCount val="1"/>
                <c:pt idx="0">
                  <c:v>TOTAL</c:v>
                </c:pt>
              </c:strCache>
            </c:strRef>
          </c:cat>
          <c:val>
            <c:numRef>
              <c:f>Sheet1!$F$2</c:f>
              <c:numCache>
                <c:formatCode>General</c:formatCode>
                <c:ptCount val="1"/>
              </c:numCache>
            </c:numRef>
          </c:val>
          <c:extLst>
            <c:ext xmlns:c16="http://schemas.microsoft.com/office/drawing/2014/chart" uri="{C3380CC4-5D6E-409C-BE32-E72D297353CC}">
              <c16:uniqueId val="{00000004-8C08-4116-BB61-E164987153B3}"/>
            </c:ext>
          </c:extLst>
        </c:ser>
        <c:dLbls>
          <c:showLegendKey val="0"/>
          <c:showVal val="0"/>
          <c:showCatName val="0"/>
          <c:showSerName val="0"/>
          <c:showPercent val="0"/>
          <c:showBubbleSize val="0"/>
        </c:dLbls>
        <c:gapWidth val="20"/>
        <c:overlap val="100"/>
        <c:axId val="533084560"/>
        <c:axId val="533088480"/>
      </c:barChart>
      <c:catAx>
        <c:axId val="533084560"/>
        <c:scaling>
          <c:orientation val="maxMin"/>
        </c:scaling>
        <c:delete val="1"/>
        <c:axPos val="l"/>
        <c:numFmt formatCode="General" sourceLinked="1"/>
        <c:majorTickMark val="out"/>
        <c:minorTickMark val="none"/>
        <c:tickLblPos val="nextTo"/>
        <c:crossAx val="533088480"/>
        <c:crosses val="autoZero"/>
        <c:auto val="1"/>
        <c:lblAlgn val="ctr"/>
        <c:lblOffset val="100"/>
        <c:tickLblSkip val="1"/>
        <c:tickMarkSkip val="1"/>
        <c:noMultiLvlLbl val="0"/>
      </c:catAx>
      <c:valAx>
        <c:axId val="533088480"/>
        <c:scaling>
          <c:orientation val="minMax"/>
          <c:max val="100"/>
        </c:scaling>
        <c:delete val="1"/>
        <c:axPos val="t"/>
        <c:numFmt formatCode="0" sourceLinked="1"/>
        <c:majorTickMark val="out"/>
        <c:minorTickMark val="none"/>
        <c:tickLblPos val="nextTo"/>
        <c:crossAx val="533084560"/>
        <c:crosses val="autoZero"/>
        <c:crossBetween val="between"/>
        <c:majorUnit val="20"/>
      </c:valAx>
      <c:spPr>
        <a:noFill/>
        <a:ln w="25400">
          <a:noFill/>
        </a:ln>
      </c:spPr>
    </c:plotArea>
    <c:legend>
      <c:legendPos val="t"/>
      <c:legendEntry>
        <c:idx val="3"/>
        <c:delete val="1"/>
      </c:legendEntry>
      <c:layout>
        <c:manualLayout>
          <c:xMode val="edge"/>
          <c:yMode val="edge"/>
          <c:x val="0"/>
          <c:y val="0.30543864454020903"/>
          <c:w val="0.8999999114312297"/>
          <c:h val="0.4110950673063487"/>
        </c:manualLayout>
      </c:layout>
      <c:overlay val="0"/>
      <c:spPr>
        <a:solidFill>
          <a:schemeClr val="bg1"/>
        </a:solidFill>
      </c:spPr>
      <c:txPr>
        <a:bodyPr/>
        <a:lstStyle/>
        <a:p>
          <a:pPr>
            <a:defRPr sz="12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t>
            </a:r>
            <a:r>
              <a:rPr lang="es-CO" baseline="0"/>
              <a:t> Que no vivía en Casa Propia</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Hoja1!$K$17</c:f>
              <c:strCache>
                <c:ptCount val="1"/>
                <c:pt idx="0">
                  <c:v>VIS</c:v>
                </c:pt>
              </c:strCache>
            </c:strRef>
          </c:tx>
          <c:spPr>
            <a:ln w="19050" cap="rnd">
              <a:solidFill>
                <a:schemeClr val="accent1"/>
              </a:solidFill>
              <a:round/>
            </a:ln>
            <a:effectLst/>
          </c:spPr>
          <c:marker>
            <c:symbol val="none"/>
          </c:marker>
          <c:cat>
            <c:numRef>
              <c:f>Hoja1!$J$18:$J$29</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Hoja1!$K$18:$K$29</c:f>
              <c:numCache>
                <c:formatCode>General</c:formatCode>
                <c:ptCount val="12"/>
                <c:pt idx="0">
                  <c:v>74</c:v>
                </c:pt>
                <c:pt idx="1">
                  <c:v>90.22999999999999</c:v>
                </c:pt>
                <c:pt idx="2">
                  <c:v>87</c:v>
                </c:pt>
                <c:pt idx="3">
                  <c:v>92</c:v>
                </c:pt>
                <c:pt idx="4">
                  <c:v>79</c:v>
                </c:pt>
                <c:pt idx="5">
                  <c:v>95</c:v>
                </c:pt>
                <c:pt idx="6">
                  <c:v>90</c:v>
                </c:pt>
                <c:pt idx="7">
                  <c:v>93</c:v>
                </c:pt>
                <c:pt idx="8">
                  <c:v>92</c:v>
                </c:pt>
                <c:pt idx="9">
                  <c:v>92</c:v>
                </c:pt>
                <c:pt idx="10">
                  <c:v>92</c:v>
                </c:pt>
                <c:pt idx="11">
                  <c:v>91</c:v>
                </c:pt>
              </c:numCache>
            </c:numRef>
          </c:val>
          <c:smooth val="0"/>
          <c:extLst>
            <c:ext xmlns:c16="http://schemas.microsoft.com/office/drawing/2014/chart" uri="{C3380CC4-5D6E-409C-BE32-E72D297353CC}">
              <c16:uniqueId val="{00000000-E2F0-4F4F-895E-B5EEADCDBED0}"/>
            </c:ext>
          </c:extLst>
        </c:ser>
        <c:dLbls>
          <c:showLegendKey val="0"/>
          <c:showVal val="0"/>
          <c:showCatName val="0"/>
          <c:showSerName val="0"/>
          <c:showPercent val="0"/>
          <c:showBubbleSize val="0"/>
        </c:dLbls>
        <c:smooth val="0"/>
        <c:axId val="688211176"/>
        <c:axId val="688208552"/>
      </c:lineChart>
      <c:catAx>
        <c:axId val="688211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8208552"/>
        <c:crosses val="autoZero"/>
        <c:auto val="1"/>
        <c:lblAlgn val="ctr"/>
        <c:lblOffset val="100"/>
        <c:noMultiLvlLbl val="1"/>
      </c:catAx>
      <c:valAx>
        <c:axId val="68820855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8211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Compro su primera</a:t>
            </a:r>
            <a:r>
              <a:rPr lang="es-CO" baseline="0"/>
              <a:t> </a:t>
            </a:r>
            <a:r>
              <a:rPr lang="es-CO"/>
              <a:t>vivienda propia - VIS</a:t>
            </a:r>
            <a:r>
              <a:rPr lang="es-CO" baseline="0"/>
              <a:t> </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Hoja1!$B$2</c:f>
              <c:strCache>
                <c:ptCount val="1"/>
                <c:pt idx="0">
                  <c:v>Vis</c:v>
                </c:pt>
              </c:strCache>
            </c:strRef>
          </c:tx>
          <c:spPr>
            <a:ln w="28575" cap="rnd">
              <a:solidFill>
                <a:schemeClr val="accent2"/>
              </a:solidFill>
              <a:round/>
            </a:ln>
            <a:effectLst/>
          </c:spPr>
          <c:marker>
            <c:symbol val="none"/>
          </c:marker>
          <c:cat>
            <c:numRef>
              <c:f>Hoja1!$A$3:$A$11</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Hoja1!$B$3:$B$11</c:f>
              <c:numCache>
                <c:formatCode>General</c:formatCode>
                <c:ptCount val="9"/>
                <c:pt idx="0">
                  <c:v>88</c:v>
                </c:pt>
                <c:pt idx="1">
                  <c:v>83</c:v>
                </c:pt>
                <c:pt idx="2">
                  <c:v>83</c:v>
                </c:pt>
                <c:pt idx="3">
                  <c:v>77</c:v>
                </c:pt>
                <c:pt idx="4">
                  <c:v>80</c:v>
                </c:pt>
                <c:pt idx="5">
                  <c:v>85</c:v>
                </c:pt>
                <c:pt idx="6">
                  <c:v>78</c:v>
                </c:pt>
                <c:pt idx="7">
                  <c:v>80</c:v>
                </c:pt>
                <c:pt idx="8">
                  <c:v>78</c:v>
                </c:pt>
              </c:numCache>
            </c:numRef>
          </c:val>
          <c:smooth val="0"/>
          <c:extLst>
            <c:ext xmlns:c16="http://schemas.microsoft.com/office/drawing/2014/chart" uri="{C3380CC4-5D6E-409C-BE32-E72D297353CC}">
              <c16:uniqueId val="{00000000-5310-4C06-9C63-A23CFECEF014}"/>
            </c:ext>
          </c:extLst>
        </c:ser>
        <c:dLbls>
          <c:showLegendKey val="0"/>
          <c:showVal val="0"/>
          <c:showCatName val="0"/>
          <c:showSerName val="0"/>
          <c:showPercent val="0"/>
          <c:showBubbleSize val="0"/>
        </c:dLbls>
        <c:smooth val="0"/>
        <c:axId val="292316896"/>
        <c:axId val="223261456"/>
      </c:lineChart>
      <c:catAx>
        <c:axId val="29231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23261456"/>
        <c:crosses val="autoZero"/>
        <c:auto val="1"/>
        <c:lblAlgn val="ctr"/>
        <c:lblOffset val="100"/>
        <c:noMultiLvlLbl val="0"/>
      </c:catAx>
      <c:valAx>
        <c:axId val="223261456"/>
        <c:scaling>
          <c:orientation val="minMax"/>
          <c:min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9231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0"/>
          <c:order val="0"/>
          <c:tx>
            <c:strRef>
              <c:f>Sheet1!$B$1</c:f>
              <c:strCache>
                <c:ptCount val="1"/>
                <c:pt idx="0">
                  <c:v>Menor o igual a 25 años</c:v>
                </c:pt>
              </c:strCache>
            </c:strRef>
          </c:tx>
          <c:spPr>
            <a:solidFill>
              <a:srgbClr val="7030A0"/>
            </a:solidFill>
            <a:ln w="18851">
              <a:noFill/>
            </a:ln>
          </c:spPr>
          <c:invertIfNegative val="0"/>
          <c:cat>
            <c:strRef>
              <c:f>Sheet1!$A$2</c:f>
              <c:strCache>
                <c:ptCount val="1"/>
                <c:pt idx="0">
                  <c:v>TOTAL</c:v>
                </c:pt>
              </c:strCache>
            </c:strRef>
          </c:cat>
          <c:val>
            <c:numRef>
              <c:f>Sheet1!$B$2</c:f>
              <c:numCache>
                <c:formatCode>0</c:formatCode>
                <c:ptCount val="1"/>
                <c:pt idx="0">
                  <c:v>30.39</c:v>
                </c:pt>
              </c:numCache>
            </c:numRef>
          </c:val>
          <c:extLst>
            <c:ext xmlns:c16="http://schemas.microsoft.com/office/drawing/2014/chart" uri="{C3380CC4-5D6E-409C-BE32-E72D297353CC}">
              <c16:uniqueId val="{00000000-5D0B-4966-9F34-4F61910BF655}"/>
            </c:ext>
          </c:extLst>
        </c:ser>
        <c:ser>
          <c:idx val="1"/>
          <c:order val="1"/>
          <c:tx>
            <c:strRef>
              <c:f>Sheet1!$C$1</c:f>
              <c:strCache>
                <c:ptCount val="1"/>
                <c:pt idx="0">
                  <c:v>De 25 a 30 años</c:v>
                </c:pt>
              </c:strCache>
            </c:strRef>
          </c:tx>
          <c:spPr>
            <a:solidFill>
              <a:srgbClr val="3366FF"/>
            </a:solidFill>
            <a:ln w="18851">
              <a:noFill/>
            </a:ln>
          </c:spPr>
          <c:invertIfNegative val="0"/>
          <c:cat>
            <c:strRef>
              <c:f>Sheet1!$A$2</c:f>
              <c:strCache>
                <c:ptCount val="1"/>
                <c:pt idx="0">
                  <c:v>TOTAL</c:v>
                </c:pt>
              </c:strCache>
            </c:strRef>
          </c:cat>
          <c:val>
            <c:numRef>
              <c:f>Sheet1!$C$2</c:f>
              <c:numCache>
                <c:formatCode>0</c:formatCode>
                <c:ptCount val="1"/>
              </c:numCache>
            </c:numRef>
          </c:val>
          <c:extLst>
            <c:ext xmlns:c16="http://schemas.microsoft.com/office/drawing/2014/chart" uri="{C3380CC4-5D6E-409C-BE32-E72D297353CC}">
              <c16:uniqueId val="{00000001-5D0B-4966-9F34-4F61910BF655}"/>
            </c:ext>
          </c:extLst>
        </c:ser>
        <c:ser>
          <c:idx val="2"/>
          <c:order val="2"/>
          <c:tx>
            <c:strRef>
              <c:f>Sheet1!$D$1</c:f>
              <c:strCache>
                <c:ptCount val="1"/>
                <c:pt idx="0">
                  <c:v>De 31 a 40 años</c:v>
                </c:pt>
              </c:strCache>
            </c:strRef>
          </c:tx>
          <c:spPr>
            <a:solidFill>
              <a:srgbClr val="92D050"/>
            </a:solidFill>
            <a:ln w="18851">
              <a:noFill/>
            </a:ln>
          </c:spPr>
          <c:invertIfNegative val="0"/>
          <c:cat>
            <c:strRef>
              <c:f>Sheet1!$A$2</c:f>
              <c:strCache>
                <c:ptCount val="1"/>
                <c:pt idx="0">
                  <c:v>TOTAL</c:v>
                </c:pt>
              </c:strCache>
            </c:strRef>
          </c:cat>
          <c:val>
            <c:numRef>
              <c:f>Sheet1!$D$2</c:f>
              <c:numCache>
                <c:formatCode>0</c:formatCode>
                <c:ptCount val="1"/>
              </c:numCache>
            </c:numRef>
          </c:val>
          <c:extLst>
            <c:ext xmlns:c16="http://schemas.microsoft.com/office/drawing/2014/chart" uri="{C3380CC4-5D6E-409C-BE32-E72D297353CC}">
              <c16:uniqueId val="{00000002-5D0B-4966-9F34-4F61910BF655}"/>
            </c:ext>
          </c:extLst>
        </c:ser>
        <c:ser>
          <c:idx val="3"/>
          <c:order val="3"/>
          <c:tx>
            <c:strRef>
              <c:f>Sheet1!$E$1</c:f>
              <c:strCache>
                <c:ptCount val="1"/>
                <c:pt idx="0">
                  <c:v>De 41 a 50 años</c:v>
                </c:pt>
              </c:strCache>
            </c:strRef>
          </c:tx>
          <c:spPr>
            <a:solidFill>
              <a:srgbClr val="FFC000"/>
            </a:solidFill>
            <a:ln w="18851">
              <a:noFill/>
            </a:ln>
          </c:spPr>
          <c:invertIfNegative val="0"/>
          <c:cat>
            <c:strRef>
              <c:f>Sheet1!$A$2</c:f>
              <c:strCache>
                <c:ptCount val="1"/>
                <c:pt idx="0">
                  <c:v>TOTAL</c:v>
                </c:pt>
              </c:strCache>
            </c:strRef>
          </c:cat>
          <c:val>
            <c:numRef>
              <c:f>Sheet1!$E$2</c:f>
              <c:numCache>
                <c:formatCode>0</c:formatCode>
                <c:ptCount val="1"/>
              </c:numCache>
            </c:numRef>
          </c:val>
          <c:extLst>
            <c:ext xmlns:c16="http://schemas.microsoft.com/office/drawing/2014/chart" uri="{C3380CC4-5D6E-409C-BE32-E72D297353CC}">
              <c16:uniqueId val="{00000003-5D0B-4966-9F34-4F61910BF655}"/>
            </c:ext>
          </c:extLst>
        </c:ser>
        <c:ser>
          <c:idx val="4"/>
          <c:order val="4"/>
          <c:tx>
            <c:strRef>
              <c:f>Sheet1!$F$1</c:f>
              <c:strCache>
                <c:ptCount val="1"/>
                <c:pt idx="0">
                  <c:v>Mayor a 51 años</c:v>
                </c:pt>
              </c:strCache>
            </c:strRef>
          </c:tx>
          <c:spPr>
            <a:solidFill>
              <a:srgbClr val="FF6600"/>
            </a:solidFill>
          </c:spPr>
          <c:invertIfNegative val="0"/>
          <c:cat>
            <c:strRef>
              <c:f>Sheet1!$A$2</c:f>
              <c:strCache>
                <c:ptCount val="1"/>
                <c:pt idx="0">
                  <c:v>TOTAL</c:v>
                </c:pt>
              </c:strCache>
            </c:strRef>
          </c:cat>
          <c:val>
            <c:numRef>
              <c:f>Sheet1!$F$2</c:f>
              <c:numCache>
                <c:formatCode>General</c:formatCode>
                <c:ptCount val="1"/>
              </c:numCache>
            </c:numRef>
          </c:val>
          <c:extLst>
            <c:ext xmlns:c16="http://schemas.microsoft.com/office/drawing/2014/chart" uri="{C3380CC4-5D6E-409C-BE32-E72D297353CC}">
              <c16:uniqueId val="{00000004-5D0B-4966-9F34-4F61910BF655}"/>
            </c:ext>
          </c:extLst>
        </c:ser>
        <c:dLbls>
          <c:showLegendKey val="0"/>
          <c:showVal val="0"/>
          <c:showCatName val="0"/>
          <c:showSerName val="0"/>
          <c:showPercent val="0"/>
          <c:showBubbleSize val="0"/>
        </c:dLbls>
        <c:gapWidth val="20"/>
        <c:overlap val="100"/>
        <c:axId val="522175008"/>
        <c:axId val="522177752"/>
      </c:barChart>
      <c:catAx>
        <c:axId val="522175008"/>
        <c:scaling>
          <c:orientation val="maxMin"/>
        </c:scaling>
        <c:delete val="1"/>
        <c:axPos val="l"/>
        <c:numFmt formatCode="General" sourceLinked="1"/>
        <c:majorTickMark val="out"/>
        <c:minorTickMark val="none"/>
        <c:tickLblPos val="nextTo"/>
        <c:crossAx val="522177752"/>
        <c:crosses val="autoZero"/>
        <c:auto val="1"/>
        <c:lblAlgn val="ctr"/>
        <c:lblOffset val="100"/>
        <c:tickLblSkip val="1"/>
        <c:tickMarkSkip val="1"/>
        <c:noMultiLvlLbl val="0"/>
      </c:catAx>
      <c:valAx>
        <c:axId val="522177752"/>
        <c:scaling>
          <c:orientation val="minMax"/>
          <c:max val="100"/>
        </c:scaling>
        <c:delete val="1"/>
        <c:axPos val="t"/>
        <c:numFmt formatCode="0" sourceLinked="1"/>
        <c:majorTickMark val="out"/>
        <c:minorTickMark val="none"/>
        <c:tickLblPos val="nextTo"/>
        <c:crossAx val="522175008"/>
        <c:crosses val="autoZero"/>
        <c:crossBetween val="between"/>
        <c:majorUnit val="20"/>
      </c:valAx>
      <c:spPr>
        <a:noFill/>
        <a:ln w="25400">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32784636488342E-2"/>
          <c:y val="0.2"/>
          <c:w val="0.90260631001371738"/>
          <c:h val="0.63278688524590165"/>
        </c:manualLayout>
      </c:layout>
      <c:barChart>
        <c:barDir val="col"/>
        <c:grouping val="percentStacked"/>
        <c:varyColors val="0"/>
        <c:ser>
          <c:idx val="2"/>
          <c:order val="0"/>
          <c:tx>
            <c:strRef>
              <c:f>Sheet1!$B$1</c:f>
              <c:strCache>
                <c:ptCount val="1"/>
                <c:pt idx="0">
                  <c:v>Si</c:v>
                </c:pt>
              </c:strCache>
            </c:strRef>
          </c:tx>
          <c:spPr>
            <a:solidFill>
              <a:srgbClr val="D60093"/>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 B:966</c:v>
                </c:pt>
              </c:strCache>
            </c:strRef>
          </c:cat>
          <c:val>
            <c:numRef>
              <c:f>Sheet1!$B$2:$B$2</c:f>
              <c:numCache>
                <c:formatCode>0</c:formatCode>
                <c:ptCount val="1"/>
                <c:pt idx="0">
                  <c:v>31.366459627329192</c:v>
                </c:pt>
              </c:numCache>
            </c:numRef>
          </c:val>
          <c:extLst>
            <c:ext xmlns:c16="http://schemas.microsoft.com/office/drawing/2014/chart" uri="{C3380CC4-5D6E-409C-BE32-E72D297353CC}">
              <c16:uniqueId val="{00000000-7C76-4067-A3FC-0D24B2B69DD9}"/>
            </c:ext>
          </c:extLst>
        </c:ser>
        <c:ser>
          <c:idx val="1"/>
          <c:order val="1"/>
          <c:tx>
            <c:strRef>
              <c:f>Sheet1!$C$1</c:f>
              <c:strCache>
                <c:ptCount val="1"/>
                <c:pt idx="0">
                  <c:v>No</c:v>
                </c:pt>
              </c:strCache>
            </c:strRef>
          </c:tx>
          <c:spPr>
            <a:solidFill>
              <a:srgbClr val="00B0F0"/>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 B:966</c:v>
                </c:pt>
              </c:strCache>
            </c:strRef>
          </c:cat>
          <c:val>
            <c:numRef>
              <c:f>Sheet1!$C$2:$C$2</c:f>
              <c:numCache>
                <c:formatCode>0</c:formatCode>
                <c:ptCount val="1"/>
                <c:pt idx="0">
                  <c:v>5.0724637681159424</c:v>
                </c:pt>
              </c:numCache>
            </c:numRef>
          </c:val>
          <c:extLst>
            <c:ext xmlns:c16="http://schemas.microsoft.com/office/drawing/2014/chart" uri="{C3380CC4-5D6E-409C-BE32-E72D297353CC}">
              <c16:uniqueId val="{00000001-7C76-4067-A3FC-0D24B2B69DD9}"/>
            </c:ext>
          </c:extLst>
        </c:ser>
        <c:ser>
          <c:idx val="0"/>
          <c:order val="2"/>
          <c:tx>
            <c:strRef>
              <c:f>Sheet1!$D$1</c:f>
              <c:strCache>
                <c:ptCount val="1"/>
                <c:pt idx="0">
                  <c:v>No Sabe</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050">
                    <a:solidFill>
                      <a:srgbClr val="002060"/>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TOTAL B:966</c:v>
                </c:pt>
              </c:strCache>
            </c:strRef>
          </c:cat>
          <c:val>
            <c:numRef>
              <c:f>Sheet1!$D$2:$D$2</c:f>
              <c:numCache>
                <c:formatCode>0</c:formatCode>
                <c:ptCount val="1"/>
                <c:pt idx="0">
                  <c:v>63.56107660455487</c:v>
                </c:pt>
              </c:numCache>
            </c:numRef>
          </c:val>
          <c:extLst>
            <c:ext xmlns:c16="http://schemas.microsoft.com/office/drawing/2014/chart" uri="{C3380CC4-5D6E-409C-BE32-E72D297353CC}">
              <c16:uniqueId val="{00000002-7C76-4067-A3FC-0D24B2B69DD9}"/>
            </c:ext>
          </c:extLst>
        </c:ser>
        <c:dLbls>
          <c:showLegendKey val="0"/>
          <c:showVal val="0"/>
          <c:showCatName val="0"/>
          <c:showSerName val="0"/>
          <c:showPercent val="0"/>
          <c:showBubbleSize val="0"/>
        </c:dLbls>
        <c:gapWidth val="70"/>
        <c:overlap val="100"/>
        <c:axId val="806067760"/>
        <c:axId val="806069720"/>
      </c:barChart>
      <c:catAx>
        <c:axId val="806067760"/>
        <c:scaling>
          <c:orientation val="maxMin"/>
        </c:scaling>
        <c:delete val="0"/>
        <c:axPos val="b"/>
        <c:numFmt formatCode="General" sourceLinked="1"/>
        <c:majorTickMark val="out"/>
        <c:minorTickMark val="none"/>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806069720"/>
        <c:crosses val="autoZero"/>
        <c:auto val="0"/>
        <c:lblAlgn val="ctr"/>
        <c:lblOffset val="100"/>
        <c:tickLblSkip val="1"/>
        <c:tickMarkSkip val="1"/>
        <c:noMultiLvlLbl val="0"/>
      </c:catAx>
      <c:valAx>
        <c:axId val="806069720"/>
        <c:scaling>
          <c:orientation val="minMax"/>
        </c:scaling>
        <c:delete val="0"/>
        <c:axPos val="l"/>
        <c:numFmt formatCode="0%" sourceLinked="1"/>
        <c:majorTickMark val="out"/>
        <c:minorTickMark val="out"/>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806067760"/>
        <c:crosses val="max"/>
        <c:crossBetween val="between"/>
        <c:majorUnit val="0.2"/>
      </c:valAx>
      <c:spPr>
        <a:noFill/>
        <a:ln w="18787">
          <a:noFill/>
        </a:ln>
      </c:spPr>
    </c:plotArea>
    <c:legend>
      <c:legendPos val="t"/>
      <c:layout>
        <c:manualLayout>
          <c:xMode val="edge"/>
          <c:yMode val="edge"/>
          <c:x val="0.17339099350794457"/>
          <c:y val="4.7625120117573909E-2"/>
          <c:w val="0.63602822835674711"/>
          <c:h val="0.10683534000339155"/>
        </c:manualLayout>
      </c:layout>
      <c:overlay val="0"/>
      <c:spPr>
        <a:noFill/>
        <a:ln w="18787">
          <a:noFill/>
        </a:ln>
      </c:spPr>
      <c:txPr>
        <a:bodyPr/>
        <a:lstStyle/>
        <a:p>
          <a:pPr>
            <a:defRPr sz="105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0"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a:t>
            </a:r>
            <a:r>
              <a:rPr lang="es-CO" baseline="0" dirty="0"/>
              <a:t> Compradores Menores a 40 años</a:t>
            </a:r>
            <a:endParaRPr lang="es-C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tx>
            <c:strRef>
              <c:f>'[Graficos historicos principales variables Vis y No vis.xlsx]Hoja1'!$K$65</c:f>
              <c:strCache>
                <c:ptCount val="1"/>
                <c:pt idx="0">
                  <c:v>VIS &lt; 40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'[Graficos historicos principales variables Vis y No vis.xlsx]Hoja1'!$J$66:$J$77</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xVal>
          <c:yVal>
            <c:numRef>
              <c:f>'[Graficos historicos principales variables Vis y No vis.xlsx]Hoja1'!$K$66:$K$77</c:f>
              <c:numCache>
                <c:formatCode>0</c:formatCode>
                <c:ptCount val="12"/>
                <c:pt idx="0">
                  <c:v>68.800000000000011</c:v>
                </c:pt>
                <c:pt idx="1">
                  <c:v>77.52000000000001</c:v>
                </c:pt>
                <c:pt idx="2">
                  <c:v>74.34</c:v>
                </c:pt>
                <c:pt idx="3">
                  <c:v>71</c:v>
                </c:pt>
                <c:pt idx="4">
                  <c:v>72</c:v>
                </c:pt>
                <c:pt idx="5">
                  <c:v>76</c:v>
                </c:pt>
                <c:pt idx="6">
                  <c:v>73</c:v>
                </c:pt>
                <c:pt idx="7">
                  <c:v>78</c:v>
                </c:pt>
                <c:pt idx="8">
                  <c:v>78</c:v>
                </c:pt>
                <c:pt idx="9">
                  <c:v>75</c:v>
                </c:pt>
                <c:pt idx="10">
                  <c:v>69</c:v>
                </c:pt>
                <c:pt idx="11">
                  <c:v>79</c:v>
                </c:pt>
              </c:numCache>
            </c:numRef>
          </c:yVal>
          <c:smooth val="0"/>
          <c:extLst>
            <c:ext xmlns:c16="http://schemas.microsoft.com/office/drawing/2014/chart" uri="{C3380CC4-5D6E-409C-BE32-E72D297353CC}">
              <c16:uniqueId val="{00000000-91C7-48AA-942A-7DB98EE61163}"/>
            </c:ext>
          </c:extLst>
        </c:ser>
        <c:ser>
          <c:idx val="1"/>
          <c:order val="1"/>
          <c:tx>
            <c:strRef>
              <c:f>'[Graficos historicos principales variables Vis y No vis.xlsx]Hoja1'!$L$65</c:f>
              <c:strCache>
                <c:ptCount val="1"/>
                <c:pt idx="0">
                  <c:v>No VIS &lt; 40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'[Graficos historicos principales variables Vis y No vis.xlsx]Hoja1'!$J$66:$J$77</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xVal>
          <c:yVal>
            <c:numRef>
              <c:f>'[Graficos historicos principales variables Vis y No vis.xlsx]Hoja1'!$L$66:$L$77</c:f>
              <c:numCache>
                <c:formatCode>0</c:formatCode>
                <c:ptCount val="12"/>
                <c:pt idx="0">
                  <c:v>50</c:v>
                </c:pt>
                <c:pt idx="1">
                  <c:v>72.349999999999994</c:v>
                </c:pt>
                <c:pt idx="2">
                  <c:v>52</c:v>
                </c:pt>
                <c:pt idx="3">
                  <c:v>64</c:v>
                </c:pt>
                <c:pt idx="4">
                  <c:v>52</c:v>
                </c:pt>
                <c:pt idx="5">
                  <c:v>49</c:v>
                </c:pt>
                <c:pt idx="6">
                  <c:v>60</c:v>
                </c:pt>
                <c:pt idx="7">
                  <c:v>58</c:v>
                </c:pt>
                <c:pt idx="8">
                  <c:v>65</c:v>
                </c:pt>
                <c:pt idx="9">
                  <c:v>59</c:v>
                </c:pt>
                <c:pt idx="10">
                  <c:v>56</c:v>
                </c:pt>
                <c:pt idx="11">
                  <c:v>65</c:v>
                </c:pt>
              </c:numCache>
            </c:numRef>
          </c:yVal>
          <c:smooth val="0"/>
          <c:extLst>
            <c:ext xmlns:c16="http://schemas.microsoft.com/office/drawing/2014/chart" uri="{C3380CC4-5D6E-409C-BE32-E72D297353CC}">
              <c16:uniqueId val="{00000001-91C7-48AA-942A-7DB98EE61163}"/>
            </c:ext>
          </c:extLst>
        </c:ser>
        <c:dLbls>
          <c:showLegendKey val="0"/>
          <c:showVal val="0"/>
          <c:showCatName val="0"/>
          <c:showSerName val="0"/>
          <c:showPercent val="0"/>
          <c:showBubbleSize val="0"/>
        </c:dLbls>
        <c:axId val="818462344"/>
        <c:axId val="818464640"/>
      </c:scatterChart>
      <c:valAx>
        <c:axId val="818462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18464640"/>
        <c:crosses val="autoZero"/>
        <c:crossBetween val="midCat"/>
      </c:valAx>
      <c:valAx>
        <c:axId val="81846464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184623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a:latin typeface="Century Gothic" panose="020B0502020202020204" pitchFamily="34" charset="0"/>
              </a:rPr>
              <a:t>Pago de </a:t>
            </a:r>
            <a:r>
              <a:rPr lang="en-US" b="1" dirty="0" err="1">
                <a:latin typeface="Century Gothic" panose="020B0502020202020204" pitchFamily="34" charset="0"/>
              </a:rPr>
              <a:t>Contado</a:t>
            </a:r>
            <a:r>
              <a:rPr lang="en-US" b="1" dirty="0">
                <a:latin typeface="Century Gothic" panose="020B0502020202020204" pitchFamily="34" charset="0"/>
              </a:rPr>
              <a:t> - No Vis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lineChart>
        <c:grouping val="standard"/>
        <c:varyColors val="0"/>
        <c:ser>
          <c:idx val="0"/>
          <c:order val="0"/>
          <c:tx>
            <c:strRef>
              <c:f>Hoja1!$C$124</c:f>
              <c:strCache>
                <c:ptCount val="1"/>
                <c:pt idx="0">
                  <c:v>No Vis</c:v>
                </c:pt>
              </c:strCache>
            </c:strRef>
          </c:tx>
          <c:spPr>
            <a:ln w="28575" cap="rnd">
              <a:solidFill>
                <a:srgbClr val="002060"/>
              </a:solidFill>
              <a:round/>
            </a:ln>
            <a:effectLst>
              <a:outerShdw blurRad="50800" dist="38100" algn="l" rotWithShape="0">
                <a:prstClr val="black">
                  <a:alpha val="40000"/>
                </a:prstClr>
              </a:outerShdw>
            </a:effectLst>
          </c:spPr>
          <c:marker>
            <c:symbol val="none"/>
          </c:marker>
          <c:cat>
            <c:numRef>
              <c:f>Hoja1!$A$125:$A$136</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Hoja1!$C$125:$C$136</c:f>
              <c:numCache>
                <c:formatCode>0</c:formatCode>
                <c:ptCount val="12"/>
                <c:pt idx="0">
                  <c:v>36.590000000000003</c:v>
                </c:pt>
                <c:pt idx="1">
                  <c:v>26.73</c:v>
                </c:pt>
                <c:pt idx="2">
                  <c:v>31</c:v>
                </c:pt>
                <c:pt idx="3">
                  <c:v>11.63</c:v>
                </c:pt>
                <c:pt idx="4">
                  <c:v>28</c:v>
                </c:pt>
                <c:pt idx="5">
                  <c:v>21</c:v>
                </c:pt>
                <c:pt idx="6">
                  <c:v>29</c:v>
                </c:pt>
                <c:pt idx="7">
                  <c:v>25</c:v>
                </c:pt>
                <c:pt idx="8">
                  <c:v>14</c:v>
                </c:pt>
                <c:pt idx="9">
                  <c:v>19</c:v>
                </c:pt>
                <c:pt idx="10">
                  <c:v>10</c:v>
                </c:pt>
                <c:pt idx="11">
                  <c:v>6</c:v>
                </c:pt>
              </c:numCache>
            </c:numRef>
          </c:val>
          <c:smooth val="1"/>
          <c:extLst>
            <c:ext xmlns:c16="http://schemas.microsoft.com/office/drawing/2014/chart" uri="{C3380CC4-5D6E-409C-BE32-E72D297353CC}">
              <c16:uniqueId val="{00000000-50B8-41FE-9F10-B94CBA9BDD81}"/>
            </c:ext>
          </c:extLst>
        </c:ser>
        <c:dLbls>
          <c:showLegendKey val="0"/>
          <c:showVal val="0"/>
          <c:showCatName val="0"/>
          <c:showSerName val="0"/>
          <c:showPercent val="0"/>
          <c:showBubbleSize val="0"/>
        </c:dLbls>
        <c:smooth val="0"/>
        <c:axId val="393938792"/>
        <c:axId val="393928208"/>
      </c:lineChart>
      <c:catAx>
        <c:axId val="39393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93928208"/>
        <c:crosses val="autoZero"/>
        <c:auto val="1"/>
        <c:lblAlgn val="ctr"/>
        <c:lblOffset val="100"/>
        <c:noMultiLvlLbl val="0"/>
      </c:catAx>
      <c:valAx>
        <c:axId val="393928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93938792"/>
        <c:crosses val="autoZero"/>
        <c:crossBetween val="between"/>
      </c:valAx>
      <c:spPr>
        <a:noFill/>
        <a:ln>
          <a:solidFill>
            <a:sysClr val="window" lastClr="FFFFFF">
              <a:lumMod val="85000"/>
            </a:sysClr>
          </a:solidFill>
        </a:ln>
        <a:effectLst>
          <a:outerShdw blurRad="50800" dist="38100" dir="18900000" algn="bl" rotWithShape="0">
            <a:prstClr val="black">
              <a:alpha val="40000"/>
            </a:prstClr>
          </a:outerShdw>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t>
            </a:r>
            <a:r>
              <a:rPr lang="es-CO" baseline="0"/>
              <a:t>  Inversionistas</a:t>
            </a:r>
            <a:endParaRPr lang="es-CO"/>
          </a:p>
        </c:rich>
      </c:tx>
      <c:layout>
        <c:manualLayout>
          <c:xMode val="edge"/>
          <c:yMode val="edge"/>
          <c:x val="0.3624582239720035"/>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4.4660608104807063E-2"/>
          <c:y val="0.200760889594231"/>
          <c:w val="0.93484358707980852"/>
          <c:h val="0.56167090259251939"/>
        </c:manualLayout>
      </c:layout>
      <c:lineChart>
        <c:grouping val="standard"/>
        <c:varyColors val="0"/>
        <c:ser>
          <c:idx val="0"/>
          <c:order val="0"/>
          <c:tx>
            <c:strRef>
              <c:f>Hoja1!$K$33</c:f>
              <c:strCache>
                <c:ptCount val="1"/>
                <c:pt idx="0">
                  <c:v>VIS Inv.</c:v>
                </c:pt>
              </c:strCache>
            </c:strRef>
          </c:tx>
          <c:spPr>
            <a:ln w="25400" cap="rnd">
              <a:solidFill>
                <a:schemeClr val="accent1"/>
              </a:solidFill>
              <a:round/>
            </a:ln>
            <a:effectLst/>
          </c:spPr>
          <c:marker>
            <c:symbol val="none"/>
          </c:marker>
          <c:cat>
            <c:numRef>
              <c:f>Hoja1!$J$34:$J$45</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Hoja1!$K$34:$K$45</c:f>
              <c:numCache>
                <c:formatCode>0</c:formatCode>
                <c:ptCount val="12"/>
                <c:pt idx="0">
                  <c:v>6.7000000000000028</c:v>
                </c:pt>
                <c:pt idx="1">
                  <c:v>4.4399999999999977</c:v>
                </c:pt>
                <c:pt idx="2">
                  <c:v>7.3299999999999983</c:v>
                </c:pt>
                <c:pt idx="3">
                  <c:v>6</c:v>
                </c:pt>
                <c:pt idx="4">
                  <c:v>8</c:v>
                </c:pt>
                <c:pt idx="5">
                  <c:v>14</c:v>
                </c:pt>
                <c:pt idx="6">
                  <c:v>15</c:v>
                </c:pt>
                <c:pt idx="7">
                  <c:v>14</c:v>
                </c:pt>
                <c:pt idx="8">
                  <c:v>14</c:v>
                </c:pt>
                <c:pt idx="9">
                  <c:v>13</c:v>
                </c:pt>
                <c:pt idx="10">
                  <c:v>16</c:v>
                </c:pt>
                <c:pt idx="11">
                  <c:v>20</c:v>
                </c:pt>
              </c:numCache>
            </c:numRef>
          </c:val>
          <c:smooth val="0"/>
          <c:extLst>
            <c:ext xmlns:c16="http://schemas.microsoft.com/office/drawing/2014/chart" uri="{C3380CC4-5D6E-409C-BE32-E72D297353CC}">
              <c16:uniqueId val="{00000000-6734-4536-B42A-B98B45174013}"/>
            </c:ext>
          </c:extLst>
        </c:ser>
        <c:ser>
          <c:idx val="1"/>
          <c:order val="1"/>
          <c:tx>
            <c:strRef>
              <c:f>Hoja1!$L$33</c:f>
              <c:strCache>
                <c:ptCount val="1"/>
                <c:pt idx="0">
                  <c:v>No VIS Inv.</c:v>
                </c:pt>
              </c:strCache>
            </c:strRef>
          </c:tx>
          <c:spPr>
            <a:ln w="25400" cap="rnd">
              <a:solidFill>
                <a:schemeClr val="accent2"/>
              </a:solidFill>
              <a:round/>
            </a:ln>
            <a:effectLst/>
          </c:spPr>
          <c:marker>
            <c:symbol val="none"/>
          </c:marker>
          <c:cat>
            <c:numRef>
              <c:f>Hoja1!$J$34:$J$45</c:f>
              <c:numCache>
                <c:formatCode>General</c:formatCode>
                <c:ptCount val="12"/>
                <c:pt idx="0">
                  <c:v>2005</c:v>
                </c:pt>
                <c:pt idx="1">
                  <c:v>2006</c:v>
                </c:pt>
                <c:pt idx="2">
                  <c:v>2007</c:v>
                </c:pt>
                <c:pt idx="3">
                  <c:v>2009</c:v>
                </c:pt>
                <c:pt idx="4">
                  <c:v>2010</c:v>
                </c:pt>
                <c:pt idx="5">
                  <c:v>2011</c:v>
                </c:pt>
                <c:pt idx="6">
                  <c:v>2012</c:v>
                </c:pt>
                <c:pt idx="7">
                  <c:v>2013</c:v>
                </c:pt>
                <c:pt idx="8">
                  <c:v>2014</c:v>
                </c:pt>
                <c:pt idx="9">
                  <c:v>2015</c:v>
                </c:pt>
                <c:pt idx="10">
                  <c:v>2016</c:v>
                </c:pt>
                <c:pt idx="11">
                  <c:v>2017</c:v>
                </c:pt>
              </c:numCache>
            </c:numRef>
          </c:cat>
          <c:val>
            <c:numRef>
              <c:f>Hoja1!$L$34:$L$45</c:f>
              <c:numCache>
                <c:formatCode>0</c:formatCode>
                <c:ptCount val="12"/>
                <c:pt idx="0">
                  <c:v>13.409999999999997</c:v>
                </c:pt>
                <c:pt idx="1">
                  <c:v>17.510000000000005</c:v>
                </c:pt>
                <c:pt idx="2">
                  <c:v>26</c:v>
                </c:pt>
                <c:pt idx="3">
                  <c:v>17</c:v>
                </c:pt>
                <c:pt idx="4">
                  <c:v>26</c:v>
                </c:pt>
                <c:pt idx="5">
                  <c:v>24</c:v>
                </c:pt>
                <c:pt idx="6">
                  <c:v>26</c:v>
                </c:pt>
                <c:pt idx="7">
                  <c:v>27</c:v>
                </c:pt>
                <c:pt idx="8">
                  <c:v>21</c:v>
                </c:pt>
                <c:pt idx="9">
                  <c:v>25</c:v>
                </c:pt>
                <c:pt idx="10">
                  <c:v>27</c:v>
                </c:pt>
                <c:pt idx="11">
                  <c:v>35</c:v>
                </c:pt>
              </c:numCache>
            </c:numRef>
          </c:val>
          <c:smooth val="0"/>
          <c:extLst>
            <c:ext xmlns:c16="http://schemas.microsoft.com/office/drawing/2014/chart" uri="{C3380CC4-5D6E-409C-BE32-E72D297353CC}">
              <c16:uniqueId val="{00000001-6734-4536-B42A-B98B45174013}"/>
            </c:ext>
          </c:extLst>
        </c:ser>
        <c:dLbls>
          <c:showLegendKey val="0"/>
          <c:showVal val="0"/>
          <c:showCatName val="0"/>
          <c:showSerName val="0"/>
          <c:showPercent val="0"/>
          <c:showBubbleSize val="0"/>
        </c:dLbls>
        <c:smooth val="0"/>
        <c:axId val="721620856"/>
        <c:axId val="721623480"/>
      </c:lineChart>
      <c:catAx>
        <c:axId val="721620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21623480"/>
        <c:crosses val="autoZero"/>
        <c:auto val="1"/>
        <c:lblAlgn val="ctr"/>
        <c:lblOffset val="100"/>
        <c:noMultiLvlLbl val="1"/>
      </c:catAx>
      <c:valAx>
        <c:axId val="721623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2162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0"/>
          <c:order val="0"/>
          <c:tx>
            <c:strRef>
              <c:f>Sheet1!$B$1</c:f>
              <c:strCache>
                <c:ptCount val="1"/>
                <c:pt idx="0">
                  <c:v>Referidos</c:v>
                </c:pt>
              </c:strCache>
            </c:strRef>
          </c:tx>
          <c:spPr>
            <a:solidFill>
              <a:srgbClr val="FF6600"/>
            </a:solidFill>
            <a:ln w="18851">
              <a:noFill/>
            </a:ln>
          </c:spPr>
          <c:invertIfNegative val="0"/>
          <c:val>
            <c:numRef>
              <c:f>Sheet1!$B$2</c:f>
              <c:numCache>
                <c:formatCode>0</c:formatCode>
                <c:ptCount val="1"/>
                <c:pt idx="0">
                  <c:v>30.39</c:v>
                </c:pt>
              </c:numCache>
            </c:numRef>
          </c:val>
          <c:extLst>
            <c:ext xmlns:c16="http://schemas.microsoft.com/office/drawing/2014/chart" uri="{C3380CC4-5D6E-409C-BE32-E72D297353CC}">
              <c16:uniqueId val="{00000000-4599-4217-B545-A51DB98E5D6B}"/>
            </c:ext>
          </c:extLst>
        </c:ser>
        <c:ser>
          <c:idx val="1"/>
          <c:order val="1"/>
          <c:tx>
            <c:strRef>
              <c:f>Sheet1!$C$1</c:f>
              <c:strCache>
                <c:ptCount val="1"/>
                <c:pt idx="0">
                  <c:v>Vallas</c:v>
                </c:pt>
              </c:strCache>
            </c:strRef>
          </c:tx>
          <c:spPr>
            <a:solidFill>
              <a:srgbClr val="3366FF"/>
            </a:solidFill>
            <a:ln w="18851">
              <a:noFill/>
            </a:ln>
          </c:spPr>
          <c:invertIfNegative val="0"/>
          <c:val>
            <c:numRef>
              <c:f>Sheet1!$C$2</c:f>
              <c:numCache>
                <c:formatCode>0</c:formatCode>
                <c:ptCount val="1"/>
              </c:numCache>
            </c:numRef>
          </c:val>
          <c:extLst>
            <c:ext xmlns:c16="http://schemas.microsoft.com/office/drawing/2014/chart" uri="{C3380CC4-5D6E-409C-BE32-E72D297353CC}">
              <c16:uniqueId val="{00000001-4599-4217-B545-A51DB98E5D6B}"/>
            </c:ext>
          </c:extLst>
        </c:ser>
        <c:ser>
          <c:idx val="2"/>
          <c:order val="2"/>
          <c:tx>
            <c:strRef>
              <c:f>Sheet1!$D$1</c:f>
              <c:strCache>
                <c:ptCount val="1"/>
                <c:pt idx="0">
                  <c:v>Visitando la zona / Sala de ventas</c:v>
                </c:pt>
              </c:strCache>
            </c:strRef>
          </c:tx>
          <c:spPr>
            <a:solidFill>
              <a:srgbClr val="92D050"/>
            </a:solidFill>
            <a:ln w="18851">
              <a:noFill/>
            </a:ln>
          </c:spPr>
          <c:invertIfNegative val="0"/>
          <c:val>
            <c:numRef>
              <c:f>Sheet1!$D$2</c:f>
              <c:numCache>
                <c:formatCode>0</c:formatCode>
                <c:ptCount val="1"/>
              </c:numCache>
            </c:numRef>
          </c:val>
          <c:extLst>
            <c:ext xmlns:c16="http://schemas.microsoft.com/office/drawing/2014/chart" uri="{C3380CC4-5D6E-409C-BE32-E72D297353CC}">
              <c16:uniqueId val="{00000002-4599-4217-B545-A51DB98E5D6B}"/>
            </c:ext>
          </c:extLst>
        </c:ser>
        <c:ser>
          <c:idx val="3"/>
          <c:order val="3"/>
          <c:tx>
            <c:strRef>
              <c:f>Sheet1!$E$1</c:f>
              <c:strCache>
                <c:ptCount val="1"/>
                <c:pt idx="0">
                  <c:v>Internet</c:v>
                </c:pt>
              </c:strCache>
            </c:strRef>
          </c:tx>
          <c:spPr>
            <a:solidFill>
              <a:srgbClr val="FFC000"/>
            </a:solidFill>
            <a:ln w="18851">
              <a:noFill/>
            </a:ln>
          </c:spPr>
          <c:invertIfNegative val="0"/>
          <c:val>
            <c:numRef>
              <c:f>Sheet1!$E$2</c:f>
              <c:numCache>
                <c:formatCode>0</c:formatCode>
                <c:ptCount val="1"/>
              </c:numCache>
            </c:numRef>
          </c:val>
          <c:extLst>
            <c:ext xmlns:c16="http://schemas.microsoft.com/office/drawing/2014/chart" uri="{C3380CC4-5D6E-409C-BE32-E72D297353CC}">
              <c16:uniqueId val="{00000003-4599-4217-B545-A51DB98E5D6B}"/>
            </c:ext>
          </c:extLst>
        </c:ser>
        <c:ser>
          <c:idx val="4"/>
          <c:order val="4"/>
          <c:tx>
            <c:strRef>
              <c:f>Sheet1!$F$1</c:f>
              <c:strCache>
                <c:ptCount val="1"/>
                <c:pt idx="0">
                  <c:v>Revistas</c:v>
                </c:pt>
              </c:strCache>
            </c:strRef>
          </c:tx>
          <c:spPr>
            <a:solidFill>
              <a:srgbClr val="9900FF"/>
            </a:solidFill>
          </c:spPr>
          <c:invertIfNegative val="0"/>
          <c:val>
            <c:numRef>
              <c:f>Sheet1!$F$2</c:f>
              <c:numCache>
                <c:formatCode>General</c:formatCode>
                <c:ptCount val="1"/>
              </c:numCache>
            </c:numRef>
          </c:val>
          <c:extLst>
            <c:ext xmlns:c16="http://schemas.microsoft.com/office/drawing/2014/chart" uri="{C3380CC4-5D6E-409C-BE32-E72D297353CC}">
              <c16:uniqueId val="{00000004-4599-4217-B545-A51DB98E5D6B}"/>
            </c:ext>
          </c:extLst>
        </c:ser>
        <c:ser>
          <c:idx val="5"/>
          <c:order val="5"/>
          <c:tx>
            <c:strRef>
              <c:f>Sheet1!$G$1</c:f>
              <c:strCache>
                <c:ptCount val="1"/>
                <c:pt idx="0">
                  <c:v>Ayuda del área de personal de la empresa</c:v>
                </c:pt>
              </c:strCache>
            </c:strRef>
          </c:tx>
          <c:spPr>
            <a:solidFill>
              <a:srgbClr val="D60093"/>
            </a:solidFill>
          </c:spPr>
          <c:invertIfNegative val="0"/>
          <c:val>
            <c:numRef>
              <c:f>Sheet1!$G$2</c:f>
              <c:numCache>
                <c:formatCode>General</c:formatCode>
                <c:ptCount val="1"/>
              </c:numCache>
            </c:numRef>
          </c:val>
          <c:extLst>
            <c:ext xmlns:c16="http://schemas.microsoft.com/office/drawing/2014/chart" uri="{C3380CC4-5D6E-409C-BE32-E72D297353CC}">
              <c16:uniqueId val="{00000005-4599-4217-B545-A51DB98E5D6B}"/>
            </c:ext>
          </c:extLst>
        </c:ser>
        <c:dLbls>
          <c:showLegendKey val="0"/>
          <c:showVal val="0"/>
          <c:showCatName val="0"/>
          <c:showSerName val="0"/>
          <c:showPercent val="0"/>
          <c:showBubbleSize val="0"/>
        </c:dLbls>
        <c:gapWidth val="20"/>
        <c:overlap val="100"/>
        <c:axId val="796434440"/>
        <c:axId val="796436792"/>
      </c:barChart>
      <c:catAx>
        <c:axId val="796434440"/>
        <c:scaling>
          <c:orientation val="maxMin"/>
        </c:scaling>
        <c:delete val="1"/>
        <c:axPos val="l"/>
        <c:numFmt formatCode="General" sourceLinked="1"/>
        <c:majorTickMark val="out"/>
        <c:minorTickMark val="none"/>
        <c:tickLblPos val="nextTo"/>
        <c:crossAx val="796436792"/>
        <c:crosses val="autoZero"/>
        <c:auto val="1"/>
        <c:lblAlgn val="ctr"/>
        <c:lblOffset val="100"/>
        <c:tickLblSkip val="1"/>
        <c:tickMarkSkip val="1"/>
        <c:noMultiLvlLbl val="0"/>
      </c:catAx>
      <c:valAx>
        <c:axId val="796436792"/>
        <c:scaling>
          <c:orientation val="minMax"/>
          <c:max val="100"/>
        </c:scaling>
        <c:delete val="1"/>
        <c:axPos val="t"/>
        <c:numFmt formatCode="0" sourceLinked="1"/>
        <c:majorTickMark val="out"/>
        <c:minorTickMark val="none"/>
        <c:tickLblPos val="nextTo"/>
        <c:crossAx val="796434440"/>
        <c:crosses val="autoZero"/>
        <c:crossBetween val="between"/>
        <c:majorUnit val="20"/>
      </c:valAx>
      <c:spPr>
        <a:noFill/>
        <a:ln w="25400">
          <a:noFill/>
        </a:ln>
      </c:spPr>
    </c:plotArea>
    <c:legend>
      <c:legendPos val="t"/>
      <c:layout>
        <c:manualLayout>
          <c:xMode val="edge"/>
          <c:yMode val="edge"/>
          <c:x val="7.1519282117218736E-3"/>
          <c:y val="0.10755346946237747"/>
          <c:w val="0.98668064872322414"/>
          <c:h val="0.89244653053762246"/>
        </c:manualLayout>
      </c:layout>
      <c:overlay val="0"/>
      <c:spPr>
        <a:solidFill>
          <a:schemeClr val="bg1"/>
        </a:solidFill>
      </c:spPr>
      <c:txPr>
        <a:bodyPr/>
        <a:lstStyle/>
        <a:p>
          <a:pPr>
            <a:defRPr sz="12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189725390729"/>
          <c:y val="0.29725541625185115"/>
          <c:w val="0.67413625712725922"/>
          <c:h val="0.58662093942104032"/>
        </c:manualLayout>
      </c:layout>
      <c:barChart>
        <c:barDir val="bar"/>
        <c:grouping val="percentStacked"/>
        <c:varyColors val="0"/>
        <c:ser>
          <c:idx val="0"/>
          <c:order val="0"/>
          <c:tx>
            <c:strRef>
              <c:f>Sheet1!$B$1</c:f>
              <c:strCache>
                <c:ptCount val="1"/>
                <c:pt idx="0">
                  <c:v>Valorización</c:v>
                </c:pt>
              </c:strCache>
            </c:strRef>
          </c:tx>
          <c:spPr>
            <a:solidFill>
              <a:srgbClr val="FFCC00"/>
            </a:solidFill>
            <a:ln w="18833">
              <a:noFill/>
            </a:ln>
          </c:spPr>
          <c:invertIfNegative val="0"/>
          <c:dLbls>
            <c:dLbl>
              <c:idx val="1"/>
              <c:spPr>
                <a:noFill/>
                <a:ln w="18833">
                  <a:noFill/>
                </a:ln>
              </c:spPr>
              <c:txPr>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884D-4F43-813C-4F1774156A27}"/>
                </c:ext>
              </c:extLst>
            </c:dLbl>
            <c:spPr>
              <a:noFill/>
              <a:ln w="18833">
                <a:noFill/>
              </a:ln>
            </c:spPr>
            <c:txPr>
              <a:bodyPr wrap="square" lIns="38100" tIns="19050" rIns="38100" bIns="19050" anchor="ctr">
                <a:spAutoFit/>
              </a:bodyPr>
              <a:lstStyle/>
              <a:p>
                <a:pPr>
                  <a:defRPr sz="11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B:1800</c:v>
                </c:pt>
              </c:strCache>
            </c:strRef>
          </c:cat>
          <c:val>
            <c:numRef>
              <c:f>Sheet1!$B$2</c:f>
              <c:numCache>
                <c:formatCode>0</c:formatCode>
                <c:ptCount val="1"/>
                <c:pt idx="0">
                  <c:v>3.4320915224405986</c:v>
                </c:pt>
              </c:numCache>
            </c:numRef>
          </c:val>
          <c:extLst>
            <c:ext xmlns:c16="http://schemas.microsoft.com/office/drawing/2014/chart" uri="{C3380CC4-5D6E-409C-BE32-E72D297353CC}">
              <c16:uniqueId val="{00000001-884D-4F43-813C-4F1774156A27}"/>
            </c:ext>
          </c:extLst>
        </c:ser>
        <c:ser>
          <c:idx val="1"/>
          <c:order val="1"/>
          <c:tx>
            <c:strRef>
              <c:f>Sheet1!$C$1</c:f>
              <c:strCache>
                <c:ptCount val="1"/>
                <c:pt idx="0">
                  <c:v>Mayor plazo cuota inicial</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1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B:1800</c:v>
                </c:pt>
              </c:strCache>
            </c:strRef>
          </c:cat>
          <c:val>
            <c:numRef>
              <c:f>Sheet1!$C$2</c:f>
              <c:numCache>
                <c:formatCode>0</c:formatCode>
                <c:ptCount val="1"/>
                <c:pt idx="0">
                  <c:v>5.221472572601936</c:v>
                </c:pt>
              </c:numCache>
            </c:numRef>
          </c:val>
          <c:extLst>
            <c:ext xmlns:c16="http://schemas.microsoft.com/office/drawing/2014/chart" uri="{C3380CC4-5D6E-409C-BE32-E72D297353CC}">
              <c16:uniqueId val="{00000002-884D-4F43-813C-4F1774156A27}"/>
            </c:ext>
          </c:extLst>
        </c:ser>
        <c:ser>
          <c:idx val="2"/>
          <c:order val="2"/>
          <c:tx>
            <c:strRef>
              <c:f>Sheet1!$D$1</c:f>
              <c:strCache>
                <c:ptCount val="1"/>
                <c:pt idx="0">
                  <c:v>Servicios Comunales</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B:1800</c:v>
                </c:pt>
              </c:strCache>
            </c:strRef>
          </c:cat>
          <c:val>
            <c:numRef>
              <c:f>Sheet1!$D$2</c:f>
              <c:numCache>
                <c:formatCode>0</c:formatCode>
                <c:ptCount val="1"/>
                <c:pt idx="0">
                  <c:v>5.3094749193311825</c:v>
                </c:pt>
              </c:numCache>
            </c:numRef>
          </c:val>
          <c:extLst>
            <c:ext xmlns:c16="http://schemas.microsoft.com/office/drawing/2014/chart" uri="{C3380CC4-5D6E-409C-BE32-E72D297353CC}">
              <c16:uniqueId val="{00000003-884D-4F43-813C-4F1774156A27}"/>
            </c:ext>
          </c:extLst>
        </c:ser>
        <c:ser>
          <c:idx val="3"/>
          <c:order val="3"/>
          <c:tx>
            <c:strRef>
              <c:f>Sheet1!$E$1</c:f>
              <c:strCache>
                <c:ptCount val="1"/>
                <c:pt idx="0">
                  <c:v>Nombre de la constructora</c:v>
                </c:pt>
              </c:strCache>
            </c:strRef>
          </c:tx>
          <c:spPr>
            <a:solidFill>
              <a:srgbClr val="D60093"/>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B:1800</c:v>
                </c:pt>
              </c:strCache>
            </c:strRef>
          </c:cat>
          <c:val>
            <c:numRef>
              <c:f>Sheet1!$E$2</c:f>
              <c:numCache>
                <c:formatCode>0</c:formatCode>
                <c:ptCount val="1"/>
                <c:pt idx="0">
                  <c:v>8.096215899090641</c:v>
                </c:pt>
              </c:numCache>
            </c:numRef>
          </c:val>
          <c:extLst>
            <c:ext xmlns:c16="http://schemas.microsoft.com/office/drawing/2014/chart" uri="{C3380CC4-5D6E-409C-BE32-E72D297353CC}">
              <c16:uniqueId val="{00000004-884D-4F43-813C-4F1774156A27}"/>
            </c:ext>
          </c:extLst>
        </c:ser>
        <c:ser>
          <c:idx val="4"/>
          <c:order val="4"/>
          <c:tx>
            <c:strRef>
              <c:f>Sheet1!$F$1</c:f>
              <c:strCache>
                <c:ptCount val="1"/>
                <c:pt idx="0">
                  <c:v>Precio</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B:1800</c:v>
                </c:pt>
              </c:strCache>
            </c:strRef>
          </c:cat>
          <c:val>
            <c:numRef>
              <c:f>Sheet1!$F$2</c:f>
              <c:numCache>
                <c:formatCode>0</c:formatCode>
                <c:ptCount val="1"/>
                <c:pt idx="0">
                  <c:v>19.213845702552067</c:v>
                </c:pt>
              </c:numCache>
            </c:numRef>
          </c:val>
          <c:extLst>
            <c:ext xmlns:c16="http://schemas.microsoft.com/office/drawing/2014/chart" uri="{C3380CC4-5D6E-409C-BE32-E72D297353CC}">
              <c16:uniqueId val="{00000005-884D-4F43-813C-4F1774156A27}"/>
            </c:ext>
          </c:extLst>
        </c:ser>
        <c:ser>
          <c:idx val="5"/>
          <c:order val="5"/>
          <c:tx>
            <c:strRef>
              <c:f>Sheet1!$G$1</c:f>
              <c:strCache>
                <c:ptCount val="1"/>
                <c:pt idx="0">
                  <c:v>Diseño</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B:1800</c:v>
                </c:pt>
              </c:strCache>
            </c:strRef>
          </c:cat>
          <c:val>
            <c:numRef>
              <c:f>Sheet1!$G$2</c:f>
              <c:numCache>
                <c:formatCode>0</c:formatCode>
                <c:ptCount val="1"/>
                <c:pt idx="0">
                  <c:v>27.310061601642708</c:v>
                </c:pt>
              </c:numCache>
            </c:numRef>
          </c:val>
          <c:extLst>
            <c:ext xmlns:c16="http://schemas.microsoft.com/office/drawing/2014/chart" uri="{C3380CC4-5D6E-409C-BE32-E72D297353CC}">
              <c16:uniqueId val="{00000006-884D-4F43-813C-4F1774156A27}"/>
            </c:ext>
          </c:extLst>
        </c:ser>
        <c:ser>
          <c:idx val="6"/>
          <c:order val="6"/>
          <c:tx>
            <c:strRef>
              <c:f>Sheet1!$H$1</c:f>
              <c:strCache>
                <c:ptCount val="1"/>
                <c:pt idx="0">
                  <c:v>Ubicación</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1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TOTAL B:1800</c:v>
                </c:pt>
              </c:strCache>
            </c:strRef>
          </c:cat>
          <c:val>
            <c:numRef>
              <c:f>Sheet1!$H$2</c:f>
              <c:numCache>
                <c:formatCode>0</c:formatCode>
                <c:ptCount val="1"/>
                <c:pt idx="0">
                  <c:v>31.416837782340863</c:v>
                </c:pt>
              </c:numCache>
            </c:numRef>
          </c:val>
          <c:extLst>
            <c:ext xmlns:c16="http://schemas.microsoft.com/office/drawing/2014/chart" uri="{C3380CC4-5D6E-409C-BE32-E72D297353CC}">
              <c16:uniqueId val="{00000007-884D-4F43-813C-4F1774156A27}"/>
            </c:ext>
          </c:extLst>
        </c:ser>
        <c:dLbls>
          <c:showLegendKey val="0"/>
          <c:showVal val="0"/>
          <c:showCatName val="0"/>
          <c:showSerName val="0"/>
          <c:showPercent val="0"/>
          <c:showBubbleSize val="0"/>
        </c:dLbls>
        <c:gapWidth val="70"/>
        <c:overlap val="100"/>
        <c:axId val="796443848"/>
        <c:axId val="796452472"/>
      </c:barChart>
      <c:catAx>
        <c:axId val="796443848"/>
        <c:scaling>
          <c:orientation val="maxMin"/>
        </c:scaling>
        <c:delete val="1"/>
        <c:axPos val="l"/>
        <c:numFmt formatCode="General" sourceLinked="1"/>
        <c:majorTickMark val="out"/>
        <c:minorTickMark val="none"/>
        <c:tickLblPos val="nextTo"/>
        <c:crossAx val="796452472"/>
        <c:crosses val="autoZero"/>
        <c:auto val="0"/>
        <c:lblAlgn val="ctr"/>
        <c:lblOffset val="100"/>
        <c:tickLblSkip val="1"/>
        <c:tickMarkSkip val="1"/>
        <c:noMultiLvlLbl val="0"/>
      </c:catAx>
      <c:valAx>
        <c:axId val="796452472"/>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796443848"/>
        <c:crosses val="max"/>
        <c:crossBetween val="between"/>
        <c:majorUnit val="0.2"/>
      </c:valAx>
      <c:spPr>
        <a:noFill/>
        <a:ln w="18833">
          <a:noFill/>
        </a:ln>
      </c:spPr>
    </c:plotArea>
    <c:legend>
      <c:legendPos val="t"/>
      <c:layout>
        <c:manualLayout>
          <c:xMode val="edge"/>
          <c:yMode val="edge"/>
          <c:x val="7.3821311520942109E-2"/>
          <c:y val="3.3509563089092663E-2"/>
          <c:w val="0.89733901094322854"/>
          <c:h val="0.32440332982845921"/>
        </c:manualLayout>
      </c:layout>
      <c:overlay val="0"/>
      <c:spPr>
        <a:noFill/>
        <a:ln w="9416">
          <a:noFill/>
          <a:prstDash val="solid"/>
        </a:ln>
      </c:spPr>
      <c:txPr>
        <a:bodyPr/>
        <a:lstStyle/>
        <a:p>
          <a:pPr>
            <a:defRPr sz="12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0"/>
          <c:order val="0"/>
          <c:tx>
            <c:strRef>
              <c:f>Sheet1!$B$1</c:f>
              <c:strCache>
                <c:ptCount val="1"/>
                <c:pt idx="0">
                  <c:v>Vehículo particular</c:v>
                </c:pt>
              </c:strCache>
            </c:strRef>
          </c:tx>
          <c:spPr>
            <a:solidFill>
              <a:srgbClr val="FFC000"/>
            </a:solidFill>
            <a:ln w="18851">
              <a:noFill/>
            </a:ln>
          </c:spPr>
          <c:invertIfNegative val="0"/>
          <c:cat>
            <c:strRef>
              <c:f>Sheet1!$A$2</c:f>
              <c:strCache>
                <c:ptCount val="1"/>
                <c:pt idx="0">
                  <c:v>TOTAL</c:v>
                </c:pt>
              </c:strCache>
            </c:strRef>
          </c:cat>
          <c:val>
            <c:numRef>
              <c:f>Sheet1!$B$2</c:f>
              <c:numCache>
                <c:formatCode>0</c:formatCode>
                <c:ptCount val="1"/>
                <c:pt idx="0">
                  <c:v>30.39</c:v>
                </c:pt>
              </c:numCache>
            </c:numRef>
          </c:val>
          <c:extLst>
            <c:ext xmlns:c16="http://schemas.microsoft.com/office/drawing/2014/chart" uri="{C3380CC4-5D6E-409C-BE32-E72D297353CC}">
              <c16:uniqueId val="{00000000-1D3D-4329-AD9D-B0C9F4502FB9}"/>
            </c:ext>
          </c:extLst>
        </c:ser>
        <c:ser>
          <c:idx val="1"/>
          <c:order val="1"/>
          <c:tx>
            <c:strRef>
              <c:f>Sheet1!$C$1</c:f>
              <c:strCache>
                <c:ptCount val="1"/>
                <c:pt idx="0">
                  <c:v>Transporte público</c:v>
                </c:pt>
              </c:strCache>
            </c:strRef>
          </c:tx>
          <c:spPr>
            <a:solidFill>
              <a:srgbClr val="00B050"/>
            </a:solidFill>
            <a:ln w="18851">
              <a:noFill/>
            </a:ln>
          </c:spPr>
          <c:invertIfNegative val="0"/>
          <c:cat>
            <c:strRef>
              <c:f>Sheet1!$A$2</c:f>
              <c:strCache>
                <c:ptCount val="1"/>
                <c:pt idx="0">
                  <c:v>TOTAL</c:v>
                </c:pt>
              </c:strCache>
            </c:strRef>
          </c:cat>
          <c:val>
            <c:numRef>
              <c:f>Sheet1!$C$2</c:f>
              <c:numCache>
                <c:formatCode>0</c:formatCode>
                <c:ptCount val="1"/>
              </c:numCache>
            </c:numRef>
          </c:val>
          <c:extLst>
            <c:ext xmlns:c16="http://schemas.microsoft.com/office/drawing/2014/chart" uri="{C3380CC4-5D6E-409C-BE32-E72D297353CC}">
              <c16:uniqueId val="{00000001-1D3D-4329-AD9D-B0C9F4502FB9}"/>
            </c:ext>
          </c:extLst>
        </c:ser>
        <c:ser>
          <c:idx val="2"/>
          <c:order val="2"/>
          <c:tx>
            <c:strRef>
              <c:f>Sheet1!$D$1</c:f>
              <c:strCache>
                <c:ptCount val="1"/>
                <c:pt idx="0">
                  <c:v>Moto</c:v>
                </c:pt>
              </c:strCache>
            </c:strRef>
          </c:tx>
          <c:spPr>
            <a:solidFill>
              <a:srgbClr val="00B0F0"/>
            </a:solidFill>
            <a:ln w="18851">
              <a:noFill/>
            </a:ln>
          </c:spPr>
          <c:invertIfNegative val="0"/>
          <c:cat>
            <c:strRef>
              <c:f>Sheet1!$A$2</c:f>
              <c:strCache>
                <c:ptCount val="1"/>
                <c:pt idx="0">
                  <c:v>TOTAL</c:v>
                </c:pt>
              </c:strCache>
            </c:strRef>
          </c:cat>
          <c:val>
            <c:numRef>
              <c:f>Sheet1!$D$2</c:f>
              <c:numCache>
                <c:formatCode>0</c:formatCode>
                <c:ptCount val="1"/>
              </c:numCache>
            </c:numRef>
          </c:val>
          <c:extLst>
            <c:ext xmlns:c16="http://schemas.microsoft.com/office/drawing/2014/chart" uri="{C3380CC4-5D6E-409C-BE32-E72D297353CC}">
              <c16:uniqueId val="{00000002-1D3D-4329-AD9D-B0C9F4502FB9}"/>
            </c:ext>
          </c:extLst>
        </c:ser>
        <c:ser>
          <c:idx val="3"/>
          <c:order val="3"/>
          <c:tx>
            <c:strRef>
              <c:f>Sheet1!$E$1</c:f>
              <c:strCache>
                <c:ptCount val="1"/>
                <c:pt idx="0">
                  <c:v>Bicicleta</c:v>
                </c:pt>
              </c:strCache>
            </c:strRef>
          </c:tx>
          <c:spPr>
            <a:solidFill>
              <a:srgbClr val="FF6600"/>
            </a:solidFill>
          </c:spPr>
          <c:invertIfNegative val="0"/>
          <c:cat>
            <c:strRef>
              <c:f>Sheet1!$A$2</c:f>
              <c:strCache>
                <c:ptCount val="1"/>
                <c:pt idx="0">
                  <c:v>TOTAL</c:v>
                </c:pt>
              </c:strCache>
            </c:strRef>
          </c:cat>
          <c:val>
            <c:numRef>
              <c:f>Sheet1!$E$2</c:f>
              <c:numCache>
                <c:formatCode>General</c:formatCode>
                <c:ptCount val="1"/>
              </c:numCache>
            </c:numRef>
          </c:val>
          <c:extLst>
            <c:ext xmlns:c16="http://schemas.microsoft.com/office/drawing/2014/chart" uri="{C3380CC4-5D6E-409C-BE32-E72D297353CC}">
              <c16:uniqueId val="{00000003-1D3D-4329-AD9D-B0C9F4502FB9}"/>
            </c:ext>
          </c:extLst>
        </c:ser>
        <c:dLbls>
          <c:showLegendKey val="0"/>
          <c:showVal val="0"/>
          <c:showCatName val="0"/>
          <c:showSerName val="0"/>
          <c:showPercent val="0"/>
          <c:showBubbleSize val="0"/>
        </c:dLbls>
        <c:gapWidth val="20"/>
        <c:overlap val="100"/>
        <c:axId val="522198528"/>
        <c:axId val="522205192"/>
      </c:barChart>
      <c:catAx>
        <c:axId val="522198528"/>
        <c:scaling>
          <c:orientation val="maxMin"/>
        </c:scaling>
        <c:delete val="1"/>
        <c:axPos val="l"/>
        <c:numFmt formatCode="General" sourceLinked="1"/>
        <c:majorTickMark val="out"/>
        <c:minorTickMark val="none"/>
        <c:tickLblPos val="nextTo"/>
        <c:crossAx val="522205192"/>
        <c:crosses val="autoZero"/>
        <c:auto val="1"/>
        <c:lblAlgn val="ctr"/>
        <c:lblOffset val="100"/>
        <c:tickLblSkip val="1"/>
        <c:tickMarkSkip val="1"/>
        <c:noMultiLvlLbl val="0"/>
      </c:catAx>
      <c:valAx>
        <c:axId val="522205192"/>
        <c:scaling>
          <c:orientation val="minMax"/>
          <c:max val="100"/>
        </c:scaling>
        <c:delete val="1"/>
        <c:axPos val="t"/>
        <c:numFmt formatCode="0" sourceLinked="1"/>
        <c:majorTickMark val="out"/>
        <c:minorTickMark val="none"/>
        <c:tickLblPos val="nextTo"/>
        <c:crossAx val="522198528"/>
        <c:crosses val="autoZero"/>
        <c:crossBetween val="between"/>
        <c:majorUnit val="20"/>
      </c:valAx>
      <c:spPr>
        <a:noFill/>
        <a:ln w="25400">
          <a:noFill/>
        </a:ln>
      </c:spPr>
    </c:plotArea>
    <c:legend>
      <c:legendPos val="t"/>
      <c:layout>
        <c:manualLayout>
          <c:xMode val="edge"/>
          <c:yMode val="edge"/>
          <c:x val="7.3034440725540176E-2"/>
          <c:y val="0.1156917825660477"/>
          <c:w val="0.35588614762921017"/>
          <c:h val="0.81583186130948759"/>
        </c:manualLayout>
      </c:layout>
      <c:overlay val="0"/>
      <c:spPr>
        <a:solidFill>
          <a:schemeClr val="bg1"/>
        </a:solidFill>
      </c:spPr>
      <c:txPr>
        <a:bodyPr/>
        <a:lstStyle/>
        <a:p>
          <a:pPr>
            <a:defRPr sz="14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F7B4C42-63BE-4A49-878F-312C7AEED37B}"/>
              </a:ext>
            </a:extLst>
          </p:cNvPr>
          <p:cNvSpPr>
            <a:spLocks noGrp="1"/>
          </p:cNvSpPr>
          <p:nvPr>
            <p:ph type="hdr" sz="quarter"/>
          </p:nvPr>
        </p:nvSpPr>
        <p:spPr>
          <a:xfrm>
            <a:off x="1" y="1"/>
            <a:ext cx="2971800" cy="459266"/>
          </a:xfrm>
          <a:prstGeom prst="rect">
            <a:avLst/>
          </a:prstGeom>
        </p:spPr>
        <p:txBody>
          <a:bodyPr vert="horz" lIns="91430" tIns="45715" rIns="91430" bIns="45715" rtlCol="0"/>
          <a:lstStyle>
            <a:lvl1pPr algn="l">
              <a:defRPr sz="1200"/>
            </a:lvl1pPr>
          </a:lstStyle>
          <a:p>
            <a:endParaRPr lang="es-CO" dirty="0"/>
          </a:p>
        </p:txBody>
      </p:sp>
      <p:sp>
        <p:nvSpPr>
          <p:cNvPr id="3" name="Marcador de fecha 2">
            <a:extLst>
              <a:ext uri="{FF2B5EF4-FFF2-40B4-BE49-F238E27FC236}">
                <a16:creationId xmlns:a16="http://schemas.microsoft.com/office/drawing/2014/main" id="{C132E706-9E15-4309-BEFE-7E279C6AF5E4}"/>
              </a:ext>
            </a:extLst>
          </p:cNvPr>
          <p:cNvSpPr>
            <a:spLocks noGrp="1"/>
          </p:cNvSpPr>
          <p:nvPr>
            <p:ph type="dt" sz="quarter" idx="1"/>
          </p:nvPr>
        </p:nvSpPr>
        <p:spPr>
          <a:xfrm>
            <a:off x="3884614" y="1"/>
            <a:ext cx="2971800" cy="459266"/>
          </a:xfrm>
          <a:prstGeom prst="rect">
            <a:avLst/>
          </a:prstGeom>
        </p:spPr>
        <p:txBody>
          <a:bodyPr vert="horz" lIns="91430" tIns="45715" rIns="91430" bIns="45715" rtlCol="0"/>
          <a:lstStyle>
            <a:lvl1pPr algn="r">
              <a:defRPr sz="1200"/>
            </a:lvl1pPr>
          </a:lstStyle>
          <a:p>
            <a:fld id="{B0E0D3C9-876D-4606-BF71-1F97277CE732}" type="datetimeFigureOut">
              <a:rPr lang="es-CO" smtClean="0"/>
              <a:t>15/03/2018</a:t>
            </a:fld>
            <a:endParaRPr lang="es-CO" dirty="0"/>
          </a:p>
        </p:txBody>
      </p:sp>
      <p:sp>
        <p:nvSpPr>
          <p:cNvPr id="4" name="Marcador de pie de página 3">
            <a:extLst>
              <a:ext uri="{FF2B5EF4-FFF2-40B4-BE49-F238E27FC236}">
                <a16:creationId xmlns:a16="http://schemas.microsoft.com/office/drawing/2014/main" id="{16458362-ADC8-4024-9662-3040AC7DF1A6}"/>
              </a:ext>
            </a:extLst>
          </p:cNvPr>
          <p:cNvSpPr>
            <a:spLocks noGrp="1"/>
          </p:cNvSpPr>
          <p:nvPr>
            <p:ph type="ftr" sz="quarter" idx="2"/>
          </p:nvPr>
        </p:nvSpPr>
        <p:spPr>
          <a:xfrm>
            <a:off x="1" y="8694262"/>
            <a:ext cx="2971800" cy="459265"/>
          </a:xfrm>
          <a:prstGeom prst="rect">
            <a:avLst/>
          </a:prstGeom>
        </p:spPr>
        <p:txBody>
          <a:bodyPr vert="horz" lIns="91430" tIns="45715" rIns="91430" bIns="45715"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F3BC7B6E-A82A-4417-A3B4-DA2DE41362C4}"/>
              </a:ext>
            </a:extLst>
          </p:cNvPr>
          <p:cNvSpPr>
            <a:spLocks noGrp="1"/>
          </p:cNvSpPr>
          <p:nvPr>
            <p:ph type="sldNum" sz="quarter" idx="3"/>
          </p:nvPr>
        </p:nvSpPr>
        <p:spPr>
          <a:xfrm>
            <a:off x="3884614" y="8694262"/>
            <a:ext cx="2971800" cy="459265"/>
          </a:xfrm>
          <a:prstGeom prst="rect">
            <a:avLst/>
          </a:prstGeom>
        </p:spPr>
        <p:txBody>
          <a:bodyPr vert="horz" lIns="91430" tIns="45715" rIns="91430" bIns="45715" rtlCol="0" anchor="b"/>
          <a:lstStyle>
            <a:lvl1pPr algn="r">
              <a:defRPr sz="1200"/>
            </a:lvl1pPr>
          </a:lstStyle>
          <a:p>
            <a:fld id="{365CA332-5E52-40CA-83B5-774495CADFE7}" type="slidenum">
              <a:rPr lang="es-CO" smtClean="0"/>
              <a:t>‹Nº›</a:t>
            </a:fld>
            <a:endParaRPr lang="es-CO" dirty="0"/>
          </a:p>
        </p:txBody>
      </p:sp>
    </p:spTree>
    <p:extLst>
      <p:ext uri="{BB962C8B-B14F-4D97-AF65-F5344CB8AC3E}">
        <p14:creationId xmlns:p14="http://schemas.microsoft.com/office/powerpoint/2010/main" val="53475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71800" cy="457676"/>
          </a:xfrm>
          <a:prstGeom prst="rect">
            <a:avLst/>
          </a:prstGeom>
        </p:spPr>
        <p:txBody>
          <a:bodyPr vert="horz" lIns="91430" tIns="45715" rIns="91430" bIns="45715" rtlCol="0"/>
          <a:lstStyle>
            <a:lvl1pPr algn="l">
              <a:defRPr sz="1200"/>
            </a:lvl1pPr>
          </a:lstStyle>
          <a:p>
            <a:endParaRPr lang="es-CO" dirty="0"/>
          </a:p>
        </p:txBody>
      </p:sp>
      <p:sp>
        <p:nvSpPr>
          <p:cNvPr id="3" name="2 Marcador de fecha"/>
          <p:cNvSpPr>
            <a:spLocks noGrp="1"/>
          </p:cNvSpPr>
          <p:nvPr>
            <p:ph type="dt" idx="1"/>
          </p:nvPr>
        </p:nvSpPr>
        <p:spPr>
          <a:xfrm>
            <a:off x="3884614" y="0"/>
            <a:ext cx="2971800" cy="457676"/>
          </a:xfrm>
          <a:prstGeom prst="rect">
            <a:avLst/>
          </a:prstGeom>
        </p:spPr>
        <p:txBody>
          <a:bodyPr vert="horz" lIns="91430" tIns="45715" rIns="91430" bIns="45715" rtlCol="0"/>
          <a:lstStyle>
            <a:lvl1pPr algn="r">
              <a:defRPr sz="1200"/>
            </a:lvl1pPr>
          </a:lstStyle>
          <a:p>
            <a:fld id="{18082E61-DE7C-4ABF-9F54-60C89B675F86}" type="datetimeFigureOut">
              <a:rPr lang="es-CO" smtClean="0"/>
              <a:t>15/03/2018</a:t>
            </a:fld>
            <a:endParaRPr lang="es-CO" dirty="0"/>
          </a:p>
        </p:txBody>
      </p:sp>
      <p:sp>
        <p:nvSpPr>
          <p:cNvPr id="4" name="3 Marcador de imagen de diapositiva"/>
          <p:cNvSpPr>
            <a:spLocks noGrp="1" noRot="1" noChangeAspect="1"/>
          </p:cNvSpPr>
          <p:nvPr>
            <p:ph type="sldImg" idx="2"/>
          </p:nvPr>
        </p:nvSpPr>
        <p:spPr>
          <a:xfrm>
            <a:off x="377825" y="685800"/>
            <a:ext cx="6102350" cy="3433763"/>
          </a:xfrm>
          <a:prstGeom prst="rect">
            <a:avLst/>
          </a:prstGeom>
          <a:noFill/>
          <a:ln w="12700">
            <a:solidFill>
              <a:prstClr val="black"/>
            </a:solidFill>
          </a:ln>
        </p:spPr>
        <p:txBody>
          <a:bodyPr vert="horz" lIns="91430" tIns="45715" rIns="91430" bIns="45715" rtlCol="0" anchor="ctr"/>
          <a:lstStyle/>
          <a:p>
            <a:endParaRPr lang="es-CO" dirty="0"/>
          </a:p>
        </p:txBody>
      </p:sp>
      <p:sp>
        <p:nvSpPr>
          <p:cNvPr id="5" name="4 Marcador de notas"/>
          <p:cNvSpPr>
            <a:spLocks noGrp="1"/>
          </p:cNvSpPr>
          <p:nvPr>
            <p:ph type="body" sz="quarter" idx="3"/>
          </p:nvPr>
        </p:nvSpPr>
        <p:spPr>
          <a:xfrm>
            <a:off x="685800" y="4347925"/>
            <a:ext cx="5486400" cy="4119086"/>
          </a:xfrm>
          <a:prstGeom prst="rect">
            <a:avLst/>
          </a:prstGeom>
        </p:spPr>
        <p:txBody>
          <a:bodyPr vert="horz" lIns="91430" tIns="45715" rIns="91430" bIns="4571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694260"/>
            <a:ext cx="2971800" cy="457676"/>
          </a:xfrm>
          <a:prstGeom prst="rect">
            <a:avLst/>
          </a:prstGeom>
        </p:spPr>
        <p:txBody>
          <a:bodyPr vert="horz" lIns="91430" tIns="45715" rIns="91430" bIns="45715"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4" y="8694260"/>
            <a:ext cx="2971800" cy="457676"/>
          </a:xfrm>
          <a:prstGeom prst="rect">
            <a:avLst/>
          </a:prstGeom>
        </p:spPr>
        <p:txBody>
          <a:bodyPr vert="horz" lIns="91430" tIns="45715" rIns="91430" bIns="45715" rtlCol="0" anchor="b"/>
          <a:lstStyle>
            <a:lvl1pPr algn="r">
              <a:defRPr sz="1200"/>
            </a:lvl1pPr>
          </a:lstStyle>
          <a:p>
            <a:fld id="{2F6AC360-3910-4840-8B4F-36817ED00245}" type="slidenum">
              <a:rPr lang="es-CO" smtClean="0"/>
              <a:t>‹Nº›</a:t>
            </a:fld>
            <a:endParaRPr lang="es-CO" dirty="0"/>
          </a:p>
        </p:txBody>
      </p:sp>
    </p:spTree>
    <p:extLst>
      <p:ext uri="{BB962C8B-B14F-4D97-AF65-F5344CB8AC3E}">
        <p14:creationId xmlns:p14="http://schemas.microsoft.com/office/powerpoint/2010/main" val="239262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xfrm>
            <a:off x="377825" y="685800"/>
            <a:ext cx="6102350" cy="343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a:p>
        </p:txBody>
      </p:sp>
      <p:sp>
        <p:nvSpPr>
          <p:cNvPr id="4" name="3 Marcador de número de diapositiva"/>
          <p:cNvSpPr>
            <a:spLocks noGrp="1"/>
          </p:cNvSpPr>
          <p:nvPr>
            <p:ph type="sldNum" sz="quarter" idx="5"/>
          </p:nvPr>
        </p:nvSpPr>
        <p:spPr/>
        <p:txBody>
          <a:bodyPr/>
          <a:lstStyle/>
          <a:p>
            <a:pPr>
              <a:defRPr/>
            </a:pPr>
            <a:fld id="{4BA93ED9-3C8E-4F0E-9005-D339B308FEFA}" type="slidenum">
              <a:rPr lang="es-ES">
                <a:solidFill>
                  <a:prstClr val="black"/>
                </a:solidFill>
              </a:rPr>
              <a:pPr>
                <a:defRPr/>
              </a:pPr>
              <a:t>1</a:t>
            </a:fld>
            <a:endParaRPr lang="es-ES" dirty="0">
              <a:solidFill>
                <a:prstClr val="black"/>
              </a:solidFill>
            </a:endParaRPr>
          </a:p>
        </p:txBody>
      </p:sp>
    </p:spTree>
    <p:extLst>
      <p:ext uri="{BB962C8B-B14F-4D97-AF65-F5344CB8AC3E}">
        <p14:creationId xmlns:p14="http://schemas.microsoft.com/office/powerpoint/2010/main" val="46706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 y="685800"/>
            <a:ext cx="6102350" cy="3433763"/>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16</a:t>
            </a:fld>
            <a:endParaRPr lang="es-CO" dirty="0"/>
          </a:p>
        </p:txBody>
      </p:sp>
    </p:spTree>
    <p:extLst>
      <p:ext uri="{BB962C8B-B14F-4D97-AF65-F5344CB8AC3E}">
        <p14:creationId xmlns:p14="http://schemas.microsoft.com/office/powerpoint/2010/main" val="230475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 y="685800"/>
            <a:ext cx="6102350" cy="3433763"/>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17</a:t>
            </a:fld>
            <a:endParaRPr lang="es-CO" dirty="0"/>
          </a:p>
        </p:txBody>
      </p:sp>
    </p:spTree>
    <p:extLst>
      <p:ext uri="{BB962C8B-B14F-4D97-AF65-F5344CB8AC3E}">
        <p14:creationId xmlns:p14="http://schemas.microsoft.com/office/powerpoint/2010/main" val="99721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 y="685800"/>
            <a:ext cx="6102350" cy="3433763"/>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18</a:t>
            </a:fld>
            <a:endParaRPr lang="es-CO" dirty="0"/>
          </a:p>
        </p:txBody>
      </p:sp>
    </p:spTree>
    <p:extLst>
      <p:ext uri="{BB962C8B-B14F-4D97-AF65-F5344CB8AC3E}">
        <p14:creationId xmlns:p14="http://schemas.microsoft.com/office/powerpoint/2010/main" val="2837692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1 Marcador de imagen de diapositiva"/>
          <p:cNvSpPr>
            <a:spLocks noGrp="1" noRot="1" noChangeAspect="1" noTextEdit="1"/>
          </p:cNvSpPr>
          <p:nvPr>
            <p:ph type="sldImg"/>
          </p:nvPr>
        </p:nvSpPr>
        <p:spPr bwMode="auto">
          <a:xfrm>
            <a:off x="377825" y="685800"/>
            <a:ext cx="6102350" cy="3433763"/>
          </a:xfrm>
          <a:noFill/>
          <a:ln>
            <a:solidFill>
              <a:srgbClr val="000000"/>
            </a:solidFill>
            <a:miter lim="800000"/>
            <a:headEnd/>
            <a:tailEnd/>
          </a:ln>
        </p:spPr>
      </p:sp>
      <p:sp>
        <p:nvSpPr>
          <p:cNvPr id="251906"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
        <p:nvSpPr>
          <p:cNvPr id="4" name="3 Marcador de número de diapositiva"/>
          <p:cNvSpPr>
            <a:spLocks noGrp="1"/>
          </p:cNvSpPr>
          <p:nvPr>
            <p:ph type="sldNum" sz="quarter" idx="5"/>
          </p:nvPr>
        </p:nvSpPr>
        <p:spPr/>
        <p:txBody>
          <a:bodyPr/>
          <a:lstStyle/>
          <a:p>
            <a:pPr>
              <a:defRPr/>
            </a:pPr>
            <a:fld id="{7BFC447D-B9CC-4382-815C-8B61F195F75C}" type="slidenum">
              <a:rPr lang="es-ES">
                <a:solidFill>
                  <a:prstClr val="black"/>
                </a:solidFill>
              </a:rPr>
              <a:pPr>
                <a:defRPr/>
              </a:pPr>
              <a:t>20</a:t>
            </a:fld>
            <a:endParaRPr lang="es-ES" dirty="0">
              <a:solidFill>
                <a:prstClr val="black"/>
              </a:solidFill>
            </a:endParaRPr>
          </a:p>
        </p:txBody>
      </p:sp>
    </p:spTree>
    <p:extLst>
      <p:ext uri="{BB962C8B-B14F-4D97-AF65-F5344CB8AC3E}">
        <p14:creationId xmlns:p14="http://schemas.microsoft.com/office/powerpoint/2010/main" val="8646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77825" y="685800"/>
            <a:ext cx="6102350" cy="3433763"/>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64976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xfrm>
            <a:off x="377825" y="685800"/>
            <a:ext cx="6102350" cy="343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dirty="0"/>
              <a:t>1.  Crecimiento de Inversionistas ???</a:t>
            </a:r>
          </a:p>
        </p:txBody>
      </p:sp>
      <p:sp>
        <p:nvSpPr>
          <p:cNvPr id="4" name="3 Marcador de número de diapositiva"/>
          <p:cNvSpPr>
            <a:spLocks noGrp="1"/>
          </p:cNvSpPr>
          <p:nvPr>
            <p:ph type="sldNum" sz="quarter" idx="5"/>
          </p:nvPr>
        </p:nvSpPr>
        <p:spPr/>
        <p:txBody>
          <a:bodyPr/>
          <a:lstStyle/>
          <a:p>
            <a:pPr>
              <a:defRPr/>
            </a:pPr>
            <a:fld id="{B12BA085-A9FF-4BD7-BD7E-6EF0F5396295}" type="slidenum">
              <a:rPr lang="es-ES" smtClean="0"/>
              <a:pPr>
                <a:defRPr/>
              </a:pPr>
              <a:t>6</a:t>
            </a:fld>
            <a:endParaRPr lang="es-ES" dirty="0"/>
          </a:p>
        </p:txBody>
      </p:sp>
    </p:spTree>
    <p:extLst>
      <p:ext uri="{BB962C8B-B14F-4D97-AF65-F5344CB8AC3E}">
        <p14:creationId xmlns:p14="http://schemas.microsoft.com/office/powerpoint/2010/main" val="66531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 y="685800"/>
            <a:ext cx="6102350" cy="3433763"/>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7</a:t>
            </a:fld>
            <a:endParaRPr lang="es-CO" dirty="0"/>
          </a:p>
        </p:txBody>
      </p:sp>
    </p:spTree>
    <p:extLst>
      <p:ext uri="{BB962C8B-B14F-4D97-AF65-F5344CB8AC3E}">
        <p14:creationId xmlns:p14="http://schemas.microsoft.com/office/powerpoint/2010/main" val="390990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sz="3200" dirty="0"/>
          </a:p>
        </p:txBody>
      </p:sp>
      <p:sp>
        <p:nvSpPr>
          <p:cNvPr id="4" name="3 Marcador de número de diapositiva"/>
          <p:cNvSpPr>
            <a:spLocks noGrp="1"/>
          </p:cNvSpPr>
          <p:nvPr>
            <p:ph type="sldNum" sz="quarter" idx="10"/>
          </p:nvPr>
        </p:nvSpPr>
        <p:spPr/>
        <p:txBody>
          <a:bodyPr/>
          <a:lstStyle/>
          <a:p>
            <a:fld id="{520EDE34-942F-4E37-B7EF-6D9FD8B0F05A}" type="slidenum">
              <a:rPr lang="es-CO" smtClean="0"/>
              <a:pPr/>
              <a:t>9</a:t>
            </a:fld>
            <a:endParaRPr lang="es-CO" dirty="0"/>
          </a:p>
        </p:txBody>
      </p:sp>
    </p:spTree>
    <p:extLst>
      <p:ext uri="{BB962C8B-B14F-4D97-AF65-F5344CB8AC3E}">
        <p14:creationId xmlns:p14="http://schemas.microsoft.com/office/powerpoint/2010/main" val="319453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CO" b="1" dirty="0">
                <a:solidFill>
                  <a:srgbClr val="FF0000"/>
                </a:solidFill>
              </a:rPr>
              <a:t>El 51% de los inversionistas del VIS y el 42% del NO_VIS lo hicieron en proyectos que ofrecían plazos superiores a los 23 meses para el pago de la cuota inicial. Esto es muy similar a los plazos que se le otorgan a los </a:t>
            </a:r>
          </a:p>
          <a:p>
            <a:pPr marL="228600" indent="-228600">
              <a:buAutoNum type="arabicPeriod"/>
            </a:pPr>
            <a:r>
              <a:rPr lang="es-CO" b="0" dirty="0">
                <a:solidFill>
                  <a:srgbClr val="FF0000"/>
                </a:solidFill>
                <a:highlight>
                  <a:srgbClr val="FFFF00"/>
                </a:highlight>
              </a:rPr>
              <a:t>Los pagos de contado de la vivienda se han venido reduciendo de forma significativa y en el último año paso del 10% a solamente el 4%.</a:t>
            </a:r>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10</a:t>
            </a:fld>
            <a:endParaRPr lang="es-CO" dirty="0"/>
          </a:p>
        </p:txBody>
      </p:sp>
    </p:spTree>
    <p:extLst>
      <p:ext uri="{BB962C8B-B14F-4D97-AF65-F5344CB8AC3E}">
        <p14:creationId xmlns:p14="http://schemas.microsoft.com/office/powerpoint/2010/main" val="175378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CO" dirty="0"/>
              <a:t>Los referidos se convierten en la fuente principal para conocer los proyectos desplazando a las vallas</a:t>
            </a:r>
          </a:p>
          <a:p>
            <a:pPr marL="228600" indent="-228600">
              <a:buAutoNum type="arabicPeriod"/>
            </a:pPr>
            <a:r>
              <a:rPr lang="es-CO" dirty="0"/>
              <a:t>La Ubicación sigue siendo el factor más importante para tomar la decisión de compra frente a otras alternativas, principalmente  en lo que tiene te ver con vías de acceso y medios de transporte masivos.</a:t>
            </a:r>
          </a:p>
          <a:p>
            <a:pPr marL="228600" indent="-228600">
              <a:buAutoNum type="arabicPeriod"/>
            </a:pPr>
            <a:r>
              <a:rPr lang="es-CO" dirty="0"/>
              <a:t>El Vehículo particular sigue siendo importante pero se empieza a registrar un crecimiento de la Bicicleta como medio de transporte en especial en Bogota con el 7%.</a:t>
            </a:r>
          </a:p>
          <a:p>
            <a:pPr marL="228600" indent="-228600">
              <a:buAutoNum type="arabicPeriod"/>
            </a:pPr>
            <a:r>
              <a:rPr lang="es-CO" dirty="0"/>
              <a:t>La definición del crédito hipotecario se ha postergado por los plazos para el pago de la cuota inicial, pero de aquellos que ya tomaron la decisión se podría decir que es una decisión autónoma del comprador.</a:t>
            </a:r>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11</a:t>
            </a:fld>
            <a:endParaRPr lang="es-CO" dirty="0"/>
          </a:p>
        </p:txBody>
      </p:sp>
    </p:spTree>
    <p:extLst>
      <p:ext uri="{BB962C8B-B14F-4D97-AF65-F5344CB8AC3E}">
        <p14:creationId xmlns:p14="http://schemas.microsoft.com/office/powerpoint/2010/main" val="124669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4. Para la mayoría de las familias es la primera experiencia con un crédito de vivienda por lo que el acompañamiento por parte de la entidad y el constructor debe ser muy cercana para que conozca bien el proceso y se deberá hacer seguimiento constante para evitar que sus condiciones financieras se deterioren en el proceso dado que los plazos que toman para el pago de la cuota inicial son muy largos y sus condiciones pueden cambiar.</a:t>
            </a:r>
          </a:p>
          <a:p>
            <a:r>
              <a:rPr lang="es-CO" dirty="0"/>
              <a:t>5. El tiempo que se tardan las familias para ahorrar los recursos para la compra superan los 24 meses </a:t>
            </a:r>
            <a:r>
              <a:rPr lang="es-CO" dirty="0" err="1"/>
              <a:t>ampliamentesiendo</a:t>
            </a:r>
            <a:r>
              <a:rPr lang="es-CO" dirty="0"/>
              <a:t> mas bajo en el vis dado que tienen susidios que pueden hacer que el proceso se de más rápidamente.</a:t>
            </a:r>
          </a:p>
          <a:p>
            <a:r>
              <a:rPr lang="es-CO" dirty="0"/>
              <a:t>6. Se ve un rezago en la iniciación de tramites ante el banco par el crédito lo cual se explica en el hecho de que se han extendido los plazos para el pago de la cuota inicial.</a:t>
            </a:r>
          </a:p>
          <a:p>
            <a:r>
              <a:rPr lang="es-CO" dirty="0"/>
              <a:t>7. Cada vez se ve un comprador más autónomo en su decisión de crédito así sea la primera vez que las familias toman un crédito.  Esto puede obedecer a la llegada de nuevos participantes en el mercado de crédito hipotecario que dado que no todos tienen crédito constructor están siendo muy agresivos ofreciendo este tipo de crédito entre sus clientes actuales. </a:t>
            </a:r>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12</a:t>
            </a:fld>
            <a:endParaRPr lang="es-CO" dirty="0"/>
          </a:p>
        </p:txBody>
      </p:sp>
    </p:spTree>
    <p:extLst>
      <p:ext uri="{BB962C8B-B14F-4D97-AF65-F5344CB8AC3E}">
        <p14:creationId xmlns:p14="http://schemas.microsoft.com/office/powerpoint/2010/main" val="284743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 y="685800"/>
            <a:ext cx="6102350" cy="3433763"/>
          </a:xfrm>
        </p:spPr>
      </p:sp>
      <p:sp>
        <p:nvSpPr>
          <p:cNvPr id="3" name="Marcador de notas 2"/>
          <p:cNvSpPr>
            <a:spLocks noGrp="1"/>
          </p:cNvSpPr>
          <p:nvPr>
            <p:ph type="body" idx="1"/>
          </p:nvPr>
        </p:nvSpPr>
        <p:spPr/>
        <p:txBody>
          <a:bodyPr/>
          <a:lstStyle/>
          <a:p>
            <a:r>
              <a:rPr lang="es-CO" b="1" u="sng" dirty="0"/>
              <a:t>1.</a:t>
            </a:r>
            <a:r>
              <a:rPr lang="es-CO" baseline="0" dirty="0"/>
              <a:t> el 65% corresponden a familias con ingresos entre 1 y 3 salarios mínimos de ingreso mensual, similar a lo reportado en 2016 pero aumenta frente al 49% del 2015. </a:t>
            </a: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15</a:t>
            </a:fld>
            <a:endParaRPr lang="es-CO" dirty="0"/>
          </a:p>
        </p:txBody>
      </p:sp>
    </p:spTree>
    <p:extLst>
      <p:ext uri="{BB962C8B-B14F-4D97-AF65-F5344CB8AC3E}">
        <p14:creationId xmlns:p14="http://schemas.microsoft.com/office/powerpoint/2010/main" val="352185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EEECF-696C-4702-AA3B-7CDDDF0C9B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E8CD0C9-C117-45FF-80A9-F859D1D68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C7857-E604-4226-A2B3-AC74B4FA4601}"/>
              </a:ext>
            </a:extLst>
          </p:cNvPr>
          <p:cNvSpPr>
            <a:spLocks noGrp="1"/>
          </p:cNvSpPr>
          <p:nvPr>
            <p:ph type="dt" sz="half" idx="10"/>
          </p:nvPr>
        </p:nvSpPr>
        <p:spPr/>
        <p:txBody>
          <a:bodyPr/>
          <a:lstStyle/>
          <a:p>
            <a:endParaRPr lang="en-US" dirty="0"/>
          </a:p>
        </p:txBody>
      </p:sp>
      <p:sp>
        <p:nvSpPr>
          <p:cNvPr id="5" name="Marcador de pie de página 4">
            <a:extLst>
              <a:ext uri="{FF2B5EF4-FFF2-40B4-BE49-F238E27FC236}">
                <a16:creationId xmlns:a16="http://schemas.microsoft.com/office/drawing/2014/main" id="{B51DDECF-FD18-46C7-AAA1-B6B785541772}"/>
              </a:ext>
            </a:extLst>
          </p:cNvPr>
          <p:cNvSpPr>
            <a:spLocks noGrp="1"/>
          </p:cNvSpPr>
          <p:nvPr>
            <p:ph type="ftr" sz="quarter" idx="11"/>
          </p:nvPr>
        </p:nvSpPr>
        <p:spPr/>
        <p:txBody>
          <a:body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D421B97E-7C71-4EDA-AE56-1DBCB5656FE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883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7B380-EEC3-42F0-B053-466E5664175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36C8EC6-6661-4502-B794-078542D2CBD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1BE468B-7572-4ACB-8ED0-C8C9E0D7CEE6}"/>
              </a:ext>
            </a:extLst>
          </p:cNvPr>
          <p:cNvSpPr>
            <a:spLocks noGrp="1"/>
          </p:cNvSpPr>
          <p:nvPr>
            <p:ph type="dt" sz="half" idx="10"/>
          </p:nvPr>
        </p:nvSpPr>
        <p:spPr/>
        <p:txBody>
          <a:bodyPr/>
          <a:lstStyle/>
          <a:p>
            <a:endParaRPr lang="en-US" dirty="0"/>
          </a:p>
        </p:txBody>
      </p:sp>
      <p:sp>
        <p:nvSpPr>
          <p:cNvPr id="5" name="Marcador de pie de página 4">
            <a:extLst>
              <a:ext uri="{FF2B5EF4-FFF2-40B4-BE49-F238E27FC236}">
                <a16:creationId xmlns:a16="http://schemas.microsoft.com/office/drawing/2014/main" id="{828CD06F-1E4A-4197-9222-E76DAC0C01AB}"/>
              </a:ext>
            </a:extLst>
          </p:cNvPr>
          <p:cNvSpPr>
            <a:spLocks noGrp="1"/>
          </p:cNvSpPr>
          <p:nvPr>
            <p:ph type="ftr" sz="quarter" idx="11"/>
          </p:nvPr>
        </p:nvSpPr>
        <p:spPr/>
        <p:txBody>
          <a:body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2BB57700-6EC6-432E-B5FD-F10F3E8EDCCC}"/>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9070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95AEC8-5C74-4100-B2DC-47E54019E1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AD451F0-A581-4BC9-A122-2271AF773C1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876758D-6502-4051-8DDB-66DF5884E2C5}"/>
              </a:ext>
            </a:extLst>
          </p:cNvPr>
          <p:cNvSpPr>
            <a:spLocks noGrp="1"/>
          </p:cNvSpPr>
          <p:nvPr>
            <p:ph type="dt" sz="half" idx="10"/>
          </p:nvPr>
        </p:nvSpPr>
        <p:spPr/>
        <p:txBody>
          <a:bodyPr/>
          <a:lstStyle/>
          <a:p>
            <a:endParaRPr lang="en-US" dirty="0"/>
          </a:p>
        </p:txBody>
      </p:sp>
      <p:sp>
        <p:nvSpPr>
          <p:cNvPr id="5" name="Marcador de pie de página 4">
            <a:extLst>
              <a:ext uri="{FF2B5EF4-FFF2-40B4-BE49-F238E27FC236}">
                <a16:creationId xmlns:a16="http://schemas.microsoft.com/office/drawing/2014/main" id="{EE234ABB-E03C-4194-80B5-15CDC2C6F5F0}"/>
              </a:ext>
            </a:extLst>
          </p:cNvPr>
          <p:cNvSpPr>
            <a:spLocks noGrp="1"/>
          </p:cNvSpPr>
          <p:nvPr>
            <p:ph type="ftr" sz="quarter" idx="11"/>
          </p:nvPr>
        </p:nvSpPr>
        <p:spPr/>
        <p:txBody>
          <a:body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8E374385-9EF5-415A-99CB-F93DE0351DF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148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42195" y="1557345"/>
            <a:ext cx="3888432" cy="45688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2 Marcador de contenido"/>
          <p:cNvSpPr>
            <a:spLocks noGrp="1"/>
          </p:cNvSpPr>
          <p:nvPr>
            <p:ph sz="half" idx="12"/>
          </p:nvPr>
        </p:nvSpPr>
        <p:spPr>
          <a:xfrm>
            <a:off x="4644009" y="1557345"/>
            <a:ext cx="3888432" cy="45688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pie de página"/>
          <p:cNvSpPr>
            <a:spLocks noGrp="1"/>
          </p:cNvSpPr>
          <p:nvPr>
            <p:ph type="ftr" sz="quarter" idx="13"/>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5569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2700"/>
            <a:ext cx="4572000" cy="665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55986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988"/>
            <a:ext cx="4572000" cy="669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181358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 y="0"/>
            <a:ext cx="457053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385066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263" y="981081"/>
            <a:ext cx="4032739"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314433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263" y="981075"/>
            <a:ext cx="4006363"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3062227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264" y="1557338"/>
            <a:ext cx="401808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5076827" y="2286000"/>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87499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467" y="1484313"/>
            <a:ext cx="507609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1907707" y="2780928"/>
            <a:ext cx="2088232" cy="108012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36230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F41A4-E06C-444A-B530-3B7435AF6FF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7BFE51-430E-437E-AB7B-9AC76706A03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C47563-B755-454E-B9B6-FD5A751B1EB0}"/>
              </a:ext>
            </a:extLst>
          </p:cNvPr>
          <p:cNvSpPr>
            <a:spLocks noGrp="1"/>
          </p:cNvSpPr>
          <p:nvPr>
            <p:ph type="dt" sz="half" idx="10"/>
          </p:nvPr>
        </p:nvSpPr>
        <p:spPr/>
        <p:txBody>
          <a:bodyPr/>
          <a:lstStyle/>
          <a:p>
            <a:endParaRPr lang="en-US" dirty="0"/>
          </a:p>
        </p:txBody>
      </p:sp>
      <p:sp>
        <p:nvSpPr>
          <p:cNvPr id="5" name="Marcador de pie de página 4">
            <a:extLst>
              <a:ext uri="{FF2B5EF4-FFF2-40B4-BE49-F238E27FC236}">
                <a16:creationId xmlns:a16="http://schemas.microsoft.com/office/drawing/2014/main" id="{FD22B4CD-D348-481B-BB18-D65C2F385F23}"/>
              </a:ext>
            </a:extLst>
          </p:cNvPr>
          <p:cNvSpPr>
            <a:spLocks noGrp="1"/>
          </p:cNvSpPr>
          <p:nvPr>
            <p:ph type="ftr" sz="quarter" idx="11"/>
          </p:nvPr>
        </p:nvSpPr>
        <p:spPr/>
        <p:txBody>
          <a:body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50BA2804-4538-47DA-B0EE-C6AD57269C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5 Marcador de número de diapositiva">
            <a:extLst>
              <a:ext uri="{FF2B5EF4-FFF2-40B4-BE49-F238E27FC236}">
                <a16:creationId xmlns:a16="http://schemas.microsoft.com/office/drawing/2014/main" id="{0905BB4B-BCAE-48ED-B7D4-9B50998E4902}"/>
              </a:ext>
            </a:extLst>
          </p:cNvPr>
          <p:cNvSpPr txBox="1">
            <a:spLocks/>
          </p:cNvSpPr>
          <p:nvPr userDrawn="1"/>
        </p:nvSpPr>
        <p:spPr>
          <a:xfrm>
            <a:off x="8493372" y="6524625"/>
            <a:ext cx="665285" cy="325438"/>
          </a:xfrm>
          <a:prstGeom prst="rect">
            <a:avLst/>
          </a:prstGeom>
        </p:spPr>
        <p:txBody>
          <a:bodyPr/>
          <a:lstStyle>
            <a:defPPr>
              <a:defRPr lang="es-ES"/>
            </a:defPPr>
            <a:lvl1pPr algn="l" rtl="0" fontAlgn="base">
              <a:spcBef>
                <a:spcPct val="0"/>
              </a:spcBef>
              <a:spcAft>
                <a:spcPct val="0"/>
              </a:spcAft>
              <a:defRPr sz="1000" kern="1200">
                <a:solidFill>
                  <a:srgbClr val="92D050"/>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3CD8781-BE87-4CFD-9910-5F9408779CB2}" type="slidenum">
              <a:rPr lang="es-ES" sz="563" smtClean="0"/>
              <a:pPr>
                <a:defRPr/>
              </a:pPr>
              <a:t>‹Nº›</a:t>
            </a:fld>
            <a:endParaRPr lang="es-ES" sz="563" dirty="0"/>
          </a:p>
        </p:txBody>
      </p:sp>
    </p:spTree>
    <p:extLst>
      <p:ext uri="{BB962C8B-B14F-4D97-AF65-F5344CB8AC3E}">
        <p14:creationId xmlns:p14="http://schemas.microsoft.com/office/powerpoint/2010/main" val="151953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262" y="1700213"/>
            <a:ext cx="4538297"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2286000"/>
            <a:ext cx="3455988" cy="1143000"/>
          </a:xfrm>
        </p:spPr>
        <p:txBody>
          <a:bodyPr/>
          <a:lstStyle/>
          <a:p>
            <a:r>
              <a:rPr lang="es-ES" dirty="0"/>
              <a:t>Haga clic para modificar el estilo de título del patrón</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3450239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5126" y="1789113"/>
            <a:ext cx="7987812"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095408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1 Triángulo isósceles"/>
          <p:cNvSpPr/>
          <p:nvPr userDrawn="1"/>
        </p:nvSpPr>
        <p:spPr>
          <a:xfrm rot="16200000">
            <a:off x="582189" y="2354081"/>
            <a:ext cx="2160587" cy="186250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013" dirty="0">
              <a:solidFill>
                <a:prstClr val="white"/>
              </a:solidFill>
            </a:endParaRPr>
          </a:p>
        </p:txBody>
      </p:sp>
      <p:sp>
        <p:nvSpPr>
          <p:cNvPr id="3" name="2 Triángulo isósceles"/>
          <p:cNvSpPr/>
          <p:nvPr userDrawn="1"/>
        </p:nvSpPr>
        <p:spPr>
          <a:xfrm rot="5400000">
            <a:off x="2519426" y="2357256"/>
            <a:ext cx="2160587" cy="1862504"/>
          </a:xfrm>
          <a:prstGeom prst="triangle">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013" dirty="0">
              <a:solidFill>
                <a:prstClr val="white"/>
              </a:solidFill>
            </a:endParaRPr>
          </a:p>
        </p:txBody>
      </p:sp>
      <p:sp>
        <p:nvSpPr>
          <p:cNvPr id="4" name="3 Triángulo isósceles"/>
          <p:cNvSpPr/>
          <p:nvPr userDrawn="1"/>
        </p:nvSpPr>
        <p:spPr>
          <a:xfrm rot="5400000">
            <a:off x="582979" y="3505812"/>
            <a:ext cx="2159000" cy="1862504"/>
          </a:xfrm>
          <a:prstGeom prst="triangle">
            <a:avLst/>
          </a:prstGeom>
          <a:solidFill>
            <a:srgbClr val="C8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013" dirty="0">
              <a:solidFill>
                <a:prstClr val="white"/>
              </a:solidFill>
            </a:endParaRPr>
          </a:p>
        </p:txBody>
      </p:sp>
      <p:sp>
        <p:nvSpPr>
          <p:cNvPr id="5" name="4 Triángulo isósceles"/>
          <p:cNvSpPr/>
          <p:nvPr userDrawn="1"/>
        </p:nvSpPr>
        <p:spPr>
          <a:xfrm rot="5400000">
            <a:off x="582189" y="1201556"/>
            <a:ext cx="2160587" cy="1862504"/>
          </a:xfrm>
          <a:prstGeom prst="triangle">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013" dirty="0">
              <a:solidFill>
                <a:prstClr val="white"/>
              </a:solidFill>
            </a:endParaRPr>
          </a:p>
        </p:txBody>
      </p:sp>
      <p:sp>
        <p:nvSpPr>
          <p:cNvPr id="6" name="2 Subtítulo"/>
          <p:cNvSpPr txBox="1">
            <a:spLocks/>
          </p:cNvSpPr>
          <p:nvPr userDrawn="1"/>
        </p:nvSpPr>
        <p:spPr>
          <a:xfrm>
            <a:off x="4717075" y="3000381"/>
            <a:ext cx="4248151" cy="576263"/>
          </a:xfrm>
          <a:prstGeom prst="rect">
            <a:avLst/>
          </a:prstGeom>
        </p:spPr>
        <p:txBody>
          <a:bodyPr>
            <a:normAutofit/>
          </a:bodyPr>
          <a:lstStyle>
            <a:lvl1pPr indent="0" algn="ctr">
              <a:spcBef>
                <a:spcPct val="20000"/>
              </a:spcBef>
              <a:buFont typeface="Arial" pitchFamily="34" charset="0"/>
              <a:buNone/>
              <a:defRPr sz="2800">
                <a:solidFill>
                  <a:schemeClr val="tx1">
                    <a:tint val="75000"/>
                  </a:schemeClr>
                </a:solidFill>
                <a:latin typeface="Century Gothic" pitchFamily="34" charset="0"/>
              </a:defRPr>
            </a:lvl1pPr>
            <a:lvl2pPr indent="0" algn="ctr">
              <a:spcBef>
                <a:spcPct val="20000"/>
              </a:spcBef>
              <a:buFont typeface="Arial" pitchFamily="34" charset="0"/>
              <a:buNone/>
              <a:defRPr sz="2000">
                <a:solidFill>
                  <a:schemeClr val="tx1">
                    <a:tint val="75000"/>
                  </a:schemeClr>
                </a:solidFill>
                <a:latin typeface="Century Gothic" pitchFamily="34" charset="0"/>
              </a:defRPr>
            </a:lvl2pPr>
            <a:lvl3pPr indent="0" algn="ctr">
              <a:spcBef>
                <a:spcPct val="20000"/>
              </a:spcBef>
              <a:buFont typeface="Arial" pitchFamily="34" charset="0"/>
              <a:buNone/>
              <a:defRPr>
                <a:solidFill>
                  <a:schemeClr val="tx1">
                    <a:tint val="75000"/>
                  </a:schemeClr>
                </a:solidFill>
                <a:latin typeface="Century Gothic" pitchFamily="34" charset="0"/>
              </a:defRPr>
            </a:lvl3pPr>
            <a:lvl4pPr indent="0" algn="ctr">
              <a:spcBef>
                <a:spcPct val="20000"/>
              </a:spcBef>
              <a:buFont typeface="Arial" pitchFamily="34" charset="0"/>
              <a:buNone/>
              <a:defRPr sz="1600">
                <a:solidFill>
                  <a:schemeClr val="tx1">
                    <a:tint val="75000"/>
                  </a:schemeClr>
                </a:solidFill>
                <a:latin typeface="Century Gothic" pitchFamily="34" charset="0"/>
              </a:defRPr>
            </a:lvl4pPr>
            <a:lvl5pPr indent="0" algn="ctr">
              <a:spcBef>
                <a:spcPct val="20000"/>
              </a:spcBef>
              <a:buFont typeface="Arial" pitchFamily="34" charset="0"/>
              <a:buNone/>
              <a:defRPr sz="1600">
                <a:solidFill>
                  <a:schemeClr val="tx1">
                    <a:tint val="75000"/>
                  </a:schemeClr>
                </a:solidFill>
                <a:latin typeface="Century Gothic" pitchFamily="34" charset="0"/>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l" fontAlgn="base">
              <a:spcAft>
                <a:spcPct val="0"/>
              </a:spcAft>
              <a:defRPr/>
            </a:pPr>
            <a:r>
              <a:rPr lang="es-ES" sz="1575" dirty="0">
                <a:solidFill>
                  <a:prstClr val="black">
                    <a:tint val="75000"/>
                  </a:prstClr>
                </a:solidFill>
                <a:cs typeface="Arial" charset="0"/>
              </a:rPr>
              <a:t>Simple Explanations</a:t>
            </a:r>
          </a:p>
        </p:txBody>
      </p:sp>
      <p:sp>
        <p:nvSpPr>
          <p:cNvPr id="7" name="4 CuadroTexto"/>
          <p:cNvSpPr txBox="1">
            <a:spLocks noChangeArrowheads="1"/>
          </p:cNvSpPr>
          <p:nvPr userDrawn="1"/>
        </p:nvSpPr>
        <p:spPr bwMode="auto">
          <a:xfrm>
            <a:off x="0" y="5949950"/>
            <a:ext cx="9144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r>
              <a:rPr lang="es-CO" sz="1350" dirty="0">
                <a:solidFill>
                  <a:srgbClr val="898989"/>
                </a:solidFill>
                <a:latin typeface="Century Gothic" pitchFamily="34" charset="0"/>
              </a:rPr>
              <a:t>Gracias por Confiar en Nosotros</a:t>
            </a:r>
          </a:p>
        </p:txBody>
      </p:sp>
      <p:sp>
        <p:nvSpPr>
          <p:cNvPr id="8"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33897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Anillo"/>
          <p:cNvSpPr/>
          <p:nvPr userDrawn="1"/>
        </p:nvSpPr>
        <p:spPr>
          <a:xfrm>
            <a:off x="3311773" y="908050"/>
            <a:ext cx="2401276" cy="1800225"/>
          </a:xfrm>
          <a:prstGeom prst="donut">
            <a:avLst>
              <a:gd name="adj" fmla="val 7332"/>
            </a:avLst>
          </a:prstGeom>
          <a:solidFill>
            <a:srgbClr val="C8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800" dirty="0">
              <a:solidFill>
                <a:prstClr val="black"/>
              </a:solidFill>
            </a:endParaRPr>
          </a:p>
        </p:txBody>
      </p:sp>
      <p:sp>
        <p:nvSpPr>
          <p:cNvPr id="3" name="2 Anillo"/>
          <p:cNvSpPr/>
          <p:nvPr userDrawn="1"/>
        </p:nvSpPr>
        <p:spPr>
          <a:xfrm>
            <a:off x="730739" y="2717800"/>
            <a:ext cx="1729155" cy="1295400"/>
          </a:xfrm>
          <a:prstGeom prst="donut">
            <a:avLst>
              <a:gd name="adj" fmla="val 31886"/>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800" dirty="0">
              <a:solidFill>
                <a:prstClr val="black"/>
              </a:solidFill>
            </a:endParaRPr>
          </a:p>
        </p:txBody>
      </p:sp>
      <p:sp>
        <p:nvSpPr>
          <p:cNvPr id="4" name="3 Anillo"/>
          <p:cNvSpPr/>
          <p:nvPr userDrawn="1"/>
        </p:nvSpPr>
        <p:spPr>
          <a:xfrm>
            <a:off x="5713047" y="2997205"/>
            <a:ext cx="2399323" cy="1800225"/>
          </a:xfrm>
          <a:prstGeom prst="donut">
            <a:avLst>
              <a:gd name="adj" fmla="val 172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800" dirty="0">
              <a:solidFill>
                <a:prstClr val="black"/>
              </a:solidFill>
            </a:endParaRPr>
          </a:p>
        </p:txBody>
      </p:sp>
      <p:sp>
        <p:nvSpPr>
          <p:cNvPr id="5" name="4 Anillo"/>
          <p:cNvSpPr/>
          <p:nvPr userDrawn="1"/>
        </p:nvSpPr>
        <p:spPr>
          <a:xfrm>
            <a:off x="10513649" y="3789363"/>
            <a:ext cx="1199663" cy="900112"/>
          </a:xfrm>
          <a:prstGeom prst="donut">
            <a:avLst>
              <a:gd name="adj" fmla="val 109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800" dirty="0">
              <a:solidFill>
                <a:prstClr val="black"/>
              </a:solidFill>
            </a:endParaRPr>
          </a:p>
        </p:txBody>
      </p:sp>
      <p:cxnSp>
        <p:nvCxnSpPr>
          <p:cNvPr id="6" name="5 Conector angular"/>
          <p:cNvCxnSpPr>
            <a:stCxn id="6" idx="0"/>
            <a:endCxn id="5" idx="2"/>
          </p:cNvCxnSpPr>
          <p:nvPr userDrawn="1"/>
        </p:nvCxnSpPr>
        <p:spPr>
          <a:xfrm rot="5400000" flipH="1" flipV="1">
            <a:off x="1998240" y="1404268"/>
            <a:ext cx="909637" cy="1717433"/>
          </a:xfrm>
          <a:prstGeom prst="bentConnector2">
            <a:avLst/>
          </a:prstGeom>
          <a:ln w="146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6 Conector angular"/>
          <p:cNvCxnSpPr>
            <a:stCxn id="5" idx="4"/>
            <a:endCxn id="7" idx="2"/>
          </p:cNvCxnSpPr>
          <p:nvPr userDrawn="1"/>
        </p:nvCxnSpPr>
        <p:spPr>
          <a:xfrm rot="16200000" flipH="1">
            <a:off x="4518697" y="2702965"/>
            <a:ext cx="1189038" cy="1199663"/>
          </a:xfrm>
          <a:prstGeom prst="bentConnector2">
            <a:avLst/>
          </a:prstGeom>
          <a:ln w="146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7 Conector angular"/>
          <p:cNvCxnSpPr>
            <a:stCxn id="7" idx="0"/>
            <a:endCxn id="12" idx="2"/>
          </p:cNvCxnSpPr>
          <p:nvPr userDrawn="1"/>
        </p:nvCxnSpPr>
        <p:spPr>
          <a:xfrm rot="5400000" flipH="1" flipV="1">
            <a:off x="7320943" y="2192095"/>
            <a:ext cx="396875" cy="1213339"/>
          </a:xfrm>
          <a:prstGeom prst="bentConnector2">
            <a:avLst/>
          </a:prstGeom>
          <a:ln w="146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8 Anillo"/>
          <p:cNvSpPr/>
          <p:nvPr userDrawn="1"/>
        </p:nvSpPr>
        <p:spPr>
          <a:xfrm>
            <a:off x="8126048" y="1700218"/>
            <a:ext cx="2399323" cy="1800225"/>
          </a:xfrm>
          <a:prstGeom prst="donut">
            <a:avLst>
              <a:gd name="adj" fmla="val 3113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1800" dirty="0">
              <a:solidFill>
                <a:prstClr val="black"/>
              </a:solidFill>
            </a:endParaRPr>
          </a:p>
        </p:txBody>
      </p:sp>
      <p:cxnSp>
        <p:nvCxnSpPr>
          <p:cNvPr id="10" name="9 Conector angular"/>
          <p:cNvCxnSpPr>
            <a:stCxn id="12" idx="0"/>
            <a:endCxn id="8" idx="0"/>
          </p:cNvCxnSpPr>
          <p:nvPr userDrawn="1"/>
        </p:nvCxnSpPr>
        <p:spPr>
          <a:xfrm rot="16200000" flipH="1">
            <a:off x="9174042" y="1851882"/>
            <a:ext cx="2089150" cy="1785817"/>
          </a:xfrm>
          <a:prstGeom prst="bentConnector3">
            <a:avLst>
              <a:gd name="adj1" fmla="val -10947"/>
            </a:avLst>
          </a:prstGeom>
          <a:ln w="1460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28800" y="5300668"/>
            <a:ext cx="85344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4 CuadroTexto"/>
          <p:cNvSpPr txBox="1">
            <a:spLocks noChangeArrowheads="1"/>
          </p:cNvSpPr>
          <p:nvPr userDrawn="1"/>
        </p:nvSpPr>
        <p:spPr bwMode="auto">
          <a:xfrm>
            <a:off x="0" y="594995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r>
              <a:rPr lang="es-CO" sz="2400" dirty="0">
                <a:solidFill>
                  <a:srgbClr val="898989"/>
                </a:solidFill>
                <a:latin typeface="Century Gothic" pitchFamily="34" charset="0"/>
              </a:rPr>
              <a:t>Gracias por Confiar en Nosotros</a:t>
            </a:r>
          </a:p>
        </p:txBody>
      </p:sp>
      <p:sp>
        <p:nvSpPr>
          <p:cNvPr id="13"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357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Effect transition="in" filter="fade">
                                      <p:cBhvr>
                                        <p:cTn id="44" dur="10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childTnLst>
                                </p:cTn>
                              </p:par>
                              <p:par>
                                <p:cTn id="50" presetID="53"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Effect transition="in" filter="fade">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2" name="Picture 2" descr="C:\Users\JCartagena\Documents\SugarSync carpetas compartidas\EasyNet Synapsis\Documentos_Utiles\Imagenes_PPT\018818-glossy-silver-icon-symbols-shapes-smiley-happy.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71785" y="-26988"/>
            <a:ext cx="825695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828800" y="5157788"/>
            <a:ext cx="8534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CuadroTexto"/>
          <p:cNvSpPr txBox="1">
            <a:spLocks noChangeArrowheads="1"/>
          </p:cNvSpPr>
          <p:nvPr userDrawn="1"/>
        </p:nvSpPr>
        <p:spPr bwMode="auto">
          <a:xfrm>
            <a:off x="0" y="580548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r>
              <a:rPr lang="es-CO" sz="1800" dirty="0">
                <a:solidFill>
                  <a:srgbClr val="898989"/>
                </a:solidFill>
                <a:latin typeface="Century Gothic" pitchFamily="34" charset="0"/>
              </a:rPr>
              <a:t>Gracias por Confiar en Nosotros</a:t>
            </a:r>
          </a:p>
        </p:txBody>
      </p:sp>
      <p:sp>
        <p:nvSpPr>
          <p:cNvPr id="5"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28124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28800" y="2798763"/>
            <a:ext cx="8534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4 CuadroTexto"/>
          <p:cNvSpPr txBox="1">
            <a:spLocks noChangeArrowheads="1"/>
          </p:cNvSpPr>
          <p:nvPr userDrawn="1"/>
        </p:nvSpPr>
        <p:spPr bwMode="auto">
          <a:xfrm>
            <a:off x="0" y="3446463"/>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r>
              <a:rPr lang="es-CO" sz="1800" dirty="0">
                <a:solidFill>
                  <a:srgbClr val="898989"/>
                </a:solidFill>
                <a:latin typeface="Century Gothic" pitchFamily="34" charset="0"/>
              </a:rPr>
              <a:t>Gracias por Confiar en Nosotros</a:t>
            </a:r>
          </a:p>
        </p:txBody>
      </p:sp>
      <p:sp>
        <p:nvSpPr>
          <p:cNvPr id="4" name="2 Marcador de pie de página"/>
          <p:cNvSpPr>
            <a:spLocks noGrp="1"/>
          </p:cNvSpPr>
          <p:nvPr>
            <p:ph type="ftr" sz="quarter" idx="10"/>
          </p:nvPr>
        </p:nvSpPr>
        <p:spPr/>
        <p:txBody>
          <a:bodyPr/>
          <a:lstStyle>
            <a:lvl1pPr>
              <a:defRPr/>
            </a:lvl1pPr>
          </a:lstStyle>
          <a:p>
            <a:pPr>
              <a:defRPr/>
            </a:pPr>
            <a:endParaRPr lang="es-ES" dirty="0">
              <a:solidFill>
                <a:prstClr val="white"/>
              </a:solidFill>
            </a:endParaRPr>
          </a:p>
        </p:txBody>
      </p:sp>
    </p:spTree>
    <p:extLst>
      <p:ext uri="{BB962C8B-B14F-4D97-AF65-F5344CB8AC3E}">
        <p14:creationId xmlns:p14="http://schemas.microsoft.com/office/powerpoint/2010/main" val="14863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C4F9C2-AF42-4FA0-9E2D-E14EF6DE1E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5531975" y="201385"/>
            <a:ext cx="1121229" cy="12192002"/>
          </a:xfrm>
          <a:prstGeom prst="rect">
            <a:avLst/>
          </a:prstGeom>
        </p:spPr>
      </p:pic>
      <p:sp>
        <p:nvSpPr>
          <p:cNvPr id="2" name="Título 1">
            <a:extLst>
              <a:ext uri="{FF2B5EF4-FFF2-40B4-BE49-F238E27FC236}">
                <a16:creationId xmlns:a16="http://schemas.microsoft.com/office/drawing/2014/main" id="{7AD55096-5924-4B66-8AA7-937074CD8710}"/>
              </a:ext>
            </a:extLst>
          </p:cNvPr>
          <p:cNvSpPr>
            <a:spLocks noGrp="1"/>
          </p:cNvSpPr>
          <p:nvPr>
            <p:ph type="title"/>
          </p:nvPr>
        </p:nvSpPr>
        <p:spPr>
          <a:xfrm>
            <a:off x="1199456" y="116632"/>
            <a:ext cx="10515600" cy="769636"/>
          </a:xfrm>
        </p:spPr>
        <p:txBody>
          <a:bodyPr>
            <a:noAutofit/>
          </a:bodyPr>
          <a:lstStyle>
            <a:lvl1pPr algn="ctr">
              <a:defRPr sz="3200">
                <a:solidFill>
                  <a:srgbClr val="00B0F0"/>
                </a:solidFill>
                <a:latin typeface="Century Gothic" panose="020B0502020202020204" pitchFamily="34" charset="0"/>
              </a:defRPr>
            </a:lvl1pPr>
          </a:lstStyle>
          <a:p>
            <a:r>
              <a:rPr lang="es-ES" dirty="0"/>
              <a:t>Haga clic para modificar el estilo de título del patrón</a:t>
            </a:r>
            <a:endParaRPr lang="es-CO" dirty="0"/>
          </a:p>
        </p:txBody>
      </p:sp>
      <p:sp>
        <p:nvSpPr>
          <p:cNvPr id="7" name="Marcador de texto 2">
            <a:extLst>
              <a:ext uri="{FF2B5EF4-FFF2-40B4-BE49-F238E27FC236}">
                <a16:creationId xmlns:a16="http://schemas.microsoft.com/office/drawing/2014/main" id="{48DBF08F-5296-4629-AB95-5CF5B043746E}"/>
              </a:ext>
            </a:extLst>
          </p:cNvPr>
          <p:cNvSpPr>
            <a:spLocks noGrp="1"/>
          </p:cNvSpPr>
          <p:nvPr>
            <p:ph type="body" idx="13"/>
          </p:nvPr>
        </p:nvSpPr>
        <p:spPr>
          <a:xfrm>
            <a:off x="0" y="6492875"/>
            <a:ext cx="2963562" cy="365125"/>
          </a:xfrm>
        </p:spPr>
        <p:txBody>
          <a:bodyPr>
            <a:noAutofit/>
          </a:bodyPr>
          <a:lstStyle>
            <a:lvl1pPr marL="0" indent="0">
              <a:buNone/>
              <a:defRPr sz="1400" b="1">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9" name="Marcador de número de diapositiva 8">
            <a:extLst>
              <a:ext uri="{FF2B5EF4-FFF2-40B4-BE49-F238E27FC236}">
                <a16:creationId xmlns:a16="http://schemas.microsoft.com/office/drawing/2014/main" id="{C0213839-EAD6-4134-A39C-458F0931B0F5}"/>
              </a:ext>
            </a:extLst>
          </p:cNvPr>
          <p:cNvSpPr>
            <a:spLocks noGrp="1"/>
          </p:cNvSpPr>
          <p:nvPr>
            <p:ph type="sldNum" sz="quarter" idx="15"/>
          </p:nvPr>
        </p:nvSpPr>
        <p:spPr>
          <a:xfrm>
            <a:off x="9264352" y="6454001"/>
            <a:ext cx="2743200" cy="365125"/>
          </a:xfrm>
        </p:spPr>
        <p:txBody>
          <a:bodyPr/>
          <a:lstStyle>
            <a:lvl1pPr>
              <a:defRPr b="1">
                <a:solidFill>
                  <a:schemeClr val="bg1"/>
                </a:solidFill>
                <a:latin typeface="Century Gothic" panose="020B0502020202020204" pitchFamily="34" charset="0"/>
              </a:defRPr>
            </a:lvl1pPr>
          </a:lstStyle>
          <a:p>
            <a:fld id="{F0435405-E842-48C1-A8E6-0A4AFD04C33F}" type="slidenum">
              <a:rPr lang="es-CO" smtClean="0"/>
              <a:pPr/>
              <a:t>‹Nº›</a:t>
            </a:fld>
            <a:endParaRPr lang="es-CO" dirty="0"/>
          </a:p>
        </p:txBody>
      </p:sp>
      <p:pic>
        <p:nvPicPr>
          <p:cNvPr id="3" name="Imagen 2">
            <a:extLst>
              <a:ext uri="{FF2B5EF4-FFF2-40B4-BE49-F238E27FC236}">
                <a16:creationId xmlns:a16="http://schemas.microsoft.com/office/drawing/2014/main" id="{CC7C21A5-BD27-4AFE-9FE7-ADF45960389C}"/>
              </a:ext>
            </a:extLst>
          </p:cNvPr>
          <p:cNvPicPr>
            <a:picLocks noChangeAspect="1"/>
          </p:cNvPicPr>
          <p:nvPr userDrawn="1"/>
        </p:nvPicPr>
        <p:blipFill>
          <a:blip r:embed="rId3"/>
          <a:stretch>
            <a:fillRect/>
          </a:stretch>
        </p:blipFill>
        <p:spPr>
          <a:xfrm>
            <a:off x="7511" y="51318"/>
            <a:ext cx="469433" cy="573074"/>
          </a:xfrm>
          <a:prstGeom prst="rect">
            <a:avLst/>
          </a:prstGeom>
        </p:spPr>
      </p:pic>
      <p:pic>
        <p:nvPicPr>
          <p:cNvPr id="4" name="Imagen 3">
            <a:extLst>
              <a:ext uri="{FF2B5EF4-FFF2-40B4-BE49-F238E27FC236}">
                <a16:creationId xmlns:a16="http://schemas.microsoft.com/office/drawing/2014/main" id="{FB98F52D-2041-47A2-8BA6-876799798635}"/>
              </a:ext>
            </a:extLst>
          </p:cNvPr>
          <p:cNvPicPr>
            <a:picLocks noChangeAspect="1"/>
          </p:cNvPicPr>
          <p:nvPr userDrawn="1"/>
        </p:nvPicPr>
        <p:blipFill>
          <a:blip r:embed="rId4"/>
          <a:stretch>
            <a:fillRect/>
          </a:stretch>
        </p:blipFill>
        <p:spPr>
          <a:xfrm>
            <a:off x="9356870" y="6486444"/>
            <a:ext cx="1926503" cy="377985"/>
          </a:xfrm>
          <a:prstGeom prst="rect">
            <a:avLst/>
          </a:prstGeom>
        </p:spPr>
      </p:pic>
    </p:spTree>
    <p:extLst>
      <p:ext uri="{BB962C8B-B14F-4D97-AF65-F5344CB8AC3E}">
        <p14:creationId xmlns:p14="http://schemas.microsoft.com/office/powerpoint/2010/main" val="604254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C4F9C2-AF42-4FA0-9E2D-E14EF6DE1E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5535386" y="201387"/>
            <a:ext cx="1121229" cy="12192002"/>
          </a:xfrm>
          <a:prstGeom prst="rect">
            <a:avLst/>
          </a:prstGeom>
        </p:spPr>
      </p:pic>
      <p:sp>
        <p:nvSpPr>
          <p:cNvPr id="2" name="Título 1">
            <a:extLst>
              <a:ext uri="{FF2B5EF4-FFF2-40B4-BE49-F238E27FC236}">
                <a16:creationId xmlns:a16="http://schemas.microsoft.com/office/drawing/2014/main" id="{7AD55096-5924-4B66-8AA7-937074CD8710}"/>
              </a:ext>
            </a:extLst>
          </p:cNvPr>
          <p:cNvSpPr>
            <a:spLocks noGrp="1"/>
          </p:cNvSpPr>
          <p:nvPr>
            <p:ph type="title"/>
          </p:nvPr>
        </p:nvSpPr>
        <p:spPr>
          <a:xfrm>
            <a:off x="1233616" y="136526"/>
            <a:ext cx="10515600" cy="769636"/>
          </a:xfrm>
        </p:spPr>
        <p:txBody>
          <a:bodyPr/>
          <a:lstStyle>
            <a:lvl1pPr algn="ctr">
              <a:defRPr/>
            </a:lvl1pPr>
          </a:lstStyle>
          <a:p>
            <a:r>
              <a:rPr lang="es-ES"/>
              <a:t>Haga clic para modificar el estilo de título del patrón</a:t>
            </a:r>
            <a:endParaRPr lang="es-CO" dirty="0"/>
          </a:p>
        </p:txBody>
      </p:sp>
      <p:sp>
        <p:nvSpPr>
          <p:cNvPr id="7" name="Marcador de texto 2">
            <a:extLst>
              <a:ext uri="{FF2B5EF4-FFF2-40B4-BE49-F238E27FC236}">
                <a16:creationId xmlns:a16="http://schemas.microsoft.com/office/drawing/2014/main" id="{48DBF08F-5296-4629-AB95-5CF5B043746E}"/>
              </a:ext>
            </a:extLst>
          </p:cNvPr>
          <p:cNvSpPr>
            <a:spLocks noGrp="1"/>
          </p:cNvSpPr>
          <p:nvPr>
            <p:ph type="body" idx="13"/>
          </p:nvPr>
        </p:nvSpPr>
        <p:spPr>
          <a:xfrm>
            <a:off x="0" y="6492875"/>
            <a:ext cx="2963562" cy="365125"/>
          </a:xfrm>
        </p:spPr>
        <p:txBody>
          <a:bodyPr>
            <a:noAutofit/>
          </a:bodyPr>
          <a:lstStyle>
            <a:lvl1pPr marL="0" indent="0">
              <a:buNone/>
              <a:defRPr sz="1400" b="1">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8" name="Marcador de pie de página 7">
            <a:extLst>
              <a:ext uri="{FF2B5EF4-FFF2-40B4-BE49-F238E27FC236}">
                <a16:creationId xmlns:a16="http://schemas.microsoft.com/office/drawing/2014/main" id="{51792546-DC1A-4DA5-A04D-30BCE4F148D3}"/>
              </a:ext>
            </a:extLst>
          </p:cNvPr>
          <p:cNvSpPr>
            <a:spLocks noGrp="1"/>
          </p:cNvSpPr>
          <p:nvPr>
            <p:ph type="ftr" sz="quarter" idx="14"/>
          </p:nvPr>
        </p:nvSpPr>
        <p:spPr/>
        <p:txBody>
          <a:bodyPr/>
          <a:lstStyle/>
          <a:p>
            <a:endParaRPr lang="es-CO" dirty="0"/>
          </a:p>
        </p:txBody>
      </p:sp>
      <p:sp>
        <p:nvSpPr>
          <p:cNvPr id="9" name="Marcador de número de diapositiva 8">
            <a:extLst>
              <a:ext uri="{FF2B5EF4-FFF2-40B4-BE49-F238E27FC236}">
                <a16:creationId xmlns:a16="http://schemas.microsoft.com/office/drawing/2014/main" id="{C0213839-EAD6-4134-A39C-458F0931B0F5}"/>
              </a:ext>
            </a:extLst>
          </p:cNvPr>
          <p:cNvSpPr>
            <a:spLocks noGrp="1"/>
          </p:cNvSpPr>
          <p:nvPr>
            <p:ph type="sldNum" sz="quarter" idx="15"/>
          </p:nvPr>
        </p:nvSpPr>
        <p:spPr/>
        <p:txBody>
          <a:bodyPr/>
          <a:lstStyle/>
          <a:p>
            <a:fld id="{F0435405-E842-48C1-A8E6-0A4AFD04C33F}" type="slidenum">
              <a:rPr lang="es-CO" smtClean="0"/>
              <a:pPr/>
              <a:t>‹Nº›</a:t>
            </a:fld>
            <a:endParaRPr lang="es-CO" dirty="0"/>
          </a:p>
        </p:txBody>
      </p:sp>
      <p:sp>
        <p:nvSpPr>
          <p:cNvPr id="10" name="Marcador de texto 2">
            <a:extLst>
              <a:ext uri="{FF2B5EF4-FFF2-40B4-BE49-F238E27FC236}">
                <a16:creationId xmlns:a16="http://schemas.microsoft.com/office/drawing/2014/main" id="{B5B042FB-55B7-4B4A-85E1-94EC2E5CA486}"/>
              </a:ext>
            </a:extLst>
          </p:cNvPr>
          <p:cNvSpPr>
            <a:spLocks noGrp="1"/>
          </p:cNvSpPr>
          <p:nvPr>
            <p:ph type="body" idx="1"/>
          </p:nvPr>
        </p:nvSpPr>
        <p:spPr>
          <a:xfrm>
            <a:off x="431799" y="4970463"/>
            <a:ext cx="11274425" cy="1277937"/>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Tree>
    <p:extLst>
      <p:ext uri="{BB962C8B-B14F-4D97-AF65-F5344CB8AC3E}">
        <p14:creationId xmlns:p14="http://schemas.microsoft.com/office/powerpoint/2010/main" val="264687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F5117-662C-42F4-9992-B12D76D484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41401F0-DE42-413C-9D6A-33D9297F1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8B936A7-576D-4DA3-9D82-C274C74B981B}"/>
              </a:ext>
            </a:extLst>
          </p:cNvPr>
          <p:cNvSpPr>
            <a:spLocks noGrp="1"/>
          </p:cNvSpPr>
          <p:nvPr>
            <p:ph type="dt" sz="half" idx="10"/>
          </p:nvPr>
        </p:nvSpPr>
        <p:spPr/>
        <p:txBody>
          <a:bodyPr/>
          <a:lstStyle/>
          <a:p>
            <a:endParaRPr lang="en-US" dirty="0"/>
          </a:p>
        </p:txBody>
      </p:sp>
      <p:sp>
        <p:nvSpPr>
          <p:cNvPr id="5" name="Marcador de pie de página 4">
            <a:extLst>
              <a:ext uri="{FF2B5EF4-FFF2-40B4-BE49-F238E27FC236}">
                <a16:creationId xmlns:a16="http://schemas.microsoft.com/office/drawing/2014/main" id="{67C61BC4-9CE1-4B1D-9AE1-5D9D17C7D991}"/>
              </a:ext>
            </a:extLst>
          </p:cNvPr>
          <p:cNvSpPr>
            <a:spLocks noGrp="1"/>
          </p:cNvSpPr>
          <p:nvPr>
            <p:ph type="ftr" sz="quarter" idx="11"/>
          </p:nvPr>
        </p:nvSpPr>
        <p:spPr/>
        <p:txBody>
          <a:body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18E311A9-8D5F-40CD-BEE4-44FA69141C9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51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3DD45-C1F6-427F-A326-951C1A160E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038EF3A-E6DE-459B-8DBC-80F909D6B0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FD03E1D-8BB9-4F2F-938E-01AD3B27A87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12A9BD5-C760-4C00-A93D-11C7BF2C1DC0}"/>
              </a:ext>
            </a:extLst>
          </p:cNvPr>
          <p:cNvSpPr>
            <a:spLocks noGrp="1"/>
          </p:cNvSpPr>
          <p:nvPr>
            <p:ph type="dt" sz="half" idx="10"/>
          </p:nvPr>
        </p:nvSpPr>
        <p:spPr/>
        <p:txBody>
          <a:bodyPr/>
          <a:lstStyle/>
          <a:p>
            <a:endParaRPr lang="en-US" dirty="0"/>
          </a:p>
        </p:txBody>
      </p:sp>
      <p:sp>
        <p:nvSpPr>
          <p:cNvPr id="6" name="Marcador de pie de página 5">
            <a:extLst>
              <a:ext uri="{FF2B5EF4-FFF2-40B4-BE49-F238E27FC236}">
                <a16:creationId xmlns:a16="http://schemas.microsoft.com/office/drawing/2014/main" id="{F072C491-A7D2-4FAD-899B-9143A49CFB65}"/>
              </a:ext>
            </a:extLst>
          </p:cNvPr>
          <p:cNvSpPr>
            <a:spLocks noGrp="1"/>
          </p:cNvSpPr>
          <p:nvPr>
            <p:ph type="ftr" sz="quarter" idx="11"/>
          </p:nvPr>
        </p:nvSpPr>
        <p:spPr/>
        <p:txBody>
          <a:bodyPr/>
          <a:lstStyle/>
          <a:p>
            <a:pPr>
              <a:defRPr/>
            </a:pPr>
            <a:endParaRPr lang="es-ES" dirty="0">
              <a:solidFill>
                <a:prstClr val="white"/>
              </a:solidFill>
            </a:endParaRPr>
          </a:p>
        </p:txBody>
      </p:sp>
      <p:sp>
        <p:nvSpPr>
          <p:cNvPr id="7" name="Marcador de número de diapositiva 6">
            <a:extLst>
              <a:ext uri="{FF2B5EF4-FFF2-40B4-BE49-F238E27FC236}">
                <a16:creationId xmlns:a16="http://schemas.microsoft.com/office/drawing/2014/main" id="{799E48EE-0893-4469-BAE7-72B911BE4967}"/>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12345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68369-CC22-48E0-83D5-18E011527C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C6268AE-B28A-4D33-90D7-6B8187679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4C62D18-BFF6-4755-BE59-6EEA74E9130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EA63450-C6CE-49F8-A379-C25CFD6EF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79C2AAA-812C-46B4-B45D-CFE4CED64CA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FA55525-5A14-4675-A476-8C170F8E575C}"/>
              </a:ext>
            </a:extLst>
          </p:cNvPr>
          <p:cNvSpPr>
            <a:spLocks noGrp="1"/>
          </p:cNvSpPr>
          <p:nvPr>
            <p:ph type="dt" sz="half" idx="10"/>
          </p:nvPr>
        </p:nvSpPr>
        <p:spPr/>
        <p:txBody>
          <a:bodyPr/>
          <a:lstStyle/>
          <a:p>
            <a:endParaRPr lang="en-US" dirty="0"/>
          </a:p>
        </p:txBody>
      </p:sp>
      <p:sp>
        <p:nvSpPr>
          <p:cNvPr id="8" name="Marcador de pie de página 7">
            <a:extLst>
              <a:ext uri="{FF2B5EF4-FFF2-40B4-BE49-F238E27FC236}">
                <a16:creationId xmlns:a16="http://schemas.microsoft.com/office/drawing/2014/main" id="{FF689D0E-06B2-4B94-8E9C-C6119DFFD845}"/>
              </a:ext>
            </a:extLst>
          </p:cNvPr>
          <p:cNvSpPr>
            <a:spLocks noGrp="1"/>
          </p:cNvSpPr>
          <p:nvPr>
            <p:ph type="ftr" sz="quarter" idx="11"/>
          </p:nvPr>
        </p:nvSpPr>
        <p:spPr/>
        <p:txBody>
          <a:bodyPr/>
          <a:lstStyle/>
          <a:p>
            <a:pPr>
              <a:defRPr/>
            </a:pPr>
            <a:endParaRPr lang="es-ES" dirty="0">
              <a:solidFill>
                <a:prstClr val="white"/>
              </a:solidFill>
            </a:endParaRPr>
          </a:p>
        </p:txBody>
      </p:sp>
      <p:sp>
        <p:nvSpPr>
          <p:cNvPr id="9" name="Marcador de número de diapositiva 8">
            <a:extLst>
              <a:ext uri="{FF2B5EF4-FFF2-40B4-BE49-F238E27FC236}">
                <a16:creationId xmlns:a16="http://schemas.microsoft.com/office/drawing/2014/main" id="{03082B55-41E1-401D-A8D3-73F9AEDF2FCA}"/>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548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7E286-1A76-4655-934D-71408C64EEB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563315A-044C-4936-BC1E-1432F23E99DF}"/>
              </a:ext>
            </a:extLst>
          </p:cNvPr>
          <p:cNvSpPr>
            <a:spLocks noGrp="1"/>
          </p:cNvSpPr>
          <p:nvPr>
            <p:ph type="dt" sz="half" idx="10"/>
          </p:nvPr>
        </p:nvSpPr>
        <p:spPr/>
        <p:txBody>
          <a:bodyPr/>
          <a:lstStyle/>
          <a:p>
            <a:endParaRPr lang="en-US" dirty="0"/>
          </a:p>
        </p:txBody>
      </p:sp>
      <p:sp>
        <p:nvSpPr>
          <p:cNvPr id="4" name="Marcador de pie de página 3">
            <a:extLst>
              <a:ext uri="{FF2B5EF4-FFF2-40B4-BE49-F238E27FC236}">
                <a16:creationId xmlns:a16="http://schemas.microsoft.com/office/drawing/2014/main" id="{D05ADA63-5610-4884-BE80-1A82633D6600}"/>
              </a:ext>
            </a:extLst>
          </p:cNvPr>
          <p:cNvSpPr>
            <a:spLocks noGrp="1"/>
          </p:cNvSpPr>
          <p:nvPr>
            <p:ph type="ftr" sz="quarter" idx="11"/>
          </p:nvPr>
        </p:nvSpPr>
        <p:spPr/>
        <p:txBody>
          <a:bodyPr/>
          <a:lstStyle/>
          <a:p>
            <a:pPr>
              <a:defRPr/>
            </a:pPr>
            <a:endParaRPr lang="es-ES" dirty="0">
              <a:solidFill>
                <a:prstClr val="white"/>
              </a:solidFill>
            </a:endParaRPr>
          </a:p>
        </p:txBody>
      </p:sp>
      <p:sp>
        <p:nvSpPr>
          <p:cNvPr id="5" name="Marcador de número de diapositiva 4">
            <a:extLst>
              <a:ext uri="{FF2B5EF4-FFF2-40B4-BE49-F238E27FC236}">
                <a16:creationId xmlns:a16="http://schemas.microsoft.com/office/drawing/2014/main" id="{AFB04833-DF4C-453C-821C-8F97CF37625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3567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0228A3-6880-44CC-B504-9E462FB1D44E}"/>
              </a:ext>
            </a:extLst>
          </p:cNvPr>
          <p:cNvPicPr>
            <a:picLocks noChangeAspect="1"/>
          </p:cNvPicPr>
          <p:nvPr userDrawn="1"/>
        </p:nvPicPr>
        <p:blipFill>
          <a:blip r:embed="rId2"/>
          <a:stretch>
            <a:fillRect/>
          </a:stretch>
        </p:blipFill>
        <p:spPr>
          <a:xfrm>
            <a:off x="9321621" y="0"/>
            <a:ext cx="2903646" cy="6858000"/>
          </a:xfrm>
          <a:prstGeom prst="rect">
            <a:avLst/>
          </a:prstGeom>
        </p:spPr>
      </p:pic>
      <p:sp>
        <p:nvSpPr>
          <p:cNvPr id="2" name="Marcador de fecha 1">
            <a:extLst>
              <a:ext uri="{FF2B5EF4-FFF2-40B4-BE49-F238E27FC236}">
                <a16:creationId xmlns:a16="http://schemas.microsoft.com/office/drawing/2014/main" id="{A1D0D5E7-AF20-44B5-9947-457D4D59A02A}"/>
              </a:ext>
            </a:extLst>
          </p:cNvPr>
          <p:cNvSpPr>
            <a:spLocks noGrp="1"/>
          </p:cNvSpPr>
          <p:nvPr>
            <p:ph type="dt" sz="half" idx="10"/>
          </p:nvPr>
        </p:nvSpPr>
        <p:spPr/>
        <p:txBody>
          <a:bodyPr/>
          <a:lstStyle/>
          <a:p>
            <a:endParaRPr lang="en-US" dirty="0"/>
          </a:p>
        </p:txBody>
      </p:sp>
      <p:sp>
        <p:nvSpPr>
          <p:cNvPr id="3" name="Marcador de pie de página 2">
            <a:extLst>
              <a:ext uri="{FF2B5EF4-FFF2-40B4-BE49-F238E27FC236}">
                <a16:creationId xmlns:a16="http://schemas.microsoft.com/office/drawing/2014/main" id="{A32AFCA6-D1DC-4983-BD32-DB6CF6F0B2CC}"/>
              </a:ext>
            </a:extLst>
          </p:cNvPr>
          <p:cNvSpPr>
            <a:spLocks noGrp="1"/>
          </p:cNvSpPr>
          <p:nvPr>
            <p:ph type="ftr" sz="quarter" idx="11"/>
          </p:nvPr>
        </p:nvSpPr>
        <p:spPr/>
        <p:txBody>
          <a:bodyPr/>
          <a:lstStyle/>
          <a:p>
            <a:pPr>
              <a:defRPr/>
            </a:pPr>
            <a:endParaRPr lang="es-ES" dirty="0">
              <a:solidFill>
                <a:prstClr val="white"/>
              </a:solidFill>
            </a:endParaRPr>
          </a:p>
        </p:txBody>
      </p:sp>
      <p:sp>
        <p:nvSpPr>
          <p:cNvPr id="4" name="Marcador de número de diapositiva 3">
            <a:extLst>
              <a:ext uri="{FF2B5EF4-FFF2-40B4-BE49-F238E27FC236}">
                <a16:creationId xmlns:a16="http://schemas.microsoft.com/office/drawing/2014/main" id="{891BD234-87DB-4C3B-B3A7-0234F963BB53}"/>
              </a:ext>
            </a:extLst>
          </p:cNvPr>
          <p:cNvSpPr>
            <a:spLocks noGrp="1"/>
          </p:cNvSpPr>
          <p:nvPr>
            <p:ph type="sldNum" sz="quarter" idx="12"/>
          </p:nvPr>
        </p:nvSpPr>
        <p:spPr>
          <a:xfrm>
            <a:off x="9482067" y="6492875"/>
            <a:ext cx="2743200" cy="365125"/>
          </a:xfrm>
        </p:spPr>
        <p:txBody>
          <a:bodyPr/>
          <a:lstStyle>
            <a:lvl1pPr>
              <a:defRPr>
                <a:solidFill>
                  <a:schemeClr val="bg1"/>
                </a:solidFill>
              </a:defRPr>
            </a:lvl1pPr>
          </a:lstStyle>
          <a:p>
            <a:fld id="{D57F1E4F-1CFF-5643-939E-217C01CDF565}" type="slidenum">
              <a:rPr lang="en-US" smtClean="0"/>
              <a:pPr/>
              <a:t>‹Nº›</a:t>
            </a:fld>
            <a:endParaRPr lang="en-US" dirty="0"/>
          </a:p>
        </p:txBody>
      </p:sp>
      <p:pic>
        <p:nvPicPr>
          <p:cNvPr id="5" name="Picture 3" descr="logo">
            <a:extLst>
              <a:ext uri="{FF2B5EF4-FFF2-40B4-BE49-F238E27FC236}">
                <a16:creationId xmlns:a16="http://schemas.microsoft.com/office/drawing/2014/main" id="{CE05C73F-0454-472A-B00B-96816EF84B4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630361" cy="76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A4727-77CE-4BDA-B833-746F7D392D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538DE0-4732-4017-B965-0C6A693DE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213D0D9-8585-49A8-BAE8-7748FA335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F9F489E-4CEE-46B2-8C6C-18613BEB014C}"/>
              </a:ext>
            </a:extLst>
          </p:cNvPr>
          <p:cNvSpPr>
            <a:spLocks noGrp="1"/>
          </p:cNvSpPr>
          <p:nvPr>
            <p:ph type="dt" sz="half" idx="10"/>
          </p:nvPr>
        </p:nvSpPr>
        <p:spPr/>
        <p:txBody>
          <a:bodyPr/>
          <a:lstStyle/>
          <a:p>
            <a:endParaRPr lang="en-US" dirty="0"/>
          </a:p>
        </p:txBody>
      </p:sp>
      <p:sp>
        <p:nvSpPr>
          <p:cNvPr id="6" name="Marcador de pie de página 5">
            <a:extLst>
              <a:ext uri="{FF2B5EF4-FFF2-40B4-BE49-F238E27FC236}">
                <a16:creationId xmlns:a16="http://schemas.microsoft.com/office/drawing/2014/main" id="{ED405277-8CEB-435C-A643-EC5BAEEEBDFB}"/>
              </a:ext>
            </a:extLst>
          </p:cNvPr>
          <p:cNvSpPr>
            <a:spLocks noGrp="1"/>
          </p:cNvSpPr>
          <p:nvPr>
            <p:ph type="ftr" sz="quarter" idx="11"/>
          </p:nvPr>
        </p:nvSpPr>
        <p:spPr/>
        <p:txBody>
          <a:bodyPr/>
          <a:lstStyle/>
          <a:p>
            <a:pPr>
              <a:defRPr/>
            </a:pPr>
            <a:endParaRPr lang="es-ES" dirty="0">
              <a:solidFill>
                <a:prstClr val="white"/>
              </a:solidFill>
            </a:endParaRPr>
          </a:p>
        </p:txBody>
      </p:sp>
      <p:sp>
        <p:nvSpPr>
          <p:cNvPr id="7" name="Marcador de número de diapositiva 6">
            <a:extLst>
              <a:ext uri="{FF2B5EF4-FFF2-40B4-BE49-F238E27FC236}">
                <a16:creationId xmlns:a16="http://schemas.microsoft.com/office/drawing/2014/main" id="{E7C04DA8-0964-49AA-89EC-A095C72C6FAF}"/>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5421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6276B-BEB4-491D-8940-905E18DB3C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CD29072-D8E0-4F57-B5C8-BD7035F8B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B9E0B072-E2E7-4924-BD71-E51004739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25CABEA-0AB3-4487-BACB-B135A431F4E0}"/>
              </a:ext>
            </a:extLst>
          </p:cNvPr>
          <p:cNvSpPr>
            <a:spLocks noGrp="1"/>
          </p:cNvSpPr>
          <p:nvPr>
            <p:ph type="dt" sz="half" idx="10"/>
          </p:nvPr>
        </p:nvSpPr>
        <p:spPr/>
        <p:txBody>
          <a:bodyPr/>
          <a:lstStyle/>
          <a:p>
            <a:endParaRPr lang="en-US" dirty="0"/>
          </a:p>
        </p:txBody>
      </p:sp>
      <p:sp>
        <p:nvSpPr>
          <p:cNvPr id="6" name="Marcador de pie de página 5">
            <a:extLst>
              <a:ext uri="{FF2B5EF4-FFF2-40B4-BE49-F238E27FC236}">
                <a16:creationId xmlns:a16="http://schemas.microsoft.com/office/drawing/2014/main" id="{CF6F8ADC-DDA3-4E3A-B01F-11B6F8526305}"/>
              </a:ext>
            </a:extLst>
          </p:cNvPr>
          <p:cNvSpPr>
            <a:spLocks noGrp="1"/>
          </p:cNvSpPr>
          <p:nvPr>
            <p:ph type="ftr" sz="quarter" idx="11"/>
          </p:nvPr>
        </p:nvSpPr>
        <p:spPr/>
        <p:txBody>
          <a:bodyPr/>
          <a:lstStyle/>
          <a:p>
            <a:pPr>
              <a:defRPr/>
            </a:pPr>
            <a:endParaRPr lang="es-ES" dirty="0">
              <a:solidFill>
                <a:prstClr val="white"/>
              </a:solidFill>
            </a:endParaRPr>
          </a:p>
        </p:txBody>
      </p:sp>
      <p:sp>
        <p:nvSpPr>
          <p:cNvPr id="7" name="Marcador de número de diapositiva 6">
            <a:extLst>
              <a:ext uri="{FF2B5EF4-FFF2-40B4-BE49-F238E27FC236}">
                <a16:creationId xmlns:a16="http://schemas.microsoft.com/office/drawing/2014/main" id="{0AFC4998-D76C-4A21-B5F9-843E213E403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654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1E9BD9-A592-4A21-92A6-119B1AA0C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47D4D46-0FC7-4530-8EDA-1858F1F86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793EF61-6C35-4C87-A6B5-207BBF90B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Marcador de pie de página 4">
            <a:extLst>
              <a:ext uri="{FF2B5EF4-FFF2-40B4-BE49-F238E27FC236}">
                <a16:creationId xmlns:a16="http://schemas.microsoft.com/office/drawing/2014/main" id="{970AB511-A818-422D-A018-7794435A6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solidFill>
                <a:prstClr val="white"/>
              </a:solidFill>
            </a:endParaRPr>
          </a:p>
        </p:txBody>
      </p:sp>
      <p:sp>
        <p:nvSpPr>
          <p:cNvPr id="6" name="Marcador de número de diapositiva 5">
            <a:extLst>
              <a:ext uri="{FF2B5EF4-FFF2-40B4-BE49-F238E27FC236}">
                <a16:creationId xmlns:a16="http://schemas.microsoft.com/office/drawing/2014/main" id="{BFE9AB21-8E27-4BAA-99EF-60D94D34B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
        <p:nvSpPr>
          <p:cNvPr id="7" name="7 Elipse">
            <a:extLst>
              <a:ext uri="{FF2B5EF4-FFF2-40B4-BE49-F238E27FC236}">
                <a16:creationId xmlns:a16="http://schemas.microsoft.com/office/drawing/2014/main" id="{9F2D087E-C6D4-40A5-9C31-323CE665FC07}"/>
              </a:ext>
            </a:extLst>
          </p:cNvPr>
          <p:cNvSpPr/>
          <p:nvPr userDrawn="1"/>
        </p:nvSpPr>
        <p:spPr>
          <a:xfrm>
            <a:off x="11376587" y="6481767"/>
            <a:ext cx="576064" cy="3317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fld id="{633B6F1A-5185-4F99-B4DD-8704398DAB20}" type="slidenum">
              <a:rPr lang="es-ES" sz="1200" b="1">
                <a:solidFill>
                  <a:schemeClr val="bg1">
                    <a:lumMod val="50000"/>
                  </a:schemeClr>
                </a:solidFill>
                <a:latin typeface="Century Gothic" pitchFamily="34" charset="0"/>
              </a:rPr>
              <a:pPr algn="ctr" fontAlgn="base">
                <a:spcBef>
                  <a:spcPct val="0"/>
                </a:spcBef>
                <a:spcAft>
                  <a:spcPct val="0"/>
                </a:spcAft>
                <a:defRPr/>
              </a:pPr>
              <a:t>‹Nº›</a:t>
            </a:fld>
            <a:endParaRPr lang="es-ES" sz="1200" b="1" dirty="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6540878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664"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714" r:id="rId26"/>
    <p:sldLayoutId id="2147483715"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6.emf"/><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37.wmf"/><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chart" Target="../charts/chart15.xml"/><Relationship Id="rId11" Type="http://schemas.openxmlformats.org/officeDocument/2006/relationships/chart" Target="../charts/chart20.xml"/><Relationship Id="rId5" Type="http://schemas.openxmlformats.org/officeDocument/2006/relationships/chart" Target="../charts/chart14.xml"/><Relationship Id="rId10" Type="http://schemas.openxmlformats.org/officeDocument/2006/relationships/chart" Target="../charts/chart19.xml"/><Relationship Id="rId4" Type="http://schemas.openxmlformats.org/officeDocument/2006/relationships/chart" Target="../charts/chart13.xml"/><Relationship Id="rId9" Type="http://schemas.openxmlformats.org/officeDocument/2006/relationships/chart" Target="../charts/char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41.wmf"/><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chart" Target="../charts/chart26.xml"/><Relationship Id="rId5" Type="http://schemas.openxmlformats.org/officeDocument/2006/relationships/image" Target="../media/image43.wmf"/><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wmf"/><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7.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jpeg"/><Relationship Id="rId7"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384032" y="5037663"/>
            <a:ext cx="2040943" cy="300082"/>
          </a:xfrm>
          <a:prstGeom prst="rect">
            <a:avLst/>
          </a:prstGeom>
          <a:noFill/>
        </p:spPr>
        <p:txBody>
          <a:bodyPr wrap="none">
            <a:spAutoFit/>
          </a:bodyPr>
          <a:lstStyle/>
          <a:p>
            <a:pPr algn="ctr">
              <a:defRPr/>
            </a:pPr>
            <a:r>
              <a:rPr lang="es-ES" sz="1350" dirty="0">
                <a:solidFill>
                  <a:prstClr val="black">
                    <a:lumMod val="65000"/>
                    <a:lumOff val="35000"/>
                  </a:prstClr>
                </a:solidFill>
                <a:latin typeface="Century Gothic" pitchFamily="34" charset="0"/>
                <a:cs typeface="Arial" charset="0"/>
              </a:rPr>
              <a:t>Fecha: Marzo de 2018</a:t>
            </a:r>
          </a:p>
        </p:txBody>
      </p:sp>
      <p:pic>
        <p:nvPicPr>
          <p:cNvPr id="311302" name="Picture 6" descr="http://inflacion.com.co/wp-content/uploads/tasa-de-interes-para-vivienda.jpg"/>
          <p:cNvPicPr>
            <a:picLocks noChangeAspect="1" noChangeArrowheads="1"/>
          </p:cNvPicPr>
          <p:nvPr/>
        </p:nvPicPr>
        <p:blipFill>
          <a:blip r:embed="rId3">
            <a:grayscl/>
            <a:extLst>
              <a:ext uri="{BEBA8EAE-BF5A-486C-A8C5-ECC9F3942E4B}">
                <a14:imgProps xmlns:a14="http://schemas.microsoft.com/office/drawing/2010/main">
                  <a14:imgLayer r:embed="rId4">
                    <a14:imgEffect>
                      <a14:artisticPlasticWrap/>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559496" y="2072165"/>
            <a:ext cx="2400300" cy="2400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1 Título"/>
          <p:cNvSpPr txBox="1">
            <a:spLocks/>
          </p:cNvSpPr>
          <p:nvPr/>
        </p:nvSpPr>
        <p:spPr bwMode="auto">
          <a:xfrm>
            <a:off x="4655840" y="1314047"/>
            <a:ext cx="5328270" cy="3168650"/>
          </a:xfrm>
          <a:prstGeom prst="rect">
            <a:avLst/>
          </a:prstGeom>
          <a:noFill/>
          <a:ln w="9525">
            <a:noFill/>
            <a:miter lim="800000"/>
            <a:headEnd/>
            <a:tailEnd/>
          </a:ln>
        </p:spPr>
        <p:txBody>
          <a:bodyPr anchor="b"/>
          <a:lstStyle/>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r>
              <a:rPr lang="es-MX" sz="3200" b="1" dirty="0">
                <a:solidFill>
                  <a:srgbClr val="00B0F0"/>
                </a:solidFill>
                <a:latin typeface="Century Gothic" pitchFamily="34" charset="0"/>
              </a:rPr>
              <a:t>Estudio de Demanda</a:t>
            </a:r>
          </a:p>
          <a:p>
            <a:pPr algn="ctr"/>
            <a:r>
              <a:rPr lang="es-MX" sz="3200" b="1" dirty="0">
                <a:solidFill>
                  <a:srgbClr val="00B0F0"/>
                </a:solidFill>
                <a:latin typeface="Century Gothic" pitchFamily="34" charset="0"/>
              </a:rPr>
              <a:t>Asobancaria 2.017</a:t>
            </a:r>
          </a:p>
          <a:p>
            <a:pPr algn="ctr"/>
            <a:endParaRPr lang="es-CO" sz="3200" b="1" dirty="0">
              <a:solidFill>
                <a:srgbClr val="00B0F0"/>
              </a:solidFill>
              <a:latin typeface="Century Gothic" pitchFamily="34" charset="0"/>
            </a:endParaRPr>
          </a:p>
          <a:p>
            <a:pPr algn="ctr"/>
            <a:r>
              <a:rPr lang="es-CO" sz="3200" b="1" dirty="0">
                <a:solidFill>
                  <a:srgbClr val="00B0F0"/>
                </a:solidFill>
                <a:latin typeface="Century Gothic" pitchFamily="34" charset="0"/>
              </a:rPr>
              <a:t>Estudio Cuantitativo de Compradores de Vivienda Nueva</a:t>
            </a:r>
            <a:endParaRPr lang="es-CO" sz="3200" b="1" dirty="0">
              <a:solidFill>
                <a:srgbClr val="96C800"/>
              </a:solidFill>
              <a:latin typeface="Century Gothic" pitchFamily="34" charset="0"/>
            </a:endParaRPr>
          </a:p>
        </p:txBody>
      </p:sp>
      <p:sp>
        <p:nvSpPr>
          <p:cNvPr id="2" name="Marcador de número de diapositiva 1">
            <a:extLst>
              <a:ext uri="{FF2B5EF4-FFF2-40B4-BE49-F238E27FC236}">
                <a16:creationId xmlns:a16="http://schemas.microsoft.com/office/drawing/2014/main" id="{76F46DA4-B383-43CA-88BD-F0493E9D30C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82805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DDC34A7F-B95F-47C9-8EA6-1D7411CFE95F}"/>
              </a:ext>
            </a:extLst>
          </p:cNvPr>
          <p:cNvSpPr>
            <a:spLocks noGrp="1"/>
          </p:cNvSpPr>
          <p:nvPr>
            <p:ph type="body" idx="13"/>
          </p:nvPr>
        </p:nvSpPr>
        <p:spPr/>
        <p:txBody>
          <a:bodyPr/>
          <a:lstStyle/>
          <a:p>
            <a:endParaRPr lang="es-CO" dirty="0"/>
          </a:p>
        </p:txBody>
      </p:sp>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10</a:t>
            </a:fld>
            <a:endParaRPr lang="es-CO" dirty="0"/>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188640"/>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II.  Cambio en la Estructura del Inversionista</a:t>
            </a:r>
          </a:p>
        </p:txBody>
      </p:sp>
      <p:sp>
        <p:nvSpPr>
          <p:cNvPr id="16" name="Rectangle 2">
            <a:extLst>
              <a:ext uri="{FF2B5EF4-FFF2-40B4-BE49-F238E27FC236}">
                <a16:creationId xmlns:a16="http://schemas.microsoft.com/office/drawing/2014/main" id="{A0C98E69-97D6-45D5-9CDE-09E5983E6C9B}"/>
              </a:ext>
            </a:extLst>
          </p:cNvPr>
          <p:cNvSpPr txBox="1">
            <a:spLocks noChangeArrowheads="1"/>
          </p:cNvSpPr>
          <p:nvPr/>
        </p:nvSpPr>
        <p:spPr>
          <a:xfrm>
            <a:off x="767408" y="739584"/>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1.  Aumento Inversionistas VIS y No VIS</a:t>
            </a:r>
          </a:p>
        </p:txBody>
      </p:sp>
      <p:sp>
        <p:nvSpPr>
          <p:cNvPr id="19" name="Rectangle 2">
            <a:extLst>
              <a:ext uri="{FF2B5EF4-FFF2-40B4-BE49-F238E27FC236}">
                <a16:creationId xmlns:a16="http://schemas.microsoft.com/office/drawing/2014/main" id="{1CF16397-C006-44BA-A7EA-88CD1D0FFB2B}"/>
              </a:ext>
            </a:extLst>
          </p:cNvPr>
          <p:cNvSpPr txBox="1">
            <a:spLocks noChangeArrowheads="1"/>
          </p:cNvSpPr>
          <p:nvPr/>
        </p:nvSpPr>
        <p:spPr>
          <a:xfrm>
            <a:off x="839416" y="3471292"/>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2.  Evolución de las ventas de contado</a:t>
            </a:r>
          </a:p>
        </p:txBody>
      </p:sp>
      <p:sp>
        <p:nvSpPr>
          <p:cNvPr id="20" name="Rectangle 2">
            <a:extLst>
              <a:ext uri="{FF2B5EF4-FFF2-40B4-BE49-F238E27FC236}">
                <a16:creationId xmlns:a16="http://schemas.microsoft.com/office/drawing/2014/main" id="{CB341739-7B11-4319-92AD-88FA9E1826ED}"/>
              </a:ext>
            </a:extLst>
          </p:cNvPr>
          <p:cNvSpPr txBox="1">
            <a:spLocks noChangeArrowheads="1"/>
          </p:cNvSpPr>
          <p:nvPr/>
        </p:nvSpPr>
        <p:spPr>
          <a:xfrm>
            <a:off x="5979615" y="3469229"/>
            <a:ext cx="5760640"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3.  Con una rentabilidad teórica muy buena</a:t>
            </a:r>
          </a:p>
        </p:txBody>
      </p:sp>
      <p:graphicFrame>
        <p:nvGraphicFramePr>
          <p:cNvPr id="22" name="Gráfico 21">
            <a:extLst>
              <a:ext uri="{FF2B5EF4-FFF2-40B4-BE49-F238E27FC236}">
                <a16:creationId xmlns:a16="http://schemas.microsoft.com/office/drawing/2014/main" id="{4E08509A-9953-492C-A3F7-4A7C2FEF2782}"/>
              </a:ext>
            </a:extLst>
          </p:cNvPr>
          <p:cNvGraphicFramePr>
            <a:graphicFrameLocks/>
          </p:cNvGraphicFramePr>
          <p:nvPr>
            <p:extLst>
              <p:ext uri="{D42A27DB-BD31-4B8C-83A1-F6EECF244321}">
                <p14:modId xmlns:p14="http://schemas.microsoft.com/office/powerpoint/2010/main" val="271246423"/>
              </p:ext>
            </p:extLst>
          </p:nvPr>
        </p:nvGraphicFramePr>
        <p:xfrm>
          <a:off x="701372" y="3955004"/>
          <a:ext cx="5544616" cy="2266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39A6FD40-7946-403F-88AA-87BE40ED684E}"/>
              </a:ext>
            </a:extLst>
          </p:cNvPr>
          <p:cNvGraphicFramePr>
            <a:graphicFrameLocks/>
          </p:cNvGraphicFramePr>
          <p:nvPr>
            <p:extLst>
              <p:ext uri="{D42A27DB-BD31-4B8C-83A1-F6EECF244321}">
                <p14:modId xmlns:p14="http://schemas.microsoft.com/office/powerpoint/2010/main" val="2788256566"/>
              </p:ext>
            </p:extLst>
          </p:nvPr>
        </p:nvGraphicFramePr>
        <p:xfrm>
          <a:off x="911424" y="1059681"/>
          <a:ext cx="6816029" cy="2409548"/>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166BFE03-BECE-4DCD-9C06-7AFFFED2CE86}"/>
              </a:ext>
            </a:extLst>
          </p:cNvPr>
          <p:cNvSpPr txBox="1"/>
          <p:nvPr/>
        </p:nvSpPr>
        <p:spPr>
          <a:xfrm>
            <a:off x="8112224" y="1484784"/>
            <a:ext cx="3823320" cy="1077218"/>
          </a:xfrm>
          <a:prstGeom prst="rect">
            <a:avLst/>
          </a:prstGeom>
          <a:noFill/>
        </p:spPr>
        <p:txBody>
          <a:bodyPr wrap="square" rtlCol="0">
            <a:spAutoFit/>
          </a:bodyPr>
          <a:lstStyle/>
          <a:p>
            <a:pPr algn="just"/>
            <a:r>
              <a:rPr lang="es-CO" sz="1600" dirty="0">
                <a:solidFill>
                  <a:srgbClr val="0070C0"/>
                </a:solidFill>
                <a:latin typeface="Century Gothic" panose="020B0502020202020204" pitchFamily="34" charset="0"/>
              </a:rPr>
              <a:t>Los plazos otorgados tanto a los inversionistas como a compradores finales para el pago de la cuota inicial son muy similares.</a:t>
            </a:r>
            <a:r>
              <a:rPr lang="es-CO" sz="1600" dirty="0">
                <a:latin typeface="Century Gothic" panose="020B0502020202020204" pitchFamily="34" charset="0"/>
              </a:rPr>
              <a:t> </a:t>
            </a:r>
          </a:p>
        </p:txBody>
      </p:sp>
      <p:pic>
        <p:nvPicPr>
          <p:cNvPr id="3" name="Imagen 2">
            <a:extLst>
              <a:ext uri="{FF2B5EF4-FFF2-40B4-BE49-F238E27FC236}">
                <a16:creationId xmlns:a16="http://schemas.microsoft.com/office/drawing/2014/main" id="{A3168F99-8B2B-410D-A483-7D16E839BBC0}"/>
              </a:ext>
            </a:extLst>
          </p:cNvPr>
          <p:cNvPicPr>
            <a:picLocks noChangeAspect="1"/>
          </p:cNvPicPr>
          <p:nvPr/>
        </p:nvPicPr>
        <p:blipFill>
          <a:blip r:embed="rId5"/>
          <a:stretch>
            <a:fillRect/>
          </a:stretch>
        </p:blipFill>
        <p:spPr>
          <a:xfrm>
            <a:off x="6960096" y="3979649"/>
            <a:ext cx="4248472" cy="2085957"/>
          </a:xfrm>
          <a:prstGeom prst="rect">
            <a:avLst/>
          </a:prstGeom>
        </p:spPr>
      </p:pic>
    </p:spTree>
    <p:extLst>
      <p:ext uri="{BB962C8B-B14F-4D97-AF65-F5344CB8AC3E}">
        <p14:creationId xmlns:p14="http://schemas.microsoft.com/office/powerpoint/2010/main" val="271612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DDC34A7F-B95F-47C9-8EA6-1D7411CFE95F}"/>
              </a:ext>
            </a:extLst>
          </p:cNvPr>
          <p:cNvSpPr>
            <a:spLocks noGrp="1"/>
          </p:cNvSpPr>
          <p:nvPr>
            <p:ph type="body" idx="13"/>
          </p:nvPr>
        </p:nvSpPr>
        <p:spPr/>
        <p:txBody>
          <a:bodyPr/>
          <a:lstStyle/>
          <a:p>
            <a:endParaRPr lang="es-CO"/>
          </a:p>
        </p:txBody>
      </p:sp>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11</a:t>
            </a:fld>
            <a:endParaRPr lang="es-CO" dirty="0"/>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188640"/>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III.  Conozcamos el Proceso de Compra</a:t>
            </a:r>
          </a:p>
        </p:txBody>
      </p:sp>
      <p:sp>
        <p:nvSpPr>
          <p:cNvPr id="16" name="Rectangle 2">
            <a:extLst>
              <a:ext uri="{FF2B5EF4-FFF2-40B4-BE49-F238E27FC236}">
                <a16:creationId xmlns:a16="http://schemas.microsoft.com/office/drawing/2014/main" id="{A0C98E69-97D6-45D5-9CDE-09E5983E6C9B}"/>
              </a:ext>
            </a:extLst>
          </p:cNvPr>
          <p:cNvSpPr txBox="1">
            <a:spLocks noChangeArrowheads="1"/>
          </p:cNvSpPr>
          <p:nvPr/>
        </p:nvSpPr>
        <p:spPr>
          <a:xfrm>
            <a:off x="668711" y="782706"/>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1.  Cómo llego al Proyecto</a:t>
            </a:r>
          </a:p>
        </p:txBody>
      </p:sp>
      <p:sp>
        <p:nvSpPr>
          <p:cNvPr id="18" name="Rectangle 2">
            <a:extLst>
              <a:ext uri="{FF2B5EF4-FFF2-40B4-BE49-F238E27FC236}">
                <a16:creationId xmlns:a16="http://schemas.microsoft.com/office/drawing/2014/main" id="{07A54EFF-5BB1-46A8-8E85-727B7E73290C}"/>
              </a:ext>
            </a:extLst>
          </p:cNvPr>
          <p:cNvSpPr txBox="1">
            <a:spLocks noChangeArrowheads="1"/>
          </p:cNvSpPr>
          <p:nvPr/>
        </p:nvSpPr>
        <p:spPr>
          <a:xfrm>
            <a:off x="6240016" y="764704"/>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2.  Decisión de Compra</a:t>
            </a:r>
          </a:p>
        </p:txBody>
      </p:sp>
      <p:sp>
        <p:nvSpPr>
          <p:cNvPr id="19" name="Rectangle 2">
            <a:extLst>
              <a:ext uri="{FF2B5EF4-FFF2-40B4-BE49-F238E27FC236}">
                <a16:creationId xmlns:a16="http://schemas.microsoft.com/office/drawing/2014/main" id="{1CF16397-C006-44BA-A7EA-88CD1D0FFB2B}"/>
              </a:ext>
            </a:extLst>
          </p:cNvPr>
          <p:cNvSpPr txBox="1">
            <a:spLocks noChangeArrowheads="1"/>
          </p:cNvSpPr>
          <p:nvPr/>
        </p:nvSpPr>
        <p:spPr>
          <a:xfrm>
            <a:off x="839415" y="3394903"/>
            <a:ext cx="9793089"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pPr marL="457200" indent="-457200" algn="ctr">
              <a:buAutoNum type="arabicPeriod" startAt="3"/>
            </a:pPr>
            <a:r>
              <a:rPr lang="es-ES" sz="1800" b="1" dirty="0">
                <a:solidFill>
                  <a:srgbClr val="000066"/>
                </a:solidFill>
              </a:rPr>
              <a:t>Medio de Transporte</a:t>
            </a:r>
          </a:p>
        </p:txBody>
      </p:sp>
      <p:pic>
        <p:nvPicPr>
          <p:cNvPr id="2" name="Imagen 1">
            <a:extLst>
              <a:ext uri="{FF2B5EF4-FFF2-40B4-BE49-F238E27FC236}">
                <a16:creationId xmlns:a16="http://schemas.microsoft.com/office/drawing/2014/main" id="{11760DE8-A72C-4697-A2C8-8AF7A5BF0A02}"/>
              </a:ext>
            </a:extLst>
          </p:cNvPr>
          <p:cNvPicPr>
            <a:picLocks noChangeAspect="1"/>
          </p:cNvPicPr>
          <p:nvPr/>
        </p:nvPicPr>
        <p:blipFill>
          <a:blip r:embed="rId3"/>
          <a:stretch>
            <a:fillRect/>
          </a:stretch>
        </p:blipFill>
        <p:spPr>
          <a:xfrm>
            <a:off x="119336" y="1322487"/>
            <a:ext cx="2963562" cy="2072415"/>
          </a:xfrm>
          <a:prstGeom prst="rect">
            <a:avLst/>
          </a:prstGeom>
        </p:spPr>
      </p:pic>
      <p:graphicFrame>
        <p:nvGraphicFramePr>
          <p:cNvPr id="10" name="3 Objeto">
            <a:extLst>
              <a:ext uri="{FF2B5EF4-FFF2-40B4-BE49-F238E27FC236}">
                <a16:creationId xmlns:a16="http://schemas.microsoft.com/office/drawing/2014/main" id="{9F1FBE4B-BA80-49A6-B66F-DE828223C82B}"/>
              </a:ext>
            </a:extLst>
          </p:cNvPr>
          <p:cNvGraphicFramePr>
            <a:graphicFrameLocks noChangeAspect="1"/>
          </p:cNvGraphicFramePr>
          <p:nvPr>
            <p:extLst>
              <p:ext uri="{D42A27DB-BD31-4B8C-83A1-F6EECF244321}">
                <p14:modId xmlns:p14="http://schemas.microsoft.com/office/powerpoint/2010/main" val="190755469"/>
              </p:ext>
            </p:extLst>
          </p:nvPr>
        </p:nvGraphicFramePr>
        <p:xfrm>
          <a:off x="2855640" y="1196752"/>
          <a:ext cx="3082297" cy="2209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3 Objeto">
            <a:extLst>
              <a:ext uri="{FF2B5EF4-FFF2-40B4-BE49-F238E27FC236}">
                <a16:creationId xmlns:a16="http://schemas.microsoft.com/office/drawing/2014/main" id="{2550BDB3-ED89-4F27-B4EB-AF3548E2A156}"/>
              </a:ext>
            </a:extLst>
          </p:cNvPr>
          <p:cNvGraphicFramePr>
            <a:graphicFrameLocks noChangeAspect="1"/>
          </p:cNvGraphicFramePr>
          <p:nvPr>
            <p:extLst>
              <p:ext uri="{D42A27DB-BD31-4B8C-83A1-F6EECF244321}">
                <p14:modId xmlns:p14="http://schemas.microsoft.com/office/powerpoint/2010/main" val="3825639352"/>
              </p:ext>
            </p:extLst>
          </p:nvPr>
        </p:nvGraphicFramePr>
        <p:xfrm>
          <a:off x="5015880" y="1196752"/>
          <a:ext cx="5760640" cy="2020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3 Objeto">
            <a:extLst>
              <a:ext uri="{FF2B5EF4-FFF2-40B4-BE49-F238E27FC236}">
                <a16:creationId xmlns:a16="http://schemas.microsoft.com/office/drawing/2014/main" id="{D2C48C4A-C3DC-4155-AA88-ED961D4AEE17}"/>
              </a:ext>
            </a:extLst>
          </p:cNvPr>
          <p:cNvGraphicFramePr>
            <a:graphicFrameLocks noChangeAspect="1"/>
          </p:cNvGraphicFramePr>
          <p:nvPr>
            <p:extLst>
              <p:ext uri="{D42A27DB-BD31-4B8C-83A1-F6EECF244321}">
                <p14:modId xmlns:p14="http://schemas.microsoft.com/office/powerpoint/2010/main" val="3464462773"/>
              </p:ext>
            </p:extLst>
          </p:nvPr>
        </p:nvGraphicFramePr>
        <p:xfrm>
          <a:off x="4350391" y="4030265"/>
          <a:ext cx="5562033" cy="19910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3 Objeto">
            <a:extLst>
              <a:ext uri="{FF2B5EF4-FFF2-40B4-BE49-F238E27FC236}">
                <a16:creationId xmlns:a16="http://schemas.microsoft.com/office/drawing/2014/main" id="{8E4D85BE-FFBB-442E-AA18-9F741F0C05F4}"/>
              </a:ext>
            </a:extLst>
          </p:cNvPr>
          <p:cNvGraphicFramePr>
            <a:graphicFrameLocks noChangeAspect="1"/>
          </p:cNvGraphicFramePr>
          <p:nvPr>
            <p:extLst>
              <p:ext uri="{D42A27DB-BD31-4B8C-83A1-F6EECF244321}">
                <p14:modId xmlns:p14="http://schemas.microsoft.com/office/powerpoint/2010/main" val="3909693398"/>
              </p:ext>
            </p:extLst>
          </p:nvPr>
        </p:nvGraphicFramePr>
        <p:xfrm>
          <a:off x="955441" y="4030263"/>
          <a:ext cx="3124335" cy="24626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3 Objeto">
            <a:extLst>
              <a:ext uri="{FF2B5EF4-FFF2-40B4-BE49-F238E27FC236}">
                <a16:creationId xmlns:a16="http://schemas.microsoft.com/office/drawing/2014/main" id="{93DA402E-9D41-4350-9BBF-E93DF0ACD3E0}"/>
              </a:ext>
            </a:extLst>
          </p:cNvPr>
          <p:cNvGraphicFramePr>
            <a:graphicFrameLocks noChangeAspect="1"/>
          </p:cNvGraphicFramePr>
          <p:nvPr>
            <p:extLst>
              <p:ext uri="{D42A27DB-BD31-4B8C-83A1-F6EECF244321}">
                <p14:modId xmlns:p14="http://schemas.microsoft.com/office/powerpoint/2010/main" val="249653664"/>
              </p:ext>
            </p:extLst>
          </p:nvPr>
        </p:nvGraphicFramePr>
        <p:xfrm>
          <a:off x="7508170" y="4030264"/>
          <a:ext cx="3124335" cy="2172931"/>
        </p:xfrm>
        <a:graphic>
          <a:graphicData uri="http://schemas.openxmlformats.org/drawingml/2006/chart">
            <c:chart xmlns:c="http://schemas.openxmlformats.org/drawingml/2006/chart" xmlns:r="http://schemas.openxmlformats.org/officeDocument/2006/relationships" r:id="rId8"/>
          </a:graphicData>
        </a:graphic>
      </p:graphicFrame>
      <p:sp>
        <p:nvSpPr>
          <p:cNvPr id="3" name="CuadroTexto 2">
            <a:extLst>
              <a:ext uri="{FF2B5EF4-FFF2-40B4-BE49-F238E27FC236}">
                <a16:creationId xmlns:a16="http://schemas.microsoft.com/office/drawing/2014/main" id="{B93DEA95-FF91-4B1E-B450-015F280F2492}"/>
              </a:ext>
            </a:extLst>
          </p:cNvPr>
          <p:cNvSpPr txBox="1"/>
          <p:nvPr/>
        </p:nvSpPr>
        <p:spPr>
          <a:xfrm>
            <a:off x="1847528" y="3717032"/>
            <a:ext cx="530915" cy="369332"/>
          </a:xfrm>
          <a:prstGeom prst="rect">
            <a:avLst/>
          </a:prstGeom>
          <a:noFill/>
        </p:spPr>
        <p:txBody>
          <a:bodyPr wrap="none" rtlCol="0">
            <a:spAutoFit/>
          </a:bodyPr>
          <a:lstStyle/>
          <a:p>
            <a:r>
              <a:rPr lang="es-CO" b="1" dirty="0">
                <a:solidFill>
                  <a:srgbClr val="0070C0"/>
                </a:solidFill>
                <a:latin typeface="Century Gothic" panose="020B0502020202020204" pitchFamily="34" charset="0"/>
              </a:rPr>
              <a:t>VIS</a:t>
            </a:r>
          </a:p>
        </p:txBody>
      </p:sp>
      <p:sp>
        <p:nvSpPr>
          <p:cNvPr id="4" name="CuadroTexto 3">
            <a:extLst>
              <a:ext uri="{FF2B5EF4-FFF2-40B4-BE49-F238E27FC236}">
                <a16:creationId xmlns:a16="http://schemas.microsoft.com/office/drawing/2014/main" id="{B6074417-5F61-4A9B-AA17-22620799CB74}"/>
              </a:ext>
            </a:extLst>
          </p:cNvPr>
          <p:cNvSpPr txBox="1"/>
          <p:nvPr/>
        </p:nvSpPr>
        <p:spPr>
          <a:xfrm>
            <a:off x="8472264" y="3717032"/>
            <a:ext cx="946093" cy="369332"/>
          </a:xfrm>
          <a:prstGeom prst="rect">
            <a:avLst/>
          </a:prstGeom>
          <a:noFill/>
        </p:spPr>
        <p:txBody>
          <a:bodyPr wrap="none" rtlCol="0">
            <a:spAutoFit/>
          </a:bodyPr>
          <a:lstStyle/>
          <a:p>
            <a:r>
              <a:rPr lang="es-CO" b="1" dirty="0">
                <a:solidFill>
                  <a:srgbClr val="0070C0"/>
                </a:solidFill>
                <a:latin typeface="Century Gothic" panose="020B0502020202020204" pitchFamily="34" charset="0"/>
              </a:rPr>
              <a:t>No-VIS</a:t>
            </a:r>
          </a:p>
        </p:txBody>
      </p:sp>
    </p:spTree>
    <p:extLst>
      <p:ext uri="{BB962C8B-B14F-4D97-AF65-F5344CB8AC3E}">
        <p14:creationId xmlns:p14="http://schemas.microsoft.com/office/powerpoint/2010/main" val="19540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12</a:t>
            </a:fld>
            <a:endParaRPr lang="es-CO" dirty="0"/>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260648"/>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III.  Conozcamos el Proceso de Compra</a:t>
            </a:r>
          </a:p>
        </p:txBody>
      </p:sp>
      <p:sp>
        <p:nvSpPr>
          <p:cNvPr id="16" name="Rectangle 2">
            <a:extLst>
              <a:ext uri="{FF2B5EF4-FFF2-40B4-BE49-F238E27FC236}">
                <a16:creationId xmlns:a16="http://schemas.microsoft.com/office/drawing/2014/main" id="{A0C98E69-97D6-45D5-9CDE-09E5983E6C9B}"/>
              </a:ext>
            </a:extLst>
          </p:cNvPr>
          <p:cNvSpPr txBox="1">
            <a:spLocks noChangeArrowheads="1"/>
          </p:cNvSpPr>
          <p:nvPr/>
        </p:nvSpPr>
        <p:spPr>
          <a:xfrm>
            <a:off x="767408" y="890717"/>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4 .  Primera Vez que Toma Crédito</a:t>
            </a:r>
          </a:p>
        </p:txBody>
      </p:sp>
      <p:sp>
        <p:nvSpPr>
          <p:cNvPr id="9" name="Rectangle 2">
            <a:extLst>
              <a:ext uri="{FF2B5EF4-FFF2-40B4-BE49-F238E27FC236}">
                <a16:creationId xmlns:a16="http://schemas.microsoft.com/office/drawing/2014/main" id="{CC74C76A-D03C-4639-AC12-8423AB4A10F0}"/>
              </a:ext>
            </a:extLst>
          </p:cNvPr>
          <p:cNvSpPr txBox="1">
            <a:spLocks noChangeArrowheads="1"/>
          </p:cNvSpPr>
          <p:nvPr/>
        </p:nvSpPr>
        <p:spPr>
          <a:xfrm>
            <a:off x="6312026" y="836712"/>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5 .  Tiempo de Ahorro</a:t>
            </a:r>
          </a:p>
        </p:txBody>
      </p:sp>
      <p:sp>
        <p:nvSpPr>
          <p:cNvPr id="11" name="Rectangle 2">
            <a:extLst>
              <a:ext uri="{FF2B5EF4-FFF2-40B4-BE49-F238E27FC236}">
                <a16:creationId xmlns:a16="http://schemas.microsoft.com/office/drawing/2014/main" id="{D1596EA7-C04C-491C-A2AE-0DFA2DB6E862}"/>
              </a:ext>
            </a:extLst>
          </p:cNvPr>
          <p:cNvSpPr txBox="1">
            <a:spLocks noChangeArrowheads="1"/>
          </p:cNvSpPr>
          <p:nvPr/>
        </p:nvSpPr>
        <p:spPr>
          <a:xfrm>
            <a:off x="551384" y="3375273"/>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6 .  Realización Trámite ante Banco</a:t>
            </a:r>
          </a:p>
        </p:txBody>
      </p:sp>
      <p:graphicFrame>
        <p:nvGraphicFramePr>
          <p:cNvPr id="14" name="3 Objeto">
            <a:extLst>
              <a:ext uri="{FF2B5EF4-FFF2-40B4-BE49-F238E27FC236}">
                <a16:creationId xmlns:a16="http://schemas.microsoft.com/office/drawing/2014/main" id="{8CAA0D85-D1CD-408C-A084-B30EB1930130}"/>
              </a:ext>
            </a:extLst>
          </p:cNvPr>
          <p:cNvGraphicFramePr>
            <a:graphicFrameLocks noChangeAspect="1"/>
          </p:cNvGraphicFramePr>
          <p:nvPr>
            <p:extLst>
              <p:ext uri="{D42A27DB-BD31-4B8C-83A1-F6EECF244321}">
                <p14:modId xmlns:p14="http://schemas.microsoft.com/office/powerpoint/2010/main" val="326466081"/>
              </p:ext>
            </p:extLst>
          </p:nvPr>
        </p:nvGraphicFramePr>
        <p:xfrm>
          <a:off x="8616280" y="1340767"/>
          <a:ext cx="3391272" cy="1872209"/>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2">
            <a:extLst>
              <a:ext uri="{FF2B5EF4-FFF2-40B4-BE49-F238E27FC236}">
                <a16:creationId xmlns:a16="http://schemas.microsoft.com/office/drawing/2014/main" id="{21A4EF9C-41FC-4709-A070-DE0848DDFAEA}"/>
              </a:ext>
            </a:extLst>
          </p:cNvPr>
          <p:cNvSpPr txBox="1">
            <a:spLocks noChangeArrowheads="1"/>
          </p:cNvSpPr>
          <p:nvPr/>
        </p:nvSpPr>
        <p:spPr>
          <a:xfrm>
            <a:off x="6312024" y="3375273"/>
            <a:ext cx="5760640"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7.  Venta Crédito Hipotecario</a:t>
            </a:r>
          </a:p>
        </p:txBody>
      </p:sp>
      <p:graphicFrame>
        <p:nvGraphicFramePr>
          <p:cNvPr id="19" name="3 Objeto">
            <a:extLst>
              <a:ext uri="{FF2B5EF4-FFF2-40B4-BE49-F238E27FC236}">
                <a16:creationId xmlns:a16="http://schemas.microsoft.com/office/drawing/2014/main" id="{C5214374-EA41-4079-889D-E44E80B8E8E6}"/>
              </a:ext>
            </a:extLst>
          </p:cNvPr>
          <p:cNvGraphicFramePr>
            <a:graphicFrameLocks noChangeAspect="1"/>
          </p:cNvGraphicFramePr>
          <p:nvPr>
            <p:extLst>
              <p:ext uri="{D42A27DB-BD31-4B8C-83A1-F6EECF244321}">
                <p14:modId xmlns:p14="http://schemas.microsoft.com/office/powerpoint/2010/main" val="684403205"/>
              </p:ext>
            </p:extLst>
          </p:nvPr>
        </p:nvGraphicFramePr>
        <p:xfrm>
          <a:off x="5991810" y="4009173"/>
          <a:ext cx="3560574" cy="1796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3 Objeto">
            <a:extLst>
              <a:ext uri="{FF2B5EF4-FFF2-40B4-BE49-F238E27FC236}">
                <a16:creationId xmlns:a16="http://schemas.microsoft.com/office/drawing/2014/main" id="{C4A9EB0E-062E-4BFD-BAA5-45FB16EEAB79}"/>
              </a:ext>
            </a:extLst>
          </p:cNvPr>
          <p:cNvGraphicFramePr>
            <a:graphicFrameLocks noChangeAspect="1"/>
          </p:cNvGraphicFramePr>
          <p:nvPr>
            <p:extLst>
              <p:ext uri="{D42A27DB-BD31-4B8C-83A1-F6EECF244321}">
                <p14:modId xmlns:p14="http://schemas.microsoft.com/office/powerpoint/2010/main" val="1171930100"/>
              </p:ext>
            </p:extLst>
          </p:nvPr>
        </p:nvGraphicFramePr>
        <p:xfrm>
          <a:off x="8400256" y="4221088"/>
          <a:ext cx="3791744" cy="17206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3 Objeto">
            <a:extLst>
              <a:ext uri="{FF2B5EF4-FFF2-40B4-BE49-F238E27FC236}">
                <a16:creationId xmlns:a16="http://schemas.microsoft.com/office/drawing/2014/main" id="{B1586CF1-FEC1-4DAF-8443-20A6744CD4B7}"/>
              </a:ext>
            </a:extLst>
          </p:cNvPr>
          <p:cNvGraphicFramePr>
            <a:graphicFrameLocks noChangeAspect="1"/>
          </p:cNvGraphicFramePr>
          <p:nvPr>
            <p:extLst>
              <p:ext uri="{D42A27DB-BD31-4B8C-83A1-F6EECF244321}">
                <p14:modId xmlns:p14="http://schemas.microsoft.com/office/powerpoint/2010/main" val="1648672496"/>
              </p:ext>
            </p:extLst>
          </p:nvPr>
        </p:nvGraphicFramePr>
        <p:xfrm>
          <a:off x="854295" y="1124744"/>
          <a:ext cx="3124335" cy="3988511"/>
        </p:xfrm>
        <a:graphic>
          <a:graphicData uri="http://schemas.openxmlformats.org/drawingml/2006/chart">
            <c:chart xmlns:c="http://schemas.openxmlformats.org/drawingml/2006/chart" xmlns:r="http://schemas.openxmlformats.org/officeDocument/2006/relationships" r:id="rId6"/>
          </a:graphicData>
        </a:graphic>
      </p:graphicFrame>
      <p:sp>
        <p:nvSpPr>
          <p:cNvPr id="2" name="CuadroTexto 1">
            <a:extLst>
              <a:ext uri="{FF2B5EF4-FFF2-40B4-BE49-F238E27FC236}">
                <a16:creationId xmlns:a16="http://schemas.microsoft.com/office/drawing/2014/main" id="{CD990C79-C332-4739-B8E2-A09E48EC6DA3}"/>
              </a:ext>
            </a:extLst>
          </p:cNvPr>
          <p:cNvSpPr txBox="1"/>
          <p:nvPr/>
        </p:nvSpPr>
        <p:spPr>
          <a:xfrm>
            <a:off x="263352" y="1916832"/>
            <a:ext cx="478016" cy="338554"/>
          </a:xfrm>
          <a:prstGeom prst="rect">
            <a:avLst/>
          </a:prstGeom>
          <a:noFill/>
        </p:spPr>
        <p:txBody>
          <a:bodyPr wrap="none" rtlCol="0">
            <a:spAutoFit/>
          </a:bodyPr>
          <a:lstStyle/>
          <a:p>
            <a:r>
              <a:rPr lang="es-CO" sz="1600" dirty="0">
                <a:solidFill>
                  <a:srgbClr val="0070C0"/>
                </a:solidFill>
                <a:latin typeface="Century Gothic" panose="020B0502020202020204" pitchFamily="34" charset="0"/>
              </a:rPr>
              <a:t>VIS</a:t>
            </a:r>
          </a:p>
        </p:txBody>
      </p:sp>
      <p:graphicFrame>
        <p:nvGraphicFramePr>
          <p:cNvPr id="22" name="3 Objeto">
            <a:extLst>
              <a:ext uri="{FF2B5EF4-FFF2-40B4-BE49-F238E27FC236}">
                <a16:creationId xmlns:a16="http://schemas.microsoft.com/office/drawing/2014/main" id="{FFBB0ECD-38F0-4463-A31A-8A32595333A0}"/>
              </a:ext>
            </a:extLst>
          </p:cNvPr>
          <p:cNvGraphicFramePr>
            <a:graphicFrameLocks noChangeAspect="1"/>
          </p:cNvGraphicFramePr>
          <p:nvPr>
            <p:extLst>
              <p:ext uri="{D42A27DB-BD31-4B8C-83A1-F6EECF244321}">
                <p14:modId xmlns:p14="http://schemas.microsoft.com/office/powerpoint/2010/main" val="250781988"/>
              </p:ext>
            </p:extLst>
          </p:nvPr>
        </p:nvGraphicFramePr>
        <p:xfrm>
          <a:off x="867261" y="1508059"/>
          <a:ext cx="3124335" cy="4325900"/>
        </p:xfrm>
        <a:graphic>
          <a:graphicData uri="http://schemas.openxmlformats.org/drawingml/2006/chart">
            <c:chart xmlns:c="http://schemas.openxmlformats.org/drawingml/2006/chart" xmlns:r="http://schemas.openxmlformats.org/officeDocument/2006/relationships" r:id="rId7"/>
          </a:graphicData>
        </a:graphic>
      </p:graphicFrame>
      <p:sp>
        <p:nvSpPr>
          <p:cNvPr id="3" name="CuadroTexto 2">
            <a:extLst>
              <a:ext uri="{FF2B5EF4-FFF2-40B4-BE49-F238E27FC236}">
                <a16:creationId xmlns:a16="http://schemas.microsoft.com/office/drawing/2014/main" id="{7FCB954A-4DF7-4AAF-B155-264134371670}"/>
              </a:ext>
            </a:extLst>
          </p:cNvPr>
          <p:cNvSpPr txBox="1"/>
          <p:nvPr/>
        </p:nvSpPr>
        <p:spPr>
          <a:xfrm>
            <a:off x="229411" y="2727809"/>
            <a:ext cx="833883" cy="338554"/>
          </a:xfrm>
          <a:prstGeom prst="rect">
            <a:avLst/>
          </a:prstGeom>
          <a:noFill/>
        </p:spPr>
        <p:txBody>
          <a:bodyPr wrap="none" rtlCol="0">
            <a:spAutoFit/>
          </a:bodyPr>
          <a:lstStyle/>
          <a:p>
            <a:r>
              <a:rPr lang="es-CO" sz="1600" dirty="0">
                <a:solidFill>
                  <a:srgbClr val="0070C0"/>
                </a:solidFill>
                <a:latin typeface="Century Gothic" panose="020B0502020202020204" pitchFamily="34" charset="0"/>
              </a:rPr>
              <a:t>No-VIS</a:t>
            </a:r>
          </a:p>
        </p:txBody>
      </p:sp>
      <p:graphicFrame>
        <p:nvGraphicFramePr>
          <p:cNvPr id="23" name="3 Objeto">
            <a:extLst>
              <a:ext uri="{FF2B5EF4-FFF2-40B4-BE49-F238E27FC236}">
                <a16:creationId xmlns:a16="http://schemas.microsoft.com/office/drawing/2014/main" id="{ECB9AAF2-C202-4BD3-81CA-8A388D90C77E}"/>
              </a:ext>
            </a:extLst>
          </p:cNvPr>
          <p:cNvGraphicFramePr>
            <a:graphicFrameLocks noChangeAspect="1"/>
          </p:cNvGraphicFramePr>
          <p:nvPr>
            <p:extLst>
              <p:ext uri="{D42A27DB-BD31-4B8C-83A1-F6EECF244321}">
                <p14:modId xmlns:p14="http://schemas.microsoft.com/office/powerpoint/2010/main" val="2661889057"/>
              </p:ext>
            </p:extLst>
          </p:nvPr>
        </p:nvGraphicFramePr>
        <p:xfrm>
          <a:off x="61324" y="3647436"/>
          <a:ext cx="4032447" cy="1193527"/>
        </p:xfrm>
        <a:graphic>
          <a:graphicData uri="http://schemas.openxmlformats.org/drawingml/2006/chart">
            <c:chart xmlns:c="http://schemas.openxmlformats.org/drawingml/2006/chart" xmlns:r="http://schemas.openxmlformats.org/officeDocument/2006/relationships" r:id="rId8"/>
          </a:graphicData>
        </a:graphic>
      </p:graphicFrame>
      <p:sp>
        <p:nvSpPr>
          <p:cNvPr id="5" name="CuadroTexto 4">
            <a:extLst>
              <a:ext uri="{FF2B5EF4-FFF2-40B4-BE49-F238E27FC236}">
                <a16:creationId xmlns:a16="http://schemas.microsoft.com/office/drawing/2014/main" id="{A37C4551-A7B0-48CA-B1FD-317E8FBD0CC9}"/>
              </a:ext>
            </a:extLst>
          </p:cNvPr>
          <p:cNvSpPr txBox="1"/>
          <p:nvPr/>
        </p:nvSpPr>
        <p:spPr>
          <a:xfrm>
            <a:off x="73617" y="4077072"/>
            <a:ext cx="477767" cy="338554"/>
          </a:xfrm>
          <a:prstGeom prst="rect">
            <a:avLst/>
          </a:prstGeom>
          <a:noFill/>
        </p:spPr>
        <p:txBody>
          <a:bodyPr wrap="square" rtlCol="0">
            <a:spAutoFit/>
          </a:bodyPr>
          <a:lstStyle/>
          <a:p>
            <a:r>
              <a:rPr lang="es-CO" sz="1600" dirty="0">
                <a:solidFill>
                  <a:srgbClr val="0070C0"/>
                </a:solidFill>
                <a:latin typeface="Century Gothic" panose="020B0502020202020204" pitchFamily="34" charset="0"/>
              </a:rPr>
              <a:t>VIS</a:t>
            </a:r>
          </a:p>
        </p:txBody>
      </p:sp>
      <p:graphicFrame>
        <p:nvGraphicFramePr>
          <p:cNvPr id="24" name="3 Objeto">
            <a:extLst>
              <a:ext uri="{FF2B5EF4-FFF2-40B4-BE49-F238E27FC236}">
                <a16:creationId xmlns:a16="http://schemas.microsoft.com/office/drawing/2014/main" id="{7E562157-1E7F-45CF-9889-D745FF4EA0FB}"/>
              </a:ext>
            </a:extLst>
          </p:cNvPr>
          <p:cNvGraphicFramePr>
            <a:graphicFrameLocks noChangeAspect="1"/>
          </p:cNvGraphicFramePr>
          <p:nvPr>
            <p:extLst>
              <p:ext uri="{D42A27DB-BD31-4B8C-83A1-F6EECF244321}">
                <p14:modId xmlns:p14="http://schemas.microsoft.com/office/powerpoint/2010/main" val="3563404965"/>
              </p:ext>
            </p:extLst>
          </p:nvPr>
        </p:nvGraphicFramePr>
        <p:xfrm>
          <a:off x="47328" y="4616261"/>
          <a:ext cx="4003310" cy="1116995"/>
        </p:xfrm>
        <a:graphic>
          <a:graphicData uri="http://schemas.openxmlformats.org/drawingml/2006/chart">
            <c:chart xmlns:c="http://schemas.openxmlformats.org/drawingml/2006/chart" xmlns:r="http://schemas.openxmlformats.org/officeDocument/2006/relationships" r:id="rId9"/>
          </a:graphicData>
        </a:graphic>
      </p:graphicFrame>
      <p:sp>
        <p:nvSpPr>
          <p:cNvPr id="6" name="CuadroTexto 5">
            <a:extLst>
              <a:ext uri="{FF2B5EF4-FFF2-40B4-BE49-F238E27FC236}">
                <a16:creationId xmlns:a16="http://schemas.microsoft.com/office/drawing/2014/main" id="{F22E6835-25E8-410B-963D-8E851689D038}"/>
              </a:ext>
            </a:extLst>
          </p:cNvPr>
          <p:cNvSpPr txBox="1"/>
          <p:nvPr/>
        </p:nvSpPr>
        <p:spPr>
          <a:xfrm>
            <a:off x="-24680" y="4941168"/>
            <a:ext cx="914400" cy="338554"/>
          </a:xfrm>
          <a:prstGeom prst="rect">
            <a:avLst/>
          </a:prstGeom>
          <a:noFill/>
        </p:spPr>
        <p:txBody>
          <a:bodyPr wrap="square" rtlCol="0">
            <a:spAutoFit/>
          </a:bodyPr>
          <a:lstStyle/>
          <a:p>
            <a:r>
              <a:rPr lang="es-CO" sz="1600" dirty="0">
                <a:solidFill>
                  <a:srgbClr val="0070C0"/>
                </a:solidFill>
                <a:latin typeface="Century Gothic" panose="020B0502020202020204" pitchFamily="34" charset="0"/>
              </a:rPr>
              <a:t>No-VIS</a:t>
            </a:r>
          </a:p>
        </p:txBody>
      </p:sp>
      <p:graphicFrame>
        <p:nvGraphicFramePr>
          <p:cNvPr id="25" name="3 Objeto">
            <a:extLst>
              <a:ext uri="{FF2B5EF4-FFF2-40B4-BE49-F238E27FC236}">
                <a16:creationId xmlns:a16="http://schemas.microsoft.com/office/drawing/2014/main" id="{CC006F9E-75C7-40BB-B83C-8BD8432146DC}"/>
              </a:ext>
            </a:extLst>
          </p:cNvPr>
          <p:cNvGraphicFramePr>
            <a:graphicFrameLocks noChangeAspect="1"/>
          </p:cNvGraphicFramePr>
          <p:nvPr>
            <p:extLst>
              <p:ext uri="{D42A27DB-BD31-4B8C-83A1-F6EECF244321}">
                <p14:modId xmlns:p14="http://schemas.microsoft.com/office/powerpoint/2010/main" val="3416701084"/>
              </p:ext>
            </p:extLst>
          </p:nvPr>
        </p:nvGraphicFramePr>
        <p:xfrm>
          <a:off x="5996001" y="1628800"/>
          <a:ext cx="3124335" cy="7206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6" name="3 Objeto">
            <a:extLst>
              <a:ext uri="{FF2B5EF4-FFF2-40B4-BE49-F238E27FC236}">
                <a16:creationId xmlns:a16="http://schemas.microsoft.com/office/drawing/2014/main" id="{5DEA8B0F-CC4C-4B2E-9228-E0573CC5A8DE}"/>
              </a:ext>
            </a:extLst>
          </p:cNvPr>
          <p:cNvGraphicFramePr>
            <a:graphicFrameLocks noChangeAspect="1"/>
          </p:cNvGraphicFramePr>
          <p:nvPr>
            <p:extLst>
              <p:ext uri="{D42A27DB-BD31-4B8C-83A1-F6EECF244321}">
                <p14:modId xmlns:p14="http://schemas.microsoft.com/office/powerpoint/2010/main" val="3809463745"/>
              </p:ext>
            </p:extLst>
          </p:nvPr>
        </p:nvGraphicFramePr>
        <p:xfrm>
          <a:off x="6096000" y="2564904"/>
          <a:ext cx="3124335" cy="648072"/>
        </p:xfrm>
        <a:graphic>
          <a:graphicData uri="http://schemas.openxmlformats.org/drawingml/2006/chart">
            <c:chart xmlns:c="http://schemas.openxmlformats.org/drawingml/2006/chart" xmlns:r="http://schemas.openxmlformats.org/officeDocument/2006/relationships" r:id="rId11"/>
          </a:graphicData>
        </a:graphic>
      </p:graphicFrame>
      <p:sp>
        <p:nvSpPr>
          <p:cNvPr id="7" name="Rectángulo 6">
            <a:extLst>
              <a:ext uri="{FF2B5EF4-FFF2-40B4-BE49-F238E27FC236}">
                <a16:creationId xmlns:a16="http://schemas.microsoft.com/office/drawing/2014/main" id="{ECB7C2E3-6FDE-4F98-9D77-3E0E0C298622}"/>
              </a:ext>
            </a:extLst>
          </p:cNvPr>
          <p:cNvSpPr/>
          <p:nvPr/>
        </p:nvSpPr>
        <p:spPr>
          <a:xfrm>
            <a:off x="5663952" y="1844824"/>
            <a:ext cx="478016" cy="338554"/>
          </a:xfrm>
          <a:prstGeom prst="rect">
            <a:avLst/>
          </a:prstGeom>
        </p:spPr>
        <p:txBody>
          <a:bodyPr wrap="none">
            <a:spAutoFit/>
          </a:bodyPr>
          <a:lstStyle/>
          <a:p>
            <a:r>
              <a:rPr lang="es-CO" sz="1600" dirty="0">
                <a:solidFill>
                  <a:srgbClr val="0070C0"/>
                </a:solidFill>
                <a:latin typeface="Century Gothic" panose="020B0502020202020204" pitchFamily="34" charset="0"/>
              </a:rPr>
              <a:t>VIS</a:t>
            </a:r>
          </a:p>
        </p:txBody>
      </p:sp>
      <p:sp>
        <p:nvSpPr>
          <p:cNvPr id="10" name="CuadroTexto 9">
            <a:extLst>
              <a:ext uri="{FF2B5EF4-FFF2-40B4-BE49-F238E27FC236}">
                <a16:creationId xmlns:a16="http://schemas.microsoft.com/office/drawing/2014/main" id="{DD4CE846-361F-43C1-8CE3-94D871FBDA7E}"/>
              </a:ext>
            </a:extLst>
          </p:cNvPr>
          <p:cNvSpPr txBox="1"/>
          <p:nvPr/>
        </p:nvSpPr>
        <p:spPr>
          <a:xfrm>
            <a:off x="5519936" y="2780928"/>
            <a:ext cx="833883" cy="338554"/>
          </a:xfrm>
          <a:prstGeom prst="rect">
            <a:avLst/>
          </a:prstGeom>
          <a:noFill/>
        </p:spPr>
        <p:txBody>
          <a:bodyPr wrap="none" rtlCol="0">
            <a:spAutoFit/>
          </a:bodyPr>
          <a:lstStyle/>
          <a:p>
            <a:r>
              <a:rPr lang="es-CO" sz="1600" dirty="0">
                <a:solidFill>
                  <a:srgbClr val="0070C0"/>
                </a:solidFill>
                <a:latin typeface="Century Gothic" panose="020B0502020202020204" pitchFamily="34" charset="0"/>
              </a:rPr>
              <a:t>No-VIS</a:t>
            </a:r>
          </a:p>
        </p:txBody>
      </p:sp>
    </p:spTree>
    <p:extLst>
      <p:ext uri="{BB962C8B-B14F-4D97-AF65-F5344CB8AC3E}">
        <p14:creationId xmlns:p14="http://schemas.microsoft.com/office/powerpoint/2010/main" val="296413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DDC34A7F-B95F-47C9-8EA6-1D7411CFE95F}"/>
              </a:ext>
            </a:extLst>
          </p:cNvPr>
          <p:cNvSpPr>
            <a:spLocks noGrp="1"/>
          </p:cNvSpPr>
          <p:nvPr>
            <p:ph type="body" idx="13"/>
          </p:nvPr>
        </p:nvSpPr>
        <p:spPr/>
        <p:txBody>
          <a:bodyPr/>
          <a:lstStyle/>
          <a:p>
            <a:endParaRPr lang="es-CO"/>
          </a:p>
        </p:txBody>
      </p:sp>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13</a:t>
            </a:fld>
            <a:endParaRPr lang="es-CO" dirty="0"/>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188640"/>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IV.  Realidad vs Expectativa</a:t>
            </a:r>
          </a:p>
        </p:txBody>
      </p:sp>
      <p:graphicFrame>
        <p:nvGraphicFramePr>
          <p:cNvPr id="12" name="7 Gráfico">
            <a:extLst>
              <a:ext uri="{FF2B5EF4-FFF2-40B4-BE49-F238E27FC236}">
                <a16:creationId xmlns:a16="http://schemas.microsoft.com/office/drawing/2014/main" id="{6BD19F99-81ED-4C48-A182-FDB43581C8A4}"/>
              </a:ext>
            </a:extLst>
          </p:cNvPr>
          <p:cNvGraphicFramePr>
            <a:graphicFrameLocks/>
          </p:cNvGraphicFramePr>
          <p:nvPr>
            <p:extLst>
              <p:ext uri="{D42A27DB-BD31-4B8C-83A1-F6EECF244321}">
                <p14:modId xmlns:p14="http://schemas.microsoft.com/office/powerpoint/2010/main" val="4186713807"/>
              </p:ext>
            </p:extLst>
          </p:nvPr>
        </p:nvGraphicFramePr>
        <p:xfrm>
          <a:off x="551384" y="908720"/>
          <a:ext cx="6615807"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a:extLst>
              <a:ext uri="{FF2B5EF4-FFF2-40B4-BE49-F238E27FC236}">
                <a16:creationId xmlns:a16="http://schemas.microsoft.com/office/drawing/2014/main" id="{B2CE3CD8-0C1E-4068-89D5-945C6F6863A8}"/>
              </a:ext>
            </a:extLst>
          </p:cNvPr>
          <p:cNvSpPr txBox="1">
            <a:spLocks noChangeArrowheads="1"/>
          </p:cNvSpPr>
          <p:nvPr/>
        </p:nvSpPr>
        <p:spPr>
          <a:xfrm>
            <a:off x="7608168" y="1412776"/>
            <a:ext cx="3888432" cy="415251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pPr>
              <a:lnSpc>
                <a:spcPct val="150000"/>
              </a:lnSpc>
            </a:pPr>
            <a:r>
              <a:rPr lang="es-ES" b="1" dirty="0">
                <a:solidFill>
                  <a:schemeClr val="tx1"/>
                </a:solidFill>
              </a:rPr>
              <a:t>Cuando se compara lo que buscaba frente a los que adquirió desde el 2010 el mayor sacrificio ha sido en el área de la vivienda, pero la intensidad de esta variable se ha reducido en los últimos dos años.</a:t>
            </a:r>
          </a:p>
        </p:txBody>
      </p:sp>
    </p:spTree>
    <p:extLst>
      <p:ext uri="{BB962C8B-B14F-4D97-AF65-F5344CB8AC3E}">
        <p14:creationId xmlns:p14="http://schemas.microsoft.com/office/powerpoint/2010/main" val="54401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3" y="1484784"/>
            <a:ext cx="560863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5">
            <a:extLst>
              <a:ext uri="{FF2B5EF4-FFF2-40B4-BE49-F238E27FC236}">
                <a16:creationId xmlns:a16="http://schemas.microsoft.com/office/drawing/2014/main" id="{55D261E9-F63C-4697-966B-78F3141DD443}"/>
              </a:ext>
            </a:extLst>
          </p:cNvPr>
          <p:cNvSpPr>
            <a:spLocks noGrp="1"/>
          </p:cNvSpPr>
          <p:nvPr>
            <p:ph type="title"/>
          </p:nvPr>
        </p:nvSpPr>
        <p:spPr>
          <a:xfrm>
            <a:off x="883374" y="537942"/>
            <a:ext cx="10515600" cy="439207"/>
          </a:xfrm>
        </p:spPr>
        <p:txBody>
          <a:bodyPr>
            <a:normAutofit fontScale="90000"/>
          </a:bodyPr>
          <a:lstStyle/>
          <a:p>
            <a:r>
              <a:rPr lang="es-CO" sz="2800" b="1" dirty="0">
                <a:cs typeface="Arial" panose="020B0604020202020204" pitchFamily="34" charset="0"/>
              </a:rPr>
              <a:t>     V.  Mi Casa Ya.  Política eficaz</a:t>
            </a:r>
            <a:br>
              <a:rPr lang="es-CO" sz="2800" b="1" dirty="0">
                <a:cs typeface="Arial" panose="020B0604020202020204" pitchFamily="34" charset="0"/>
              </a:rPr>
            </a:br>
            <a:br>
              <a:rPr lang="es-CO" sz="2800" b="1" dirty="0">
                <a:cs typeface="Arial" panose="020B0604020202020204" pitchFamily="34" charset="0"/>
              </a:rPr>
            </a:br>
            <a:r>
              <a:rPr lang="es-CO" sz="2800" b="1" dirty="0">
                <a:cs typeface="Arial" panose="020B0604020202020204" pitchFamily="34" charset="0"/>
              </a:rPr>
              <a:t> </a:t>
            </a:r>
            <a:endParaRPr lang="es-CO" sz="2700" b="1" dirty="0">
              <a:solidFill>
                <a:srgbClr val="00B0F0"/>
              </a:solidFill>
              <a:latin typeface="Century Gothic" panose="020B0502020202020204" pitchFamily="34" charset="0"/>
              <a:cs typeface="Arial" panose="020B0604020202020204" pitchFamily="34" charset="0"/>
            </a:endParaRPr>
          </a:p>
        </p:txBody>
      </p:sp>
      <p:sp>
        <p:nvSpPr>
          <p:cNvPr id="9" name="Marcador de número de diapositiva 8">
            <a:extLst>
              <a:ext uri="{FF2B5EF4-FFF2-40B4-BE49-F238E27FC236}">
                <a16:creationId xmlns:a16="http://schemas.microsoft.com/office/drawing/2014/main" id="{6CFDB57F-790A-40A8-BFF5-2388073A862D}"/>
              </a:ext>
            </a:extLst>
          </p:cNvPr>
          <p:cNvSpPr>
            <a:spLocks noGrp="1"/>
          </p:cNvSpPr>
          <p:nvPr>
            <p:ph type="sldNum" sz="quarter" idx="15"/>
          </p:nvPr>
        </p:nvSpPr>
        <p:spPr/>
        <p:txBody>
          <a:bodyPr/>
          <a:lstStyle/>
          <a:p>
            <a:fld id="{F0435405-E842-48C1-A8E6-0A4AFD04C33F}" type="slidenum">
              <a:rPr lang="es-CO" smtClean="0"/>
              <a:pPr/>
              <a:t>14</a:t>
            </a:fld>
            <a:endParaRPr lang="es-CO" dirty="0"/>
          </a:p>
        </p:txBody>
      </p:sp>
      <p:sp>
        <p:nvSpPr>
          <p:cNvPr id="7" name="6 Rectángulo"/>
          <p:cNvSpPr/>
          <p:nvPr/>
        </p:nvSpPr>
        <p:spPr>
          <a:xfrm>
            <a:off x="357980" y="6204290"/>
            <a:ext cx="11009309" cy="461665"/>
          </a:xfrm>
          <a:prstGeom prst="rect">
            <a:avLst/>
          </a:prstGeom>
        </p:spPr>
        <p:txBody>
          <a:bodyPr wrap="square">
            <a:spAutoFit/>
          </a:bodyPr>
          <a:lstStyle/>
          <a:p>
            <a:r>
              <a:rPr lang="es-CO" sz="1200" dirty="0">
                <a:solidFill>
                  <a:srgbClr val="002060"/>
                </a:solidFill>
                <a:latin typeface="Century Gothic" panose="020B0502020202020204" pitchFamily="34" charset="0"/>
              </a:rPr>
              <a:t>Incluye Bogotá, Medellin, Cali, Barranquilla, Cartagena, Santa Marta y Villavicencio con municipios aledaños y áreas Metropolitanas. </a:t>
            </a:r>
          </a:p>
          <a:p>
            <a:r>
              <a:rPr lang="es-CO" sz="1200" dirty="0">
                <a:solidFill>
                  <a:srgbClr val="002060"/>
                </a:solidFill>
                <a:latin typeface="Century Gothic" panose="020B0502020202020204" pitchFamily="34" charset="0"/>
              </a:rPr>
              <a:t>Excluye Bucaramanga  y  </a:t>
            </a:r>
            <a:r>
              <a:rPr lang="es-CO" sz="1200" dirty="0" err="1">
                <a:solidFill>
                  <a:srgbClr val="002060"/>
                </a:solidFill>
                <a:latin typeface="Century Gothic" panose="020B0502020202020204" pitchFamily="34" charset="0"/>
              </a:rPr>
              <a:t>Campestre.Deflactado</a:t>
            </a:r>
            <a:r>
              <a:rPr lang="es-CO" sz="1200" dirty="0">
                <a:solidFill>
                  <a:srgbClr val="002060"/>
                </a:solidFill>
                <a:latin typeface="Century Gothic" panose="020B0502020202020204" pitchFamily="34" charset="0"/>
              </a:rPr>
              <a:t> por IPC Nacional</a:t>
            </a:r>
          </a:p>
        </p:txBody>
      </p:sp>
      <p:sp>
        <p:nvSpPr>
          <p:cNvPr id="8" name="7 CuadroTexto"/>
          <p:cNvSpPr txBox="1"/>
          <p:nvPr/>
        </p:nvSpPr>
        <p:spPr>
          <a:xfrm>
            <a:off x="6023991" y="6454001"/>
            <a:ext cx="2743199" cy="276999"/>
          </a:xfrm>
          <a:prstGeom prst="rect">
            <a:avLst/>
          </a:prstGeom>
          <a:noFill/>
        </p:spPr>
        <p:txBody>
          <a:bodyPr wrap="square" rtlCol="0">
            <a:spAutoFit/>
          </a:bodyPr>
          <a:lstStyle/>
          <a:p>
            <a:r>
              <a:rPr lang="es-CO" sz="1200" b="1" dirty="0">
                <a:solidFill>
                  <a:srgbClr val="002060"/>
                </a:solidFill>
                <a:latin typeface="Century Gothic" panose="020B0502020202020204" pitchFamily="34" charset="0"/>
              </a:rPr>
              <a:t>Fuente: La Galería Inmobiliaria</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654" y="1520668"/>
            <a:ext cx="5608638" cy="399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0888712" y="2804953"/>
            <a:ext cx="1020524" cy="646331"/>
          </a:xfrm>
          <a:prstGeom prst="rect">
            <a:avLst/>
          </a:prstGeom>
          <a:noFill/>
        </p:spPr>
        <p:txBody>
          <a:bodyPr wrap="square" rtlCol="0">
            <a:spAutoFit/>
          </a:bodyPr>
          <a:lstStyle/>
          <a:p>
            <a:pPr algn="ctr"/>
            <a:r>
              <a:rPr lang="es-CO" b="1" dirty="0"/>
              <a:t>2017</a:t>
            </a:r>
          </a:p>
          <a:p>
            <a:r>
              <a:rPr lang="es-CO" b="1" dirty="0">
                <a:solidFill>
                  <a:srgbClr val="FF0000"/>
                </a:solidFill>
              </a:rPr>
              <a:t>    </a:t>
            </a:r>
            <a:r>
              <a:rPr lang="es-CO" b="1" dirty="0"/>
              <a:t>2,2%</a:t>
            </a:r>
          </a:p>
        </p:txBody>
      </p:sp>
      <p:sp>
        <p:nvSpPr>
          <p:cNvPr id="10" name="9 Elipse"/>
          <p:cNvSpPr/>
          <p:nvPr/>
        </p:nvSpPr>
        <p:spPr>
          <a:xfrm>
            <a:off x="10888712" y="2810054"/>
            <a:ext cx="935397" cy="641230"/>
          </a:xfrm>
          <a:prstGeom prst="ellipse">
            <a:avLst/>
          </a:prstGeom>
          <a:no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CuadroTexto"/>
          <p:cNvSpPr txBox="1"/>
          <p:nvPr/>
        </p:nvSpPr>
        <p:spPr>
          <a:xfrm>
            <a:off x="4926611" y="2813648"/>
            <a:ext cx="1020524" cy="646331"/>
          </a:xfrm>
          <a:prstGeom prst="rect">
            <a:avLst/>
          </a:prstGeom>
          <a:noFill/>
        </p:spPr>
        <p:txBody>
          <a:bodyPr wrap="square" rtlCol="0">
            <a:spAutoFit/>
          </a:bodyPr>
          <a:lstStyle/>
          <a:p>
            <a:pPr algn="ctr"/>
            <a:r>
              <a:rPr lang="es-CO" b="1" dirty="0"/>
              <a:t>2017</a:t>
            </a:r>
          </a:p>
          <a:p>
            <a:r>
              <a:rPr lang="es-CO" b="1" dirty="0">
                <a:solidFill>
                  <a:srgbClr val="FF0000"/>
                </a:solidFill>
              </a:rPr>
              <a:t>    </a:t>
            </a:r>
            <a:r>
              <a:rPr lang="es-CO" b="1" dirty="0"/>
              <a:t>6,5%</a:t>
            </a:r>
          </a:p>
        </p:txBody>
      </p:sp>
      <p:sp>
        <p:nvSpPr>
          <p:cNvPr id="27" name="26 Elipse"/>
          <p:cNvSpPr/>
          <p:nvPr/>
        </p:nvSpPr>
        <p:spPr>
          <a:xfrm>
            <a:off x="4969175" y="2813648"/>
            <a:ext cx="935397" cy="641230"/>
          </a:xfrm>
          <a:prstGeom prst="ellipse">
            <a:avLst/>
          </a:prstGeom>
          <a:no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71" y="2060848"/>
            <a:ext cx="21050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ítulo 5">
            <a:extLst>
              <a:ext uri="{FF2B5EF4-FFF2-40B4-BE49-F238E27FC236}">
                <a16:creationId xmlns:a16="http://schemas.microsoft.com/office/drawing/2014/main" id="{5066F612-94D3-465E-A4E5-6D02CC3D5F6D}"/>
              </a:ext>
            </a:extLst>
          </p:cNvPr>
          <p:cNvSpPr txBox="1">
            <a:spLocks/>
          </p:cNvSpPr>
          <p:nvPr/>
        </p:nvSpPr>
        <p:spPr>
          <a:xfrm>
            <a:off x="646772" y="653710"/>
            <a:ext cx="10561796" cy="5099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rgbClr val="00B0F0"/>
                </a:solidFill>
                <a:latin typeface="Century Gothic" panose="020B0502020202020204" pitchFamily="34" charset="0"/>
                <a:ea typeface="+mj-ea"/>
                <a:cs typeface="+mj-cs"/>
              </a:defRPr>
            </a:lvl1pPr>
          </a:lstStyle>
          <a:p>
            <a:r>
              <a:rPr lang="es-CO" sz="1800" b="1" dirty="0">
                <a:cs typeface="Arial" panose="020B0604020202020204" pitchFamily="34" charset="0"/>
              </a:rPr>
              <a:t>     </a:t>
            </a:r>
            <a:br>
              <a:rPr lang="es-CO" sz="1800" b="1" dirty="0">
                <a:cs typeface="Arial" panose="020B0604020202020204" pitchFamily="34" charset="0"/>
              </a:rPr>
            </a:br>
            <a:br>
              <a:rPr lang="es-CO" sz="1800" b="1" dirty="0">
                <a:cs typeface="Arial" panose="020B0604020202020204" pitchFamily="34" charset="0"/>
              </a:rPr>
            </a:br>
            <a:r>
              <a:rPr lang="es-CO" sz="1800" b="1" dirty="0">
                <a:solidFill>
                  <a:srgbClr val="002060"/>
                </a:solidFill>
                <a:cs typeface="Arial" panose="020B0604020202020204" pitchFamily="34" charset="0"/>
              </a:rPr>
              <a:t>Evolución de las Ventas Nacional VIS Excluyendo VIP </a:t>
            </a:r>
            <a:br>
              <a:rPr lang="es-CO" sz="1800" b="1" dirty="0">
                <a:solidFill>
                  <a:srgbClr val="002060"/>
                </a:solidFill>
                <a:cs typeface="Arial" panose="020B0604020202020204" pitchFamily="34" charset="0"/>
              </a:rPr>
            </a:br>
            <a:r>
              <a:rPr lang="es-CO" sz="1800" b="1" dirty="0">
                <a:solidFill>
                  <a:srgbClr val="002060"/>
                </a:solidFill>
                <a:cs typeface="Arial" panose="020B0604020202020204" pitchFamily="34" charset="0"/>
              </a:rPr>
              <a:t>(Acumulado Últimos 12 meses)</a:t>
            </a:r>
          </a:p>
        </p:txBody>
      </p:sp>
    </p:spTree>
    <p:extLst>
      <p:ext uri="{BB962C8B-B14F-4D97-AF65-F5344CB8AC3E}">
        <p14:creationId xmlns:p14="http://schemas.microsoft.com/office/powerpoint/2010/main" val="18831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pie de página"/>
          <p:cNvSpPr txBox="1">
            <a:spLocks/>
          </p:cNvSpPr>
          <p:nvPr/>
        </p:nvSpPr>
        <p:spPr>
          <a:xfrm>
            <a:off x="1991544" y="5831552"/>
            <a:ext cx="2895600" cy="135731"/>
          </a:xfrm>
          <a:prstGeom prst="rect">
            <a:avLst/>
          </a:prstGeom>
        </p:spPr>
        <p:txBody>
          <a:bodyPr vert="horz" lIns="68580" tIns="34290" rIns="68580" bIns="34290" rtlCol="0" anchor="ctr"/>
          <a:lstStyle>
            <a:defPPr>
              <a:defRPr lang="es-CO"/>
            </a:defPPr>
            <a:lvl1pPr marL="0" algn="l" defTabSz="914400" rtl="0" eaLnBrk="1" fontAlgn="auto" latinLnBrk="0" hangingPunct="1">
              <a:spcBef>
                <a:spcPts val="0"/>
              </a:spcBef>
              <a:spcAft>
                <a:spcPts val="0"/>
              </a:spcAft>
              <a:defRPr sz="10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750" dirty="0">
                <a:solidFill>
                  <a:prstClr val="white"/>
                </a:solidFill>
              </a:rPr>
              <a:t>Synapsis 2014</a:t>
            </a:r>
          </a:p>
        </p:txBody>
      </p:sp>
      <p:sp>
        <p:nvSpPr>
          <p:cNvPr id="8" name="Rectangle 2"/>
          <p:cNvSpPr txBox="1">
            <a:spLocks noChangeArrowheads="1"/>
          </p:cNvSpPr>
          <p:nvPr/>
        </p:nvSpPr>
        <p:spPr>
          <a:xfrm>
            <a:off x="695400" y="260648"/>
            <a:ext cx="6816433" cy="399584"/>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t> Por qué desde el punto de vista de la demanda ? </a:t>
            </a:r>
            <a:endParaRPr lang="es-ES" b="1" dirty="0">
              <a:solidFill>
                <a:srgbClr val="FF0000"/>
              </a:solidFill>
            </a:endParaRPr>
          </a:p>
        </p:txBody>
      </p:sp>
      <p:sp>
        <p:nvSpPr>
          <p:cNvPr id="3" name="Marcador de número de diapositiva 2">
            <a:extLst>
              <a:ext uri="{FF2B5EF4-FFF2-40B4-BE49-F238E27FC236}">
                <a16:creationId xmlns:a16="http://schemas.microsoft.com/office/drawing/2014/main" id="{E499095E-06E0-4165-A22D-00359BDB73A9}"/>
              </a:ext>
            </a:extLst>
          </p:cNvPr>
          <p:cNvSpPr>
            <a:spLocks noGrp="1"/>
          </p:cNvSpPr>
          <p:nvPr>
            <p:ph type="sldNum" sz="quarter" idx="15"/>
          </p:nvPr>
        </p:nvSpPr>
        <p:spPr/>
        <p:txBody>
          <a:bodyPr/>
          <a:lstStyle/>
          <a:p>
            <a:fld id="{D57F1E4F-1CFF-5643-939E-217C01CDF565}" type="slidenum">
              <a:rPr lang="en-US" smtClean="0"/>
              <a:pPr/>
              <a:t>15</a:t>
            </a:fld>
            <a:endParaRPr lang="en-US" dirty="0"/>
          </a:p>
        </p:txBody>
      </p:sp>
      <p:sp>
        <p:nvSpPr>
          <p:cNvPr id="14" name="Rectangle 2">
            <a:extLst>
              <a:ext uri="{FF2B5EF4-FFF2-40B4-BE49-F238E27FC236}">
                <a16:creationId xmlns:a16="http://schemas.microsoft.com/office/drawing/2014/main" id="{87E6DB65-206D-456B-A019-69C2558F038A}"/>
              </a:ext>
            </a:extLst>
          </p:cNvPr>
          <p:cNvSpPr txBox="1">
            <a:spLocks noChangeArrowheads="1"/>
          </p:cNvSpPr>
          <p:nvPr/>
        </p:nvSpPr>
        <p:spPr>
          <a:xfrm>
            <a:off x="767408" y="890717"/>
            <a:ext cx="4824536"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chemeClr val="tx1"/>
                </a:solidFill>
              </a:rPr>
              <a:t>1.  </a:t>
            </a:r>
            <a:r>
              <a:rPr lang="es-ES" b="1" dirty="0">
                <a:solidFill>
                  <a:srgbClr val="000066"/>
                </a:solidFill>
              </a:rPr>
              <a:t>Se reducen Ingresos Familiares</a:t>
            </a:r>
          </a:p>
        </p:txBody>
      </p:sp>
      <p:sp>
        <p:nvSpPr>
          <p:cNvPr id="20" name="Rectangle 2">
            <a:extLst>
              <a:ext uri="{FF2B5EF4-FFF2-40B4-BE49-F238E27FC236}">
                <a16:creationId xmlns:a16="http://schemas.microsoft.com/office/drawing/2014/main" id="{830FFB16-38F2-494C-8CFA-CB02B5B7D282}"/>
              </a:ext>
            </a:extLst>
          </p:cNvPr>
          <p:cNvSpPr txBox="1">
            <a:spLocks noChangeArrowheads="1"/>
          </p:cNvSpPr>
          <p:nvPr/>
        </p:nvSpPr>
        <p:spPr>
          <a:xfrm>
            <a:off x="6240016" y="836712"/>
            <a:ext cx="5544616"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chemeClr val="tx1"/>
                </a:solidFill>
              </a:rPr>
              <a:t>2.  </a:t>
            </a:r>
            <a:r>
              <a:rPr lang="es-ES" sz="1800" b="1" dirty="0">
                <a:solidFill>
                  <a:srgbClr val="000066"/>
                </a:solidFill>
              </a:rPr>
              <a:t>Se aumentan los plazos de la cuota inicial. </a:t>
            </a:r>
          </a:p>
        </p:txBody>
      </p:sp>
      <p:sp>
        <p:nvSpPr>
          <p:cNvPr id="21" name="Rectangle 2">
            <a:extLst>
              <a:ext uri="{FF2B5EF4-FFF2-40B4-BE49-F238E27FC236}">
                <a16:creationId xmlns:a16="http://schemas.microsoft.com/office/drawing/2014/main" id="{9CDF0272-F0DA-408C-B03A-9BE547EF557E}"/>
              </a:ext>
            </a:extLst>
          </p:cNvPr>
          <p:cNvSpPr txBox="1">
            <a:spLocks noChangeArrowheads="1"/>
          </p:cNvSpPr>
          <p:nvPr/>
        </p:nvSpPr>
        <p:spPr>
          <a:xfrm>
            <a:off x="775048" y="3789040"/>
            <a:ext cx="5328592"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3.  </a:t>
            </a:r>
            <a:r>
              <a:rPr lang="es-ES" sz="1800" b="1" dirty="0">
                <a:solidFill>
                  <a:srgbClr val="000066"/>
                </a:solidFill>
              </a:rPr>
              <a:t>Se aumenta el plazo del crédito</a:t>
            </a:r>
          </a:p>
        </p:txBody>
      </p:sp>
      <p:sp>
        <p:nvSpPr>
          <p:cNvPr id="22" name="Rectangle 2">
            <a:extLst>
              <a:ext uri="{FF2B5EF4-FFF2-40B4-BE49-F238E27FC236}">
                <a16:creationId xmlns:a16="http://schemas.microsoft.com/office/drawing/2014/main" id="{ED454D77-6F29-448B-B563-6CD5E94F2143}"/>
              </a:ext>
            </a:extLst>
          </p:cNvPr>
          <p:cNvSpPr txBox="1">
            <a:spLocks noChangeArrowheads="1"/>
          </p:cNvSpPr>
          <p:nvPr/>
        </p:nvSpPr>
        <p:spPr>
          <a:xfrm>
            <a:off x="6206421" y="3429000"/>
            <a:ext cx="5328592"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0066"/>
                </a:solidFill>
              </a:rPr>
              <a:t>4.  </a:t>
            </a:r>
            <a:r>
              <a:rPr lang="es-ES" sz="1800" b="1" dirty="0">
                <a:solidFill>
                  <a:srgbClr val="000066"/>
                </a:solidFill>
              </a:rPr>
              <a:t>Se aumentan los % Financiación</a:t>
            </a:r>
          </a:p>
        </p:txBody>
      </p:sp>
      <p:graphicFrame>
        <p:nvGraphicFramePr>
          <p:cNvPr id="25" name="Gráfico 24">
            <a:extLst>
              <a:ext uri="{FF2B5EF4-FFF2-40B4-BE49-F238E27FC236}">
                <a16:creationId xmlns:a16="http://schemas.microsoft.com/office/drawing/2014/main" id="{D5EBC34E-9B7E-44D5-B57A-EF5B8ED8A125}"/>
              </a:ext>
            </a:extLst>
          </p:cNvPr>
          <p:cNvGraphicFramePr>
            <a:graphicFrameLocks/>
          </p:cNvGraphicFramePr>
          <p:nvPr>
            <p:extLst/>
          </p:nvPr>
        </p:nvGraphicFramePr>
        <p:xfrm>
          <a:off x="6456040" y="1287273"/>
          <a:ext cx="5184576" cy="2069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108">
            <a:extLst>
              <a:ext uri="{FF2B5EF4-FFF2-40B4-BE49-F238E27FC236}">
                <a16:creationId xmlns:a16="http://schemas.microsoft.com/office/drawing/2014/main" id="{4B68B656-2628-41C8-A216-B8C4A4A9A668}"/>
              </a:ext>
            </a:extLst>
          </p:cNvPr>
          <p:cNvGraphicFramePr>
            <a:graphicFrameLocks noChangeAspect="1"/>
          </p:cNvGraphicFramePr>
          <p:nvPr>
            <p:extLst/>
          </p:nvPr>
        </p:nvGraphicFramePr>
        <p:xfrm>
          <a:off x="1325600" y="-963488"/>
          <a:ext cx="4404779" cy="5001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a:extLst>
              <a:ext uri="{FF2B5EF4-FFF2-40B4-BE49-F238E27FC236}">
                <a16:creationId xmlns:a16="http://schemas.microsoft.com/office/drawing/2014/main" id="{00000000-0008-0000-0000-000016000000}"/>
              </a:ext>
            </a:extLst>
          </p:cNvPr>
          <p:cNvGraphicFramePr>
            <a:graphicFrameLocks/>
          </p:cNvGraphicFramePr>
          <p:nvPr>
            <p:extLst/>
          </p:nvPr>
        </p:nvGraphicFramePr>
        <p:xfrm>
          <a:off x="6494709" y="3688929"/>
          <a:ext cx="5040303" cy="2548383"/>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n 1">
            <a:extLst>
              <a:ext uri="{FF2B5EF4-FFF2-40B4-BE49-F238E27FC236}">
                <a16:creationId xmlns:a16="http://schemas.microsoft.com/office/drawing/2014/main" id="{B97D9768-B8A5-4C57-BD5D-2A60E55D263A}"/>
              </a:ext>
            </a:extLst>
          </p:cNvPr>
          <p:cNvPicPr>
            <a:picLocks noChangeAspect="1"/>
          </p:cNvPicPr>
          <p:nvPr/>
        </p:nvPicPr>
        <p:blipFill>
          <a:blip r:embed="rId6"/>
          <a:stretch>
            <a:fillRect/>
          </a:stretch>
        </p:blipFill>
        <p:spPr>
          <a:xfrm>
            <a:off x="767408" y="4564732"/>
            <a:ext cx="5328592" cy="952500"/>
          </a:xfrm>
          <a:prstGeom prst="rect">
            <a:avLst/>
          </a:prstGeom>
        </p:spPr>
      </p:pic>
    </p:spTree>
    <p:extLst>
      <p:ext uri="{BB962C8B-B14F-4D97-AF65-F5344CB8AC3E}">
        <p14:creationId xmlns:p14="http://schemas.microsoft.com/office/powerpoint/2010/main" val="10278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pie de página"/>
          <p:cNvSpPr txBox="1">
            <a:spLocks/>
          </p:cNvSpPr>
          <p:nvPr/>
        </p:nvSpPr>
        <p:spPr>
          <a:xfrm>
            <a:off x="1991544" y="5831552"/>
            <a:ext cx="2895600" cy="135731"/>
          </a:xfrm>
          <a:prstGeom prst="rect">
            <a:avLst/>
          </a:prstGeom>
        </p:spPr>
        <p:txBody>
          <a:bodyPr vert="horz" lIns="68580" tIns="34290" rIns="68580" bIns="34290" rtlCol="0" anchor="ctr"/>
          <a:lstStyle>
            <a:defPPr>
              <a:defRPr lang="es-CO"/>
            </a:defPPr>
            <a:lvl1pPr marL="0" algn="l" defTabSz="914400" rtl="0" eaLnBrk="1" fontAlgn="auto" latinLnBrk="0" hangingPunct="1">
              <a:spcBef>
                <a:spcPts val="0"/>
              </a:spcBef>
              <a:spcAft>
                <a:spcPts val="0"/>
              </a:spcAft>
              <a:defRPr sz="10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750" dirty="0">
                <a:solidFill>
                  <a:prstClr val="white"/>
                </a:solidFill>
              </a:rPr>
              <a:t>Synapsis 2014</a:t>
            </a:r>
          </a:p>
        </p:txBody>
      </p:sp>
      <p:sp>
        <p:nvSpPr>
          <p:cNvPr id="8" name="Rectangle 2"/>
          <p:cNvSpPr txBox="1">
            <a:spLocks noChangeArrowheads="1"/>
          </p:cNvSpPr>
          <p:nvPr/>
        </p:nvSpPr>
        <p:spPr>
          <a:xfrm>
            <a:off x="695400" y="260648"/>
            <a:ext cx="6816433" cy="399584"/>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t> Por qué desde el punto de vista de la demanda ? </a:t>
            </a:r>
            <a:endParaRPr lang="es-ES" b="1" dirty="0">
              <a:solidFill>
                <a:srgbClr val="FF0000"/>
              </a:solidFill>
            </a:endParaRPr>
          </a:p>
        </p:txBody>
      </p:sp>
      <p:sp>
        <p:nvSpPr>
          <p:cNvPr id="3" name="Marcador de número de diapositiva 2">
            <a:extLst>
              <a:ext uri="{FF2B5EF4-FFF2-40B4-BE49-F238E27FC236}">
                <a16:creationId xmlns:a16="http://schemas.microsoft.com/office/drawing/2014/main" id="{E499095E-06E0-4165-A22D-00359BDB73A9}"/>
              </a:ext>
            </a:extLst>
          </p:cNvPr>
          <p:cNvSpPr>
            <a:spLocks noGrp="1"/>
          </p:cNvSpPr>
          <p:nvPr>
            <p:ph type="sldNum" sz="quarter" idx="15"/>
          </p:nvPr>
        </p:nvSpPr>
        <p:spPr/>
        <p:txBody>
          <a:bodyPr/>
          <a:lstStyle/>
          <a:p>
            <a:fld id="{D57F1E4F-1CFF-5643-939E-217C01CDF565}" type="slidenum">
              <a:rPr lang="en-US" smtClean="0"/>
              <a:pPr/>
              <a:t>16</a:t>
            </a:fld>
            <a:endParaRPr lang="en-US" dirty="0"/>
          </a:p>
        </p:txBody>
      </p:sp>
      <p:sp>
        <p:nvSpPr>
          <p:cNvPr id="14" name="Rectangle 2">
            <a:extLst>
              <a:ext uri="{FF2B5EF4-FFF2-40B4-BE49-F238E27FC236}">
                <a16:creationId xmlns:a16="http://schemas.microsoft.com/office/drawing/2014/main" id="{87E6DB65-206D-456B-A019-69C2558F038A}"/>
              </a:ext>
            </a:extLst>
          </p:cNvPr>
          <p:cNvSpPr txBox="1">
            <a:spLocks noChangeArrowheads="1"/>
          </p:cNvSpPr>
          <p:nvPr/>
        </p:nvSpPr>
        <p:spPr>
          <a:xfrm>
            <a:off x="623392" y="890717"/>
            <a:ext cx="5112568"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5.  Reduciendo la Edad del Comprador</a:t>
            </a:r>
          </a:p>
        </p:txBody>
      </p:sp>
      <p:sp>
        <p:nvSpPr>
          <p:cNvPr id="20" name="Rectangle 2">
            <a:extLst>
              <a:ext uri="{FF2B5EF4-FFF2-40B4-BE49-F238E27FC236}">
                <a16:creationId xmlns:a16="http://schemas.microsoft.com/office/drawing/2014/main" id="{830FFB16-38F2-494C-8CFA-CB02B5B7D282}"/>
              </a:ext>
            </a:extLst>
          </p:cNvPr>
          <p:cNvSpPr txBox="1">
            <a:spLocks noChangeArrowheads="1"/>
          </p:cNvSpPr>
          <p:nvPr/>
        </p:nvSpPr>
        <p:spPr>
          <a:xfrm>
            <a:off x="6240016" y="836712"/>
            <a:ext cx="5544616"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6.  Aumentando los inversionistas</a:t>
            </a:r>
          </a:p>
        </p:txBody>
      </p:sp>
      <p:sp>
        <p:nvSpPr>
          <p:cNvPr id="21" name="Rectangle 2">
            <a:extLst>
              <a:ext uri="{FF2B5EF4-FFF2-40B4-BE49-F238E27FC236}">
                <a16:creationId xmlns:a16="http://schemas.microsoft.com/office/drawing/2014/main" id="{9CDF0272-F0DA-408C-B03A-9BE547EF557E}"/>
              </a:ext>
            </a:extLst>
          </p:cNvPr>
          <p:cNvSpPr txBox="1">
            <a:spLocks noChangeArrowheads="1"/>
          </p:cNvSpPr>
          <p:nvPr/>
        </p:nvSpPr>
        <p:spPr>
          <a:xfrm>
            <a:off x="695400" y="3542269"/>
            <a:ext cx="5544616"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7.  Generando Ventajas frente a Vivienda Usada</a:t>
            </a:r>
          </a:p>
        </p:txBody>
      </p:sp>
      <p:sp>
        <p:nvSpPr>
          <p:cNvPr id="10" name="Rectangle 2">
            <a:extLst>
              <a:ext uri="{FF2B5EF4-FFF2-40B4-BE49-F238E27FC236}">
                <a16:creationId xmlns:a16="http://schemas.microsoft.com/office/drawing/2014/main" id="{384A68A5-CC60-410E-9025-E53FF44C882C}"/>
              </a:ext>
            </a:extLst>
          </p:cNvPr>
          <p:cNvSpPr txBox="1">
            <a:spLocks noChangeArrowheads="1"/>
          </p:cNvSpPr>
          <p:nvPr/>
        </p:nvSpPr>
        <p:spPr>
          <a:xfrm>
            <a:off x="6348028" y="3540288"/>
            <a:ext cx="5328592" cy="720080"/>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0066"/>
                </a:solidFill>
              </a:rPr>
              <a:t>8.  Con más fuentes de aporte familiar</a:t>
            </a:r>
          </a:p>
        </p:txBody>
      </p:sp>
      <p:graphicFrame>
        <p:nvGraphicFramePr>
          <p:cNvPr id="12" name="Gráfico 11">
            <a:extLst>
              <a:ext uri="{FF2B5EF4-FFF2-40B4-BE49-F238E27FC236}">
                <a16:creationId xmlns:a16="http://schemas.microsoft.com/office/drawing/2014/main" id="{D9C17258-6878-41C2-9312-60B0607EBC6C}"/>
              </a:ext>
            </a:extLst>
          </p:cNvPr>
          <p:cNvGraphicFramePr/>
          <p:nvPr>
            <p:extLst/>
          </p:nvPr>
        </p:nvGraphicFramePr>
        <p:xfrm>
          <a:off x="1055440" y="1407460"/>
          <a:ext cx="4752528" cy="2134809"/>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a:extLst>
              <a:ext uri="{FF2B5EF4-FFF2-40B4-BE49-F238E27FC236}">
                <a16:creationId xmlns:a16="http://schemas.microsoft.com/office/drawing/2014/main" id="{2D443CEA-0681-44C5-A708-ACAF159D3682}"/>
              </a:ext>
            </a:extLst>
          </p:cNvPr>
          <p:cNvPicPr>
            <a:picLocks noChangeAspect="1"/>
          </p:cNvPicPr>
          <p:nvPr/>
        </p:nvPicPr>
        <p:blipFill>
          <a:blip r:embed="rId4"/>
          <a:stretch>
            <a:fillRect/>
          </a:stretch>
        </p:blipFill>
        <p:spPr>
          <a:xfrm>
            <a:off x="6456040" y="1196753"/>
            <a:ext cx="4104456" cy="2232248"/>
          </a:xfrm>
          <a:prstGeom prst="rect">
            <a:avLst/>
          </a:prstGeom>
        </p:spPr>
      </p:pic>
      <p:pic>
        <p:nvPicPr>
          <p:cNvPr id="5" name="Imagen 4">
            <a:extLst>
              <a:ext uri="{FF2B5EF4-FFF2-40B4-BE49-F238E27FC236}">
                <a16:creationId xmlns:a16="http://schemas.microsoft.com/office/drawing/2014/main" id="{12980A6F-966D-4C01-8353-B41E0E95AAC4}"/>
              </a:ext>
            </a:extLst>
          </p:cNvPr>
          <p:cNvPicPr>
            <a:picLocks noChangeAspect="1"/>
          </p:cNvPicPr>
          <p:nvPr/>
        </p:nvPicPr>
        <p:blipFill>
          <a:blip r:embed="rId5"/>
          <a:stretch>
            <a:fillRect/>
          </a:stretch>
        </p:blipFill>
        <p:spPr>
          <a:xfrm>
            <a:off x="2362647" y="3861048"/>
            <a:ext cx="2077169" cy="2498203"/>
          </a:xfrm>
          <a:prstGeom prst="rect">
            <a:avLst/>
          </a:prstGeom>
        </p:spPr>
      </p:pic>
      <p:graphicFrame>
        <p:nvGraphicFramePr>
          <p:cNvPr id="17" name="3 Objeto">
            <a:extLst>
              <a:ext uri="{FF2B5EF4-FFF2-40B4-BE49-F238E27FC236}">
                <a16:creationId xmlns:a16="http://schemas.microsoft.com/office/drawing/2014/main" id="{138154ED-26BD-42E4-9DC2-DF4290BEBB58}"/>
              </a:ext>
            </a:extLst>
          </p:cNvPr>
          <p:cNvGraphicFramePr>
            <a:graphicFrameLocks noChangeAspect="1"/>
          </p:cNvGraphicFramePr>
          <p:nvPr>
            <p:extLst/>
          </p:nvPr>
        </p:nvGraphicFramePr>
        <p:xfrm>
          <a:off x="5303912" y="5107363"/>
          <a:ext cx="4968549" cy="9748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3 Objeto">
            <a:extLst>
              <a:ext uri="{FF2B5EF4-FFF2-40B4-BE49-F238E27FC236}">
                <a16:creationId xmlns:a16="http://schemas.microsoft.com/office/drawing/2014/main" id="{3C08DB76-ABC0-4C60-B474-A8A4B00ABD27}"/>
              </a:ext>
            </a:extLst>
          </p:cNvPr>
          <p:cNvGraphicFramePr>
            <a:graphicFrameLocks noChangeAspect="1"/>
          </p:cNvGraphicFramePr>
          <p:nvPr>
            <p:extLst/>
          </p:nvPr>
        </p:nvGraphicFramePr>
        <p:xfrm>
          <a:off x="6785012" y="2984774"/>
          <a:ext cx="2736303" cy="3036514"/>
        </p:xfrm>
        <a:graphic>
          <a:graphicData uri="http://schemas.openxmlformats.org/drawingml/2006/chart">
            <c:chart xmlns:c="http://schemas.openxmlformats.org/drawingml/2006/chart" xmlns:r="http://schemas.openxmlformats.org/officeDocument/2006/relationships" r:id="rId7"/>
          </a:graphicData>
        </a:graphic>
      </p:graphicFrame>
      <p:sp>
        <p:nvSpPr>
          <p:cNvPr id="4" name="CuadroTexto 3">
            <a:extLst>
              <a:ext uri="{FF2B5EF4-FFF2-40B4-BE49-F238E27FC236}">
                <a16:creationId xmlns:a16="http://schemas.microsoft.com/office/drawing/2014/main" id="{DFC27DAD-224E-475D-98C9-406C8C598F5F}"/>
              </a:ext>
            </a:extLst>
          </p:cNvPr>
          <p:cNvSpPr txBox="1"/>
          <p:nvPr/>
        </p:nvSpPr>
        <p:spPr>
          <a:xfrm>
            <a:off x="9624392" y="4005064"/>
            <a:ext cx="2509215" cy="1815882"/>
          </a:xfrm>
          <a:prstGeom prst="rect">
            <a:avLst/>
          </a:prstGeom>
          <a:noFill/>
        </p:spPr>
        <p:txBody>
          <a:bodyPr wrap="square" rtlCol="0">
            <a:spAutoFit/>
          </a:bodyPr>
          <a:lstStyle/>
          <a:p>
            <a:pPr algn="just"/>
            <a:r>
              <a:rPr lang="es-CO" sz="1600" b="1" dirty="0">
                <a:solidFill>
                  <a:srgbClr val="0070C0"/>
                </a:solidFill>
                <a:latin typeface="Century Gothic" panose="020B0502020202020204" pitchFamily="34" charset="0"/>
              </a:rPr>
              <a:t>Las familias recurren cada vez mas a otro tipo de ingresos para lograr comprar y utilizan Ambos tipos de ingresos 5% frente a 2016</a:t>
            </a:r>
          </a:p>
        </p:txBody>
      </p:sp>
    </p:spTree>
    <p:extLst>
      <p:ext uri="{BB962C8B-B14F-4D97-AF65-F5344CB8AC3E}">
        <p14:creationId xmlns:p14="http://schemas.microsoft.com/office/powerpoint/2010/main" val="336211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pie de página"/>
          <p:cNvSpPr txBox="1">
            <a:spLocks/>
          </p:cNvSpPr>
          <p:nvPr/>
        </p:nvSpPr>
        <p:spPr>
          <a:xfrm>
            <a:off x="1991544" y="5831552"/>
            <a:ext cx="2895600" cy="135731"/>
          </a:xfrm>
          <a:prstGeom prst="rect">
            <a:avLst/>
          </a:prstGeom>
        </p:spPr>
        <p:txBody>
          <a:bodyPr vert="horz" lIns="68580" tIns="34290" rIns="68580" bIns="34290" rtlCol="0" anchor="ctr"/>
          <a:lstStyle>
            <a:defPPr>
              <a:defRPr lang="es-CO"/>
            </a:defPPr>
            <a:lvl1pPr marL="0" algn="l" defTabSz="914400" rtl="0" eaLnBrk="1" fontAlgn="auto" latinLnBrk="0" hangingPunct="1">
              <a:spcBef>
                <a:spcPts val="0"/>
              </a:spcBef>
              <a:spcAft>
                <a:spcPts val="0"/>
              </a:spcAft>
              <a:defRPr sz="10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750" dirty="0">
                <a:solidFill>
                  <a:prstClr val="white"/>
                </a:solidFill>
              </a:rPr>
              <a:t>Synapsis 2014</a:t>
            </a:r>
          </a:p>
        </p:txBody>
      </p:sp>
      <p:sp>
        <p:nvSpPr>
          <p:cNvPr id="8" name="Rectangle 2"/>
          <p:cNvSpPr txBox="1">
            <a:spLocks noChangeArrowheads="1"/>
          </p:cNvSpPr>
          <p:nvPr/>
        </p:nvSpPr>
        <p:spPr>
          <a:xfrm>
            <a:off x="695400" y="260648"/>
            <a:ext cx="6816433" cy="399584"/>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t> Por qué desde el punto de vista de la demanda ? </a:t>
            </a:r>
            <a:endParaRPr lang="es-ES" b="1" dirty="0">
              <a:solidFill>
                <a:srgbClr val="FF0000"/>
              </a:solidFill>
            </a:endParaRPr>
          </a:p>
        </p:txBody>
      </p:sp>
      <p:sp>
        <p:nvSpPr>
          <p:cNvPr id="3" name="Marcador de número de diapositiva 2">
            <a:extLst>
              <a:ext uri="{FF2B5EF4-FFF2-40B4-BE49-F238E27FC236}">
                <a16:creationId xmlns:a16="http://schemas.microsoft.com/office/drawing/2014/main" id="{E499095E-06E0-4165-A22D-00359BDB73A9}"/>
              </a:ext>
            </a:extLst>
          </p:cNvPr>
          <p:cNvSpPr>
            <a:spLocks noGrp="1"/>
          </p:cNvSpPr>
          <p:nvPr>
            <p:ph type="sldNum" sz="quarter" idx="15"/>
          </p:nvPr>
        </p:nvSpPr>
        <p:spPr/>
        <p:txBody>
          <a:bodyPr/>
          <a:lstStyle/>
          <a:p>
            <a:fld id="{D57F1E4F-1CFF-5643-939E-217C01CDF565}" type="slidenum">
              <a:rPr lang="en-US" smtClean="0"/>
              <a:pPr/>
              <a:t>17</a:t>
            </a:fld>
            <a:endParaRPr lang="en-US" dirty="0"/>
          </a:p>
        </p:txBody>
      </p:sp>
      <p:sp>
        <p:nvSpPr>
          <p:cNvPr id="14" name="Rectangle 2">
            <a:extLst>
              <a:ext uri="{FF2B5EF4-FFF2-40B4-BE49-F238E27FC236}">
                <a16:creationId xmlns:a16="http://schemas.microsoft.com/office/drawing/2014/main" id="{87E6DB65-206D-456B-A019-69C2558F038A}"/>
              </a:ext>
            </a:extLst>
          </p:cNvPr>
          <p:cNvSpPr txBox="1">
            <a:spLocks noChangeArrowheads="1"/>
          </p:cNvSpPr>
          <p:nvPr/>
        </p:nvSpPr>
        <p:spPr>
          <a:xfrm>
            <a:off x="6023991" y="1043819"/>
            <a:ext cx="4824536"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2060"/>
                </a:solidFill>
              </a:rPr>
              <a:t>10. Comprando su primera vivienda</a:t>
            </a:r>
            <a:endParaRPr lang="es-ES" sz="1800" b="1" dirty="0">
              <a:solidFill>
                <a:srgbClr val="002060"/>
              </a:solidFill>
            </a:endParaRPr>
          </a:p>
        </p:txBody>
      </p:sp>
      <p:sp>
        <p:nvSpPr>
          <p:cNvPr id="13" name="Rectangle 2">
            <a:extLst>
              <a:ext uri="{FF2B5EF4-FFF2-40B4-BE49-F238E27FC236}">
                <a16:creationId xmlns:a16="http://schemas.microsoft.com/office/drawing/2014/main" id="{2D820F83-77AB-4D2C-96BF-B3A862F004A4}"/>
              </a:ext>
            </a:extLst>
          </p:cNvPr>
          <p:cNvSpPr txBox="1">
            <a:spLocks noChangeArrowheads="1"/>
          </p:cNvSpPr>
          <p:nvPr/>
        </p:nvSpPr>
        <p:spPr>
          <a:xfrm>
            <a:off x="919808" y="1043117"/>
            <a:ext cx="4824536"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solidFill>
                  <a:srgbClr val="002060"/>
                </a:solidFill>
              </a:rPr>
              <a:t>9. % Que no vivía en Casa Propia ?</a:t>
            </a:r>
            <a:endParaRPr lang="es-ES" sz="1800" b="1" dirty="0">
              <a:solidFill>
                <a:srgbClr val="002060"/>
              </a:solidFill>
            </a:endParaRPr>
          </a:p>
        </p:txBody>
      </p:sp>
      <p:sp>
        <p:nvSpPr>
          <p:cNvPr id="16" name="CuadroTexto 15">
            <a:extLst>
              <a:ext uri="{FF2B5EF4-FFF2-40B4-BE49-F238E27FC236}">
                <a16:creationId xmlns:a16="http://schemas.microsoft.com/office/drawing/2014/main" id="{F0513395-5177-45AE-B101-59F66810FEA6}"/>
              </a:ext>
            </a:extLst>
          </p:cNvPr>
          <p:cNvSpPr txBox="1"/>
          <p:nvPr/>
        </p:nvSpPr>
        <p:spPr>
          <a:xfrm flipH="1">
            <a:off x="486752" y="4725144"/>
            <a:ext cx="11488748" cy="1015663"/>
          </a:xfrm>
          <a:prstGeom prst="rect">
            <a:avLst/>
          </a:prstGeom>
          <a:noFill/>
        </p:spPr>
        <p:txBody>
          <a:bodyPr wrap="square" rtlCol="0">
            <a:spAutoFit/>
          </a:bodyPr>
          <a:lstStyle/>
          <a:p>
            <a:r>
              <a:rPr lang="es-CO" sz="2000" b="1" dirty="0">
                <a:solidFill>
                  <a:srgbClr val="002060"/>
                </a:solidFill>
                <a:latin typeface="Century Gothic" panose="020B0502020202020204" pitchFamily="34" charset="0"/>
              </a:rPr>
              <a:t>Haciendo que las ventas por cada mil hogares se aumenten entre 2013 y 2017 en más de un 60% y que en el 2.017 el sector atienda cerca del </a:t>
            </a:r>
            <a:r>
              <a:rPr lang="es-CO" sz="2000" b="1" u="sng" dirty="0">
                <a:solidFill>
                  <a:srgbClr val="002060"/>
                </a:solidFill>
                <a:latin typeface="Century Gothic" panose="020B0502020202020204" pitchFamily="34" charset="0"/>
              </a:rPr>
              <a:t>95%</a:t>
            </a:r>
            <a:r>
              <a:rPr lang="es-CO" sz="2000" b="1" dirty="0">
                <a:solidFill>
                  <a:srgbClr val="002060"/>
                </a:solidFill>
                <a:latin typeface="Century Gothic" panose="020B0502020202020204" pitchFamily="34" charset="0"/>
              </a:rPr>
              <a:t> de la generación de hogares en el país (sin considerar el estrato 1)</a:t>
            </a:r>
          </a:p>
        </p:txBody>
      </p:sp>
      <p:graphicFrame>
        <p:nvGraphicFramePr>
          <p:cNvPr id="10" name="Gráfico 9">
            <a:extLst>
              <a:ext uri="{FF2B5EF4-FFF2-40B4-BE49-F238E27FC236}">
                <a16:creationId xmlns:a16="http://schemas.microsoft.com/office/drawing/2014/main" id="{2B9D8E7C-90A8-45B9-A1D5-8A6F49C72BB5}"/>
              </a:ext>
            </a:extLst>
          </p:cNvPr>
          <p:cNvGraphicFramePr>
            <a:graphicFrameLocks/>
          </p:cNvGraphicFramePr>
          <p:nvPr>
            <p:extLst/>
          </p:nvPr>
        </p:nvGraphicFramePr>
        <p:xfrm>
          <a:off x="1127770" y="1700808"/>
          <a:ext cx="4248150" cy="2873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00000000-0008-0000-0000-000008000000}"/>
              </a:ext>
            </a:extLst>
          </p:cNvPr>
          <p:cNvGraphicFramePr>
            <a:graphicFrameLocks/>
          </p:cNvGraphicFramePr>
          <p:nvPr>
            <p:extLst/>
          </p:nvPr>
        </p:nvGraphicFramePr>
        <p:xfrm>
          <a:off x="6094288" y="1680555"/>
          <a:ext cx="4394200" cy="2893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644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pie de página"/>
          <p:cNvSpPr txBox="1">
            <a:spLocks/>
          </p:cNvSpPr>
          <p:nvPr/>
        </p:nvSpPr>
        <p:spPr>
          <a:xfrm>
            <a:off x="1991544" y="5831552"/>
            <a:ext cx="2895600" cy="135731"/>
          </a:xfrm>
          <a:prstGeom prst="rect">
            <a:avLst/>
          </a:prstGeom>
        </p:spPr>
        <p:txBody>
          <a:bodyPr vert="horz" lIns="68580" tIns="34290" rIns="68580" bIns="34290" rtlCol="0" anchor="ctr"/>
          <a:lstStyle>
            <a:defPPr>
              <a:defRPr lang="es-CO"/>
            </a:defPPr>
            <a:lvl1pPr marL="0" algn="l" defTabSz="914400" rtl="0" eaLnBrk="1" fontAlgn="auto" latinLnBrk="0" hangingPunct="1">
              <a:spcBef>
                <a:spcPts val="0"/>
              </a:spcBef>
              <a:spcAft>
                <a:spcPts val="0"/>
              </a:spcAft>
              <a:defRPr sz="10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750" dirty="0">
                <a:solidFill>
                  <a:prstClr val="white"/>
                </a:solidFill>
              </a:rPr>
              <a:t>Synapsis 2014</a:t>
            </a:r>
          </a:p>
        </p:txBody>
      </p:sp>
      <p:sp>
        <p:nvSpPr>
          <p:cNvPr id="8" name="Rectangle 2"/>
          <p:cNvSpPr txBox="1">
            <a:spLocks noChangeArrowheads="1"/>
          </p:cNvSpPr>
          <p:nvPr/>
        </p:nvSpPr>
        <p:spPr>
          <a:xfrm>
            <a:off x="695400" y="260648"/>
            <a:ext cx="6816433" cy="399584"/>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b="1" dirty="0"/>
              <a:t> Por qué desde el punto de vista de la demanda ? </a:t>
            </a:r>
            <a:endParaRPr lang="es-ES" b="1" dirty="0">
              <a:solidFill>
                <a:srgbClr val="FF0000"/>
              </a:solidFill>
            </a:endParaRPr>
          </a:p>
        </p:txBody>
      </p:sp>
      <p:sp>
        <p:nvSpPr>
          <p:cNvPr id="3" name="Marcador de número de diapositiva 2">
            <a:extLst>
              <a:ext uri="{FF2B5EF4-FFF2-40B4-BE49-F238E27FC236}">
                <a16:creationId xmlns:a16="http://schemas.microsoft.com/office/drawing/2014/main" id="{E499095E-06E0-4165-A22D-00359BDB73A9}"/>
              </a:ext>
            </a:extLst>
          </p:cNvPr>
          <p:cNvSpPr>
            <a:spLocks noGrp="1"/>
          </p:cNvSpPr>
          <p:nvPr>
            <p:ph type="sldNum" sz="quarter" idx="15"/>
          </p:nvPr>
        </p:nvSpPr>
        <p:spPr/>
        <p:txBody>
          <a:bodyPr/>
          <a:lstStyle/>
          <a:p>
            <a:fld id="{D57F1E4F-1CFF-5643-939E-217C01CDF565}" type="slidenum">
              <a:rPr lang="en-US" smtClean="0"/>
              <a:pPr/>
              <a:t>18</a:t>
            </a:fld>
            <a:endParaRPr lang="en-US" dirty="0"/>
          </a:p>
        </p:txBody>
      </p:sp>
      <p:sp>
        <p:nvSpPr>
          <p:cNvPr id="13" name="Rectangle 2">
            <a:extLst>
              <a:ext uri="{FF2B5EF4-FFF2-40B4-BE49-F238E27FC236}">
                <a16:creationId xmlns:a16="http://schemas.microsoft.com/office/drawing/2014/main" id="{2D820F83-77AB-4D2C-96BF-B3A862F004A4}"/>
              </a:ext>
            </a:extLst>
          </p:cNvPr>
          <p:cNvSpPr txBox="1">
            <a:spLocks noChangeArrowheads="1"/>
          </p:cNvSpPr>
          <p:nvPr/>
        </p:nvSpPr>
        <p:spPr>
          <a:xfrm>
            <a:off x="775994" y="842055"/>
            <a:ext cx="9784704" cy="657691"/>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1800" b="1" dirty="0">
                <a:solidFill>
                  <a:srgbClr val="002060"/>
                </a:solidFill>
              </a:rPr>
              <a:t>11.  Y con grandes posibilidades si se vuelve parte de una política de Largo Plazo</a:t>
            </a:r>
          </a:p>
          <a:p>
            <a:pPr marL="342900" indent="-342900">
              <a:buAutoNum type="arabicPeriod" startAt="10"/>
            </a:pPr>
            <a:endParaRPr lang="es-ES" sz="1800" b="1" dirty="0">
              <a:solidFill>
                <a:srgbClr val="002060"/>
              </a:solidFill>
            </a:endParaRPr>
          </a:p>
          <a:p>
            <a:pPr algn="just"/>
            <a:r>
              <a:rPr lang="es-ES" sz="1800" b="1" dirty="0">
                <a:solidFill>
                  <a:srgbClr val="002060"/>
                </a:solidFill>
              </a:rPr>
              <a:t>En la medida en que Mi Casa Ya se pueda volver una Política de Estado de Largo Plazo y el efecto de la reducción de la tasa se pudiese incorporar en la </a:t>
            </a:r>
            <a:r>
              <a:rPr lang="es-ES" sz="1800" b="1" dirty="0" err="1">
                <a:solidFill>
                  <a:srgbClr val="002060"/>
                </a:solidFill>
              </a:rPr>
              <a:t>cotizacion</a:t>
            </a:r>
            <a:r>
              <a:rPr lang="es-ES" sz="1800" b="1" dirty="0">
                <a:solidFill>
                  <a:srgbClr val="002060"/>
                </a:solidFill>
              </a:rPr>
              <a:t> del crédito, </a:t>
            </a:r>
            <a:r>
              <a:rPr lang="es-ES" sz="1800" b="1" u="sng" dirty="0">
                <a:solidFill>
                  <a:srgbClr val="002060"/>
                </a:solidFill>
              </a:rPr>
              <a:t>el mercado potencial de la VIS puede crecer en más de un 40%</a:t>
            </a:r>
          </a:p>
          <a:p>
            <a:pPr algn="just"/>
            <a:endParaRPr lang="es-ES" sz="1800" b="1" dirty="0">
              <a:solidFill>
                <a:srgbClr val="002060"/>
              </a:solidFill>
            </a:endParaRPr>
          </a:p>
          <a:p>
            <a:pPr algn="just"/>
            <a:r>
              <a:rPr lang="es-ES" sz="1800" b="1" dirty="0">
                <a:solidFill>
                  <a:srgbClr val="002060"/>
                </a:solidFill>
              </a:rPr>
              <a:t>Y SI NO CONTINÚA</a:t>
            </a: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r>
              <a:rPr lang="es-ES" sz="1800" b="1" dirty="0">
                <a:solidFill>
                  <a:srgbClr val="3366FF"/>
                </a:solidFill>
              </a:rPr>
              <a:t>En este sentido tenemos una decisión importante para el próximo gobierno y todos los candidatos deben conocer las implicaciones que desde el punto de vista de la demanda tendrá las decisiones que se tomen.</a:t>
            </a: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pPr algn="just"/>
            <a:endParaRPr lang="es-ES" sz="1800" b="1" dirty="0">
              <a:solidFill>
                <a:srgbClr val="002060"/>
              </a:solidFill>
            </a:endParaRPr>
          </a:p>
          <a:p>
            <a:endParaRPr lang="es-ES" sz="1800" b="1" dirty="0">
              <a:solidFill>
                <a:srgbClr val="FF0000"/>
              </a:solidFill>
            </a:endParaRPr>
          </a:p>
        </p:txBody>
      </p:sp>
      <p:pic>
        <p:nvPicPr>
          <p:cNvPr id="6" name="Picture 4">
            <a:extLst>
              <a:ext uri="{FF2B5EF4-FFF2-40B4-BE49-F238E27FC236}">
                <a16:creationId xmlns:a16="http://schemas.microsoft.com/office/drawing/2014/main" id="{B144AF85-5F7C-42A8-A400-5E36B6D6E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94" y="2987216"/>
            <a:ext cx="3498577" cy="21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CuadroTexto">
            <a:extLst>
              <a:ext uri="{FF2B5EF4-FFF2-40B4-BE49-F238E27FC236}">
                <a16:creationId xmlns:a16="http://schemas.microsoft.com/office/drawing/2014/main" id="{EB3242BC-A124-4616-AA7C-3F3001879BBB}"/>
              </a:ext>
            </a:extLst>
          </p:cNvPr>
          <p:cNvSpPr txBox="1"/>
          <p:nvPr/>
        </p:nvSpPr>
        <p:spPr>
          <a:xfrm>
            <a:off x="4727848" y="2204864"/>
            <a:ext cx="3189583" cy="2723823"/>
          </a:xfrm>
          <a:prstGeom prst="rect">
            <a:avLst/>
          </a:prstGeom>
          <a:noFill/>
        </p:spPr>
        <p:txBody>
          <a:bodyPr wrap="square" rtlCol="0">
            <a:spAutoFit/>
          </a:bodyPr>
          <a:lstStyle/>
          <a:p>
            <a:pPr algn="just"/>
            <a:endParaRPr lang="es-CO" dirty="0"/>
          </a:p>
          <a:p>
            <a:pPr algn="just"/>
            <a:r>
              <a:rPr lang="es-CO" sz="1700" b="1" dirty="0">
                <a:solidFill>
                  <a:srgbClr val="002060"/>
                </a:solidFill>
                <a:latin typeface="Century Gothic" pitchFamily="34" charset="0"/>
                <a:ea typeface="+mj-ea"/>
                <a:cs typeface="+mj-cs"/>
              </a:rPr>
              <a:t>El programa Mi Casa Ya Vivienda de interés Social duplicó el número de viviendas vendidas en aquellas ciudades en donde los subsidios para vivienda en las cajas de compensación eran muy bajos o no existían. </a:t>
            </a:r>
          </a:p>
        </p:txBody>
      </p:sp>
      <p:graphicFrame>
        <p:nvGraphicFramePr>
          <p:cNvPr id="9" name="11 Objeto">
            <a:extLst>
              <a:ext uri="{FF2B5EF4-FFF2-40B4-BE49-F238E27FC236}">
                <a16:creationId xmlns:a16="http://schemas.microsoft.com/office/drawing/2014/main" id="{A683AF53-8B8B-4AA0-854E-D20CCDFC5B31}"/>
              </a:ext>
            </a:extLst>
          </p:cNvPr>
          <p:cNvGraphicFramePr>
            <a:graphicFrameLocks noChangeAspect="1"/>
          </p:cNvGraphicFramePr>
          <p:nvPr>
            <p:extLst>
              <p:ext uri="{D42A27DB-BD31-4B8C-83A1-F6EECF244321}">
                <p14:modId xmlns:p14="http://schemas.microsoft.com/office/powerpoint/2010/main" val="2864075935"/>
              </p:ext>
            </p:extLst>
          </p:nvPr>
        </p:nvGraphicFramePr>
        <p:xfrm>
          <a:off x="8112223" y="2708920"/>
          <a:ext cx="2743199" cy="2388533"/>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AD043766-006B-421A-B602-560C6AD8F45C}"/>
              </a:ext>
            </a:extLst>
          </p:cNvPr>
          <p:cNvSpPr txBox="1"/>
          <p:nvPr/>
        </p:nvSpPr>
        <p:spPr>
          <a:xfrm>
            <a:off x="8505196" y="2226930"/>
            <a:ext cx="2271324" cy="577081"/>
          </a:xfrm>
          <a:prstGeom prst="rect">
            <a:avLst/>
          </a:prstGeom>
          <a:noFill/>
        </p:spPr>
        <p:txBody>
          <a:bodyPr wrap="square" rtlCol="0">
            <a:spAutoFit/>
          </a:bodyPr>
          <a:lstStyle/>
          <a:p>
            <a:r>
              <a:rPr lang="es-ES" sz="1050" b="1" dirty="0">
                <a:solidFill>
                  <a:srgbClr val="0070C0"/>
                </a:solidFill>
                <a:latin typeface="Century Gothic" panose="020B0502020202020204" pitchFamily="34" charset="0"/>
              </a:rPr>
              <a:t>Al momento del desembolso del Crédito cree que va a tener el subsidio a la Tasa</a:t>
            </a:r>
          </a:p>
        </p:txBody>
      </p:sp>
    </p:spTree>
    <p:extLst>
      <p:ext uri="{BB962C8B-B14F-4D97-AF65-F5344CB8AC3E}">
        <p14:creationId xmlns:p14="http://schemas.microsoft.com/office/powerpoint/2010/main" val="186132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DDC34A7F-B95F-47C9-8EA6-1D7411CFE95F}"/>
              </a:ext>
            </a:extLst>
          </p:cNvPr>
          <p:cNvSpPr>
            <a:spLocks noGrp="1"/>
          </p:cNvSpPr>
          <p:nvPr>
            <p:ph type="body" idx="13"/>
          </p:nvPr>
        </p:nvSpPr>
        <p:spPr/>
        <p:txBody>
          <a:bodyPr/>
          <a:lstStyle/>
          <a:p>
            <a:endParaRPr lang="es-CO"/>
          </a:p>
        </p:txBody>
      </p:sp>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19</a:t>
            </a:fld>
            <a:endParaRPr lang="es-CO" dirty="0"/>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188640"/>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5. Algunos temas para reflexionar? </a:t>
            </a:r>
          </a:p>
        </p:txBody>
      </p:sp>
      <p:sp>
        <p:nvSpPr>
          <p:cNvPr id="2" name="1 Rectángulo"/>
          <p:cNvSpPr/>
          <p:nvPr/>
        </p:nvSpPr>
        <p:spPr>
          <a:xfrm>
            <a:off x="479376" y="836712"/>
            <a:ext cx="11168136" cy="5909310"/>
          </a:xfrm>
          <a:prstGeom prst="rect">
            <a:avLst/>
          </a:prstGeom>
        </p:spPr>
        <p:txBody>
          <a:bodyPr wrap="square">
            <a:spAutoFit/>
          </a:bodyPr>
          <a:lstStyle/>
          <a:p>
            <a:pPr marL="457200" indent="-457200" algn="just">
              <a:buAutoNum type="arabicPeriod"/>
            </a:pPr>
            <a:r>
              <a:rPr lang="es-MX" b="1" dirty="0">
                <a:solidFill>
                  <a:schemeClr val="accent3">
                    <a:lumMod val="50000"/>
                  </a:schemeClr>
                </a:solidFill>
                <a:latin typeface="Century Gothic" pitchFamily="34" charset="0"/>
              </a:rPr>
              <a:t>Efecto de los mayores plazos de la cuota inicial y el aumento de los inversionistas sobre el modelo de preventas y el efecto sobre el nivel de riesgo que está asumiendo tanto la Banca como el Constructor. </a:t>
            </a:r>
          </a:p>
          <a:p>
            <a:pPr marL="457200" indent="-457200" algn="just">
              <a:buFontTx/>
              <a:buAutoNum type="arabicPeriod"/>
            </a:pPr>
            <a:endParaRPr lang="es-CO" b="1" dirty="0">
              <a:solidFill>
                <a:schemeClr val="accent3">
                  <a:lumMod val="50000"/>
                </a:schemeClr>
              </a:solidFill>
              <a:latin typeface="Century Gothic" pitchFamily="34" charset="0"/>
            </a:endParaRPr>
          </a:p>
          <a:p>
            <a:pPr marL="457200" indent="-457200" algn="just">
              <a:buFontTx/>
              <a:buAutoNum type="arabicPeriod"/>
            </a:pPr>
            <a:r>
              <a:rPr lang="es-CO" b="1" dirty="0">
                <a:solidFill>
                  <a:schemeClr val="accent3">
                    <a:lumMod val="50000"/>
                  </a:schemeClr>
                </a:solidFill>
                <a:latin typeface="Century Gothic" pitchFamily="34" charset="0"/>
              </a:rPr>
              <a:t>Impacto sobre el riesgo en la sostenibilidad del negocio en la medida en que el comprador cada vez pone menos y en un plazo mayor.</a:t>
            </a:r>
          </a:p>
          <a:p>
            <a:pPr marL="457200" indent="-457200" algn="just">
              <a:buAutoNum type="arabicPeriod"/>
            </a:pPr>
            <a:endParaRPr lang="es-CO" b="1" dirty="0">
              <a:solidFill>
                <a:schemeClr val="accent3">
                  <a:lumMod val="50000"/>
                </a:schemeClr>
              </a:solidFill>
              <a:latin typeface="Century Gothic" pitchFamily="34" charset="0"/>
            </a:endParaRPr>
          </a:p>
          <a:p>
            <a:pPr marL="457200" indent="-457200" algn="just">
              <a:buAutoNum type="arabicPeriod"/>
            </a:pPr>
            <a:r>
              <a:rPr lang="es-CO" b="1" dirty="0">
                <a:solidFill>
                  <a:schemeClr val="accent3">
                    <a:lumMod val="50000"/>
                  </a:schemeClr>
                </a:solidFill>
                <a:latin typeface="Century Gothic" pitchFamily="34" charset="0"/>
              </a:rPr>
              <a:t>Cambios en los procesos de compra y efectos sobre las estrategias publicitarias especialmente en lo relacionado con la promoción interna hacia los referidos y la dificultad de promocionar el proyecto a través de las vallas.</a:t>
            </a:r>
          </a:p>
          <a:p>
            <a:pPr marL="457200" indent="-457200" algn="just">
              <a:buFontTx/>
              <a:buAutoNum type="arabicPeriod"/>
            </a:pPr>
            <a:endParaRPr lang="es-CO" b="1" dirty="0">
              <a:solidFill>
                <a:schemeClr val="accent3">
                  <a:lumMod val="50000"/>
                </a:schemeClr>
              </a:solidFill>
              <a:latin typeface="Century Gothic" pitchFamily="34" charset="0"/>
            </a:endParaRPr>
          </a:p>
          <a:p>
            <a:pPr marL="457200" indent="-457200" algn="just">
              <a:buFontTx/>
              <a:buAutoNum type="arabicPeriod"/>
            </a:pPr>
            <a:r>
              <a:rPr lang="es-CO" b="1" dirty="0">
                <a:solidFill>
                  <a:schemeClr val="accent3">
                    <a:lumMod val="50000"/>
                  </a:schemeClr>
                </a:solidFill>
                <a:latin typeface="Century Gothic" pitchFamily="34" charset="0"/>
              </a:rPr>
              <a:t>Adecuación de los proyectos a las nuevas necesidades del cliente: motos, bicicletas y mayor proporción de vehículo particular en VIS.</a:t>
            </a:r>
          </a:p>
          <a:p>
            <a:pPr marL="457200" indent="-457200" algn="just">
              <a:buAutoNum type="arabicPeriod"/>
            </a:pPr>
            <a:endParaRPr lang="es-CO" b="1" dirty="0">
              <a:solidFill>
                <a:schemeClr val="accent3">
                  <a:lumMod val="50000"/>
                </a:schemeClr>
              </a:solidFill>
              <a:latin typeface="Century Gothic" pitchFamily="34" charset="0"/>
            </a:endParaRPr>
          </a:p>
          <a:p>
            <a:pPr marL="457200" indent="-457200" algn="just">
              <a:buFontTx/>
              <a:buAutoNum type="arabicPeriod"/>
            </a:pPr>
            <a:r>
              <a:rPr lang="es-CO" b="1" dirty="0">
                <a:solidFill>
                  <a:schemeClr val="accent3">
                    <a:lumMod val="50000"/>
                  </a:schemeClr>
                </a:solidFill>
                <a:latin typeface="Century Gothic" pitchFamily="34" charset="0"/>
              </a:rPr>
              <a:t>Análisis de los cambios en el proceso de colocación del crédito hipotecario al romperse la cadena Crédito Constructor – Crédito Individual.</a:t>
            </a:r>
          </a:p>
          <a:p>
            <a:pPr marL="457200" indent="-457200" algn="just">
              <a:buAutoNum type="arabicPeriod"/>
            </a:pPr>
            <a:endParaRPr lang="es-CO" b="1" dirty="0">
              <a:solidFill>
                <a:schemeClr val="accent3">
                  <a:lumMod val="50000"/>
                </a:schemeClr>
              </a:solidFill>
              <a:latin typeface="Century Gothic" pitchFamily="34" charset="0"/>
            </a:endParaRPr>
          </a:p>
          <a:p>
            <a:pPr marL="457200" indent="-457200" algn="just">
              <a:buAutoNum type="arabicPeriod"/>
            </a:pPr>
            <a:r>
              <a:rPr lang="es-CO" b="1" dirty="0">
                <a:solidFill>
                  <a:schemeClr val="accent3">
                    <a:lumMod val="50000"/>
                  </a:schemeClr>
                </a:solidFill>
                <a:latin typeface="Century Gothic" pitchFamily="34" charset="0"/>
              </a:rPr>
              <a:t>Mi Casa Ya como política de estado de largo plazo, maximizando la eficacia en la utilización de recursos públicos.</a:t>
            </a:r>
          </a:p>
          <a:p>
            <a:pPr marL="457200" indent="-457200" algn="just">
              <a:buAutoNum type="arabicPeriod"/>
            </a:pPr>
            <a:endParaRPr lang="es-CO" b="1" dirty="0">
              <a:solidFill>
                <a:schemeClr val="accent3">
                  <a:lumMod val="50000"/>
                </a:schemeClr>
              </a:solidFill>
              <a:latin typeface="Century Gothic" pitchFamily="34" charset="0"/>
            </a:endParaRPr>
          </a:p>
          <a:p>
            <a:pPr marL="457200" indent="-457200">
              <a:buAutoNum type="arabicPeriod"/>
            </a:pPr>
            <a:endParaRPr lang="es-MX"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393013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5178769" y="181498"/>
            <a:ext cx="2925763" cy="498475"/>
          </a:xfrm>
          <a:prstGeom prst="rect">
            <a:avLst/>
          </a:prstGeom>
          <a:noFill/>
          <a:ln w="9525">
            <a:noFill/>
            <a:miter lim="800000"/>
            <a:headEnd/>
            <a:tailEnd/>
          </a:ln>
        </p:spPr>
        <p:txBody>
          <a:bodyPr/>
          <a:lstStyle/>
          <a:p>
            <a:r>
              <a:rPr lang="es-CO" sz="2400" b="1" dirty="0">
                <a:solidFill>
                  <a:srgbClr val="00B0F0"/>
                </a:solidFill>
                <a:latin typeface="Century Gothic" pitchFamily="34" charset="0"/>
              </a:rPr>
              <a:t>Objetivo</a:t>
            </a:r>
          </a:p>
        </p:txBody>
      </p:sp>
      <p:sp>
        <p:nvSpPr>
          <p:cNvPr id="17410" name="Rectangle 8"/>
          <p:cNvSpPr>
            <a:spLocks noChangeArrowheads="1"/>
          </p:cNvSpPr>
          <p:nvPr/>
        </p:nvSpPr>
        <p:spPr bwMode="auto">
          <a:xfrm>
            <a:off x="335360" y="1112752"/>
            <a:ext cx="10585175" cy="1380144"/>
          </a:xfrm>
          <a:prstGeom prst="rect">
            <a:avLst/>
          </a:prstGeom>
          <a:noFill/>
          <a:ln w="9525">
            <a:noFill/>
            <a:miter lim="800000"/>
            <a:headEnd/>
            <a:tailEnd/>
          </a:ln>
        </p:spPr>
        <p:txBody>
          <a:bodyPr lIns="0" tIns="0" rIns="0" bIns="0"/>
          <a:lstStyle/>
          <a:p>
            <a:pPr algn="just">
              <a:spcAft>
                <a:spcPct val="20000"/>
              </a:spcAft>
              <a:buClr>
                <a:srgbClr val="FF8923"/>
              </a:buClr>
            </a:pPr>
            <a:r>
              <a:rPr lang="es-ES_tradnl" altLang="es-CO" sz="1600" dirty="0">
                <a:latin typeface="Century Gothic" pitchFamily="34" charset="0"/>
              </a:rPr>
              <a:t>Conocer el proceso de compra de la vivienda nueva, como mecanismo para entender los cambios en el mercado y así estructurar eficientemente estrategias que nos permitan lograr un mayor crecimiento de nuestra actividad, ya sea desde el punto de vista estatal, del constructor, la entidad financiera o la inmobiliaria. </a:t>
            </a:r>
            <a:endParaRPr lang="es-ES" altLang="es-CO" sz="1600" dirty="0">
              <a:latin typeface="Century Gothic" pitchFamily="34" charset="0"/>
            </a:endParaRPr>
          </a:p>
        </p:txBody>
      </p:sp>
      <p:sp>
        <p:nvSpPr>
          <p:cNvPr id="17412" name="Rectangle 7"/>
          <p:cNvSpPr>
            <a:spLocks noChangeArrowheads="1"/>
          </p:cNvSpPr>
          <p:nvPr/>
        </p:nvSpPr>
        <p:spPr bwMode="auto">
          <a:xfrm>
            <a:off x="335361" y="2348880"/>
            <a:ext cx="6048672" cy="3672409"/>
          </a:xfrm>
          <a:prstGeom prst="rect">
            <a:avLst/>
          </a:prstGeom>
          <a:noFill/>
          <a:ln w="9525">
            <a:noFill/>
            <a:miter lim="800000"/>
            <a:headEnd/>
            <a:tailEnd/>
          </a:ln>
        </p:spPr>
        <p:txBody>
          <a:bodyPr anchor="ctr"/>
          <a:lstStyle/>
          <a:p>
            <a:pPr defTabSz="731838">
              <a:spcBef>
                <a:spcPct val="20000"/>
              </a:spcBef>
            </a:pPr>
            <a:r>
              <a:rPr lang="es-CO" b="1" dirty="0">
                <a:solidFill>
                  <a:srgbClr val="00B0F0"/>
                </a:solidFill>
                <a:latin typeface="Century Gothic" pitchFamily="34" charset="0"/>
              </a:rPr>
              <a:t>Ficha Técnica y Metodología</a:t>
            </a:r>
          </a:p>
          <a:p>
            <a:pPr defTabSz="731838">
              <a:spcBef>
                <a:spcPct val="20000"/>
              </a:spcBef>
            </a:pPr>
            <a:r>
              <a:rPr lang="es-ES_tradnl" sz="2000" b="1" dirty="0">
                <a:solidFill>
                  <a:srgbClr val="00B0F0"/>
                </a:solidFill>
                <a:latin typeface="Century Gothic" pitchFamily="34" charset="0"/>
              </a:rPr>
              <a:t>METODOLOGÍA: </a:t>
            </a:r>
            <a:r>
              <a:rPr lang="es-ES_tradnl" dirty="0">
                <a:latin typeface="Century Gothic" pitchFamily="34" charset="0"/>
              </a:rPr>
              <a:t>	</a:t>
            </a:r>
            <a:r>
              <a:rPr lang="es-MX" dirty="0">
                <a:solidFill>
                  <a:srgbClr val="646464"/>
                </a:solidFill>
                <a:latin typeface="Century Gothic" pitchFamily="34" charset="0"/>
              </a:rPr>
              <a:t>Entrevistas telefónicas con cuestionario estructurado. </a:t>
            </a:r>
          </a:p>
          <a:p>
            <a:pPr defTabSz="731838">
              <a:spcBef>
                <a:spcPct val="20000"/>
              </a:spcBef>
            </a:pPr>
            <a:r>
              <a:rPr lang="es-MX" b="1" dirty="0">
                <a:solidFill>
                  <a:srgbClr val="00B0F0"/>
                </a:solidFill>
                <a:latin typeface="Century Gothic" pitchFamily="34" charset="0"/>
              </a:rPr>
              <a:t>TIPO DE EVALUACIÓN:        </a:t>
            </a:r>
            <a:r>
              <a:rPr lang="es-MX" sz="1600" dirty="0">
                <a:solidFill>
                  <a:srgbClr val="646464"/>
                </a:solidFill>
                <a:latin typeface="Century Gothic" pitchFamily="34" charset="0"/>
              </a:rPr>
              <a:t>Cuantitativa</a:t>
            </a:r>
          </a:p>
          <a:p>
            <a:pPr defTabSz="731838">
              <a:spcBef>
                <a:spcPct val="20000"/>
              </a:spcBef>
            </a:pPr>
            <a:r>
              <a:rPr lang="es-ES_tradnl" b="1" dirty="0">
                <a:solidFill>
                  <a:srgbClr val="00B0F0"/>
                </a:solidFill>
                <a:latin typeface="Century Gothic" pitchFamily="34" charset="0"/>
              </a:rPr>
              <a:t>GRUPO OBJETIVO:</a:t>
            </a:r>
            <a:r>
              <a:rPr lang="es-ES_tradnl" sz="1400" dirty="0">
                <a:latin typeface="Century Gothic" pitchFamily="34" charset="0"/>
              </a:rPr>
              <a:t>		</a:t>
            </a:r>
            <a:r>
              <a:rPr lang="es-CO" sz="1600" dirty="0">
                <a:solidFill>
                  <a:srgbClr val="646464"/>
                </a:solidFill>
                <a:latin typeface="Century Gothic" pitchFamily="34" charset="0"/>
              </a:rPr>
              <a:t>Personas que adquirieron una vivienda en 2017 en las ciudades de Bogotá, Medellín, Cali, 	Barranquilla, Cartagena, Bucaramanga y Ciudades Intermedias.</a:t>
            </a:r>
          </a:p>
          <a:p>
            <a:pPr defTabSz="731838">
              <a:spcBef>
                <a:spcPct val="20000"/>
              </a:spcBef>
            </a:pPr>
            <a:r>
              <a:rPr lang="es-MX" b="1" dirty="0">
                <a:solidFill>
                  <a:srgbClr val="00B0F0"/>
                </a:solidFill>
                <a:latin typeface="Century Gothic" pitchFamily="34" charset="0"/>
              </a:rPr>
              <a:t>MUESTRA:</a:t>
            </a:r>
            <a:r>
              <a:rPr lang="es-MX" sz="1600" b="1" dirty="0">
                <a:effectLst>
                  <a:outerShdw blurRad="38100" dist="38100" dir="2700000" algn="tl">
                    <a:srgbClr val="C0C0C0"/>
                  </a:outerShdw>
                </a:effectLst>
                <a:latin typeface="Century Gothic" pitchFamily="34" charset="0"/>
              </a:rPr>
              <a:t>	          1.800 compradores de vivienda</a:t>
            </a:r>
            <a:endParaRPr lang="es-MX" dirty="0">
              <a:solidFill>
                <a:srgbClr val="646464"/>
              </a:solidFill>
              <a:latin typeface="Century Gothic" pitchFamily="34" charset="0"/>
            </a:endParaRPr>
          </a:p>
        </p:txBody>
      </p:sp>
      <p:pic>
        <p:nvPicPr>
          <p:cNvPr id="2" name="Imagen 1">
            <a:extLst>
              <a:ext uri="{FF2B5EF4-FFF2-40B4-BE49-F238E27FC236}">
                <a16:creationId xmlns:a16="http://schemas.microsoft.com/office/drawing/2014/main" id="{4FF4E84C-79D4-4E97-B85A-385ABF2BF03A}"/>
              </a:ext>
            </a:extLst>
          </p:cNvPr>
          <p:cNvPicPr>
            <a:picLocks noChangeAspect="1"/>
          </p:cNvPicPr>
          <p:nvPr/>
        </p:nvPicPr>
        <p:blipFill>
          <a:blip r:embed="rId3"/>
          <a:stretch>
            <a:fillRect/>
          </a:stretch>
        </p:blipFill>
        <p:spPr>
          <a:xfrm>
            <a:off x="6312024" y="2780928"/>
            <a:ext cx="4849301" cy="2448321"/>
          </a:xfrm>
          <a:prstGeom prst="rect">
            <a:avLst/>
          </a:prstGeom>
        </p:spPr>
      </p:pic>
      <p:sp>
        <p:nvSpPr>
          <p:cNvPr id="6" name="Marcador de número de diapositiva 5">
            <a:extLst>
              <a:ext uri="{FF2B5EF4-FFF2-40B4-BE49-F238E27FC236}">
                <a16:creationId xmlns:a16="http://schemas.microsoft.com/office/drawing/2014/main" id="{F78A7C5E-A259-4DCF-B67B-7B8E0D8064EC}"/>
              </a:ext>
            </a:extLst>
          </p:cNvPr>
          <p:cNvSpPr>
            <a:spLocks noGrp="1"/>
          </p:cNvSpPr>
          <p:nvPr>
            <p:ph type="sldNum" sz="quarter" idx="15"/>
          </p:nvPr>
        </p:nvSpPr>
        <p:spPr/>
        <p:txBody>
          <a:bodyPr/>
          <a:lstStyle/>
          <a:p>
            <a:fld id="{F0435405-E842-48C1-A8E6-0A4AFD04C33F}" type="slidenum">
              <a:rPr lang="es-CO" smtClean="0"/>
              <a:pPr/>
              <a:t>2</a:t>
            </a:fld>
            <a:endParaRPr lang="es-CO" dirty="0"/>
          </a:p>
        </p:txBody>
      </p:sp>
    </p:spTree>
    <p:extLst>
      <p:ext uri="{BB962C8B-B14F-4D97-AF65-F5344CB8AC3E}">
        <p14:creationId xmlns:p14="http://schemas.microsoft.com/office/powerpoint/2010/main" val="5700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1 Título"/>
          <p:cNvSpPr txBox="1">
            <a:spLocks/>
          </p:cNvSpPr>
          <p:nvPr/>
        </p:nvSpPr>
        <p:spPr bwMode="auto">
          <a:xfrm>
            <a:off x="5159897" y="1988841"/>
            <a:ext cx="4967287" cy="1728787"/>
          </a:xfrm>
          <a:prstGeom prst="rect">
            <a:avLst/>
          </a:prstGeom>
          <a:noFill/>
          <a:ln w="9525">
            <a:noFill/>
            <a:miter lim="800000"/>
            <a:headEnd/>
            <a:tailEnd/>
          </a:ln>
        </p:spPr>
        <p:txBody>
          <a:bodyPr anchor="b"/>
          <a:lstStyle/>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endParaRPr lang="es-CO" sz="3200" b="1" dirty="0">
              <a:solidFill>
                <a:srgbClr val="00B0F0"/>
              </a:solidFill>
              <a:latin typeface="Century Gothic" pitchFamily="34" charset="0"/>
            </a:endParaRPr>
          </a:p>
          <a:p>
            <a:pPr algn="ctr"/>
            <a:r>
              <a:rPr lang="es-MX" sz="3200" b="1" dirty="0">
                <a:solidFill>
                  <a:srgbClr val="00B0F0"/>
                </a:solidFill>
                <a:latin typeface="Century Gothic" pitchFamily="34" charset="0"/>
              </a:rPr>
              <a:t>Muchas Gracias</a:t>
            </a:r>
            <a:endParaRPr lang="es-CO" sz="3200" b="1" dirty="0">
              <a:solidFill>
                <a:srgbClr val="00B0F0"/>
              </a:solidFill>
              <a:latin typeface="Century Gothic" pitchFamily="34" charset="0"/>
            </a:endParaRPr>
          </a:p>
        </p:txBody>
      </p:sp>
      <p:pic>
        <p:nvPicPr>
          <p:cNvPr id="311302" name="Picture 6" descr="http://inflacion.com.co/wp-content/uploads/tasa-de-interes-para-vivienda.jpg"/>
          <p:cNvPicPr>
            <a:picLocks noChangeAspect="1" noChangeArrowheads="1"/>
          </p:cNvPicPr>
          <p:nvPr/>
        </p:nvPicPr>
        <p:blipFill>
          <a:blip r:embed="rId3" cstate="print">
            <a:grayscl/>
            <a:extLst/>
          </a:blip>
          <a:srcRect/>
          <a:stretch>
            <a:fillRect/>
          </a:stretch>
        </p:blipFill>
        <p:spPr bwMode="auto">
          <a:xfrm>
            <a:off x="2351584" y="1963689"/>
            <a:ext cx="2592288" cy="3200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Marcador de texto 4">
            <a:extLst>
              <a:ext uri="{FF2B5EF4-FFF2-40B4-BE49-F238E27FC236}">
                <a16:creationId xmlns:a16="http://schemas.microsoft.com/office/drawing/2014/main" id="{E76D7D46-BB44-4DE3-8025-5DC588D19E55}"/>
              </a:ext>
            </a:extLst>
          </p:cNvPr>
          <p:cNvSpPr>
            <a:spLocks noGrp="1"/>
          </p:cNvSpPr>
          <p:nvPr>
            <p:ph type="body" idx="13"/>
          </p:nvPr>
        </p:nvSpPr>
        <p:spPr/>
        <p:txBody>
          <a:bodyPr/>
          <a:lstStyle/>
          <a:p>
            <a:endParaRPr lang="es-CO" dirty="0"/>
          </a:p>
        </p:txBody>
      </p:sp>
      <p:sp>
        <p:nvSpPr>
          <p:cNvPr id="3" name="Marcador de número de diapositiva 2">
            <a:extLst>
              <a:ext uri="{FF2B5EF4-FFF2-40B4-BE49-F238E27FC236}">
                <a16:creationId xmlns:a16="http://schemas.microsoft.com/office/drawing/2014/main" id="{E78695B1-DF84-471C-9B2E-58D884341FFD}"/>
              </a:ext>
            </a:extLst>
          </p:cNvPr>
          <p:cNvSpPr>
            <a:spLocks noGrp="1"/>
          </p:cNvSpPr>
          <p:nvPr>
            <p:ph type="sldNum" sz="quarter" idx="15"/>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11416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a:extLst>
              <a:ext uri="{FF2B5EF4-FFF2-40B4-BE49-F238E27FC236}">
                <a16:creationId xmlns:a16="http://schemas.microsoft.com/office/drawing/2014/main" id="{ABF99E8B-4EB5-49BE-9F6D-F75192C0E04E}"/>
              </a:ext>
            </a:extLst>
          </p:cNvPr>
          <p:cNvSpPr>
            <a:spLocks noGrp="1"/>
          </p:cNvSpPr>
          <p:nvPr>
            <p:ph type="body" idx="13"/>
          </p:nvPr>
        </p:nvSpPr>
        <p:spPr/>
        <p:txBody>
          <a:bodyPr/>
          <a:lstStyle/>
          <a:p>
            <a:endParaRPr lang="es-CO" dirty="0"/>
          </a:p>
        </p:txBody>
      </p:sp>
      <p:sp>
        <p:nvSpPr>
          <p:cNvPr id="6" name="Marcador de número de diapositiva 5">
            <a:extLst>
              <a:ext uri="{FF2B5EF4-FFF2-40B4-BE49-F238E27FC236}">
                <a16:creationId xmlns:a16="http://schemas.microsoft.com/office/drawing/2014/main" id="{C22EBCAC-9D77-409D-B41B-FF8F3F89C68B}"/>
              </a:ext>
            </a:extLst>
          </p:cNvPr>
          <p:cNvSpPr>
            <a:spLocks noGrp="1"/>
          </p:cNvSpPr>
          <p:nvPr>
            <p:ph type="sldNum" sz="quarter" idx="15"/>
          </p:nvPr>
        </p:nvSpPr>
        <p:spPr/>
        <p:txBody>
          <a:bodyPr/>
          <a:lstStyle/>
          <a:p>
            <a:fld id="{F0435405-E842-48C1-A8E6-0A4AFD04C33F}" type="slidenum">
              <a:rPr lang="es-CO" smtClean="0"/>
              <a:pPr/>
              <a:t>3</a:t>
            </a:fld>
            <a:endParaRPr lang="es-CO" dirty="0"/>
          </a:p>
        </p:txBody>
      </p:sp>
      <p:sp>
        <p:nvSpPr>
          <p:cNvPr id="3" name="CuadroTexto 2">
            <a:extLst>
              <a:ext uri="{FF2B5EF4-FFF2-40B4-BE49-F238E27FC236}">
                <a16:creationId xmlns:a16="http://schemas.microsoft.com/office/drawing/2014/main" id="{90F14808-FE0B-45E2-8C4A-9B3AE6A133A0}"/>
              </a:ext>
            </a:extLst>
          </p:cNvPr>
          <p:cNvSpPr txBox="1"/>
          <p:nvPr/>
        </p:nvSpPr>
        <p:spPr>
          <a:xfrm>
            <a:off x="941549" y="116632"/>
            <a:ext cx="10369153" cy="1077218"/>
          </a:xfrm>
          <a:prstGeom prst="rect">
            <a:avLst/>
          </a:prstGeom>
          <a:noFill/>
        </p:spPr>
        <p:txBody>
          <a:bodyPr wrap="square" rtlCol="0">
            <a:spAutoFit/>
          </a:bodyPr>
          <a:lstStyle/>
          <a:p>
            <a:pPr algn="ctr"/>
            <a:r>
              <a:rPr lang="es-CO" sz="3200" b="1" dirty="0">
                <a:solidFill>
                  <a:srgbClr val="00B0F0"/>
                </a:solidFill>
                <a:latin typeface="Century Gothic" panose="020B0502020202020204" pitchFamily="34" charset="0"/>
              </a:rPr>
              <a:t>Principales Conclusiones del Estudio de Compradores de Vivienda 2017</a:t>
            </a:r>
          </a:p>
        </p:txBody>
      </p:sp>
      <p:sp>
        <p:nvSpPr>
          <p:cNvPr id="5" name="CuadroTexto 4">
            <a:extLst>
              <a:ext uri="{FF2B5EF4-FFF2-40B4-BE49-F238E27FC236}">
                <a16:creationId xmlns:a16="http://schemas.microsoft.com/office/drawing/2014/main" id="{56E89A64-516A-4F7A-A130-27DE24D3D629}"/>
              </a:ext>
            </a:extLst>
          </p:cNvPr>
          <p:cNvSpPr txBox="1"/>
          <p:nvPr/>
        </p:nvSpPr>
        <p:spPr>
          <a:xfrm>
            <a:off x="623392" y="1412776"/>
            <a:ext cx="10369153" cy="4893647"/>
          </a:xfrm>
          <a:prstGeom prst="rect">
            <a:avLst/>
          </a:prstGeom>
          <a:noFill/>
        </p:spPr>
        <p:txBody>
          <a:bodyPr wrap="square" rtlCol="0">
            <a:spAutoFit/>
          </a:bodyPr>
          <a:lstStyle/>
          <a:p>
            <a:pPr marL="742950" indent="-742950" algn="just">
              <a:buFont typeface="+mj-lt"/>
              <a:buAutoNum type="romanUcPeriod"/>
            </a:pPr>
            <a:r>
              <a:rPr lang="es-CO" sz="2400" b="1" dirty="0">
                <a:solidFill>
                  <a:srgbClr val="002060"/>
                </a:solidFill>
                <a:latin typeface="Century Gothic" panose="020B0502020202020204" pitchFamily="34" charset="0"/>
              </a:rPr>
              <a:t>Esfuerzo de los partícipes del sector para crecer la demanda y sus efectos.</a:t>
            </a:r>
          </a:p>
          <a:p>
            <a:pPr marL="742950" indent="-742950" algn="just">
              <a:buFont typeface="+mj-lt"/>
              <a:buAutoNum type="romanUcPeriod"/>
            </a:pPr>
            <a:endParaRPr lang="es-CO" sz="2400" b="1" dirty="0">
              <a:solidFill>
                <a:srgbClr val="002060"/>
              </a:solidFill>
              <a:latin typeface="Century Gothic" panose="020B0502020202020204" pitchFamily="34" charset="0"/>
            </a:endParaRPr>
          </a:p>
          <a:p>
            <a:pPr marL="742950" indent="-742950" algn="just">
              <a:buFont typeface="+mj-lt"/>
              <a:buAutoNum type="romanUcPeriod"/>
            </a:pPr>
            <a:r>
              <a:rPr lang="es-CO" sz="2400" b="1" dirty="0">
                <a:solidFill>
                  <a:srgbClr val="002060"/>
                </a:solidFill>
                <a:latin typeface="Century Gothic" panose="020B0502020202020204" pitchFamily="34" charset="0"/>
              </a:rPr>
              <a:t>El inversionista</a:t>
            </a:r>
          </a:p>
          <a:p>
            <a:pPr marL="742950" indent="-742950" algn="just">
              <a:buFont typeface="+mj-lt"/>
              <a:buAutoNum type="romanUcPeriod"/>
            </a:pPr>
            <a:endParaRPr lang="es-CO" sz="2400" b="1" dirty="0">
              <a:solidFill>
                <a:srgbClr val="002060"/>
              </a:solidFill>
              <a:latin typeface="Century Gothic" panose="020B0502020202020204" pitchFamily="34" charset="0"/>
            </a:endParaRPr>
          </a:p>
          <a:p>
            <a:pPr marL="742950" indent="-742950" algn="just">
              <a:buFont typeface="+mj-lt"/>
              <a:buAutoNum type="romanUcPeriod"/>
            </a:pPr>
            <a:r>
              <a:rPr lang="es-CO" sz="2400" b="1" dirty="0">
                <a:solidFill>
                  <a:srgbClr val="002060"/>
                </a:solidFill>
                <a:latin typeface="Century Gothic" panose="020B0502020202020204" pitchFamily="34" charset="0"/>
              </a:rPr>
              <a:t>Proceso de Compra</a:t>
            </a:r>
          </a:p>
          <a:p>
            <a:pPr marL="742950" indent="-742950" algn="just">
              <a:buFont typeface="+mj-lt"/>
              <a:buAutoNum type="romanUcPeriod"/>
            </a:pPr>
            <a:endParaRPr lang="es-CO" sz="2400" b="1" dirty="0">
              <a:solidFill>
                <a:srgbClr val="002060"/>
              </a:solidFill>
              <a:latin typeface="Century Gothic" panose="020B0502020202020204" pitchFamily="34" charset="0"/>
            </a:endParaRPr>
          </a:p>
          <a:p>
            <a:pPr marL="742950" indent="-742950" algn="just">
              <a:buFont typeface="+mj-lt"/>
              <a:buAutoNum type="romanUcPeriod"/>
            </a:pPr>
            <a:r>
              <a:rPr lang="es-CO" sz="2400" b="1" dirty="0">
                <a:solidFill>
                  <a:srgbClr val="002060"/>
                </a:solidFill>
                <a:latin typeface="Century Gothic" panose="020B0502020202020204" pitchFamily="34" charset="0"/>
              </a:rPr>
              <a:t>Realidad vs Expectativas  </a:t>
            </a:r>
          </a:p>
          <a:p>
            <a:pPr marL="742950" indent="-742950" algn="just">
              <a:buFont typeface="+mj-lt"/>
              <a:buAutoNum type="romanUcPeriod"/>
            </a:pPr>
            <a:endParaRPr lang="es-CO" sz="2400" b="1" dirty="0">
              <a:solidFill>
                <a:srgbClr val="002060"/>
              </a:solidFill>
              <a:latin typeface="Century Gothic" panose="020B0502020202020204" pitchFamily="34" charset="0"/>
            </a:endParaRPr>
          </a:p>
          <a:p>
            <a:pPr marL="742950" indent="-742950" algn="just">
              <a:buFont typeface="+mj-lt"/>
              <a:buAutoNum type="romanUcPeriod"/>
            </a:pPr>
            <a:r>
              <a:rPr lang="es-CO" sz="2400" b="1" dirty="0">
                <a:solidFill>
                  <a:srgbClr val="002060"/>
                </a:solidFill>
                <a:latin typeface="Century Gothic" panose="020B0502020202020204" pitchFamily="34" charset="0"/>
              </a:rPr>
              <a:t>Mi Casa Ya como política gubernamental</a:t>
            </a:r>
          </a:p>
          <a:p>
            <a:pPr marL="742950" indent="-742950" algn="just">
              <a:buFont typeface="+mj-lt"/>
              <a:buAutoNum type="romanUcPeriod"/>
            </a:pPr>
            <a:endParaRPr lang="es-CO" sz="2400" b="1" dirty="0">
              <a:solidFill>
                <a:srgbClr val="002060"/>
              </a:solidFill>
              <a:latin typeface="Century Gothic" panose="020B0502020202020204" pitchFamily="34" charset="0"/>
            </a:endParaRPr>
          </a:p>
          <a:p>
            <a:pPr marL="742950" indent="-742950" algn="just">
              <a:buFont typeface="+mj-lt"/>
              <a:buAutoNum type="romanUcPeriod"/>
            </a:pPr>
            <a:r>
              <a:rPr lang="es-CO" sz="2400" b="1" dirty="0">
                <a:solidFill>
                  <a:srgbClr val="002060"/>
                </a:solidFill>
                <a:latin typeface="Century Gothic" panose="020B0502020202020204" pitchFamily="34" charset="0"/>
              </a:rPr>
              <a:t>Reflexiones</a:t>
            </a:r>
          </a:p>
          <a:p>
            <a:pPr algn="just"/>
            <a:endParaRPr lang="es-CO"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1724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11">
            <a:extLst>
              <a:ext uri="{FF2B5EF4-FFF2-40B4-BE49-F238E27FC236}">
                <a16:creationId xmlns:a16="http://schemas.microsoft.com/office/drawing/2014/main" id="{DE4B4F5C-CE27-436B-9641-4412B7493456}"/>
              </a:ext>
            </a:extLst>
          </p:cNvPr>
          <p:cNvSpPr>
            <a:spLocks noGrp="1"/>
          </p:cNvSpPr>
          <p:nvPr>
            <p:ph type="sldNum" sz="quarter" idx="15"/>
          </p:nvPr>
        </p:nvSpPr>
        <p:spPr/>
        <p:txBody>
          <a:bodyPr/>
          <a:lstStyle/>
          <a:p>
            <a:fld id="{F0435405-E842-48C1-A8E6-0A4AFD04C33F}" type="slidenum">
              <a:rPr lang="es-CO" smtClean="0"/>
              <a:pPr/>
              <a:t>4</a:t>
            </a:fld>
            <a:endParaRPr lang="es-CO" dirty="0"/>
          </a:p>
        </p:txBody>
      </p:sp>
      <p:sp>
        <p:nvSpPr>
          <p:cNvPr id="3" name="CuadroTexto 2">
            <a:extLst>
              <a:ext uri="{FF2B5EF4-FFF2-40B4-BE49-F238E27FC236}">
                <a16:creationId xmlns:a16="http://schemas.microsoft.com/office/drawing/2014/main" id="{1307CD2F-652A-4F1B-93BE-54410CC74A0E}"/>
              </a:ext>
            </a:extLst>
          </p:cNvPr>
          <p:cNvSpPr txBox="1"/>
          <p:nvPr/>
        </p:nvSpPr>
        <p:spPr>
          <a:xfrm>
            <a:off x="839416" y="188640"/>
            <a:ext cx="11017224"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  </a:t>
            </a:r>
            <a:r>
              <a:rPr lang="es-CO" sz="2200" b="1" dirty="0">
                <a:solidFill>
                  <a:srgbClr val="00B0F0"/>
                </a:solidFill>
                <a:latin typeface="Century Gothic" panose="020B0502020202020204" pitchFamily="34" charset="0"/>
              </a:rPr>
              <a:t>Esfuerzo de todos los participes para promover la compra de Vivienda</a:t>
            </a:r>
          </a:p>
        </p:txBody>
      </p:sp>
      <p:pic>
        <p:nvPicPr>
          <p:cNvPr id="4" name="Picture 3">
            <a:extLst>
              <a:ext uri="{FF2B5EF4-FFF2-40B4-BE49-F238E27FC236}">
                <a16:creationId xmlns:a16="http://schemas.microsoft.com/office/drawing/2014/main" id="{8BE0D449-860A-4DA8-ABA2-51EB3DEA03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16" y="1069750"/>
            <a:ext cx="4112219" cy="256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0ABA42C-AB75-4119-991B-3A68705F18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712" y="1103164"/>
            <a:ext cx="4396275" cy="270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C4ABFF6D-7985-4A02-8859-87B436A29072}"/>
              </a:ext>
            </a:extLst>
          </p:cNvPr>
          <p:cNvSpPr txBox="1"/>
          <p:nvPr/>
        </p:nvSpPr>
        <p:spPr>
          <a:xfrm>
            <a:off x="855611" y="646870"/>
            <a:ext cx="7183377" cy="369332"/>
          </a:xfrm>
          <a:prstGeom prst="rect">
            <a:avLst/>
          </a:prstGeom>
          <a:noFill/>
        </p:spPr>
        <p:txBody>
          <a:bodyPr wrap="none" rtlCol="0">
            <a:spAutoFit/>
          </a:bodyPr>
          <a:lstStyle/>
          <a:p>
            <a:r>
              <a:rPr lang="es-CO" b="1" dirty="0">
                <a:solidFill>
                  <a:srgbClr val="002060"/>
                </a:solidFill>
                <a:latin typeface="Century Gothic" panose="020B0502020202020204" pitchFamily="34" charset="0"/>
              </a:rPr>
              <a:t>1.  Del constructor generando oferta y variedad de productos</a:t>
            </a:r>
            <a:r>
              <a:rPr lang="es-CO" dirty="0">
                <a:latin typeface="Century Gothic" panose="020B0502020202020204" pitchFamily="34" charset="0"/>
              </a:rPr>
              <a:t>. </a:t>
            </a:r>
          </a:p>
        </p:txBody>
      </p:sp>
      <p:pic>
        <p:nvPicPr>
          <p:cNvPr id="7" name="Imagen 6">
            <a:extLst>
              <a:ext uri="{FF2B5EF4-FFF2-40B4-BE49-F238E27FC236}">
                <a16:creationId xmlns:a16="http://schemas.microsoft.com/office/drawing/2014/main" id="{CBF3D607-F609-410E-AD4D-747FC894DBF4}"/>
              </a:ext>
            </a:extLst>
          </p:cNvPr>
          <p:cNvPicPr>
            <a:picLocks noChangeAspect="1"/>
          </p:cNvPicPr>
          <p:nvPr/>
        </p:nvPicPr>
        <p:blipFill>
          <a:blip r:embed="rId4"/>
          <a:stretch>
            <a:fillRect/>
          </a:stretch>
        </p:blipFill>
        <p:spPr>
          <a:xfrm>
            <a:off x="1036205" y="4221088"/>
            <a:ext cx="3960439" cy="2322221"/>
          </a:xfrm>
          <a:prstGeom prst="rect">
            <a:avLst/>
          </a:prstGeom>
        </p:spPr>
      </p:pic>
      <p:sp>
        <p:nvSpPr>
          <p:cNvPr id="8" name="CuadroTexto 7">
            <a:extLst>
              <a:ext uri="{FF2B5EF4-FFF2-40B4-BE49-F238E27FC236}">
                <a16:creationId xmlns:a16="http://schemas.microsoft.com/office/drawing/2014/main" id="{7FFAA7AD-4FAF-4643-8ED2-95461187C8A7}"/>
              </a:ext>
            </a:extLst>
          </p:cNvPr>
          <p:cNvSpPr txBox="1"/>
          <p:nvPr/>
        </p:nvSpPr>
        <p:spPr>
          <a:xfrm>
            <a:off x="960316" y="3728526"/>
            <a:ext cx="9643987" cy="369332"/>
          </a:xfrm>
          <a:prstGeom prst="rect">
            <a:avLst/>
          </a:prstGeom>
          <a:noFill/>
        </p:spPr>
        <p:txBody>
          <a:bodyPr wrap="none" rtlCol="0">
            <a:spAutoFit/>
          </a:bodyPr>
          <a:lstStyle/>
          <a:p>
            <a:r>
              <a:rPr lang="es-CO" b="1" dirty="0">
                <a:solidFill>
                  <a:srgbClr val="002060"/>
                </a:solidFill>
                <a:latin typeface="Century Gothic" panose="020B0502020202020204" pitchFamily="34" charset="0"/>
              </a:rPr>
              <a:t>2.  Con un reducción en las  tasas de interés estando cerca de los mínimos históricos</a:t>
            </a:r>
          </a:p>
        </p:txBody>
      </p:sp>
      <p:pic>
        <p:nvPicPr>
          <p:cNvPr id="9" name="Imagen 8">
            <a:extLst>
              <a:ext uri="{FF2B5EF4-FFF2-40B4-BE49-F238E27FC236}">
                <a16:creationId xmlns:a16="http://schemas.microsoft.com/office/drawing/2014/main" id="{145EA63A-1730-43C3-8747-9DE9801080AD}"/>
              </a:ext>
            </a:extLst>
          </p:cNvPr>
          <p:cNvPicPr>
            <a:picLocks noChangeAspect="1"/>
          </p:cNvPicPr>
          <p:nvPr/>
        </p:nvPicPr>
        <p:blipFill>
          <a:blip r:embed="rId5"/>
          <a:stretch>
            <a:fillRect/>
          </a:stretch>
        </p:blipFill>
        <p:spPr>
          <a:xfrm>
            <a:off x="6226729" y="4151814"/>
            <a:ext cx="4375440" cy="2348168"/>
          </a:xfrm>
          <a:prstGeom prst="rect">
            <a:avLst/>
          </a:prstGeom>
        </p:spPr>
      </p:pic>
    </p:spTree>
    <p:extLst>
      <p:ext uri="{BB962C8B-B14F-4D97-AF65-F5344CB8AC3E}">
        <p14:creationId xmlns:p14="http://schemas.microsoft.com/office/powerpoint/2010/main" val="171062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3387F322-80EE-4C38-9CE4-06A5D7B5612F}"/>
              </a:ext>
            </a:extLst>
          </p:cNvPr>
          <p:cNvSpPr>
            <a:spLocks noGrp="1"/>
          </p:cNvSpPr>
          <p:nvPr>
            <p:ph type="sldNum" sz="quarter" idx="15"/>
          </p:nvPr>
        </p:nvSpPr>
        <p:spPr/>
        <p:txBody>
          <a:bodyPr/>
          <a:lstStyle/>
          <a:p>
            <a:fld id="{F0435405-E842-48C1-A8E6-0A4AFD04C33F}" type="slidenum">
              <a:rPr lang="es-CO" smtClean="0"/>
              <a:pPr/>
              <a:t>5</a:t>
            </a:fld>
            <a:endParaRPr lang="es-CO" dirty="0"/>
          </a:p>
        </p:txBody>
      </p:sp>
      <p:sp>
        <p:nvSpPr>
          <p:cNvPr id="5" name="CuadroTexto 4">
            <a:extLst>
              <a:ext uri="{FF2B5EF4-FFF2-40B4-BE49-F238E27FC236}">
                <a16:creationId xmlns:a16="http://schemas.microsoft.com/office/drawing/2014/main" id="{939CDCCF-F66E-4FD6-8C2B-810F7C4DEBC1}"/>
              </a:ext>
            </a:extLst>
          </p:cNvPr>
          <p:cNvSpPr txBox="1"/>
          <p:nvPr/>
        </p:nvSpPr>
        <p:spPr>
          <a:xfrm>
            <a:off x="119336" y="686300"/>
            <a:ext cx="5904656" cy="646331"/>
          </a:xfrm>
          <a:prstGeom prst="rect">
            <a:avLst/>
          </a:prstGeom>
          <a:noFill/>
        </p:spPr>
        <p:txBody>
          <a:bodyPr wrap="square" rtlCol="0">
            <a:spAutoFit/>
          </a:bodyPr>
          <a:lstStyle/>
          <a:p>
            <a:pPr algn="ctr"/>
            <a:r>
              <a:rPr lang="es-CO" b="1" dirty="0">
                <a:solidFill>
                  <a:srgbClr val="002060"/>
                </a:solidFill>
                <a:latin typeface="Century Gothic" panose="020B0502020202020204" pitchFamily="34" charset="0"/>
              </a:rPr>
              <a:t>3.  Aumentando plazos para el pago de la </a:t>
            </a:r>
          </a:p>
          <a:p>
            <a:pPr algn="ctr"/>
            <a:r>
              <a:rPr lang="es-CO" b="1" dirty="0">
                <a:solidFill>
                  <a:srgbClr val="002060"/>
                </a:solidFill>
                <a:latin typeface="Century Gothic" panose="020B0502020202020204" pitchFamily="34" charset="0"/>
              </a:rPr>
              <a:t>Cuota Inicial</a:t>
            </a:r>
          </a:p>
        </p:txBody>
      </p:sp>
      <p:pic>
        <p:nvPicPr>
          <p:cNvPr id="9" name="Imagen 8">
            <a:extLst>
              <a:ext uri="{FF2B5EF4-FFF2-40B4-BE49-F238E27FC236}">
                <a16:creationId xmlns:a16="http://schemas.microsoft.com/office/drawing/2014/main" id="{CB76C8E0-157D-4060-8E85-B3780DA085CC}"/>
              </a:ext>
            </a:extLst>
          </p:cNvPr>
          <p:cNvPicPr>
            <a:picLocks noChangeAspect="1"/>
          </p:cNvPicPr>
          <p:nvPr/>
        </p:nvPicPr>
        <p:blipFill>
          <a:blip r:embed="rId2"/>
          <a:stretch>
            <a:fillRect/>
          </a:stretch>
        </p:blipFill>
        <p:spPr>
          <a:xfrm>
            <a:off x="6349806" y="1897336"/>
            <a:ext cx="5696742" cy="1414859"/>
          </a:xfrm>
          <a:prstGeom prst="rect">
            <a:avLst/>
          </a:prstGeom>
        </p:spPr>
      </p:pic>
      <p:sp>
        <p:nvSpPr>
          <p:cNvPr id="12" name="CuadroTexto 11">
            <a:extLst>
              <a:ext uri="{FF2B5EF4-FFF2-40B4-BE49-F238E27FC236}">
                <a16:creationId xmlns:a16="http://schemas.microsoft.com/office/drawing/2014/main" id="{B4AFABDA-6838-475E-9EEC-91DCA30EBE06}"/>
              </a:ext>
            </a:extLst>
          </p:cNvPr>
          <p:cNvSpPr txBox="1"/>
          <p:nvPr/>
        </p:nvSpPr>
        <p:spPr>
          <a:xfrm>
            <a:off x="623392" y="4005064"/>
            <a:ext cx="8196475" cy="369332"/>
          </a:xfrm>
          <a:prstGeom prst="rect">
            <a:avLst/>
          </a:prstGeom>
          <a:noFill/>
        </p:spPr>
        <p:txBody>
          <a:bodyPr wrap="none" rtlCol="0">
            <a:spAutoFit/>
          </a:bodyPr>
          <a:lstStyle/>
          <a:p>
            <a:r>
              <a:rPr lang="es-CO" b="1" dirty="0">
                <a:solidFill>
                  <a:srgbClr val="002060"/>
                </a:solidFill>
                <a:latin typeface="Century Gothic" panose="020B0502020202020204" pitchFamily="34" charset="0"/>
              </a:rPr>
              <a:t>5.  Creciendo el número de compradores de hogares de 1 y 2 personas</a:t>
            </a:r>
          </a:p>
        </p:txBody>
      </p:sp>
      <p:sp>
        <p:nvSpPr>
          <p:cNvPr id="15" name="CuadroTexto 14">
            <a:extLst>
              <a:ext uri="{FF2B5EF4-FFF2-40B4-BE49-F238E27FC236}">
                <a16:creationId xmlns:a16="http://schemas.microsoft.com/office/drawing/2014/main" id="{0B98E2F0-8500-4EEA-9204-B716C374519F}"/>
              </a:ext>
            </a:extLst>
          </p:cNvPr>
          <p:cNvSpPr txBox="1"/>
          <p:nvPr/>
        </p:nvSpPr>
        <p:spPr>
          <a:xfrm>
            <a:off x="839416" y="188640"/>
            <a:ext cx="11168136" cy="461665"/>
          </a:xfrm>
          <a:prstGeom prst="rect">
            <a:avLst/>
          </a:prstGeom>
          <a:noFill/>
        </p:spPr>
        <p:txBody>
          <a:bodyPr wrap="square" rtlCol="0">
            <a:spAutoFit/>
          </a:bodyPr>
          <a:lstStyle/>
          <a:p>
            <a:r>
              <a:rPr lang="es-CO" sz="2400" b="1" dirty="0">
                <a:solidFill>
                  <a:srgbClr val="00B0F0"/>
                </a:solidFill>
                <a:latin typeface="Century Gothic" panose="020B0502020202020204" pitchFamily="34" charset="0"/>
              </a:rPr>
              <a:t>I.  Esfuerzo de todos los participes para promover la compra de Vivienda</a:t>
            </a:r>
          </a:p>
        </p:txBody>
      </p:sp>
      <p:sp>
        <p:nvSpPr>
          <p:cNvPr id="16" name="CuadroTexto 15">
            <a:extLst>
              <a:ext uri="{FF2B5EF4-FFF2-40B4-BE49-F238E27FC236}">
                <a16:creationId xmlns:a16="http://schemas.microsoft.com/office/drawing/2014/main" id="{7EF2D8DD-F0C4-4228-A14F-35C07C51508D}"/>
              </a:ext>
            </a:extLst>
          </p:cNvPr>
          <p:cNvSpPr txBox="1"/>
          <p:nvPr/>
        </p:nvSpPr>
        <p:spPr>
          <a:xfrm>
            <a:off x="6888088" y="718908"/>
            <a:ext cx="4464496" cy="646331"/>
          </a:xfrm>
          <a:prstGeom prst="rect">
            <a:avLst/>
          </a:prstGeom>
          <a:noFill/>
        </p:spPr>
        <p:txBody>
          <a:bodyPr wrap="square" rtlCol="0">
            <a:spAutoFit/>
          </a:bodyPr>
          <a:lstStyle/>
          <a:p>
            <a:pPr algn="ctr"/>
            <a:r>
              <a:rPr lang="es-CO" b="1" dirty="0">
                <a:solidFill>
                  <a:srgbClr val="002060"/>
                </a:solidFill>
                <a:latin typeface="Century Gothic" panose="020B0502020202020204" pitchFamily="34" charset="0"/>
              </a:rPr>
              <a:t>4.  La Banca aumentando  plazos para la Financiación</a:t>
            </a:r>
          </a:p>
        </p:txBody>
      </p:sp>
      <p:graphicFrame>
        <p:nvGraphicFramePr>
          <p:cNvPr id="18" name="Gráfico 17">
            <a:extLst>
              <a:ext uri="{FF2B5EF4-FFF2-40B4-BE49-F238E27FC236}">
                <a16:creationId xmlns:a16="http://schemas.microsoft.com/office/drawing/2014/main" id="{62A6E361-67A7-4EF7-B739-C65D4DF6CEE0}"/>
              </a:ext>
            </a:extLst>
          </p:cNvPr>
          <p:cNvGraphicFramePr>
            <a:graphicFrameLocks/>
          </p:cNvGraphicFramePr>
          <p:nvPr>
            <p:extLst>
              <p:ext uri="{D42A27DB-BD31-4B8C-83A1-F6EECF244321}">
                <p14:modId xmlns:p14="http://schemas.microsoft.com/office/powerpoint/2010/main" val="3666013090"/>
              </p:ext>
            </p:extLst>
          </p:nvPr>
        </p:nvGraphicFramePr>
        <p:xfrm>
          <a:off x="3359696" y="4395134"/>
          <a:ext cx="4572000" cy="209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785CE1A0-578E-47F2-9C17-327C53D9392E}"/>
              </a:ext>
            </a:extLst>
          </p:cNvPr>
          <p:cNvGraphicFramePr>
            <a:graphicFrameLocks/>
          </p:cNvGraphicFramePr>
          <p:nvPr>
            <p:extLst>
              <p:ext uri="{D42A27DB-BD31-4B8C-83A1-F6EECF244321}">
                <p14:modId xmlns:p14="http://schemas.microsoft.com/office/powerpoint/2010/main" val="691917325"/>
              </p:ext>
            </p:extLst>
          </p:nvPr>
        </p:nvGraphicFramePr>
        <p:xfrm>
          <a:off x="852240" y="1268760"/>
          <a:ext cx="5171752" cy="2889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185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91544" y="85784"/>
            <a:ext cx="7614847" cy="5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pPr algn="ctr"/>
            <a:r>
              <a:rPr lang="es-ES" sz="2400" b="1" dirty="0"/>
              <a:t>Qué consecuencias tuvo esto en la demanda</a:t>
            </a:r>
          </a:p>
        </p:txBody>
      </p:sp>
      <p:sp>
        <p:nvSpPr>
          <p:cNvPr id="13" name="Marcador de número de diapositiva 12">
            <a:extLst>
              <a:ext uri="{FF2B5EF4-FFF2-40B4-BE49-F238E27FC236}">
                <a16:creationId xmlns:a16="http://schemas.microsoft.com/office/drawing/2014/main" id="{662C02E4-A036-4382-BCFD-87D96CCD3F5C}"/>
              </a:ext>
            </a:extLst>
          </p:cNvPr>
          <p:cNvSpPr>
            <a:spLocks noGrp="1"/>
          </p:cNvSpPr>
          <p:nvPr>
            <p:ph type="sldNum" sz="quarter" idx="15"/>
          </p:nvPr>
        </p:nvSpPr>
        <p:spPr/>
        <p:txBody>
          <a:bodyPr/>
          <a:lstStyle/>
          <a:p>
            <a:fld id="{F0435405-E842-48C1-A8E6-0A4AFD04C33F}" type="slidenum">
              <a:rPr lang="es-CO" smtClean="0"/>
              <a:pPr/>
              <a:t>6</a:t>
            </a:fld>
            <a:endParaRPr lang="es-CO" dirty="0"/>
          </a:p>
        </p:txBody>
      </p:sp>
      <p:pic>
        <p:nvPicPr>
          <p:cNvPr id="2" name="Imagen 1">
            <a:extLst>
              <a:ext uri="{FF2B5EF4-FFF2-40B4-BE49-F238E27FC236}">
                <a16:creationId xmlns:a16="http://schemas.microsoft.com/office/drawing/2014/main" id="{6A5265B1-F626-463D-A579-CBF613ED4322}"/>
              </a:ext>
            </a:extLst>
          </p:cNvPr>
          <p:cNvPicPr>
            <a:picLocks noChangeAspect="1"/>
          </p:cNvPicPr>
          <p:nvPr/>
        </p:nvPicPr>
        <p:blipFill>
          <a:blip r:embed="rId3"/>
          <a:stretch>
            <a:fillRect/>
          </a:stretch>
        </p:blipFill>
        <p:spPr>
          <a:xfrm>
            <a:off x="6168008" y="1246004"/>
            <a:ext cx="4680520" cy="2488944"/>
          </a:xfrm>
          <a:prstGeom prst="rect">
            <a:avLst/>
          </a:prstGeom>
        </p:spPr>
      </p:pic>
      <p:sp>
        <p:nvSpPr>
          <p:cNvPr id="3" name="CuadroTexto 2">
            <a:extLst>
              <a:ext uri="{FF2B5EF4-FFF2-40B4-BE49-F238E27FC236}">
                <a16:creationId xmlns:a16="http://schemas.microsoft.com/office/drawing/2014/main" id="{5A5C97CE-451F-45C5-B1CF-A6C7E4CA0750}"/>
              </a:ext>
            </a:extLst>
          </p:cNvPr>
          <p:cNvSpPr txBox="1"/>
          <p:nvPr/>
        </p:nvSpPr>
        <p:spPr>
          <a:xfrm flipH="1">
            <a:off x="1301686" y="574484"/>
            <a:ext cx="4338878" cy="646331"/>
          </a:xfrm>
          <a:prstGeom prst="rect">
            <a:avLst/>
          </a:prstGeom>
          <a:noFill/>
        </p:spPr>
        <p:txBody>
          <a:bodyPr wrap="square" rtlCol="0">
            <a:spAutoFit/>
          </a:bodyPr>
          <a:lstStyle/>
          <a:p>
            <a:r>
              <a:rPr lang="es-CO" b="1" dirty="0">
                <a:solidFill>
                  <a:srgbClr val="002060"/>
                </a:solidFill>
                <a:latin typeface="Century Gothic" panose="020B0502020202020204" pitchFamily="34" charset="0"/>
              </a:rPr>
              <a:t>1. Aumento de  las familias que vivían en una Casa Familiar</a:t>
            </a:r>
          </a:p>
        </p:txBody>
      </p:sp>
      <p:pic>
        <p:nvPicPr>
          <p:cNvPr id="4" name="Imagen 3">
            <a:extLst>
              <a:ext uri="{FF2B5EF4-FFF2-40B4-BE49-F238E27FC236}">
                <a16:creationId xmlns:a16="http://schemas.microsoft.com/office/drawing/2014/main" id="{117E8234-964E-4788-9018-AE78DC93187E}"/>
              </a:ext>
            </a:extLst>
          </p:cNvPr>
          <p:cNvPicPr>
            <a:picLocks noChangeAspect="1"/>
          </p:cNvPicPr>
          <p:nvPr/>
        </p:nvPicPr>
        <p:blipFill>
          <a:blip r:embed="rId4"/>
          <a:stretch>
            <a:fillRect/>
          </a:stretch>
        </p:blipFill>
        <p:spPr>
          <a:xfrm>
            <a:off x="1055440" y="1253239"/>
            <a:ext cx="4622064" cy="2552218"/>
          </a:xfrm>
          <a:prstGeom prst="rect">
            <a:avLst/>
          </a:prstGeom>
        </p:spPr>
      </p:pic>
      <p:graphicFrame>
        <p:nvGraphicFramePr>
          <p:cNvPr id="15" name="3 Objeto">
            <a:extLst>
              <a:ext uri="{FF2B5EF4-FFF2-40B4-BE49-F238E27FC236}">
                <a16:creationId xmlns:a16="http://schemas.microsoft.com/office/drawing/2014/main" id="{6E53E1FF-FCA2-4D51-84D8-C32D22A35839}"/>
              </a:ext>
            </a:extLst>
          </p:cNvPr>
          <p:cNvGraphicFramePr>
            <a:graphicFrameLocks noChangeAspect="1"/>
          </p:cNvGraphicFramePr>
          <p:nvPr>
            <p:extLst/>
          </p:nvPr>
        </p:nvGraphicFramePr>
        <p:xfrm>
          <a:off x="1301686" y="4253027"/>
          <a:ext cx="9402825" cy="400109"/>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13">
            <a:extLst>
              <a:ext uri="{FF2B5EF4-FFF2-40B4-BE49-F238E27FC236}">
                <a16:creationId xmlns:a16="http://schemas.microsoft.com/office/drawing/2014/main" id="{2811373A-B6F6-4CED-A615-8A4AAD28F887}"/>
              </a:ext>
            </a:extLst>
          </p:cNvPr>
          <p:cNvSpPr txBox="1"/>
          <p:nvPr/>
        </p:nvSpPr>
        <p:spPr>
          <a:xfrm>
            <a:off x="771461" y="3786413"/>
            <a:ext cx="10729192" cy="369332"/>
          </a:xfrm>
          <a:prstGeom prst="rect">
            <a:avLst/>
          </a:prstGeom>
          <a:noFill/>
        </p:spPr>
        <p:txBody>
          <a:bodyPr wrap="square" rtlCol="0">
            <a:spAutoFit/>
          </a:bodyPr>
          <a:lstStyle/>
          <a:p>
            <a:r>
              <a:rPr lang="es-CO" b="1" dirty="0">
                <a:solidFill>
                  <a:srgbClr val="002060"/>
                </a:solidFill>
                <a:latin typeface="Century Gothic" panose="020B0502020202020204" pitchFamily="34" charset="0"/>
              </a:rPr>
              <a:t>3. Más familias jóvenes pudieron comprar vivienda  que en años anteriores</a:t>
            </a:r>
          </a:p>
        </p:txBody>
      </p:sp>
      <p:sp>
        <p:nvSpPr>
          <p:cNvPr id="20" name="CuadroTexto 19">
            <a:extLst>
              <a:ext uri="{FF2B5EF4-FFF2-40B4-BE49-F238E27FC236}">
                <a16:creationId xmlns:a16="http://schemas.microsoft.com/office/drawing/2014/main" id="{F3D59443-B9D8-4EF3-891B-9ACFB2CF228C}"/>
              </a:ext>
            </a:extLst>
          </p:cNvPr>
          <p:cNvSpPr txBox="1"/>
          <p:nvPr/>
        </p:nvSpPr>
        <p:spPr>
          <a:xfrm flipH="1">
            <a:off x="6093525" y="545353"/>
            <a:ext cx="5171024" cy="646331"/>
          </a:xfrm>
          <a:prstGeom prst="rect">
            <a:avLst/>
          </a:prstGeom>
          <a:noFill/>
        </p:spPr>
        <p:txBody>
          <a:bodyPr wrap="square" rtlCol="0">
            <a:spAutoFit/>
          </a:bodyPr>
          <a:lstStyle/>
          <a:p>
            <a:r>
              <a:rPr lang="es-CO" b="1" dirty="0">
                <a:solidFill>
                  <a:srgbClr val="002060"/>
                </a:solidFill>
                <a:latin typeface="Century Gothic" panose="020B0502020202020204" pitchFamily="34" charset="0"/>
              </a:rPr>
              <a:t>2. Se mantienen los compradores de primera vivienda</a:t>
            </a:r>
          </a:p>
        </p:txBody>
      </p:sp>
      <p:graphicFrame>
        <p:nvGraphicFramePr>
          <p:cNvPr id="22" name="Gráfico 21">
            <a:extLst>
              <a:ext uri="{FF2B5EF4-FFF2-40B4-BE49-F238E27FC236}">
                <a16:creationId xmlns:a16="http://schemas.microsoft.com/office/drawing/2014/main" id="{FC4A9079-9542-42EB-BB70-5708B1211107}"/>
              </a:ext>
            </a:extLst>
          </p:cNvPr>
          <p:cNvGraphicFramePr>
            <a:graphicFrameLocks/>
          </p:cNvGraphicFramePr>
          <p:nvPr>
            <p:extLst>
              <p:ext uri="{D42A27DB-BD31-4B8C-83A1-F6EECF244321}">
                <p14:modId xmlns:p14="http://schemas.microsoft.com/office/powerpoint/2010/main" val="3431530388"/>
              </p:ext>
            </p:extLst>
          </p:nvPr>
        </p:nvGraphicFramePr>
        <p:xfrm>
          <a:off x="2855640" y="4072478"/>
          <a:ext cx="5832647" cy="23815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309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2" name="Text Box 46"/>
          <p:cNvSpPr txBox="1">
            <a:spLocks noChangeArrowheads="1"/>
          </p:cNvSpPr>
          <p:nvPr/>
        </p:nvSpPr>
        <p:spPr bwMode="auto">
          <a:xfrm>
            <a:off x="1127448" y="836712"/>
            <a:ext cx="9733755" cy="369332"/>
          </a:xfrm>
          <a:prstGeom prst="rect">
            <a:avLst/>
          </a:prstGeom>
          <a:noFill/>
          <a:ln w="9525">
            <a:noFill/>
            <a:miter lim="800000"/>
            <a:headEnd/>
            <a:tailEnd/>
          </a:ln>
        </p:spPr>
        <p:txBody>
          <a:bodyPr wrap="none">
            <a:spAutoFit/>
          </a:bodyPr>
          <a:lstStyle/>
          <a:p>
            <a:r>
              <a:rPr lang="es-ES" b="1" dirty="0">
                <a:solidFill>
                  <a:srgbClr val="000066"/>
                </a:solidFill>
                <a:latin typeface="Century Gothic" panose="020B0502020202020204" pitchFamily="34" charset="0"/>
              </a:rPr>
              <a:t>4.  Aunque más familias contemplaron la posibilidad de comprar una vivienda usada</a:t>
            </a:r>
          </a:p>
        </p:txBody>
      </p:sp>
      <p:sp>
        <p:nvSpPr>
          <p:cNvPr id="6" name="CuadroTexto 5">
            <a:extLst>
              <a:ext uri="{FF2B5EF4-FFF2-40B4-BE49-F238E27FC236}">
                <a16:creationId xmlns:a16="http://schemas.microsoft.com/office/drawing/2014/main" id="{F7B7674F-F033-43EB-96B9-534FC442073D}"/>
              </a:ext>
            </a:extLst>
          </p:cNvPr>
          <p:cNvSpPr txBox="1"/>
          <p:nvPr/>
        </p:nvSpPr>
        <p:spPr>
          <a:xfrm>
            <a:off x="1055440" y="2473963"/>
            <a:ext cx="10441159" cy="400110"/>
          </a:xfrm>
          <a:prstGeom prst="rect">
            <a:avLst/>
          </a:prstGeom>
          <a:noFill/>
        </p:spPr>
        <p:txBody>
          <a:bodyPr wrap="square" rtlCol="0">
            <a:spAutoFit/>
          </a:bodyPr>
          <a:lstStyle/>
          <a:p>
            <a:pPr algn="ctr"/>
            <a:r>
              <a:rPr lang="es-CO" b="1" dirty="0">
                <a:solidFill>
                  <a:srgbClr val="000066"/>
                </a:solidFill>
                <a:latin typeface="Century Gothic" panose="020B0502020202020204" pitchFamily="34" charset="0"/>
              </a:rPr>
              <a:t>Optaron por una nueva vivienda Nueva por las facilidades de pago</a:t>
            </a:r>
            <a:r>
              <a:rPr lang="es-CO" sz="2000" b="1" dirty="0">
                <a:latin typeface="Century Gothic" panose="020B0502020202020204" pitchFamily="34" charset="0"/>
              </a:rPr>
              <a:t>.</a:t>
            </a:r>
          </a:p>
        </p:txBody>
      </p:sp>
      <p:pic>
        <p:nvPicPr>
          <p:cNvPr id="9" name="Imagen 8">
            <a:extLst>
              <a:ext uri="{FF2B5EF4-FFF2-40B4-BE49-F238E27FC236}">
                <a16:creationId xmlns:a16="http://schemas.microsoft.com/office/drawing/2014/main" id="{1CA8C972-28D8-43FA-93CD-E4B1165B4618}"/>
              </a:ext>
            </a:extLst>
          </p:cNvPr>
          <p:cNvPicPr>
            <a:picLocks noChangeAspect="1"/>
          </p:cNvPicPr>
          <p:nvPr/>
        </p:nvPicPr>
        <p:blipFill>
          <a:blip r:embed="rId3"/>
          <a:stretch>
            <a:fillRect/>
          </a:stretch>
        </p:blipFill>
        <p:spPr>
          <a:xfrm>
            <a:off x="2495600" y="620688"/>
            <a:ext cx="5526186" cy="1837306"/>
          </a:xfrm>
          <a:prstGeom prst="rect">
            <a:avLst/>
          </a:prstGeom>
        </p:spPr>
      </p:pic>
      <p:sp>
        <p:nvSpPr>
          <p:cNvPr id="11" name="Marcador de número de diapositiva 10">
            <a:extLst>
              <a:ext uri="{FF2B5EF4-FFF2-40B4-BE49-F238E27FC236}">
                <a16:creationId xmlns:a16="http://schemas.microsoft.com/office/drawing/2014/main" id="{993E9E3E-9B21-4E42-8FD5-6EF3864E4DC6}"/>
              </a:ext>
            </a:extLst>
          </p:cNvPr>
          <p:cNvSpPr>
            <a:spLocks noGrp="1"/>
          </p:cNvSpPr>
          <p:nvPr>
            <p:ph type="sldNum" sz="quarter" idx="15"/>
          </p:nvPr>
        </p:nvSpPr>
        <p:spPr/>
        <p:txBody>
          <a:bodyPr/>
          <a:lstStyle/>
          <a:p>
            <a:fld id="{F0435405-E842-48C1-A8E6-0A4AFD04C33F}" type="slidenum">
              <a:rPr lang="es-CO" smtClean="0"/>
              <a:pPr/>
              <a:t>7</a:t>
            </a:fld>
            <a:endParaRPr lang="es-CO" dirty="0"/>
          </a:p>
        </p:txBody>
      </p:sp>
      <p:graphicFrame>
        <p:nvGraphicFramePr>
          <p:cNvPr id="2" name="Tabla 1">
            <a:extLst>
              <a:ext uri="{FF2B5EF4-FFF2-40B4-BE49-F238E27FC236}">
                <a16:creationId xmlns:a16="http://schemas.microsoft.com/office/drawing/2014/main" id="{75CB7F5E-0D90-4949-9474-DB4E595F61CC}"/>
              </a:ext>
            </a:extLst>
          </p:cNvPr>
          <p:cNvGraphicFramePr>
            <a:graphicFrameLocks noGrp="1"/>
          </p:cNvGraphicFramePr>
          <p:nvPr>
            <p:extLst>
              <p:ext uri="{D42A27DB-BD31-4B8C-83A1-F6EECF244321}">
                <p14:modId xmlns:p14="http://schemas.microsoft.com/office/powerpoint/2010/main" val="3589121576"/>
              </p:ext>
            </p:extLst>
          </p:nvPr>
        </p:nvGraphicFramePr>
        <p:xfrm>
          <a:off x="3894936" y="2962298"/>
          <a:ext cx="3744415" cy="2883786"/>
        </p:xfrm>
        <a:graphic>
          <a:graphicData uri="http://schemas.openxmlformats.org/drawingml/2006/table">
            <a:tbl>
              <a:tblPr/>
              <a:tblGrid>
                <a:gridCol w="3032608">
                  <a:extLst>
                    <a:ext uri="{9D8B030D-6E8A-4147-A177-3AD203B41FA5}">
                      <a16:colId xmlns:a16="http://schemas.microsoft.com/office/drawing/2014/main" val="238813286"/>
                    </a:ext>
                  </a:extLst>
                </a:gridCol>
                <a:gridCol w="711807">
                  <a:extLst>
                    <a:ext uri="{9D8B030D-6E8A-4147-A177-3AD203B41FA5}">
                      <a16:colId xmlns:a16="http://schemas.microsoft.com/office/drawing/2014/main" val="3617596158"/>
                    </a:ext>
                  </a:extLst>
                </a:gridCol>
              </a:tblGrid>
              <a:tr h="54475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CO" sz="1400" b="1" i="0" u="none" strike="noStrike" cap="none" normalizeH="0" baseline="0" dirty="0">
                          <a:ln>
                            <a:noFill/>
                          </a:ln>
                          <a:solidFill>
                            <a:schemeClr val="bg1"/>
                          </a:solidFill>
                          <a:effectLst/>
                          <a:latin typeface="Century Gothic" pitchFamily="34" charset="0"/>
                        </a:rPr>
                        <a:t>RAZÓN DE POR QUÉ DECIDIÓ COMPRAR VIVIENDA NUEVA SI CONTEMPLO USADA</a:t>
                      </a:r>
                    </a:p>
                  </a:txBody>
                  <a:tcPr marL="27000" marR="27000" marT="27000" marB="2700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tx2"/>
                          </a:solidFill>
                          <a:effectLst/>
                          <a:latin typeface="Century Gothic" pitchFamily="34" charset="0"/>
                        </a:rPr>
                        <a:t>Total</a:t>
                      </a:r>
                    </a:p>
                  </a:txBody>
                  <a:tcPr marL="27000" marR="27000" marT="27000" marB="2700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928533769"/>
                  </a:ext>
                </a:extLst>
              </a:tr>
              <a:tr h="206641">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Facilidad de pago</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55%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128826255"/>
                  </a:ext>
                </a:extLst>
              </a:tr>
              <a:tr h="206641">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Precio</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29%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506318258"/>
                  </a:ext>
                </a:extLst>
              </a:tr>
              <a:tr h="168281">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Ubicación</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11%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1590734447"/>
                  </a:ext>
                </a:extLst>
              </a:tr>
              <a:tr h="168281">
                <a:tc>
                  <a:txBody>
                    <a:bodyPr/>
                    <a:lstStyle/>
                    <a:p>
                      <a:pPr algn="l" fontAlgn="b"/>
                      <a:r>
                        <a:rPr kumimoji="0" lang="es-ES" sz="1400" b="1" i="0" u="none" strike="noStrike" kern="1200" cap="none" normalizeH="0" baseline="0" dirty="0">
                          <a:ln>
                            <a:noFill/>
                          </a:ln>
                          <a:solidFill>
                            <a:srgbClr val="003366"/>
                          </a:solidFill>
                          <a:effectLst/>
                          <a:latin typeface="Century Gothic" pitchFamily="34" charset="0"/>
                          <a:ea typeface="+mn-ea"/>
                          <a:cs typeface="+mn-cs"/>
                        </a:rPr>
                        <a:t>Por el subsidio</a:t>
                      </a:r>
                      <a:endParaRPr kumimoji="0" lang="es-CO" sz="1400" b="1" i="0" u="none" strike="noStrike" kern="1200" cap="none" normalizeH="0" baseline="0" dirty="0">
                        <a:ln>
                          <a:noFill/>
                        </a:ln>
                        <a:solidFill>
                          <a:srgbClr val="003366"/>
                        </a:solidFill>
                        <a:effectLst/>
                        <a:latin typeface="Century Gothic" pitchFamily="34" charset="0"/>
                        <a:ea typeface="+mn-ea"/>
                        <a:cs typeface="+mn-cs"/>
                      </a:endParaRP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10%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3217286086"/>
                  </a:ext>
                </a:extLst>
              </a:tr>
              <a:tr h="168281">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Es mejor estrenar</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460682722"/>
                  </a:ext>
                </a:extLst>
              </a:tr>
              <a:tr h="175430">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Área</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378471618"/>
                  </a:ext>
                </a:extLst>
              </a:tr>
              <a:tr h="284132">
                <a:tc>
                  <a:txBody>
                    <a:bodyPr/>
                    <a:lstStyle/>
                    <a:p>
                      <a:pPr algn="l" fontAlgn="b"/>
                      <a:r>
                        <a:rPr kumimoji="0" lang="es-ES" sz="1400" b="1" i="0" u="none" strike="noStrike" kern="1200" cap="none" normalizeH="0" baseline="0" dirty="0">
                          <a:ln>
                            <a:noFill/>
                          </a:ln>
                          <a:solidFill>
                            <a:srgbClr val="003366"/>
                          </a:solidFill>
                          <a:effectLst/>
                          <a:latin typeface="Century Gothic" pitchFamily="34" charset="0"/>
                          <a:ea typeface="+mn-ea"/>
                          <a:cs typeface="+mn-cs"/>
                        </a:rPr>
                        <a:t>Es una inversión que se valoriza</a:t>
                      </a:r>
                      <a:endParaRPr kumimoji="0" lang="es-CO" sz="1400" b="1" i="0" u="none" strike="noStrike" kern="1200" cap="none" normalizeH="0" baseline="0" dirty="0">
                        <a:ln>
                          <a:noFill/>
                        </a:ln>
                        <a:solidFill>
                          <a:srgbClr val="003366"/>
                        </a:solidFill>
                        <a:effectLst/>
                        <a:latin typeface="Century Gothic" pitchFamily="34" charset="0"/>
                        <a:ea typeface="+mn-ea"/>
                        <a:cs typeface="+mn-cs"/>
                      </a:endParaRP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887871826"/>
                  </a:ext>
                </a:extLst>
              </a:tr>
              <a:tr h="284132">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Porque es vivienda moderna</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2365783647"/>
                  </a:ext>
                </a:extLst>
              </a:tr>
              <a:tr h="284132">
                <a:tc>
                  <a:txBody>
                    <a:bodyPr/>
                    <a:lstStyle/>
                    <a:p>
                      <a:pPr algn="l" fontAlgn="b"/>
                      <a:r>
                        <a:rPr kumimoji="0" lang="es-CO" sz="1400" b="1" i="0" u="none" strike="noStrike" kern="1200" cap="none" normalizeH="0" baseline="0" dirty="0">
                          <a:ln>
                            <a:noFill/>
                          </a:ln>
                          <a:solidFill>
                            <a:srgbClr val="003366"/>
                          </a:solidFill>
                          <a:effectLst/>
                          <a:latin typeface="Century Gothic" pitchFamily="34" charset="0"/>
                          <a:ea typeface="+mn-ea"/>
                          <a:cs typeface="+mn-cs"/>
                        </a:rPr>
                        <a:t>Está construida muy bien</a:t>
                      </a:r>
                    </a:p>
                  </a:txBody>
                  <a:tcPr marL="72000"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s-ES" sz="1400" b="1" i="0" u="none" strike="noStrike" kern="1200" cap="none" normalizeH="0" baseline="0" dirty="0">
                          <a:ln>
                            <a:noFill/>
                          </a:ln>
                          <a:solidFill>
                            <a:srgbClr val="003366"/>
                          </a:solidFill>
                          <a:effectLst/>
                          <a:latin typeface="Century Gothic" pitchFamily="34" charset="0"/>
                          <a:ea typeface="+mn-ea"/>
                          <a:cs typeface="+mn-cs"/>
                        </a:rPr>
                        <a:t>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EAEA">
                        <a:alpha val="50000"/>
                      </a:srgbClr>
                    </a:solidFill>
                  </a:tcPr>
                </a:tc>
                <a:extLst>
                  <a:ext uri="{0D108BD9-81ED-4DB2-BD59-A6C34878D82A}">
                    <a16:rowId xmlns:a16="http://schemas.microsoft.com/office/drawing/2014/main" val="598842767"/>
                  </a:ext>
                </a:extLst>
              </a:tr>
            </a:tbl>
          </a:graphicData>
        </a:graphic>
      </p:graphicFrame>
      <p:sp>
        <p:nvSpPr>
          <p:cNvPr id="3" name="Rectángulo 2">
            <a:extLst>
              <a:ext uri="{FF2B5EF4-FFF2-40B4-BE49-F238E27FC236}">
                <a16:creationId xmlns:a16="http://schemas.microsoft.com/office/drawing/2014/main" id="{C6795B5D-A878-4894-AE2B-D60CB5EA3F68}"/>
              </a:ext>
            </a:extLst>
          </p:cNvPr>
          <p:cNvSpPr/>
          <p:nvPr/>
        </p:nvSpPr>
        <p:spPr>
          <a:xfrm>
            <a:off x="3894937" y="3645024"/>
            <a:ext cx="374441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2">
            <a:extLst>
              <a:ext uri="{FF2B5EF4-FFF2-40B4-BE49-F238E27FC236}">
                <a16:creationId xmlns:a16="http://schemas.microsoft.com/office/drawing/2014/main" id="{F3E7A096-B4FF-40A5-A0AC-A4840682DEAB}"/>
              </a:ext>
            </a:extLst>
          </p:cNvPr>
          <p:cNvSpPr txBox="1">
            <a:spLocks noChangeArrowheads="1"/>
          </p:cNvSpPr>
          <p:nvPr/>
        </p:nvSpPr>
        <p:spPr bwMode="auto">
          <a:xfrm>
            <a:off x="1959719" y="74728"/>
            <a:ext cx="7614847" cy="5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pPr algn="ctr"/>
            <a:r>
              <a:rPr lang="es-ES" sz="2400" b="1" dirty="0"/>
              <a:t>Qué consecuencias tuvo esto en la demanda</a:t>
            </a:r>
          </a:p>
        </p:txBody>
      </p:sp>
    </p:spTree>
    <p:extLst>
      <p:ext uri="{BB962C8B-B14F-4D97-AF65-F5344CB8AC3E}">
        <p14:creationId xmlns:p14="http://schemas.microsoft.com/office/powerpoint/2010/main" val="29678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6CFDB57F-790A-40A8-BFF5-2388073A862D}"/>
              </a:ext>
            </a:extLst>
          </p:cNvPr>
          <p:cNvSpPr>
            <a:spLocks noGrp="1"/>
          </p:cNvSpPr>
          <p:nvPr>
            <p:ph type="sldNum" sz="quarter" idx="15"/>
          </p:nvPr>
        </p:nvSpPr>
        <p:spPr/>
        <p:txBody>
          <a:bodyPr/>
          <a:lstStyle/>
          <a:p>
            <a:fld id="{F0435405-E842-48C1-A8E6-0A4AFD04C33F}" type="slidenum">
              <a:rPr lang="es-CO" smtClean="0"/>
              <a:pPr/>
              <a:t>8</a:t>
            </a:fld>
            <a:endParaRPr lang="es-CO" dirty="0"/>
          </a:p>
        </p:txBody>
      </p:sp>
      <p:sp>
        <p:nvSpPr>
          <p:cNvPr id="6" name="Título 5">
            <a:extLst>
              <a:ext uri="{FF2B5EF4-FFF2-40B4-BE49-F238E27FC236}">
                <a16:creationId xmlns:a16="http://schemas.microsoft.com/office/drawing/2014/main" id="{55D261E9-F63C-4697-966B-78F3141DD443}"/>
              </a:ext>
            </a:extLst>
          </p:cNvPr>
          <p:cNvSpPr>
            <a:spLocks noGrp="1"/>
          </p:cNvSpPr>
          <p:nvPr>
            <p:ph type="title"/>
          </p:nvPr>
        </p:nvSpPr>
        <p:spPr>
          <a:xfrm>
            <a:off x="0" y="136526"/>
            <a:ext cx="12192000" cy="769636"/>
          </a:xfrm>
        </p:spPr>
        <p:txBody>
          <a:bodyPr>
            <a:normAutofit fontScale="90000"/>
          </a:bodyPr>
          <a:lstStyle/>
          <a:p>
            <a:r>
              <a:rPr lang="es-CO" sz="2400" b="1" dirty="0">
                <a:solidFill>
                  <a:srgbClr val="00B0F0"/>
                </a:solidFill>
                <a:latin typeface="Century Gothic" pitchFamily="34" charset="0"/>
              </a:rPr>
              <a:t>A pesar de este esfuerzo ….</a:t>
            </a:r>
            <a:br>
              <a:rPr lang="es-CO" sz="2400" b="1" dirty="0">
                <a:solidFill>
                  <a:srgbClr val="00B0F0"/>
                </a:solidFill>
                <a:latin typeface="Century Gothic" pitchFamily="34" charset="0"/>
              </a:rPr>
            </a:br>
            <a:r>
              <a:rPr lang="es-CO" sz="2400" b="1" dirty="0">
                <a:solidFill>
                  <a:srgbClr val="00B0F0"/>
                </a:solidFill>
                <a:latin typeface="Century Gothic" pitchFamily="34" charset="0"/>
              </a:rPr>
              <a:t>Evolución de las Ventas Nacional (Acumulado Ultimos 12 meses</a:t>
            </a:r>
            <a:r>
              <a:rPr lang="es-CO" sz="2800" dirty="0">
                <a:cs typeface="Arial" panose="020B0604020202020204" pitchFamily="34" charset="0"/>
              </a:rPr>
              <a:t>)</a:t>
            </a:r>
          </a:p>
        </p:txBody>
      </p:sp>
      <p:sp>
        <p:nvSpPr>
          <p:cNvPr id="7" name="6 Rectángulo"/>
          <p:cNvSpPr/>
          <p:nvPr/>
        </p:nvSpPr>
        <p:spPr>
          <a:xfrm>
            <a:off x="834623" y="6043732"/>
            <a:ext cx="11009309" cy="646331"/>
          </a:xfrm>
          <a:prstGeom prst="rect">
            <a:avLst/>
          </a:prstGeom>
        </p:spPr>
        <p:txBody>
          <a:bodyPr wrap="square">
            <a:spAutoFit/>
          </a:bodyPr>
          <a:lstStyle/>
          <a:p>
            <a:r>
              <a:rPr lang="es-CO" sz="1200" dirty="0">
                <a:solidFill>
                  <a:srgbClr val="002060"/>
                </a:solidFill>
                <a:latin typeface="Century Gothic" panose="020B0502020202020204" pitchFamily="34" charset="0"/>
              </a:rPr>
              <a:t>Incluye Bogotá, Medellin, Cali, Barranquilla, Cartagena, Santa Marta y Villavicencio con municipios aledaños y áreas Metropolitanas. </a:t>
            </a:r>
          </a:p>
          <a:p>
            <a:r>
              <a:rPr lang="es-CO" sz="1200" dirty="0">
                <a:solidFill>
                  <a:srgbClr val="002060"/>
                </a:solidFill>
                <a:latin typeface="Century Gothic" panose="020B0502020202020204" pitchFamily="34" charset="0"/>
              </a:rPr>
              <a:t>Excluye Bucaramanga  y  Campestre</a:t>
            </a:r>
          </a:p>
          <a:p>
            <a:r>
              <a:rPr lang="es-CO" sz="1200" dirty="0">
                <a:solidFill>
                  <a:srgbClr val="002060"/>
                </a:solidFill>
                <a:latin typeface="Century Gothic" panose="020B0502020202020204" pitchFamily="34" charset="0"/>
              </a:rPr>
              <a:t>Deflactado por IPC Nacional</a:t>
            </a:r>
          </a:p>
        </p:txBody>
      </p:sp>
      <p:sp>
        <p:nvSpPr>
          <p:cNvPr id="8" name="7 CuadroTexto"/>
          <p:cNvSpPr txBox="1"/>
          <p:nvPr/>
        </p:nvSpPr>
        <p:spPr>
          <a:xfrm>
            <a:off x="834623" y="5700058"/>
            <a:ext cx="7607084" cy="276999"/>
          </a:xfrm>
          <a:prstGeom prst="rect">
            <a:avLst/>
          </a:prstGeom>
          <a:noFill/>
        </p:spPr>
        <p:txBody>
          <a:bodyPr wrap="square" rtlCol="0">
            <a:spAutoFit/>
          </a:bodyPr>
          <a:lstStyle/>
          <a:p>
            <a:r>
              <a:rPr lang="es-CO" sz="1200" b="1" dirty="0">
                <a:solidFill>
                  <a:srgbClr val="002060"/>
                </a:solidFill>
                <a:latin typeface="Century Gothic" panose="020B0502020202020204" pitchFamily="34" charset="0"/>
              </a:rPr>
              <a:t>Fuente: La Galería Inmobiliaria</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726" y="972837"/>
            <a:ext cx="6078551" cy="453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308" y="906163"/>
            <a:ext cx="5078992" cy="459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1124963"/>
            <a:ext cx="199072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58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6CFDB57F-790A-40A8-BFF5-2388073A862D}"/>
              </a:ext>
            </a:extLst>
          </p:cNvPr>
          <p:cNvSpPr>
            <a:spLocks noGrp="1"/>
          </p:cNvSpPr>
          <p:nvPr>
            <p:ph type="sldNum" sz="quarter" idx="15"/>
          </p:nvPr>
        </p:nvSpPr>
        <p:spPr/>
        <p:txBody>
          <a:bodyPr/>
          <a:lstStyle/>
          <a:p>
            <a:fld id="{F0435405-E842-48C1-A8E6-0A4AFD04C33F}" type="slidenum">
              <a:rPr lang="es-CO" smtClean="0"/>
              <a:pPr/>
              <a:t>9</a:t>
            </a:fld>
            <a:endParaRPr lang="es-CO" dirty="0"/>
          </a:p>
        </p:txBody>
      </p:sp>
      <p:sp>
        <p:nvSpPr>
          <p:cNvPr id="6" name="Título 5">
            <a:extLst>
              <a:ext uri="{FF2B5EF4-FFF2-40B4-BE49-F238E27FC236}">
                <a16:creationId xmlns:a16="http://schemas.microsoft.com/office/drawing/2014/main" id="{55D261E9-F63C-4697-966B-78F3141DD443}"/>
              </a:ext>
            </a:extLst>
          </p:cNvPr>
          <p:cNvSpPr>
            <a:spLocks noGrp="1"/>
          </p:cNvSpPr>
          <p:nvPr>
            <p:ph type="title"/>
          </p:nvPr>
        </p:nvSpPr>
        <p:spPr>
          <a:xfrm>
            <a:off x="0" y="136526"/>
            <a:ext cx="12192000" cy="769636"/>
          </a:xfrm>
        </p:spPr>
        <p:txBody>
          <a:bodyPr>
            <a:normAutofit/>
          </a:bodyPr>
          <a:lstStyle/>
          <a:p>
            <a:r>
              <a:rPr lang="es-CO" sz="2400" b="1" dirty="0">
                <a:solidFill>
                  <a:srgbClr val="00B0F0"/>
                </a:solidFill>
                <a:latin typeface="Century Gothic" pitchFamily="34" charset="0"/>
              </a:rPr>
              <a:t>Evolución de las Ventas Nacional (Acumulado Ultimos 12 meses)</a:t>
            </a:r>
          </a:p>
        </p:txBody>
      </p:sp>
      <p:sp>
        <p:nvSpPr>
          <p:cNvPr id="7" name="6 Rectángulo"/>
          <p:cNvSpPr/>
          <p:nvPr/>
        </p:nvSpPr>
        <p:spPr>
          <a:xfrm>
            <a:off x="922971" y="6175841"/>
            <a:ext cx="11009309" cy="646331"/>
          </a:xfrm>
          <a:prstGeom prst="rect">
            <a:avLst/>
          </a:prstGeom>
        </p:spPr>
        <p:txBody>
          <a:bodyPr wrap="square">
            <a:spAutoFit/>
          </a:bodyPr>
          <a:lstStyle/>
          <a:p>
            <a:r>
              <a:rPr lang="es-CO" sz="1200" dirty="0">
                <a:solidFill>
                  <a:srgbClr val="002060"/>
                </a:solidFill>
                <a:latin typeface="Century Gothic" panose="020B0502020202020204" pitchFamily="34" charset="0"/>
              </a:rPr>
              <a:t>Incluye Bogotá, Medellin, Cali, Barranquilla, Cartagena, Santa Marta y Villavicencio con municipios aledaños y áreas Metropolitanas. </a:t>
            </a:r>
          </a:p>
          <a:p>
            <a:r>
              <a:rPr lang="es-CO" sz="1200" dirty="0">
                <a:solidFill>
                  <a:srgbClr val="002060"/>
                </a:solidFill>
                <a:latin typeface="Century Gothic" panose="020B0502020202020204" pitchFamily="34" charset="0"/>
              </a:rPr>
              <a:t>Excluye Bucaramanga  y  Campestre</a:t>
            </a:r>
          </a:p>
          <a:p>
            <a:r>
              <a:rPr lang="es-CO" sz="1200" dirty="0">
                <a:solidFill>
                  <a:srgbClr val="002060"/>
                </a:solidFill>
                <a:latin typeface="Century Gothic" panose="020B0502020202020204" pitchFamily="34" charset="0"/>
              </a:rPr>
              <a:t>Deflactado por IPC Nacional</a:t>
            </a:r>
          </a:p>
        </p:txBody>
      </p:sp>
      <p:sp>
        <p:nvSpPr>
          <p:cNvPr id="8" name="7 CuadroTexto"/>
          <p:cNvSpPr txBox="1"/>
          <p:nvPr/>
        </p:nvSpPr>
        <p:spPr>
          <a:xfrm>
            <a:off x="939886" y="5898842"/>
            <a:ext cx="7607084" cy="276999"/>
          </a:xfrm>
          <a:prstGeom prst="rect">
            <a:avLst/>
          </a:prstGeom>
          <a:noFill/>
        </p:spPr>
        <p:txBody>
          <a:bodyPr wrap="square" rtlCol="0">
            <a:spAutoFit/>
          </a:bodyPr>
          <a:lstStyle/>
          <a:p>
            <a:r>
              <a:rPr lang="es-CO" sz="1200" b="1" dirty="0"/>
              <a:t>Fuente: La Galería Inmobiliaria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04" y="809962"/>
            <a:ext cx="4904983" cy="272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491" y="3554172"/>
            <a:ext cx="5004996" cy="26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416" y="3554172"/>
            <a:ext cx="2336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1495" y="914745"/>
            <a:ext cx="4826955" cy="261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85" y="3602091"/>
            <a:ext cx="4951574" cy="25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1984" y="3619859"/>
            <a:ext cx="2268110" cy="71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665458" y="1451454"/>
            <a:ext cx="1266822" cy="646331"/>
          </a:xfrm>
          <a:prstGeom prst="rect">
            <a:avLst/>
          </a:prstGeom>
          <a:noFill/>
        </p:spPr>
        <p:txBody>
          <a:bodyPr wrap="square" rtlCol="0">
            <a:spAutoFit/>
          </a:bodyPr>
          <a:lstStyle/>
          <a:p>
            <a:r>
              <a:rPr lang="es-CO" dirty="0">
                <a:solidFill>
                  <a:srgbClr val="002060"/>
                </a:solidFill>
                <a:latin typeface="Century Gothic" panose="020B0502020202020204" pitchFamily="34" charset="0"/>
              </a:rPr>
              <a:t>El Vis se mantiene</a:t>
            </a:r>
          </a:p>
        </p:txBody>
      </p:sp>
      <p:sp>
        <p:nvSpPr>
          <p:cNvPr id="3" name="2 CuadroTexto"/>
          <p:cNvSpPr txBox="1"/>
          <p:nvPr/>
        </p:nvSpPr>
        <p:spPr>
          <a:xfrm>
            <a:off x="10698013" y="4147383"/>
            <a:ext cx="1590675" cy="923330"/>
          </a:xfrm>
          <a:prstGeom prst="rect">
            <a:avLst/>
          </a:prstGeom>
          <a:noFill/>
        </p:spPr>
        <p:txBody>
          <a:bodyPr wrap="square" rtlCol="0">
            <a:spAutoFit/>
          </a:bodyPr>
          <a:lstStyle/>
          <a:p>
            <a:r>
              <a:rPr lang="es-CO" dirty="0">
                <a:solidFill>
                  <a:srgbClr val="002060"/>
                </a:solidFill>
                <a:latin typeface="Century Gothic" panose="020B0502020202020204" pitchFamily="34" charset="0"/>
              </a:rPr>
              <a:t>Pero el No Vis cae el 18%</a:t>
            </a:r>
          </a:p>
        </p:txBody>
      </p:sp>
    </p:spTree>
    <p:extLst>
      <p:ext uri="{BB962C8B-B14F-4D97-AF65-F5344CB8AC3E}">
        <p14:creationId xmlns:p14="http://schemas.microsoft.com/office/powerpoint/2010/main" val="6987864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41042</TotalTime>
  <Words>1745</Words>
  <Application>Microsoft Office PowerPoint</Application>
  <PresentationFormat>Panorámica</PresentationFormat>
  <Paragraphs>229</Paragraphs>
  <Slides>20</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pesar de este esfuerzo …. Evolución de las Ventas Nacional (Acumulado Ultimos 12 meses)</vt:lpstr>
      <vt:lpstr>Evolución de las Ventas Nacional (Acumulado Ultimos 12 meses)</vt:lpstr>
      <vt:lpstr>Presentación de PowerPoint</vt:lpstr>
      <vt:lpstr>Presentación de PowerPoint</vt:lpstr>
      <vt:lpstr>Presentación de PowerPoint</vt:lpstr>
      <vt:lpstr>Presentación de PowerPoint</vt:lpstr>
      <vt:lpstr>     V.  Mi Casa Ya.  Política eficaz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dnavarro</dc:creator>
  <cp:lastModifiedBy>Alberto Isaza</cp:lastModifiedBy>
  <cp:revision>2672</cp:revision>
  <cp:lastPrinted>2018-02-22T15:41:42Z</cp:lastPrinted>
  <dcterms:created xsi:type="dcterms:W3CDTF">2012-09-19T14:44:51Z</dcterms:created>
  <dcterms:modified xsi:type="dcterms:W3CDTF">2018-03-16T01:51:40Z</dcterms:modified>
</cp:coreProperties>
</file>